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3" r:id="rId2"/>
    <p:sldId id="264" r:id="rId3"/>
    <p:sldId id="256" r:id="rId4"/>
    <p:sldId id="258" r:id="rId5"/>
    <p:sldId id="257" r:id="rId6"/>
    <p:sldId id="259" r:id="rId7"/>
    <p:sldId id="260" r:id="rId8"/>
    <p:sldId id="261" r:id="rId9"/>
    <p:sldId id="262"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9" autoAdjust="0"/>
    <p:restoredTop sz="64235" autoAdjust="0"/>
  </p:normalViewPr>
  <p:slideViewPr>
    <p:cSldViewPr>
      <p:cViewPr varScale="1">
        <p:scale>
          <a:sx n="46" d="100"/>
          <a:sy n="46" d="100"/>
        </p:scale>
        <p:origin x="-206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2A33CD-2D28-46B1-96E1-2E4D06E2E9BB}" type="datetimeFigureOut">
              <a:rPr lang="en-US" smtClean="0"/>
              <a:t>6/24/2014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809E3F-A92C-4DF9-8D14-55E596AF56B0}" type="slidenum">
              <a:rPr lang="en-US" smtClean="0"/>
              <a:t>‹#›</a:t>
            </a:fld>
            <a:endParaRPr lang="en-US"/>
          </a:p>
        </p:txBody>
      </p:sp>
    </p:spTree>
    <p:extLst>
      <p:ext uri="{BB962C8B-B14F-4D97-AF65-F5344CB8AC3E}">
        <p14:creationId xmlns:p14="http://schemas.microsoft.com/office/powerpoint/2010/main" val="3958530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 by Purdue</a:t>
            </a:r>
            <a:r>
              <a:rPr lang="en-US" baseline="0" dirty="0" smtClean="0"/>
              <a:t> 2009 </a:t>
            </a:r>
            <a:r>
              <a:rPr lang="en-US" baseline="0" dirty="0" err="1" smtClean="0"/>
              <a:t>igem</a:t>
            </a:r>
            <a:r>
              <a:rPr lang="en-US" baseline="0" dirty="0" smtClean="0"/>
              <a:t> team. Did not actually transfect their circuit into the cells.</a:t>
            </a:r>
          </a:p>
          <a:p>
            <a:r>
              <a:rPr lang="en-US" baseline="0" dirty="0" smtClean="0"/>
              <a:t>Other cell lines exist, but BV2 most characterized. N9 is other notable cell line.</a:t>
            </a:r>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1</a:t>
            </a:fld>
            <a:endParaRPr lang="en-US"/>
          </a:p>
        </p:txBody>
      </p:sp>
    </p:spTree>
    <p:extLst>
      <p:ext uri="{BB962C8B-B14F-4D97-AF65-F5344CB8AC3E}">
        <p14:creationId xmlns:p14="http://schemas.microsoft.com/office/powerpoint/2010/main" val="107043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LPS (</a:t>
            </a:r>
            <a:r>
              <a:rPr lang="en-US" dirty="0" err="1" smtClean="0"/>
              <a:t>lipopolysaccharid</a:t>
            </a:r>
            <a:r>
              <a:rPr lang="en-US" dirty="0" smtClean="0"/>
              <a:t>)</a:t>
            </a:r>
            <a:r>
              <a:rPr lang="en-US" baseline="0" dirty="0" smtClean="0"/>
              <a:t> is bacterial surface molecule</a:t>
            </a:r>
          </a:p>
          <a:p>
            <a:r>
              <a:rPr lang="en-US" baseline="0" dirty="0" smtClean="0"/>
              <a:t>Table of chip analysis of mRNA. </a:t>
            </a:r>
            <a:r>
              <a:rPr lang="en-US" baseline="0" dirty="0" err="1" smtClean="0"/>
              <a:t>Neuroflame</a:t>
            </a:r>
            <a:r>
              <a:rPr lang="en-US" baseline="0" dirty="0" smtClean="0"/>
              <a:t> arrays.</a:t>
            </a:r>
          </a:p>
          <a:p>
            <a:r>
              <a:rPr lang="en-US" baseline="0" dirty="0" smtClean="0"/>
              <a:t>Genes significantly </a:t>
            </a:r>
            <a:r>
              <a:rPr lang="en-US" baseline="0" dirty="0" err="1" smtClean="0"/>
              <a:t>upregulated</a:t>
            </a:r>
            <a:r>
              <a:rPr lang="en-US" baseline="0" dirty="0" smtClean="0"/>
              <a:t> in BV-2 are shown.</a:t>
            </a:r>
          </a:p>
          <a:p>
            <a:r>
              <a:rPr lang="en-US" baseline="0" dirty="0" smtClean="0"/>
              <a:t>Primary Microglia (PM) data from previous studies. </a:t>
            </a:r>
            <a:r>
              <a:rPr lang="en-US" baseline="0" dirty="0" err="1" smtClean="0"/>
              <a:t>lund</a:t>
            </a:r>
            <a:r>
              <a:rPr lang="en-US" baseline="0" dirty="0" smtClean="0"/>
              <a:t> et al., 2006</a:t>
            </a:r>
          </a:p>
          <a:p>
            <a:r>
              <a:rPr lang="en-US" baseline="0" dirty="0" smtClean="0"/>
              <a:t>BV-2 response was narrower and weaker.</a:t>
            </a:r>
          </a:p>
          <a:p>
            <a:r>
              <a:rPr lang="en-US" baseline="0" dirty="0" smtClean="0"/>
              <a:t>Black blocks undetected (not significant). </a:t>
            </a:r>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3</a:t>
            </a:fld>
            <a:endParaRPr lang="en-US"/>
          </a:p>
        </p:txBody>
      </p:sp>
    </p:spTree>
    <p:extLst>
      <p:ext uri="{BB962C8B-B14F-4D97-AF65-F5344CB8AC3E}">
        <p14:creationId xmlns:p14="http://schemas.microsoft.com/office/powerpoint/2010/main" val="4002035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shown is mRNA</a:t>
            </a:r>
            <a:r>
              <a:rPr lang="en-US" baseline="0" dirty="0" smtClean="0"/>
              <a:t> significantly </a:t>
            </a:r>
            <a:r>
              <a:rPr lang="en-US" baseline="0" dirty="0" err="1" smtClean="0"/>
              <a:t>upregulated</a:t>
            </a:r>
            <a:r>
              <a:rPr lang="en-US" baseline="0" dirty="0" smtClean="0"/>
              <a:t> in </a:t>
            </a:r>
            <a:r>
              <a:rPr lang="en-US" baseline="0" dirty="0" err="1" smtClean="0"/>
              <a:t>Neuroflame</a:t>
            </a:r>
            <a:r>
              <a:rPr lang="en-US" baseline="0" dirty="0" smtClean="0"/>
              <a:t> chips with in vivo microglia (old studies).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4</a:t>
            </a:fld>
            <a:endParaRPr lang="en-US"/>
          </a:p>
        </p:txBody>
      </p:sp>
    </p:spTree>
    <p:extLst>
      <p:ext uri="{BB962C8B-B14F-4D97-AF65-F5344CB8AC3E}">
        <p14:creationId xmlns:p14="http://schemas.microsoft.com/office/powerpoint/2010/main" val="1096366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5</a:t>
            </a:fld>
            <a:endParaRPr lang="en-US"/>
          </a:p>
        </p:txBody>
      </p:sp>
    </p:spTree>
    <p:extLst>
      <p:ext uri="{BB962C8B-B14F-4D97-AF65-F5344CB8AC3E}">
        <p14:creationId xmlns:p14="http://schemas.microsoft.com/office/powerpoint/2010/main" val="2203471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 quantitative</a:t>
            </a:r>
            <a:r>
              <a:rPr lang="en-US" baseline="0" dirty="0" smtClean="0"/>
              <a:t> </a:t>
            </a:r>
            <a:r>
              <a:rPr lang="en-US" dirty="0" smtClean="0"/>
              <a:t>PCR for genes involved</a:t>
            </a:r>
            <a:r>
              <a:rPr lang="en-US" baseline="0" dirty="0" smtClean="0"/>
              <a:t> in infection and inflammation response. </a:t>
            </a:r>
          </a:p>
          <a:p>
            <a:r>
              <a:rPr lang="en-US" baseline="0" dirty="0" smtClean="0"/>
              <a:t>Showed that genes are actually </a:t>
            </a:r>
            <a:r>
              <a:rPr lang="en-US" baseline="0" dirty="0" err="1" smtClean="0"/>
              <a:t>upregulated</a:t>
            </a:r>
            <a:r>
              <a:rPr lang="en-US" baseline="0" dirty="0" smtClean="0"/>
              <a:t>.</a:t>
            </a:r>
          </a:p>
          <a:p>
            <a:r>
              <a:rPr lang="en-US" baseline="0" dirty="0" smtClean="0"/>
              <a:t>So, BV-2 response may be wider than chip array shows.</a:t>
            </a:r>
          </a:p>
          <a:p>
            <a:r>
              <a:rPr lang="en-US" dirty="0" err="1" smtClean="0"/>
              <a:t>uPA</a:t>
            </a:r>
            <a:r>
              <a:rPr lang="en-US" dirty="0" smtClean="0"/>
              <a:t> astrocyte marker </a:t>
            </a:r>
          </a:p>
          <a:p>
            <a:r>
              <a:rPr lang="en-US" dirty="0" smtClean="0"/>
              <a:t>tlR-4 usually constantly expressed</a:t>
            </a:r>
          </a:p>
          <a:p>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6</a:t>
            </a:fld>
            <a:endParaRPr lang="en-US"/>
          </a:p>
        </p:txBody>
      </p:sp>
    </p:spTree>
    <p:extLst>
      <p:ext uri="{BB962C8B-B14F-4D97-AF65-F5344CB8AC3E}">
        <p14:creationId xmlns:p14="http://schemas.microsoft.com/office/powerpoint/2010/main" val="2734249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 specifically </a:t>
            </a:r>
            <a:r>
              <a:rPr lang="en-US" dirty="0" err="1" smtClean="0"/>
              <a:t>upregulated</a:t>
            </a:r>
            <a:r>
              <a:rPr lang="en-US" dirty="0" smtClean="0"/>
              <a:t> proteins, of which 10 sequenced.</a:t>
            </a:r>
          </a:p>
          <a:p>
            <a:r>
              <a:rPr lang="en-US" dirty="0" smtClean="0"/>
              <a:t>Showed that proteins </a:t>
            </a:r>
            <a:r>
              <a:rPr lang="en-US" dirty="0" err="1" smtClean="0"/>
              <a:t>upregulated</a:t>
            </a:r>
            <a:r>
              <a:rPr lang="en-US" baseline="0" dirty="0" smtClean="0"/>
              <a:t> even though mRNA not detected.</a:t>
            </a:r>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7</a:t>
            </a:fld>
            <a:endParaRPr lang="en-US"/>
          </a:p>
        </p:txBody>
      </p:sp>
    </p:spTree>
    <p:extLst>
      <p:ext uri="{BB962C8B-B14F-4D97-AF65-F5344CB8AC3E}">
        <p14:creationId xmlns:p14="http://schemas.microsoft.com/office/powerpoint/2010/main" val="3541629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Known: Production of nitrite produced only</a:t>
            </a:r>
            <a:r>
              <a:rPr lang="en-US" baseline="0" dirty="0" smtClean="0"/>
              <a:t> in presence of</a:t>
            </a:r>
            <a:r>
              <a:rPr lang="en-US" dirty="0" smtClean="0"/>
              <a:t> </a:t>
            </a:r>
            <a:r>
              <a:rPr lang="en-US" dirty="0" err="1" smtClean="0"/>
              <a:t>IFNg</a:t>
            </a:r>
            <a:r>
              <a:rPr lang="en-US" dirty="0" smtClean="0"/>
              <a:t> </a:t>
            </a:r>
          </a:p>
          <a:p>
            <a:r>
              <a:rPr lang="en-US" dirty="0" smtClean="0"/>
              <a:t>Known: </a:t>
            </a:r>
            <a:r>
              <a:rPr lang="en-US" dirty="0" err="1" smtClean="0"/>
              <a:t>TNFa</a:t>
            </a:r>
            <a:r>
              <a:rPr lang="en-US" dirty="0" smtClean="0"/>
              <a:t> not affected by </a:t>
            </a:r>
            <a:r>
              <a:rPr lang="en-US" dirty="0" err="1" smtClean="0"/>
              <a:t>IFNg</a:t>
            </a:r>
            <a:endParaRPr lang="en-US" dirty="0" smtClean="0"/>
          </a:p>
          <a:p>
            <a:r>
              <a:rPr lang="en-US" dirty="0" smtClean="0"/>
              <a:t>C: mRNA expression of corresponding genes</a:t>
            </a:r>
            <a:r>
              <a:rPr lang="en-US" baseline="0" dirty="0" smtClean="0"/>
              <a:t> same</a:t>
            </a:r>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8</a:t>
            </a:fld>
            <a:endParaRPr lang="en-US"/>
          </a:p>
        </p:txBody>
      </p:sp>
    </p:spTree>
    <p:extLst>
      <p:ext uri="{BB962C8B-B14F-4D97-AF65-F5344CB8AC3E}">
        <p14:creationId xmlns:p14="http://schemas.microsoft.com/office/powerpoint/2010/main" val="3320126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Conditioned</a:t>
            </a:r>
            <a:r>
              <a:rPr lang="en-US" baseline="0" dirty="0" smtClean="0"/>
              <a:t> </a:t>
            </a:r>
            <a:r>
              <a:rPr lang="en-US" dirty="0" smtClean="0"/>
              <a:t>Media: high </a:t>
            </a:r>
            <a:r>
              <a:rPr lang="en-US" dirty="0" err="1" smtClean="0"/>
              <a:t>TNFa</a:t>
            </a:r>
            <a:r>
              <a:rPr lang="en-US" dirty="0" smtClean="0"/>
              <a:t>, but no IL-6</a:t>
            </a:r>
          </a:p>
          <a:p>
            <a:r>
              <a:rPr lang="en-US" dirty="0" smtClean="0"/>
              <a:t>Control: LPS added after non-activated BV-2 cultured in media.</a:t>
            </a:r>
          </a:p>
          <a:p>
            <a:r>
              <a:rPr lang="en-US" dirty="0" smtClean="0"/>
              <a:t>Astrocytes</a:t>
            </a:r>
            <a:r>
              <a:rPr lang="en-US" baseline="0" dirty="0" smtClean="0"/>
              <a:t> not activated by LPS</a:t>
            </a:r>
            <a:endParaRPr lang="en-US" dirty="0" smtClean="0"/>
          </a:p>
          <a:p>
            <a:r>
              <a:rPr lang="en-US" dirty="0" smtClean="0"/>
              <a:t>Resulted in high</a:t>
            </a:r>
            <a:r>
              <a:rPr lang="en-US" baseline="0" dirty="0" smtClean="0"/>
              <a:t> nuclear translocation of </a:t>
            </a:r>
            <a:r>
              <a:rPr lang="en-US" baseline="0" dirty="0" err="1" smtClean="0"/>
              <a:t>NFkB</a:t>
            </a:r>
            <a:r>
              <a:rPr lang="en-US" baseline="0" dirty="0" smtClean="0"/>
              <a:t> (responsible for triggering </a:t>
            </a:r>
            <a:r>
              <a:rPr lang="en-US" baseline="0" dirty="0" err="1" smtClean="0"/>
              <a:t>inflamation</a:t>
            </a:r>
            <a:r>
              <a:rPr lang="en-US" baseline="0" dirty="0" smtClean="0"/>
              <a:t> events)</a:t>
            </a:r>
          </a:p>
          <a:p>
            <a:r>
              <a:rPr lang="en-US" baseline="0" dirty="0" smtClean="0"/>
              <a:t>Increased IL-6 production by astrocytes</a:t>
            </a:r>
            <a:endParaRPr lang="en-US" dirty="0"/>
          </a:p>
        </p:txBody>
      </p:sp>
      <p:sp>
        <p:nvSpPr>
          <p:cNvPr id="4" name="Slide Number Placeholder 3"/>
          <p:cNvSpPr>
            <a:spLocks noGrp="1"/>
          </p:cNvSpPr>
          <p:nvPr>
            <p:ph type="sldNum" sz="quarter" idx="10"/>
          </p:nvPr>
        </p:nvSpPr>
        <p:spPr/>
        <p:txBody>
          <a:bodyPr/>
          <a:lstStyle/>
          <a:p>
            <a:fld id="{A8809E3F-A92C-4DF9-8D14-55E596AF56B0}" type="slidenum">
              <a:rPr lang="en-US" smtClean="0"/>
              <a:t>9</a:t>
            </a:fld>
            <a:endParaRPr lang="en-US"/>
          </a:p>
        </p:txBody>
      </p:sp>
    </p:spTree>
    <p:extLst>
      <p:ext uri="{BB962C8B-B14F-4D97-AF65-F5344CB8AC3E}">
        <p14:creationId xmlns:p14="http://schemas.microsoft.com/office/powerpoint/2010/main" val="915565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945C14-A4B5-436D-B297-820C21B6D5E9}" type="datetimeFigureOut">
              <a:rPr lang="en-US" smtClean="0"/>
              <a:t>6/24/2014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323331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945C14-A4B5-436D-B297-820C21B6D5E9}" type="datetimeFigureOut">
              <a:rPr lang="en-US" smtClean="0"/>
              <a:t>6/24/2014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1232044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945C14-A4B5-436D-B297-820C21B6D5E9}" type="datetimeFigureOut">
              <a:rPr lang="en-US" smtClean="0"/>
              <a:t>6/24/2014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37308517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945C14-A4B5-436D-B297-820C21B6D5E9}" type="datetimeFigureOut">
              <a:rPr lang="en-US" smtClean="0"/>
              <a:t>6/24/2014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303968489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945C14-A4B5-436D-B297-820C21B6D5E9}" type="datetimeFigureOut">
              <a:rPr lang="en-US" smtClean="0"/>
              <a:t>6/24/2014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2745020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945C14-A4B5-436D-B297-820C21B6D5E9}" type="datetimeFigureOut">
              <a:rPr lang="en-US" smtClean="0"/>
              <a:t>6/24/2014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394718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945C14-A4B5-436D-B297-820C21B6D5E9}" type="datetimeFigureOut">
              <a:rPr lang="en-US" smtClean="0"/>
              <a:t>6/24/2014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756931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945C14-A4B5-436D-B297-820C21B6D5E9}" type="datetimeFigureOut">
              <a:rPr lang="en-US" smtClean="0"/>
              <a:t>6/24/2014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241812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45C14-A4B5-436D-B297-820C21B6D5E9}" type="datetimeFigureOut">
              <a:rPr lang="en-US" smtClean="0"/>
              <a:t>6/24/2014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2569054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945C14-A4B5-436D-B297-820C21B6D5E9}" type="datetimeFigureOut">
              <a:rPr lang="en-US" smtClean="0"/>
              <a:t>6/24/2014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651646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945C14-A4B5-436D-B297-820C21B6D5E9}" type="datetimeFigureOut">
              <a:rPr lang="en-US" smtClean="0"/>
              <a:t>6/24/2014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72B594-D9B9-4D66-B139-D3C986D5E817}" type="slidenum">
              <a:rPr lang="en-US" smtClean="0"/>
              <a:t>‹#›</a:t>
            </a:fld>
            <a:endParaRPr lang="en-US"/>
          </a:p>
        </p:txBody>
      </p:sp>
    </p:spTree>
    <p:extLst>
      <p:ext uri="{BB962C8B-B14F-4D97-AF65-F5344CB8AC3E}">
        <p14:creationId xmlns:p14="http://schemas.microsoft.com/office/powerpoint/2010/main" val="1347882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945C14-A4B5-436D-B297-820C21B6D5E9}" type="datetimeFigureOut">
              <a:rPr lang="en-US" smtClean="0"/>
              <a:t>6/24/2014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72B594-D9B9-4D66-B139-D3C986D5E817}" type="slidenum">
              <a:rPr lang="en-US" smtClean="0"/>
              <a:t>‹#›</a:t>
            </a:fld>
            <a:endParaRPr lang="en-US"/>
          </a:p>
        </p:txBody>
      </p:sp>
    </p:spTree>
    <p:extLst>
      <p:ext uri="{BB962C8B-B14F-4D97-AF65-F5344CB8AC3E}">
        <p14:creationId xmlns:p14="http://schemas.microsoft.com/office/powerpoint/2010/main" val="230046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 y="1862138"/>
            <a:ext cx="8724900" cy="313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980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581400"/>
            <a:ext cx="8229600" cy="2544763"/>
          </a:xfrm>
        </p:spPr>
        <p:txBody>
          <a:bodyPr>
            <a:normAutofit lnSpcReduction="10000"/>
          </a:bodyPr>
          <a:lstStyle/>
          <a:p>
            <a:r>
              <a:rPr lang="en-US" sz="2000" dirty="0" smtClean="0"/>
              <a:t>The paper thinks EP2 could be a potential target for AD treatment.</a:t>
            </a:r>
          </a:p>
          <a:p>
            <a:r>
              <a:rPr lang="en-US" sz="2000" dirty="0" smtClean="0"/>
              <a:t>Knocking out EP2 increases phagocytosis of AB-</a:t>
            </a:r>
            <a:r>
              <a:rPr lang="en-US" sz="2000" dirty="0" err="1" smtClean="0"/>
              <a:t>immunoreactive</a:t>
            </a:r>
            <a:r>
              <a:rPr lang="en-US" sz="2000" dirty="0" smtClean="0"/>
              <a:t> material (hence, AB) by a LOT, and microglia lacking EP2 do not cause </a:t>
            </a:r>
            <a:r>
              <a:rPr lang="en-US" sz="2000" dirty="0" err="1" smtClean="0"/>
              <a:t>neurodegeneration</a:t>
            </a:r>
            <a:r>
              <a:rPr lang="en-US" sz="2000" dirty="0" smtClean="0"/>
              <a:t>.</a:t>
            </a:r>
          </a:p>
          <a:p>
            <a:r>
              <a:rPr lang="en-US" sz="2000" dirty="0" smtClean="0"/>
              <a:t>We could </a:t>
            </a:r>
            <a:r>
              <a:rPr lang="en-US" sz="2000" dirty="0" err="1" smtClean="0"/>
              <a:t>downregulate</a:t>
            </a:r>
            <a:r>
              <a:rPr lang="en-US" sz="2000" dirty="0" smtClean="0"/>
              <a:t> EP2 in microglia in response to AB (same as we are planning for BACE1 currently). Since they will only be in microglia, the shouldn't cause problems with other cells. The system should shut down without AB </a:t>
            </a:r>
            <a:r>
              <a:rPr lang="en-US" sz="2000" dirty="0" err="1" smtClean="0"/>
              <a:t>signalling</a:t>
            </a:r>
            <a:r>
              <a:rPr lang="en-US" sz="2000" dirty="0" smtClean="0"/>
              <a:t>.</a:t>
            </a:r>
            <a:endParaRPr lang="en-US" sz="2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 y="152400"/>
            <a:ext cx="859155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3162" y="1600200"/>
            <a:ext cx="42576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6160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Chip array of mRNA expression</a:t>
            </a:r>
          </a:p>
          <a:p>
            <a:r>
              <a:rPr lang="en-US" dirty="0" smtClean="0"/>
              <a:t>Proteomic analysis</a:t>
            </a:r>
          </a:p>
          <a:p>
            <a:r>
              <a:rPr lang="en-US" dirty="0" err="1" smtClean="0"/>
              <a:t>Inferon</a:t>
            </a:r>
            <a:r>
              <a:rPr lang="en-US" dirty="0" smtClean="0"/>
              <a:t> (cytokine) responsiveness </a:t>
            </a:r>
          </a:p>
          <a:p>
            <a:r>
              <a:rPr lang="en-US" dirty="0"/>
              <a:t>S</a:t>
            </a:r>
            <a:r>
              <a:rPr lang="en-US" dirty="0" smtClean="0"/>
              <a:t>timulation of astrocytes </a:t>
            </a:r>
            <a:endParaRPr lang="en-US" dirty="0"/>
          </a:p>
        </p:txBody>
      </p:sp>
    </p:spTree>
    <p:extLst>
      <p:ext uri="{BB962C8B-B14F-4D97-AF65-F5344CB8AC3E}">
        <p14:creationId xmlns:p14="http://schemas.microsoft.com/office/powerpoint/2010/main" val="211847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599" y="113344"/>
            <a:ext cx="7196137" cy="6710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7194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0"/>
            <a:ext cx="724514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9215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 y="1385888"/>
            <a:ext cx="4371975"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966480"/>
            <a:ext cx="42672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356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523875"/>
            <a:ext cx="8886825"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0219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8" y="742950"/>
            <a:ext cx="8848725"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7880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79318"/>
            <a:ext cx="437197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287298"/>
            <a:ext cx="4191000"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1191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542925"/>
            <a:ext cx="4248150" cy="577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924050"/>
            <a:ext cx="4248150" cy="300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4924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341</Words>
  <Application>Microsoft Office PowerPoint</Application>
  <PresentationFormat>On-screen Show (4:3)</PresentationFormat>
  <Paragraphs>39</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Shinjini Saha</dc:creator>
  <cp:lastModifiedBy>Shinjini Saha</cp:lastModifiedBy>
  <cp:revision>12</cp:revision>
  <dcterms:created xsi:type="dcterms:W3CDTF">2014-06-24T15:01:37Z</dcterms:created>
  <dcterms:modified xsi:type="dcterms:W3CDTF">2014-06-24T16:28:06Z</dcterms:modified>
</cp:coreProperties>
</file>