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0" r:id="rId2"/>
    <p:sldId id="274" r:id="rId3"/>
    <p:sldId id="271" r:id="rId4"/>
    <p:sldId id="272" r:id="rId5"/>
    <p:sldId id="273" r:id="rId6"/>
    <p:sldId id="275" r:id="rId7"/>
    <p:sldId id="268" r:id="rId8"/>
    <p:sldId id="269" r:id="rId9"/>
    <p:sldId id="265" r:id="rId10"/>
    <p:sldId id="257" r:id="rId11"/>
    <p:sldId id="258" r:id="rId12"/>
    <p:sldId id="263" r:id="rId13"/>
    <p:sldId id="259" r:id="rId14"/>
    <p:sldId id="264" r:id="rId15"/>
    <p:sldId id="260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6FC35-D656-43DE-B1F1-24570795978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9ECAC-6D86-479B-9723-758CD1488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36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Extensively classified AD patients and age matched health patients</a:t>
            </a:r>
          </a:p>
          <a:p>
            <a:pPr marL="228600" indent="-228600">
              <a:buAutoNum type="arabicPeriod"/>
            </a:pPr>
            <a:r>
              <a:rPr lang="en-US" dirty="0" smtClean="0"/>
              <a:t>In</a:t>
            </a:r>
            <a:r>
              <a:rPr lang="en-US" baseline="0" dirty="0" smtClean="0"/>
              <a:t> hopes of the presence of a common regulatory mechanism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39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8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 Screened patients with MMSE</a:t>
            </a:r>
            <a:r>
              <a:rPr lang="en-US" baseline="0" dirty="0" smtClean="0"/>
              <a:t> (cognitive test) to distinguish moderate/severe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34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en-US" baseline="0" dirty="0" smtClean="0"/>
              <a:t> Ron Weiss and Jacob Beal have experience with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9ECAC-6D86-479B-9723-758CD14882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4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1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4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9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9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1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4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2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4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3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osone.org/article/info%3Adoi%2F10.1371%2Fjournal.pone.0022490" TargetMode="External"/><Relationship Id="rId2" Type="http://schemas.openxmlformats.org/officeDocument/2006/relationships/hyperlink" Target="http://synthetic-biology.bbn.com/pubs/IWBDA2012-CellStateDetectors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ciencemag.org/content/333/6047/1307.full" TargetMode="External"/><Relationship Id="rId4" Type="http://schemas.openxmlformats.org/officeDocument/2006/relationships/hyperlink" Target="http://genomebiology.com/2013/14/7/R7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miRNA Profiles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82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5300" y="510042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What They Did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391" y="1559378"/>
            <a:ext cx="411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Senses expression of a set of microRNAs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90507" y="1559378"/>
            <a:ext cx="411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Triggers a cell response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92186" y="1992086"/>
            <a:ext cx="0" cy="408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22053" y="2002972"/>
            <a:ext cx="0" cy="386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550662"/>
            <a:ext cx="3396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Customizable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concentration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5192486"/>
            <a:ext cx="1023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 of Concept: Induced apoptosis of HeLa cancer cells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13072" y="2550662"/>
            <a:ext cx="404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Transcriptional/Post-transcriptional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Predictable with computational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36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Sensing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6614" y="1181588"/>
            <a:ext cx="6319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Double-Inversion Model</a:t>
            </a:r>
          </a:p>
        </p:txBody>
      </p:sp>
      <p:pic>
        <p:nvPicPr>
          <p:cNvPr id="5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4" t="77302" r="46661" b="3733"/>
          <a:stretch/>
        </p:blipFill>
        <p:spPr bwMode="auto">
          <a:xfrm>
            <a:off x="7816041" y="2524158"/>
            <a:ext cx="2846417" cy="32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1" t="54306" r="2993" b="24690"/>
          <a:stretch/>
        </p:blipFill>
        <p:spPr bwMode="auto">
          <a:xfrm>
            <a:off x="381000" y="2387919"/>
            <a:ext cx="5417104" cy="313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9752" y="5460125"/>
            <a:ext cx="561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Promotes output if level is ≥ what it is in HeLa cells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81231" y="5460125"/>
            <a:ext cx="3116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Represses output if level is low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5267" y="194802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HeLa High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67750" y="196274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HeLa 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2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ocs.google.com/file/d/0BxtcuFzQxebWMUU1R2tHSl81cWM/image?pagenumber=3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2" t="77265" r="2741" b="3733"/>
          <a:stretch/>
        </p:blipFill>
        <p:spPr bwMode="auto">
          <a:xfrm>
            <a:off x="7007122" y="2240510"/>
            <a:ext cx="4491966" cy="25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Sensing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34473" y="1871178"/>
            <a:ext cx="423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Circuit Diagram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26808" y="1871178"/>
            <a:ext cx="45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Boolean Expression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4026" y="2545378"/>
            <a:ext cx="65885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miR‐21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miR‐17‐30a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(miR‐141)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[miR‐142(3p)]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NOT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(miR‐146a)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686" y="5187076"/>
            <a:ext cx="8183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Sensitivity of the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6x output difference between HeLa cells and closest related cell (USSC-7d)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Selectivity increases as number of markers 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21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Response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350" y="1526721"/>
            <a:ext cx="8425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output: Constitutive expression (unrepressed </a:t>
            </a:r>
            <a:r>
              <a:rPr lang="en-US" dirty="0" err="1" smtClean="0"/>
              <a:t>CAGop</a:t>
            </a:r>
            <a:r>
              <a:rPr lang="en-US" dirty="0" smtClean="0"/>
              <a:t> promoter)</a:t>
            </a:r>
          </a:p>
          <a:p>
            <a:r>
              <a:rPr lang="en-US" dirty="0" smtClean="0"/>
              <a:t>Minimum output: Completely repressed (double-inversion with all low marker)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349" y="2589455"/>
            <a:ext cx="786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Output: </a:t>
            </a:r>
            <a:r>
              <a:rPr lang="en-US" dirty="0" err="1" smtClean="0"/>
              <a:t>DsRed</a:t>
            </a:r>
            <a:r>
              <a:rPr lang="en-US" dirty="0" smtClean="0"/>
              <a:t>, red fluorescent protein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4348" y="3652189"/>
            <a:ext cx="786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Output: </a:t>
            </a:r>
            <a:r>
              <a:rPr lang="en-US" dirty="0" err="1" smtClean="0"/>
              <a:t>hBax</a:t>
            </a:r>
            <a:r>
              <a:rPr lang="en-US" dirty="0" smtClean="0"/>
              <a:t>, leads to apoptosis only in HeLa and HEK293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578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Caveats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530" y="1779814"/>
            <a:ext cx="715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 fails when one marker is high and the rest are low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Solution: Introduce engineered intronic miRNA to coexpress LacI</a:t>
            </a:r>
            <a:endParaRPr lang="en-US" dirty="0"/>
          </a:p>
        </p:txBody>
      </p:sp>
      <p:pic>
        <p:nvPicPr>
          <p:cNvPr id="2050" name="Picture 2" descr="https://docs.google.com/file/d/0BxtcuFzQxebWMUU1R2tHSl81cWM/image?pagenumber=4&amp;w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6" t="53242" r="5831" b="21931"/>
          <a:stretch/>
        </p:blipFill>
        <p:spPr bwMode="auto">
          <a:xfrm>
            <a:off x="3673930" y="3178602"/>
            <a:ext cx="4367892" cy="329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772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How It Relates to AD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685935"/>
              </p:ext>
            </p:extLst>
          </p:nvPr>
        </p:nvGraphicFramePr>
        <p:xfrm>
          <a:off x="565149" y="2130878"/>
          <a:ext cx="4064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Up-Regulated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Down-Regulated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brain-miR-112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brain-miR-161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hsa-miR-103a-3p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hsa-miR-26a-5p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hsa-miR-532-5p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hsa-miR-5010-3p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hsa-miR-26b-5p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hsa-miR-1285-5p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hsa-let-7f-5p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hsa-miR-151a-3p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hsa-let-7d-3p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23115" y="2841172"/>
            <a:ext cx="6278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miRNA Profile: 12 (max) </a:t>
            </a:r>
            <a:r>
              <a:rPr lang="en-US" dirty="0" err="1"/>
              <a:t>dys</a:t>
            </a:r>
            <a:r>
              <a:rPr lang="en-US" dirty="0"/>
              <a:t>-regulated miRNA associated with AD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Output: Transcription Factor</a:t>
            </a:r>
          </a:p>
        </p:txBody>
      </p:sp>
    </p:spTree>
    <p:extLst>
      <p:ext uri="{BB962C8B-B14F-4D97-AF65-F5344CB8AC3E}">
        <p14:creationId xmlns:p14="http://schemas.microsoft.com/office/powerpoint/2010/main" val="331300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Citations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0999" y="1561707"/>
            <a:ext cx="111611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Toward Automated Design of Cell Detectors (Jacob Beal, </a:t>
            </a:r>
            <a:r>
              <a:rPr lang="en-US" dirty="0" err="1" smtClean="0">
                <a:hlinkClick r:id="rId2"/>
              </a:rPr>
              <a:t>Fusun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Yaman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Automatic Compilation from High-Level Biologically-Oriented Programming Language to Genetic Regulatory Networks (Jacob Beal, Ting Lu, Ron Weiss)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>
                <a:hlinkClick r:id="rId4"/>
              </a:rPr>
              <a:t>A blood based 12-miRNA signature of Alzheimer disease patients (Petra </a:t>
            </a:r>
            <a:r>
              <a:rPr lang="en-US" dirty="0" err="1" smtClean="0">
                <a:hlinkClick r:id="rId4"/>
              </a:rPr>
              <a:t>Leidinger</a:t>
            </a:r>
            <a:r>
              <a:rPr lang="en-US" dirty="0" smtClean="0">
                <a:hlinkClick r:id="rId4"/>
              </a:rPr>
              <a:t>, Christina </a:t>
            </a:r>
            <a:r>
              <a:rPr lang="en-US" dirty="0" err="1" smtClean="0">
                <a:hlinkClick r:id="rId4"/>
              </a:rPr>
              <a:t>Backes</a:t>
            </a:r>
            <a:r>
              <a:rPr lang="en-US" dirty="0" smtClean="0">
                <a:hlinkClick r:id="rId4"/>
              </a:rPr>
              <a:t>, Stephanie </a:t>
            </a:r>
            <a:r>
              <a:rPr lang="en-US" dirty="0" err="1" smtClean="0">
                <a:hlinkClick r:id="rId4"/>
              </a:rPr>
              <a:t>Deutscher</a:t>
            </a:r>
            <a:r>
              <a:rPr lang="en-US" dirty="0" smtClean="0">
                <a:hlinkClick r:id="rId4"/>
              </a:rPr>
              <a:t>, et. al.)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5"/>
              </a:rPr>
              <a:t>Multi-Input </a:t>
            </a:r>
            <a:r>
              <a:rPr lang="en-US" dirty="0" err="1" smtClean="0">
                <a:hlinkClick r:id="rId5"/>
              </a:rPr>
              <a:t>RNAi</a:t>
            </a:r>
            <a:r>
              <a:rPr lang="en-US" dirty="0" smtClean="0">
                <a:hlinkClick r:id="rId5"/>
              </a:rPr>
              <a:t>-Based Logic Circuit for Identification of Specific Cancer Cells (Zhen </a:t>
            </a:r>
            <a:r>
              <a:rPr lang="en-US" dirty="0" err="1" smtClean="0">
                <a:hlinkClick r:id="rId5"/>
              </a:rPr>
              <a:t>Xie</a:t>
            </a:r>
            <a:r>
              <a:rPr lang="en-US" dirty="0" smtClean="0">
                <a:hlinkClick r:id="rId5"/>
              </a:rPr>
              <a:t>, Liliana </a:t>
            </a:r>
            <a:r>
              <a:rPr lang="en-US" dirty="0" err="1" smtClean="0">
                <a:hlinkClick r:id="rId5"/>
              </a:rPr>
              <a:t>Wroblewska</a:t>
            </a:r>
            <a:r>
              <a:rPr lang="en-US" dirty="0" smtClean="0">
                <a:hlinkClick r:id="rId5"/>
              </a:rPr>
              <a:t>, Laura </a:t>
            </a:r>
            <a:r>
              <a:rPr lang="en-US" dirty="0" err="1" smtClean="0">
                <a:hlinkClick r:id="rId5"/>
              </a:rPr>
              <a:t>Prochazka</a:t>
            </a:r>
            <a:r>
              <a:rPr lang="en-US" dirty="0" smtClean="0">
                <a:hlinkClick r:id="rId5"/>
              </a:rPr>
              <a:t>, et. al.)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45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1: Experimentally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9861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2643" y="1658031"/>
            <a:ext cx="10175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NGS to screen all miRNAs in blood and identify 140 dys-regulated mature miRNA</a:t>
            </a:r>
          </a:p>
          <a:p>
            <a:endParaRPr lang="en-US" dirty="0" smtClean="0"/>
          </a:p>
          <a:p>
            <a:r>
              <a:rPr lang="en-US" dirty="0" smtClean="0"/>
              <a:t>Searched for clusters of miRNA coding regions on chromosomes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Methods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69153" y="2965473"/>
          <a:ext cx="9438752" cy="344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947"/>
                <a:gridCol w="2438952"/>
                <a:gridCol w="2577596"/>
                <a:gridCol w="2457257"/>
              </a:tblGrid>
              <a:tr h="2410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Window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Cluster</a:t>
                      </a:r>
                      <a:r>
                        <a:rPr lang="en-US" sz="1400" baseline="0" dirty="0" smtClean="0"/>
                        <a:t> Found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Up-Regulated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Down-Regulated</a:t>
                      </a:r>
                      <a:endParaRPr lang="en-US" sz="1400" dirty="0"/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hsa-miR-99b-5p</a:t>
                      </a:r>
                    </a:p>
                    <a:p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hsa-miR-125a-5p </a:t>
                      </a:r>
                    </a:p>
                    <a:p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hsa-let-7e-5p</a:t>
                      </a:r>
                      <a:endParaRPr lang="en-US" sz="1400" dirty="0" smtClean="0"/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hsa-let-7b-3p</a:t>
                      </a:r>
                      <a:endParaRPr lang="en-US" sz="1400" b="0" i="0" u="non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hsa-let-7a-5p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hsa-let-7b-5p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7834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hsa-let-7f-1-3p</a:t>
                      </a:r>
                    </a:p>
                    <a:p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hsa-let-7d-3p</a:t>
                      </a:r>
                      <a:endParaRPr lang="en-US" sz="1400" b="0" i="0" u="non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hsa-let-7a-5p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hsa-let-7f-5p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hsa-let-7d-5p </a:t>
                      </a:r>
                    </a:p>
                    <a:p>
                      <a:endParaRPr lang="en-US" sz="1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hsa-miR-30c-5p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hsa-miR-30a-3p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hsa-miR-30a-5p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304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Profile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480298" y="2146605"/>
          <a:ext cx="4064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Up-Regulated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Down-Regulated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brain-miR-112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brain-miR-161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hsa-miR-103a-3p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hsa-miR-26a-5p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hsa-miR-532-5p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hsa-miR-5010-3p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hsa-miR-26b-5p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hsa-miR-1285-5p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hsa-let-7f-5p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hsa-miR-151a-3p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hsa-let-7d-3p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2643" y="2146605"/>
            <a:ext cx="563564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Machine learning algorithm reduced profile to 12 miRNA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Eliminates cross correlation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Ensures these aren’t dys-regulated in many other diseases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8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Results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2643" y="1658031"/>
            <a:ext cx="56994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Successfully able</a:t>
            </a:r>
            <a:r>
              <a:rPr lang="en-US" dirty="0" smtClean="0"/>
              <a:t> to distinguish AD</a:t>
            </a:r>
          </a:p>
          <a:p>
            <a:endParaRPr lang="en-US" dirty="0" smtClean="0"/>
          </a:p>
          <a:p>
            <a:r>
              <a:rPr lang="en-US" dirty="0" smtClean="0"/>
              <a:t>No difference in expression between different stages of AD</a:t>
            </a:r>
            <a:endParaRPr lang="en-US" dirty="0" smtClean="0"/>
          </a:p>
        </p:txBody>
      </p:sp>
      <p:pic>
        <p:nvPicPr>
          <p:cNvPr id="2052" name="Picture 4" descr="http://genomebiology.com/content/figures/gb-2013-14-7-r78-3-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t="18652" r="6183" b="18806"/>
          <a:stretch/>
        </p:blipFill>
        <p:spPr bwMode="auto">
          <a:xfrm>
            <a:off x="2907322" y="2877707"/>
            <a:ext cx="717452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7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2: Computer Modeling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3983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Methods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64" y="1690007"/>
            <a:ext cx="110707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Partition cells into </a:t>
            </a:r>
            <a:r>
              <a:rPr lang="en-US" i="1" dirty="0" smtClean="0"/>
              <a:t>k</a:t>
            </a:r>
            <a:r>
              <a:rPr lang="en-US" dirty="0" smtClean="0"/>
              <a:t> classes to be distinguished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Compute candidate marker information gain and optimal thresholds with respect to these classes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Discard all except for the </a:t>
            </a:r>
            <a:r>
              <a:rPr lang="en-US" i="1" dirty="0" smtClean="0"/>
              <a:t>C</a:t>
            </a:r>
            <a:r>
              <a:rPr lang="en-US" dirty="0" smtClean="0"/>
              <a:t> candidates with the highest information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Determine which candidate can be discarded with minimal rise in the predicted misclassification rate, and discard that candidate 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Repeat until there are only </a:t>
            </a:r>
            <a:r>
              <a:rPr lang="en-US" i="1" dirty="0" smtClean="0"/>
              <a:t>n</a:t>
            </a:r>
            <a:r>
              <a:rPr lang="en-US" dirty="0" smtClean="0"/>
              <a:t> candidate markers remaining or until misclassification rate would rise beyond acceptable limits</a:t>
            </a:r>
          </a:p>
        </p:txBody>
      </p:sp>
    </p:spTree>
    <p:extLst>
      <p:ext uri="{BB962C8B-B14F-4D97-AF65-F5344CB8AC3E}">
        <p14:creationId xmlns:p14="http://schemas.microsoft.com/office/powerpoint/2010/main" val="37892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12421"/>
            <a:ext cx="11187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Programming Language: Proto</a:t>
            </a:r>
          </a:p>
          <a:p>
            <a:endParaRPr lang="en-US" dirty="0"/>
          </a:p>
          <a:p>
            <a:r>
              <a:rPr lang="en-US" dirty="0" smtClean="0"/>
              <a:t>High accuracy detector circuits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4291417"/>
            <a:ext cx="63273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miRNA&lt;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mir|symbol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threshold|scalar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oolean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-motif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((RXN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value)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P|threshold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)))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miRNA&gt;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mir|symbol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threshold|scalar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Boolean :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-motif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((RXN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value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(RXN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?X)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P|threshold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?X T)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R- ?X value T)))</a:t>
            </a:r>
          </a:p>
        </p:txBody>
      </p:sp>
      <p:sp>
        <p:nvSpPr>
          <p:cNvPr id="6" name="Rectangle 5"/>
          <p:cNvSpPr/>
          <p:nvPr/>
        </p:nvSpPr>
        <p:spPr>
          <a:xfrm>
            <a:off x="8297635" y="4291417"/>
            <a:ext cx="32058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(and (miRNA&lt; ’hsa-let-7c 5.0)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miRNA&gt; ’hsa-miR-130a 0.3)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’hsa-miR-29b 27.0)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’hsa-miR-154 0.3)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’hsa-miR-197 0.3))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3829050"/>
            <a:ext cx="538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Template for Threshold Sensor Tests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97635" y="3837214"/>
            <a:ext cx="3837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Detector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7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the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819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553</Words>
  <Application>Microsoft Office PowerPoint</Application>
  <PresentationFormat>Widescreen</PresentationFormat>
  <Paragraphs>155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miRNA Profiles</vt:lpstr>
      <vt:lpstr>Method 1: Experimentally</vt:lpstr>
      <vt:lpstr>Methods</vt:lpstr>
      <vt:lpstr>Profile</vt:lpstr>
      <vt:lpstr>Results</vt:lpstr>
      <vt:lpstr>Method 2: Computer Modeling</vt:lpstr>
      <vt:lpstr>PowerPoint Presentation</vt:lpstr>
      <vt:lpstr>PowerPoint Presentation</vt:lpstr>
      <vt:lpstr>Building the 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43</cp:revision>
  <dcterms:created xsi:type="dcterms:W3CDTF">2014-06-10T23:29:03Z</dcterms:created>
  <dcterms:modified xsi:type="dcterms:W3CDTF">2014-06-11T18:30:44Z</dcterms:modified>
</cp:coreProperties>
</file>