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74" r:id="rId3"/>
    <p:sldId id="271" r:id="rId4"/>
    <p:sldId id="272" r:id="rId5"/>
    <p:sldId id="273" r:id="rId6"/>
    <p:sldId id="275" r:id="rId7"/>
    <p:sldId id="268" r:id="rId8"/>
    <p:sldId id="269" r:id="rId9"/>
    <p:sldId id="28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6FC35-D656-43DE-B1F1-24570795978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9ECAC-6D86-479B-9723-758CD1488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36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smtClean="0"/>
              <a:t>Extensively classified AD patients and age matched health patients</a:t>
            </a:r>
          </a:p>
          <a:p>
            <a:pPr marL="228600" indent="-228600">
              <a:buAutoNum type="arabicPeriod"/>
            </a:pPr>
            <a:r>
              <a:rPr lang="en-US" dirty="0" smtClean="0"/>
              <a:t>In</a:t>
            </a:r>
            <a:r>
              <a:rPr lang="en-US" baseline="0" dirty="0" smtClean="0"/>
              <a:t> hopes of the presence of a common regulatory mechanism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BF002-C3B0-473F-9147-3150DB6AC0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39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BF002-C3B0-473F-9147-3150DB6AC0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8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 Screened patients with MMSE</a:t>
            </a:r>
            <a:r>
              <a:rPr lang="en-US" baseline="0" dirty="0" smtClean="0"/>
              <a:t> (cognitive test) to distinguish moderate/severe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BF002-C3B0-473F-9147-3150DB6AC00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0342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en-US" baseline="0" dirty="0" smtClean="0"/>
              <a:t> Ron Weiss and Jacob Beal have experience with this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9ECAC-6D86-479B-9723-758CD14882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4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1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24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9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9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1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94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2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4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3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AA199-3998-42B3-ACF2-6F739458E491}" type="datetimeFigureOut">
              <a:rPr lang="en-US" smtClean="0"/>
              <a:t>6/11/2014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38BD1-1BAC-4FF2-B117-887382847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osone.org/article/info:doi/10.1371/journal.pone.0022490" TargetMode="External"/><Relationship Id="rId2" Type="http://schemas.openxmlformats.org/officeDocument/2006/relationships/hyperlink" Target="http://synthetic-biology.bbn.com/pubs/IWBDA2012-CellStateDetectors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enomebiology.com/2013/14/7/R7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miRNA Profiles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82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 1: Experimentally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9861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2643" y="1658031"/>
            <a:ext cx="10175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NGS to screen all miRNAs in blood and identify 140 dys-regulated mature miRNA</a:t>
            </a:r>
          </a:p>
          <a:p>
            <a:endParaRPr lang="en-US" dirty="0" smtClean="0"/>
          </a:p>
          <a:p>
            <a:r>
              <a:rPr lang="en-US" dirty="0" smtClean="0"/>
              <a:t>Searched for clusters of miRNA coding regions on chromosomes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2643" y="332468"/>
            <a:ext cx="10515600" cy="1325563"/>
          </a:xfrm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</a:rPr>
              <a:t>Methods</a:t>
            </a:r>
            <a:endParaRPr lang="en-US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69153" y="2965473"/>
          <a:ext cx="9438752" cy="3444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4947"/>
                <a:gridCol w="2438952"/>
                <a:gridCol w="2577596"/>
                <a:gridCol w="2457257"/>
              </a:tblGrid>
              <a:tr h="2410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Window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Cluster</a:t>
                      </a:r>
                      <a:r>
                        <a:rPr lang="en-US" sz="1400" baseline="0" dirty="0" smtClean="0"/>
                        <a:t> Found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Up-Regulated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Down-Regulated</a:t>
                      </a:r>
                      <a:endParaRPr lang="en-US" sz="1400" dirty="0"/>
                    </a:p>
                  </a:txBody>
                  <a:tcPr/>
                </a:tc>
              </a:tr>
              <a:tr h="6026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hsa-miR-99b-5p</a:t>
                      </a:r>
                    </a:p>
                    <a:p>
                      <a:r>
                        <a:rPr lang="en-US" sz="1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hsa-miR-125a-5p </a:t>
                      </a:r>
                    </a:p>
                    <a:p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hsa-let-7e-5p</a:t>
                      </a:r>
                      <a:endParaRPr lang="en-US" sz="1400" dirty="0" smtClean="0"/>
                    </a:p>
                  </a:txBody>
                  <a:tcPr/>
                </a:tc>
              </a:tr>
              <a:tr h="6026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hsa-let-7b-3p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hsa-let-7a-5p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hsa-let-7b-5p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78343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hsa-let-7f-1-3p</a:t>
                      </a:r>
                    </a:p>
                    <a:p>
                      <a:r>
                        <a:rPr lang="en-US" sz="14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hsa-let-7d-3p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hsa-let-7a-5p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hsa-let-7f-5p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hsa-let-7d-5p </a:t>
                      </a:r>
                    </a:p>
                    <a:p>
                      <a:endParaRPr lang="en-US" sz="1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0264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30,000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Chromosome 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hsa-miR-30c-5p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hsa-miR-30a-3p</a:t>
                      </a:r>
                    </a:p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hsa-miR-30a-5p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304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43" y="332468"/>
            <a:ext cx="10515600" cy="1325563"/>
          </a:xfrm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</a:rPr>
              <a:t>Profile</a:t>
            </a:r>
            <a:endParaRPr lang="en-US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7480298" y="2146605"/>
          <a:ext cx="40640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Up-Regulated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Down-Regulated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brain-miR-112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brain-miR-161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hsa-miR-103a-3p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hsa-miR-26a-5p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hsa-miR-532-5p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hsa-miR-5010-3p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hsa-miR-26b-5p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hsa-miR-1285-5p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hsa-let-7f-5p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hsa-miR-151a-3p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hsa-let-7d-3p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2643" y="2146605"/>
            <a:ext cx="5635645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Machine learning algorithm reduced profile to 12 miRNA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Eliminates cross correlation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Ensures these aren’t dys-regulated in many other diseases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8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2643" y="332468"/>
            <a:ext cx="10515600" cy="1325563"/>
          </a:xfrm>
        </p:spPr>
        <p:txBody>
          <a:bodyPr/>
          <a:lstStyle/>
          <a:p>
            <a:r>
              <a:rPr lang="en-US" sz="6600" dirty="0" smtClean="0">
                <a:solidFill>
                  <a:schemeClr val="bg1">
                    <a:lumMod val="75000"/>
                  </a:schemeClr>
                </a:solidFill>
              </a:rPr>
              <a:t>Results</a:t>
            </a:r>
            <a:endParaRPr lang="en-US" sz="6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2643" y="1658031"/>
            <a:ext cx="56994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Successfully able to distinguish AD</a:t>
            </a:r>
          </a:p>
          <a:p>
            <a:endParaRPr lang="en-US" dirty="0" smtClean="0"/>
          </a:p>
          <a:p>
            <a:r>
              <a:rPr lang="en-US" dirty="0" smtClean="0"/>
              <a:t>No difference in expression between different stages of AD</a:t>
            </a:r>
          </a:p>
        </p:txBody>
      </p:sp>
      <p:pic>
        <p:nvPicPr>
          <p:cNvPr id="2052" name="Picture 4" descr="http://genomebiology.com/content/figures/gb-2013-14-7-r78-3-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t="18652" r="6183" b="18806"/>
          <a:stretch/>
        </p:blipFill>
        <p:spPr bwMode="auto">
          <a:xfrm>
            <a:off x="2907322" y="2877707"/>
            <a:ext cx="717452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276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 2: Computer Modeling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3983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Methods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64" y="1690007"/>
            <a:ext cx="110707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Partition cells into </a:t>
            </a:r>
            <a:r>
              <a:rPr lang="en-US" i="1" dirty="0" smtClean="0"/>
              <a:t>k</a:t>
            </a:r>
            <a:r>
              <a:rPr lang="en-US" dirty="0" smtClean="0"/>
              <a:t> classes to be distinguished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Compute candidate marker information gain and optimal thresholds with respect to these classes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Discard all except for the </a:t>
            </a:r>
            <a:r>
              <a:rPr lang="en-US" i="1" dirty="0" smtClean="0"/>
              <a:t>C</a:t>
            </a:r>
            <a:r>
              <a:rPr lang="en-US" dirty="0" smtClean="0"/>
              <a:t> candidates with the highest information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Determine which candidate can be discarded with minimal rise in the predicted misclassification rate, and discard that candidate 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Repeat until there are only </a:t>
            </a:r>
            <a:r>
              <a:rPr lang="en-US" i="1" dirty="0" smtClean="0"/>
              <a:t>n</a:t>
            </a:r>
            <a:r>
              <a:rPr lang="en-US" dirty="0" smtClean="0"/>
              <a:t> candidate markers remaining or until misclassification rate would rise beyond acceptable limits</a:t>
            </a:r>
          </a:p>
        </p:txBody>
      </p:sp>
    </p:spTree>
    <p:extLst>
      <p:ext uri="{BB962C8B-B14F-4D97-AF65-F5344CB8AC3E}">
        <p14:creationId xmlns:p14="http://schemas.microsoft.com/office/powerpoint/2010/main" val="378922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Implementation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12421"/>
            <a:ext cx="11187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Programming Language: Proto</a:t>
            </a:r>
          </a:p>
          <a:p>
            <a:endParaRPr lang="en-US" dirty="0"/>
          </a:p>
          <a:p>
            <a:r>
              <a:rPr lang="en-US" dirty="0" smtClean="0"/>
              <a:t>High accuracy detector circuits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4291417"/>
            <a:ext cx="63273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miRNA&lt;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mir|symbol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threshold|scalar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oolean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-motif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((RXN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represses value)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P|threshold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 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)))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miRNA&gt;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mir|symbol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threshold|scalar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Boolean :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-motif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((RXN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mir|scalar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represses value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(RXN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mir|scalar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represses ?X)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P|threshold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?X T)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R- ?X value T)))</a:t>
            </a:r>
          </a:p>
        </p:txBody>
      </p:sp>
      <p:sp>
        <p:nvSpPr>
          <p:cNvPr id="6" name="Rectangle 5"/>
          <p:cNvSpPr/>
          <p:nvPr/>
        </p:nvSpPr>
        <p:spPr>
          <a:xfrm>
            <a:off x="8297635" y="4291417"/>
            <a:ext cx="32058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(and (miRNA&lt; ’hsa-let-7c 5.0)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miRNA&gt; ’hsa-miR-130a 0.3)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miRNA&lt; ’hsa-miR-29b 27.0)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miRNA&lt; ’hsa-miR-154 0.3)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miRNA&lt; ’hsa-miR-197 0.3))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3829050"/>
            <a:ext cx="5388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Template for Threshold Sensor Tests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97635" y="3837214"/>
            <a:ext cx="3837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Detector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679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81000" y="444728"/>
            <a:ext cx="5195207" cy="9676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Citations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0999" y="1561707"/>
            <a:ext cx="111611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Toward Automated Design of Cell Detectors (Jacob Beal, </a:t>
            </a:r>
            <a:r>
              <a:rPr lang="en-US" dirty="0" err="1" smtClean="0">
                <a:hlinkClick r:id="rId2"/>
              </a:rPr>
              <a:t>Fusun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Yaman</a:t>
            </a:r>
            <a:r>
              <a:rPr lang="en-US" dirty="0" smtClean="0">
                <a:hlinkClick r:id="rId2"/>
              </a:rPr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Automatic Compilation from High-Level Biologically-Oriented Programming Language to Genetic Regulatory Networks (Jacob Beal, Ting Lu, Ron Weiss)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>
                <a:hlinkClick r:id="rId4"/>
              </a:rPr>
              <a:t>A blood based 12-miRNA signature of Alzheimer disease patients (Petra </a:t>
            </a:r>
            <a:r>
              <a:rPr lang="en-US" dirty="0" err="1" smtClean="0">
                <a:hlinkClick r:id="rId4"/>
              </a:rPr>
              <a:t>Leidinger</a:t>
            </a:r>
            <a:r>
              <a:rPr lang="en-US" dirty="0" smtClean="0">
                <a:hlinkClick r:id="rId4"/>
              </a:rPr>
              <a:t>, Christina </a:t>
            </a:r>
            <a:r>
              <a:rPr lang="en-US" dirty="0" err="1" smtClean="0">
                <a:hlinkClick r:id="rId4"/>
              </a:rPr>
              <a:t>Backes</a:t>
            </a:r>
            <a:r>
              <a:rPr lang="en-US" dirty="0" smtClean="0">
                <a:hlinkClick r:id="rId4"/>
              </a:rPr>
              <a:t>, Stephanie </a:t>
            </a:r>
            <a:r>
              <a:rPr lang="en-US" dirty="0" err="1" smtClean="0">
                <a:hlinkClick r:id="rId4"/>
              </a:rPr>
              <a:t>Deutscher</a:t>
            </a:r>
            <a:r>
              <a:rPr lang="en-US" dirty="0" smtClean="0">
                <a:hlinkClick r:id="rId4"/>
              </a:rPr>
              <a:t>, et. al</a:t>
            </a:r>
            <a:r>
              <a:rPr lang="en-US" dirty="0" smtClean="0">
                <a:hlinkClick r:id="rId4"/>
              </a:rPr>
              <a:t>.)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1816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332</Words>
  <Application>Microsoft Office PowerPoint</Application>
  <PresentationFormat>Widescreen</PresentationFormat>
  <Paragraphs>101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miRNA Profiles</vt:lpstr>
      <vt:lpstr>Method 1: Experimentally</vt:lpstr>
      <vt:lpstr>Methods</vt:lpstr>
      <vt:lpstr>Profile</vt:lpstr>
      <vt:lpstr>Results</vt:lpstr>
      <vt:lpstr>Method 2: Computer Modeling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44</cp:revision>
  <dcterms:created xsi:type="dcterms:W3CDTF">2014-06-10T23:29:03Z</dcterms:created>
  <dcterms:modified xsi:type="dcterms:W3CDTF">2014-06-11T20:47:19Z</dcterms:modified>
</cp:coreProperties>
</file>