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3" r:id="rId5"/>
    <p:sldId id="265" r:id="rId6"/>
    <p:sldId id="258" r:id="rId7"/>
    <p:sldId id="260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20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50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825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62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95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3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0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1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10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24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20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D30F1-DE11-4E40-BBD2-0B967782C2D3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4B879-BD0E-0B4B-8243-285D68495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37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ikeda@mit.edu" TargetMode="External"/><Relationship Id="rId4" Type="http://schemas.openxmlformats.org/officeDocument/2006/relationships/hyperlink" Target="mailto:yoshimi@mit.edu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taikawa@mit.ed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tellar.mit.edu/S/course/21F/fa13/21F.501/events/event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Japanese 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35944"/>
          </a:xfrm>
        </p:spPr>
        <p:txBody>
          <a:bodyPr/>
          <a:lstStyle/>
          <a:p>
            <a:r>
              <a:rPr lang="en-US" dirty="0" smtClean="0"/>
              <a:t>Orientation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89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Sections and Instructors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Sections:</a:t>
            </a:r>
          </a:p>
          <a:p>
            <a:pPr lvl="1"/>
            <a:r>
              <a:rPr lang="en-US" b="1" dirty="0"/>
              <a:t>Section 1</a:t>
            </a:r>
            <a:r>
              <a:rPr lang="en-US" dirty="0" smtClean="0"/>
              <a:t>: MTRF  9</a:t>
            </a:r>
            <a:r>
              <a:rPr lang="en-US" dirty="0"/>
              <a:t>-10:  4-249 </a:t>
            </a:r>
          </a:p>
          <a:p>
            <a:pPr lvl="1"/>
            <a:r>
              <a:rPr lang="en-US" b="1" dirty="0"/>
              <a:t>Section 2</a:t>
            </a:r>
            <a:r>
              <a:rPr lang="en-US" dirty="0"/>
              <a:t>: </a:t>
            </a:r>
            <a:r>
              <a:rPr lang="en-US" dirty="0" smtClean="0"/>
              <a:t>MTRF 10</a:t>
            </a:r>
            <a:r>
              <a:rPr lang="en-US" dirty="0"/>
              <a:t>-11: 4-</a:t>
            </a:r>
            <a:r>
              <a:rPr lang="en-US" dirty="0" smtClean="0"/>
              <a:t>249</a:t>
            </a:r>
            <a:endParaRPr lang="en-US" dirty="0"/>
          </a:p>
          <a:p>
            <a:pPr lvl="1"/>
            <a:r>
              <a:rPr lang="en-US" b="1" dirty="0"/>
              <a:t>Section 3</a:t>
            </a:r>
            <a:r>
              <a:rPr lang="en-US" dirty="0"/>
              <a:t>: </a:t>
            </a:r>
            <a:r>
              <a:rPr lang="en-US" dirty="0" smtClean="0"/>
              <a:t>MTRF 12</a:t>
            </a:r>
            <a:r>
              <a:rPr lang="en-US" dirty="0"/>
              <a:t>-1: 4-249 </a:t>
            </a:r>
          </a:p>
          <a:p>
            <a:pPr lvl="1"/>
            <a:r>
              <a:rPr lang="en-US" b="1" dirty="0"/>
              <a:t>Section 4</a:t>
            </a:r>
            <a:r>
              <a:rPr lang="en-US" dirty="0"/>
              <a:t>: </a:t>
            </a:r>
            <a:r>
              <a:rPr lang="en-US" dirty="0" smtClean="0"/>
              <a:t>MTRF 1</a:t>
            </a:r>
            <a:r>
              <a:rPr lang="en-US" dirty="0"/>
              <a:t>-2:  4-249 </a:t>
            </a:r>
          </a:p>
          <a:p>
            <a:r>
              <a:rPr lang="en-US" dirty="0" smtClean="0"/>
              <a:t>Instructors:</a:t>
            </a:r>
          </a:p>
          <a:p>
            <a:pPr marL="400050" lvl="1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2400" dirty="0" smtClean="0"/>
              <a:t> Aikawa-</a:t>
            </a:r>
            <a:r>
              <a:rPr lang="en-US" sz="2400" dirty="0" err="1" smtClean="0"/>
              <a:t>sensee</a:t>
            </a:r>
            <a:r>
              <a:rPr lang="en-US" sz="2400" dirty="0" smtClean="0"/>
              <a:t> (Takako Aikawa: </a:t>
            </a:r>
            <a:r>
              <a:rPr lang="en-US" sz="2400" dirty="0" smtClean="0">
                <a:hlinkClick r:id="rId2"/>
              </a:rPr>
              <a:t>taikawa@mit.edu</a:t>
            </a:r>
            <a:r>
              <a:rPr lang="en-US" sz="2400" dirty="0" smtClean="0"/>
              <a:t>) 14N-314</a:t>
            </a:r>
          </a:p>
          <a:p>
            <a:pPr marL="400050" lvl="1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Ikeda-</a:t>
            </a:r>
            <a:r>
              <a:rPr lang="en-US" sz="2400" dirty="0" err="1" smtClean="0"/>
              <a:t>sensee</a:t>
            </a:r>
            <a:r>
              <a:rPr lang="en-US" sz="2400" dirty="0" smtClean="0"/>
              <a:t> (Masami Ikeda: </a:t>
            </a:r>
            <a:r>
              <a:rPr lang="en-US" sz="2400" dirty="0" smtClean="0">
                <a:hlinkClick r:id="rId3"/>
              </a:rPr>
              <a:t>mikeda@mit.edu</a:t>
            </a:r>
            <a:r>
              <a:rPr lang="en-US" sz="2400" dirty="0" smtClean="0"/>
              <a:t>) 14N-232</a:t>
            </a:r>
          </a:p>
          <a:p>
            <a:pPr marL="400050" lvl="1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Nagaya-</a:t>
            </a:r>
            <a:r>
              <a:rPr lang="en-US" sz="2400" dirty="0" err="1" smtClean="0"/>
              <a:t>sensee</a:t>
            </a:r>
            <a:r>
              <a:rPr lang="en-US" sz="2400" dirty="0"/>
              <a:t> </a:t>
            </a:r>
            <a:r>
              <a:rPr lang="en-US" sz="2400" dirty="0" smtClean="0"/>
              <a:t>(Yoshimi Nagaya: </a:t>
            </a:r>
            <a:r>
              <a:rPr lang="en-US" sz="2400" dirty="0" smtClean="0">
                <a:hlinkClick r:id="rId4"/>
              </a:rPr>
              <a:t>yoshimi@</a:t>
            </a:r>
            <a:r>
              <a:rPr lang="en-US" sz="2400" dirty="0">
                <a:hlinkClick r:id="rId4"/>
              </a:rPr>
              <a:t>mit.edu</a:t>
            </a:r>
            <a:r>
              <a:rPr lang="en-US" sz="2400" dirty="0" smtClean="0"/>
              <a:t>) 14N-224</a:t>
            </a:r>
            <a:endParaRPr lang="en-US" sz="2400" dirty="0"/>
          </a:p>
          <a:p>
            <a:pPr marL="40005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6981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dirty="0" smtClean="0"/>
              <a:t>Lessons </a:t>
            </a:r>
            <a:r>
              <a:rPr lang="en-US" sz="2800" dirty="0"/>
              <a:t>1 through 6 of </a:t>
            </a:r>
            <a:r>
              <a:rPr lang="en-US" sz="2800" dirty="0" err="1" smtClean="0"/>
              <a:t>Genki</a:t>
            </a:r>
            <a:r>
              <a:rPr lang="en-US" sz="2800" dirty="0" smtClean="0"/>
              <a:t> I (Second Edition): </a:t>
            </a:r>
            <a:r>
              <a:rPr lang="en-US" sz="2800" dirty="0"/>
              <a:t>An Integrated Course in </a:t>
            </a:r>
            <a:r>
              <a:rPr lang="en-US" sz="2800" dirty="0" smtClean="0"/>
              <a:t>Elementary Japanese</a:t>
            </a:r>
          </a:p>
          <a:p>
            <a:pPr marL="914400" lvl="2" indent="0">
              <a:buNone/>
            </a:pPr>
            <a:r>
              <a:rPr lang="en-US" sz="2000" dirty="0" smtClean="0"/>
              <a:t>Textbooks</a:t>
            </a:r>
            <a:endParaRPr lang="en-US" sz="2000" dirty="0"/>
          </a:p>
          <a:p>
            <a:pPr lvl="2"/>
            <a:r>
              <a:rPr lang="en-US" sz="2000" dirty="0"/>
              <a:t>1. “</a:t>
            </a:r>
            <a:r>
              <a:rPr lang="en-US" sz="2000" dirty="0" err="1"/>
              <a:t>Genki</a:t>
            </a:r>
            <a:r>
              <a:rPr lang="en-US" sz="2000" dirty="0"/>
              <a:t>, An Integrated Course in Elementary Japanese I” (Second Edition), The Japan</a:t>
            </a:r>
          </a:p>
          <a:p>
            <a:pPr lvl="2"/>
            <a:r>
              <a:rPr lang="en-US" sz="2000" dirty="0"/>
              <a:t>Times (available at Kendall Coop)</a:t>
            </a:r>
          </a:p>
          <a:p>
            <a:pPr lvl="2"/>
            <a:r>
              <a:rPr lang="en-US" sz="2000" dirty="0"/>
              <a:t>2. “</a:t>
            </a:r>
            <a:r>
              <a:rPr lang="en-US" sz="2000" dirty="0" err="1"/>
              <a:t>Genki</a:t>
            </a:r>
            <a:r>
              <a:rPr lang="en-US" sz="2000" dirty="0"/>
              <a:t> I Workbook” (Second Edition), The Japan Times (available at Kendall Coop</a:t>
            </a:r>
            <a:r>
              <a:rPr lang="en-US" sz="2000" dirty="0" smtClean="0"/>
              <a:t>)</a:t>
            </a:r>
          </a:p>
          <a:p>
            <a:pPr marL="914400" lvl="2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800" dirty="0" smtClean="0"/>
              <a:t>Reading, Writing, Listening, and Speaking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Kana (Hiragana and Katakana</a:t>
            </a:r>
            <a:r>
              <a:rPr lang="en-US" sz="2800" dirty="0"/>
              <a:t>) + Basic Kanji characters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Two types of classes: Grammar Session &amp; Drill Session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3032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pic>
        <p:nvPicPr>
          <p:cNvPr id="5" name="Content Placeholder 4" descr="Screen Shot 2013-08-27 at 8.11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" r="6485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970129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5900" b="1" dirty="0" smtClean="0"/>
              <a:t>Attendance Policy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sz="5100" b="1" dirty="0" smtClean="0">
                <a:solidFill>
                  <a:srgbClr val="000000"/>
                </a:solidFill>
              </a:rPr>
              <a:t>1. </a:t>
            </a:r>
            <a:r>
              <a:rPr lang="en-US" sz="5100" b="1" dirty="0" smtClean="0">
                <a:solidFill>
                  <a:srgbClr val="FF0000"/>
                </a:solidFill>
              </a:rPr>
              <a:t>Attend all sessions </a:t>
            </a:r>
            <a:r>
              <a:rPr lang="en-US" sz="5100" b="1" dirty="0">
                <a:solidFill>
                  <a:srgbClr val="FF0000"/>
                </a:solidFill>
              </a:rPr>
              <a:t>and keep up with the course work on a daily </a:t>
            </a:r>
            <a:r>
              <a:rPr lang="en-US" sz="5100" b="1" dirty="0" smtClean="0">
                <a:solidFill>
                  <a:srgbClr val="FF0000"/>
                </a:solidFill>
              </a:rPr>
              <a:t>basis! </a:t>
            </a:r>
            <a:r>
              <a:rPr lang="en-US" b="1" dirty="0"/>
              <a:t>If you feel you are </a:t>
            </a:r>
            <a:r>
              <a:rPr lang="en-US" b="1" dirty="0" smtClean="0"/>
              <a:t>falling behind</a:t>
            </a:r>
            <a:r>
              <a:rPr lang="en-US" b="1" dirty="0"/>
              <a:t>, contact instructors </a:t>
            </a:r>
            <a:r>
              <a:rPr lang="en-US" b="1" dirty="0" smtClean="0"/>
              <a:t>immediately.  </a:t>
            </a:r>
            <a:r>
              <a:rPr lang="en-US" sz="4500" b="1" dirty="0" smtClean="0">
                <a:solidFill>
                  <a:srgbClr val="FF0000"/>
                </a:solidFill>
              </a:rPr>
              <a:t>Take advantage of our office hours!</a:t>
            </a:r>
          </a:p>
          <a:p>
            <a:pPr marL="0" indent="0">
              <a:buNone/>
            </a:pPr>
            <a:endParaRPr lang="en-US" sz="45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5000" b="1" dirty="0" smtClean="0"/>
              <a:t>2</a:t>
            </a:r>
            <a:r>
              <a:rPr lang="en-US" sz="5000" b="1" dirty="0"/>
              <a:t>. </a:t>
            </a:r>
            <a:r>
              <a:rPr lang="en-US" sz="5100" b="1" dirty="0">
                <a:solidFill>
                  <a:srgbClr val="FF0000"/>
                </a:solidFill>
              </a:rPr>
              <a:t>Be punctual. </a:t>
            </a:r>
            <a:r>
              <a:rPr lang="en-US" dirty="0"/>
              <a:t>Coming in late not only results in missed performances and quizzes that may</a:t>
            </a:r>
          </a:p>
          <a:p>
            <a:pPr marL="0" indent="0">
              <a:buNone/>
            </a:pPr>
            <a:r>
              <a:rPr lang="en-US" dirty="0"/>
              <a:t>not be made up for, but also distracts other students. Showing up late may affect your daily</a:t>
            </a:r>
          </a:p>
          <a:p>
            <a:pPr marL="0" indent="0">
              <a:buNone/>
            </a:pPr>
            <a:r>
              <a:rPr lang="en-US" dirty="0"/>
              <a:t>grade negatively.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5000" b="1" dirty="0" smtClean="0"/>
              <a:t>3</a:t>
            </a:r>
            <a:r>
              <a:rPr lang="en-US" sz="5000" b="1" dirty="0"/>
              <a:t>. </a:t>
            </a:r>
            <a:r>
              <a:rPr lang="en-US" sz="5100" b="1" dirty="0">
                <a:solidFill>
                  <a:srgbClr val="FF0000"/>
                </a:solidFill>
              </a:rPr>
              <a:t>No eating or text messaging </a:t>
            </a:r>
            <a:r>
              <a:rPr lang="en-US" dirty="0"/>
              <a:t>will be allowed during class.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5900" b="1" dirty="0" smtClean="0"/>
              <a:t>Homework </a:t>
            </a:r>
            <a:r>
              <a:rPr lang="en-US" sz="5900" b="1" dirty="0"/>
              <a:t>Policy</a:t>
            </a:r>
          </a:p>
          <a:p>
            <a:pPr marL="0" indent="0">
              <a:buNone/>
            </a:pPr>
            <a:r>
              <a:rPr lang="en-US" dirty="0"/>
              <a:t>Submit all assignments </a:t>
            </a:r>
            <a:r>
              <a:rPr lang="en-US" sz="5100" b="1" dirty="0">
                <a:solidFill>
                  <a:srgbClr val="FF0000"/>
                </a:solidFill>
              </a:rPr>
              <a:t>at the beginning of the class</a:t>
            </a:r>
            <a:r>
              <a:rPr lang="en-US" dirty="0"/>
              <a:t>. Late submission will be accepted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FF0000"/>
                </a:solidFill>
              </a:rPr>
              <a:t>with 5% deduction each day</a:t>
            </a:r>
            <a:r>
              <a:rPr lang="en-US" dirty="0"/>
              <a:t>. Assignments turned in after three days will not receive any credit,</a:t>
            </a:r>
          </a:p>
          <a:p>
            <a:pPr marL="0" indent="0">
              <a:buNone/>
            </a:pPr>
            <a:r>
              <a:rPr lang="en-US" dirty="0"/>
              <a:t>however, </a:t>
            </a:r>
            <a:r>
              <a:rPr lang="en-US" sz="5000" b="1" dirty="0">
                <a:solidFill>
                  <a:srgbClr val="FF0000"/>
                </a:solidFill>
              </a:rPr>
              <a:t>all writing assignments must be completed and submitted to receive a final course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FF0000"/>
                </a:solidFill>
              </a:rPr>
              <a:t>grade.</a:t>
            </a:r>
          </a:p>
        </p:txBody>
      </p:sp>
    </p:spTree>
    <p:extLst>
      <p:ext uri="{BB962C8B-B14F-4D97-AF65-F5344CB8AC3E}">
        <p14:creationId xmlns:p14="http://schemas.microsoft.com/office/powerpoint/2010/main" val="526477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Stellar – Calendar-</a:t>
            </a:r>
            <a:endParaRPr lang="en-US" dirty="0"/>
          </a:p>
        </p:txBody>
      </p:sp>
      <p:pic>
        <p:nvPicPr>
          <p:cNvPr id="8" name="Content Placeholder 7" descr="Screen Shot 2013-08-27 at 7.52.1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6" r="13016"/>
          <a:stretch>
            <a:fillRect/>
          </a:stretch>
        </p:blipFill>
        <p:spPr>
          <a:xfrm>
            <a:off x="223943" y="170386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85630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356748" cy="4708525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("Please say (it).") </a:t>
            </a:r>
            <a:r>
              <a:rPr lang="en-US" sz="2200" dirty="0" smtClean="0"/>
              <a:t>いってください。</a:t>
            </a:r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dirty="0" smtClean="0"/>
              <a:t>Moo </a:t>
            </a:r>
            <a:r>
              <a:rPr lang="en-US" dirty="0" err="1" smtClean="0"/>
              <a:t>ichido</a:t>
            </a:r>
            <a:r>
              <a:rPr lang="en-US" dirty="0" smtClean="0"/>
              <a:t> </a:t>
            </a:r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("Please say (it) again.") </a:t>
            </a:r>
          </a:p>
          <a:p>
            <a:pPr marL="0" indent="0">
              <a:buNone/>
            </a:pPr>
            <a:r>
              <a:rPr lang="en-US" sz="2200" dirty="0" smtClean="0"/>
              <a:t>                                            もういちどいってください。</a:t>
            </a:r>
          </a:p>
          <a:p>
            <a:r>
              <a:rPr lang="en-US" sz="3500" dirty="0" err="1"/>
              <a:t>Kiite</a:t>
            </a:r>
            <a:r>
              <a:rPr lang="en-US" sz="3500" dirty="0"/>
              <a:t> </a:t>
            </a:r>
            <a:r>
              <a:rPr lang="en-US" sz="3500" dirty="0" err="1"/>
              <a:t>kudasai</a:t>
            </a:r>
            <a:r>
              <a:rPr lang="en-US" sz="3500" dirty="0"/>
              <a:t> ("Please listen.")</a:t>
            </a:r>
            <a:r>
              <a:rPr lang="en-US" sz="2400" dirty="0"/>
              <a:t> </a:t>
            </a:r>
            <a:r>
              <a:rPr lang="en-US" sz="2200" dirty="0"/>
              <a:t>きいてください。</a:t>
            </a:r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dirty="0" smtClean="0"/>
              <a:t>~san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kiite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("Please ask ~ .")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                          ~さんにきいてください。</a:t>
            </a:r>
          </a:p>
          <a:p>
            <a:r>
              <a:rPr lang="en-US" dirty="0" err="1" smtClean="0"/>
              <a:t>Minna</a:t>
            </a:r>
            <a:r>
              <a:rPr lang="en-US" dirty="0" smtClean="0"/>
              <a:t> de </a:t>
            </a:r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("Say (it) together .")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                          みんなでいってください。</a:t>
            </a:r>
          </a:p>
          <a:p>
            <a:r>
              <a:rPr lang="en-US" dirty="0" err="1" smtClean="0"/>
              <a:t>Kotaete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 ("Please answer (it).")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                              こたえてください。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169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Greetings (from p.35)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1792"/>
            <a:ext cx="8229600" cy="5166824"/>
          </a:xfrm>
        </p:spPr>
        <p:txBody>
          <a:bodyPr>
            <a:noAutofit/>
          </a:bodyPr>
          <a:lstStyle/>
          <a:p>
            <a:r>
              <a:rPr lang="en-US" sz="2000" dirty="0" err="1"/>
              <a:t>Ohayoo</a:t>
            </a:r>
            <a:r>
              <a:rPr lang="en-US" sz="2000" dirty="0"/>
              <a:t>. ("Good morning") おはよう。</a:t>
            </a:r>
          </a:p>
          <a:p>
            <a:r>
              <a:rPr lang="en-US" sz="2000" dirty="0" err="1"/>
              <a:t>Ohayoo</a:t>
            </a:r>
            <a:r>
              <a:rPr lang="en-US" sz="2000" dirty="0"/>
              <a:t> </a:t>
            </a:r>
            <a:r>
              <a:rPr lang="en-US" sz="2000" dirty="0" err="1"/>
              <a:t>gozaimasu</a:t>
            </a:r>
            <a:r>
              <a:rPr lang="en-US" sz="2000" dirty="0"/>
              <a:t>. ("Good morning" (polite)) おはようございます</a:t>
            </a:r>
            <a:r>
              <a:rPr lang="en-US" sz="2000" dirty="0" smtClean="0"/>
              <a:t>。</a:t>
            </a:r>
            <a:r>
              <a:rPr lang="en-US" sz="2000" dirty="0"/>
              <a:t>　</a:t>
            </a:r>
          </a:p>
          <a:p>
            <a:r>
              <a:rPr lang="en-US" sz="2000" dirty="0"/>
              <a:t>Konnichiwa. ("Good afternoon.") こんにちは。</a:t>
            </a:r>
          </a:p>
          <a:p>
            <a:r>
              <a:rPr lang="en-US" sz="2000" dirty="0"/>
              <a:t>Konbanwa. ("Good evening.") こんばんは。</a:t>
            </a:r>
          </a:p>
          <a:p>
            <a:r>
              <a:rPr lang="en-US" sz="2000" dirty="0" err="1"/>
              <a:t>Sayoonara</a:t>
            </a:r>
            <a:r>
              <a:rPr lang="en-US" sz="2000" dirty="0"/>
              <a:t>. ("Good-bye.") さようなら。</a:t>
            </a:r>
          </a:p>
          <a:p>
            <a:r>
              <a:rPr lang="en-US" sz="2000" dirty="0" err="1"/>
              <a:t>Oyasuminasai</a:t>
            </a:r>
            <a:r>
              <a:rPr lang="en-US" sz="2000" dirty="0"/>
              <a:t>. ("Good night.") おやすみなさい。</a:t>
            </a:r>
          </a:p>
          <a:p>
            <a:r>
              <a:rPr lang="en-US" sz="2000" dirty="0" err="1"/>
              <a:t>Arigatoo</a:t>
            </a:r>
            <a:r>
              <a:rPr lang="en-US" sz="2000" dirty="0"/>
              <a:t>. ("Thank you.") ありがとう。</a:t>
            </a:r>
          </a:p>
          <a:p>
            <a:r>
              <a:rPr lang="en-US" sz="2000" dirty="0" err="1"/>
              <a:t>Arigatoo</a:t>
            </a:r>
            <a:r>
              <a:rPr lang="en-US" sz="2000" dirty="0"/>
              <a:t> </a:t>
            </a:r>
            <a:r>
              <a:rPr lang="en-US" sz="2000" dirty="0" err="1"/>
              <a:t>gozaimasu</a:t>
            </a:r>
            <a:r>
              <a:rPr lang="en-US" sz="2000" dirty="0"/>
              <a:t>. ("Thank you." (Polite)) ありがとうございます。</a:t>
            </a:r>
          </a:p>
          <a:p>
            <a:r>
              <a:rPr lang="en-US" altLang="ja-JP" sz="2000" dirty="0" err="1"/>
              <a:t>Iie</a:t>
            </a:r>
            <a:r>
              <a:rPr lang="en-US" altLang="ja-JP" sz="2000" dirty="0"/>
              <a:t>. ("No.; Not at all.") </a:t>
            </a:r>
            <a:r>
              <a:rPr lang="ja-JP" altLang="en-US" sz="2000" dirty="0"/>
              <a:t>いいえ。</a:t>
            </a:r>
          </a:p>
          <a:p>
            <a:r>
              <a:rPr lang="en-US" altLang="ja-JP" sz="2000" dirty="0"/>
              <a:t>~ </a:t>
            </a:r>
            <a:r>
              <a:rPr lang="en-US" altLang="ja-JP" sz="2000" dirty="0" err="1"/>
              <a:t>sensee</a:t>
            </a:r>
            <a:r>
              <a:rPr lang="en-US" altLang="ja-JP" sz="2000" dirty="0"/>
              <a:t> ("Prof. ~") ~</a:t>
            </a:r>
            <a:r>
              <a:rPr lang="ja-JP" altLang="en-US" sz="2000" dirty="0"/>
              <a:t>せんせい</a:t>
            </a:r>
          </a:p>
          <a:p>
            <a:r>
              <a:rPr lang="en-US" altLang="ja-JP" sz="2000" dirty="0"/>
              <a:t>~ san </a:t>
            </a:r>
            <a:r>
              <a:rPr lang="en-US" altLang="ja-JP" sz="2000" dirty="0" smtClean="0"/>
              <a:t>(“Mr</a:t>
            </a:r>
            <a:r>
              <a:rPr lang="en-US" altLang="ja-JP" sz="2000" dirty="0"/>
              <a:t>./Ms. </a:t>
            </a:r>
            <a:r>
              <a:rPr lang="en-US" altLang="ja-JP" sz="2000" dirty="0" smtClean="0"/>
              <a:t>~”) </a:t>
            </a:r>
            <a:r>
              <a:rPr lang="en-US" altLang="ja-JP" sz="2000" dirty="0"/>
              <a:t>~</a:t>
            </a:r>
            <a:r>
              <a:rPr lang="ja-JP" altLang="en-US" sz="2000" dirty="0" smtClean="0"/>
              <a:t>さん</a:t>
            </a:r>
            <a:endParaRPr lang="en-US" altLang="ja-JP" sz="2000" dirty="0" smtClean="0"/>
          </a:p>
          <a:p>
            <a:pPr marL="0" indent="0">
              <a:buNone/>
            </a:pPr>
            <a:r>
              <a:rPr lang="en-US" altLang="ja-JP" sz="2000" dirty="0" smtClean="0"/>
              <a:t>(Additional Expressions)</a:t>
            </a:r>
          </a:p>
          <a:p>
            <a:r>
              <a:rPr lang="en-US" sz="2000" dirty="0" err="1"/>
              <a:t>Onegaishimasu</a:t>
            </a:r>
            <a:r>
              <a:rPr lang="en-US" sz="2000" dirty="0"/>
              <a:t> ("Please.") (おねがいします。)</a:t>
            </a:r>
          </a:p>
          <a:p>
            <a:r>
              <a:rPr lang="en-US" sz="2000" dirty="0" err="1"/>
              <a:t>Hai</a:t>
            </a:r>
            <a:r>
              <a:rPr lang="en-US" sz="2000" dirty="0"/>
              <a:t> ("Yes.") (はい。)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1016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9/6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Let’s check </a:t>
            </a:r>
            <a:r>
              <a:rPr lang="en-US" dirty="0" smtClean="0">
                <a:hlinkClick r:id="rId2"/>
              </a:rPr>
              <a:t>Stellar Calendar</a:t>
            </a:r>
            <a:r>
              <a:rPr lang="en-US" dirty="0" smtClean="0"/>
              <a:t>…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640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1683</TotalTime>
  <Words>541</Words>
  <Application>Microsoft Macintosh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Japanese I</vt:lpstr>
      <vt:lpstr>Sections and Instructors</vt:lpstr>
      <vt:lpstr>Course Objectives</vt:lpstr>
      <vt:lpstr>Evaluation</vt:lpstr>
      <vt:lpstr>Policies</vt:lpstr>
      <vt:lpstr>Stellar – Calendar-</vt:lpstr>
      <vt:lpstr>Classroom Instructions</vt:lpstr>
      <vt:lpstr>Greetings (from p.35)</vt:lpstr>
      <vt:lpstr>For 9/6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I</dc:title>
  <dc:creator>Takako Aikawa</dc:creator>
  <cp:lastModifiedBy>Takako Aikawa</cp:lastModifiedBy>
  <cp:revision>27</cp:revision>
  <dcterms:created xsi:type="dcterms:W3CDTF">2013-08-27T11:49:11Z</dcterms:created>
  <dcterms:modified xsi:type="dcterms:W3CDTF">2013-09-05T11:27:02Z</dcterms:modified>
</cp:coreProperties>
</file>