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4" r:id="rId4"/>
    <p:sldId id="263" r:id="rId5"/>
    <p:sldId id="265" r:id="rId6"/>
    <p:sldId id="258" r:id="rId7"/>
    <p:sldId id="259" r:id="rId8"/>
    <p:sldId id="262" r:id="rId9"/>
    <p:sldId id="260" r:id="rId10"/>
    <p:sldId id="261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84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D30F1-DE11-4E40-BBD2-0B967782C2D3}" type="datetimeFigureOut">
              <a:rPr lang="en-US" smtClean="0"/>
              <a:t>8/27/13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4B879-BD0E-0B4B-8243-285D684952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200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D30F1-DE11-4E40-BBD2-0B967782C2D3}" type="datetimeFigureOut">
              <a:rPr lang="en-US" smtClean="0"/>
              <a:t>8/27/13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4B879-BD0E-0B4B-8243-285D684952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250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D30F1-DE11-4E40-BBD2-0B967782C2D3}" type="datetimeFigureOut">
              <a:rPr lang="en-US" smtClean="0"/>
              <a:t>8/27/13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4B879-BD0E-0B4B-8243-285D684952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825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D30F1-DE11-4E40-BBD2-0B967782C2D3}" type="datetimeFigureOut">
              <a:rPr lang="en-US" smtClean="0"/>
              <a:t>8/27/13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4B879-BD0E-0B4B-8243-285D684952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6622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D30F1-DE11-4E40-BBD2-0B967782C2D3}" type="datetimeFigureOut">
              <a:rPr lang="en-US" smtClean="0"/>
              <a:t>8/27/13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4B879-BD0E-0B4B-8243-285D684952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395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D30F1-DE11-4E40-BBD2-0B967782C2D3}" type="datetimeFigureOut">
              <a:rPr lang="en-US" smtClean="0"/>
              <a:t>8/27/13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4B879-BD0E-0B4B-8243-285D684952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0395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D30F1-DE11-4E40-BBD2-0B967782C2D3}" type="datetimeFigureOut">
              <a:rPr lang="en-US" smtClean="0"/>
              <a:t>8/27/13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4B879-BD0E-0B4B-8243-285D684952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80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D30F1-DE11-4E40-BBD2-0B967782C2D3}" type="datetimeFigureOut">
              <a:rPr lang="en-US" smtClean="0"/>
              <a:t>8/27/13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4B879-BD0E-0B4B-8243-285D684952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4192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D30F1-DE11-4E40-BBD2-0B967782C2D3}" type="datetimeFigureOut">
              <a:rPr lang="en-US" smtClean="0"/>
              <a:t>8/27/13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4B879-BD0E-0B4B-8243-285D684952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0106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D30F1-DE11-4E40-BBD2-0B967782C2D3}" type="datetimeFigureOut">
              <a:rPr lang="en-US" smtClean="0"/>
              <a:t>8/27/13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4B879-BD0E-0B4B-8243-285D684952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242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D30F1-DE11-4E40-BBD2-0B967782C2D3}" type="datetimeFigureOut">
              <a:rPr lang="en-US" smtClean="0"/>
              <a:t>8/27/13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4B879-BD0E-0B4B-8243-285D684952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9206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DD30F1-DE11-4E40-BBD2-0B967782C2D3}" type="datetimeFigureOut">
              <a:rPr lang="en-US" smtClean="0"/>
              <a:t>8/27/13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A4B879-BD0E-0B4B-8243-285D684952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937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Japanese 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135944"/>
          </a:xfrm>
        </p:spPr>
        <p:txBody>
          <a:bodyPr/>
          <a:lstStyle/>
          <a:p>
            <a:r>
              <a:rPr lang="en-US" dirty="0" smtClean="0"/>
              <a:t>Orientation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32898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Expressions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Onegaishimasu</a:t>
            </a:r>
            <a:r>
              <a:rPr lang="en-US" dirty="0" smtClean="0"/>
              <a:t> ("Please.") (おねがいします。)</a:t>
            </a:r>
          </a:p>
          <a:p>
            <a:r>
              <a:rPr lang="en-US" dirty="0" err="1" smtClean="0"/>
              <a:t>Hai</a:t>
            </a:r>
            <a:r>
              <a:rPr lang="en-US" dirty="0" smtClean="0"/>
              <a:t> ("Yes.") (はい。)</a:t>
            </a:r>
          </a:p>
          <a:p>
            <a:r>
              <a:rPr lang="en-US" dirty="0" err="1" smtClean="0"/>
              <a:t>Sumimasen</a:t>
            </a:r>
            <a:r>
              <a:rPr lang="en-US" dirty="0" smtClean="0"/>
              <a:t> ("Thank you.") (すみません。)</a:t>
            </a:r>
          </a:p>
          <a:p>
            <a:r>
              <a:rPr lang="en-US" dirty="0" err="1" smtClean="0"/>
              <a:t>Doomo</a:t>
            </a:r>
            <a:r>
              <a:rPr lang="en-US" dirty="0" smtClean="0"/>
              <a:t> ("Thank you.") (どうも。)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5849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Sections and Instructors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Sections:</a:t>
            </a:r>
          </a:p>
          <a:p>
            <a:pPr lvl="1"/>
            <a:r>
              <a:rPr lang="en-US" b="1" dirty="0"/>
              <a:t>Section 1</a:t>
            </a:r>
            <a:r>
              <a:rPr lang="en-US" dirty="0"/>
              <a:t>: 9-10:  4-249 (T. Aikawa)</a:t>
            </a:r>
          </a:p>
          <a:p>
            <a:pPr lvl="1"/>
            <a:r>
              <a:rPr lang="en-US" b="1" dirty="0"/>
              <a:t>Section 2</a:t>
            </a:r>
            <a:r>
              <a:rPr lang="en-US" dirty="0"/>
              <a:t>: 10-11: 4-249 (T. Aikawa)</a:t>
            </a:r>
          </a:p>
          <a:p>
            <a:pPr lvl="1"/>
            <a:r>
              <a:rPr lang="en-US" b="1" dirty="0"/>
              <a:t>Section 3</a:t>
            </a:r>
            <a:r>
              <a:rPr lang="en-US" dirty="0"/>
              <a:t>: 12-1: 4-249 (M. Ikeda-</a:t>
            </a:r>
            <a:r>
              <a:rPr lang="en-US" dirty="0" err="1"/>
              <a:t>Lamm</a:t>
            </a:r>
            <a:r>
              <a:rPr lang="en-US" dirty="0"/>
              <a:t>)</a:t>
            </a:r>
          </a:p>
          <a:p>
            <a:pPr lvl="1"/>
            <a:r>
              <a:rPr lang="en-US" b="1" dirty="0"/>
              <a:t>Section 4</a:t>
            </a:r>
            <a:r>
              <a:rPr lang="en-US" dirty="0"/>
              <a:t>: 1-2:  4-249 (Y. Nagaya)</a:t>
            </a:r>
          </a:p>
          <a:p>
            <a:r>
              <a:rPr lang="en-US" dirty="0" smtClean="0"/>
              <a:t>Instructors:</a:t>
            </a:r>
          </a:p>
          <a:p>
            <a:pPr marL="400050" lvl="1" indent="0">
              <a:buNone/>
            </a:pPr>
            <a:r>
              <a:rPr lang="en-US" dirty="0"/>
              <a:t> </a:t>
            </a:r>
            <a:r>
              <a:rPr lang="en-US" dirty="0" smtClean="0"/>
              <a:t>  Aikawa-</a:t>
            </a:r>
            <a:r>
              <a:rPr lang="en-US" dirty="0" err="1" smtClean="0"/>
              <a:t>sensee</a:t>
            </a:r>
            <a:endParaRPr lang="en-US" dirty="0" smtClean="0"/>
          </a:p>
          <a:p>
            <a:pPr marL="400050" lvl="1" indent="0">
              <a:buNone/>
            </a:pPr>
            <a:r>
              <a:rPr lang="en-US" dirty="0"/>
              <a:t> </a:t>
            </a:r>
            <a:r>
              <a:rPr lang="en-US" dirty="0" smtClean="0"/>
              <a:t>  Ikeda-</a:t>
            </a:r>
            <a:r>
              <a:rPr lang="en-US" dirty="0" err="1" smtClean="0"/>
              <a:t>sensee</a:t>
            </a:r>
            <a:endParaRPr lang="en-US" dirty="0" smtClean="0"/>
          </a:p>
          <a:p>
            <a:pPr marL="400050" lvl="1" indent="0">
              <a:buNone/>
            </a:pPr>
            <a:r>
              <a:rPr lang="en-US" dirty="0"/>
              <a:t> </a:t>
            </a:r>
            <a:r>
              <a:rPr lang="en-US" dirty="0" smtClean="0"/>
              <a:t>  Nagaya-</a:t>
            </a:r>
            <a:r>
              <a:rPr lang="en-US" dirty="0" err="1" smtClean="0"/>
              <a:t>sensee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169812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Course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/>
              <a:t>Lessons </a:t>
            </a:r>
            <a:r>
              <a:rPr lang="en-US" sz="2800" dirty="0"/>
              <a:t>1 through 6 of </a:t>
            </a:r>
            <a:r>
              <a:rPr lang="en-US" sz="2800" dirty="0" err="1" smtClean="0"/>
              <a:t>Genki</a:t>
            </a:r>
            <a:r>
              <a:rPr lang="en-US" sz="2800" dirty="0" smtClean="0"/>
              <a:t> </a:t>
            </a:r>
            <a:r>
              <a:rPr lang="en-US" sz="2800" dirty="0"/>
              <a:t>I: An Integrated Course in </a:t>
            </a:r>
            <a:r>
              <a:rPr lang="en-US" sz="2800" dirty="0" smtClean="0"/>
              <a:t>Elementary Japanese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 smtClean="0"/>
              <a:t>Reading, Writing, Listening, and Speaking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 smtClean="0"/>
              <a:t>Basic Kanji characters + Kana (Hiragana and Katakana)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 smtClean="0"/>
              <a:t>Two types of classes: Grammar Session &amp; Drill Session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930321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</a:t>
            </a:r>
            <a:endParaRPr lang="en-US" dirty="0"/>
          </a:p>
        </p:txBody>
      </p:sp>
      <p:pic>
        <p:nvPicPr>
          <p:cNvPr id="5" name="Content Placeholder 4" descr="Screen Shot 2013-08-27 at 8.11.22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5" r="6485"/>
          <a:stretch>
            <a:fillRect/>
          </a:stretch>
        </p:blipFill>
        <p:spPr>
          <a:xfrm>
            <a:off x="457200" y="1417638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29701293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en-US" sz="5900" b="1" dirty="0" smtClean="0"/>
              <a:t>Attendance Policy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/>
              <a:t>1. </a:t>
            </a:r>
            <a:r>
              <a:rPr lang="en-US" sz="5100" b="1" dirty="0" smtClean="0">
                <a:solidFill>
                  <a:srgbClr val="FF0000"/>
                </a:solidFill>
              </a:rPr>
              <a:t>Attend all sessions </a:t>
            </a:r>
            <a:r>
              <a:rPr lang="en-US" sz="5100" b="1" dirty="0">
                <a:solidFill>
                  <a:srgbClr val="FF0000"/>
                </a:solidFill>
              </a:rPr>
              <a:t>and keep up with the course work on a daily </a:t>
            </a:r>
            <a:r>
              <a:rPr lang="en-US" sz="5100" b="1" dirty="0" smtClean="0">
                <a:solidFill>
                  <a:srgbClr val="FF0000"/>
                </a:solidFill>
              </a:rPr>
              <a:t>basis! </a:t>
            </a:r>
            <a:r>
              <a:rPr lang="en-US" b="1" dirty="0"/>
              <a:t>If you feel you are </a:t>
            </a:r>
            <a:r>
              <a:rPr lang="en-US" b="1" dirty="0" smtClean="0"/>
              <a:t>falling behind</a:t>
            </a:r>
            <a:r>
              <a:rPr lang="en-US" b="1" dirty="0"/>
              <a:t>, contact instructors immediately.</a:t>
            </a:r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2</a:t>
            </a:r>
            <a:r>
              <a:rPr lang="en-US" sz="5100" b="1" dirty="0">
                <a:solidFill>
                  <a:srgbClr val="FF0000"/>
                </a:solidFill>
              </a:rPr>
              <a:t>. Be punctual. </a:t>
            </a:r>
            <a:r>
              <a:rPr lang="en-US" dirty="0"/>
              <a:t>Coming in late not only results in missed performances and quizzes that may</a:t>
            </a:r>
          </a:p>
          <a:p>
            <a:pPr marL="0" indent="0">
              <a:buNone/>
            </a:pPr>
            <a:r>
              <a:rPr lang="en-US" dirty="0"/>
              <a:t>not be made up for, but also distracts other students. Showing up late may affect your daily</a:t>
            </a:r>
          </a:p>
          <a:p>
            <a:pPr marL="0" indent="0">
              <a:buNone/>
            </a:pPr>
            <a:r>
              <a:rPr lang="en-US" dirty="0"/>
              <a:t>grade negatively.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3</a:t>
            </a:r>
            <a:r>
              <a:rPr lang="en-US" dirty="0"/>
              <a:t>. </a:t>
            </a:r>
            <a:r>
              <a:rPr lang="en-US" sz="5100" b="1" dirty="0">
                <a:solidFill>
                  <a:srgbClr val="FF0000"/>
                </a:solidFill>
              </a:rPr>
              <a:t>No eating or text messaging </a:t>
            </a:r>
            <a:r>
              <a:rPr lang="en-US" dirty="0"/>
              <a:t>will be allowed during class.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5900" b="1" dirty="0" smtClean="0"/>
              <a:t>Homework </a:t>
            </a:r>
            <a:r>
              <a:rPr lang="en-US" sz="5900" b="1" dirty="0"/>
              <a:t>Policy</a:t>
            </a:r>
          </a:p>
          <a:p>
            <a:pPr marL="0" indent="0">
              <a:buNone/>
            </a:pPr>
            <a:r>
              <a:rPr lang="en-US" dirty="0"/>
              <a:t>Submit all assignments </a:t>
            </a:r>
            <a:r>
              <a:rPr lang="en-US" sz="5100" b="1" dirty="0">
                <a:solidFill>
                  <a:srgbClr val="FF0000"/>
                </a:solidFill>
              </a:rPr>
              <a:t>at the beginning of the class</a:t>
            </a:r>
            <a:r>
              <a:rPr lang="en-US" dirty="0"/>
              <a:t>. Late submission will be accepted</a:t>
            </a:r>
          </a:p>
          <a:p>
            <a:pPr marL="0" indent="0">
              <a:buNone/>
            </a:pPr>
            <a:r>
              <a:rPr lang="en-US" dirty="0"/>
              <a:t>with 5% deduction each day. Assignments turned in after three days will not receive any credit,</a:t>
            </a:r>
          </a:p>
          <a:p>
            <a:pPr marL="0" indent="0">
              <a:buNone/>
            </a:pPr>
            <a:r>
              <a:rPr lang="en-US" dirty="0"/>
              <a:t>however, all writing assignments must be completed and submitted to receive a final course</a:t>
            </a:r>
          </a:p>
          <a:p>
            <a:pPr marL="0" indent="0">
              <a:buNone/>
            </a:pPr>
            <a:r>
              <a:rPr lang="en-US" dirty="0"/>
              <a:t>grade.</a:t>
            </a:r>
          </a:p>
        </p:txBody>
      </p:sp>
    </p:spTree>
    <p:extLst>
      <p:ext uri="{BB962C8B-B14F-4D97-AF65-F5344CB8AC3E}">
        <p14:creationId xmlns:p14="http://schemas.microsoft.com/office/powerpoint/2010/main" val="5264776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Stellar – Calendar-</a:t>
            </a:r>
            <a:endParaRPr lang="en-US" dirty="0"/>
          </a:p>
        </p:txBody>
      </p:sp>
      <p:pic>
        <p:nvPicPr>
          <p:cNvPr id="8" name="Content Placeholder 7" descr="Screen Shot 2013-08-27 at 7.52.11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16" r="13016"/>
          <a:stretch>
            <a:fillRect/>
          </a:stretch>
        </p:blipFill>
        <p:spPr>
          <a:xfrm>
            <a:off x="223943" y="1703863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18563076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Audio/Learning Materials</a:t>
            </a:r>
            <a:endParaRPr lang="en-US" dirty="0"/>
          </a:p>
        </p:txBody>
      </p:sp>
      <p:pic>
        <p:nvPicPr>
          <p:cNvPr id="6" name="Content Placeholder 5" descr="Screen Shot 2013-08-27 at 7.53.57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66" b="7266"/>
          <a:stretch>
            <a:fillRect/>
          </a:stretch>
        </p:blipFill>
        <p:spPr>
          <a:xfrm>
            <a:off x="306319" y="1600200"/>
            <a:ext cx="8229600" cy="4525963"/>
          </a:xfrm>
        </p:spPr>
      </p:pic>
      <p:sp>
        <p:nvSpPr>
          <p:cNvPr id="7" name="Oval 6"/>
          <p:cNvSpPr/>
          <p:nvPr/>
        </p:nvSpPr>
        <p:spPr>
          <a:xfrm>
            <a:off x="1609395" y="5105383"/>
            <a:ext cx="2502105" cy="565867"/>
          </a:xfrm>
          <a:prstGeom prst="ellipse">
            <a:avLst/>
          </a:prstGeom>
          <a:noFill/>
          <a:ln w="38100" cmpd="sng"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3962139" y="5560296"/>
            <a:ext cx="1771329" cy="565867"/>
          </a:xfrm>
          <a:prstGeom prst="ellipse">
            <a:avLst/>
          </a:prstGeom>
          <a:noFill/>
          <a:ln w="38100" cmpd="sng"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3283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9/9</a:t>
            </a:r>
            <a:endParaRPr lang="en-US" dirty="0"/>
          </a:p>
        </p:txBody>
      </p:sp>
      <p:pic>
        <p:nvPicPr>
          <p:cNvPr id="4" name="Content Placeholder 3" descr="Screen Shot 2013-08-27 at 8.04.25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14" b="10614"/>
          <a:stretch>
            <a:fillRect/>
          </a:stretch>
        </p:blipFill>
        <p:spPr>
          <a:xfrm>
            <a:off x="457200" y="1417638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16869458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Classroom Instructions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356748" cy="4708525"/>
          </a:xfrm>
        </p:spPr>
        <p:txBody>
          <a:bodyPr>
            <a:normAutofit fontScale="92500" lnSpcReduction="10000"/>
          </a:bodyPr>
          <a:lstStyle/>
          <a:p>
            <a:r>
              <a:rPr lang="en-US" dirty="0" err="1" smtClean="0"/>
              <a:t>Kiite</a:t>
            </a:r>
            <a:r>
              <a:rPr lang="en-US" dirty="0" smtClean="0"/>
              <a:t> </a:t>
            </a:r>
            <a:r>
              <a:rPr lang="en-US" dirty="0" err="1" smtClean="0"/>
              <a:t>kudasai</a:t>
            </a:r>
            <a:r>
              <a:rPr lang="en-US" dirty="0" smtClean="0"/>
              <a:t> ("Please listen.") </a:t>
            </a:r>
            <a:r>
              <a:rPr lang="en-US" sz="2200" dirty="0" smtClean="0"/>
              <a:t>きいてください。</a:t>
            </a:r>
          </a:p>
          <a:p>
            <a:r>
              <a:rPr lang="en-US" dirty="0" err="1" smtClean="0"/>
              <a:t>Itte</a:t>
            </a:r>
            <a:r>
              <a:rPr lang="en-US" dirty="0" smtClean="0"/>
              <a:t> </a:t>
            </a:r>
            <a:r>
              <a:rPr lang="en-US" dirty="0" err="1" smtClean="0"/>
              <a:t>kudasai</a:t>
            </a:r>
            <a:r>
              <a:rPr lang="en-US" dirty="0" smtClean="0"/>
              <a:t> ("Please say (it).") </a:t>
            </a:r>
            <a:r>
              <a:rPr lang="en-US" sz="2200" dirty="0" smtClean="0"/>
              <a:t>いってください。</a:t>
            </a:r>
          </a:p>
          <a:p>
            <a:r>
              <a:rPr lang="en-US" dirty="0" smtClean="0"/>
              <a:t>Moo </a:t>
            </a:r>
            <a:r>
              <a:rPr lang="en-US" dirty="0" err="1" smtClean="0"/>
              <a:t>ichido</a:t>
            </a:r>
            <a:r>
              <a:rPr lang="en-US" dirty="0" smtClean="0"/>
              <a:t> </a:t>
            </a:r>
            <a:r>
              <a:rPr lang="en-US" dirty="0" err="1" smtClean="0"/>
              <a:t>Itte</a:t>
            </a:r>
            <a:r>
              <a:rPr lang="en-US" dirty="0" smtClean="0"/>
              <a:t> </a:t>
            </a:r>
            <a:r>
              <a:rPr lang="en-US" dirty="0" err="1" smtClean="0"/>
              <a:t>kudasai</a:t>
            </a:r>
            <a:r>
              <a:rPr lang="en-US" dirty="0" smtClean="0"/>
              <a:t> ("Please say (it) again.") </a:t>
            </a:r>
          </a:p>
          <a:p>
            <a:pPr marL="0" indent="0">
              <a:buNone/>
            </a:pPr>
            <a:r>
              <a:rPr lang="en-US" sz="2200" dirty="0" smtClean="0"/>
              <a:t>                                            もういちどいってください。</a:t>
            </a:r>
          </a:p>
          <a:p>
            <a:r>
              <a:rPr lang="en-US" dirty="0" smtClean="0"/>
              <a:t>~san </a:t>
            </a:r>
            <a:r>
              <a:rPr lang="en-US" dirty="0" err="1" smtClean="0"/>
              <a:t>ni</a:t>
            </a:r>
            <a:r>
              <a:rPr lang="en-US" dirty="0" smtClean="0"/>
              <a:t> </a:t>
            </a:r>
            <a:r>
              <a:rPr lang="en-US" dirty="0" err="1" smtClean="0"/>
              <a:t>kiite</a:t>
            </a:r>
            <a:r>
              <a:rPr lang="en-US" dirty="0" smtClean="0"/>
              <a:t> </a:t>
            </a:r>
            <a:r>
              <a:rPr lang="en-US" dirty="0" err="1" smtClean="0"/>
              <a:t>kudasai</a:t>
            </a:r>
            <a:r>
              <a:rPr lang="en-US" dirty="0" smtClean="0"/>
              <a:t> ("Please ask ~ .") </a:t>
            </a:r>
          </a:p>
          <a:p>
            <a:pPr marL="0" indent="0">
              <a:buNone/>
            </a:pPr>
            <a:r>
              <a:rPr lang="en-US" sz="2200" dirty="0"/>
              <a:t> </a:t>
            </a:r>
            <a:r>
              <a:rPr lang="en-US" sz="2200" dirty="0" smtClean="0"/>
              <a:t>                                           ~さんにきいてください。</a:t>
            </a:r>
          </a:p>
          <a:p>
            <a:r>
              <a:rPr lang="en-US" dirty="0" err="1" smtClean="0"/>
              <a:t>Minna</a:t>
            </a:r>
            <a:r>
              <a:rPr lang="en-US" dirty="0" smtClean="0"/>
              <a:t> de </a:t>
            </a:r>
            <a:r>
              <a:rPr lang="en-US" dirty="0" err="1" smtClean="0"/>
              <a:t>itte</a:t>
            </a:r>
            <a:r>
              <a:rPr lang="en-US" dirty="0" smtClean="0"/>
              <a:t> </a:t>
            </a:r>
            <a:r>
              <a:rPr lang="en-US" dirty="0" err="1" smtClean="0"/>
              <a:t>kudasai</a:t>
            </a:r>
            <a:r>
              <a:rPr lang="en-US" dirty="0" smtClean="0"/>
              <a:t> ("Say (it) together .") </a:t>
            </a:r>
          </a:p>
          <a:p>
            <a:pPr marL="0" indent="0">
              <a:buNone/>
            </a:pPr>
            <a:r>
              <a:rPr lang="en-US" sz="2200" dirty="0"/>
              <a:t> </a:t>
            </a:r>
            <a:r>
              <a:rPr lang="en-US" sz="2200" dirty="0" smtClean="0"/>
              <a:t>                                           みんなでいってください。</a:t>
            </a:r>
          </a:p>
          <a:p>
            <a:r>
              <a:rPr lang="en-US" dirty="0" err="1" smtClean="0"/>
              <a:t>Kotaete</a:t>
            </a:r>
            <a:r>
              <a:rPr lang="en-US" dirty="0" smtClean="0"/>
              <a:t> </a:t>
            </a:r>
            <a:r>
              <a:rPr lang="en-US" dirty="0" err="1" smtClean="0"/>
              <a:t>kudasai</a:t>
            </a:r>
            <a:r>
              <a:rPr lang="en-US" dirty="0" smtClean="0"/>
              <a:t> ("Please answer (it).") </a:t>
            </a:r>
          </a:p>
          <a:p>
            <a:pPr marL="0" indent="0">
              <a:buNone/>
            </a:pPr>
            <a:r>
              <a:rPr lang="en-US" sz="2200" dirty="0"/>
              <a:t> </a:t>
            </a:r>
            <a:r>
              <a:rPr lang="en-US" sz="2200" dirty="0" smtClean="0"/>
              <a:t>                                           こたえてください。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91699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483</Words>
  <Application>Microsoft Macintosh PowerPoint</Application>
  <PresentationFormat>On-screen Show (4:3)</PresentationFormat>
  <Paragraphs>56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Japanese I</vt:lpstr>
      <vt:lpstr>Sections and Instructors</vt:lpstr>
      <vt:lpstr>Course Objectives</vt:lpstr>
      <vt:lpstr>Evaluation</vt:lpstr>
      <vt:lpstr>Policies</vt:lpstr>
      <vt:lpstr>Stellar – Calendar-</vt:lpstr>
      <vt:lpstr>Audio/Learning Materials</vt:lpstr>
      <vt:lpstr>For 9/9</vt:lpstr>
      <vt:lpstr>Classroom Instructions</vt:lpstr>
      <vt:lpstr>Additional Expressions</vt:lpstr>
    </vt:vector>
  </TitlesOfParts>
  <Company>MIT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Japanese I</dc:title>
  <dc:creator>Takako Aikawa</dc:creator>
  <cp:lastModifiedBy>Takako Aikawa</cp:lastModifiedBy>
  <cp:revision>4</cp:revision>
  <dcterms:created xsi:type="dcterms:W3CDTF">2013-08-27T11:49:11Z</dcterms:created>
  <dcterms:modified xsi:type="dcterms:W3CDTF">2013-08-27T12:49:47Z</dcterms:modified>
</cp:coreProperties>
</file>