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2" r:id="rId8"/>
    <p:sldId id="272" r:id="rId9"/>
    <p:sldId id="263" r:id="rId10"/>
    <p:sldId id="274" r:id="rId11"/>
    <p:sldId id="265" r:id="rId12"/>
    <p:sldId id="266" r:id="rId13"/>
    <p:sldId id="267" r:id="rId14"/>
    <p:sldId id="268" r:id="rId15"/>
    <p:sldId id="275" r:id="rId16"/>
    <p:sldId id="269" r:id="rId17"/>
    <p:sldId id="270" r:id="rId18"/>
  </p:sldIdLst>
  <p:sldSz cx="10058400" cy="7772400"/>
  <p:notesSz cx="10058400" cy="7772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4" y="-4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11/4/13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11/4/13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11/4/13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11/4/13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11/4/13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93139" y="759424"/>
            <a:ext cx="8072120" cy="46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3939" y="1495161"/>
            <a:ext cx="7970520" cy="5092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>
                <a:solidFill>
                  <a:srgbClr val="FF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11/4/13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0947" y="2987357"/>
            <a:ext cx="2281555" cy="650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5120"/>
              </a:lnSpc>
            </a:pPr>
            <a:r>
              <a:rPr sz="4400" spc="-5" dirty="0">
                <a:latin typeface="ＭＳ Ｐゴシック"/>
                <a:cs typeface="ＭＳ Ｐゴシック"/>
              </a:rPr>
              <a:t>レ</a:t>
            </a:r>
            <a:r>
              <a:rPr sz="4400" dirty="0">
                <a:latin typeface="ＭＳ Ｐゴシック"/>
                <a:cs typeface="ＭＳ Ｐゴシック"/>
              </a:rPr>
              <a:t>ッスン５</a:t>
            </a:r>
            <a:endParaRPr sz="4400">
              <a:latin typeface="ＭＳ Ｐゴシック"/>
              <a:cs typeface="ＭＳ Ｐゴシック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46871" y="2987357"/>
            <a:ext cx="2195830" cy="6946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dirty="0">
                <a:latin typeface="Calibri"/>
                <a:cs typeface="Calibri"/>
              </a:rPr>
              <a:t>G</a:t>
            </a:r>
            <a:r>
              <a:rPr sz="4400" spc="-5" dirty="0">
                <a:latin typeface="Calibri"/>
                <a:cs typeface="Calibri"/>
              </a:rPr>
              <a:t>r</a:t>
            </a:r>
            <a:r>
              <a:rPr sz="4400" dirty="0">
                <a:latin typeface="Calibri"/>
                <a:cs typeface="Calibri"/>
              </a:rPr>
              <a:t>a</a:t>
            </a:r>
            <a:r>
              <a:rPr sz="4400" spc="-5" dirty="0">
                <a:latin typeface="Calibri"/>
                <a:cs typeface="Calibri"/>
              </a:rPr>
              <a:t>mm</a:t>
            </a:r>
            <a:r>
              <a:rPr sz="4400" dirty="0">
                <a:latin typeface="Calibri"/>
                <a:cs typeface="Calibri"/>
              </a:rPr>
              <a:t>ar</a:t>
            </a:r>
            <a:endParaRPr sz="44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47719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-5" dirty="0" smtClean="0"/>
              <a:t>Adjective Modification</a:t>
            </a:r>
            <a:r>
              <a:rPr lang="ja-JP" altLang="en-US" spc="-5" dirty="0" smtClean="0"/>
              <a:t>のれんしゅう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1066800" y="1676400"/>
            <a:ext cx="7534275" cy="4001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r>
              <a:rPr lang="en-US" sz="2000" dirty="0" smtClean="0">
                <a:latin typeface="Calibri"/>
                <a:cs typeface="Calibri"/>
              </a:rPr>
              <a:t>6. That part-time student is Yamada’s younger sister.</a:t>
            </a: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endParaRPr lang="en-US" sz="2000" dirty="0" smtClean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endParaRPr lang="en-US" sz="2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r>
              <a:rPr lang="en-US" sz="2000" dirty="0" smtClean="0">
                <a:latin typeface="Calibri"/>
                <a:cs typeface="Calibri"/>
              </a:rPr>
              <a:t>7. There is an old house and a small park near the temple.</a:t>
            </a: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endParaRPr lang="en-US" sz="2000" dirty="0" smtClean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endParaRPr lang="en-US" sz="2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r>
              <a:rPr lang="en-US" sz="2000" dirty="0" smtClean="0">
                <a:latin typeface="Calibri"/>
                <a:cs typeface="Calibri"/>
              </a:rPr>
              <a:t>8. I went to a movie with my new friends the day before yesterday.  The movie was </a:t>
            </a:r>
            <a:r>
              <a:rPr lang="en-US" sz="2000" dirty="0" smtClean="0">
                <a:latin typeface="Calibri"/>
                <a:cs typeface="Calibri"/>
              </a:rPr>
              <a:t>very good</a:t>
            </a:r>
            <a:r>
              <a:rPr lang="en-US" sz="2000" dirty="0" smtClean="0">
                <a:latin typeface="Calibri"/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endParaRPr lang="en-US" sz="20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0" y="2057400"/>
            <a:ext cx="66294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ＭＳ Ｐゴシック"/>
                <a:cs typeface="ＭＳ Ｐゴシック"/>
              </a:rPr>
              <a:t>あのアルバイトのが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せいは、や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まださん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も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う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さ 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んで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す。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0" y="3352800"/>
            <a:ext cx="6324600" cy="457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ＭＳ Ｐゴシック"/>
                <a:cs typeface="ＭＳ Ｐゴシック"/>
              </a:rPr>
              <a:t>おて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ら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のちか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にふるいいえ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ちい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さ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うえ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があり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す。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143000" y="5105400"/>
            <a:ext cx="80010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ＭＳ Ｐゴシック"/>
                <a:cs typeface="ＭＳ Ｐゴシック"/>
              </a:rPr>
              <a:t>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とと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いあ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たらし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ともだ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ち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えいがにい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きまし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。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えいがは、とてもよかった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です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074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AAC46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399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pc="-5" dirty="0" smtClean="0">
                <a:latin typeface="ＭＳ Ｐゴシック"/>
                <a:cs typeface="ＭＳ Ｐゴシック"/>
              </a:rPr>
              <a:t>すき</a:t>
            </a:r>
            <a:r>
              <a:rPr lang="en-US" spc="-5" dirty="0" smtClean="0">
                <a:latin typeface="ＭＳ Ｐゴシック"/>
                <a:cs typeface="ＭＳ Ｐゴシック"/>
              </a:rPr>
              <a:t>(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な）</a:t>
            </a:r>
            <a:r>
              <a:rPr dirty="0" smtClean="0">
                <a:latin typeface="ＭＳ Ｐゴシック"/>
                <a:cs typeface="ＭＳ Ｐゴシック"/>
              </a:rPr>
              <a:t>／</a:t>
            </a:r>
            <a:r>
              <a:rPr spc="-5" dirty="0">
                <a:latin typeface="ＭＳ Ｐゴシック"/>
                <a:cs typeface="ＭＳ Ｐゴシック"/>
              </a:rPr>
              <a:t>きら</a:t>
            </a:r>
            <a:r>
              <a:rPr dirty="0" smtClean="0">
                <a:latin typeface="ＭＳ Ｐゴシック"/>
                <a:cs typeface="ＭＳ Ｐゴシック"/>
              </a:rPr>
              <a:t>い</a:t>
            </a:r>
            <a:r>
              <a:rPr lang="ja-JP" altLang="en-US" dirty="0" smtClean="0">
                <a:latin typeface="ＭＳ Ｐゴシック"/>
                <a:cs typeface="ＭＳ Ｐゴシック"/>
              </a:rPr>
              <a:t>（な）</a:t>
            </a:r>
            <a:r>
              <a:rPr lang="en-US" altLang="ja-JP" dirty="0" smtClean="0">
                <a:latin typeface="ＭＳ Ｐゴシック"/>
                <a:cs typeface="ＭＳ Ｐゴシック"/>
              </a:rPr>
              <a:t> (p. 134)</a:t>
            </a:r>
            <a:endParaRPr dirty="0">
              <a:latin typeface="ＭＳ Ｐゴシック"/>
              <a:cs typeface="ＭＳ Ｐゴシック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43939" y="1528690"/>
            <a:ext cx="7618730" cy="526660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2750" indent="-400050">
              <a:lnSpc>
                <a:spcPct val="100000"/>
              </a:lnSpc>
            </a:pPr>
            <a:r>
              <a:rPr sz="1900" dirty="0">
                <a:latin typeface="Calibri"/>
                <a:cs typeface="Calibri"/>
              </a:rPr>
              <a:t>1)</a:t>
            </a:r>
            <a:r>
              <a:rPr sz="1900" spc="-5" dirty="0">
                <a:latin typeface="Calibri"/>
                <a:cs typeface="Calibri"/>
              </a:rPr>
              <a:t> </a:t>
            </a:r>
            <a:r>
              <a:rPr sz="1900" spc="-5" dirty="0">
                <a:latin typeface="ＭＳ Ｐゴシック"/>
                <a:cs typeface="ＭＳ Ｐゴシック"/>
              </a:rPr>
              <a:t>すき</a:t>
            </a:r>
            <a:r>
              <a:rPr sz="1900" dirty="0">
                <a:latin typeface="ＭＳ Ｐゴシック"/>
                <a:cs typeface="ＭＳ Ｐゴシック"/>
              </a:rPr>
              <a:t>／</a:t>
            </a:r>
            <a:r>
              <a:rPr sz="1900" spc="-5" dirty="0">
                <a:latin typeface="ＭＳ Ｐゴシック"/>
                <a:cs typeface="ＭＳ Ｐゴシック"/>
              </a:rPr>
              <a:t>きら</a:t>
            </a:r>
            <a:r>
              <a:rPr sz="1900" dirty="0">
                <a:latin typeface="ＭＳ Ｐゴシック"/>
                <a:cs typeface="ＭＳ Ｐゴシック"/>
              </a:rPr>
              <a:t>い</a:t>
            </a:r>
            <a:r>
              <a:rPr sz="1900" spc="-150" dirty="0">
                <a:latin typeface="ＭＳ Ｐゴシック"/>
                <a:cs typeface="ＭＳ Ｐゴシック"/>
              </a:rPr>
              <a:t> </a:t>
            </a:r>
            <a:r>
              <a:rPr sz="1900" dirty="0">
                <a:latin typeface="Calibri"/>
                <a:cs typeface="Calibri"/>
              </a:rPr>
              <a:t>are </a:t>
            </a:r>
            <a:r>
              <a:rPr sz="1900" dirty="0" smtClean="0">
                <a:latin typeface="ＭＳ Ｐゴシック"/>
                <a:cs typeface="ＭＳ Ｐゴシック"/>
              </a:rPr>
              <a:t>な</a:t>
            </a:r>
            <a:r>
              <a:rPr lang="en-US" sz="1900" dirty="0" smtClean="0">
                <a:latin typeface="ＭＳ Ｐゴシック"/>
                <a:cs typeface="ＭＳ Ｐゴシック"/>
              </a:rPr>
              <a:t> adjectives and they require </a:t>
            </a:r>
            <a:r>
              <a:rPr lang="ja-JP" altLang="en-US" sz="1900" dirty="0" smtClean="0">
                <a:latin typeface="ＭＳ Ｐゴシック"/>
                <a:cs typeface="ＭＳ Ｐゴシック"/>
              </a:rPr>
              <a:t>な</a:t>
            </a:r>
            <a:r>
              <a:rPr lang="en-US" altLang="ja-JP" sz="1900" dirty="0" smtClean="0">
                <a:latin typeface="ＭＳ Ｐゴシック"/>
                <a:cs typeface="ＭＳ Ｐゴシック"/>
              </a:rPr>
              <a:t> when modifying the following noun(s).</a:t>
            </a:r>
            <a:endParaRPr sz="2700" dirty="0"/>
          </a:p>
          <a:p>
            <a:pPr marL="412750" marR="3959225">
              <a:lnSpc>
                <a:spcPct val="118400"/>
              </a:lnSpc>
            </a:pPr>
            <a:r>
              <a:rPr sz="1900" spc="-5" dirty="0">
                <a:latin typeface="ＭＳ Ｐゴシック"/>
                <a:cs typeface="ＭＳ Ｐゴシック"/>
              </a:rPr>
              <a:t>きら</a:t>
            </a:r>
            <a:r>
              <a:rPr sz="1900" dirty="0">
                <a:latin typeface="ＭＳ Ｐゴシック"/>
                <a:cs typeface="ＭＳ Ｐゴシック"/>
              </a:rPr>
              <a:t>い</a:t>
            </a:r>
            <a:r>
              <a:rPr sz="190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な</a:t>
            </a:r>
            <a:r>
              <a:rPr sz="1900" spc="-5" dirty="0">
                <a:latin typeface="ＭＳ Ｐゴシック"/>
                <a:cs typeface="ＭＳ Ｐゴシック"/>
              </a:rPr>
              <a:t>た</a:t>
            </a:r>
            <a:r>
              <a:rPr sz="1900" dirty="0">
                <a:latin typeface="ＭＳ Ｐゴシック"/>
                <a:cs typeface="ＭＳ Ｐゴシック"/>
              </a:rPr>
              <a:t>べ</a:t>
            </a:r>
            <a:r>
              <a:rPr sz="1900" spc="-5" dirty="0">
                <a:latin typeface="ＭＳ Ｐゴシック"/>
                <a:cs typeface="ＭＳ Ｐゴシック"/>
              </a:rPr>
              <a:t>も</a:t>
            </a:r>
            <a:r>
              <a:rPr sz="1900" dirty="0">
                <a:latin typeface="ＭＳ Ｐゴシック"/>
                <a:cs typeface="ＭＳ Ｐゴシック"/>
              </a:rPr>
              <a:t>のがあり</a:t>
            </a:r>
            <a:r>
              <a:rPr sz="1900" spc="-5" dirty="0">
                <a:latin typeface="ＭＳ Ｐゴシック"/>
                <a:cs typeface="ＭＳ Ｐゴシック"/>
              </a:rPr>
              <a:t>ます</a:t>
            </a:r>
            <a:r>
              <a:rPr sz="1900" dirty="0">
                <a:latin typeface="ＭＳ Ｐゴシック"/>
                <a:cs typeface="ＭＳ Ｐゴシック"/>
              </a:rPr>
              <a:t>か。 </a:t>
            </a:r>
            <a:r>
              <a:rPr sz="1900" spc="-5" dirty="0">
                <a:latin typeface="ＭＳ Ｐゴシック"/>
                <a:cs typeface="ＭＳ Ｐゴシック"/>
              </a:rPr>
              <a:t>すき</a:t>
            </a:r>
            <a:r>
              <a:rPr sz="1900" dirty="0">
                <a:solidFill>
                  <a:srgbClr val="FF0000"/>
                </a:solidFill>
                <a:latin typeface="ＭＳ Ｐゴシック"/>
                <a:cs typeface="ＭＳ Ｐゴシック"/>
              </a:rPr>
              <a:t>な</a:t>
            </a:r>
            <a:r>
              <a:rPr sz="1900" dirty="0">
                <a:latin typeface="ＭＳ Ｐゴシック"/>
                <a:cs typeface="ＭＳ Ｐゴシック"/>
              </a:rPr>
              <a:t>お</a:t>
            </a:r>
            <a:r>
              <a:rPr sz="1900" spc="-5" dirty="0">
                <a:latin typeface="ＭＳ Ｐゴシック"/>
                <a:cs typeface="ＭＳ Ｐゴシック"/>
              </a:rPr>
              <a:t>ん</a:t>
            </a:r>
            <a:r>
              <a:rPr sz="1900" dirty="0">
                <a:latin typeface="ＭＳ Ｐゴシック"/>
                <a:cs typeface="ＭＳ Ｐゴシック"/>
              </a:rPr>
              <a:t>が</a:t>
            </a:r>
            <a:r>
              <a:rPr sz="1900" spc="-5" dirty="0">
                <a:latin typeface="ＭＳ Ｐゴシック"/>
                <a:cs typeface="ＭＳ Ｐゴシック"/>
              </a:rPr>
              <a:t>く</a:t>
            </a:r>
            <a:r>
              <a:rPr sz="1900" dirty="0">
                <a:latin typeface="ＭＳ Ｐゴシック"/>
                <a:cs typeface="ＭＳ Ｐゴシック"/>
              </a:rPr>
              <a:t>はロッ</a:t>
            </a:r>
            <a:r>
              <a:rPr sz="1900" spc="-5" dirty="0">
                <a:latin typeface="ＭＳ Ｐゴシック"/>
                <a:cs typeface="ＭＳ Ｐゴシック"/>
              </a:rPr>
              <a:t>ク</a:t>
            </a:r>
            <a:r>
              <a:rPr sz="1900" dirty="0">
                <a:latin typeface="ＭＳ Ｐゴシック"/>
                <a:cs typeface="ＭＳ Ｐゴシック"/>
              </a:rPr>
              <a:t>です。</a:t>
            </a:r>
          </a:p>
          <a:p>
            <a:pPr>
              <a:lnSpc>
                <a:spcPts val="1300"/>
              </a:lnSpc>
              <a:spcBef>
                <a:spcPts val="19"/>
              </a:spcBef>
            </a:pPr>
            <a:endParaRPr sz="1300" dirty="0"/>
          </a:p>
          <a:p>
            <a:pPr>
              <a:lnSpc>
                <a:spcPts val="1900"/>
              </a:lnSpc>
            </a:pPr>
            <a:endParaRPr sz="1900" dirty="0"/>
          </a:p>
          <a:p>
            <a:pPr marL="262255" indent="-249554">
              <a:lnSpc>
                <a:spcPct val="100000"/>
              </a:lnSpc>
              <a:buFont typeface="Calibri"/>
              <a:buAutoNum type="arabicParenR" startAt="2"/>
              <a:tabLst>
                <a:tab pos="262890" algn="l"/>
              </a:tabLst>
            </a:pPr>
            <a:r>
              <a:rPr sz="1900" dirty="0">
                <a:latin typeface="Calibri"/>
                <a:cs typeface="Calibri"/>
              </a:rPr>
              <a:t>For emphasis, </a:t>
            </a:r>
            <a:r>
              <a:rPr sz="1900" spc="-5" dirty="0">
                <a:latin typeface="ＭＳ Ｐゴシック"/>
                <a:cs typeface="ＭＳ Ｐゴシック"/>
              </a:rPr>
              <a:t>だ</a:t>
            </a:r>
            <a:r>
              <a:rPr sz="1900" dirty="0">
                <a:latin typeface="ＭＳ Ｐゴシック"/>
                <a:cs typeface="ＭＳ Ｐゴシック"/>
              </a:rPr>
              <a:t>い</a:t>
            </a:r>
            <a:r>
              <a:rPr sz="1900" spc="-5" dirty="0">
                <a:latin typeface="ＭＳ Ｐゴシック"/>
                <a:cs typeface="ＭＳ Ｐゴシック"/>
              </a:rPr>
              <a:t>すき</a:t>
            </a:r>
            <a:r>
              <a:rPr sz="1900" dirty="0">
                <a:latin typeface="ＭＳ Ｐゴシック"/>
                <a:cs typeface="ＭＳ Ｐゴシック"/>
              </a:rPr>
              <a:t>／</a:t>
            </a:r>
            <a:r>
              <a:rPr sz="1900" spc="-5" dirty="0">
                <a:latin typeface="ＭＳ Ｐゴシック"/>
                <a:cs typeface="ＭＳ Ｐゴシック"/>
              </a:rPr>
              <a:t>だ</a:t>
            </a:r>
            <a:r>
              <a:rPr sz="1900" dirty="0">
                <a:latin typeface="ＭＳ Ｐゴシック"/>
                <a:cs typeface="ＭＳ Ｐゴシック"/>
              </a:rPr>
              <a:t>い</a:t>
            </a:r>
            <a:r>
              <a:rPr sz="1900" spc="-5" dirty="0">
                <a:latin typeface="ＭＳ Ｐゴシック"/>
                <a:cs typeface="ＭＳ Ｐゴシック"/>
              </a:rPr>
              <a:t>きら</a:t>
            </a:r>
            <a:r>
              <a:rPr sz="1900" dirty="0">
                <a:latin typeface="ＭＳ Ｐゴシック"/>
                <a:cs typeface="ＭＳ Ｐゴシック"/>
              </a:rPr>
              <a:t>い </a:t>
            </a:r>
            <a:r>
              <a:rPr sz="1900" dirty="0">
                <a:latin typeface="Calibri"/>
                <a:cs typeface="Calibri"/>
              </a:rPr>
              <a:t>are used.</a:t>
            </a:r>
          </a:p>
          <a:p>
            <a:pPr>
              <a:lnSpc>
                <a:spcPts val="1100"/>
              </a:lnSpc>
              <a:spcBef>
                <a:spcPts val="19"/>
              </a:spcBef>
              <a:buFont typeface="Calibri"/>
              <a:buAutoNum type="arabicParenR" startAt="2"/>
            </a:pPr>
            <a:endParaRPr sz="1100" dirty="0"/>
          </a:p>
          <a:p>
            <a:pPr>
              <a:lnSpc>
                <a:spcPts val="2000"/>
              </a:lnSpc>
              <a:buFont typeface="Calibri"/>
              <a:buAutoNum type="arabicParenR" startAt="2"/>
            </a:pPr>
            <a:endParaRPr sz="2000" dirty="0"/>
          </a:p>
          <a:p>
            <a:pPr marL="262255" indent="-249554">
              <a:lnSpc>
                <a:spcPct val="100000"/>
              </a:lnSpc>
              <a:buFont typeface="Calibri"/>
              <a:buAutoNum type="arabicParenR" startAt="2"/>
              <a:tabLst>
                <a:tab pos="262890" algn="l"/>
                <a:tab pos="1889125" algn="l"/>
                <a:tab pos="3046730" algn="l"/>
              </a:tabLst>
            </a:pPr>
            <a:r>
              <a:rPr sz="1900" dirty="0" smtClean="0">
                <a:latin typeface="Calibri"/>
                <a:cs typeface="Calibri"/>
              </a:rPr>
              <a:t>X</a:t>
            </a:r>
            <a:r>
              <a:rPr lang="ja-JP" altLang="en-US" sz="1900" dirty="0" smtClean="0">
                <a:latin typeface="Calibri"/>
                <a:cs typeface="Calibri"/>
              </a:rPr>
              <a:t>は、</a:t>
            </a:r>
            <a:r>
              <a:rPr lang="en-US" altLang="ja-JP" sz="1900" dirty="0" err="1" smtClean="0">
                <a:latin typeface="Calibri"/>
                <a:cs typeface="Calibri"/>
              </a:rPr>
              <a:t>Y</a:t>
            </a:r>
            <a:r>
              <a:rPr sz="1900" dirty="0" err="1" smtClean="0">
                <a:solidFill>
                  <a:srgbClr val="FF0000"/>
                </a:solidFill>
                <a:latin typeface="ＭＳ Ｐゴシック"/>
                <a:cs typeface="ＭＳ Ｐゴシック"/>
              </a:rPr>
              <a:t>が</a:t>
            </a:r>
            <a:r>
              <a:rPr sz="1900" spc="-5" dirty="0" err="1">
                <a:latin typeface="ＭＳ Ｐゴシック"/>
                <a:cs typeface="ＭＳ Ｐゴシック"/>
              </a:rPr>
              <a:t>す</a:t>
            </a:r>
            <a:r>
              <a:rPr sz="1900" spc="-5" dirty="0" err="1" smtClean="0">
                <a:latin typeface="ＭＳ Ｐゴシック"/>
                <a:cs typeface="ＭＳ Ｐゴシック"/>
              </a:rPr>
              <a:t>き</a:t>
            </a:r>
            <a:r>
              <a:rPr lang="ja-JP" altLang="en-US" sz="1900" spc="-5" dirty="0" smtClean="0">
                <a:latin typeface="ＭＳ Ｐゴシック"/>
                <a:cs typeface="ＭＳ Ｐゴシック"/>
              </a:rPr>
              <a:t>／きらい</a:t>
            </a:r>
            <a:r>
              <a:rPr sz="1900" spc="-5" dirty="0" smtClean="0">
                <a:latin typeface="ＭＳ Ｐゴシック"/>
                <a:cs typeface="ＭＳ Ｐゴシック"/>
              </a:rPr>
              <a:t>で</a:t>
            </a:r>
            <a:r>
              <a:rPr sz="1900" dirty="0">
                <a:latin typeface="ＭＳ Ｐゴシック"/>
                <a:cs typeface="ＭＳ Ｐゴシック"/>
              </a:rPr>
              <a:t>す。	</a:t>
            </a:r>
            <a:endParaRPr sz="2600" dirty="0"/>
          </a:p>
          <a:p>
            <a:pPr marL="419100" marR="3027045">
              <a:lnSpc>
                <a:spcPct val="120800"/>
              </a:lnSpc>
            </a:pPr>
            <a:r>
              <a:rPr sz="2000" spc="-5" dirty="0" smtClean="0">
                <a:latin typeface="ＭＳ Ｐゴシック"/>
                <a:cs typeface="ＭＳ Ｐゴシック"/>
              </a:rPr>
              <a:t>ど</a:t>
            </a:r>
            <a:r>
              <a:rPr sz="2000" spc="-5" dirty="0">
                <a:latin typeface="ＭＳ Ｐゴシック"/>
                <a:cs typeface="ＭＳ Ｐゴシック"/>
              </a:rPr>
              <a:t>ん</a:t>
            </a:r>
            <a:r>
              <a:rPr sz="2000" dirty="0">
                <a:latin typeface="ＭＳ Ｐゴシック"/>
                <a:cs typeface="ＭＳ Ｐゴシック"/>
              </a:rPr>
              <a:t>な</a:t>
            </a:r>
            <a:r>
              <a:rPr sz="2000" spc="-5" dirty="0">
                <a:latin typeface="ＭＳ Ｐゴシック"/>
                <a:cs typeface="ＭＳ Ｐゴシック"/>
              </a:rPr>
              <a:t>た</a:t>
            </a:r>
            <a:r>
              <a:rPr sz="2000" dirty="0">
                <a:latin typeface="ＭＳ Ｐゴシック"/>
                <a:cs typeface="ＭＳ Ｐゴシック"/>
              </a:rPr>
              <a:t>べ</a:t>
            </a:r>
            <a:r>
              <a:rPr sz="2000" spc="-5" dirty="0">
                <a:latin typeface="ＭＳ Ｐゴシック"/>
                <a:cs typeface="ＭＳ Ｐゴシック"/>
              </a:rPr>
              <a:t>も</a:t>
            </a:r>
            <a:r>
              <a:rPr sz="2000" dirty="0">
                <a:latin typeface="ＭＳ Ｐゴシック"/>
                <a:cs typeface="ＭＳ Ｐゴシック"/>
              </a:rPr>
              <a:t>の</a:t>
            </a:r>
            <a:r>
              <a:rPr sz="2000" dirty="0" smtClean="0">
                <a:solidFill>
                  <a:srgbClr val="FF0000"/>
                </a:solidFill>
                <a:latin typeface="ＭＳ Ｐゴシック"/>
                <a:cs typeface="ＭＳ Ｐゴシック"/>
              </a:rPr>
              <a:t>が</a:t>
            </a:r>
            <a:r>
              <a:rPr sz="2000" spc="-5" dirty="0" smtClean="0">
                <a:latin typeface="ＭＳ Ｐゴシック"/>
                <a:cs typeface="ＭＳ Ｐゴシック"/>
              </a:rPr>
              <a:t>す</a:t>
            </a:r>
            <a:r>
              <a:rPr sz="2000" spc="-5" dirty="0">
                <a:latin typeface="ＭＳ Ｐゴシック"/>
                <a:cs typeface="ＭＳ Ｐゴシック"/>
              </a:rPr>
              <a:t>き</a:t>
            </a:r>
            <a:r>
              <a:rPr sz="2000" dirty="0">
                <a:latin typeface="ＭＳ Ｐゴシック"/>
                <a:cs typeface="ＭＳ Ｐゴシック"/>
              </a:rPr>
              <a:t>／</a:t>
            </a:r>
            <a:r>
              <a:rPr sz="2000" spc="-5" dirty="0">
                <a:latin typeface="ＭＳ Ｐゴシック"/>
                <a:cs typeface="ＭＳ Ｐゴシック"/>
              </a:rPr>
              <a:t>きら</a:t>
            </a:r>
            <a:r>
              <a:rPr sz="2000" dirty="0">
                <a:latin typeface="ＭＳ Ｐゴシック"/>
                <a:cs typeface="ＭＳ Ｐゴシック"/>
              </a:rPr>
              <a:t>いで</a:t>
            </a:r>
            <a:r>
              <a:rPr sz="2000" spc="-5" dirty="0">
                <a:latin typeface="ＭＳ Ｐゴシック"/>
                <a:cs typeface="ＭＳ Ｐゴシック"/>
              </a:rPr>
              <a:t>す</a:t>
            </a:r>
            <a:r>
              <a:rPr sz="2000" dirty="0">
                <a:latin typeface="ＭＳ Ｐゴシック"/>
                <a:cs typeface="ＭＳ Ｐゴシック"/>
              </a:rPr>
              <a:t>か。 </a:t>
            </a:r>
            <a:endParaRPr lang="en-US" sz="2000" dirty="0" smtClean="0">
              <a:latin typeface="ＭＳ Ｐゴシック"/>
              <a:cs typeface="ＭＳ Ｐゴシック"/>
            </a:endParaRPr>
          </a:p>
          <a:p>
            <a:pPr marL="419100" marR="3027045">
              <a:lnSpc>
                <a:spcPct val="120800"/>
              </a:lnSpc>
            </a:pPr>
            <a:r>
              <a:rPr lang="ja-JP" altLang="en-US" sz="2000" dirty="0" smtClean="0">
                <a:latin typeface="ＭＳ Ｐゴシック"/>
                <a:cs typeface="ＭＳ Ｐゴシック"/>
              </a:rPr>
              <a:t>どんなのみもの</a:t>
            </a:r>
            <a:r>
              <a:rPr lang="ja-JP" altLang="en-US" sz="2000" b="1" dirty="0" smtClean="0">
                <a:solidFill>
                  <a:srgbClr val="FF0000"/>
                </a:solidFill>
                <a:latin typeface="ＭＳ Ｐゴシック"/>
                <a:cs typeface="ＭＳ Ｐゴシック"/>
              </a:rPr>
              <a:t>が</a:t>
            </a:r>
            <a:r>
              <a:rPr lang="ja-JP" altLang="en-US" sz="2000" dirty="0" smtClean="0">
                <a:latin typeface="ＭＳ Ｐゴシック"/>
                <a:cs typeface="ＭＳ Ｐゴシック"/>
              </a:rPr>
              <a:t>すきですか。</a:t>
            </a:r>
            <a:endParaRPr lang="en-US" altLang="ja-JP" sz="2000" dirty="0">
              <a:latin typeface="ＭＳ Ｐゴシック"/>
              <a:cs typeface="ＭＳ Ｐゴシック"/>
            </a:endParaRPr>
          </a:p>
          <a:p>
            <a:pPr marL="419100" marR="3027045">
              <a:lnSpc>
                <a:spcPct val="120800"/>
              </a:lnSpc>
            </a:pPr>
            <a:r>
              <a:rPr lang="ja-JP" altLang="en-US" sz="2000" dirty="0" smtClean="0">
                <a:latin typeface="ＭＳ Ｐゴシック"/>
                <a:cs typeface="ＭＳ Ｐゴシック"/>
              </a:rPr>
              <a:t>どんなスポーツ</a:t>
            </a:r>
            <a:r>
              <a:rPr lang="ja-JP" altLang="en-US" sz="2000" b="1" dirty="0" smtClean="0">
                <a:solidFill>
                  <a:srgbClr val="FF0000"/>
                </a:solidFill>
                <a:latin typeface="ＭＳ Ｐゴシック"/>
                <a:cs typeface="ＭＳ Ｐゴシック"/>
              </a:rPr>
              <a:t>が</a:t>
            </a:r>
            <a:r>
              <a:rPr lang="ja-JP" altLang="en-US" sz="2000" dirty="0" smtClean="0">
                <a:latin typeface="ＭＳ Ｐゴシック"/>
                <a:cs typeface="ＭＳ Ｐゴシック"/>
              </a:rPr>
              <a:t>すきですか。</a:t>
            </a:r>
            <a:r>
              <a:rPr lang="en-US" altLang="ja-JP" sz="2000" dirty="0" smtClean="0">
                <a:latin typeface="ＭＳ Ｐゴシック"/>
                <a:cs typeface="ＭＳ Ｐゴシック"/>
              </a:rPr>
              <a:t> </a:t>
            </a:r>
            <a:endParaRPr lang="en-US" altLang="ja-JP" sz="2000" dirty="0" smtClean="0">
              <a:latin typeface="ＭＳ Ｐゴシック"/>
              <a:cs typeface="ＭＳ Ｐゴシック"/>
            </a:endParaRPr>
          </a:p>
          <a:p>
            <a:pPr marL="419100" marR="3027045">
              <a:lnSpc>
                <a:spcPct val="120800"/>
              </a:lnSpc>
            </a:pPr>
            <a:r>
              <a:rPr lang="ja-JP" altLang="en-US" sz="2000" dirty="0" smtClean="0">
                <a:latin typeface="ＭＳ Ｐゴシック"/>
                <a:cs typeface="ＭＳ Ｐゴシック"/>
              </a:rPr>
              <a:t>やまださんは、コーヒー</a:t>
            </a:r>
            <a:r>
              <a:rPr sz="2000" dirty="0" smtClean="0">
                <a:solidFill>
                  <a:srgbClr val="FF0000"/>
                </a:solidFill>
                <a:latin typeface="ＭＳ Ｐゴシック"/>
                <a:cs typeface="ＭＳ Ｐゴシック"/>
              </a:rPr>
              <a:t>が</a:t>
            </a:r>
            <a:r>
              <a:rPr sz="2000" spc="-5" dirty="0">
                <a:latin typeface="ＭＳ Ｐゴシック"/>
                <a:cs typeface="ＭＳ Ｐゴシック"/>
              </a:rPr>
              <a:t>すきで</a:t>
            </a:r>
            <a:r>
              <a:rPr sz="2000" spc="-5" dirty="0" smtClean="0">
                <a:latin typeface="ＭＳ Ｐゴシック"/>
                <a:cs typeface="ＭＳ Ｐゴシック"/>
              </a:rPr>
              <a:t>す</a:t>
            </a:r>
            <a:r>
              <a:rPr sz="2000" dirty="0" smtClean="0">
                <a:latin typeface="ＭＳ Ｐゴシック"/>
                <a:cs typeface="ＭＳ Ｐゴシック"/>
              </a:rPr>
              <a:t>。</a:t>
            </a:r>
            <a:endParaRPr lang="en-US" sz="2000" dirty="0" smtClean="0">
              <a:latin typeface="ＭＳ Ｐゴシック"/>
              <a:cs typeface="ＭＳ Ｐゴシック"/>
            </a:endParaRPr>
          </a:p>
          <a:p>
            <a:pPr marL="419100" marR="3027045">
              <a:lnSpc>
                <a:spcPct val="120800"/>
              </a:lnSpc>
            </a:pPr>
            <a:r>
              <a:rPr sz="2000" dirty="0">
                <a:latin typeface="ＭＳ Ｐゴシック"/>
                <a:cs typeface="ＭＳ Ｐゴシック"/>
              </a:rPr>
              <a:t>	</a:t>
            </a:r>
            <a:r>
              <a:rPr lang="ja-JP" altLang="en-US" sz="2000" dirty="0" smtClean="0">
                <a:latin typeface="ＭＳ Ｐゴシック"/>
                <a:cs typeface="ＭＳ Ｐゴシック"/>
              </a:rPr>
              <a:t>スポーツ</a:t>
            </a:r>
            <a:r>
              <a:rPr sz="2000" dirty="0" smtClean="0">
                <a:solidFill>
                  <a:srgbClr val="FF0000"/>
                </a:solidFill>
                <a:latin typeface="ＭＳ Ｐゴシック"/>
                <a:cs typeface="ＭＳ Ｐゴシック"/>
              </a:rPr>
              <a:t>は</a:t>
            </a:r>
            <a:r>
              <a:rPr lang="ja-JP" altLang="en-US" sz="2000" dirty="0" smtClean="0">
                <a:latin typeface="ＭＳ Ｐゴシック"/>
                <a:cs typeface="ＭＳ Ｐゴシック"/>
              </a:rPr>
              <a:t>あまり</a:t>
            </a:r>
            <a:r>
              <a:rPr sz="2000" spc="-5" dirty="0" smtClean="0">
                <a:latin typeface="ＭＳ Ｐゴシック"/>
                <a:cs typeface="ＭＳ Ｐゴシック"/>
              </a:rPr>
              <a:t>す</a:t>
            </a:r>
            <a:r>
              <a:rPr sz="2000" spc="-5" dirty="0">
                <a:latin typeface="ＭＳ Ｐゴシック"/>
                <a:cs typeface="ＭＳ Ｐゴシック"/>
              </a:rPr>
              <a:t>きじ</a:t>
            </a:r>
            <a:r>
              <a:rPr sz="2000" spc="-5" dirty="0" smtClean="0">
                <a:latin typeface="ＭＳ Ｐゴシック"/>
                <a:cs typeface="ＭＳ Ｐゴシック"/>
              </a:rPr>
              <a:t>ゃ</a:t>
            </a:r>
            <a:r>
              <a:rPr lang="ja-JP" altLang="en-US" sz="2000" spc="-5" dirty="0" smtClean="0">
                <a:latin typeface="ＭＳ Ｐゴシック"/>
                <a:cs typeface="ＭＳ Ｐゴシック"/>
              </a:rPr>
              <a:t>ありません</a:t>
            </a:r>
            <a:r>
              <a:rPr sz="2000" dirty="0" smtClean="0">
                <a:latin typeface="ＭＳ Ｐゴシック"/>
                <a:cs typeface="ＭＳ Ｐゴシック"/>
              </a:rPr>
              <a:t>。</a:t>
            </a:r>
            <a:endParaRPr lang="en-US" sz="2000" dirty="0" smtClean="0">
              <a:latin typeface="ＭＳ Ｐゴシック"/>
              <a:cs typeface="ＭＳ Ｐゴシック"/>
            </a:endParaRPr>
          </a:p>
          <a:p>
            <a:pPr marL="419100" marR="3027045">
              <a:lnSpc>
                <a:spcPct val="120800"/>
              </a:lnSpc>
            </a:pPr>
            <a:endParaRPr lang="en-US" altLang="ja-JP" sz="2000" spc="-5" dirty="0" smtClean="0">
              <a:latin typeface="ＭＳ Ｐゴシック"/>
              <a:cs typeface="ＭＳ Ｐゴシック"/>
            </a:endParaRPr>
          </a:p>
          <a:p>
            <a:pPr marL="419100" marR="3027045">
              <a:lnSpc>
                <a:spcPct val="120800"/>
              </a:lnSpc>
            </a:pPr>
            <a:endParaRPr sz="2000" dirty="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AAC46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399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mtClean="0">
                <a:latin typeface="ＭＳ Ｐゴシック"/>
                <a:cs typeface="ＭＳ Ｐゴシック"/>
              </a:rPr>
              <a:t>〜</a:t>
            </a:r>
            <a:r>
              <a:rPr spc="-5" dirty="0">
                <a:latin typeface="ＭＳ Ｐゴシック"/>
                <a:cs typeface="ＭＳ Ｐゴシック"/>
              </a:rPr>
              <a:t>ましょ</a:t>
            </a:r>
            <a:r>
              <a:rPr dirty="0">
                <a:latin typeface="ＭＳ Ｐゴシック"/>
                <a:cs typeface="ＭＳ Ｐゴシック"/>
              </a:rPr>
              <a:t>う</a:t>
            </a:r>
            <a:r>
              <a:rPr dirty="0"/>
              <a:t>(</a:t>
            </a:r>
            <a:r>
              <a:rPr dirty="0">
                <a:latin typeface="ＭＳ Ｐゴシック"/>
                <a:cs typeface="ＭＳ Ｐゴシック"/>
              </a:rPr>
              <a:t>か）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015608" y="759424"/>
            <a:ext cx="3909191" cy="446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900" dirty="0">
                <a:solidFill>
                  <a:srgbClr val="FFFFFF"/>
                </a:solidFill>
                <a:latin typeface="Calibri"/>
                <a:cs typeface="Calibri"/>
              </a:rPr>
              <a:t>Let’s </a:t>
            </a:r>
            <a:r>
              <a:rPr lang="en-US" sz="29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en-US" sz="2900" dirty="0" smtClean="0">
                <a:solidFill>
                  <a:srgbClr val="FFFFFF"/>
                </a:solidFill>
                <a:latin typeface="Calibri"/>
                <a:cs typeface="Calibri"/>
              </a:rPr>
              <a:t>or </a:t>
            </a:r>
            <a:r>
              <a:rPr sz="2900" dirty="0" smtClean="0">
                <a:solidFill>
                  <a:srgbClr val="FFFFFF"/>
                </a:solidFill>
                <a:latin typeface="Calibri"/>
                <a:cs typeface="Calibri"/>
              </a:rPr>
              <a:t>Shall I</a:t>
            </a:r>
            <a:r>
              <a:rPr lang="en-US" sz="2900" dirty="0" smtClean="0">
                <a:solidFill>
                  <a:srgbClr val="FFFFFF"/>
                </a:solidFill>
                <a:latin typeface="Calibri"/>
                <a:cs typeface="Calibri"/>
              </a:rPr>
              <a:t>/We</a:t>
            </a:r>
            <a:r>
              <a:rPr sz="2900" dirty="0" smtClean="0">
                <a:solidFill>
                  <a:srgbClr val="FFFFFF"/>
                </a:solidFill>
                <a:latin typeface="Calibri"/>
                <a:cs typeface="Calibri"/>
              </a:rPr>
              <a:t> ~</a:t>
            </a:r>
            <a:r>
              <a:rPr lang="en-US" sz="2900" dirty="0" smtClean="0">
                <a:solidFill>
                  <a:srgbClr val="FFFFFF"/>
                </a:solidFill>
                <a:latin typeface="Calibri"/>
                <a:cs typeface="Calibri"/>
              </a:rPr>
              <a:t>?</a:t>
            </a:r>
            <a:endParaRPr sz="29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43938" y="1528691"/>
            <a:ext cx="7338062" cy="578776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dirty="0">
                <a:latin typeface="Calibri"/>
                <a:cs typeface="Calibri"/>
              </a:rPr>
              <a:t>Example</a:t>
            </a:r>
            <a:r>
              <a:rPr sz="2200" b="1" spc="-5" dirty="0">
                <a:latin typeface="Calibri"/>
                <a:cs typeface="Calibri"/>
              </a:rPr>
              <a:t>s: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ts val="3200"/>
              </a:lnSpc>
              <a:spcBef>
                <a:spcPts val="28"/>
              </a:spcBef>
            </a:pPr>
            <a:endParaRPr lang="en-US" sz="3200" dirty="0" smtClean="0"/>
          </a:p>
          <a:p>
            <a:pPr>
              <a:lnSpc>
                <a:spcPts val="3200"/>
              </a:lnSpc>
              <a:spcBef>
                <a:spcPts val="28"/>
              </a:spcBef>
            </a:pPr>
            <a:r>
              <a:rPr lang="en-US" altLang="ja-JP" sz="2400" dirty="0" smtClean="0"/>
              <a:t>Rule: </a:t>
            </a:r>
            <a:r>
              <a:rPr lang="ja-JP" altLang="en-US" sz="2400" dirty="0" smtClean="0"/>
              <a:t>ます</a:t>
            </a:r>
            <a:r>
              <a:rPr lang="en-US" altLang="ja-JP" sz="2400" dirty="0" smtClean="0"/>
              <a:t> =&gt;  </a:t>
            </a:r>
            <a:r>
              <a:rPr lang="ja-JP" altLang="en-US" sz="2400" dirty="0" smtClean="0"/>
              <a:t>ましょう</a:t>
            </a:r>
            <a:endParaRPr lang="en-US" altLang="ja-JP" sz="2400" dirty="0" smtClean="0"/>
          </a:p>
          <a:p>
            <a:pPr>
              <a:lnSpc>
                <a:spcPts val="3200"/>
              </a:lnSpc>
              <a:spcBef>
                <a:spcPts val="28"/>
              </a:spcBef>
            </a:pPr>
            <a:endParaRPr sz="3200" dirty="0"/>
          </a:p>
          <a:p>
            <a:pPr marL="264795" marR="6350" indent="-252729">
              <a:lnSpc>
                <a:spcPct val="117400"/>
              </a:lnSpc>
            </a:pPr>
            <a:r>
              <a:rPr sz="2200" dirty="0">
                <a:latin typeface="Calibri"/>
                <a:cs typeface="Calibri"/>
              </a:rPr>
              <a:t>1. </a:t>
            </a:r>
            <a:r>
              <a:rPr sz="2200" spc="-5" dirty="0">
                <a:latin typeface="ＭＳ Ｐゴシック"/>
                <a:cs typeface="ＭＳ Ｐゴシック"/>
              </a:rPr>
              <a:t>きっさ</a:t>
            </a:r>
            <a:r>
              <a:rPr sz="2200" dirty="0">
                <a:latin typeface="ＭＳ Ｐゴシック"/>
                <a:cs typeface="ＭＳ Ｐゴシック"/>
              </a:rPr>
              <a:t>て</a:t>
            </a:r>
            <a:r>
              <a:rPr sz="2200" spc="-5" dirty="0">
                <a:latin typeface="ＭＳ Ｐゴシック"/>
                <a:cs typeface="ＭＳ Ｐゴシック"/>
              </a:rPr>
              <a:t>ん</a:t>
            </a:r>
            <a:r>
              <a:rPr sz="2200" dirty="0">
                <a:latin typeface="ＭＳ Ｐゴシック"/>
                <a:cs typeface="ＭＳ Ｐゴシック"/>
              </a:rPr>
              <a:t>でおち</a:t>
            </a:r>
            <a:r>
              <a:rPr sz="2200" spc="-5" dirty="0">
                <a:latin typeface="ＭＳ Ｐゴシック"/>
                <a:cs typeface="ＭＳ Ｐゴシック"/>
              </a:rPr>
              <a:t>ゃ</a:t>
            </a:r>
            <a:r>
              <a:rPr sz="2200" dirty="0">
                <a:latin typeface="ＭＳ Ｐゴシック"/>
                <a:cs typeface="ＭＳ Ｐゴシック"/>
              </a:rPr>
              <a:t>をのみ</a:t>
            </a:r>
            <a:r>
              <a:rPr sz="2200" spc="-5" dirty="0">
                <a:latin typeface="ＭＳ Ｐゴシック"/>
                <a:cs typeface="ＭＳ Ｐゴシック"/>
              </a:rPr>
              <a:t>ましょ</a:t>
            </a:r>
            <a:r>
              <a:rPr sz="2200" dirty="0">
                <a:latin typeface="ＭＳ Ｐゴシック"/>
                <a:cs typeface="ＭＳ Ｐゴシック"/>
              </a:rPr>
              <a:t>うか。 </a:t>
            </a:r>
            <a:endParaRPr lang="en-US" sz="2200" dirty="0" smtClean="0">
              <a:latin typeface="ＭＳ Ｐゴシック"/>
              <a:cs typeface="ＭＳ Ｐゴシック"/>
            </a:endParaRPr>
          </a:p>
          <a:p>
            <a:pPr marL="264795" marR="6350" indent="-252729">
              <a:lnSpc>
                <a:spcPct val="117400"/>
              </a:lnSpc>
            </a:pPr>
            <a:r>
              <a:rPr sz="2200" dirty="0" smtClean="0">
                <a:latin typeface="ＭＳ Ｐゴシック"/>
                <a:cs typeface="ＭＳ Ｐゴシック"/>
              </a:rPr>
              <a:t>あ</a:t>
            </a:r>
            <a:r>
              <a:rPr sz="2200" dirty="0">
                <a:latin typeface="ＭＳ Ｐゴシック"/>
                <a:cs typeface="ＭＳ Ｐゴシック"/>
              </a:rPr>
              <a:t>、いいです</a:t>
            </a:r>
            <a:r>
              <a:rPr sz="2200" spc="-5" dirty="0">
                <a:latin typeface="ＭＳ Ｐゴシック"/>
                <a:cs typeface="ＭＳ Ｐゴシック"/>
              </a:rPr>
              <a:t>ね</a:t>
            </a:r>
            <a:r>
              <a:rPr sz="2200" dirty="0">
                <a:latin typeface="ＭＳ Ｐゴシック"/>
                <a:cs typeface="ＭＳ Ｐゴシック"/>
              </a:rPr>
              <a:t>。</a:t>
            </a:r>
            <a:r>
              <a:rPr sz="2200" spc="-5" dirty="0">
                <a:latin typeface="ＭＳ Ｐゴシック"/>
                <a:cs typeface="ＭＳ Ｐゴシック"/>
              </a:rPr>
              <a:t>そ</a:t>
            </a:r>
            <a:r>
              <a:rPr sz="2200" dirty="0">
                <a:latin typeface="ＭＳ Ｐゴシック"/>
                <a:cs typeface="ＭＳ Ｐゴシック"/>
              </a:rPr>
              <a:t>う</a:t>
            </a:r>
            <a:r>
              <a:rPr sz="2200" spc="-5" dirty="0">
                <a:latin typeface="ＭＳ Ｐゴシック"/>
                <a:cs typeface="ＭＳ Ｐゴシック"/>
              </a:rPr>
              <a:t>しましょ</a:t>
            </a:r>
            <a:r>
              <a:rPr sz="2200" dirty="0">
                <a:latin typeface="ＭＳ Ｐゴシック"/>
                <a:cs typeface="ＭＳ Ｐゴシック"/>
              </a:rPr>
              <a:t>う。</a:t>
            </a:r>
          </a:p>
          <a:p>
            <a:pPr>
              <a:lnSpc>
                <a:spcPts val="1100"/>
              </a:lnSpc>
              <a:spcBef>
                <a:spcPts val="0"/>
              </a:spcBef>
            </a:pPr>
            <a:endParaRPr sz="1100" dirty="0"/>
          </a:p>
          <a:p>
            <a:pPr>
              <a:lnSpc>
                <a:spcPts val="2200"/>
              </a:lnSpc>
            </a:pPr>
            <a:endParaRPr sz="2200" dirty="0"/>
          </a:p>
          <a:p>
            <a:pPr marL="264795" marR="1744345" indent="-252729">
              <a:lnSpc>
                <a:spcPct val="117400"/>
              </a:lnSpc>
            </a:pPr>
            <a:r>
              <a:rPr sz="2200" dirty="0">
                <a:latin typeface="Calibri"/>
                <a:cs typeface="Calibri"/>
              </a:rPr>
              <a:t>2</a:t>
            </a:r>
            <a:r>
              <a:rPr sz="2200" dirty="0" smtClean="0">
                <a:latin typeface="Calibri"/>
                <a:cs typeface="Calibri"/>
              </a:rPr>
              <a:t>. </a:t>
            </a:r>
            <a:r>
              <a:rPr sz="2200" spc="-5" dirty="0">
                <a:latin typeface="ＭＳ Ｐゴシック"/>
                <a:cs typeface="ＭＳ Ｐゴシック"/>
              </a:rPr>
              <a:t>コ</a:t>
            </a:r>
            <a:r>
              <a:rPr sz="2200" dirty="0">
                <a:latin typeface="ＭＳ Ｐゴシック"/>
                <a:cs typeface="ＭＳ Ｐゴシック"/>
              </a:rPr>
              <a:t>ピ</a:t>
            </a:r>
            <a:r>
              <a:rPr sz="2200" spc="-5" dirty="0">
                <a:latin typeface="ＭＳ Ｐゴシック"/>
                <a:cs typeface="ＭＳ Ｐゴシック"/>
              </a:rPr>
              <a:t>ー</a:t>
            </a:r>
            <a:r>
              <a:rPr sz="2200" dirty="0">
                <a:latin typeface="ＭＳ Ｐゴシック"/>
                <a:cs typeface="ＭＳ Ｐゴシック"/>
              </a:rPr>
              <a:t>を</a:t>
            </a:r>
            <a:r>
              <a:rPr sz="2200" spc="-5" dirty="0">
                <a:latin typeface="ＭＳ Ｐゴシック"/>
                <a:cs typeface="ＭＳ Ｐゴシック"/>
              </a:rPr>
              <a:t>しましょ</a:t>
            </a:r>
            <a:r>
              <a:rPr sz="2200" dirty="0">
                <a:latin typeface="ＭＳ Ｐゴシック"/>
                <a:cs typeface="ＭＳ Ｐゴシック"/>
              </a:rPr>
              <a:t>うか。 </a:t>
            </a:r>
            <a:endParaRPr lang="en-US" sz="2200" dirty="0" smtClean="0">
              <a:latin typeface="ＭＳ Ｐゴシック"/>
              <a:cs typeface="ＭＳ Ｐゴシック"/>
            </a:endParaRPr>
          </a:p>
          <a:p>
            <a:pPr marL="264795" marR="1610360" indent="-252729">
              <a:lnSpc>
                <a:spcPct val="117400"/>
              </a:lnSpc>
            </a:pPr>
            <a:r>
              <a:rPr sz="2200" dirty="0" smtClean="0">
                <a:latin typeface="ＭＳ Ｐゴシック"/>
                <a:cs typeface="ＭＳ Ｐゴシック"/>
              </a:rPr>
              <a:t>は</a:t>
            </a:r>
            <a:r>
              <a:rPr sz="2200" dirty="0">
                <a:latin typeface="ＭＳ Ｐゴシック"/>
                <a:cs typeface="ＭＳ Ｐゴシック"/>
              </a:rPr>
              <a:t>い、おねがい</a:t>
            </a:r>
            <a:r>
              <a:rPr sz="2200" spc="-5" dirty="0">
                <a:latin typeface="ＭＳ Ｐゴシック"/>
                <a:cs typeface="ＭＳ Ｐゴシック"/>
              </a:rPr>
              <a:t>しま</a:t>
            </a:r>
            <a:r>
              <a:rPr sz="2200" dirty="0">
                <a:latin typeface="ＭＳ Ｐゴシック"/>
                <a:cs typeface="ＭＳ Ｐゴシック"/>
              </a:rPr>
              <a:t>す</a:t>
            </a:r>
            <a:r>
              <a:rPr sz="2200" dirty="0" smtClean="0">
                <a:latin typeface="ＭＳ Ｐゴシック"/>
                <a:cs typeface="ＭＳ Ｐゴシック"/>
              </a:rPr>
              <a:t>。</a:t>
            </a:r>
            <a:endParaRPr lang="en-US" sz="2200" dirty="0" smtClean="0">
              <a:latin typeface="ＭＳ Ｐゴシック"/>
              <a:cs typeface="ＭＳ Ｐゴシック"/>
            </a:endParaRPr>
          </a:p>
          <a:p>
            <a:pPr marL="264795" marR="1610360" indent="-252729">
              <a:lnSpc>
                <a:spcPct val="117400"/>
              </a:lnSpc>
            </a:pPr>
            <a:endParaRPr lang="en-US" sz="2000" dirty="0">
              <a:latin typeface="ＭＳ Ｐゴシック"/>
              <a:cs typeface="ＭＳ Ｐゴシック"/>
            </a:endParaRPr>
          </a:p>
          <a:p>
            <a:pPr marL="264795" marR="1744345" indent="-252729">
              <a:lnSpc>
                <a:spcPct val="117400"/>
              </a:lnSpc>
            </a:pPr>
            <a:r>
              <a:rPr lang="en-US" altLang="ja-JP" sz="2000" dirty="0" smtClean="0">
                <a:latin typeface="ＭＳ Ｐゴシック"/>
                <a:cs typeface="ＭＳ Ｐゴシック"/>
              </a:rPr>
              <a:t>(Review) </a:t>
            </a:r>
          </a:p>
          <a:p>
            <a:pPr marL="264795" marR="1744345" indent="-252729">
              <a:lnSpc>
                <a:spcPct val="117400"/>
              </a:lnSpc>
            </a:pPr>
            <a:r>
              <a:rPr lang="ja-JP" altLang="en-US" sz="2000" dirty="0" smtClean="0">
                <a:latin typeface="ＭＳ Ｐゴシック"/>
                <a:cs typeface="ＭＳ Ｐゴシック"/>
              </a:rPr>
              <a:t>えい</a:t>
            </a:r>
            <a:r>
              <a:rPr lang="ja-JP" altLang="en-US" sz="2000" dirty="0">
                <a:latin typeface="ＭＳ Ｐゴシック"/>
                <a:cs typeface="ＭＳ Ｐゴシック"/>
              </a:rPr>
              <a:t>がをみ</a:t>
            </a:r>
            <a:r>
              <a:rPr lang="ja-JP" altLang="en-US" sz="2000" spc="-5" dirty="0">
                <a:latin typeface="ＭＳ Ｐゴシック"/>
                <a:cs typeface="ＭＳ Ｐゴシック"/>
              </a:rPr>
              <a:t>ま</a:t>
            </a:r>
            <a:r>
              <a:rPr lang="ja-JP" altLang="en-US" sz="2000" dirty="0">
                <a:latin typeface="ＭＳ Ｐゴシック"/>
                <a:cs typeface="ＭＳ Ｐゴシック"/>
              </a:rPr>
              <a:t>せ</a:t>
            </a:r>
            <a:r>
              <a:rPr lang="ja-JP" altLang="en-US" sz="2000" spc="-5" dirty="0">
                <a:latin typeface="ＭＳ Ｐゴシック"/>
                <a:cs typeface="ＭＳ Ｐゴシック"/>
              </a:rPr>
              <a:t>ん</a:t>
            </a:r>
            <a:r>
              <a:rPr lang="ja-JP" altLang="en-US" sz="2000" dirty="0">
                <a:latin typeface="ＭＳ Ｐゴシック"/>
                <a:cs typeface="ＭＳ Ｐゴシック"/>
              </a:rPr>
              <a:t>か。 </a:t>
            </a:r>
          </a:p>
          <a:p>
            <a:pPr marL="264795" marR="1744345" indent="-252729">
              <a:lnSpc>
                <a:spcPct val="117400"/>
              </a:lnSpc>
            </a:pPr>
            <a:r>
              <a:rPr lang="ja-JP" altLang="en-US" sz="2000" dirty="0">
                <a:latin typeface="ＭＳ Ｐゴシック"/>
                <a:cs typeface="ＭＳ Ｐゴシック"/>
              </a:rPr>
              <a:t>ええ、</a:t>
            </a:r>
            <a:r>
              <a:rPr lang="ja-JP" altLang="en-US" sz="2000" spc="-5" dirty="0">
                <a:latin typeface="ＭＳ Ｐゴシック"/>
                <a:cs typeface="ＭＳ Ｐゴシック"/>
              </a:rPr>
              <a:t>そ</a:t>
            </a:r>
            <a:r>
              <a:rPr lang="ja-JP" altLang="en-US" sz="2000" dirty="0">
                <a:latin typeface="ＭＳ Ｐゴシック"/>
                <a:cs typeface="ＭＳ Ｐゴシック"/>
              </a:rPr>
              <a:t>う</a:t>
            </a:r>
            <a:r>
              <a:rPr lang="ja-JP" altLang="en-US" sz="2000" spc="-5" dirty="0">
                <a:latin typeface="ＭＳ Ｐゴシック"/>
                <a:cs typeface="ＭＳ Ｐゴシック"/>
              </a:rPr>
              <a:t>しましょ</a:t>
            </a:r>
            <a:r>
              <a:rPr lang="ja-JP" altLang="en-US" sz="2000" dirty="0">
                <a:latin typeface="ＭＳ Ｐゴシック"/>
                <a:cs typeface="ＭＳ Ｐゴシック"/>
              </a:rPr>
              <a:t>う。</a:t>
            </a:r>
          </a:p>
          <a:p>
            <a:pPr marL="264795" marR="1744345" indent="-252729">
              <a:lnSpc>
                <a:spcPct val="117400"/>
              </a:lnSpc>
            </a:pPr>
            <a:r>
              <a:rPr lang="ja-JP" altLang="en-US" sz="2000" dirty="0">
                <a:latin typeface="ＭＳ Ｐゴシック"/>
                <a:cs typeface="ＭＳ Ｐゴシック"/>
              </a:rPr>
              <a:t>   </a:t>
            </a:r>
            <a:r>
              <a:rPr lang="en-US" altLang="ja-JP" sz="2000" dirty="0">
                <a:latin typeface="ＭＳ Ｐゴシック"/>
                <a:cs typeface="ＭＳ Ｐゴシック"/>
              </a:rPr>
              <a:t>(cf. </a:t>
            </a:r>
            <a:r>
              <a:rPr lang="ja-JP" altLang="en-US" sz="2000" dirty="0">
                <a:latin typeface="ＭＳ Ｐゴシック"/>
                <a:cs typeface="ＭＳ Ｐゴシック"/>
              </a:rPr>
              <a:t>えいがですか。 ちょっと</a:t>
            </a:r>
            <a:r>
              <a:rPr lang="en-US" altLang="ja-JP" sz="2000" dirty="0">
                <a:latin typeface="ＭＳ Ｐゴシック"/>
                <a:cs typeface="ＭＳ Ｐゴシック"/>
              </a:rPr>
              <a:t>…)</a:t>
            </a:r>
            <a:endParaRPr lang="ja-JP" altLang="en-US" sz="2000" dirty="0">
              <a:latin typeface="ＭＳ Ｐゴシック"/>
              <a:cs typeface="ＭＳ Ｐゴシック"/>
            </a:endParaRPr>
          </a:p>
          <a:p>
            <a:pPr marL="264795" marR="1610360" indent="-252729">
              <a:lnSpc>
                <a:spcPct val="117400"/>
              </a:lnSpc>
            </a:pPr>
            <a:endParaRPr sz="2200" dirty="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AAC46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399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dirty="0" smtClean="0"/>
              <a:t>Counters</a:t>
            </a:r>
            <a:r>
              <a:rPr dirty="0" smtClean="0"/>
              <a:t> </a:t>
            </a:r>
            <a:r>
              <a:rPr dirty="0"/>
              <a:t>in </a:t>
            </a:r>
            <a:r>
              <a:rPr spc="-5" dirty="0"/>
              <a:t>J</a:t>
            </a:r>
            <a:r>
              <a:rPr dirty="0"/>
              <a:t>apanese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1043939" y="1495161"/>
            <a:ext cx="7970520" cy="5629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74015" marR="1519555" indent="-361315">
              <a:lnSpc>
                <a:spcPts val="2130"/>
              </a:lnSpc>
              <a:buClr>
                <a:srgbClr val="FF0000"/>
              </a:buClr>
              <a:buFont typeface="Calibri"/>
              <a:buAutoNum type="arabicParenR"/>
              <a:tabLst>
                <a:tab pos="469900" algn="l"/>
              </a:tabLst>
            </a:pPr>
            <a:r>
              <a:rPr sz="2000" b="1" dirty="0">
                <a:solidFill>
                  <a:srgbClr val="000000"/>
                </a:solidFill>
              </a:rPr>
              <a:t>For </a:t>
            </a:r>
            <a:r>
              <a:rPr lang="en-US" sz="2000" b="1" dirty="0" smtClean="0">
                <a:solidFill>
                  <a:srgbClr val="000000"/>
                </a:solidFill>
              </a:rPr>
              <a:t>counting object(s), you must use the counter that match with the object(s)</a:t>
            </a:r>
            <a:r>
              <a:rPr sz="2000" b="1" spc="450" dirty="0" smtClean="0">
                <a:solidFill>
                  <a:srgbClr val="000000"/>
                </a:solidFill>
              </a:rPr>
              <a:t>.</a:t>
            </a:r>
            <a:endParaRPr lang="en-US" sz="2000" b="1" spc="450" dirty="0" smtClean="0">
              <a:solidFill>
                <a:srgbClr val="000000"/>
              </a:solidFill>
            </a:endParaRPr>
          </a:p>
          <a:p>
            <a:pPr marL="374015" marR="1519555" indent="-361315">
              <a:lnSpc>
                <a:spcPts val="2130"/>
              </a:lnSpc>
              <a:buClr>
                <a:srgbClr val="FF0000"/>
              </a:buClr>
              <a:buFont typeface="Calibri"/>
              <a:buAutoNum type="arabicParenR"/>
              <a:tabLst>
                <a:tab pos="469900" algn="l"/>
              </a:tabLst>
            </a:pPr>
            <a:endParaRPr spc="450" dirty="0"/>
          </a:p>
          <a:p>
            <a:pPr marL="876300">
              <a:lnSpc>
                <a:spcPct val="100000"/>
              </a:lnSpc>
              <a:spcBef>
                <a:spcPts val="234"/>
              </a:spcBef>
              <a:tabLst>
                <a:tab pos="1490345" algn="l"/>
              </a:tabLst>
            </a:pPr>
            <a:r>
              <a:rPr spc="-370" dirty="0"/>
              <a:t>-­‐</a:t>
            </a:r>
            <a:r>
              <a:rPr spc="-5" dirty="0">
                <a:latin typeface="ＭＳ Ｐゴシック"/>
                <a:cs typeface="ＭＳ Ｐゴシック"/>
              </a:rPr>
              <a:t>さ</a:t>
            </a:r>
            <a:r>
              <a:rPr dirty="0">
                <a:latin typeface="ＭＳ Ｐゴシック"/>
                <a:cs typeface="ＭＳ Ｐゴシック"/>
              </a:rPr>
              <a:t>つ	</a:t>
            </a:r>
            <a:r>
              <a:rPr dirty="0"/>
              <a:t>for bounded items, i.e., book, notebook</a:t>
            </a:r>
          </a:p>
          <a:p>
            <a:pPr marL="876300">
              <a:lnSpc>
                <a:spcPct val="100000"/>
              </a:lnSpc>
              <a:spcBef>
                <a:spcPts val="439"/>
              </a:spcBef>
            </a:pPr>
            <a:r>
              <a:rPr spc="-370" dirty="0"/>
              <a:t>-­‐</a:t>
            </a:r>
            <a:r>
              <a:rPr spc="-370" dirty="0">
                <a:latin typeface="ＭＳ Ｐゴシック"/>
                <a:cs typeface="ＭＳ Ｐゴシック"/>
              </a:rPr>
              <a:t>ほ</a:t>
            </a:r>
            <a:r>
              <a:rPr spc="-5" dirty="0">
                <a:latin typeface="ＭＳ Ｐゴシック"/>
                <a:cs typeface="ＭＳ Ｐゴシック"/>
              </a:rPr>
              <a:t>ん</a:t>
            </a:r>
            <a:r>
              <a:rPr dirty="0">
                <a:latin typeface="ＭＳ Ｐゴシック"/>
                <a:cs typeface="ＭＳ Ｐゴシック"/>
              </a:rPr>
              <a:t>（本）</a:t>
            </a:r>
            <a:r>
              <a:rPr spc="-145" dirty="0">
                <a:latin typeface="ＭＳ Ｐゴシック"/>
                <a:cs typeface="ＭＳ Ｐゴシック"/>
              </a:rPr>
              <a:t> </a:t>
            </a:r>
            <a:r>
              <a:rPr dirty="0"/>
              <a:t>for long cylindrical items, i.e., pen, umbrella,  pants</a:t>
            </a:r>
          </a:p>
          <a:p>
            <a:pPr marL="876300">
              <a:lnSpc>
                <a:spcPct val="100000"/>
              </a:lnSpc>
              <a:spcBef>
                <a:spcPts val="439"/>
              </a:spcBef>
              <a:tabLst>
                <a:tab pos="1517650" algn="l"/>
              </a:tabLst>
            </a:pPr>
            <a:r>
              <a:rPr spc="-370" dirty="0"/>
              <a:t>-­‐</a:t>
            </a:r>
            <a:r>
              <a:rPr spc="-5" dirty="0">
                <a:latin typeface="ＭＳ Ｐゴシック"/>
                <a:cs typeface="ＭＳ Ｐゴシック"/>
              </a:rPr>
              <a:t>ま</a:t>
            </a:r>
            <a:r>
              <a:rPr dirty="0">
                <a:latin typeface="ＭＳ Ｐゴシック"/>
                <a:cs typeface="ＭＳ Ｐゴシック"/>
              </a:rPr>
              <a:t>い	</a:t>
            </a:r>
            <a:r>
              <a:rPr dirty="0"/>
              <a:t>for ﬂat objects, i.e., paper, shirt, sta</a:t>
            </a:r>
            <a:r>
              <a:rPr spc="-5" dirty="0"/>
              <a:t>m</a:t>
            </a:r>
            <a:r>
              <a:rPr dirty="0"/>
              <a:t>p</a:t>
            </a:r>
          </a:p>
          <a:p>
            <a:pPr>
              <a:lnSpc>
                <a:spcPts val="2400"/>
              </a:lnSpc>
              <a:spcBef>
                <a:spcPts val="0"/>
              </a:spcBef>
            </a:pPr>
            <a:endParaRPr sz="2400" dirty="0"/>
          </a:p>
          <a:p>
            <a:pPr marL="215900" marR="6350" indent="3175">
              <a:lnSpc>
                <a:spcPts val="2100"/>
              </a:lnSpc>
            </a:pPr>
            <a:r>
              <a:rPr dirty="0" smtClean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ay attentions to sound changes that occur with numbers.  (See p. 380).</a:t>
            </a:r>
          </a:p>
          <a:p>
            <a:pPr marL="215900" marR="6350" indent="3175">
              <a:lnSpc>
                <a:spcPts val="2100"/>
              </a:lnSpc>
            </a:pPr>
            <a:endParaRPr lang="en-US" dirty="0"/>
          </a:p>
          <a:p>
            <a:pPr marL="215900" marR="6350" indent="3175">
              <a:lnSpc>
                <a:spcPts val="2100"/>
              </a:lnSpc>
            </a:pPr>
            <a:r>
              <a:rPr lang="en-US" dirty="0" smtClean="0">
                <a:solidFill>
                  <a:srgbClr val="000000"/>
                </a:solidFill>
              </a:rPr>
              <a:t>Use </a:t>
            </a:r>
            <a:r>
              <a:rPr dirty="0" smtClean="0">
                <a:solidFill>
                  <a:srgbClr val="000000"/>
                </a:solidFill>
              </a:rPr>
              <a:t> </a:t>
            </a:r>
            <a:r>
              <a:rPr dirty="0" smtClean="0">
                <a:solidFill>
                  <a:srgbClr val="000000"/>
                </a:solidFill>
                <a:latin typeface="ＭＳ Ｐゴシック"/>
                <a:cs typeface="ＭＳ Ｐゴシック"/>
              </a:rPr>
              <a:t>ぐ</a:t>
            </a:r>
            <a:r>
              <a:rPr spc="-5" dirty="0">
                <a:solidFill>
                  <a:srgbClr val="000000"/>
                </a:solidFill>
                <a:latin typeface="ＭＳ Ｐゴシック"/>
                <a:cs typeface="ＭＳ Ｐゴシック"/>
              </a:rPr>
              <a:t>ら</a:t>
            </a:r>
            <a:r>
              <a:rPr dirty="0">
                <a:solidFill>
                  <a:srgbClr val="000000"/>
                </a:solidFill>
                <a:latin typeface="ＭＳ Ｐゴシック"/>
                <a:cs typeface="ＭＳ Ｐゴシック"/>
              </a:rPr>
              <a:t>い</a:t>
            </a:r>
            <a:r>
              <a:rPr spc="-140" dirty="0">
                <a:solidFill>
                  <a:srgbClr val="000000"/>
                </a:solidFill>
                <a:latin typeface="ＭＳ Ｐゴシック"/>
                <a:cs typeface="ＭＳ Ｐゴシック"/>
              </a:rPr>
              <a:t> </a:t>
            </a:r>
            <a:r>
              <a:rPr dirty="0" smtClean="0">
                <a:solidFill>
                  <a:srgbClr val="000000"/>
                </a:solidFill>
              </a:rPr>
              <a:t>for</a:t>
            </a:r>
            <a:r>
              <a:rPr lang="en-US" dirty="0" smtClean="0">
                <a:solidFill>
                  <a:srgbClr val="000000"/>
                </a:solidFill>
              </a:rPr>
              <a:t> approximation.  E.g</a:t>
            </a:r>
            <a:r>
              <a:rPr dirty="0" smtClean="0">
                <a:solidFill>
                  <a:srgbClr val="000000"/>
                </a:solidFill>
              </a:rPr>
              <a:t>.</a:t>
            </a:r>
            <a:r>
              <a:rPr dirty="0">
                <a:solidFill>
                  <a:srgbClr val="000000"/>
                </a:solidFill>
              </a:rPr>
              <a:t>, </a:t>
            </a:r>
            <a:r>
              <a:rPr dirty="0">
                <a:solidFill>
                  <a:srgbClr val="000000"/>
                </a:solidFill>
                <a:latin typeface="ＭＳ Ｐゴシック"/>
                <a:cs typeface="ＭＳ Ｐゴシック"/>
              </a:rPr>
              <a:t>百</a:t>
            </a:r>
            <a:r>
              <a:rPr spc="-5" dirty="0">
                <a:solidFill>
                  <a:srgbClr val="000000"/>
                </a:solidFill>
                <a:latin typeface="ＭＳ Ｐゴシック"/>
                <a:cs typeface="ＭＳ Ｐゴシック"/>
              </a:rPr>
              <a:t>ま</a:t>
            </a:r>
            <a:r>
              <a:rPr dirty="0">
                <a:solidFill>
                  <a:srgbClr val="000000"/>
                </a:solidFill>
                <a:latin typeface="ＭＳ Ｐゴシック"/>
                <a:cs typeface="ＭＳ Ｐゴシック"/>
              </a:rPr>
              <a:t>いぐ</a:t>
            </a:r>
            <a:r>
              <a:rPr spc="-5" dirty="0">
                <a:solidFill>
                  <a:srgbClr val="000000"/>
                </a:solidFill>
                <a:latin typeface="ＭＳ Ｐゴシック"/>
                <a:cs typeface="ＭＳ Ｐゴシック"/>
              </a:rPr>
              <a:t>ら</a:t>
            </a:r>
            <a:r>
              <a:rPr dirty="0">
                <a:solidFill>
                  <a:srgbClr val="000000"/>
                </a:solidFill>
                <a:latin typeface="ＭＳ Ｐゴシック"/>
                <a:cs typeface="ＭＳ Ｐゴシック"/>
              </a:rPr>
              <a:t>い</a:t>
            </a:r>
          </a:p>
          <a:p>
            <a:pPr>
              <a:lnSpc>
                <a:spcPts val="2100"/>
              </a:lnSpc>
              <a:spcBef>
                <a:spcPts val="80"/>
              </a:spcBef>
            </a:pPr>
            <a:r>
              <a:rPr lang="en-US" sz="2100" dirty="0" smtClean="0">
                <a:solidFill>
                  <a:srgbClr val="000000"/>
                </a:solidFill>
              </a:rPr>
              <a:t>	(cf. </a:t>
            </a:r>
            <a:r>
              <a:rPr lang="ja-JP" altLang="en-US" sz="2100" dirty="0" smtClean="0">
                <a:solidFill>
                  <a:srgbClr val="000000"/>
                </a:solidFill>
              </a:rPr>
              <a:t>ごろ）</a:t>
            </a:r>
            <a:endParaRPr lang="en-US" altLang="ja-JP" sz="2100" dirty="0" smtClean="0">
              <a:solidFill>
                <a:srgbClr val="000000"/>
              </a:solidFill>
            </a:endParaRPr>
          </a:p>
          <a:p>
            <a:pPr>
              <a:lnSpc>
                <a:spcPts val="2100"/>
              </a:lnSpc>
              <a:spcBef>
                <a:spcPts val="80"/>
              </a:spcBef>
            </a:pPr>
            <a:endParaRPr sz="2100" dirty="0"/>
          </a:p>
          <a:p>
            <a:pPr marL="248920" indent="-236220">
              <a:lnSpc>
                <a:spcPct val="100000"/>
              </a:lnSpc>
              <a:buClr>
                <a:srgbClr val="FF0000"/>
              </a:buClr>
              <a:buFont typeface="Calibri"/>
              <a:buAutoNum type="arabicParenR" startAt="2"/>
              <a:tabLst>
                <a:tab pos="249554" algn="l"/>
              </a:tabLst>
            </a:pPr>
            <a:r>
              <a:rPr lang="en-US" sz="2000" b="1" dirty="0" smtClean="0">
                <a:solidFill>
                  <a:srgbClr val="000000"/>
                </a:solidFill>
              </a:rPr>
              <a:t>Behavior of </a:t>
            </a:r>
            <a:r>
              <a:rPr lang="en-US" sz="2000" b="1" dirty="0" smtClean="0">
                <a:solidFill>
                  <a:srgbClr val="000000"/>
                </a:solidFill>
              </a:rPr>
              <a:t>Counters: Counters occur after Nouns</a:t>
            </a:r>
            <a:endParaRPr sz="2000" b="1" dirty="0">
              <a:solidFill>
                <a:srgbClr val="000000"/>
              </a:solidFill>
            </a:endParaRPr>
          </a:p>
          <a:p>
            <a:pPr>
              <a:lnSpc>
                <a:spcPts val="2200"/>
              </a:lnSpc>
              <a:spcBef>
                <a:spcPts val="79"/>
              </a:spcBef>
            </a:pPr>
            <a:endParaRPr sz="2200" dirty="0"/>
          </a:p>
          <a:p>
            <a:pPr marL="412750">
              <a:lnSpc>
                <a:spcPct val="100000"/>
              </a:lnSpc>
            </a:pPr>
            <a:r>
              <a:rPr b="1" dirty="0">
                <a:latin typeface="Calibri"/>
                <a:cs typeface="Calibri"/>
              </a:rPr>
              <a:t>Examples:</a:t>
            </a:r>
          </a:p>
          <a:p>
            <a:pPr marL="876300">
              <a:lnSpc>
                <a:spcPct val="100000"/>
              </a:lnSpc>
              <a:spcBef>
                <a:spcPts val="300"/>
              </a:spcBef>
            </a:pPr>
            <a:r>
              <a:rPr dirty="0"/>
              <a:t>a.  </a:t>
            </a:r>
            <a:r>
              <a:rPr dirty="0">
                <a:latin typeface="ＭＳ Ｐゴシック"/>
                <a:cs typeface="ＭＳ Ｐゴシック"/>
              </a:rPr>
              <a:t>わ</a:t>
            </a:r>
            <a:r>
              <a:rPr spc="-5" dirty="0">
                <a:latin typeface="ＭＳ Ｐゴシック"/>
                <a:cs typeface="ＭＳ Ｐゴシック"/>
              </a:rPr>
              <a:t>たし</a:t>
            </a:r>
            <a:r>
              <a:rPr dirty="0">
                <a:latin typeface="ＭＳ Ｐゴシック"/>
                <a:cs typeface="ＭＳ Ｐゴシック"/>
              </a:rPr>
              <a:t>は</a:t>
            </a:r>
            <a:r>
              <a:rPr spc="-5" dirty="0">
                <a:latin typeface="ＭＳ Ｐゴシック"/>
                <a:cs typeface="ＭＳ Ｐゴシック"/>
              </a:rPr>
              <a:t>ざっし</a:t>
            </a:r>
            <a:r>
              <a:rPr dirty="0">
                <a:latin typeface="ＭＳ Ｐゴシック"/>
                <a:cs typeface="ＭＳ Ｐゴシック"/>
              </a:rPr>
              <a:t>を</a:t>
            </a:r>
            <a:r>
              <a:rPr u="sng" dirty="0">
                <a:latin typeface="ＭＳ Ｐゴシック"/>
                <a:cs typeface="ＭＳ Ｐゴシック"/>
              </a:rPr>
              <a:t>二</a:t>
            </a:r>
            <a:r>
              <a:rPr u="sng" spc="-5" dirty="0">
                <a:latin typeface="ＭＳ Ｐゴシック"/>
                <a:cs typeface="ＭＳ Ｐゴシック"/>
              </a:rPr>
              <a:t>さ</a:t>
            </a:r>
            <a:r>
              <a:rPr u="sng" dirty="0">
                <a:latin typeface="ＭＳ Ｐゴシック"/>
                <a:cs typeface="ＭＳ Ｐゴシック"/>
              </a:rPr>
              <a:t>つ</a:t>
            </a:r>
            <a:r>
              <a:rPr dirty="0">
                <a:latin typeface="ＭＳ Ｐゴシック"/>
                <a:cs typeface="ＭＳ Ｐゴシック"/>
              </a:rPr>
              <a:t>かい</a:t>
            </a:r>
            <a:r>
              <a:rPr spc="-5" dirty="0">
                <a:latin typeface="ＭＳ Ｐゴシック"/>
                <a:cs typeface="ＭＳ Ｐゴシック"/>
              </a:rPr>
              <a:t>まし</a:t>
            </a:r>
            <a:r>
              <a:rPr dirty="0">
                <a:latin typeface="ＭＳ Ｐゴシック"/>
                <a:cs typeface="ＭＳ Ｐゴシック"/>
              </a:rPr>
              <a:t>た。</a:t>
            </a:r>
          </a:p>
          <a:p>
            <a:pPr marL="876300">
              <a:lnSpc>
                <a:spcPct val="100000"/>
              </a:lnSpc>
              <a:spcBef>
                <a:spcPts val="440"/>
              </a:spcBef>
            </a:pPr>
            <a:r>
              <a:rPr spc="-5" dirty="0"/>
              <a:t>b</a:t>
            </a:r>
            <a:r>
              <a:rPr dirty="0"/>
              <a:t>.  </a:t>
            </a:r>
            <a:r>
              <a:rPr spc="-5" dirty="0">
                <a:latin typeface="ＭＳ Ｐゴシック"/>
                <a:cs typeface="ＭＳ Ｐゴシック"/>
              </a:rPr>
              <a:t>きっ</a:t>
            </a:r>
            <a:r>
              <a:rPr dirty="0">
                <a:latin typeface="ＭＳ Ｐゴシック"/>
                <a:cs typeface="ＭＳ Ｐゴシック"/>
              </a:rPr>
              <a:t>てを</a:t>
            </a:r>
            <a:r>
              <a:rPr u="sng" dirty="0">
                <a:latin typeface="ＭＳ Ｐゴシック"/>
                <a:cs typeface="ＭＳ Ｐゴシック"/>
              </a:rPr>
              <a:t>三百</a:t>
            </a:r>
            <a:r>
              <a:rPr u="sng" spc="-5" dirty="0">
                <a:latin typeface="ＭＳ Ｐゴシック"/>
                <a:cs typeface="ＭＳ Ｐゴシック"/>
              </a:rPr>
              <a:t>ま</a:t>
            </a:r>
            <a:r>
              <a:rPr u="sng" dirty="0">
                <a:latin typeface="ＭＳ Ｐゴシック"/>
                <a:cs typeface="ＭＳ Ｐゴシック"/>
              </a:rPr>
              <a:t>い</a:t>
            </a:r>
            <a:r>
              <a:rPr spc="-5" dirty="0">
                <a:latin typeface="ＭＳ Ｐゴシック"/>
                <a:cs typeface="ＭＳ Ｐゴシック"/>
              </a:rPr>
              <a:t>くださ</a:t>
            </a:r>
            <a:r>
              <a:rPr dirty="0">
                <a:latin typeface="ＭＳ Ｐゴシック"/>
                <a:cs typeface="ＭＳ Ｐゴシック"/>
              </a:rPr>
              <a:t>い。</a:t>
            </a:r>
          </a:p>
          <a:p>
            <a:pPr marL="876300">
              <a:lnSpc>
                <a:spcPct val="100000"/>
              </a:lnSpc>
              <a:spcBef>
                <a:spcPts val="440"/>
              </a:spcBef>
            </a:pPr>
            <a:r>
              <a:rPr dirty="0"/>
              <a:t>c.  </a:t>
            </a:r>
            <a:r>
              <a:rPr dirty="0">
                <a:latin typeface="ＭＳ Ｐゴシック"/>
                <a:cs typeface="ＭＳ Ｐゴシック"/>
              </a:rPr>
              <a:t>本</a:t>
            </a:r>
            <a:r>
              <a:rPr dirty="0" smtClean="0">
                <a:latin typeface="ＭＳ Ｐゴシック"/>
                <a:cs typeface="ＭＳ Ｐゴシック"/>
              </a:rPr>
              <a:t>が</a:t>
            </a:r>
            <a:r>
              <a:rPr lang="ja-JP" altLang="en-US" u="sng" dirty="0" smtClean="0">
                <a:latin typeface="ＭＳ Ｐゴシック"/>
                <a:cs typeface="ＭＳ Ｐゴシック"/>
              </a:rPr>
              <a:t>十さつ</a:t>
            </a:r>
            <a:r>
              <a:rPr dirty="0" smtClean="0">
                <a:latin typeface="ＭＳ Ｐゴシック"/>
                <a:cs typeface="ＭＳ Ｐゴシック"/>
              </a:rPr>
              <a:t>あ</a:t>
            </a:r>
            <a:r>
              <a:rPr dirty="0">
                <a:latin typeface="ＭＳ Ｐゴシック"/>
                <a:cs typeface="ＭＳ Ｐゴシック"/>
              </a:rPr>
              <a:t>り</a:t>
            </a:r>
            <a:r>
              <a:rPr spc="-5" dirty="0">
                <a:latin typeface="ＭＳ Ｐゴシック"/>
                <a:cs typeface="ＭＳ Ｐゴシック"/>
              </a:rPr>
              <a:t>ま</a:t>
            </a:r>
            <a:r>
              <a:rPr dirty="0">
                <a:latin typeface="ＭＳ Ｐゴシック"/>
                <a:cs typeface="ＭＳ Ｐゴシック"/>
              </a:rPr>
              <a:t>す</a:t>
            </a:r>
            <a:r>
              <a:rPr dirty="0" smtClean="0">
                <a:latin typeface="ＭＳ Ｐゴシック"/>
                <a:cs typeface="ＭＳ Ｐゴシック"/>
              </a:rPr>
              <a:t>。</a:t>
            </a:r>
            <a:endParaRPr lang="en-US" dirty="0" smtClean="0">
              <a:latin typeface="ＭＳ Ｐゴシック"/>
              <a:cs typeface="ＭＳ Ｐゴシック"/>
            </a:endParaRPr>
          </a:p>
          <a:p>
            <a:pPr marL="876300">
              <a:lnSpc>
                <a:spcPct val="100000"/>
              </a:lnSpc>
              <a:spcBef>
                <a:spcPts val="440"/>
              </a:spcBef>
            </a:pPr>
            <a:r>
              <a:rPr lang="en-US" dirty="0" smtClean="0">
                <a:latin typeface="ＭＳ Ｐゴシック"/>
                <a:cs typeface="ＭＳ Ｐゴシック"/>
              </a:rPr>
              <a:t>d. </a:t>
            </a:r>
            <a:r>
              <a:rPr lang="en-US" dirty="0">
                <a:latin typeface="ＭＳ Ｐゴシック"/>
                <a:cs typeface="ＭＳ Ｐゴシック"/>
              </a:rPr>
              <a:t> 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えんびつが</a:t>
            </a:r>
            <a:r>
              <a:rPr lang="ja-JP" altLang="en-US" u="sng" dirty="0" smtClean="0">
                <a:latin typeface="ＭＳ Ｐゴシック"/>
                <a:cs typeface="ＭＳ Ｐゴシック"/>
              </a:rPr>
              <a:t>六本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あります。</a:t>
            </a:r>
            <a:endParaRPr dirty="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AAC46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399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mtClean="0"/>
              <a:t>Expressi</a:t>
            </a:r>
            <a:r>
              <a:rPr spc="-5" dirty="0" smtClean="0"/>
              <a:t>o</a:t>
            </a:r>
            <a:r>
              <a:rPr dirty="0" smtClean="0"/>
              <a:t>ns </a:t>
            </a:r>
            <a:r>
              <a:rPr spc="-5" dirty="0"/>
              <a:t>o</a:t>
            </a:r>
            <a:r>
              <a:rPr dirty="0"/>
              <a:t>f Degree </a:t>
            </a:r>
            <a:r>
              <a:rPr lang="en-US" dirty="0" smtClean="0"/>
              <a:t>with</a:t>
            </a:r>
            <a:r>
              <a:rPr dirty="0" smtClean="0"/>
              <a:t> </a:t>
            </a:r>
            <a:r>
              <a:rPr lang="en-US" dirty="0" smtClean="0"/>
              <a:t>Adjectives</a:t>
            </a:r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1043939" y="3985260"/>
            <a:ext cx="6942455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endParaRPr sz="2300" dirty="0"/>
          </a:p>
          <a:p>
            <a:pPr marL="12700">
              <a:lnSpc>
                <a:spcPct val="100000"/>
              </a:lnSpc>
            </a:pPr>
            <a:r>
              <a:rPr sz="1900" b="1" dirty="0">
                <a:latin typeface="Calibri"/>
                <a:cs typeface="Calibri"/>
              </a:rPr>
              <a:t>Examples:</a:t>
            </a:r>
            <a:endParaRPr sz="1900" dirty="0">
              <a:latin typeface="Calibri"/>
              <a:cs typeface="Calibri"/>
            </a:endParaRPr>
          </a:p>
          <a:p>
            <a:pPr marL="469900">
              <a:lnSpc>
                <a:spcPts val="2240"/>
              </a:lnSpc>
              <a:spcBef>
                <a:spcPts val="20"/>
              </a:spcBef>
            </a:pPr>
            <a:r>
              <a:rPr sz="1900" dirty="0">
                <a:latin typeface="Calibri"/>
                <a:cs typeface="Calibri"/>
              </a:rPr>
              <a:t>1. 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spc="-5" dirty="0">
                <a:latin typeface="ＭＳ Ｐゴシック"/>
                <a:cs typeface="ＭＳ Ｐゴシック"/>
              </a:rPr>
              <a:t>た</a:t>
            </a:r>
            <a:r>
              <a:rPr sz="1900" dirty="0">
                <a:latin typeface="ＭＳ Ｐゴシック"/>
                <a:cs typeface="ＭＳ Ｐゴシック"/>
              </a:rPr>
              <a:t>なか</a:t>
            </a:r>
            <a:r>
              <a:rPr sz="1900" spc="-5" dirty="0">
                <a:latin typeface="ＭＳ Ｐゴシック"/>
                <a:cs typeface="ＭＳ Ｐゴシック"/>
              </a:rPr>
              <a:t>さん</a:t>
            </a:r>
            <a:r>
              <a:rPr sz="1900" dirty="0">
                <a:latin typeface="ＭＳ Ｐゴシック"/>
                <a:cs typeface="ＭＳ Ｐゴシック"/>
              </a:rPr>
              <a:t>は</a:t>
            </a:r>
            <a:r>
              <a:rPr sz="1900" spc="-5" dirty="0">
                <a:latin typeface="ＭＳ Ｐゴシック"/>
                <a:cs typeface="ＭＳ Ｐゴシック"/>
              </a:rPr>
              <a:t>すごく</a:t>
            </a:r>
            <a:r>
              <a:rPr sz="1900" dirty="0">
                <a:latin typeface="ＭＳ Ｐゴシック"/>
                <a:cs typeface="ＭＳ Ｐゴシック"/>
              </a:rPr>
              <a:t>や</a:t>
            </a:r>
            <a:r>
              <a:rPr sz="1900" spc="-5" dirty="0">
                <a:latin typeface="ＭＳ Ｐゴシック"/>
                <a:cs typeface="ＭＳ Ｐゴシック"/>
              </a:rPr>
              <a:t>さし</a:t>
            </a:r>
            <a:r>
              <a:rPr sz="1900" dirty="0">
                <a:latin typeface="ＭＳ Ｐゴシック"/>
                <a:cs typeface="ＭＳ Ｐゴシック"/>
              </a:rPr>
              <a:t>い人です。</a:t>
            </a:r>
          </a:p>
          <a:p>
            <a:pPr marL="469900">
              <a:lnSpc>
                <a:spcPts val="2240"/>
              </a:lnSpc>
            </a:pPr>
            <a:r>
              <a:rPr sz="1900" dirty="0">
                <a:latin typeface="Calibri"/>
                <a:cs typeface="Calibri"/>
              </a:rPr>
              <a:t>2. 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dirty="0">
                <a:latin typeface="Calibri"/>
                <a:cs typeface="Calibri"/>
              </a:rPr>
              <a:t>T</a:t>
            </a:r>
            <a:r>
              <a:rPr sz="1900" dirty="0">
                <a:latin typeface="ＭＳ Ｐゴシック"/>
                <a:cs typeface="ＭＳ Ｐゴシック"/>
              </a:rPr>
              <a:t>シ</a:t>
            </a:r>
            <a:r>
              <a:rPr sz="1900" spc="-5" dirty="0">
                <a:latin typeface="ＭＳ Ｐゴシック"/>
                <a:cs typeface="ＭＳ Ｐゴシック"/>
              </a:rPr>
              <a:t>ャ</a:t>
            </a:r>
            <a:r>
              <a:rPr sz="1900" dirty="0">
                <a:latin typeface="ＭＳ Ｐゴシック"/>
                <a:cs typeface="ＭＳ Ｐゴシック"/>
              </a:rPr>
              <a:t>ツは</a:t>
            </a:r>
            <a:r>
              <a:rPr sz="1900" spc="-5" dirty="0">
                <a:latin typeface="ＭＳ Ｐゴシック"/>
                <a:cs typeface="ＭＳ Ｐゴシック"/>
              </a:rPr>
              <a:t>と</a:t>
            </a:r>
            <a:r>
              <a:rPr sz="1900" dirty="0">
                <a:latin typeface="ＭＳ Ｐゴシック"/>
                <a:cs typeface="ＭＳ Ｐゴシック"/>
              </a:rPr>
              <a:t>て</a:t>
            </a:r>
            <a:r>
              <a:rPr sz="1900" spc="-5" dirty="0">
                <a:latin typeface="ＭＳ Ｐゴシック"/>
                <a:cs typeface="ＭＳ Ｐゴシック"/>
              </a:rPr>
              <a:t>も</a:t>
            </a:r>
            <a:r>
              <a:rPr sz="1900" dirty="0">
                <a:latin typeface="ＭＳ Ｐゴシック"/>
                <a:cs typeface="ＭＳ Ｐゴシック"/>
              </a:rPr>
              <a:t>や</a:t>
            </a:r>
            <a:r>
              <a:rPr sz="1900" spc="-5" dirty="0">
                <a:latin typeface="ＭＳ Ｐゴシック"/>
                <a:cs typeface="ＭＳ Ｐゴシック"/>
              </a:rPr>
              <a:t>す</a:t>
            </a:r>
            <a:r>
              <a:rPr sz="1900" dirty="0">
                <a:latin typeface="ＭＳ Ｐゴシック"/>
                <a:cs typeface="ＭＳ Ｐゴシック"/>
              </a:rPr>
              <a:t>か</a:t>
            </a:r>
            <a:r>
              <a:rPr sz="1900" spc="-5" dirty="0">
                <a:latin typeface="ＭＳ Ｐゴシック"/>
                <a:cs typeface="ＭＳ Ｐゴシック"/>
              </a:rPr>
              <a:t>った</a:t>
            </a:r>
            <a:r>
              <a:rPr sz="1900" dirty="0">
                <a:latin typeface="ＭＳ Ｐゴシック"/>
                <a:cs typeface="ＭＳ Ｐゴシック"/>
              </a:rPr>
              <a:t>です。</a:t>
            </a:r>
          </a:p>
          <a:p>
            <a:pPr marL="469900">
              <a:lnSpc>
                <a:spcPct val="100000"/>
              </a:lnSpc>
              <a:spcBef>
                <a:spcPts val="20"/>
              </a:spcBef>
            </a:pPr>
            <a:r>
              <a:rPr sz="1900" dirty="0">
                <a:latin typeface="Calibri"/>
                <a:cs typeface="Calibri"/>
              </a:rPr>
              <a:t>3. 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spc="-5" dirty="0">
                <a:latin typeface="ＭＳ Ｐゴシック"/>
                <a:cs typeface="ＭＳ Ｐゴシック"/>
              </a:rPr>
              <a:t>こ</a:t>
            </a:r>
            <a:r>
              <a:rPr sz="1900" dirty="0">
                <a:latin typeface="ＭＳ Ｐゴシック"/>
                <a:cs typeface="ＭＳ Ｐゴシック"/>
              </a:rPr>
              <a:t>の</a:t>
            </a:r>
            <a:r>
              <a:rPr sz="1900" spc="-5" dirty="0">
                <a:latin typeface="ＭＳ Ｐゴシック"/>
                <a:cs typeface="ＭＳ Ｐゴシック"/>
              </a:rPr>
              <a:t>ク</a:t>
            </a:r>
            <a:r>
              <a:rPr sz="1900" dirty="0">
                <a:latin typeface="ＭＳ Ｐゴシック"/>
                <a:cs typeface="ＭＳ Ｐゴシック"/>
              </a:rPr>
              <a:t>ッ</a:t>
            </a:r>
            <a:r>
              <a:rPr sz="1900" spc="-5" dirty="0">
                <a:latin typeface="ＭＳ Ｐゴシック"/>
                <a:cs typeface="ＭＳ Ｐゴシック"/>
              </a:rPr>
              <a:t>キー</a:t>
            </a:r>
            <a:r>
              <a:rPr sz="1900" dirty="0">
                <a:latin typeface="ＭＳ Ｐゴシック"/>
                <a:cs typeface="ＭＳ Ｐゴシック"/>
              </a:rPr>
              <a:t>はち</a:t>
            </a:r>
            <a:r>
              <a:rPr sz="1900" spc="-5" dirty="0">
                <a:latin typeface="ＭＳ Ｐゴシック"/>
                <a:cs typeface="ＭＳ Ｐゴシック"/>
              </a:rPr>
              <a:t>ょっと</a:t>
            </a:r>
            <a:r>
              <a:rPr sz="1900" dirty="0">
                <a:latin typeface="ＭＳ Ｐゴシック"/>
                <a:cs typeface="ＭＳ Ｐゴシック"/>
              </a:rPr>
              <a:t>ふる</a:t>
            </a:r>
            <a:r>
              <a:rPr sz="1900" spc="-5" dirty="0">
                <a:latin typeface="ＭＳ Ｐゴシック"/>
                <a:cs typeface="ＭＳ Ｐゴシック"/>
              </a:rPr>
              <a:t>く</a:t>
            </a:r>
            <a:r>
              <a:rPr sz="1900" dirty="0">
                <a:latin typeface="ＭＳ Ｐゴシック"/>
                <a:cs typeface="ＭＳ Ｐゴシック"/>
              </a:rPr>
              <a:t>あり</a:t>
            </a:r>
            <a:r>
              <a:rPr sz="1900" spc="-5" dirty="0">
                <a:latin typeface="ＭＳ Ｐゴシック"/>
                <a:cs typeface="ＭＳ Ｐゴシック"/>
              </a:rPr>
              <a:t>ま</a:t>
            </a:r>
            <a:r>
              <a:rPr sz="1900" dirty="0">
                <a:latin typeface="ＭＳ Ｐゴシック"/>
                <a:cs typeface="ＭＳ Ｐゴシック"/>
              </a:rPr>
              <a:t>せ</a:t>
            </a:r>
            <a:r>
              <a:rPr sz="1900" spc="-5" dirty="0">
                <a:latin typeface="ＭＳ Ｐゴシック"/>
                <a:cs typeface="ＭＳ Ｐゴシック"/>
              </a:rPr>
              <a:t>ん</a:t>
            </a:r>
            <a:r>
              <a:rPr sz="1900" dirty="0">
                <a:latin typeface="ＭＳ Ｐゴシック"/>
                <a:cs typeface="ＭＳ Ｐゴシック"/>
              </a:rPr>
              <a:t>か。</a:t>
            </a:r>
          </a:p>
          <a:p>
            <a:pPr marL="469900">
              <a:lnSpc>
                <a:spcPct val="100000"/>
              </a:lnSpc>
              <a:spcBef>
                <a:spcPts val="20"/>
              </a:spcBef>
            </a:pPr>
            <a:r>
              <a:rPr sz="1900" dirty="0">
                <a:latin typeface="Calibri"/>
                <a:cs typeface="Calibri"/>
              </a:rPr>
              <a:t>4. 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sz="1900" spc="-5" dirty="0">
                <a:latin typeface="ＭＳ Ｐゴシック"/>
                <a:cs typeface="ＭＳ Ｐゴシック"/>
              </a:rPr>
              <a:t>き</a:t>
            </a:r>
            <a:r>
              <a:rPr sz="1900" dirty="0">
                <a:latin typeface="ＭＳ Ｐゴシック"/>
                <a:cs typeface="ＭＳ Ｐゴシック"/>
              </a:rPr>
              <a:t>のうのば</a:t>
            </a:r>
            <a:r>
              <a:rPr sz="1900" spc="-5" dirty="0">
                <a:latin typeface="ＭＳ Ｐゴシック"/>
                <a:cs typeface="ＭＳ Ｐゴシック"/>
              </a:rPr>
              <a:t>んご</a:t>
            </a:r>
            <a:r>
              <a:rPr sz="1900" dirty="0">
                <a:latin typeface="ＭＳ Ｐゴシック"/>
                <a:cs typeface="ＭＳ Ｐゴシック"/>
              </a:rPr>
              <a:t>は</a:t>
            </a:r>
            <a:r>
              <a:rPr sz="1900" spc="-5" dirty="0">
                <a:latin typeface="ＭＳ Ｐゴシック"/>
                <a:cs typeface="ＭＳ Ｐゴシック"/>
              </a:rPr>
              <a:t>ん</a:t>
            </a:r>
            <a:r>
              <a:rPr sz="1900" dirty="0">
                <a:latin typeface="ＭＳ Ｐゴシック"/>
                <a:cs typeface="ＭＳ Ｐゴシック"/>
              </a:rPr>
              <a:t>はあ</a:t>
            </a:r>
            <a:r>
              <a:rPr sz="1900" spc="-5" dirty="0">
                <a:latin typeface="ＭＳ Ｐゴシック"/>
                <a:cs typeface="ＭＳ Ｐゴシック"/>
              </a:rPr>
              <a:t>ま</a:t>
            </a:r>
            <a:r>
              <a:rPr sz="1900" dirty="0">
                <a:latin typeface="ＭＳ Ｐゴシック"/>
                <a:cs typeface="ＭＳ Ｐゴシック"/>
              </a:rPr>
              <a:t>りおい</a:t>
            </a:r>
            <a:r>
              <a:rPr sz="1900" spc="-5" dirty="0">
                <a:latin typeface="ＭＳ Ｐゴシック"/>
                <a:cs typeface="ＭＳ Ｐゴシック"/>
              </a:rPr>
              <a:t>しく</a:t>
            </a:r>
            <a:r>
              <a:rPr sz="1900" dirty="0">
                <a:latin typeface="ＭＳ Ｐゴシック"/>
                <a:cs typeface="ＭＳ Ｐゴシック"/>
              </a:rPr>
              <a:t>なか</a:t>
            </a:r>
            <a:r>
              <a:rPr sz="1900" spc="-5" dirty="0">
                <a:latin typeface="ＭＳ Ｐゴシック"/>
                <a:cs typeface="ＭＳ Ｐゴシック"/>
              </a:rPr>
              <a:t>った</a:t>
            </a:r>
            <a:r>
              <a:rPr sz="1900" dirty="0">
                <a:latin typeface="ＭＳ Ｐゴシック"/>
                <a:cs typeface="ＭＳ Ｐゴシック"/>
              </a:rPr>
              <a:t>で</a:t>
            </a:r>
            <a:r>
              <a:rPr sz="1900" spc="-5" dirty="0">
                <a:latin typeface="ＭＳ Ｐゴシック"/>
                <a:cs typeface="ＭＳ Ｐゴシック"/>
              </a:rPr>
              <a:t>す</a:t>
            </a:r>
            <a:r>
              <a:rPr sz="1900" dirty="0">
                <a:latin typeface="ＭＳ Ｐゴシック"/>
                <a:cs typeface="ＭＳ Ｐゴシック"/>
              </a:rPr>
              <a:t>ねえ。</a:t>
            </a:r>
          </a:p>
          <a:p>
            <a:pPr marL="469900">
              <a:lnSpc>
                <a:spcPct val="100000"/>
              </a:lnSpc>
              <a:spcBef>
                <a:spcPts val="20"/>
              </a:spcBef>
            </a:pPr>
            <a:r>
              <a:rPr sz="1900" dirty="0">
                <a:latin typeface="Calibri"/>
                <a:cs typeface="Calibri"/>
              </a:rPr>
              <a:t>5. </a:t>
            </a:r>
            <a:r>
              <a:rPr sz="1900" spc="-55" dirty="0">
                <a:latin typeface="Calibri"/>
                <a:cs typeface="Calibri"/>
              </a:rPr>
              <a:t> </a:t>
            </a:r>
            <a:r>
              <a:rPr lang="ja-JP" altLang="en-US" sz="1900" spc="-5" dirty="0" smtClean="0">
                <a:latin typeface="ＭＳ Ｐゴシック"/>
                <a:cs typeface="ＭＳ Ｐゴシック"/>
              </a:rPr>
              <a:t>このクラス</a:t>
            </a:r>
            <a:r>
              <a:rPr sz="1900" dirty="0" smtClean="0">
                <a:latin typeface="ＭＳ Ｐゴシック"/>
                <a:cs typeface="ＭＳ Ｐゴシック"/>
              </a:rPr>
              <a:t>は</a:t>
            </a:r>
            <a:r>
              <a:rPr sz="1900" dirty="0">
                <a:latin typeface="ＭＳ Ｐゴシック"/>
                <a:cs typeface="ＭＳ Ｐゴシック"/>
              </a:rPr>
              <a:t>ぜ</a:t>
            </a:r>
            <a:r>
              <a:rPr sz="1900" spc="-5" dirty="0">
                <a:latin typeface="ＭＳ Ｐゴシック"/>
                <a:cs typeface="ＭＳ Ｐゴシック"/>
              </a:rPr>
              <a:t>ん</a:t>
            </a:r>
            <a:r>
              <a:rPr sz="1900" dirty="0">
                <a:latin typeface="ＭＳ Ｐゴシック"/>
                <a:cs typeface="ＭＳ Ｐゴシック"/>
              </a:rPr>
              <a:t>ぜ</a:t>
            </a:r>
            <a:r>
              <a:rPr sz="1900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sz="1900" dirty="0" smtClean="0">
                <a:latin typeface="ＭＳ Ｐゴシック"/>
                <a:cs typeface="ＭＳ Ｐゴシック"/>
              </a:rPr>
              <a:t>おもしろく</a:t>
            </a:r>
            <a:r>
              <a:rPr sz="1900" dirty="0" smtClean="0">
                <a:latin typeface="ＭＳ Ｐゴシック"/>
                <a:cs typeface="ＭＳ Ｐゴシック"/>
              </a:rPr>
              <a:t>あ</a:t>
            </a:r>
            <a:r>
              <a:rPr sz="1900" dirty="0">
                <a:latin typeface="ＭＳ Ｐゴシック"/>
                <a:cs typeface="ＭＳ Ｐゴシック"/>
              </a:rPr>
              <a:t>り</a:t>
            </a:r>
            <a:r>
              <a:rPr sz="1900" spc="-5" dirty="0">
                <a:latin typeface="ＭＳ Ｐゴシック"/>
                <a:cs typeface="ＭＳ Ｐゴシック"/>
              </a:rPr>
              <a:t>ま</a:t>
            </a:r>
            <a:r>
              <a:rPr sz="1900" dirty="0">
                <a:latin typeface="ＭＳ Ｐゴシック"/>
                <a:cs typeface="ＭＳ Ｐゴシック"/>
              </a:rPr>
              <a:t>せ</a:t>
            </a:r>
            <a:r>
              <a:rPr sz="1900" spc="-5" dirty="0" smtClean="0">
                <a:latin typeface="ＭＳ Ｐゴシック"/>
                <a:cs typeface="ＭＳ Ｐゴシック"/>
              </a:rPr>
              <a:t>ん</a:t>
            </a:r>
            <a:r>
              <a:rPr sz="1900" dirty="0" smtClean="0">
                <a:latin typeface="ＭＳ Ｐゴシック"/>
                <a:cs typeface="ＭＳ Ｐゴシック"/>
              </a:rPr>
              <a:t>。</a:t>
            </a:r>
            <a:endParaRPr sz="1900" dirty="0">
              <a:latin typeface="ＭＳ Ｐゴシック"/>
              <a:cs typeface="ＭＳ Ｐゴシック"/>
            </a:endParaRPr>
          </a:p>
        </p:txBody>
      </p:sp>
      <p:pic>
        <p:nvPicPr>
          <p:cNvPr id="8" name="Picture 7" descr="Screen Shot 2013-11-01 at 11.57.0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752600"/>
            <a:ext cx="4737100" cy="207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533400"/>
            <a:ext cx="8915400" cy="6781800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</a:rPr>
              <a:t>Miscellaneous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ja-JP" altLang="en-US" dirty="0" smtClean="0">
                <a:solidFill>
                  <a:srgbClr val="000000"/>
                </a:solidFill>
              </a:rPr>
              <a:t>いそがしい</a:t>
            </a:r>
            <a:r>
              <a:rPr lang="en-US" altLang="ja-JP" dirty="0" smtClean="0">
                <a:solidFill>
                  <a:srgbClr val="000000"/>
                </a:solidFill>
              </a:rPr>
              <a:t> (for people)</a:t>
            </a:r>
            <a:r>
              <a:rPr lang="ja-JP" altLang="en-US" dirty="0" smtClean="0">
                <a:solidFill>
                  <a:srgbClr val="000000"/>
                </a:solidFill>
              </a:rPr>
              <a:t>　</a:t>
            </a:r>
            <a:r>
              <a:rPr lang="en-US" altLang="ja-JP" dirty="0" smtClean="0">
                <a:solidFill>
                  <a:srgbClr val="000000"/>
                </a:solidFill>
              </a:rPr>
              <a:t>vs. </a:t>
            </a:r>
            <a:r>
              <a:rPr lang="ja-JP" altLang="en-US" dirty="0" smtClean="0">
                <a:solidFill>
                  <a:srgbClr val="000000"/>
                </a:solidFill>
              </a:rPr>
              <a:t>にぎやか</a:t>
            </a:r>
            <a:r>
              <a:rPr lang="en-US" altLang="ja-JP" dirty="0" smtClean="0">
                <a:solidFill>
                  <a:srgbClr val="000000"/>
                </a:solidFill>
              </a:rPr>
              <a:t> (for places) </a:t>
            </a:r>
            <a:r>
              <a:rPr lang="en-US" altLang="ja-JP" dirty="0" smtClean="0">
                <a:solidFill>
                  <a:srgbClr val="000000"/>
                </a:solidFill>
              </a:rPr>
              <a:t>(p. 136)</a:t>
            </a:r>
          </a:p>
          <a:p>
            <a:r>
              <a:rPr lang="en-US" altLang="ja-JP" dirty="0">
                <a:solidFill>
                  <a:srgbClr val="000000"/>
                </a:solidFill>
              </a:rPr>
              <a:t>	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ja-JP" altLang="en-US" dirty="0" smtClean="0">
                <a:solidFill>
                  <a:srgbClr val="000000"/>
                </a:solidFill>
              </a:rPr>
              <a:t>たけしさんは、いそがしいです。</a:t>
            </a:r>
            <a:endParaRPr lang="en-US" altLang="ja-JP" dirty="0">
              <a:solidFill>
                <a:srgbClr val="000000"/>
              </a:solidFill>
            </a:endParaRPr>
          </a:p>
          <a:p>
            <a:r>
              <a:rPr lang="en-US" altLang="ja-JP" dirty="0" smtClean="0">
                <a:solidFill>
                  <a:srgbClr val="000000"/>
                </a:solidFill>
              </a:rPr>
              <a:t>	</a:t>
            </a:r>
            <a:r>
              <a:rPr lang="ja-JP" altLang="en-US" dirty="0" smtClean="0">
                <a:solidFill>
                  <a:srgbClr val="000000"/>
                </a:solidFill>
              </a:rPr>
              <a:t>とうきょうは、にぎやかです。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ja-JP" altLang="en-US" dirty="0" smtClean="0">
                <a:solidFill>
                  <a:srgbClr val="000000"/>
                </a:solidFill>
              </a:rPr>
              <a:t>あつい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ja-JP" altLang="en-US" dirty="0" smtClean="0">
                <a:solidFill>
                  <a:srgbClr val="000000"/>
                </a:solidFill>
              </a:rPr>
              <a:t>暑い</a:t>
            </a:r>
            <a:r>
              <a:rPr lang="en-US" altLang="ja-JP" dirty="0" smtClean="0">
                <a:solidFill>
                  <a:srgbClr val="000000"/>
                </a:solidFill>
              </a:rPr>
              <a:t>(</a:t>
            </a:r>
            <a:r>
              <a:rPr lang="ja-JP" altLang="en-US" dirty="0" smtClean="0">
                <a:solidFill>
                  <a:srgbClr val="000000"/>
                </a:solidFill>
              </a:rPr>
              <a:t>あつい）　</a:t>
            </a:r>
            <a:r>
              <a:rPr lang="en-US" altLang="ja-JP" dirty="0" smtClean="0">
                <a:solidFill>
                  <a:srgbClr val="000000"/>
                </a:solidFill>
              </a:rPr>
              <a:t>“hot” (weather) </a:t>
            </a:r>
            <a:r>
              <a:rPr lang="ja-JP" altLang="en-US" dirty="0" smtClean="0">
                <a:solidFill>
                  <a:srgbClr val="000000"/>
                </a:solidFill>
              </a:rPr>
              <a:t>きょうは、あついですね。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dirty="0">
                <a:solidFill>
                  <a:srgbClr val="000000"/>
                </a:solidFill>
              </a:rPr>
              <a:t>	</a:t>
            </a:r>
            <a:r>
              <a:rPr lang="ja-JP" altLang="en-US" dirty="0" smtClean="0">
                <a:solidFill>
                  <a:srgbClr val="000000"/>
                </a:solidFill>
              </a:rPr>
              <a:t>熱い（あつい）</a:t>
            </a:r>
            <a:r>
              <a:rPr lang="en-US" altLang="ja-JP" dirty="0" smtClean="0">
                <a:solidFill>
                  <a:srgbClr val="000000"/>
                </a:solidFill>
              </a:rPr>
              <a:t>  “hot” (thing)</a:t>
            </a:r>
            <a:r>
              <a:rPr lang="ja-JP" altLang="en-US" dirty="0" smtClean="0">
                <a:solidFill>
                  <a:srgbClr val="000000"/>
                </a:solidFill>
              </a:rPr>
              <a:t>　そのコーヒーは、あついですよ。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ja-JP" altLang="en-US" dirty="0" smtClean="0">
                <a:solidFill>
                  <a:srgbClr val="000000"/>
                </a:solidFill>
              </a:rPr>
              <a:t>きく　（</a:t>
            </a:r>
            <a:r>
              <a:rPr lang="en-US" altLang="ja-JP" dirty="0" smtClean="0">
                <a:solidFill>
                  <a:srgbClr val="000000"/>
                </a:solidFill>
              </a:rPr>
              <a:t>Ask vs. Listen to)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	 </a:t>
            </a:r>
            <a:r>
              <a:rPr lang="ja-JP" altLang="en-US" dirty="0" smtClean="0">
                <a:solidFill>
                  <a:srgbClr val="000000"/>
                </a:solidFill>
              </a:rPr>
              <a:t>ラジオをまいにちききます。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ja-JP" altLang="ja-JP" dirty="0">
                <a:solidFill>
                  <a:srgbClr val="000000"/>
                </a:solidFill>
              </a:rPr>
              <a:t>　</a:t>
            </a:r>
            <a:r>
              <a:rPr lang="ja-JP" altLang="en-US" dirty="0" smtClean="0">
                <a:solidFill>
                  <a:srgbClr val="000000"/>
                </a:solidFill>
              </a:rPr>
              <a:t>　　　　　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r>
              <a:rPr lang="ja-JP" altLang="en-US" dirty="0" smtClean="0">
                <a:solidFill>
                  <a:srgbClr val="000000"/>
                </a:solidFill>
              </a:rPr>
              <a:t>たけし</a:t>
            </a:r>
            <a:r>
              <a:rPr lang="ja-JP" altLang="en-US" dirty="0" smtClean="0">
                <a:solidFill>
                  <a:srgbClr val="000000"/>
                </a:solidFill>
              </a:rPr>
              <a:t>さんにききました。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ja-JP" altLang="en-US" dirty="0" smtClean="0">
                <a:solidFill>
                  <a:srgbClr val="000000"/>
                </a:solidFill>
              </a:rPr>
              <a:t>のる　</a:t>
            </a:r>
            <a:r>
              <a:rPr lang="en-US" altLang="ja-JP" dirty="0" smtClean="0">
                <a:solidFill>
                  <a:srgbClr val="000000"/>
                </a:solidFill>
              </a:rPr>
              <a:t>(get on, ride)</a:t>
            </a:r>
            <a:r>
              <a:rPr lang="ja-JP" altLang="en-US" dirty="0" smtClean="0">
                <a:solidFill>
                  <a:srgbClr val="000000"/>
                </a:solidFill>
              </a:rPr>
              <a:t>　　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ja-JP" altLang="ja-JP" dirty="0" smtClean="0">
                <a:solidFill>
                  <a:srgbClr val="000000"/>
                </a:solidFill>
              </a:rPr>
              <a:t>　</a:t>
            </a:r>
            <a:r>
              <a:rPr lang="ja-JP" altLang="en-US" dirty="0" smtClean="0">
                <a:solidFill>
                  <a:srgbClr val="000000"/>
                </a:solidFill>
              </a:rPr>
              <a:t>　　ひこうき</a:t>
            </a:r>
            <a:r>
              <a:rPr lang="ja-JP" altLang="en-US" dirty="0" smtClean="0"/>
              <a:t>に</a:t>
            </a:r>
            <a:r>
              <a:rPr lang="ja-JP" altLang="en-US" dirty="0" smtClean="0">
                <a:solidFill>
                  <a:srgbClr val="000000"/>
                </a:solidFill>
              </a:rPr>
              <a:t>のる、バス</a:t>
            </a:r>
            <a:r>
              <a:rPr lang="ja-JP" altLang="en-US" dirty="0" smtClean="0"/>
              <a:t>に</a:t>
            </a:r>
            <a:r>
              <a:rPr lang="ja-JP" altLang="en-US" dirty="0" smtClean="0">
                <a:solidFill>
                  <a:srgbClr val="000000"/>
                </a:solidFill>
              </a:rPr>
              <a:t>のる、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ja-JP" altLang="en-US" dirty="0" smtClean="0">
                <a:solidFill>
                  <a:srgbClr val="000000"/>
                </a:solidFill>
              </a:rPr>
              <a:t>やる</a:t>
            </a:r>
            <a:r>
              <a:rPr lang="en-US" altLang="ja-JP" dirty="0" smtClean="0">
                <a:solidFill>
                  <a:srgbClr val="000000"/>
                </a:solidFill>
              </a:rPr>
              <a:t> (~ </a:t>
            </a:r>
            <a:r>
              <a:rPr lang="ja-JP" altLang="en-US" dirty="0" smtClean="0">
                <a:solidFill>
                  <a:srgbClr val="000000"/>
                </a:solidFill>
              </a:rPr>
              <a:t>する）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ja-JP" altLang="en-US" dirty="0" smtClean="0">
                <a:solidFill>
                  <a:srgbClr val="000000"/>
                </a:solidFill>
              </a:rPr>
              <a:t>あしたいっしょにやりましょうか。（</a:t>
            </a:r>
            <a:r>
              <a:rPr lang="en-US" altLang="ja-JP" dirty="0" smtClean="0">
                <a:solidFill>
                  <a:srgbClr val="000000"/>
                </a:solidFill>
              </a:rPr>
              <a:t>〜</a:t>
            </a:r>
            <a:r>
              <a:rPr lang="ja-JP" altLang="en-US" dirty="0" smtClean="0">
                <a:solidFill>
                  <a:srgbClr val="000000"/>
                </a:solidFill>
              </a:rPr>
              <a:t>＝あしたいっしょにしましょうか。）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ja-JP" altLang="en-US" dirty="0" smtClean="0">
                <a:solidFill>
                  <a:srgbClr val="000000"/>
                </a:solidFill>
              </a:rPr>
              <a:t>テニスをやりましょうか？　（</a:t>
            </a:r>
            <a:r>
              <a:rPr lang="en-US" altLang="ja-JP" dirty="0">
                <a:solidFill>
                  <a:srgbClr val="000000"/>
                </a:solidFill>
              </a:rPr>
              <a:t>〜</a:t>
            </a:r>
            <a:r>
              <a:rPr lang="ja-JP" altLang="en-US" dirty="0" smtClean="0">
                <a:solidFill>
                  <a:srgbClr val="000000"/>
                </a:solidFill>
              </a:rPr>
              <a:t>＝テニスをしましょう</a:t>
            </a:r>
            <a:r>
              <a:rPr lang="ja-JP" altLang="en-US" dirty="0">
                <a:solidFill>
                  <a:srgbClr val="000000"/>
                </a:solidFill>
              </a:rPr>
              <a:t>か</a:t>
            </a:r>
            <a:r>
              <a:rPr lang="ja-JP" altLang="en-US" dirty="0" smtClean="0">
                <a:solidFill>
                  <a:srgbClr val="000000"/>
                </a:solidFill>
              </a:rPr>
              <a:t>。）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ja-JP" altLang="en-US" dirty="0" smtClean="0">
                <a:solidFill>
                  <a:srgbClr val="000000"/>
                </a:solidFill>
              </a:rPr>
              <a:t>＊かいものを</a:t>
            </a:r>
            <a:r>
              <a:rPr lang="ja-JP" altLang="en-US" strike="sngStrike" dirty="0" smtClean="0">
                <a:solidFill>
                  <a:srgbClr val="000000"/>
                </a:solidFill>
              </a:rPr>
              <a:t>やりました</a:t>
            </a:r>
            <a:r>
              <a:rPr lang="ja-JP" altLang="en-US" dirty="0" smtClean="0">
                <a:solidFill>
                  <a:srgbClr val="000000"/>
                </a:solidFill>
              </a:rPr>
              <a:t>。　＜＝かいものをしました。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53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47719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mtClean="0"/>
              <a:t>Pra</a:t>
            </a:r>
            <a:r>
              <a:rPr lang="en-US" dirty="0" smtClean="0"/>
              <a:t>ctice ( </a:t>
            </a:r>
            <a:r>
              <a:rPr lang="ja-JP" altLang="en-US" dirty="0" smtClean="0"/>
              <a:t>れんしゅう）</a:t>
            </a:r>
            <a:endParaRPr spc="725" dirty="0"/>
          </a:p>
        </p:txBody>
      </p:sp>
      <p:sp>
        <p:nvSpPr>
          <p:cNvPr id="5" name="object 5"/>
          <p:cNvSpPr txBox="1"/>
          <p:nvPr/>
        </p:nvSpPr>
        <p:spPr>
          <a:xfrm>
            <a:off x="993139" y="1636152"/>
            <a:ext cx="7693661" cy="41780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Calibri"/>
              <a:buAutoNum type="arabicPeriod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Could you give me two small notebooks, please.</a:t>
            </a: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I don’t like large dogs much.</a:t>
            </a:r>
          </a:p>
          <a:p>
            <a:pPr marL="355600" indent="-342900">
              <a:lnSpc>
                <a:spcPct val="100000"/>
              </a:lnSpc>
              <a:spcBef>
                <a:spcPts val="4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Shall we board on 3:00 bus?</a:t>
            </a:r>
          </a:p>
          <a:p>
            <a:pPr marL="355600" indent="-342900">
              <a:lnSpc>
                <a:spcPct val="100000"/>
              </a:lnSpc>
              <a:spcBef>
                <a:spcPts val="5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This science homework was extremely diﬃcult.</a:t>
            </a:r>
          </a:p>
          <a:p>
            <a:pPr marL="355600" indent="-342900">
              <a:lnSpc>
                <a:spcPct val="100000"/>
              </a:lnSpc>
              <a:spcBef>
                <a:spcPts val="5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There are three books and a pencil on the desk.</a:t>
            </a:r>
          </a:p>
          <a:p>
            <a:pPr marL="355600" indent="-342900">
              <a:lnSpc>
                <a:spcPct val="100000"/>
              </a:lnSpc>
              <a:spcBef>
                <a:spcPts val="5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I went camping with my friend last month.  It was a lot of fun.</a:t>
            </a:r>
          </a:p>
          <a:p>
            <a:pPr marL="355600" indent="-342900">
              <a:lnSpc>
                <a:spcPct val="100000"/>
              </a:lnSpc>
              <a:spcBef>
                <a:spcPts val="5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Isn’t this </a:t>
            </a:r>
            <a:r>
              <a:rPr sz="2400" dirty="0" smtClean="0">
                <a:latin typeface="Calibri"/>
                <a:cs typeface="Calibri"/>
              </a:rPr>
              <a:t>meat</a:t>
            </a:r>
            <a:r>
              <a:rPr lang="en-US" sz="2400" dirty="0" smtClean="0">
                <a:latin typeface="Calibri"/>
                <a:cs typeface="Calibri"/>
              </a:rPr>
              <a:t> a little old?</a:t>
            </a:r>
            <a:endParaRPr sz="24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I hated vegetables when I was a child.</a:t>
            </a:r>
          </a:p>
          <a:p>
            <a:pPr marL="355600" indent="-342900">
              <a:lnSpc>
                <a:spcPct val="100000"/>
              </a:lnSpc>
              <a:spcBef>
                <a:spcPts val="5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400" dirty="0">
                <a:latin typeface="Calibri"/>
                <a:cs typeface="Calibri"/>
              </a:rPr>
              <a:t>Who is the </a:t>
            </a:r>
            <a:r>
              <a:rPr sz="2400" dirty="0" smtClean="0">
                <a:latin typeface="Calibri"/>
                <a:cs typeface="Calibri"/>
              </a:rPr>
              <a:t>energ</a:t>
            </a:r>
            <a:r>
              <a:rPr lang="en-US" sz="2400" dirty="0" smtClean="0">
                <a:latin typeface="Calibri"/>
                <a:cs typeface="Calibri"/>
              </a:rPr>
              <a:t>etic person next to Yamamoto-san</a:t>
            </a:r>
            <a:r>
              <a:rPr sz="2400" spc="-409" dirty="0" smtClean="0">
                <a:latin typeface="Calibri"/>
                <a:cs typeface="Calibri"/>
              </a:rPr>
              <a:t>?</a:t>
            </a:r>
            <a:endParaRPr sz="2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47719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93139" y="759424"/>
            <a:ext cx="3335654" cy="4462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451610" algn="l"/>
              </a:tabLst>
            </a:pPr>
            <a:r>
              <a:rPr lang="en-US" sz="2900" dirty="0" smtClean="0">
                <a:solidFill>
                  <a:srgbClr val="FFFFFF"/>
                </a:solidFill>
                <a:latin typeface="Calibri"/>
                <a:cs typeface="Calibri"/>
              </a:rPr>
              <a:t>Answers</a:t>
            </a:r>
            <a:endParaRPr sz="29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5801" y="1636152"/>
            <a:ext cx="8077200" cy="45473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4965" algn="l"/>
              </a:tabLst>
            </a:pPr>
            <a:r>
              <a:rPr sz="2400" dirty="0">
                <a:latin typeface="Calibri"/>
                <a:cs typeface="Calibri"/>
              </a:rPr>
              <a:t>1.	</a:t>
            </a:r>
            <a:r>
              <a:rPr sz="2400" dirty="0">
                <a:latin typeface="ＭＳ Ｐゴシック"/>
                <a:cs typeface="ＭＳ Ｐゴシック"/>
              </a:rPr>
              <a:t>ちい</a:t>
            </a:r>
            <a:r>
              <a:rPr sz="2400" spc="-5" dirty="0">
                <a:latin typeface="ＭＳ Ｐゴシック"/>
                <a:cs typeface="ＭＳ Ｐゴシック"/>
              </a:rPr>
              <a:t>さ</a:t>
            </a:r>
            <a:r>
              <a:rPr sz="2400" dirty="0">
                <a:latin typeface="ＭＳ Ｐゴシック"/>
                <a:cs typeface="ＭＳ Ｐゴシック"/>
              </a:rPr>
              <a:t>いノ</a:t>
            </a:r>
            <a:r>
              <a:rPr sz="2400" spc="-5" dirty="0">
                <a:latin typeface="ＭＳ Ｐゴシック"/>
                <a:cs typeface="ＭＳ Ｐゴシック"/>
              </a:rPr>
              <a:t>ー</a:t>
            </a:r>
            <a:r>
              <a:rPr sz="2400" dirty="0">
                <a:latin typeface="ＭＳ Ｐゴシック"/>
                <a:cs typeface="ＭＳ Ｐゴシック"/>
              </a:rPr>
              <a:t>トを二</a:t>
            </a:r>
            <a:r>
              <a:rPr sz="2400" spc="-5" dirty="0">
                <a:latin typeface="ＭＳ Ｐゴシック"/>
                <a:cs typeface="ＭＳ Ｐゴシック"/>
              </a:rPr>
              <a:t>さ</a:t>
            </a:r>
            <a:r>
              <a:rPr sz="2400" dirty="0">
                <a:latin typeface="ＭＳ Ｐゴシック"/>
                <a:cs typeface="ＭＳ Ｐゴシック"/>
              </a:rPr>
              <a:t>つ</a:t>
            </a:r>
            <a:r>
              <a:rPr sz="2400" spc="-5" dirty="0">
                <a:latin typeface="ＭＳ Ｐゴシック"/>
                <a:cs typeface="ＭＳ Ｐゴシック"/>
              </a:rPr>
              <a:t>くださ</a:t>
            </a:r>
            <a:r>
              <a:rPr sz="2400" dirty="0">
                <a:latin typeface="ＭＳ Ｐゴシック"/>
                <a:cs typeface="ＭＳ Ｐゴシック"/>
              </a:rPr>
              <a:t>い。</a:t>
            </a:r>
          </a:p>
          <a:p>
            <a:pPr marL="12700">
              <a:lnSpc>
                <a:spcPct val="100000"/>
              </a:lnSpc>
              <a:spcBef>
                <a:spcPts val="480"/>
              </a:spcBef>
              <a:tabLst>
                <a:tab pos="354965" algn="l"/>
              </a:tabLst>
            </a:pPr>
            <a:r>
              <a:rPr sz="2400" dirty="0">
                <a:latin typeface="Calibri"/>
                <a:cs typeface="Calibri"/>
              </a:rPr>
              <a:t>2.	</a:t>
            </a:r>
            <a:r>
              <a:rPr sz="2400" dirty="0">
                <a:latin typeface="ＭＳ Ｐゴシック"/>
                <a:cs typeface="ＭＳ Ｐゴシック"/>
              </a:rPr>
              <a:t>おお</a:t>
            </a:r>
            <a:r>
              <a:rPr sz="2400" spc="-5" dirty="0">
                <a:latin typeface="ＭＳ Ｐゴシック"/>
                <a:cs typeface="ＭＳ Ｐゴシック"/>
              </a:rPr>
              <a:t>き</a:t>
            </a:r>
            <a:r>
              <a:rPr sz="2400" dirty="0">
                <a:latin typeface="ＭＳ Ｐゴシック"/>
                <a:cs typeface="ＭＳ Ｐゴシック"/>
              </a:rPr>
              <a:t>いいぬはあ</a:t>
            </a:r>
            <a:r>
              <a:rPr sz="2400" spc="-5" dirty="0">
                <a:latin typeface="ＭＳ Ｐゴシック"/>
                <a:cs typeface="ＭＳ Ｐゴシック"/>
              </a:rPr>
              <a:t>ま</a:t>
            </a:r>
            <a:r>
              <a:rPr sz="2400" dirty="0">
                <a:latin typeface="ＭＳ Ｐゴシック"/>
                <a:cs typeface="ＭＳ Ｐゴシック"/>
              </a:rPr>
              <a:t>り</a:t>
            </a:r>
            <a:r>
              <a:rPr sz="2400" spc="-5" dirty="0">
                <a:latin typeface="ＭＳ Ｐゴシック"/>
                <a:cs typeface="ＭＳ Ｐゴシック"/>
              </a:rPr>
              <a:t>すきじゃ</a:t>
            </a:r>
            <a:r>
              <a:rPr sz="2400" dirty="0">
                <a:latin typeface="ＭＳ Ｐゴシック"/>
                <a:cs typeface="ＭＳ Ｐゴシック"/>
              </a:rPr>
              <a:t>ないです</a:t>
            </a:r>
            <a:r>
              <a:rPr sz="2400" dirty="0" smtClean="0">
                <a:latin typeface="ＭＳ Ｐゴシック"/>
                <a:cs typeface="ＭＳ Ｐゴシック"/>
              </a:rPr>
              <a:t>。</a:t>
            </a:r>
            <a:r>
              <a:rPr lang="en-US" sz="2400" dirty="0" smtClean="0">
                <a:latin typeface="ＭＳ Ｐゴシック"/>
                <a:cs typeface="ＭＳ Ｐゴシック"/>
              </a:rPr>
              <a:t>(or </a:t>
            </a:r>
            <a:r>
              <a:rPr sz="2400" spc="-5" dirty="0" smtClean="0">
                <a:latin typeface="ＭＳ Ｐゴシック"/>
                <a:cs typeface="ＭＳ Ｐゴシック"/>
              </a:rPr>
              <a:t>す</a:t>
            </a:r>
            <a:r>
              <a:rPr sz="2400" spc="-5" dirty="0">
                <a:latin typeface="ＭＳ Ｐゴシック"/>
                <a:cs typeface="ＭＳ Ｐゴシック"/>
              </a:rPr>
              <a:t>きじゃ</a:t>
            </a:r>
            <a:r>
              <a:rPr sz="2400" dirty="0">
                <a:latin typeface="ＭＳ Ｐゴシック"/>
                <a:cs typeface="ＭＳ Ｐゴシック"/>
              </a:rPr>
              <a:t>あり</a:t>
            </a:r>
            <a:r>
              <a:rPr sz="2400" spc="-5" dirty="0">
                <a:latin typeface="ＭＳ Ｐゴシック"/>
                <a:cs typeface="ＭＳ Ｐゴシック"/>
              </a:rPr>
              <a:t>ま</a:t>
            </a:r>
            <a:r>
              <a:rPr sz="2400" dirty="0">
                <a:latin typeface="ＭＳ Ｐゴシック"/>
                <a:cs typeface="ＭＳ Ｐゴシック"/>
              </a:rPr>
              <a:t>せん</a:t>
            </a:r>
            <a:r>
              <a:rPr sz="2400" dirty="0" smtClean="0">
                <a:latin typeface="ＭＳ Ｐゴシック"/>
                <a:cs typeface="ＭＳ Ｐゴシック"/>
              </a:rPr>
              <a:t>。</a:t>
            </a:r>
            <a:r>
              <a:rPr lang="en-US" sz="2400" dirty="0" smtClean="0">
                <a:latin typeface="ＭＳ Ｐゴシック"/>
                <a:cs typeface="ＭＳ Ｐゴシック"/>
              </a:rPr>
              <a:t>)</a:t>
            </a:r>
            <a:endParaRPr sz="2400" dirty="0"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400"/>
              </a:spcBef>
              <a:tabLst>
                <a:tab pos="354965" algn="l"/>
              </a:tabLst>
            </a:pPr>
            <a:r>
              <a:rPr sz="2400" dirty="0">
                <a:latin typeface="Calibri"/>
                <a:cs typeface="Calibri"/>
              </a:rPr>
              <a:t>3.	</a:t>
            </a:r>
            <a:r>
              <a:rPr sz="2400" dirty="0">
                <a:latin typeface="ＭＳ Ｐゴシック"/>
                <a:cs typeface="ＭＳ Ｐゴシック"/>
              </a:rPr>
              <a:t>三時のバスにのり</a:t>
            </a:r>
            <a:r>
              <a:rPr sz="2400" spc="-5" dirty="0">
                <a:latin typeface="ＭＳ Ｐゴシック"/>
                <a:cs typeface="ＭＳ Ｐゴシック"/>
              </a:rPr>
              <a:t>ましょ</a:t>
            </a:r>
            <a:r>
              <a:rPr sz="2400" dirty="0">
                <a:latin typeface="ＭＳ Ｐゴシック"/>
                <a:cs typeface="ＭＳ Ｐゴシック"/>
              </a:rPr>
              <a:t>う。</a:t>
            </a:r>
          </a:p>
          <a:p>
            <a:pPr marL="12700">
              <a:lnSpc>
                <a:spcPct val="100000"/>
              </a:lnSpc>
              <a:spcBef>
                <a:spcPts val="500"/>
              </a:spcBef>
              <a:tabLst>
                <a:tab pos="354965" algn="l"/>
              </a:tabLst>
            </a:pPr>
            <a:r>
              <a:rPr sz="2400" dirty="0">
                <a:latin typeface="Calibri"/>
                <a:cs typeface="Calibri"/>
              </a:rPr>
              <a:t>4.	</a:t>
            </a:r>
            <a:r>
              <a:rPr sz="2400" spc="-5" dirty="0">
                <a:latin typeface="ＭＳ Ｐゴシック"/>
                <a:cs typeface="ＭＳ Ｐゴシック"/>
              </a:rPr>
              <a:t>こ</a:t>
            </a:r>
            <a:r>
              <a:rPr sz="2400" dirty="0">
                <a:latin typeface="ＭＳ Ｐゴシック"/>
                <a:cs typeface="ＭＳ Ｐゴシック"/>
              </a:rPr>
              <a:t>のかが</a:t>
            </a:r>
            <a:r>
              <a:rPr sz="2400" spc="-5" dirty="0">
                <a:latin typeface="ＭＳ Ｐゴシック"/>
                <a:cs typeface="ＭＳ Ｐゴシック"/>
              </a:rPr>
              <a:t>く</a:t>
            </a:r>
            <a:r>
              <a:rPr sz="2400" dirty="0">
                <a:latin typeface="ＭＳ Ｐゴシック"/>
                <a:cs typeface="ＭＳ Ｐゴシック"/>
              </a:rPr>
              <a:t>の</a:t>
            </a:r>
            <a:r>
              <a:rPr sz="2400" spc="-5" dirty="0">
                <a:latin typeface="ＭＳ Ｐゴシック"/>
                <a:cs typeface="ＭＳ Ｐゴシック"/>
              </a:rPr>
              <a:t>しゅくだ</a:t>
            </a:r>
            <a:r>
              <a:rPr sz="2400" dirty="0">
                <a:latin typeface="ＭＳ Ｐゴシック"/>
                <a:cs typeface="ＭＳ Ｐゴシック"/>
              </a:rPr>
              <a:t>いは</a:t>
            </a:r>
            <a:r>
              <a:rPr sz="2400" spc="-5" dirty="0">
                <a:latin typeface="ＭＳ Ｐゴシック"/>
                <a:cs typeface="ＭＳ Ｐゴシック"/>
              </a:rPr>
              <a:t>すごく</a:t>
            </a:r>
            <a:r>
              <a:rPr sz="2400" dirty="0">
                <a:latin typeface="ＭＳ Ｐゴシック"/>
                <a:cs typeface="ＭＳ Ｐゴシック"/>
              </a:rPr>
              <a:t>むずか</a:t>
            </a:r>
            <a:r>
              <a:rPr sz="2400" spc="-5" dirty="0">
                <a:latin typeface="ＭＳ Ｐゴシック"/>
                <a:cs typeface="ＭＳ Ｐゴシック"/>
              </a:rPr>
              <a:t>し</a:t>
            </a:r>
            <a:r>
              <a:rPr sz="2400" dirty="0">
                <a:latin typeface="ＭＳ Ｐゴシック"/>
                <a:cs typeface="ＭＳ Ｐゴシック"/>
              </a:rPr>
              <a:t>か</a:t>
            </a:r>
            <a:r>
              <a:rPr sz="2400" spc="-5" dirty="0">
                <a:latin typeface="ＭＳ Ｐゴシック"/>
                <a:cs typeface="ＭＳ Ｐゴシック"/>
              </a:rPr>
              <a:t>った</a:t>
            </a:r>
            <a:r>
              <a:rPr sz="2400" dirty="0">
                <a:latin typeface="ＭＳ Ｐゴシック"/>
                <a:cs typeface="ＭＳ Ｐゴシック"/>
              </a:rPr>
              <a:t>です。</a:t>
            </a:r>
          </a:p>
          <a:p>
            <a:pPr marL="12700">
              <a:lnSpc>
                <a:spcPct val="100000"/>
              </a:lnSpc>
              <a:spcBef>
                <a:spcPts val="500"/>
              </a:spcBef>
              <a:tabLst>
                <a:tab pos="354965" algn="l"/>
              </a:tabLst>
            </a:pPr>
            <a:r>
              <a:rPr sz="2400" dirty="0">
                <a:latin typeface="Calibri"/>
                <a:cs typeface="Calibri"/>
              </a:rPr>
              <a:t>5.	</a:t>
            </a:r>
            <a:r>
              <a:rPr sz="2400" dirty="0">
                <a:latin typeface="ＭＳ Ｐゴシック"/>
                <a:cs typeface="ＭＳ Ｐゴシック"/>
              </a:rPr>
              <a:t>つ</a:t>
            </a:r>
            <a:r>
              <a:rPr sz="2400" spc="-5" dirty="0">
                <a:latin typeface="ＭＳ Ｐゴシック"/>
                <a:cs typeface="ＭＳ Ｐゴシック"/>
              </a:rPr>
              <a:t>く</a:t>
            </a:r>
            <a:r>
              <a:rPr sz="2400" dirty="0">
                <a:latin typeface="ＭＳ Ｐゴシック"/>
                <a:cs typeface="ＭＳ Ｐゴシック"/>
              </a:rPr>
              <a:t>えのうえに本が三</a:t>
            </a:r>
            <a:r>
              <a:rPr sz="2400" spc="-5" dirty="0">
                <a:latin typeface="ＭＳ Ｐゴシック"/>
                <a:cs typeface="ＭＳ Ｐゴシック"/>
              </a:rPr>
              <a:t>さ</a:t>
            </a:r>
            <a:r>
              <a:rPr sz="2400" dirty="0">
                <a:latin typeface="ＭＳ Ｐゴシック"/>
                <a:cs typeface="ＭＳ Ｐゴシック"/>
              </a:rPr>
              <a:t>つ</a:t>
            </a:r>
            <a:r>
              <a:rPr sz="2400" spc="-5" dirty="0">
                <a:latin typeface="ＭＳ Ｐゴシック"/>
                <a:cs typeface="ＭＳ Ｐゴシック"/>
              </a:rPr>
              <a:t>と</a:t>
            </a:r>
            <a:r>
              <a:rPr sz="2400" dirty="0">
                <a:latin typeface="ＭＳ Ｐゴシック"/>
                <a:cs typeface="ＭＳ Ｐゴシック"/>
              </a:rPr>
              <a:t>え</a:t>
            </a:r>
            <a:r>
              <a:rPr sz="2400" spc="-5" dirty="0">
                <a:latin typeface="ＭＳ Ｐゴシック"/>
                <a:cs typeface="ＭＳ Ｐゴシック"/>
              </a:rPr>
              <a:t>んぴ</a:t>
            </a:r>
            <a:r>
              <a:rPr sz="2400" dirty="0">
                <a:latin typeface="ＭＳ Ｐゴシック"/>
                <a:cs typeface="ＭＳ Ｐゴシック"/>
              </a:rPr>
              <a:t>つが一本あり</a:t>
            </a:r>
            <a:r>
              <a:rPr sz="2400" spc="-5" dirty="0">
                <a:latin typeface="ＭＳ Ｐゴシック"/>
                <a:cs typeface="ＭＳ Ｐゴシック"/>
              </a:rPr>
              <a:t>ま</a:t>
            </a:r>
            <a:r>
              <a:rPr sz="2400" dirty="0">
                <a:latin typeface="ＭＳ Ｐゴシック"/>
                <a:cs typeface="ＭＳ Ｐゴシック"/>
              </a:rPr>
              <a:t>す。</a:t>
            </a:r>
          </a:p>
          <a:p>
            <a:pPr marL="12700">
              <a:lnSpc>
                <a:spcPct val="100000"/>
              </a:lnSpc>
              <a:spcBef>
                <a:spcPts val="500"/>
              </a:spcBef>
              <a:tabLst>
                <a:tab pos="354965" algn="l"/>
              </a:tabLst>
            </a:pPr>
            <a:r>
              <a:rPr sz="2400" dirty="0">
                <a:latin typeface="Calibri"/>
                <a:cs typeface="Calibri"/>
              </a:rPr>
              <a:t>6.	</a:t>
            </a:r>
            <a:r>
              <a:rPr sz="2400" dirty="0">
                <a:latin typeface="ＭＳ Ｐゴシック"/>
                <a:cs typeface="ＭＳ Ｐゴシック"/>
              </a:rPr>
              <a:t>せ</a:t>
            </a:r>
            <a:r>
              <a:rPr sz="2400" spc="-5" dirty="0">
                <a:latin typeface="ＭＳ Ｐゴシック"/>
                <a:cs typeface="ＭＳ Ｐゴシック"/>
              </a:rPr>
              <a:t>ん</a:t>
            </a:r>
            <a:r>
              <a:rPr sz="2400" dirty="0">
                <a:latin typeface="ＭＳ Ｐゴシック"/>
                <a:cs typeface="ＭＳ Ｐゴシック"/>
              </a:rPr>
              <a:t>げつ</a:t>
            </a:r>
            <a:r>
              <a:rPr sz="2400" spc="-5" dirty="0">
                <a:latin typeface="ＭＳ Ｐゴシック"/>
                <a:cs typeface="ＭＳ Ｐゴシック"/>
              </a:rPr>
              <a:t>ともだ</a:t>
            </a:r>
            <a:r>
              <a:rPr sz="2400" dirty="0">
                <a:latin typeface="ＭＳ Ｐゴシック"/>
                <a:cs typeface="ＭＳ Ｐゴシック"/>
              </a:rPr>
              <a:t>ち</a:t>
            </a:r>
            <a:r>
              <a:rPr sz="2400" spc="-5" dirty="0">
                <a:latin typeface="ＭＳ Ｐゴシック"/>
                <a:cs typeface="ＭＳ Ｐゴシック"/>
              </a:rPr>
              <a:t>とキャ</a:t>
            </a:r>
            <a:r>
              <a:rPr sz="2400" dirty="0">
                <a:latin typeface="ＭＳ Ｐゴシック"/>
                <a:cs typeface="ＭＳ Ｐゴシック"/>
              </a:rPr>
              <a:t>ン</a:t>
            </a:r>
            <a:r>
              <a:rPr sz="2400" spc="-5" dirty="0">
                <a:latin typeface="ＭＳ Ｐゴシック"/>
                <a:cs typeface="ＭＳ Ｐゴシック"/>
              </a:rPr>
              <a:t>プ</a:t>
            </a:r>
            <a:r>
              <a:rPr sz="2400" dirty="0">
                <a:latin typeface="ＭＳ Ｐゴシック"/>
                <a:cs typeface="ＭＳ Ｐゴシック"/>
              </a:rPr>
              <a:t>にい</a:t>
            </a:r>
            <a:r>
              <a:rPr sz="2400" spc="-5" dirty="0">
                <a:latin typeface="ＭＳ Ｐゴシック"/>
                <a:cs typeface="ＭＳ Ｐゴシック"/>
              </a:rPr>
              <a:t>きまし</a:t>
            </a:r>
            <a:r>
              <a:rPr sz="2400" dirty="0">
                <a:latin typeface="ＭＳ Ｐゴシック"/>
                <a:cs typeface="ＭＳ Ｐゴシック"/>
              </a:rPr>
              <a:t>た。</a:t>
            </a:r>
            <a:r>
              <a:rPr sz="2400" spc="-5" dirty="0">
                <a:latin typeface="ＭＳ Ｐゴシック"/>
                <a:cs typeface="ＭＳ Ｐゴシック"/>
              </a:rPr>
              <a:t>と</a:t>
            </a:r>
            <a:r>
              <a:rPr sz="2400" dirty="0">
                <a:latin typeface="ＭＳ Ｐゴシック"/>
                <a:cs typeface="ＭＳ Ｐゴシック"/>
              </a:rPr>
              <a:t>て</a:t>
            </a:r>
            <a:r>
              <a:rPr sz="2400" spc="-5" dirty="0">
                <a:latin typeface="ＭＳ Ｐゴシック"/>
                <a:cs typeface="ＭＳ Ｐゴシック"/>
              </a:rPr>
              <a:t>もた</a:t>
            </a:r>
            <a:r>
              <a:rPr sz="2400" dirty="0">
                <a:latin typeface="ＭＳ Ｐゴシック"/>
                <a:cs typeface="ＭＳ Ｐゴシック"/>
              </a:rPr>
              <a:t>の</a:t>
            </a:r>
            <a:r>
              <a:rPr sz="2400" spc="-5" dirty="0">
                <a:latin typeface="ＭＳ Ｐゴシック"/>
                <a:cs typeface="ＭＳ Ｐゴシック"/>
              </a:rPr>
              <a:t>し</a:t>
            </a:r>
            <a:r>
              <a:rPr sz="2400" dirty="0">
                <a:latin typeface="ＭＳ Ｐゴシック"/>
                <a:cs typeface="ＭＳ Ｐゴシック"/>
              </a:rPr>
              <a:t>か</a:t>
            </a:r>
            <a:r>
              <a:rPr sz="2400" spc="-5" dirty="0">
                <a:latin typeface="ＭＳ Ｐゴシック"/>
                <a:cs typeface="ＭＳ Ｐゴシック"/>
              </a:rPr>
              <a:t>った</a:t>
            </a:r>
            <a:r>
              <a:rPr sz="2400" dirty="0">
                <a:latin typeface="ＭＳ Ｐゴシック"/>
                <a:cs typeface="ＭＳ Ｐゴシック"/>
              </a:rPr>
              <a:t>です。</a:t>
            </a:r>
          </a:p>
          <a:p>
            <a:pPr marL="12700">
              <a:lnSpc>
                <a:spcPct val="100000"/>
              </a:lnSpc>
              <a:spcBef>
                <a:spcPts val="500"/>
              </a:spcBef>
              <a:tabLst>
                <a:tab pos="354965" algn="l"/>
              </a:tabLst>
            </a:pPr>
            <a:r>
              <a:rPr sz="2400" dirty="0">
                <a:latin typeface="Calibri"/>
                <a:cs typeface="Calibri"/>
              </a:rPr>
              <a:t>7.	</a:t>
            </a:r>
            <a:r>
              <a:rPr sz="2400" spc="-5" dirty="0">
                <a:latin typeface="ＭＳ Ｐゴシック"/>
                <a:cs typeface="ＭＳ Ｐゴシック"/>
              </a:rPr>
              <a:t>こ</a:t>
            </a:r>
            <a:r>
              <a:rPr sz="2400" dirty="0">
                <a:latin typeface="ＭＳ Ｐゴシック"/>
                <a:cs typeface="ＭＳ Ｐゴシック"/>
              </a:rPr>
              <a:t>のに</a:t>
            </a:r>
            <a:r>
              <a:rPr sz="2400" spc="-5" dirty="0">
                <a:latin typeface="ＭＳ Ｐゴシック"/>
                <a:cs typeface="ＭＳ Ｐゴシック"/>
              </a:rPr>
              <a:t>く</a:t>
            </a:r>
            <a:r>
              <a:rPr sz="2400" dirty="0">
                <a:latin typeface="ＭＳ Ｐゴシック"/>
                <a:cs typeface="ＭＳ Ｐゴシック"/>
              </a:rPr>
              <a:t>はち</a:t>
            </a:r>
            <a:r>
              <a:rPr sz="2400" spc="-5" dirty="0">
                <a:latin typeface="ＭＳ Ｐゴシック"/>
                <a:cs typeface="ＭＳ Ｐゴシック"/>
              </a:rPr>
              <a:t>ょっと</a:t>
            </a:r>
            <a:r>
              <a:rPr sz="2400" dirty="0">
                <a:latin typeface="ＭＳ Ｐゴシック"/>
                <a:cs typeface="ＭＳ Ｐゴシック"/>
              </a:rPr>
              <a:t>ふる</a:t>
            </a:r>
            <a:r>
              <a:rPr sz="2400" spc="-5" dirty="0">
                <a:latin typeface="ＭＳ Ｐゴシック"/>
                <a:cs typeface="ＭＳ Ｐゴシック"/>
              </a:rPr>
              <a:t>く</a:t>
            </a:r>
            <a:r>
              <a:rPr sz="2400" dirty="0">
                <a:latin typeface="ＭＳ Ｐゴシック"/>
                <a:cs typeface="ＭＳ Ｐゴシック"/>
              </a:rPr>
              <a:t>ないで</a:t>
            </a:r>
            <a:r>
              <a:rPr sz="2400" spc="-5" dirty="0">
                <a:latin typeface="ＭＳ Ｐゴシック"/>
                <a:cs typeface="ＭＳ Ｐゴシック"/>
              </a:rPr>
              <a:t>す</a:t>
            </a:r>
            <a:r>
              <a:rPr sz="2400" dirty="0">
                <a:latin typeface="ＭＳ Ｐゴシック"/>
                <a:cs typeface="ＭＳ Ｐゴシック"/>
              </a:rPr>
              <a:t>か。ふる</a:t>
            </a:r>
            <a:r>
              <a:rPr sz="2400" spc="-5" dirty="0">
                <a:latin typeface="ＭＳ Ｐゴシック"/>
                <a:cs typeface="ＭＳ Ｐゴシック"/>
              </a:rPr>
              <a:t>く</a:t>
            </a:r>
            <a:r>
              <a:rPr sz="2400" dirty="0">
                <a:latin typeface="ＭＳ Ｐゴシック"/>
                <a:cs typeface="ＭＳ Ｐゴシック"/>
              </a:rPr>
              <a:t>あり</a:t>
            </a:r>
            <a:r>
              <a:rPr sz="2400" spc="-5" dirty="0">
                <a:latin typeface="ＭＳ Ｐゴシック"/>
                <a:cs typeface="ＭＳ Ｐゴシック"/>
              </a:rPr>
              <a:t>ま</a:t>
            </a:r>
            <a:r>
              <a:rPr sz="2400" dirty="0">
                <a:latin typeface="ＭＳ Ｐゴシック"/>
                <a:cs typeface="ＭＳ Ｐゴシック"/>
              </a:rPr>
              <a:t>せ</a:t>
            </a:r>
            <a:r>
              <a:rPr sz="2400" spc="-5" dirty="0">
                <a:latin typeface="ＭＳ Ｐゴシック"/>
                <a:cs typeface="ＭＳ Ｐゴシック"/>
              </a:rPr>
              <a:t>ん</a:t>
            </a:r>
            <a:r>
              <a:rPr sz="2400" dirty="0">
                <a:latin typeface="ＭＳ Ｐゴシック"/>
                <a:cs typeface="ＭＳ Ｐゴシック"/>
              </a:rPr>
              <a:t>か。</a:t>
            </a:r>
          </a:p>
          <a:p>
            <a:pPr marL="12700">
              <a:lnSpc>
                <a:spcPct val="100000"/>
              </a:lnSpc>
              <a:spcBef>
                <a:spcPts val="400"/>
              </a:spcBef>
              <a:tabLst>
                <a:tab pos="354965" algn="l"/>
              </a:tabLst>
            </a:pPr>
            <a:r>
              <a:rPr sz="2400" dirty="0">
                <a:latin typeface="Calibri"/>
                <a:cs typeface="Calibri"/>
              </a:rPr>
              <a:t>8.	</a:t>
            </a:r>
            <a:r>
              <a:rPr sz="2400" spc="-5" dirty="0">
                <a:latin typeface="ＭＳ Ｐゴシック"/>
                <a:cs typeface="ＭＳ Ｐゴシック"/>
              </a:rPr>
              <a:t>こども</a:t>
            </a:r>
            <a:r>
              <a:rPr sz="2400" dirty="0">
                <a:latin typeface="ＭＳ Ｐゴシック"/>
                <a:cs typeface="ＭＳ Ｐゴシック"/>
              </a:rPr>
              <a:t>の時、や</a:t>
            </a:r>
            <a:r>
              <a:rPr sz="2400" spc="-5" dirty="0">
                <a:latin typeface="ＭＳ Ｐゴシック"/>
                <a:cs typeface="ＭＳ Ｐゴシック"/>
              </a:rPr>
              <a:t>さ</a:t>
            </a:r>
            <a:r>
              <a:rPr sz="2400" dirty="0">
                <a:latin typeface="ＭＳ Ｐゴシック"/>
                <a:cs typeface="ＭＳ Ｐゴシック"/>
              </a:rPr>
              <a:t>いが</a:t>
            </a:r>
            <a:r>
              <a:rPr sz="2400" spc="-5" dirty="0">
                <a:latin typeface="ＭＳ Ｐゴシック"/>
                <a:cs typeface="ＭＳ Ｐゴシック"/>
              </a:rPr>
              <a:t>だ</a:t>
            </a:r>
            <a:r>
              <a:rPr sz="2400" dirty="0">
                <a:latin typeface="ＭＳ Ｐゴシック"/>
                <a:cs typeface="ＭＳ Ｐゴシック"/>
              </a:rPr>
              <a:t>い</a:t>
            </a:r>
            <a:r>
              <a:rPr sz="2400" spc="-5" dirty="0">
                <a:latin typeface="ＭＳ Ｐゴシック"/>
                <a:cs typeface="ＭＳ Ｐゴシック"/>
              </a:rPr>
              <a:t>きら</a:t>
            </a:r>
            <a:r>
              <a:rPr sz="2400" dirty="0">
                <a:latin typeface="ＭＳ Ｐゴシック"/>
                <a:cs typeface="ＭＳ Ｐゴシック"/>
              </a:rPr>
              <a:t>いで</a:t>
            </a:r>
            <a:r>
              <a:rPr sz="2400" spc="-5" dirty="0">
                <a:latin typeface="ＭＳ Ｐゴシック"/>
                <a:cs typeface="ＭＳ Ｐゴシック"/>
              </a:rPr>
              <a:t>し</a:t>
            </a:r>
            <a:r>
              <a:rPr sz="2400" dirty="0">
                <a:latin typeface="ＭＳ Ｐゴシック"/>
                <a:cs typeface="ＭＳ Ｐゴシック"/>
              </a:rPr>
              <a:t>た。</a:t>
            </a:r>
          </a:p>
          <a:p>
            <a:pPr marL="12700">
              <a:lnSpc>
                <a:spcPct val="100000"/>
              </a:lnSpc>
              <a:spcBef>
                <a:spcPts val="500"/>
              </a:spcBef>
              <a:tabLst>
                <a:tab pos="354965" algn="l"/>
              </a:tabLst>
            </a:pPr>
            <a:r>
              <a:rPr sz="2400" dirty="0">
                <a:latin typeface="Calibri"/>
                <a:cs typeface="Calibri"/>
              </a:rPr>
              <a:t>9.	</a:t>
            </a:r>
            <a:r>
              <a:rPr sz="2400" dirty="0">
                <a:latin typeface="ＭＳ Ｐゴシック"/>
                <a:cs typeface="ＭＳ Ｐゴシック"/>
              </a:rPr>
              <a:t>山本</a:t>
            </a:r>
            <a:r>
              <a:rPr sz="2400" spc="-5" dirty="0">
                <a:latin typeface="ＭＳ Ｐゴシック"/>
                <a:cs typeface="ＭＳ Ｐゴシック"/>
              </a:rPr>
              <a:t>さん</a:t>
            </a:r>
            <a:r>
              <a:rPr sz="2400" dirty="0">
                <a:latin typeface="ＭＳ Ｐゴシック"/>
                <a:cs typeface="ＭＳ Ｐゴシック"/>
              </a:rPr>
              <a:t>の</a:t>
            </a:r>
            <a:r>
              <a:rPr sz="2400" spc="-5" dirty="0">
                <a:latin typeface="ＭＳ Ｐゴシック"/>
                <a:cs typeface="ＭＳ Ｐゴシック"/>
              </a:rPr>
              <a:t>と</a:t>
            </a:r>
            <a:r>
              <a:rPr sz="2400" dirty="0">
                <a:latin typeface="ＭＳ Ｐゴシック"/>
                <a:cs typeface="ＭＳ Ｐゴシック"/>
              </a:rPr>
              <a:t>なりのげ</a:t>
            </a:r>
            <a:r>
              <a:rPr sz="2400" spc="-5" dirty="0">
                <a:latin typeface="ＭＳ Ｐゴシック"/>
                <a:cs typeface="ＭＳ Ｐゴシック"/>
              </a:rPr>
              <a:t>んき</a:t>
            </a:r>
            <a:r>
              <a:rPr sz="2400" dirty="0">
                <a:latin typeface="ＭＳ Ｐゴシック"/>
                <a:cs typeface="ＭＳ Ｐゴシック"/>
              </a:rPr>
              <a:t>な人は</a:t>
            </a:r>
            <a:r>
              <a:rPr sz="2400" spc="-5" dirty="0">
                <a:latin typeface="ＭＳ Ｐゴシック"/>
                <a:cs typeface="ＭＳ Ｐゴシック"/>
              </a:rPr>
              <a:t>だ</a:t>
            </a:r>
            <a:r>
              <a:rPr sz="2400" dirty="0">
                <a:latin typeface="ＭＳ Ｐゴシック"/>
                <a:cs typeface="ＭＳ Ｐゴシック"/>
              </a:rPr>
              <a:t>れで</a:t>
            </a:r>
            <a:r>
              <a:rPr sz="2400" spc="-5" dirty="0">
                <a:latin typeface="ＭＳ Ｐゴシック"/>
                <a:cs typeface="ＭＳ Ｐゴシック"/>
              </a:rPr>
              <a:t>す</a:t>
            </a:r>
            <a:r>
              <a:rPr sz="2400" dirty="0">
                <a:latin typeface="ＭＳ Ｐゴシック"/>
                <a:cs typeface="ＭＳ Ｐゴシック"/>
              </a:rPr>
              <a:t>か。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AAC46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399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-5" dirty="0" smtClean="0"/>
              <a:t>Adjectives (p. 132-134)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762000" y="1873512"/>
            <a:ext cx="8839200" cy="3676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dirty="0">
                <a:latin typeface="+mj-lt"/>
                <a:ea typeface="ＭＳ Ｐ明朝"/>
                <a:cs typeface="ＭＳ Ｐ明朝"/>
              </a:rPr>
              <a:t>Two</a:t>
            </a:r>
            <a:r>
              <a:rPr sz="2400" b="1" spc="-5" dirty="0">
                <a:latin typeface="+mj-lt"/>
                <a:ea typeface="ＭＳ Ｐ明朝"/>
                <a:cs typeface="ＭＳ Ｐ明朝"/>
              </a:rPr>
              <a:t> </a:t>
            </a:r>
            <a:r>
              <a:rPr sz="2400" b="1" dirty="0">
                <a:latin typeface="+mj-lt"/>
                <a:ea typeface="ＭＳ Ｐ明朝"/>
                <a:cs typeface="ＭＳ Ｐ明朝"/>
              </a:rPr>
              <a:t>t</a:t>
            </a:r>
            <a:r>
              <a:rPr sz="2400" b="1" spc="-5" dirty="0">
                <a:latin typeface="+mj-lt"/>
                <a:ea typeface="ＭＳ Ｐ明朝"/>
                <a:cs typeface="ＭＳ Ｐ明朝"/>
              </a:rPr>
              <a:t>ype</a:t>
            </a:r>
            <a:r>
              <a:rPr sz="2400" b="1" dirty="0">
                <a:latin typeface="+mj-lt"/>
                <a:ea typeface="ＭＳ Ｐ明朝"/>
                <a:cs typeface="ＭＳ Ｐ明朝"/>
              </a:rPr>
              <a:t>s </a:t>
            </a:r>
            <a:r>
              <a:rPr sz="2400" b="1" spc="-5" dirty="0">
                <a:latin typeface="+mj-lt"/>
                <a:ea typeface="ＭＳ Ｐ明朝"/>
                <a:cs typeface="ＭＳ Ｐ明朝"/>
              </a:rPr>
              <a:t>o</a:t>
            </a:r>
            <a:r>
              <a:rPr sz="2400" b="1" dirty="0">
                <a:latin typeface="+mj-lt"/>
                <a:ea typeface="ＭＳ Ｐ明朝"/>
                <a:cs typeface="ＭＳ Ｐ明朝"/>
              </a:rPr>
              <a:t>f</a:t>
            </a:r>
            <a:r>
              <a:rPr sz="2400" b="1" spc="-5" dirty="0">
                <a:latin typeface="+mj-lt"/>
                <a:ea typeface="ＭＳ Ｐ明朝"/>
                <a:cs typeface="ＭＳ Ｐ明朝"/>
              </a:rPr>
              <a:t> </a:t>
            </a:r>
            <a:r>
              <a:rPr sz="2400" b="1" dirty="0" smtClean="0">
                <a:latin typeface="+mj-lt"/>
                <a:ea typeface="ＭＳ Ｐ明朝"/>
                <a:cs typeface="ＭＳ Ｐ明朝"/>
              </a:rPr>
              <a:t>a</a:t>
            </a:r>
            <a:r>
              <a:rPr sz="2400" b="1" spc="-5" dirty="0" smtClean="0">
                <a:latin typeface="+mj-lt"/>
                <a:ea typeface="ＭＳ Ｐ明朝"/>
                <a:cs typeface="ＭＳ Ｐ明朝"/>
              </a:rPr>
              <a:t>d</a:t>
            </a:r>
            <a:r>
              <a:rPr sz="2400" b="1" spc="25" dirty="0" smtClean="0">
                <a:latin typeface="+mj-lt"/>
                <a:ea typeface="ＭＳ Ｐ明朝"/>
                <a:cs typeface="ＭＳ Ｐ明朝"/>
              </a:rPr>
              <a:t>je</a:t>
            </a:r>
            <a:r>
              <a:rPr lang="en-US" sz="2400" b="1" spc="25" dirty="0" smtClean="0">
                <a:latin typeface="+mj-lt"/>
                <a:ea typeface="ＭＳ Ｐ明朝"/>
                <a:cs typeface="ＭＳ Ｐ明朝"/>
              </a:rPr>
              <a:t>ctives</a:t>
            </a:r>
            <a:endParaRPr sz="2400" dirty="0">
              <a:latin typeface="+mj-lt"/>
              <a:ea typeface="ＭＳ Ｐ明朝"/>
              <a:cs typeface="ＭＳ Ｐ明朝"/>
            </a:endParaRPr>
          </a:p>
          <a:p>
            <a:pPr marL="708660" indent="-302260">
              <a:lnSpc>
                <a:spcPct val="100000"/>
              </a:lnSpc>
              <a:spcBef>
                <a:spcPts val="380"/>
              </a:spcBef>
              <a:buFont typeface="Calibri"/>
              <a:buAutoNum type="arabicParenR"/>
              <a:tabLst>
                <a:tab pos="709295" algn="l"/>
              </a:tabLst>
            </a:pPr>
            <a:r>
              <a:rPr b="1" dirty="0" smtClean="0">
                <a:latin typeface="+mj-lt"/>
                <a:ea typeface="ＭＳ Ｐ明朝"/>
                <a:cs typeface="ＭＳ Ｐ明朝"/>
              </a:rPr>
              <a:t>い</a:t>
            </a:r>
            <a:r>
              <a:rPr lang="en-US" b="1" spc="-330" dirty="0">
                <a:latin typeface="+mj-lt"/>
                <a:ea typeface="ＭＳ Ｐ明朝"/>
                <a:cs typeface="ＭＳ Ｐ明朝"/>
              </a:rPr>
              <a:t> </a:t>
            </a:r>
            <a:r>
              <a:rPr lang="en-US" b="1" spc="-330" dirty="0" smtClean="0">
                <a:latin typeface="+mj-lt"/>
                <a:ea typeface="ＭＳ Ｐ明朝"/>
                <a:cs typeface="ＭＳ Ｐ明朝"/>
              </a:rPr>
              <a:t>  </a:t>
            </a:r>
            <a:r>
              <a:rPr lang="en-US" b="1" spc="-330" dirty="0" smtClean="0">
                <a:latin typeface="+mj-lt"/>
                <a:ea typeface="ＭＳ Ｐ明朝"/>
                <a:cs typeface="Arial"/>
              </a:rPr>
              <a:t>Adjectives</a:t>
            </a:r>
            <a:endParaRPr b="1" dirty="0">
              <a:latin typeface="+mj-lt"/>
              <a:ea typeface="ＭＳ Ｐ明朝"/>
              <a:cs typeface="Arial"/>
            </a:endParaRPr>
          </a:p>
          <a:p>
            <a:pPr marL="1186815">
              <a:lnSpc>
                <a:spcPct val="100000"/>
              </a:lnSpc>
              <a:spcBef>
                <a:spcPts val="380"/>
              </a:spcBef>
            </a:pPr>
            <a:r>
              <a:rPr dirty="0" smtClean="0">
                <a:latin typeface="ＭＳ Ｐ明朝"/>
                <a:ea typeface="ＭＳ Ｐ明朝"/>
                <a:cs typeface="ＭＳ Ｐ明朝"/>
              </a:rPr>
              <a:t>（</a:t>
            </a:r>
            <a:r>
              <a:rPr lang="en-US" dirty="0" smtClean="0">
                <a:latin typeface="ＭＳ Ｐ明朝"/>
                <a:ea typeface="ＭＳ Ｐ明朝"/>
                <a:cs typeface="ＭＳ Ｐ明朝"/>
              </a:rPr>
              <a:t>*</a:t>
            </a:r>
            <a:r>
              <a:rPr spc="-5" dirty="0" smtClean="0">
                <a:latin typeface="ＭＳ Ｐ明朝"/>
                <a:ea typeface="ＭＳ Ｐ明朝"/>
                <a:cs typeface="ＭＳ Ｐ明朝"/>
              </a:rPr>
              <a:t>き</a:t>
            </a:r>
            <a:r>
              <a:rPr dirty="0">
                <a:latin typeface="ＭＳ Ｐ明朝"/>
                <a:ea typeface="ＭＳ Ｐ明朝"/>
                <a:cs typeface="ＭＳ Ｐ明朝"/>
              </a:rPr>
              <a:t>れい</a:t>
            </a:r>
            <a:r>
              <a:rPr dirty="0" smtClean="0">
                <a:latin typeface="ＭＳ Ｐ明朝"/>
                <a:ea typeface="ＭＳ Ｐ明朝"/>
                <a:cs typeface="ＭＳ Ｐ明朝"/>
              </a:rPr>
              <a:t>、</a:t>
            </a:r>
            <a:r>
              <a:rPr lang="en-US" dirty="0" smtClean="0">
                <a:latin typeface="ＭＳ Ｐ明朝"/>
                <a:ea typeface="ＭＳ Ｐ明朝"/>
                <a:cs typeface="ＭＳ Ｐ明朝"/>
              </a:rPr>
              <a:t>*</a:t>
            </a:r>
            <a:r>
              <a:rPr spc="-5" dirty="0" smtClean="0">
                <a:latin typeface="ＭＳ Ｐ明朝"/>
                <a:ea typeface="ＭＳ Ｐ明朝"/>
                <a:cs typeface="ＭＳ Ｐ明朝"/>
              </a:rPr>
              <a:t>き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ら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い）</a:t>
            </a:r>
          </a:p>
          <a:p>
            <a:pPr marL="754380" indent="-347980">
              <a:lnSpc>
                <a:spcPct val="100000"/>
              </a:lnSpc>
              <a:spcBef>
                <a:spcPts val="380"/>
              </a:spcBef>
              <a:buFont typeface="Calibri"/>
              <a:buAutoNum type="arabicParenR" startAt="2"/>
              <a:tabLst>
                <a:tab pos="755015" algn="l"/>
              </a:tabLst>
            </a:pPr>
            <a:r>
              <a:rPr b="1" dirty="0" smtClean="0">
                <a:latin typeface="+mj-lt"/>
                <a:ea typeface="ＭＳ Ｐ明朝"/>
                <a:cs typeface="ＭＳ Ｐ明朝"/>
              </a:rPr>
              <a:t>な</a:t>
            </a:r>
            <a:r>
              <a:rPr lang="en-US" b="1" spc="-330" dirty="0">
                <a:latin typeface="+mj-lt"/>
                <a:ea typeface="ＭＳ Ｐ明朝"/>
                <a:cs typeface="ＭＳ Ｐ明朝"/>
              </a:rPr>
              <a:t> </a:t>
            </a:r>
            <a:r>
              <a:rPr lang="en-US" b="1" spc="-330" dirty="0" smtClean="0">
                <a:latin typeface="+mj-lt"/>
                <a:ea typeface="ＭＳ Ｐ明朝"/>
                <a:cs typeface="ＭＳ Ｐ明朝"/>
              </a:rPr>
              <a:t>Adjectives</a:t>
            </a:r>
            <a:endParaRPr b="1" dirty="0">
              <a:latin typeface="+mj-lt"/>
              <a:ea typeface="ＭＳ Ｐ明朝"/>
              <a:cs typeface="ＭＳ Ｐ明朝"/>
            </a:endParaRPr>
          </a:p>
          <a:p>
            <a:pPr>
              <a:lnSpc>
                <a:spcPts val="1900"/>
              </a:lnSpc>
              <a:spcBef>
                <a:spcPts val="89"/>
              </a:spcBef>
            </a:pPr>
            <a:endParaRPr dirty="0">
              <a:latin typeface="ＭＳ Ｐ明朝"/>
              <a:ea typeface="ＭＳ Ｐ明朝"/>
              <a:cs typeface="ＭＳ Ｐ明朝"/>
            </a:endParaRPr>
          </a:p>
          <a:p>
            <a:pPr marL="12700" marR="6350">
              <a:lnSpc>
                <a:spcPct val="134200"/>
              </a:lnSpc>
            </a:pPr>
            <a:r>
              <a:rPr dirty="0" smtClean="0">
                <a:solidFill>
                  <a:srgbClr val="C0504D"/>
                </a:solidFill>
                <a:latin typeface="ＭＳ Ｐ明朝"/>
                <a:ea typeface="ＭＳ Ｐ明朝"/>
                <a:cs typeface="ＭＳ Ｐ明朝"/>
              </a:rPr>
              <a:t>い</a:t>
            </a:r>
            <a:r>
              <a:rPr lang="en-US" spc="-370" dirty="0">
                <a:solidFill>
                  <a:srgbClr val="C0504D"/>
                </a:solidFill>
                <a:latin typeface="ＭＳ Ｐ明朝"/>
                <a:ea typeface="ＭＳ Ｐ明朝"/>
                <a:cs typeface="ＭＳ Ｐ明朝"/>
              </a:rPr>
              <a:t> </a:t>
            </a:r>
            <a:r>
              <a:rPr lang="en-US" spc="-370" dirty="0" smtClean="0">
                <a:solidFill>
                  <a:srgbClr val="C0504D"/>
                </a:solidFill>
                <a:latin typeface="ＭＳ Ｐ明朝"/>
                <a:ea typeface="ＭＳ Ｐ明朝"/>
                <a:cs typeface="ＭＳ Ｐ明朝"/>
              </a:rPr>
              <a:t>:   </a:t>
            </a:r>
          </a:p>
          <a:p>
            <a:pPr marL="12700" marR="6350">
              <a:lnSpc>
                <a:spcPct val="134200"/>
              </a:lnSpc>
            </a:pPr>
            <a:r>
              <a:rPr spc="450" dirty="0" smtClean="0">
                <a:latin typeface="ＭＳ Ｐ明朝"/>
                <a:ea typeface="ＭＳ Ｐ明朝"/>
                <a:cs typeface="ＭＳ Ｐ明朝"/>
              </a:rPr>
              <a:t>あ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たらし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い、あつい、い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そ</a:t>
            </a:r>
            <a:r>
              <a:rPr dirty="0">
                <a:latin typeface="ＭＳ Ｐ明朝"/>
                <a:ea typeface="ＭＳ Ｐ明朝"/>
                <a:cs typeface="ＭＳ Ｐ明朝"/>
              </a:rPr>
              <a:t>が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し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い、おお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き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い、か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っこ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いい、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こ</a:t>
            </a:r>
            <a:r>
              <a:rPr dirty="0">
                <a:latin typeface="ＭＳ Ｐ明朝"/>
                <a:ea typeface="ＭＳ Ｐ明朝"/>
                <a:cs typeface="ＭＳ Ｐ明朝"/>
              </a:rPr>
              <a:t>わい、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さ</a:t>
            </a:r>
            <a:r>
              <a:rPr dirty="0">
                <a:latin typeface="ＭＳ Ｐ明朝"/>
                <a:ea typeface="ＭＳ Ｐ明朝"/>
                <a:cs typeface="ＭＳ Ｐ明朝"/>
              </a:rPr>
              <a:t>むい、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た</a:t>
            </a:r>
            <a:r>
              <a:rPr dirty="0">
                <a:latin typeface="ＭＳ Ｐ明朝"/>
                <a:ea typeface="ＭＳ Ｐ明朝"/>
                <a:cs typeface="ＭＳ Ｐ明朝"/>
              </a:rPr>
              <a:t>の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し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</a:t>
            </a:r>
            <a:r>
              <a:rPr dirty="0" smtClean="0">
                <a:latin typeface="ＭＳ Ｐ明朝"/>
                <a:ea typeface="ＭＳ Ｐ明朝"/>
                <a:cs typeface="ＭＳ Ｐ明朝"/>
              </a:rPr>
              <a:t>、</a:t>
            </a:r>
            <a:endParaRPr lang="en-US" dirty="0" smtClean="0">
              <a:latin typeface="ＭＳ Ｐ明朝"/>
              <a:ea typeface="ＭＳ Ｐ明朝"/>
              <a:cs typeface="ＭＳ Ｐ明朝"/>
            </a:endParaRPr>
          </a:p>
          <a:p>
            <a:pPr marL="12700" marR="6350">
              <a:lnSpc>
                <a:spcPct val="134200"/>
              </a:lnSpc>
            </a:pPr>
            <a:r>
              <a:rPr dirty="0" smtClean="0">
                <a:latin typeface="ＭＳ Ｐ明朝"/>
                <a:ea typeface="ＭＳ Ｐ明朝"/>
                <a:cs typeface="ＭＳ Ｐ明朝"/>
              </a:rPr>
              <a:t>ち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さ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い、 つ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ま</a:t>
            </a:r>
            <a:r>
              <a:rPr dirty="0">
                <a:latin typeface="ＭＳ Ｐ明朝"/>
                <a:ea typeface="ＭＳ Ｐ明朝"/>
                <a:cs typeface="ＭＳ Ｐ明朝"/>
              </a:rPr>
              <a:t>らない、ふるい、むずか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し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い、や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さし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い、や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す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</a:t>
            </a:r>
          </a:p>
          <a:p>
            <a:pPr>
              <a:lnSpc>
                <a:spcPts val="1550"/>
              </a:lnSpc>
              <a:spcBef>
                <a:spcPts val="17"/>
              </a:spcBef>
            </a:pPr>
            <a:endParaRPr dirty="0">
              <a:latin typeface="ＭＳ Ｐ明朝"/>
              <a:ea typeface="ＭＳ Ｐ明朝"/>
              <a:cs typeface="ＭＳ Ｐ明朝"/>
            </a:endParaRPr>
          </a:p>
          <a:p>
            <a:pPr>
              <a:lnSpc>
                <a:spcPts val="1600"/>
              </a:lnSpc>
            </a:pPr>
            <a:endParaRPr dirty="0">
              <a:latin typeface="ＭＳ Ｐ明朝"/>
              <a:ea typeface="ＭＳ Ｐ明朝"/>
              <a:cs typeface="ＭＳ Ｐ明朝"/>
            </a:endParaRPr>
          </a:p>
          <a:p>
            <a:pPr marL="12700">
              <a:lnSpc>
                <a:spcPct val="100000"/>
              </a:lnSpc>
            </a:pPr>
            <a:r>
              <a:rPr dirty="0" smtClean="0">
                <a:solidFill>
                  <a:srgbClr val="C0504D"/>
                </a:solidFill>
                <a:latin typeface="ＭＳ Ｐ明朝"/>
                <a:ea typeface="ＭＳ Ｐ明朝"/>
                <a:cs typeface="ＭＳ Ｐ明朝"/>
              </a:rPr>
              <a:t>な</a:t>
            </a:r>
            <a:r>
              <a:rPr lang="en-US" spc="-370" dirty="0" smtClean="0">
                <a:solidFill>
                  <a:srgbClr val="C0504D"/>
                </a:solidFill>
                <a:latin typeface="ＭＳ Ｐ明朝"/>
                <a:ea typeface="ＭＳ Ｐ明朝"/>
                <a:cs typeface="ＭＳ Ｐ明朝"/>
              </a:rPr>
              <a:t>:  </a:t>
            </a:r>
          </a:p>
          <a:p>
            <a:pPr marL="12700">
              <a:lnSpc>
                <a:spcPct val="100000"/>
              </a:lnSpc>
            </a:pPr>
            <a:r>
              <a:rPr spc="-5" dirty="0" smtClean="0">
                <a:latin typeface="ＭＳ Ｐ明朝"/>
                <a:ea typeface="ＭＳ Ｐ明朝"/>
                <a:cs typeface="ＭＳ Ｐ明朝"/>
              </a:rPr>
              <a:t>き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ら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い、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き</a:t>
            </a:r>
            <a:r>
              <a:rPr dirty="0">
                <a:latin typeface="ＭＳ Ｐ明朝"/>
                <a:ea typeface="ＭＳ Ｐ明朝"/>
                <a:cs typeface="ＭＳ Ｐ明朝"/>
              </a:rPr>
              <a:t>れい、げ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ん</a:t>
            </a:r>
            <a:r>
              <a:rPr dirty="0">
                <a:latin typeface="ＭＳ Ｐ明朝"/>
                <a:ea typeface="ＭＳ Ｐ明朝"/>
                <a:cs typeface="ＭＳ Ｐ明朝"/>
              </a:rPr>
              <a:t>き、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し</a:t>
            </a:r>
            <a:r>
              <a:rPr dirty="0">
                <a:latin typeface="ＭＳ Ｐ明朝"/>
                <a:ea typeface="ＭＳ Ｐ明朝"/>
                <a:cs typeface="ＭＳ Ｐ明朝"/>
              </a:rPr>
              <a:t>ず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か</a:t>
            </a:r>
            <a:r>
              <a:rPr dirty="0">
                <a:latin typeface="ＭＳ Ｐ明朝"/>
                <a:ea typeface="ＭＳ Ｐ明朝"/>
                <a:cs typeface="ＭＳ Ｐ明朝"/>
              </a:rPr>
              <a:t>、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すき</a:t>
            </a:r>
            <a:r>
              <a:rPr dirty="0">
                <a:latin typeface="ＭＳ Ｐ明朝"/>
                <a:ea typeface="ＭＳ Ｐ明朝"/>
                <a:cs typeface="ＭＳ Ｐ明朝"/>
              </a:rPr>
              <a:t>、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だいきら</a:t>
            </a:r>
            <a:r>
              <a:rPr dirty="0">
                <a:latin typeface="ＭＳ Ｐ明朝"/>
                <a:ea typeface="ＭＳ Ｐ明朝"/>
                <a:cs typeface="ＭＳ Ｐ明朝"/>
              </a:rPr>
              <a:t>い、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だいす</a:t>
            </a:r>
            <a:r>
              <a:rPr dirty="0">
                <a:latin typeface="ＭＳ Ｐ明朝"/>
                <a:ea typeface="ＭＳ Ｐ明朝"/>
                <a:cs typeface="ＭＳ Ｐ明朝"/>
              </a:rPr>
              <a:t>き、にぎやか、</a:t>
            </a:r>
            <a:r>
              <a:rPr spc="-5" dirty="0">
                <a:latin typeface="ＭＳ Ｐ明朝"/>
                <a:ea typeface="ＭＳ Ｐ明朝"/>
                <a:cs typeface="ＭＳ Ｐ明朝"/>
              </a:rPr>
              <a:t>ひま</a:t>
            </a:r>
            <a:r>
              <a:rPr dirty="0">
                <a:latin typeface="ＭＳ Ｐ明朝"/>
                <a:ea typeface="ＭＳ Ｐ明朝"/>
                <a:cs typeface="ＭＳ Ｐ明朝"/>
              </a:rPr>
              <a:t>,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565785"/>
          </a:xfrm>
          <a:custGeom>
            <a:avLst/>
            <a:gdLst/>
            <a:ahLst/>
            <a:cxnLst/>
            <a:rect l="l" t="t" r="r" b="b"/>
            <a:pathLst>
              <a:path w="8229600" h="565785">
                <a:moveTo>
                  <a:pt x="0" y="0"/>
                </a:moveTo>
                <a:lnTo>
                  <a:pt x="8229598" y="0"/>
                </a:lnTo>
                <a:lnTo>
                  <a:pt x="8229598" y="565515"/>
                </a:lnTo>
                <a:lnTo>
                  <a:pt x="0" y="565515"/>
                </a:lnTo>
                <a:lnTo>
                  <a:pt x="0" y="0"/>
                </a:lnTo>
                <a:close/>
              </a:path>
            </a:pathLst>
          </a:custGeom>
          <a:solidFill>
            <a:srgbClr val="AAC46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565785"/>
          </a:xfrm>
          <a:custGeom>
            <a:avLst/>
            <a:gdLst/>
            <a:ahLst/>
            <a:cxnLst/>
            <a:rect l="l" t="t" r="r" b="b"/>
            <a:pathLst>
              <a:path w="8229600" h="565785">
                <a:moveTo>
                  <a:pt x="0" y="0"/>
                </a:moveTo>
                <a:lnTo>
                  <a:pt x="8229597" y="0"/>
                </a:lnTo>
                <a:lnTo>
                  <a:pt x="8229597" y="565515"/>
                </a:lnTo>
                <a:lnTo>
                  <a:pt x="0" y="565515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399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ja-JP" altLang="en-US" spc="-5" dirty="0" smtClean="0"/>
              <a:t>い</a:t>
            </a:r>
            <a:r>
              <a:rPr lang="en-US" altLang="ja-JP" spc="-5" dirty="0" smtClean="0"/>
              <a:t>-</a:t>
            </a:r>
            <a:r>
              <a:rPr lang="en-US" spc="-5" dirty="0" smtClean="0"/>
              <a:t>Adjective Conjugations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993139" y="1548229"/>
            <a:ext cx="2816861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>
              <a:lnSpc>
                <a:spcPct val="100000"/>
              </a:lnSpc>
              <a:spcBef>
                <a:spcPts val="350"/>
              </a:spcBef>
            </a:pPr>
            <a:r>
              <a:rPr sz="1800" dirty="0" smtClean="0">
                <a:solidFill>
                  <a:srgbClr val="C0504D"/>
                </a:solidFill>
                <a:latin typeface="ＭＳ Ｐゴシック"/>
                <a:cs typeface="ＭＳ Ｐゴシック"/>
              </a:rPr>
              <a:t>い</a:t>
            </a:r>
            <a:r>
              <a:rPr lang="en-US" sz="1800" dirty="0" smtClean="0">
                <a:solidFill>
                  <a:srgbClr val="C0504D"/>
                </a:solidFill>
                <a:latin typeface="ＭＳ Ｐゴシック"/>
                <a:cs typeface="ＭＳ Ｐゴシック"/>
              </a:rPr>
              <a:t> - Adjectives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532889" y="4187795"/>
            <a:ext cx="151320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 smtClean="0">
                <a:solidFill>
                  <a:srgbClr val="C0504D"/>
                </a:solidFill>
                <a:latin typeface="Calibri"/>
                <a:cs typeface="Calibri"/>
              </a:rPr>
              <a:t>Exce</a:t>
            </a:r>
            <a:r>
              <a:rPr sz="1600" spc="85" dirty="0" smtClean="0">
                <a:solidFill>
                  <a:srgbClr val="C0504D"/>
                </a:solidFill>
                <a:latin typeface="Calibri"/>
                <a:cs typeface="Calibri"/>
              </a:rPr>
              <a:t>p</a:t>
            </a:r>
            <a:r>
              <a:rPr lang="en-US" sz="1600" spc="85" dirty="0" smtClean="0">
                <a:solidFill>
                  <a:srgbClr val="C0504D"/>
                </a:solidFill>
                <a:latin typeface="Calibri"/>
                <a:cs typeface="Calibri"/>
              </a:rPr>
              <a:t>tion</a:t>
            </a:r>
            <a:r>
              <a:rPr sz="1600" dirty="0" smtClean="0">
                <a:solidFill>
                  <a:srgbClr val="C0504D"/>
                </a:solidFill>
                <a:latin typeface="ＭＳ Ｐゴシック"/>
                <a:cs typeface="ＭＳ Ｐゴシック"/>
              </a:rPr>
              <a:t>（</a:t>
            </a:r>
            <a:r>
              <a:rPr sz="1600" dirty="0">
                <a:solidFill>
                  <a:srgbClr val="C0504D"/>
                </a:solidFill>
                <a:latin typeface="ＭＳ Ｐゴシック"/>
                <a:cs typeface="ＭＳ Ｐゴシック"/>
              </a:rPr>
              <a:t>いい）</a:t>
            </a:r>
            <a:endParaRPr sz="1600" dirty="0">
              <a:latin typeface="ＭＳ Ｐゴシック"/>
              <a:cs typeface="ＭＳ Ｐゴシック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513891"/>
              </p:ext>
            </p:extLst>
          </p:nvPr>
        </p:nvGraphicFramePr>
        <p:xfrm>
          <a:off x="762001" y="2286000"/>
          <a:ext cx="8381999" cy="13846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8590"/>
                <a:gridCol w="2472108"/>
                <a:gridCol w="3901301"/>
              </a:tblGrid>
              <a:tr h="335279">
                <a:tc>
                  <a:txBody>
                    <a:bodyPr/>
                    <a:lstStyle/>
                    <a:p>
                      <a:endParaRPr sz="1600">
                        <a:latin typeface="ＭＳ Ｐゴシック"/>
                        <a:cs typeface="ＭＳ Ｐゴシック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pre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past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</a:tr>
              <a:tr h="372752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dirty="0" smtClean="0">
                          <a:latin typeface="Calibri"/>
                          <a:cs typeface="Calibri"/>
                        </a:rPr>
                        <a:t>Aﬃrma</a:t>
                      </a: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ti</a:t>
                      </a:r>
                      <a:r>
                        <a:rPr sz="1600" dirty="0" smtClean="0">
                          <a:latin typeface="Calibri"/>
                          <a:cs typeface="Calibri"/>
                        </a:rPr>
                        <a:t>ve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かいです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かか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った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です</a:t>
                      </a:r>
                      <a:endParaRPr sz="1600">
                        <a:latin typeface="ＭＳ Ｐゴシック"/>
                        <a:cs typeface="ＭＳ Ｐゴシック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676656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dirty="0" smtClean="0">
                          <a:latin typeface="Calibri"/>
                          <a:cs typeface="Calibri"/>
                        </a:rPr>
                        <a:t>Nega</a:t>
                      </a: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tive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231775">
                        <a:lnSpc>
                          <a:spcPct val="119800"/>
                        </a:lnSpc>
                      </a:pP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か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く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ないです </a:t>
                      </a:r>
                      <a:endParaRPr lang="en-US" sz="1600" dirty="0" smtClean="0">
                        <a:latin typeface="ＭＳ Ｐゴシック"/>
                        <a:cs typeface="ＭＳ Ｐゴシック"/>
                      </a:endParaRPr>
                    </a:p>
                    <a:p>
                      <a:pPr marL="84455" marR="231775">
                        <a:lnSpc>
                          <a:spcPct val="119800"/>
                        </a:lnSpc>
                      </a:pPr>
                      <a:r>
                        <a:rPr sz="1600" spc="-5" dirty="0" smtClean="0">
                          <a:latin typeface="ＭＳ Ｐゴシック"/>
                          <a:cs typeface="ＭＳ Ｐゴシック"/>
                        </a:rPr>
                        <a:t>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か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く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あり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ま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せん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728345">
                        <a:lnSpc>
                          <a:spcPct val="119800"/>
                        </a:lnSpc>
                      </a:pP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か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く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なか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った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です </a:t>
                      </a:r>
                      <a:endParaRPr lang="en-US" sz="1600" dirty="0" smtClean="0">
                        <a:latin typeface="ＭＳ Ｐゴシック"/>
                        <a:cs typeface="ＭＳ Ｐゴシック"/>
                      </a:endParaRPr>
                    </a:p>
                    <a:p>
                      <a:pPr marL="84455" marR="728345">
                        <a:lnSpc>
                          <a:spcPct val="119800"/>
                        </a:lnSpc>
                      </a:pPr>
                      <a:r>
                        <a:rPr sz="1600" spc="-5" dirty="0" smtClean="0">
                          <a:latin typeface="ＭＳ Ｐゴシック"/>
                          <a:cs typeface="ＭＳ Ｐゴシック"/>
                        </a:rPr>
                        <a:t>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か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く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あり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ま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せ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ん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で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し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た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878970"/>
              </p:ext>
            </p:extLst>
          </p:nvPr>
        </p:nvGraphicFramePr>
        <p:xfrm>
          <a:off x="762000" y="4800600"/>
          <a:ext cx="8305800" cy="160020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2809"/>
                <a:gridCol w="2511803"/>
                <a:gridCol w="3801188"/>
              </a:tblGrid>
              <a:tr h="402183">
                <a:tc>
                  <a:txBody>
                    <a:bodyPr/>
                    <a:lstStyle/>
                    <a:p>
                      <a:endParaRPr sz="1600">
                        <a:latin typeface="ＭＳ Ｐゴシック"/>
                        <a:cs typeface="ＭＳ Ｐゴシック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pre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ent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past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</a:tr>
              <a:tr h="444838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dirty="0" smtClean="0">
                          <a:latin typeface="Calibri"/>
                          <a:cs typeface="Calibri"/>
                        </a:rPr>
                        <a:t>Aﬃrma</a:t>
                      </a: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tive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いいです</a:t>
                      </a:r>
                      <a:endParaRPr sz="1600">
                        <a:latin typeface="ＭＳ Ｐゴシック"/>
                        <a:cs typeface="ＭＳ Ｐゴシック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よか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った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です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753180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dirty="0" smtClean="0">
                          <a:latin typeface="Calibri"/>
                          <a:cs typeface="Calibri"/>
                        </a:rPr>
                        <a:t>Nega</a:t>
                      </a: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tive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492125">
                        <a:lnSpc>
                          <a:spcPct val="109400"/>
                        </a:lnSpc>
                      </a:pP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よ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く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ないです </a:t>
                      </a:r>
                      <a:endParaRPr lang="en-US" sz="1600" dirty="0" smtClean="0">
                        <a:latin typeface="ＭＳ Ｐゴシック"/>
                        <a:cs typeface="ＭＳ Ｐゴシック"/>
                      </a:endParaRPr>
                    </a:p>
                    <a:p>
                      <a:pPr marL="84455" marR="492125">
                        <a:lnSpc>
                          <a:spcPct val="109400"/>
                        </a:lnSpc>
                      </a:pPr>
                      <a:r>
                        <a:rPr sz="1600" dirty="0" smtClean="0">
                          <a:latin typeface="ＭＳ Ｐゴシック"/>
                          <a:cs typeface="ＭＳ Ｐゴシック"/>
                        </a:rPr>
                        <a:t>よ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く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あり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ま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せん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705485">
                        <a:lnSpc>
                          <a:spcPct val="109400"/>
                        </a:lnSpc>
                      </a:pP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よ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く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なか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った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です </a:t>
                      </a:r>
                      <a:endParaRPr lang="en-US" sz="1600" dirty="0" smtClean="0">
                        <a:latin typeface="ＭＳ Ｐゴシック"/>
                        <a:cs typeface="ＭＳ Ｐゴシック"/>
                      </a:endParaRPr>
                    </a:p>
                    <a:p>
                      <a:pPr marL="84455" marR="705485">
                        <a:lnSpc>
                          <a:spcPct val="109400"/>
                        </a:lnSpc>
                      </a:pPr>
                      <a:r>
                        <a:rPr sz="1600" dirty="0" smtClean="0">
                          <a:latin typeface="ＭＳ Ｐゴシック"/>
                          <a:cs typeface="ＭＳ Ｐゴシック"/>
                        </a:rPr>
                        <a:t>よ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く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ありあ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ま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せ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ん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で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し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た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</a:tr>
            </a:tbl>
          </a:graphicData>
        </a:graphic>
      </p:graphicFrame>
      <p:sp>
        <p:nvSpPr>
          <p:cNvPr id="9" name="Cloud Callout 8"/>
          <p:cNvSpPr/>
          <p:nvPr/>
        </p:nvSpPr>
        <p:spPr>
          <a:xfrm>
            <a:off x="3886200" y="2819400"/>
            <a:ext cx="5715000" cy="2286000"/>
          </a:xfrm>
          <a:prstGeom prst="cloud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b="1" dirty="0" smtClean="0"/>
              <a:t>(present)	   </a:t>
            </a:r>
            <a:r>
              <a:rPr lang="ja-JP" altLang="en-US" b="1" dirty="0" smtClean="0"/>
              <a:t>たか　</a:t>
            </a:r>
            <a:r>
              <a:rPr lang="ja-JP" altLang="en-US" u="sng" dirty="0" smtClean="0">
                <a:solidFill>
                  <a:srgbClr val="FF0000"/>
                </a:solidFill>
              </a:rPr>
              <a:t>い</a:t>
            </a:r>
            <a:endParaRPr lang="en-US" altLang="ja-JP" u="sng" dirty="0" smtClean="0">
              <a:solidFill>
                <a:srgbClr val="FF0000"/>
              </a:solidFill>
            </a:endParaRPr>
          </a:p>
          <a:p>
            <a:r>
              <a:rPr lang="en-US" altLang="ja-JP" b="1" dirty="0" smtClean="0"/>
              <a:t>(past)          </a:t>
            </a:r>
            <a:r>
              <a:rPr lang="ja-JP" altLang="en-US" b="1" dirty="0" smtClean="0"/>
              <a:t>たか　</a:t>
            </a:r>
            <a:r>
              <a:rPr lang="ja-JP" altLang="en-US" u="sng" dirty="0" smtClean="0">
                <a:solidFill>
                  <a:srgbClr val="FF0000"/>
                </a:solidFill>
              </a:rPr>
              <a:t>かった</a:t>
            </a:r>
            <a:endParaRPr lang="en-US" altLang="ja-JP" u="sng" dirty="0" smtClean="0">
              <a:solidFill>
                <a:srgbClr val="FF0000"/>
              </a:solidFill>
            </a:endParaRPr>
          </a:p>
          <a:p>
            <a:r>
              <a:rPr lang="en-US" altLang="ja-JP" b="1" dirty="0" smtClean="0"/>
              <a:t>(negative)  </a:t>
            </a:r>
            <a:r>
              <a:rPr lang="ja-JP" altLang="en-US" b="1" dirty="0" smtClean="0"/>
              <a:t>たか　</a:t>
            </a:r>
            <a:r>
              <a:rPr lang="ja-JP" altLang="en-US" u="sng" dirty="0" smtClean="0">
                <a:solidFill>
                  <a:srgbClr val="FF0000"/>
                </a:solidFill>
              </a:rPr>
              <a:t>くない</a:t>
            </a:r>
            <a:endParaRPr lang="en-US" altLang="ja-JP" u="sng" dirty="0" smtClean="0">
              <a:solidFill>
                <a:srgbClr val="FF0000"/>
              </a:solidFill>
            </a:endParaRPr>
          </a:p>
          <a:p>
            <a:r>
              <a:rPr lang="en-US" altLang="ja-JP" b="1" dirty="0" smtClean="0"/>
              <a:t>(negative past) </a:t>
            </a:r>
          </a:p>
          <a:p>
            <a:r>
              <a:rPr lang="en-US" altLang="ja-JP" b="1" dirty="0" smtClean="0"/>
              <a:t>                     </a:t>
            </a:r>
            <a:r>
              <a:rPr lang="ja-JP" altLang="en-US" b="1" dirty="0" smtClean="0"/>
              <a:t>たか</a:t>
            </a:r>
            <a:r>
              <a:rPr lang="ja-JP" altLang="en-US" b="1" dirty="0"/>
              <a:t>　</a:t>
            </a:r>
            <a:r>
              <a:rPr lang="ja-JP" altLang="en-US" u="sng" dirty="0" smtClean="0">
                <a:solidFill>
                  <a:srgbClr val="FF0000"/>
                </a:solidFill>
              </a:rPr>
              <a:t>くな</a:t>
            </a:r>
            <a:r>
              <a:rPr lang="ja-JP" altLang="en-US" u="sng" dirty="0" smtClean="0">
                <a:solidFill>
                  <a:srgbClr val="FF0000"/>
                </a:solidFill>
              </a:rPr>
              <a:t>かった</a:t>
            </a:r>
            <a:endParaRPr lang="en-US" altLang="ja-JP" u="sng" dirty="0">
              <a:solidFill>
                <a:srgbClr val="FF0000"/>
              </a:solidFill>
            </a:endParaRPr>
          </a:p>
          <a:p>
            <a:endParaRPr lang="en-US" altLang="ja-JP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565785"/>
          </a:xfrm>
          <a:custGeom>
            <a:avLst/>
            <a:gdLst/>
            <a:ahLst/>
            <a:cxnLst/>
            <a:rect l="l" t="t" r="r" b="b"/>
            <a:pathLst>
              <a:path w="8229600" h="565785">
                <a:moveTo>
                  <a:pt x="0" y="0"/>
                </a:moveTo>
                <a:lnTo>
                  <a:pt x="8229598" y="0"/>
                </a:lnTo>
                <a:lnTo>
                  <a:pt x="8229598" y="565515"/>
                </a:lnTo>
                <a:lnTo>
                  <a:pt x="0" y="565515"/>
                </a:lnTo>
                <a:lnTo>
                  <a:pt x="0" y="0"/>
                </a:lnTo>
                <a:close/>
              </a:path>
            </a:pathLst>
          </a:custGeom>
          <a:solidFill>
            <a:srgbClr val="AAC46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565785"/>
          </a:xfrm>
          <a:custGeom>
            <a:avLst/>
            <a:gdLst/>
            <a:ahLst/>
            <a:cxnLst/>
            <a:rect l="l" t="t" r="r" b="b"/>
            <a:pathLst>
              <a:path w="8229600" h="565785">
                <a:moveTo>
                  <a:pt x="0" y="0"/>
                </a:moveTo>
                <a:lnTo>
                  <a:pt x="8229597" y="0"/>
                </a:lnTo>
                <a:lnTo>
                  <a:pt x="8229597" y="565515"/>
                </a:lnTo>
                <a:lnTo>
                  <a:pt x="0" y="565515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399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ja-JP" altLang="en-US" dirty="0" smtClean="0"/>
              <a:t>な</a:t>
            </a:r>
            <a:r>
              <a:rPr lang="en-US" altLang="ja-JP" dirty="0" smtClean="0"/>
              <a:t> - </a:t>
            </a:r>
            <a:r>
              <a:rPr lang="en-US" dirty="0" smtClean="0"/>
              <a:t>Adjective Conjugations</a:t>
            </a:r>
            <a:endParaRPr dirty="0"/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844763"/>
              </p:ext>
            </p:extLst>
          </p:nvPr>
        </p:nvGraphicFramePr>
        <p:xfrm>
          <a:off x="990600" y="2748271"/>
          <a:ext cx="8077199" cy="14427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1760"/>
                <a:gridCol w="2986195"/>
                <a:gridCol w="3499244"/>
              </a:tblGrid>
              <a:tr h="359050">
                <a:tc>
                  <a:txBody>
                    <a:bodyPr/>
                    <a:lstStyle/>
                    <a:p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pre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past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38099">
                      <a:solidFill>
                        <a:srgbClr val="FFFFFF"/>
                      </a:solidFill>
                      <a:prstDash val="solid"/>
                    </a:lnB>
                    <a:solidFill>
                      <a:srgbClr val="6095C9"/>
                    </a:solidFill>
                  </a:tcPr>
                </a:tc>
              </a:tr>
              <a:tr h="35905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600" dirty="0" smtClean="0">
                          <a:latin typeface="Calibri"/>
                          <a:cs typeface="Calibri"/>
                        </a:rPr>
                        <a:t>Aﬃrma</a:t>
                      </a: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tive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き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れいです</a:t>
                      </a:r>
                      <a:endParaRPr sz="1600">
                        <a:latin typeface="ＭＳ Ｐゴシック"/>
                        <a:cs typeface="ＭＳ Ｐゴシック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き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れいで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し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た</a:t>
                      </a:r>
                      <a:endParaRPr sz="1600">
                        <a:latin typeface="ＭＳ Ｐゴシック"/>
                        <a:cs typeface="ＭＳ Ｐゴシック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380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D9E0ED"/>
                    </a:solidFill>
                  </a:tcPr>
                </a:tc>
              </a:tr>
              <a:tr h="724629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sz="1600" dirty="0" smtClean="0">
                          <a:latin typeface="Calibri"/>
                          <a:cs typeface="Calibri"/>
                        </a:rPr>
                        <a:t>Nega</a:t>
                      </a:r>
                      <a:r>
                        <a:rPr lang="en-US" sz="1600" dirty="0" smtClean="0">
                          <a:latin typeface="Calibri"/>
                          <a:cs typeface="Calibri"/>
                        </a:rPr>
                        <a:t>tive</a:t>
                      </a:r>
                      <a:endParaRPr sz="1600" dirty="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336550">
                        <a:lnSpc>
                          <a:spcPct val="119800"/>
                        </a:lnSpc>
                      </a:pP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き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れい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じゃ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ないです </a:t>
                      </a:r>
                      <a:endParaRPr lang="en-US" sz="1600" dirty="0" smtClean="0">
                        <a:latin typeface="ＭＳ Ｐゴシック"/>
                        <a:cs typeface="ＭＳ Ｐゴシック"/>
                      </a:endParaRPr>
                    </a:p>
                    <a:p>
                      <a:pPr marL="84455" marR="336550">
                        <a:lnSpc>
                          <a:spcPct val="119800"/>
                        </a:lnSpc>
                      </a:pPr>
                      <a:r>
                        <a:rPr sz="1600" spc="-5" dirty="0" smtClean="0">
                          <a:latin typeface="ＭＳ Ｐゴシック"/>
                          <a:cs typeface="ＭＳ Ｐゴシック"/>
                        </a:rPr>
                        <a:t>き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れい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じゃ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あり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ま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せん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  <a:tc>
                  <a:txBody>
                    <a:bodyPr/>
                    <a:lstStyle/>
                    <a:p>
                      <a:pPr marL="84455" marR="197485">
                        <a:lnSpc>
                          <a:spcPct val="119800"/>
                        </a:lnSpc>
                      </a:pP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き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れい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じゃ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なか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った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です </a:t>
                      </a:r>
                      <a:endParaRPr lang="en-US" sz="1600" dirty="0" smtClean="0">
                        <a:latin typeface="ＭＳ Ｐゴシック"/>
                        <a:cs typeface="ＭＳ Ｐゴシック"/>
                      </a:endParaRPr>
                    </a:p>
                    <a:p>
                      <a:pPr marL="84455" marR="197485">
                        <a:lnSpc>
                          <a:spcPct val="119800"/>
                        </a:lnSpc>
                      </a:pPr>
                      <a:r>
                        <a:rPr sz="1600" spc="-5" dirty="0" smtClean="0">
                          <a:latin typeface="ＭＳ Ｐゴシック"/>
                          <a:cs typeface="ＭＳ Ｐゴシック"/>
                        </a:rPr>
                        <a:t>き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れい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じゃ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あり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ま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せ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ん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で</a:t>
                      </a:r>
                      <a:r>
                        <a:rPr sz="1600" spc="-5" dirty="0">
                          <a:latin typeface="ＭＳ Ｐゴシック"/>
                          <a:cs typeface="ＭＳ Ｐゴシック"/>
                        </a:rPr>
                        <a:t>し</a:t>
                      </a:r>
                      <a:r>
                        <a:rPr sz="1600" dirty="0">
                          <a:latin typeface="ＭＳ Ｐゴシック"/>
                          <a:cs typeface="ＭＳ Ｐゴシック"/>
                        </a:rPr>
                        <a:t>た</a:t>
                      </a:r>
                    </a:p>
                  </a:txBody>
                  <a:tcPr marL="0" marR="0" marT="0" marB="0">
                    <a:lnL w="12699">
                      <a:solidFill>
                        <a:srgbClr val="FFFFFF"/>
                      </a:solidFill>
                      <a:prstDash val="solid"/>
                    </a:lnL>
                    <a:lnR w="12699">
                      <a:solidFill>
                        <a:srgbClr val="FFFFFF"/>
                      </a:solidFill>
                      <a:prstDash val="solid"/>
                    </a:lnR>
                    <a:lnT w="12699">
                      <a:solidFill>
                        <a:srgbClr val="FFFFFF"/>
                      </a:solidFill>
                      <a:prstDash val="solid"/>
                    </a:lnT>
                    <a:lnB w="12699">
                      <a:solidFill>
                        <a:srgbClr val="FFFFFF"/>
                      </a:solidFill>
                      <a:prstDash val="solid"/>
                    </a:lnB>
                    <a:solidFill>
                      <a:srgbClr val="EDF1F6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914400" y="1676400"/>
            <a:ext cx="7772400" cy="533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な</a:t>
            </a:r>
            <a:r>
              <a:rPr lang="en-US" altLang="ja-JP" dirty="0" smtClean="0"/>
              <a:t>- adjectives (Conjugation of </a:t>
            </a:r>
            <a:r>
              <a:rPr lang="ja-JP" altLang="en-US" dirty="0" smtClean="0"/>
              <a:t>な</a:t>
            </a:r>
            <a:r>
              <a:rPr lang="en-US" altLang="ja-JP" dirty="0" smtClean="0"/>
              <a:t> adjectives is the same as that of nouns)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47719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-5" dirty="0" smtClean="0"/>
              <a:t>Adjective Practice (</a:t>
            </a:r>
            <a:r>
              <a:rPr lang="ja-JP" altLang="en-US" spc="-5" dirty="0" smtClean="0"/>
              <a:t>れんしゅう）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685800" y="1659012"/>
            <a:ext cx="8762999" cy="524246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Calibri"/>
              <a:buAutoNum type="arabicPeriod"/>
              <a:tabLst>
                <a:tab pos="355600" algn="l"/>
              </a:tabLst>
            </a:pPr>
            <a:r>
              <a:rPr sz="1800" dirty="0">
                <a:latin typeface="Calibri"/>
                <a:cs typeface="Calibri"/>
              </a:rPr>
              <a:t>Is MIT hospital big</a:t>
            </a:r>
            <a:r>
              <a:rPr sz="1800" dirty="0" smtClean="0">
                <a:latin typeface="Calibri"/>
                <a:cs typeface="Calibri"/>
              </a:rPr>
              <a:t>?</a:t>
            </a:r>
            <a:endParaRPr lang="en-US" sz="1800" dirty="0" smtClean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tabLst>
                <a:tab pos="355600" algn="l"/>
              </a:tabLst>
            </a:pPr>
            <a:endParaRPr sz="18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57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1800" dirty="0">
                <a:latin typeface="Calibri"/>
                <a:cs typeface="Calibri"/>
              </a:rPr>
              <a:t>Is Tanaka’s </a:t>
            </a:r>
            <a:r>
              <a:rPr lang="en-US" sz="1800" dirty="0" smtClean="0">
                <a:latin typeface="Calibri"/>
                <a:cs typeface="Calibri"/>
              </a:rPr>
              <a:t>dictionary new?</a:t>
            </a:r>
          </a:p>
          <a:p>
            <a:pPr marL="355600" indent="-342900">
              <a:lnSpc>
                <a:spcPct val="100000"/>
              </a:lnSpc>
              <a:spcBef>
                <a:spcPts val="570"/>
              </a:spcBef>
              <a:buFont typeface="Calibri"/>
              <a:buAutoNum type="arabicPeriod"/>
              <a:tabLst>
                <a:tab pos="355600" algn="l"/>
              </a:tabLst>
            </a:pPr>
            <a:endParaRPr sz="18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4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1800" dirty="0">
                <a:latin typeface="Calibri"/>
                <a:cs typeface="Calibri"/>
              </a:rPr>
              <a:t>Which bike is cheap</a:t>
            </a:r>
            <a:r>
              <a:rPr sz="1800" dirty="0" smtClean="0">
                <a:latin typeface="Calibri"/>
                <a:cs typeface="Calibri"/>
              </a:rPr>
              <a:t>?</a:t>
            </a:r>
            <a:endParaRPr lang="en-US" sz="1800" dirty="0" smtClean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40"/>
              </a:spcBef>
              <a:buFont typeface="Calibri"/>
              <a:buAutoNum type="arabicPeriod"/>
              <a:tabLst>
                <a:tab pos="355600" algn="l"/>
              </a:tabLst>
            </a:pPr>
            <a:endParaRPr sz="18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4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1800" dirty="0">
                <a:latin typeface="Calibri"/>
                <a:cs typeface="Calibri"/>
              </a:rPr>
              <a:t>Japanese is diﬃcult. But Japanese class is </a:t>
            </a:r>
            <a:r>
              <a:rPr lang="en-US" dirty="0" smtClean="0">
                <a:latin typeface="Calibri"/>
                <a:cs typeface="Calibri"/>
              </a:rPr>
              <a:t>interesting.</a:t>
            </a:r>
          </a:p>
          <a:p>
            <a:pPr marL="355600" indent="-342900">
              <a:lnSpc>
                <a:spcPct val="100000"/>
              </a:lnSpc>
              <a:spcBef>
                <a:spcPts val="640"/>
              </a:spcBef>
              <a:buFont typeface="Calibri"/>
              <a:buAutoNum type="arabicPeriod"/>
              <a:tabLst>
                <a:tab pos="355600" algn="l"/>
              </a:tabLst>
            </a:pPr>
            <a:endParaRPr sz="18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4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1800" dirty="0">
                <a:latin typeface="Calibri"/>
                <a:cs typeface="Calibri"/>
              </a:rPr>
              <a:t>These shoes are not expensive</a:t>
            </a:r>
            <a:r>
              <a:rPr sz="1800" dirty="0" smtClean="0">
                <a:latin typeface="Calibri"/>
                <a:cs typeface="Calibri"/>
              </a:rPr>
              <a:t>.</a:t>
            </a:r>
            <a:endParaRPr lang="en-US" sz="1800" dirty="0" smtClean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40"/>
              </a:spcBef>
              <a:buFont typeface="Calibri"/>
              <a:buAutoNum type="arabicPeriod"/>
              <a:tabLst>
                <a:tab pos="355600" algn="l"/>
              </a:tabLst>
            </a:pPr>
            <a:endParaRPr lang="en-US" sz="1800" dirty="0" smtClean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40"/>
              </a:spcBef>
              <a:buFont typeface="Calibri"/>
              <a:buAutoNum type="arabicPeriod"/>
              <a:tabLst>
                <a:tab pos="355600" algn="l"/>
              </a:tabLst>
            </a:pPr>
            <a:endParaRPr sz="18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4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1800" dirty="0">
                <a:latin typeface="Calibri"/>
                <a:cs typeface="Calibri"/>
              </a:rPr>
              <a:t>I will not be </a:t>
            </a:r>
            <a:r>
              <a:rPr lang="en-US" sz="1800" dirty="0" smtClean="0">
                <a:latin typeface="Calibri"/>
                <a:cs typeface="Calibri"/>
              </a:rPr>
              <a:t>so </a:t>
            </a:r>
            <a:r>
              <a:rPr sz="1800" dirty="0" smtClean="0">
                <a:latin typeface="Calibri"/>
                <a:cs typeface="Calibri"/>
              </a:rPr>
              <a:t>busy </a:t>
            </a:r>
            <a:r>
              <a:rPr sz="1800" dirty="0">
                <a:latin typeface="Calibri"/>
                <a:cs typeface="Calibri"/>
              </a:rPr>
              <a:t>next week</a:t>
            </a:r>
            <a:r>
              <a:rPr sz="1800" dirty="0" smtClean="0">
                <a:latin typeface="Calibri"/>
                <a:cs typeface="Calibri"/>
              </a:rPr>
              <a:t>.</a:t>
            </a:r>
            <a:endParaRPr lang="en-US" sz="1800" dirty="0" smtClean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40"/>
              </a:spcBef>
              <a:buFont typeface="Calibri"/>
              <a:buAutoNum type="arabicPeriod"/>
              <a:tabLst>
                <a:tab pos="355600" algn="l"/>
              </a:tabLst>
            </a:pPr>
            <a:endParaRPr sz="18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4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1800" dirty="0">
                <a:latin typeface="Calibri"/>
                <a:cs typeface="Calibri"/>
              </a:rPr>
              <a:t>I won’t have a lot of </a:t>
            </a:r>
            <a:r>
              <a:rPr sz="1800" dirty="0" smtClean="0">
                <a:latin typeface="Calibri"/>
                <a:cs typeface="Calibri"/>
              </a:rPr>
              <a:t>free</a:t>
            </a:r>
            <a:r>
              <a:rPr lang="en-US" sz="1800" dirty="0" smtClean="0">
                <a:latin typeface="Calibri"/>
                <a:cs typeface="Calibri"/>
              </a:rPr>
              <a:t> time the day after tomorrow</a:t>
            </a:r>
            <a:r>
              <a:rPr sz="1800" spc="-35" dirty="0" smtClean="0">
                <a:latin typeface="Calibri"/>
                <a:cs typeface="Calibri"/>
              </a:rPr>
              <a:t>.</a:t>
            </a:r>
            <a:endParaRPr lang="en-US" sz="1800" spc="-35" dirty="0" smtClean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640"/>
              </a:spcBef>
              <a:buFont typeface="Calibri"/>
              <a:buAutoNum type="arabicPeriod"/>
              <a:tabLst>
                <a:tab pos="355600" algn="l"/>
              </a:tabLst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9600" y="1447800"/>
            <a:ext cx="44196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cs typeface="Calibri"/>
              </a:rPr>
              <a:t>MIT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びょ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うい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はおお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き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か。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267200" y="2209800"/>
            <a:ext cx="50292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pc="-5" dirty="0" smtClean="0">
                <a:latin typeface="ＭＳ Ｐゴシック"/>
                <a:cs typeface="ＭＳ Ｐゴシック"/>
              </a:rPr>
              <a:t>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なか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さん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じしょ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はあ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たらし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か。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67200" y="3048000"/>
            <a:ext cx="50292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pc="-5" dirty="0" smtClean="0">
                <a:latin typeface="ＭＳ Ｐゴシック"/>
                <a:cs typeface="ＭＳ Ｐゴシック"/>
              </a:rPr>
              <a:t>ど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じ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て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んしゃ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がや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か。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114800" y="4038600"/>
            <a:ext cx="50292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780"/>
              </a:spcBef>
              <a:tabLst>
                <a:tab pos="354965" algn="l"/>
              </a:tabLst>
            </a:pPr>
            <a:r>
              <a:rPr lang="ja-JP" altLang="en-US" dirty="0" smtClean="0">
                <a:latin typeface="ＭＳ Ｐゴシック"/>
                <a:cs typeface="ＭＳ Ｐゴシック"/>
              </a:rPr>
              <a:t>日本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ご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は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むずか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いです。で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も</a:t>
            </a:r>
            <a:r>
              <a:rPr lang="ja-JP" altLang="en-US" dirty="0" smtClean="0">
                <a:latin typeface="ＭＳ Ｐゴシック"/>
                <a:cs typeface="ＭＳ Ｐゴシック"/>
              </a:rPr>
              <a:t>日本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ご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クラ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スはお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もしろ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いです。</a:t>
            </a:r>
            <a:endParaRPr lang="ja-JP" altLang="en-US" dirty="0">
              <a:latin typeface="ＭＳ Ｐゴシック"/>
              <a:cs typeface="ＭＳ Ｐゴシック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95800" y="5562600"/>
            <a:ext cx="50292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pc="-5" dirty="0" smtClean="0">
                <a:latin typeface="ＭＳ Ｐゴシック"/>
                <a:cs typeface="ＭＳ Ｐゴシック"/>
              </a:rPr>
              <a:t>ら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しゅ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うあ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りい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そ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が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ないで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。</a:t>
            </a:r>
            <a:endParaRPr lang="en-US" altLang="ja-JP" dirty="0" smtClean="0">
              <a:latin typeface="ＭＳ Ｐゴシック"/>
              <a:cs typeface="ＭＳ Ｐゴシック"/>
            </a:endParaRPr>
          </a:p>
          <a:p>
            <a:pPr algn="ctr"/>
            <a:r>
              <a:rPr lang="ja-JP" altLang="en-US" dirty="0" smtClean="0">
                <a:latin typeface="ＭＳ Ｐゴシック"/>
                <a:cs typeface="ＭＳ Ｐゴシック"/>
              </a:rPr>
              <a:t>らいしゅうあまりい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そ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が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あり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せん。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733800" y="6629400"/>
            <a:ext cx="54102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780"/>
              </a:spcBef>
              <a:tabLst>
                <a:tab pos="354965" algn="l"/>
              </a:tabLst>
            </a:pPr>
            <a:r>
              <a:rPr lang="ja-JP" altLang="en-US" dirty="0" smtClean="0">
                <a:latin typeface="ＭＳ Ｐゴシック"/>
                <a:cs typeface="ＭＳ Ｐゴシック"/>
              </a:rPr>
              <a:t>あ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さっ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ては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ひまじゃ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ないで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す。</a:t>
            </a:r>
            <a:r>
              <a:rPr lang="en-US" altLang="ja-JP" dirty="0" smtClean="0">
                <a:latin typeface="ＭＳ Ｐゴシック"/>
                <a:cs typeface="ＭＳ Ｐゴシック"/>
              </a:rPr>
              <a:t>/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ひまじゃ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あり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せん。</a:t>
            </a:r>
            <a:endParaRPr lang="ja-JP" altLang="en-US" dirty="0">
              <a:latin typeface="ＭＳ Ｐゴシック"/>
              <a:cs typeface="ＭＳ Ｐゴシック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4800600"/>
            <a:ext cx="54864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pc="-5" dirty="0" smtClean="0">
                <a:latin typeface="ＭＳ Ｐゴシック"/>
                <a:cs typeface="ＭＳ Ｐゴシック"/>
              </a:rPr>
              <a:t>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つは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ないで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す。</a:t>
            </a:r>
            <a:r>
              <a:rPr lang="ja-JP" altLang="en-US" dirty="0" smtClean="0">
                <a:latin typeface="ＭＳ Ｐゴシック"/>
                <a:cs typeface="ＭＳ Ｐゴシック"/>
              </a:rPr>
              <a:t>／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あり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せん。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47719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-5" dirty="0" smtClean="0"/>
              <a:t>Adjective Practice (</a:t>
            </a:r>
            <a:r>
              <a:rPr lang="ja-JP" altLang="en-US" spc="-5" dirty="0" smtClean="0"/>
              <a:t>れんしゅう）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685800" y="1659012"/>
            <a:ext cx="8762999" cy="522194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r>
              <a:rPr lang="en-US" dirty="0" smtClean="0">
                <a:cs typeface="Calibri"/>
              </a:rPr>
              <a:t>8. April </a:t>
            </a:r>
            <a:r>
              <a:rPr lang="en-US" dirty="0">
                <a:cs typeface="Calibri"/>
              </a:rPr>
              <a:t>of this year was cold</a:t>
            </a:r>
            <a:r>
              <a:rPr lang="en-US" dirty="0" smtClean="0"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endParaRPr lang="en-US" dirty="0"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r>
              <a:rPr lang="en-US" dirty="0" smtClean="0">
                <a:cs typeface="Calibri"/>
              </a:rPr>
              <a:t>9. Yamamoto’s </a:t>
            </a:r>
            <a:r>
              <a:rPr lang="en-US" dirty="0">
                <a:cs typeface="Calibri"/>
              </a:rPr>
              <a:t>concert was good</a:t>
            </a:r>
            <a:r>
              <a:rPr lang="en-US" dirty="0" smtClean="0"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endParaRPr lang="en-US" dirty="0"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r>
              <a:rPr lang="en-US" dirty="0" smtClean="0">
                <a:cs typeface="Calibri"/>
              </a:rPr>
              <a:t>10. I </a:t>
            </a:r>
            <a:r>
              <a:rPr lang="en-US" dirty="0">
                <a:cs typeface="Calibri"/>
              </a:rPr>
              <a:t>loved fish when I was a child. So, I ate fish often</a:t>
            </a:r>
            <a:r>
              <a:rPr lang="en-US" dirty="0" smtClean="0"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endParaRPr lang="en-US" dirty="0" smtClean="0"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endParaRPr lang="en-US" dirty="0"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r>
              <a:rPr lang="en-US" dirty="0" smtClean="0">
                <a:cs typeface="Calibri"/>
              </a:rPr>
              <a:t>11. The </a:t>
            </a:r>
            <a:r>
              <a:rPr lang="en-US" dirty="0">
                <a:cs typeface="Calibri"/>
              </a:rPr>
              <a:t>movie was not interesting at all</a:t>
            </a:r>
            <a:r>
              <a:rPr lang="en-US" dirty="0" smtClean="0">
                <a:cs typeface="Calibri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endParaRPr lang="en-US" dirty="0"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endParaRPr lang="en-US" dirty="0"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r>
              <a:rPr lang="en-US" dirty="0" smtClean="0">
                <a:cs typeface="Calibri"/>
              </a:rPr>
              <a:t>12. Whose </a:t>
            </a:r>
            <a:r>
              <a:rPr lang="en-US" dirty="0">
                <a:cs typeface="Calibri"/>
              </a:rPr>
              <a:t>room was not clean</a:t>
            </a:r>
            <a:r>
              <a:rPr lang="en-US" dirty="0" smtClean="0">
                <a:cs typeface="Calibri"/>
              </a:rPr>
              <a:t>?</a:t>
            </a: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endParaRPr lang="en-US" dirty="0"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endParaRPr lang="en-US" dirty="0"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  <a:tabLst>
                <a:tab pos="355600" algn="l"/>
              </a:tabLst>
            </a:pPr>
            <a:r>
              <a:rPr lang="en-US" dirty="0" smtClean="0">
                <a:cs typeface="Calibri"/>
              </a:rPr>
              <a:t>13. The </a:t>
            </a:r>
            <a:r>
              <a:rPr lang="en-US" dirty="0">
                <a:cs typeface="Calibri"/>
              </a:rPr>
              <a:t>test was not so diﬃcult.</a:t>
            </a:r>
          </a:p>
          <a:p>
            <a:pPr marL="355600" indent="-342900">
              <a:lnSpc>
                <a:spcPct val="100000"/>
              </a:lnSpc>
              <a:buFont typeface="Calibri"/>
              <a:buAutoNum type="arabicPeriod"/>
              <a:tabLst>
                <a:tab pos="355600" algn="l"/>
              </a:tabLst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9600" y="1447800"/>
            <a:ext cx="44196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pc="-5" dirty="0" smtClean="0">
                <a:latin typeface="ＭＳ Ｐゴシック"/>
                <a:cs typeface="ＭＳ Ｐゴシック"/>
              </a:rPr>
              <a:t>ことし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の四月（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がつ）は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さ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むか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った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です。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267200" y="2209800"/>
            <a:ext cx="50292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780"/>
              </a:spcBef>
              <a:tabLst>
                <a:tab pos="354965" algn="l"/>
              </a:tabLst>
            </a:pPr>
            <a:r>
              <a:rPr lang="ja-JP" altLang="en-US" dirty="0" smtClean="0">
                <a:latin typeface="ＭＳ Ｐゴシック"/>
                <a:cs typeface="ＭＳ Ｐゴシック"/>
              </a:rPr>
              <a:t>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まもとさん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コ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ンサ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ー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トはよか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った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です。</a:t>
            </a:r>
            <a:endParaRPr lang="ja-JP" altLang="en-US" dirty="0">
              <a:latin typeface="ＭＳ Ｐゴシック"/>
              <a:cs typeface="ＭＳ Ｐゴシック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3429000"/>
            <a:ext cx="79248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ＭＳ Ｐゴシック"/>
                <a:cs typeface="ＭＳ Ｐゴシック"/>
              </a:rPr>
              <a:t>わ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たし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は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こども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とき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、さかなが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だ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すき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た。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だ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ら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、よ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くた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べ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ました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。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90800" y="4495800"/>
            <a:ext cx="70866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780"/>
              </a:spcBef>
              <a:tabLst>
                <a:tab pos="354965" algn="l"/>
              </a:tabLst>
            </a:pPr>
            <a:r>
              <a:rPr lang="ja-JP" altLang="en-US" dirty="0" smtClean="0">
                <a:latin typeface="ＭＳ Ｐゴシック"/>
                <a:cs typeface="ＭＳ Ｐゴシック"/>
              </a:rPr>
              <a:t>えいがはぜ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ぜ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もしろく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なか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った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す。</a:t>
            </a:r>
            <a:r>
              <a:rPr lang="ja-JP" altLang="en-US" dirty="0" smtClean="0">
                <a:latin typeface="ＭＳ Ｐゴシック"/>
                <a:cs typeface="ＭＳ Ｐゴシック"/>
              </a:rPr>
              <a:t>／お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もしろく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あり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せ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た。</a:t>
            </a:r>
            <a:endParaRPr lang="ja-JP" altLang="en-US" dirty="0">
              <a:latin typeface="ＭＳ Ｐゴシック"/>
              <a:cs typeface="ＭＳ Ｐゴシック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000" y="5562600"/>
            <a:ext cx="78486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pc="-5" dirty="0" smtClean="0">
                <a:latin typeface="ＭＳ Ｐゴシック"/>
                <a:cs typeface="ＭＳ Ｐゴシック"/>
              </a:rPr>
              <a:t>だ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れのへやが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き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れい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じゃ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なか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った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か。／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き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れい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じゃ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あり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せ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か。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676400" y="6781800"/>
            <a:ext cx="81534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780"/>
              </a:spcBef>
              <a:tabLst>
                <a:tab pos="354965" algn="l"/>
              </a:tabLst>
            </a:pPr>
            <a:r>
              <a:rPr lang="ja-JP" altLang="en-US" spc="-5" dirty="0" smtClean="0">
                <a:latin typeface="ＭＳ Ｐゴシック"/>
                <a:cs typeface="ＭＳ Ｐゴシック"/>
              </a:rPr>
              <a:t>テ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ストはあ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りむずか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あり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せ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した。</a:t>
            </a:r>
            <a:r>
              <a:rPr lang="ja-JP" altLang="en-US" dirty="0" smtClean="0">
                <a:latin typeface="ＭＳ Ｐゴシック"/>
                <a:cs typeface="ＭＳ Ｐゴシック"/>
              </a:rPr>
              <a:t>／むずか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なか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った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です。</a:t>
            </a:r>
            <a:endParaRPr lang="ja-JP" altLang="en-US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12330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AAC46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399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110" dirty="0" smtClean="0"/>
              <a:t>Adjectives + Nouns</a:t>
            </a:r>
            <a:endParaRPr spc="110" dirty="0"/>
          </a:p>
        </p:txBody>
      </p:sp>
      <p:sp>
        <p:nvSpPr>
          <p:cNvPr id="8" name="Rectangle 7"/>
          <p:cNvSpPr/>
          <p:nvPr/>
        </p:nvSpPr>
        <p:spPr>
          <a:xfrm>
            <a:off x="685800" y="1371600"/>
            <a:ext cx="8458200" cy="5791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-US" sz="2000" dirty="0" smtClean="0">
                <a:solidFill>
                  <a:srgbClr val="C0504D"/>
                </a:solidFill>
                <a:latin typeface="ＭＳ Ｐゴシック"/>
                <a:cs typeface="ＭＳ Ｐゴシック"/>
              </a:rPr>
              <a:t>Modifying Nouns with </a:t>
            </a:r>
            <a:r>
              <a:rPr lang="en-US" sz="2000" dirty="0" err="1" smtClean="0">
                <a:solidFill>
                  <a:srgbClr val="C0504D"/>
                </a:solidFill>
                <a:latin typeface="ＭＳ Ｐゴシック"/>
                <a:cs typeface="ＭＳ Ｐゴシック"/>
              </a:rPr>
              <a:t>Ajdectives</a:t>
            </a:r>
            <a:endParaRPr lang="en-US" sz="2000" dirty="0" smtClean="0">
              <a:solidFill>
                <a:srgbClr val="C0504D"/>
              </a:solidFill>
              <a:latin typeface="ＭＳ Ｐゴシック"/>
              <a:cs typeface="ＭＳ Ｐゴシック"/>
            </a:endParaRPr>
          </a:p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-US" sz="2000" dirty="0" smtClean="0">
                <a:solidFill>
                  <a:srgbClr val="C0504D"/>
                </a:solidFill>
                <a:latin typeface="ＭＳ Ｐゴシック"/>
                <a:cs typeface="ＭＳ Ｐゴシック"/>
              </a:rPr>
              <a:t>	い</a:t>
            </a:r>
            <a:r>
              <a:rPr lang="en-US" sz="2000" b="1" spc="-245" dirty="0">
                <a:solidFill>
                  <a:srgbClr val="C0504D"/>
                </a:solidFill>
                <a:cs typeface="Calibri"/>
              </a:rPr>
              <a:t>-­‐</a:t>
            </a:r>
            <a:r>
              <a:rPr lang="en-US" sz="2000" b="1" spc="-400" dirty="0">
                <a:solidFill>
                  <a:srgbClr val="C0504D"/>
                </a:solidFill>
                <a:cs typeface="Calibri"/>
              </a:rPr>
              <a:t>a</a:t>
            </a:r>
            <a:r>
              <a:rPr lang="en-US" sz="2000" b="1" spc="-5" dirty="0">
                <a:solidFill>
                  <a:srgbClr val="C0504D"/>
                </a:solidFill>
                <a:cs typeface="Calibri"/>
              </a:rPr>
              <a:t>djectives</a:t>
            </a:r>
            <a:endParaRPr lang="en-US" sz="2000" dirty="0">
              <a:cs typeface="Calibri"/>
            </a:endParaRPr>
          </a:p>
          <a:p>
            <a:pPr marL="406400">
              <a:lnSpc>
                <a:spcPct val="100000"/>
              </a:lnSpc>
              <a:spcBef>
                <a:spcPts val="180"/>
              </a:spcBef>
              <a:tabLst>
                <a:tab pos="691515" algn="l"/>
              </a:tabLst>
            </a:pPr>
            <a:r>
              <a:rPr lang="en-US" sz="1600" dirty="0" smtClean="0">
                <a:latin typeface="Arial"/>
                <a:cs typeface="Arial"/>
              </a:rPr>
              <a:t>•	</a:t>
            </a:r>
            <a:r>
              <a:rPr lang="en-US" sz="1600" dirty="0" smtClean="0">
                <a:latin typeface="ＭＳ Ｐゴシック"/>
                <a:cs typeface="ＭＳ Ｐゴシック"/>
              </a:rPr>
              <a:t>や</a:t>
            </a:r>
            <a:r>
              <a:rPr lang="en-US" sz="1600" spc="-5" dirty="0" smtClean="0">
                <a:latin typeface="ＭＳ Ｐゴシック"/>
                <a:cs typeface="ＭＳ Ｐゴシック"/>
              </a:rPr>
              <a:t>す</a:t>
            </a:r>
            <a:r>
              <a:rPr lang="en-US" sz="1600" dirty="0" smtClean="0">
                <a:latin typeface="ＭＳ Ｐゴシック"/>
                <a:cs typeface="ＭＳ Ｐゴシック"/>
              </a:rPr>
              <a:t>い</a:t>
            </a:r>
            <a:r>
              <a:rPr lang="en-US" sz="1600" spc="-5" dirty="0" smtClean="0">
                <a:latin typeface="ＭＳ Ｐゴシック"/>
                <a:cs typeface="ＭＳ Ｐゴシック"/>
              </a:rPr>
              <a:t>プ</a:t>
            </a:r>
            <a:r>
              <a:rPr lang="en-US" sz="1600" dirty="0" smtClean="0">
                <a:latin typeface="ＭＳ Ｐゴシック"/>
                <a:cs typeface="ＭＳ Ｐゴシック"/>
              </a:rPr>
              <a:t>リン</a:t>
            </a:r>
            <a:r>
              <a:rPr lang="en-US" sz="1600" spc="-5" dirty="0" smtClean="0">
                <a:latin typeface="ＭＳ Ｐゴシック"/>
                <a:cs typeface="ＭＳ Ｐゴシック"/>
              </a:rPr>
              <a:t>タ</a:t>
            </a:r>
            <a:r>
              <a:rPr lang="en-US" sz="1600" dirty="0" smtClean="0">
                <a:latin typeface="ＭＳ Ｐゴシック"/>
                <a:cs typeface="ＭＳ Ｐゴシック"/>
              </a:rPr>
              <a:t>ー</a:t>
            </a:r>
          </a:p>
          <a:p>
            <a:pPr marL="406400">
              <a:lnSpc>
                <a:spcPct val="100000"/>
              </a:lnSpc>
              <a:spcBef>
                <a:spcPts val="120"/>
              </a:spcBef>
              <a:tabLst>
                <a:tab pos="691515" algn="l"/>
              </a:tabLst>
            </a:pPr>
            <a:r>
              <a:rPr lang="en-US" sz="1600" dirty="0" smtClean="0">
                <a:latin typeface="Arial"/>
                <a:cs typeface="Arial"/>
              </a:rPr>
              <a:t>•	</a:t>
            </a:r>
            <a:r>
              <a:rPr lang="en-US" sz="1600" dirty="0" smtClean="0">
                <a:latin typeface="ＭＳ Ｐゴシック"/>
                <a:cs typeface="ＭＳ Ｐゴシック"/>
              </a:rPr>
              <a:t>おい</a:t>
            </a:r>
            <a:r>
              <a:rPr lang="en-US" sz="1600" spc="-5" dirty="0" smtClean="0">
                <a:latin typeface="ＭＳ Ｐゴシック"/>
                <a:cs typeface="ＭＳ Ｐゴシック"/>
              </a:rPr>
              <a:t>し</a:t>
            </a:r>
            <a:r>
              <a:rPr lang="en-US" sz="1600" dirty="0" smtClean="0">
                <a:latin typeface="ＭＳ Ｐゴシック"/>
                <a:cs typeface="ＭＳ Ｐゴシック"/>
              </a:rPr>
              <a:t>いや</a:t>
            </a:r>
            <a:r>
              <a:rPr lang="en-US" sz="1600" spc="-5" dirty="0" smtClean="0">
                <a:latin typeface="ＭＳ Ｐゴシック"/>
                <a:cs typeface="ＭＳ Ｐゴシック"/>
              </a:rPr>
              <a:t>さ</a:t>
            </a:r>
            <a:r>
              <a:rPr lang="en-US" sz="1600" dirty="0" smtClean="0">
                <a:latin typeface="ＭＳ Ｐゴシック"/>
                <a:cs typeface="ＭＳ Ｐゴシック"/>
              </a:rPr>
              <a:t>い</a:t>
            </a:r>
          </a:p>
          <a:p>
            <a:pPr>
              <a:lnSpc>
                <a:spcPts val="1250"/>
              </a:lnSpc>
              <a:spcBef>
                <a:spcPts val="25"/>
              </a:spcBef>
            </a:pPr>
            <a:endParaRPr lang="en-US" sz="1600" dirty="0" smtClean="0"/>
          </a:p>
          <a:p>
            <a:pPr>
              <a:lnSpc>
                <a:spcPts val="1400"/>
              </a:lnSpc>
            </a:pPr>
            <a:endParaRPr lang="en-US" sz="1600" dirty="0" smtClean="0"/>
          </a:p>
          <a:p>
            <a:pPr marL="12700">
              <a:lnSpc>
                <a:spcPct val="100000"/>
              </a:lnSpc>
            </a:pPr>
            <a:r>
              <a:rPr lang="en-US" sz="2000" dirty="0" smtClean="0">
                <a:solidFill>
                  <a:srgbClr val="C0504D"/>
                </a:solidFill>
                <a:latin typeface="ＭＳ Ｐゴシック"/>
                <a:cs typeface="ＭＳ Ｐゴシック"/>
              </a:rPr>
              <a:t>	な</a:t>
            </a:r>
            <a:r>
              <a:rPr lang="en-US" sz="2000" b="1" spc="-245" dirty="0">
                <a:solidFill>
                  <a:srgbClr val="C0504D"/>
                </a:solidFill>
                <a:cs typeface="Calibri"/>
              </a:rPr>
              <a:t>-­‐</a:t>
            </a:r>
            <a:r>
              <a:rPr lang="en-US" sz="2000" b="1" spc="-400" dirty="0">
                <a:solidFill>
                  <a:srgbClr val="C0504D"/>
                </a:solidFill>
                <a:cs typeface="Calibri"/>
              </a:rPr>
              <a:t>adjectives</a:t>
            </a:r>
            <a:endParaRPr lang="en-US" sz="2000" dirty="0"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85"/>
              </a:spcBef>
              <a:tabLst>
                <a:tab pos="755015" algn="l"/>
              </a:tabLst>
            </a:pPr>
            <a:r>
              <a:rPr lang="en-US" sz="1600" dirty="0" smtClean="0">
                <a:latin typeface="Arial"/>
                <a:cs typeface="Arial"/>
              </a:rPr>
              <a:t>•	</a:t>
            </a:r>
            <a:r>
              <a:rPr lang="en-US" sz="1600" spc="-5" dirty="0" smtClean="0">
                <a:latin typeface="ＭＳ Ｐゴシック"/>
                <a:cs typeface="ＭＳ Ｐゴシック"/>
              </a:rPr>
              <a:t>ひま</a:t>
            </a:r>
            <a:r>
              <a:rPr lang="en-US" sz="1600" spc="-5" dirty="0" smtClean="0">
                <a:solidFill>
                  <a:srgbClr val="FF0000"/>
                </a:solidFill>
                <a:latin typeface="ＭＳ Ｐゴシック"/>
                <a:cs typeface="ＭＳ Ｐゴシック"/>
              </a:rPr>
              <a:t>な</a:t>
            </a:r>
            <a:r>
              <a:rPr lang="en-US" sz="1600" spc="-5" dirty="0" smtClean="0">
                <a:latin typeface="ＭＳ Ｐゴシック"/>
                <a:cs typeface="ＭＳ Ｐゴシック"/>
              </a:rPr>
              <a:t>人</a:t>
            </a:r>
            <a:endParaRPr lang="en-US" sz="1600" dirty="0" smtClean="0">
              <a:latin typeface="ＭＳ Ｐゴシック"/>
              <a:cs typeface="ＭＳ Ｐゴシック"/>
            </a:endParaRPr>
          </a:p>
          <a:p>
            <a:pPr marL="469900">
              <a:lnSpc>
                <a:spcPct val="100000"/>
              </a:lnSpc>
              <a:spcBef>
                <a:spcPts val="219"/>
              </a:spcBef>
              <a:tabLst>
                <a:tab pos="755015" algn="l"/>
              </a:tabLst>
            </a:pPr>
            <a:r>
              <a:rPr lang="en-US" sz="1600" dirty="0" smtClean="0">
                <a:latin typeface="Arial"/>
                <a:cs typeface="Arial"/>
              </a:rPr>
              <a:t>•	</a:t>
            </a:r>
            <a:r>
              <a:rPr lang="en-US" sz="1600" spc="-5" dirty="0" smtClean="0">
                <a:latin typeface="ＭＳ Ｐゴシック"/>
                <a:cs typeface="ＭＳ Ｐゴシック"/>
              </a:rPr>
              <a:t>し</a:t>
            </a:r>
            <a:r>
              <a:rPr lang="en-US" sz="1600" dirty="0" smtClean="0">
                <a:latin typeface="ＭＳ Ｐゴシック"/>
                <a:cs typeface="ＭＳ Ｐゴシック"/>
              </a:rPr>
              <a:t>ずか</a:t>
            </a:r>
            <a:r>
              <a:rPr lang="en-US" sz="1600" dirty="0" smtClean="0">
                <a:solidFill>
                  <a:srgbClr val="FF0000"/>
                </a:solidFill>
                <a:latin typeface="ＭＳ Ｐゴシック"/>
                <a:cs typeface="ＭＳ Ｐゴシック"/>
              </a:rPr>
              <a:t>な</a:t>
            </a:r>
            <a:r>
              <a:rPr lang="en-US" sz="1600" dirty="0" smtClean="0">
                <a:latin typeface="ＭＳ Ｐゴシック"/>
                <a:cs typeface="ＭＳ Ｐゴシック"/>
              </a:rPr>
              <a:t>へや</a:t>
            </a:r>
          </a:p>
          <a:p>
            <a:pPr marL="755650" indent="-285750">
              <a:lnSpc>
                <a:spcPct val="100000"/>
              </a:lnSpc>
              <a:spcBef>
                <a:spcPts val="120"/>
              </a:spcBef>
              <a:buFont typeface="Arial"/>
              <a:buChar char="•"/>
              <a:tabLst>
                <a:tab pos="755650" algn="l"/>
              </a:tabLst>
            </a:pPr>
            <a:r>
              <a:rPr lang="en-US" sz="1600" dirty="0" smtClean="0">
                <a:latin typeface="ＭＳ Ｐゴシック"/>
                <a:cs typeface="ＭＳ Ｐゴシック"/>
              </a:rPr>
              <a:t>モ</a:t>
            </a:r>
            <a:r>
              <a:rPr lang="en-US" sz="1600" spc="-5" dirty="0" smtClean="0">
                <a:latin typeface="ＭＳ Ｐゴシック"/>
                <a:cs typeface="ＭＳ Ｐゴシック"/>
              </a:rPr>
              <a:t>ダ</a:t>
            </a:r>
            <a:r>
              <a:rPr lang="en-US" sz="1600" dirty="0" smtClean="0">
                <a:latin typeface="ＭＳ Ｐゴシック"/>
                <a:cs typeface="ＭＳ Ｐゴシック"/>
              </a:rPr>
              <a:t>ン</a:t>
            </a:r>
            <a:r>
              <a:rPr lang="en-US" sz="1600" dirty="0" smtClean="0">
                <a:solidFill>
                  <a:srgbClr val="FF0000"/>
                </a:solidFill>
                <a:latin typeface="ＭＳ Ｐゴシック"/>
                <a:cs typeface="ＭＳ Ｐゴシック"/>
              </a:rPr>
              <a:t>な</a:t>
            </a:r>
            <a:r>
              <a:rPr lang="en-US" sz="1600" dirty="0" smtClean="0">
                <a:latin typeface="ＭＳ Ｐゴシック"/>
                <a:cs typeface="ＭＳ Ｐゴシック"/>
              </a:rPr>
              <a:t>いす</a:t>
            </a:r>
            <a:r>
              <a:rPr lang="en-US" sz="1600" spc="-110" dirty="0" smtClean="0">
                <a:latin typeface="ＭＳ Ｐゴシック"/>
                <a:cs typeface="ＭＳ Ｐゴシック"/>
              </a:rPr>
              <a:t> </a:t>
            </a:r>
            <a:r>
              <a:rPr lang="en-US" sz="1600" dirty="0">
                <a:cs typeface="Calibri"/>
              </a:rPr>
              <a:t>(Katakana words (with adjective senses) behave like </a:t>
            </a:r>
            <a:r>
              <a:rPr lang="ja-JP" altLang="en-US" sz="1600" dirty="0">
                <a:cs typeface="Calibri"/>
              </a:rPr>
              <a:t>な</a:t>
            </a:r>
            <a:r>
              <a:rPr lang="en-US" altLang="ja-JP" sz="1600" dirty="0">
                <a:cs typeface="Calibri"/>
              </a:rPr>
              <a:t>-adjectives</a:t>
            </a:r>
            <a:r>
              <a:rPr lang="en-US" sz="1600" dirty="0">
                <a:cs typeface="Calibri"/>
              </a:rPr>
              <a:t> except for color words</a:t>
            </a:r>
            <a:r>
              <a:rPr lang="en-US" sz="1600" dirty="0" smtClean="0">
                <a:cs typeface="Calibri"/>
              </a:rPr>
              <a:t>)</a:t>
            </a:r>
            <a:endParaRPr lang="en-US" sz="2000" dirty="0" smtClean="0"/>
          </a:p>
          <a:p>
            <a:pPr marL="12700">
              <a:lnSpc>
                <a:spcPct val="100000"/>
              </a:lnSpc>
            </a:pPr>
            <a:endParaRPr lang="en-US" sz="2000" b="1" dirty="0" smtClean="0">
              <a:solidFill>
                <a:srgbClr val="C0504D"/>
              </a:solidFill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US" sz="2000" b="1" dirty="0" smtClean="0">
                <a:solidFill>
                  <a:srgbClr val="C0504D"/>
                </a:solidFill>
                <a:cs typeface="Calibri"/>
              </a:rPr>
              <a:t>Noun </a:t>
            </a:r>
            <a:r>
              <a:rPr lang="en-US" sz="2000" b="1" dirty="0">
                <a:solidFill>
                  <a:srgbClr val="C0504D"/>
                </a:solidFill>
                <a:cs typeface="Calibri"/>
              </a:rPr>
              <a:t>+ Noun</a:t>
            </a:r>
            <a:endParaRPr lang="en-US" sz="2000" dirty="0">
              <a:cs typeface="Calibri"/>
            </a:endParaRPr>
          </a:p>
          <a:p>
            <a:pPr marL="406400">
              <a:lnSpc>
                <a:spcPct val="100000"/>
              </a:lnSpc>
              <a:spcBef>
                <a:spcPts val="150"/>
              </a:spcBef>
            </a:pPr>
            <a:r>
              <a:rPr lang="en-US" dirty="0" smtClean="0">
                <a:latin typeface="Arial"/>
                <a:cs typeface="Arial"/>
              </a:rPr>
              <a:t>• </a:t>
            </a:r>
            <a:r>
              <a:rPr lang="en-US" spc="80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ＭＳ Ｐゴシック"/>
                <a:cs typeface="ＭＳ Ｐゴシック"/>
              </a:rPr>
              <a:t>にほ</a:t>
            </a:r>
            <a:r>
              <a:rPr lang="en-US" spc="-5" dirty="0" smtClean="0">
                <a:latin typeface="ＭＳ Ｐゴシック"/>
                <a:cs typeface="ＭＳ Ｐゴシック"/>
              </a:rPr>
              <a:t>んご</a:t>
            </a:r>
            <a:r>
              <a:rPr lang="en-US" dirty="0" smtClean="0">
                <a:latin typeface="ＭＳ Ｐゴシック"/>
                <a:cs typeface="ＭＳ Ｐゴシック"/>
              </a:rPr>
              <a:t>の</a:t>
            </a:r>
            <a:r>
              <a:rPr lang="en-US" spc="-5" dirty="0" smtClean="0">
                <a:latin typeface="ＭＳ Ｐゴシック"/>
                <a:cs typeface="ＭＳ Ｐゴシック"/>
              </a:rPr>
              <a:t>ざっ</a:t>
            </a:r>
            <a:r>
              <a:rPr lang="en-US" dirty="0" smtClean="0">
                <a:latin typeface="ＭＳ Ｐゴシック"/>
                <a:cs typeface="ＭＳ Ｐゴシック"/>
              </a:rPr>
              <a:t>し</a:t>
            </a:r>
          </a:p>
          <a:p>
            <a:pPr marL="406400">
              <a:lnSpc>
                <a:spcPct val="100000"/>
              </a:lnSpc>
              <a:spcBef>
                <a:spcPts val="219"/>
              </a:spcBef>
            </a:pPr>
            <a:r>
              <a:rPr lang="en-US" dirty="0" smtClean="0">
                <a:latin typeface="Arial"/>
                <a:cs typeface="Arial"/>
              </a:rPr>
              <a:t>• </a:t>
            </a:r>
            <a:r>
              <a:rPr lang="en-US" spc="80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ＭＳ Ｐゴシック"/>
                <a:cs typeface="ＭＳ Ｐゴシック"/>
              </a:rPr>
              <a:t>千円の</a:t>
            </a:r>
            <a:r>
              <a:rPr lang="en-US" spc="-5" dirty="0" smtClean="0">
                <a:latin typeface="ＭＳ Ｐゴシック"/>
                <a:cs typeface="ＭＳ Ｐゴシック"/>
              </a:rPr>
              <a:t>ケー</a:t>
            </a:r>
            <a:r>
              <a:rPr lang="en-US" dirty="0" smtClean="0">
                <a:latin typeface="ＭＳ Ｐゴシック"/>
                <a:cs typeface="ＭＳ Ｐゴシック"/>
              </a:rPr>
              <a:t>キ</a:t>
            </a:r>
          </a:p>
          <a:p>
            <a:pPr marL="577850" indent="-171450">
              <a:lnSpc>
                <a:spcPct val="100000"/>
              </a:lnSpc>
              <a:spcBef>
                <a:spcPts val="120"/>
              </a:spcBef>
              <a:buFont typeface="Arial"/>
              <a:buChar char="•"/>
              <a:tabLst>
                <a:tab pos="577850" algn="l"/>
              </a:tabLst>
            </a:pPr>
            <a:r>
              <a:rPr 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en-US" dirty="0" smtClean="0">
                <a:latin typeface="ＭＳ Ｐゴシック"/>
                <a:cs typeface="ＭＳ Ｐゴシック"/>
              </a:rPr>
              <a:t>えの</a:t>
            </a:r>
            <a:r>
              <a:rPr lang="en-US" spc="-5" dirty="0" smtClean="0">
                <a:latin typeface="ＭＳ Ｐゴシック"/>
                <a:cs typeface="ＭＳ Ｐゴシック"/>
              </a:rPr>
              <a:t>きっさ</a:t>
            </a:r>
            <a:r>
              <a:rPr lang="en-US" dirty="0" smtClean="0">
                <a:latin typeface="ＭＳ Ｐゴシック"/>
                <a:cs typeface="ＭＳ Ｐゴシック"/>
              </a:rPr>
              <a:t>てん </a:t>
            </a:r>
            <a:r>
              <a:rPr lang="en-US" spc="75" dirty="0" smtClean="0">
                <a:latin typeface="ＭＳ Ｐゴシック"/>
                <a:cs typeface="ＭＳ Ｐゴシック"/>
              </a:rPr>
              <a:t> </a:t>
            </a:r>
            <a:r>
              <a:rPr lang="en-US" dirty="0">
                <a:cs typeface="Calibri"/>
              </a:rPr>
              <a:t>“the café in front”</a:t>
            </a:r>
          </a:p>
          <a:p>
            <a:pPr marL="12700" indent="1365250">
              <a:lnSpc>
                <a:spcPct val="100000"/>
              </a:lnSpc>
              <a:spcBef>
                <a:spcPts val="300"/>
              </a:spcBef>
            </a:pPr>
            <a:r>
              <a:rPr lang="en-US" dirty="0">
                <a:cs typeface="Calibri"/>
              </a:rPr>
              <a:t>compare: </a:t>
            </a:r>
            <a:r>
              <a:rPr lang="en-US" spc="-5" dirty="0" smtClean="0">
                <a:latin typeface="ＭＳ Ｐゴシック"/>
                <a:cs typeface="ＭＳ Ｐゴシック"/>
              </a:rPr>
              <a:t>きっさ</a:t>
            </a:r>
            <a:r>
              <a:rPr lang="en-US" dirty="0" smtClean="0">
                <a:latin typeface="ＭＳ Ｐゴシック"/>
                <a:cs typeface="ＭＳ Ｐゴシック"/>
              </a:rPr>
              <a:t>て</a:t>
            </a:r>
            <a:r>
              <a:rPr 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en-US" dirty="0" smtClean="0">
                <a:latin typeface="ＭＳ Ｐゴシック"/>
                <a:cs typeface="ＭＳ Ｐゴシック"/>
              </a:rPr>
              <a:t>の</a:t>
            </a:r>
            <a:r>
              <a:rPr 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en-US" dirty="0" smtClean="0">
                <a:latin typeface="ＭＳ Ｐゴシック"/>
                <a:cs typeface="ＭＳ Ｐゴシック"/>
              </a:rPr>
              <a:t>え </a:t>
            </a:r>
            <a:r>
              <a:rPr lang="en-US" spc="75" dirty="0" smtClean="0">
                <a:latin typeface="ＭＳ Ｐゴシック"/>
                <a:cs typeface="ＭＳ Ｐゴシック"/>
              </a:rPr>
              <a:t> </a:t>
            </a:r>
            <a:r>
              <a:rPr lang="en-US" dirty="0">
                <a:cs typeface="Calibri"/>
              </a:rPr>
              <a:t>“in front of the </a:t>
            </a:r>
            <a:r>
              <a:rPr lang="en-US" dirty="0" smtClean="0">
                <a:cs typeface="Calibri"/>
              </a:rPr>
              <a:t>café”</a:t>
            </a:r>
          </a:p>
          <a:p>
            <a:pPr marL="12700" indent="1365250">
              <a:lnSpc>
                <a:spcPct val="100000"/>
              </a:lnSpc>
              <a:spcBef>
                <a:spcPts val="300"/>
              </a:spcBef>
            </a:pPr>
            <a:endParaRPr lang="en-US" altLang="ja-JP" spc="-5" dirty="0">
              <a:latin typeface="ＭＳ Ｐゴシック"/>
              <a:cs typeface="Calibri"/>
            </a:endParaRPr>
          </a:p>
          <a:p>
            <a:pPr marL="12700" indent="1365250">
              <a:lnSpc>
                <a:spcPct val="100000"/>
              </a:lnSpc>
              <a:spcBef>
                <a:spcPts val="300"/>
              </a:spcBef>
            </a:pPr>
            <a:endParaRPr lang="en-US" dirty="0">
              <a:cs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AAC46C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839950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110" dirty="0" smtClean="0"/>
              <a:t>Adjectives + Nouns</a:t>
            </a:r>
            <a:endParaRPr spc="110" dirty="0"/>
          </a:p>
        </p:txBody>
      </p:sp>
      <p:sp>
        <p:nvSpPr>
          <p:cNvPr id="7" name="object 7"/>
          <p:cNvSpPr txBox="1"/>
          <p:nvPr/>
        </p:nvSpPr>
        <p:spPr>
          <a:xfrm>
            <a:off x="1828800" y="5867400"/>
            <a:ext cx="3286125" cy="252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0">
              <a:lnSpc>
                <a:spcPct val="111100"/>
              </a:lnSpc>
            </a:pPr>
            <a:endParaRPr sz="1500" dirty="0">
              <a:latin typeface="ＭＳ Ｐゴシック"/>
              <a:cs typeface="ＭＳ Ｐゴシック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" y="1371600"/>
            <a:ext cx="8458200" cy="5791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12700" indent="1365250">
              <a:lnSpc>
                <a:spcPct val="100000"/>
              </a:lnSpc>
              <a:spcBef>
                <a:spcPts val="300"/>
              </a:spcBef>
            </a:pPr>
            <a:endParaRPr lang="en-US" dirty="0"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752600"/>
            <a:ext cx="5410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Modifying with more than two adjectives/nouns</a:t>
            </a:r>
          </a:p>
          <a:p>
            <a:endParaRPr lang="en-US" dirty="0"/>
          </a:p>
          <a:p>
            <a:r>
              <a:rPr lang="ja-JP" altLang="en-US" dirty="0" smtClean="0"/>
              <a:t>たなかさんのアパート</a:t>
            </a:r>
            <a:endParaRPr lang="en-US" altLang="ja-JP" dirty="0" smtClean="0"/>
          </a:p>
          <a:p>
            <a:r>
              <a:rPr lang="ja-JP" altLang="en-US" dirty="0" smtClean="0"/>
              <a:t>たなかさんのあたらしいアパート</a:t>
            </a:r>
            <a:endParaRPr lang="en-US" altLang="ja-JP" dirty="0" smtClean="0"/>
          </a:p>
          <a:p>
            <a:r>
              <a:rPr lang="ja-JP" altLang="en-US" dirty="0" smtClean="0"/>
              <a:t>たなかさんのあたらしいきれいなアパート</a:t>
            </a:r>
            <a:endParaRPr lang="en-US" altLang="ja-JP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995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8" y="0"/>
                </a:lnTo>
                <a:lnTo>
                  <a:pt x="8229598" y="497131"/>
                </a:lnTo>
                <a:lnTo>
                  <a:pt x="0" y="497131"/>
                </a:lnTo>
                <a:lnTo>
                  <a:pt x="0" y="0"/>
                </a:lnTo>
                <a:close/>
              </a:path>
            </a:pathLst>
          </a:custGeom>
          <a:solidFill>
            <a:srgbClr val="6095C9"/>
          </a:solid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14399" y="731838"/>
            <a:ext cx="8229600" cy="497205"/>
          </a:xfrm>
          <a:custGeom>
            <a:avLst/>
            <a:gdLst/>
            <a:ahLst/>
            <a:cxnLst/>
            <a:rect l="l" t="t" r="r" b="b"/>
            <a:pathLst>
              <a:path w="8229600" h="497205">
                <a:moveTo>
                  <a:pt x="0" y="0"/>
                </a:moveTo>
                <a:lnTo>
                  <a:pt x="8229597" y="0"/>
                </a:lnTo>
                <a:lnTo>
                  <a:pt x="8229597" y="497130"/>
                </a:lnTo>
                <a:lnTo>
                  <a:pt x="0" y="497130"/>
                </a:lnTo>
                <a:lnTo>
                  <a:pt x="0" y="0"/>
                </a:lnTo>
                <a:close/>
              </a:path>
            </a:pathLst>
          </a:custGeom>
          <a:ln w="25399">
            <a:solidFill>
              <a:srgbClr val="47719C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pc="-5" dirty="0" smtClean="0"/>
              <a:t>Adjective Modification</a:t>
            </a:r>
            <a:r>
              <a:rPr lang="ja-JP" altLang="en-US" spc="-5" dirty="0" smtClean="0"/>
              <a:t>のれんしゅう</a:t>
            </a:r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993139" y="1686952"/>
            <a:ext cx="7534275" cy="53424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Calibri"/>
              <a:buAutoNum type="arabicPeriod"/>
              <a:tabLst>
                <a:tab pos="355600" algn="l"/>
              </a:tabLst>
            </a:pPr>
            <a:r>
              <a:rPr sz="2000" dirty="0">
                <a:latin typeface="Calibri"/>
                <a:cs typeface="Calibri"/>
              </a:rPr>
              <a:t>There is a small dog in the room</a:t>
            </a:r>
            <a:r>
              <a:rPr sz="2000" dirty="0" smtClean="0">
                <a:latin typeface="Calibri"/>
                <a:cs typeface="Calibri"/>
              </a:rPr>
              <a:t>.</a:t>
            </a:r>
            <a:endParaRPr lang="en-US" sz="2000" dirty="0" smtClean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Calibri"/>
              <a:buAutoNum type="arabicPeriod"/>
              <a:tabLst>
                <a:tab pos="355600" algn="l"/>
              </a:tabLst>
            </a:pPr>
            <a:endParaRPr sz="20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880"/>
              </a:spcBef>
              <a:buFont typeface="Calibri"/>
              <a:buAutoNum type="arabicPeriod"/>
              <a:tabLst>
                <a:tab pos="355600" algn="l"/>
                <a:tab pos="3397885" algn="l"/>
              </a:tabLst>
            </a:pPr>
            <a:r>
              <a:rPr sz="2000" dirty="0">
                <a:latin typeface="Calibri"/>
                <a:cs typeface="Calibri"/>
              </a:rPr>
              <a:t>I listened to the quiet </a:t>
            </a:r>
            <a:r>
              <a:rPr sz="2000" dirty="0" smtClean="0">
                <a:latin typeface="Calibri"/>
                <a:cs typeface="Calibri"/>
              </a:rPr>
              <a:t>music</a:t>
            </a:r>
            <a:r>
              <a:rPr lang="en-US" sz="2000" dirty="0">
                <a:latin typeface="Calibri"/>
                <a:cs typeface="Calibri"/>
              </a:rPr>
              <a:t> </a:t>
            </a:r>
            <a:r>
              <a:rPr sz="2000" dirty="0" smtClean="0">
                <a:latin typeface="Calibri"/>
                <a:cs typeface="Calibri"/>
              </a:rPr>
              <a:t>with </a:t>
            </a:r>
            <a:r>
              <a:rPr sz="2000" dirty="0">
                <a:latin typeface="Calibri"/>
                <a:cs typeface="Calibri"/>
              </a:rPr>
              <a:t>my friend</a:t>
            </a:r>
            <a:r>
              <a:rPr sz="2000" dirty="0" smtClean="0">
                <a:latin typeface="Calibri"/>
                <a:cs typeface="Calibri"/>
              </a:rPr>
              <a:t>.</a:t>
            </a:r>
            <a:endParaRPr lang="en-US" sz="2000" dirty="0" smtClean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880"/>
              </a:spcBef>
              <a:buFont typeface="Calibri"/>
              <a:buAutoNum type="arabicPeriod"/>
              <a:tabLst>
                <a:tab pos="355600" algn="l"/>
                <a:tab pos="3397885" algn="l"/>
              </a:tabLst>
            </a:pPr>
            <a:endParaRPr sz="20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0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000" dirty="0">
                <a:latin typeface="Calibri"/>
                <a:cs typeface="Calibri"/>
              </a:rPr>
              <a:t>I went to Tokyo last month. But it was not a fun trip</a:t>
            </a:r>
            <a:r>
              <a:rPr sz="2000" dirty="0" smtClean="0">
                <a:latin typeface="Calibri"/>
                <a:cs typeface="Calibri"/>
              </a:rPr>
              <a:t>.</a:t>
            </a:r>
            <a:endParaRPr lang="en-US" sz="2000" dirty="0" smtClean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000"/>
              </a:spcBef>
              <a:buFont typeface="Calibri"/>
              <a:buAutoNum type="arabicPeriod"/>
              <a:tabLst>
                <a:tab pos="355600" algn="l"/>
              </a:tabLst>
            </a:pPr>
            <a:endParaRPr lang="en-US" sz="20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000"/>
              </a:spcBef>
              <a:buFont typeface="Calibri"/>
              <a:buAutoNum type="arabicPeriod"/>
              <a:tabLst>
                <a:tab pos="355600" algn="l"/>
              </a:tabLst>
            </a:pPr>
            <a:endParaRPr sz="20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0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sz="2000" dirty="0">
                <a:latin typeface="Calibri"/>
                <a:cs typeface="Calibri"/>
              </a:rPr>
              <a:t>I bought a large TV yesterday.  It </a:t>
            </a:r>
            <a:r>
              <a:rPr sz="2000" dirty="0" smtClean="0">
                <a:latin typeface="Calibri"/>
                <a:cs typeface="Calibri"/>
              </a:rPr>
              <a:t>was</a:t>
            </a:r>
            <a:r>
              <a:rPr lang="en-US" sz="2000" dirty="0" smtClean="0">
                <a:latin typeface="Calibri"/>
                <a:cs typeface="Calibri"/>
              </a:rPr>
              <a:t> a little expensive</a:t>
            </a:r>
            <a:r>
              <a:rPr lang="en-US" sz="2000" spc="420" dirty="0" smtClean="0">
                <a:latin typeface="Calibri"/>
                <a:cs typeface="Calibri"/>
              </a:rPr>
              <a:t>.</a:t>
            </a:r>
          </a:p>
          <a:p>
            <a:pPr marL="355600" indent="-342900">
              <a:lnSpc>
                <a:spcPct val="100000"/>
              </a:lnSpc>
              <a:spcBef>
                <a:spcPts val="1000"/>
              </a:spcBef>
              <a:buFont typeface="Calibri"/>
              <a:buAutoNum type="arabicPeriod"/>
              <a:tabLst>
                <a:tab pos="355600" algn="l"/>
              </a:tabLst>
            </a:pPr>
            <a:endParaRPr lang="en-US" sz="2000" spc="42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000"/>
              </a:spcBef>
              <a:buFont typeface="Calibri"/>
              <a:buAutoNum type="arabicPeriod"/>
              <a:tabLst>
                <a:tab pos="355600" algn="l"/>
              </a:tabLst>
            </a:pPr>
            <a:endParaRPr sz="2000" dirty="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900"/>
              </a:spcBef>
              <a:buFont typeface="Calibri"/>
              <a:buAutoNum type="arabicPeriod"/>
              <a:tabLst>
                <a:tab pos="355600" algn="l"/>
              </a:tabLst>
            </a:pPr>
            <a:r>
              <a:rPr lang="en-US" sz="2000" dirty="0" smtClean="0">
                <a:latin typeface="Calibri"/>
                <a:cs typeface="Calibri"/>
              </a:rPr>
              <a:t>I took a lot of photo in Hawaii last week.</a:t>
            </a:r>
          </a:p>
          <a:p>
            <a:pPr marL="355600" indent="-342900">
              <a:lnSpc>
                <a:spcPct val="100000"/>
              </a:lnSpc>
              <a:spcBef>
                <a:spcPts val="900"/>
              </a:spcBef>
              <a:buFont typeface="Calibri"/>
              <a:buAutoNum type="arabicPeriod"/>
              <a:tabLst>
                <a:tab pos="355600" algn="l"/>
              </a:tabLst>
            </a:pPr>
            <a:endParaRPr lang="en-US" sz="2000" dirty="0" smtClean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00"/>
              </a:spcBef>
              <a:tabLst>
                <a:tab pos="355600" algn="l"/>
              </a:tabLst>
            </a:pPr>
            <a:endParaRPr lang="en-US" sz="2000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29200" y="1676400"/>
            <a:ext cx="44196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ＭＳ Ｐゴシック"/>
                <a:cs typeface="ＭＳ Ｐゴシック"/>
              </a:rPr>
              <a:t>へやにちい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さ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いいぬがい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す。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33800" y="2819400"/>
            <a:ext cx="5562600" cy="457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ＭＳ Ｐゴシック"/>
                <a:cs typeface="ＭＳ Ｐゴシック"/>
              </a:rPr>
              <a:t>わ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たし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は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ともだ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ち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ずかなお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が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く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を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ききまし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た。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66800" y="3657600"/>
            <a:ext cx="80010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ＭＳ Ｐゴシック"/>
                <a:cs typeface="ＭＳ Ｐゴシック"/>
              </a:rPr>
              <a:t>せ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げつ、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う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きょ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うへい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きまし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た。で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も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、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ょこ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う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じゃ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なか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った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 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。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676400" y="5105400"/>
            <a:ext cx="6324600" cy="4572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880"/>
              </a:spcBef>
              <a:tabLst>
                <a:tab pos="354965" algn="l"/>
              </a:tabLst>
            </a:pPr>
            <a:r>
              <a:rPr lang="ja-JP" altLang="en-US" spc="-5" dirty="0" smtClean="0">
                <a:latin typeface="ＭＳ Ｐゴシック"/>
                <a:cs typeface="ＭＳ Ｐゴシック"/>
              </a:rPr>
              <a:t>き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のう、おお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き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テレ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ビをかい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た。ちょっと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かか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った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で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す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。</a:t>
            </a:r>
            <a:endParaRPr lang="ja-JP" altLang="en-US" dirty="0">
              <a:latin typeface="ＭＳ Ｐゴシック"/>
              <a:cs typeface="ＭＳ Ｐゴシック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28800" y="6248400"/>
            <a:ext cx="63246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12700">
              <a:lnSpc>
                <a:spcPct val="100000"/>
              </a:lnSpc>
              <a:spcBef>
                <a:spcPts val="880"/>
              </a:spcBef>
              <a:tabLst>
                <a:tab pos="354965" algn="l"/>
              </a:tabLst>
            </a:pPr>
            <a:r>
              <a:rPr lang="ja-JP" altLang="en-US" dirty="0" smtClean="0">
                <a:latin typeface="ＭＳ Ｐゴシック"/>
                <a:cs typeface="ＭＳ Ｐゴシック"/>
              </a:rPr>
              <a:t>せ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んしゅ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う、ハワイでたくさん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しゃしん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を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と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り</a:t>
            </a:r>
            <a:r>
              <a:rPr lang="ja-JP" altLang="en-US" spc="-5" dirty="0" smtClean="0">
                <a:latin typeface="ＭＳ Ｐゴシック"/>
                <a:cs typeface="ＭＳ Ｐゴシック"/>
              </a:rPr>
              <a:t>まし</a:t>
            </a:r>
            <a:r>
              <a:rPr lang="ja-JP" altLang="en-US" dirty="0" smtClean="0">
                <a:latin typeface="ＭＳ Ｐゴシック"/>
                <a:cs typeface="ＭＳ Ｐゴシック"/>
              </a:rPr>
              <a:t>た。</a:t>
            </a:r>
            <a:endParaRPr lang="ja-JP" altLang="en-US" dirty="0">
              <a:latin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1280</Words>
  <Application>Microsoft Macintosh PowerPoint</Application>
  <PresentationFormat>Custom</PresentationFormat>
  <Paragraphs>254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Adjectives (p. 132-134)</vt:lpstr>
      <vt:lpstr>い-Adjective Conjugations</vt:lpstr>
      <vt:lpstr>な - Adjective Conjugations</vt:lpstr>
      <vt:lpstr>Adjective Practice (れんしゅう）</vt:lpstr>
      <vt:lpstr>Adjective Practice (れんしゅう）</vt:lpstr>
      <vt:lpstr>Adjectives + Nouns</vt:lpstr>
      <vt:lpstr>Adjectives + Nouns</vt:lpstr>
      <vt:lpstr>Adjective Modificationのれんしゅう</vt:lpstr>
      <vt:lpstr>Adjective Modificationのれんしゅう</vt:lpstr>
      <vt:lpstr>すき(な）／きらい（な） (p. 134)</vt:lpstr>
      <vt:lpstr>〜ましょう(か）</vt:lpstr>
      <vt:lpstr>Counters in Japanese</vt:lpstr>
      <vt:lpstr>Expressions of Degree with Adjectives</vt:lpstr>
      <vt:lpstr>PowerPoint Presentation</vt:lpstr>
      <vt:lpstr>Practice ( れんしゅう）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Takako Aikawa</cp:lastModifiedBy>
  <cp:revision>21</cp:revision>
  <dcterms:created xsi:type="dcterms:W3CDTF">2013-11-01T07:56:29Z</dcterms:created>
  <dcterms:modified xsi:type="dcterms:W3CDTF">2013-11-04T13:02:23Z</dcterms:modified>
</cp:coreProperties>
</file>