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7" r:id="rId3"/>
    <p:sldId id="275" r:id="rId4"/>
    <p:sldId id="279" r:id="rId5"/>
    <p:sldId id="280" r:id="rId6"/>
    <p:sldId id="281" r:id="rId7"/>
    <p:sldId id="282" r:id="rId8"/>
    <p:sldId id="287" r:id="rId9"/>
    <p:sldId id="283" r:id="rId10"/>
    <p:sldId id="288" r:id="rId11"/>
    <p:sldId id="278" r:id="rId12"/>
    <p:sldId id="284" r:id="rId13"/>
    <p:sldId id="289" r:id="rId14"/>
    <p:sldId id="257" r:id="rId15"/>
    <p:sldId id="272" r:id="rId16"/>
    <p:sldId id="258" r:id="rId17"/>
    <p:sldId id="265" r:id="rId18"/>
    <p:sldId id="285" r:id="rId19"/>
    <p:sldId id="259" r:id="rId20"/>
    <p:sldId id="266" r:id="rId21"/>
    <p:sldId id="267" r:id="rId22"/>
    <p:sldId id="260" r:id="rId23"/>
    <p:sldId id="261" r:id="rId24"/>
    <p:sldId id="269" r:id="rId25"/>
    <p:sldId id="263" r:id="rId26"/>
    <p:sldId id="262" r:id="rId27"/>
    <p:sldId id="270" r:id="rId28"/>
    <p:sldId id="271" r:id="rId29"/>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15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1647209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1842432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1" lang="en-US" altLang="ja-JP" smtClean="0"/>
              <a:t>Click to edit Master title style</a:t>
            </a:r>
            <a:endParaRPr kumimoji="1" lang="ja-JP"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3310995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19146432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p:txBody>
      </p:sp>
      <p:sp>
        <p:nvSpPr>
          <p:cNvPr id="4" name="Date Placeholder 3"/>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2638058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Date Placeholder 4"/>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32708559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Date Placeholder 6"/>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2693661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Date Placeholder 2"/>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4081864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3137592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1541141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kumimoji="1" lang="en-US" altLang="ja-JP" smtClean="0"/>
              <a:t>Click to edit Master title style</a:t>
            </a:r>
            <a:endParaRPr kumimoji="1" lang="ja-JP"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p:txBody>
      </p:sp>
      <p:sp>
        <p:nvSpPr>
          <p:cNvPr id="5" name="Date Placeholder 4"/>
          <p:cNvSpPr>
            <a:spLocks noGrp="1"/>
          </p:cNvSpPr>
          <p:nvPr>
            <p:ph type="dt" sz="half" idx="10"/>
          </p:nvPr>
        </p:nvSpPr>
        <p:spPr/>
        <p:txBody>
          <a:bodyPr/>
          <a:lstStyle/>
          <a:p>
            <a:fld id="{CA89FCAC-7022-B347-BD66-CA0987D3FAD8}" type="datetimeFigureOut">
              <a:rPr kumimoji="1" lang="ja-JP" altLang="en-US" smtClean="0"/>
              <a:t>9/9/13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28453162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en-US" altLang="ja-JP" smtClean="0"/>
              <a:t>Click to edit Master title style</a:t>
            </a:r>
            <a:endParaRPr kumimoji="1" lang="ja-JP"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89FCAC-7022-B347-BD66-CA0987D3FAD8}" type="datetimeFigureOut">
              <a:rPr kumimoji="1" lang="ja-JP" altLang="en-US" smtClean="0"/>
              <a:t>9/9/13</a:t>
            </a:fld>
            <a:endParaRPr kumimoji="1" lang="ja-JP"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16D786-F95E-5A4C-9CD7-7DA5D5CADD39}" type="slidenum">
              <a:rPr kumimoji="1" lang="ja-JP" altLang="en-US" smtClean="0"/>
              <a:t>‹#›</a:t>
            </a:fld>
            <a:endParaRPr kumimoji="1" lang="ja-JP" altLang="en-US"/>
          </a:p>
        </p:txBody>
      </p:sp>
    </p:spTree>
    <p:extLst>
      <p:ext uri="{BB962C8B-B14F-4D97-AF65-F5344CB8AC3E}">
        <p14:creationId xmlns:p14="http://schemas.microsoft.com/office/powerpoint/2010/main" val="95699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japaneseprofessor.com/lessons/beginning/hiragana-and-sound-syste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sus.edu/indiv/s/sheaa/projects/genki/hiragana-timer.html" TargetMode="External"/><Relationship Id="rId4" Type="http://schemas.openxmlformats.org/officeDocument/2006/relationships/hyperlink" Target="http://www.japanese-lesson.com/characters/hiragana/hiragana_drill/index.html" TargetMode="External"/><Relationship Id="rId5" Type="http://schemas.openxmlformats.org/officeDocument/2006/relationships/hyperlink" Target="http://unckel.de/kanateacher/index-en.html" TargetMode="External"/><Relationship Id="rId1" Type="http://schemas.openxmlformats.org/officeDocument/2006/relationships/slideLayout" Target="../slideLayouts/slideLayout2.xml"/><Relationship Id="rId2" Type="http://schemas.openxmlformats.org/officeDocument/2006/relationships/hyperlink" Target="http://genki.japantimes.co.jp/self_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2205554"/>
          </a:xfrm>
        </p:spPr>
        <p:txBody>
          <a:bodyPr>
            <a:normAutofit fontScale="90000"/>
          </a:bodyPr>
          <a:lstStyle/>
          <a:p>
            <a:r>
              <a:rPr kumimoji="1" lang="en-US" altLang="ja-JP" dirty="0" smtClean="0"/>
              <a:t>A Brief Introduction of the Japanese Language </a:t>
            </a:r>
            <a:br>
              <a:rPr kumimoji="1" lang="en-US" altLang="ja-JP" dirty="0" smtClean="0"/>
            </a:br>
            <a:r>
              <a:rPr kumimoji="1" lang="en-US" altLang="ja-JP" dirty="0" smtClean="0"/>
              <a:t>&amp;</a:t>
            </a:r>
            <a:br>
              <a:rPr kumimoji="1" lang="en-US" altLang="ja-JP" dirty="0" smtClean="0"/>
            </a:br>
            <a:r>
              <a:rPr kumimoji="1" lang="en-US" altLang="ja-JP" dirty="0" smtClean="0"/>
              <a:t>L1 Grammar</a:t>
            </a:r>
            <a:endParaRPr kumimoji="1" lang="ja-JP" altLang="en-US" dirty="0"/>
          </a:p>
        </p:txBody>
      </p:sp>
    </p:spTree>
    <p:extLst>
      <p:ext uri="{BB962C8B-B14F-4D97-AF65-F5344CB8AC3E}">
        <p14:creationId xmlns:p14="http://schemas.microsoft.com/office/powerpoint/2010/main" val="417154796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Pitch language</a:t>
            </a:r>
            <a:endParaRPr lang="en-US" dirty="0"/>
          </a:p>
        </p:txBody>
      </p:sp>
      <p:sp>
        <p:nvSpPr>
          <p:cNvPr id="3" name="Content Placeholder 2"/>
          <p:cNvSpPr>
            <a:spLocks noGrp="1"/>
          </p:cNvSpPr>
          <p:nvPr>
            <p:ph idx="1"/>
          </p:nvPr>
        </p:nvSpPr>
        <p:spPr/>
        <p:txBody>
          <a:bodyPr/>
          <a:lstStyle/>
          <a:p>
            <a:pPr marL="0" indent="0">
              <a:buNone/>
            </a:pPr>
            <a:r>
              <a:rPr lang="en-US" dirty="0" smtClean="0"/>
              <a:t>High or low pitch</a:t>
            </a:r>
          </a:p>
          <a:p>
            <a:pPr marL="0" indent="0">
              <a:buNone/>
            </a:pPr>
            <a:r>
              <a:rPr lang="en-US" dirty="0" smtClean="0"/>
              <a:t>(e.g.) </a:t>
            </a:r>
            <a:endParaRPr lang="en-US" dirty="0"/>
          </a:p>
          <a:p>
            <a:pPr marL="0" indent="0">
              <a:buNone/>
            </a:pPr>
            <a:r>
              <a:rPr lang="en-US" sz="2000" dirty="0"/>
              <a:t>a</a:t>
            </a:r>
            <a:r>
              <a:rPr lang="en-US" sz="2000" dirty="0" smtClean="0"/>
              <a:t>                    					</a:t>
            </a:r>
            <a:r>
              <a:rPr lang="en-US" sz="2000" dirty="0" err="1" smtClean="0"/>
              <a:t>sa</a:t>
            </a:r>
            <a:endParaRPr lang="en-US" sz="2000" dirty="0" smtClean="0"/>
          </a:p>
          <a:p>
            <a:pPr marL="0" indent="0">
              <a:buNone/>
            </a:pPr>
            <a:r>
              <a:rPr lang="en-US" sz="2000" dirty="0"/>
              <a:t> </a:t>
            </a:r>
            <a:r>
              <a:rPr lang="en-US" sz="2000" dirty="0" smtClean="0"/>
              <a:t>     </a:t>
            </a:r>
            <a:r>
              <a:rPr lang="en-US" sz="2000" dirty="0" err="1" smtClean="0"/>
              <a:t>sa</a:t>
            </a:r>
            <a:r>
              <a:rPr lang="en-US" sz="2000" dirty="0" smtClean="0"/>
              <a:t>        				a</a:t>
            </a:r>
          </a:p>
          <a:p>
            <a:pPr marL="0" indent="0">
              <a:buNone/>
            </a:pPr>
            <a:endParaRPr lang="en-US" sz="2000" dirty="0" smtClean="0"/>
          </a:p>
          <a:p>
            <a:pPr marL="0" indent="0">
              <a:buNone/>
            </a:pPr>
            <a:endParaRPr lang="en-US" sz="2000" dirty="0"/>
          </a:p>
          <a:p>
            <a:pPr marL="0" indent="0">
              <a:buNone/>
            </a:pPr>
            <a:r>
              <a:rPr lang="en-US" sz="2000" dirty="0" err="1"/>
              <a:t>k</a:t>
            </a:r>
            <a:r>
              <a:rPr lang="en-US" sz="2000" dirty="0" err="1" smtClean="0"/>
              <a:t>a</a:t>
            </a:r>
            <a:r>
              <a:rPr lang="en-US" sz="2000" dirty="0" smtClean="0"/>
              <a:t>                                                    mi</a:t>
            </a:r>
          </a:p>
          <a:p>
            <a:pPr marL="0" indent="0">
              <a:buNone/>
            </a:pPr>
            <a:r>
              <a:rPr lang="en-US" sz="2000" dirty="0"/>
              <a:t> </a:t>
            </a:r>
            <a:r>
              <a:rPr lang="en-US" sz="2000" dirty="0" smtClean="0"/>
              <a:t>    mi                                       </a:t>
            </a:r>
            <a:r>
              <a:rPr lang="en-US" sz="2000" dirty="0" err="1" smtClean="0"/>
              <a:t>ka</a:t>
            </a:r>
            <a:endParaRPr lang="en-US" sz="2000" dirty="0"/>
          </a:p>
        </p:txBody>
      </p:sp>
      <p:sp>
        <p:nvSpPr>
          <p:cNvPr id="4" name="Rectangle 3"/>
          <p:cNvSpPr/>
          <p:nvPr/>
        </p:nvSpPr>
        <p:spPr>
          <a:xfrm>
            <a:off x="578162" y="5623976"/>
            <a:ext cx="7223911" cy="69543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hlinkClick r:id="rId2"/>
              </a:rPr>
              <a:t>http://www.japaneseprofessor.com/lessons/beginning/hiragana-and-sound-system</a:t>
            </a:r>
            <a:r>
              <a:rPr lang="en-US" dirty="0" smtClean="0">
                <a:hlinkClick r:id="rId2"/>
              </a:rPr>
              <a:t>/</a:t>
            </a:r>
            <a:r>
              <a:rPr lang="en-US" dirty="0" smtClean="0"/>
              <a:t> </a:t>
            </a:r>
            <a:endParaRPr lang="en-US" dirty="0"/>
          </a:p>
        </p:txBody>
      </p:sp>
    </p:spTree>
    <p:extLst>
      <p:ext uri="{BB962C8B-B14F-4D97-AF65-F5344CB8AC3E}">
        <p14:creationId xmlns:p14="http://schemas.microsoft.com/office/powerpoint/2010/main" val="1872819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32766"/>
            <a:ext cx="8229600" cy="4849473"/>
          </a:xfrm>
        </p:spPr>
        <p:txBody>
          <a:bodyPr>
            <a:normAutofit fontScale="70000" lnSpcReduction="20000"/>
          </a:bodyPr>
          <a:lstStyle/>
          <a:p>
            <a:pPr marL="0" indent="0">
              <a:buNone/>
            </a:pPr>
            <a:r>
              <a:rPr lang="en-US" b="1" dirty="0" smtClean="0">
                <a:solidFill>
                  <a:srgbClr val="FF0000"/>
                </a:solidFill>
              </a:rPr>
              <a:t>Word </a:t>
            </a:r>
            <a:r>
              <a:rPr lang="en-US" b="1" dirty="0">
                <a:solidFill>
                  <a:srgbClr val="FF0000"/>
                </a:solidFill>
              </a:rPr>
              <a:t>order</a:t>
            </a:r>
            <a:r>
              <a:rPr lang="en-US" dirty="0"/>
              <a:t>: The Japanese word order is quite different from the English one.  English is so-called a "Subject-Verb-Object" language whereas Japanese is called a "Subject-Object-Verb" language.  In Japanese, predicates (verbs and adjectives) always occur at the end of a sentence</a:t>
            </a:r>
            <a:r>
              <a:rPr lang="en-US" dirty="0" smtClean="0"/>
              <a:t>.</a:t>
            </a:r>
          </a:p>
          <a:p>
            <a:pPr marL="0" indent="0">
              <a:buNone/>
            </a:pPr>
            <a:endParaRPr lang="en-US" dirty="0"/>
          </a:p>
          <a:p>
            <a:pPr marL="0" indent="0">
              <a:buNone/>
            </a:pPr>
            <a:r>
              <a:rPr lang="en-US" b="1" dirty="0" smtClean="0">
                <a:solidFill>
                  <a:srgbClr val="FF0000"/>
                </a:solidFill>
              </a:rPr>
              <a:t>Particles</a:t>
            </a:r>
            <a:r>
              <a:rPr lang="en-US" dirty="0"/>
              <a:t>: In English, you can tell which noun corresponds to the subject/the object of a sentence based on the location of that noun.  For instance, the subject of the sentence, "John read a book.", is John and the object is a book.  Japanese utilizes so-called "particles" to indicate the grammatical function(s) of a noun.  Take a look at Examples a-b below.</a:t>
            </a:r>
          </a:p>
          <a:p>
            <a:r>
              <a:rPr lang="en-US" dirty="0"/>
              <a:t>     a. John  read a book.</a:t>
            </a:r>
          </a:p>
          <a:p>
            <a:r>
              <a:rPr lang="en-US" dirty="0"/>
              <a:t>     b. John-</a:t>
            </a:r>
            <a:r>
              <a:rPr lang="en-US" dirty="0" err="1"/>
              <a:t>ga</a:t>
            </a:r>
            <a:r>
              <a:rPr lang="en-US" dirty="0"/>
              <a:t> book-o read. (where the particle '</a:t>
            </a:r>
            <a:r>
              <a:rPr lang="en-US" dirty="0" err="1"/>
              <a:t>ga</a:t>
            </a:r>
            <a:r>
              <a:rPr lang="en-US" dirty="0"/>
              <a:t>' indicates that </a:t>
            </a:r>
            <a:r>
              <a:rPr lang="en-US" dirty="0" smtClean="0"/>
              <a:t>  John </a:t>
            </a:r>
            <a:r>
              <a:rPr lang="en-US" dirty="0"/>
              <a:t>is </a:t>
            </a:r>
            <a:r>
              <a:rPr lang="en-US" dirty="0" smtClean="0"/>
              <a:t> the </a:t>
            </a:r>
            <a:r>
              <a:rPr lang="en-US" dirty="0"/>
              <a:t>subject and the particle 'o' indicates that 'book' is the object.)</a:t>
            </a:r>
          </a:p>
          <a:p>
            <a:pPr marL="0" indent="0">
              <a:buNone/>
            </a:pPr>
            <a:endParaRPr lang="en-US" dirty="0"/>
          </a:p>
          <a:p>
            <a:endParaRPr lang="en-US" dirty="0"/>
          </a:p>
        </p:txBody>
      </p:sp>
      <p:sp>
        <p:nvSpPr>
          <p:cNvPr id="4" name="Title 1"/>
          <p:cNvSpPr>
            <a:spLocks noGrp="1"/>
          </p:cNvSpPr>
          <p:nvPr>
            <p:ph type="title"/>
          </p:nvPr>
        </p:nvSpPr>
        <p:spPr/>
        <p:txBody>
          <a:bodyPr>
            <a:normAutofit fontScale="90000"/>
          </a:bodyPr>
          <a:lstStyle/>
          <a:p>
            <a:r>
              <a:rPr lang="en-US" dirty="0" smtClean="0"/>
              <a:t>Characteristics of the Japanese language</a:t>
            </a:r>
            <a:endParaRPr lang="en-US" dirty="0"/>
          </a:p>
        </p:txBody>
      </p:sp>
      <p:sp>
        <p:nvSpPr>
          <p:cNvPr id="5" name="Rectangle 4"/>
          <p:cNvSpPr/>
          <p:nvPr/>
        </p:nvSpPr>
        <p:spPr>
          <a:xfrm>
            <a:off x="5564270" y="4868066"/>
            <a:ext cx="2615812" cy="1421112"/>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Subject</a:t>
            </a:r>
          </a:p>
          <a:p>
            <a:pPr algn="ctr"/>
            <a:r>
              <a:rPr lang="en-US" dirty="0" smtClean="0"/>
              <a:t>Object</a:t>
            </a:r>
          </a:p>
          <a:p>
            <a:pPr algn="ctr"/>
            <a:r>
              <a:rPr lang="en-US" dirty="0" smtClean="0"/>
              <a:t>Indirect </a:t>
            </a:r>
            <a:r>
              <a:rPr lang="en-US" dirty="0" smtClean="0"/>
              <a:t>Object</a:t>
            </a:r>
          </a:p>
        </p:txBody>
      </p:sp>
    </p:spTree>
    <p:extLst>
      <p:ext uri="{BB962C8B-B14F-4D97-AF65-F5344CB8AC3E}">
        <p14:creationId xmlns:p14="http://schemas.microsoft.com/office/powerpoint/2010/main" val="29872782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Characteristics of the Japanese language</a:t>
            </a:r>
          </a:p>
        </p:txBody>
      </p:sp>
      <p:sp>
        <p:nvSpPr>
          <p:cNvPr id="3" name="Content Placeholder 2"/>
          <p:cNvSpPr>
            <a:spLocks noGrp="1"/>
          </p:cNvSpPr>
          <p:nvPr>
            <p:ph idx="1"/>
          </p:nvPr>
        </p:nvSpPr>
        <p:spPr/>
        <p:txBody>
          <a:bodyPr>
            <a:normAutofit fontScale="85000" lnSpcReduction="20000"/>
          </a:bodyPr>
          <a:lstStyle/>
          <a:p>
            <a:pPr marL="0" indent="0">
              <a:buNone/>
            </a:pPr>
            <a:r>
              <a:rPr lang="en-US" dirty="0">
                <a:solidFill>
                  <a:srgbClr val="FF0000"/>
                </a:solidFill>
              </a:rPr>
              <a:t>Styles (Politeness)</a:t>
            </a:r>
            <a:r>
              <a:rPr lang="en-US" dirty="0"/>
              <a:t>: Japanese has many styles of speech and depending on the context or depending on who you're talking to, you need to change the so-called 'registry' of your speech.  Styles can be instantiated by adding certain expression(s) (e.g., </a:t>
            </a:r>
            <a:r>
              <a:rPr lang="en-US" dirty="0" err="1"/>
              <a:t>Ohayoo</a:t>
            </a:r>
            <a:r>
              <a:rPr lang="en-US" dirty="0"/>
              <a:t> vs. </a:t>
            </a:r>
            <a:r>
              <a:rPr lang="en-US" dirty="0" err="1"/>
              <a:t>Ohayoo</a:t>
            </a:r>
            <a:r>
              <a:rPr lang="en-US" dirty="0"/>
              <a:t> </a:t>
            </a:r>
            <a:r>
              <a:rPr lang="en-US" dirty="0" err="1"/>
              <a:t>gozaimasu</a:t>
            </a:r>
            <a:r>
              <a:rPr lang="en-US" dirty="0"/>
              <a:t> (Polite)) or by different forms of a predicate.</a:t>
            </a:r>
          </a:p>
          <a:p>
            <a:pPr marL="0" indent="0">
              <a:buNone/>
            </a:pPr>
            <a:endParaRPr lang="en-US" dirty="0" smtClean="0"/>
          </a:p>
          <a:p>
            <a:pPr marL="0" indent="0">
              <a:buNone/>
            </a:pPr>
            <a:r>
              <a:rPr lang="en-US" dirty="0" smtClean="0">
                <a:solidFill>
                  <a:srgbClr val="FF0000"/>
                </a:solidFill>
              </a:rPr>
              <a:t>Pronouns</a:t>
            </a:r>
            <a:r>
              <a:rPr lang="en-US" dirty="0"/>
              <a:t>: The use of pronouns in Japanese (in particular, personal pronouns such as 'you', 'she', etc.) is very different from English.  In Japanese, the tendency is to use actual names as opposed to pronouns.  (see p. 47, for instance).</a:t>
            </a:r>
          </a:p>
          <a:p>
            <a:endParaRPr lang="en-US" dirty="0"/>
          </a:p>
        </p:txBody>
      </p:sp>
    </p:spTree>
    <p:extLst>
      <p:ext uri="{BB962C8B-B14F-4D97-AF65-F5344CB8AC3E}">
        <p14:creationId xmlns:p14="http://schemas.microsoft.com/office/powerpoint/2010/main" val="398713948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25118"/>
            <a:ext cx="8229600" cy="1143000"/>
          </a:xfrm>
        </p:spPr>
        <p:txBody>
          <a:bodyPr/>
          <a:lstStyle/>
          <a:p>
            <a:r>
              <a:rPr lang="en-US" dirty="0" smtClean="0"/>
              <a:t>Lesson 1 Grammar</a:t>
            </a:r>
            <a:endParaRPr lang="en-US" dirty="0"/>
          </a:p>
        </p:txBody>
      </p:sp>
    </p:spTree>
    <p:extLst>
      <p:ext uri="{BB962C8B-B14F-4D97-AF65-F5344CB8AC3E}">
        <p14:creationId xmlns:p14="http://schemas.microsoft.com/office/powerpoint/2010/main" val="371380295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kumimoji="1" lang="en-US" altLang="ja-JP" dirty="0" smtClean="0"/>
              <a:t>1. X </a:t>
            </a:r>
            <a:r>
              <a:rPr kumimoji="1" lang="en-US" altLang="ja-JP" dirty="0" err="1" smtClean="0"/>
              <a:t>wa</a:t>
            </a:r>
            <a:r>
              <a:rPr kumimoji="1" lang="en-US" altLang="ja-JP" dirty="0" smtClean="0"/>
              <a:t> Y </a:t>
            </a:r>
            <a:r>
              <a:rPr kumimoji="1" lang="en-US" altLang="ja-JP" dirty="0" err="1" smtClean="0"/>
              <a:t>desu</a:t>
            </a:r>
            <a:endParaRPr kumimoji="1" lang="ja-JP" altLang="en-US" dirty="0"/>
          </a:p>
        </p:txBody>
      </p:sp>
      <p:sp>
        <p:nvSpPr>
          <p:cNvPr id="3" name="Content Placeholder 2"/>
          <p:cNvSpPr>
            <a:spLocks noGrp="1"/>
          </p:cNvSpPr>
          <p:nvPr>
            <p:ph idx="1"/>
          </p:nvPr>
        </p:nvSpPr>
        <p:spPr>
          <a:xfrm>
            <a:off x="457200" y="1243264"/>
            <a:ext cx="8229600" cy="4882900"/>
          </a:xfrm>
          <a:ln>
            <a:solidFill>
              <a:srgbClr val="17375E"/>
            </a:solidFill>
          </a:ln>
        </p:spPr>
        <p:txBody>
          <a:bodyPr/>
          <a:lstStyle/>
          <a:p>
            <a:pPr marL="0" indent="0">
              <a:buNone/>
            </a:pPr>
            <a:r>
              <a:rPr kumimoji="1" lang="en-US" altLang="ja-JP" dirty="0" smtClean="0">
                <a:solidFill>
                  <a:srgbClr val="FF0000"/>
                </a:solidFill>
              </a:rPr>
              <a:t> </a:t>
            </a:r>
            <a:r>
              <a:rPr kumimoji="1" lang="en-US" altLang="ja-JP" b="1" dirty="0" smtClean="0"/>
              <a:t>X</a:t>
            </a:r>
            <a:r>
              <a:rPr kumimoji="1" lang="en-US" altLang="ja-JP" dirty="0" smtClean="0"/>
              <a:t> (noun)  </a:t>
            </a:r>
            <a:r>
              <a:rPr kumimoji="1" lang="en-US" altLang="ja-JP" b="1" u="sng" dirty="0" err="1" smtClean="0">
                <a:solidFill>
                  <a:srgbClr val="FF0000"/>
                </a:solidFill>
              </a:rPr>
              <a:t>wa</a:t>
            </a:r>
            <a:r>
              <a:rPr kumimoji="1" lang="en-US" altLang="ja-JP" dirty="0" smtClean="0"/>
              <a:t>   </a:t>
            </a:r>
            <a:r>
              <a:rPr kumimoji="1" lang="en-US" altLang="ja-JP" b="1" dirty="0" smtClean="0"/>
              <a:t>Y</a:t>
            </a:r>
            <a:r>
              <a:rPr kumimoji="1" lang="en-US" altLang="ja-JP" dirty="0" smtClean="0"/>
              <a:t> (noun)</a:t>
            </a:r>
            <a:r>
              <a:rPr kumimoji="1" lang="en-US" altLang="ja-JP" b="1" dirty="0" smtClean="0"/>
              <a:t>  </a:t>
            </a:r>
            <a:r>
              <a:rPr kumimoji="1" lang="en-US" altLang="ja-JP" b="1" dirty="0" err="1" smtClean="0">
                <a:solidFill>
                  <a:srgbClr val="FF0000"/>
                </a:solidFill>
              </a:rPr>
              <a:t>desu</a:t>
            </a:r>
            <a:r>
              <a:rPr kumimoji="1" lang="en-US" altLang="ja-JP" dirty="0" smtClean="0">
                <a:solidFill>
                  <a:srgbClr val="FF0000"/>
                </a:solidFill>
              </a:rPr>
              <a:t>.</a:t>
            </a:r>
            <a:r>
              <a:rPr kumimoji="1" lang="en-US" altLang="ja-JP" dirty="0" smtClean="0"/>
              <a:t>		</a:t>
            </a:r>
            <a:endParaRPr kumimoji="1" lang="ja-JP" altLang="en-US" dirty="0"/>
          </a:p>
        </p:txBody>
      </p:sp>
      <p:cxnSp>
        <p:nvCxnSpPr>
          <p:cNvPr id="8" name="Straight Arrow Connector 7"/>
          <p:cNvCxnSpPr/>
          <p:nvPr/>
        </p:nvCxnSpPr>
        <p:spPr>
          <a:xfrm>
            <a:off x="2468845" y="1897766"/>
            <a:ext cx="0" cy="65637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941871" y="2724450"/>
            <a:ext cx="4430131" cy="52322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en-US" altLang="ja-JP" sz="2800" dirty="0" smtClean="0"/>
              <a:t>	</a:t>
            </a:r>
            <a:r>
              <a:rPr kumimoji="1" lang="en-US" altLang="ja-JP" sz="2400" b="1" dirty="0" smtClean="0"/>
              <a:t>Particle</a:t>
            </a:r>
            <a:r>
              <a:rPr lang="en-US" altLang="ja-JP" dirty="0"/>
              <a:t> </a:t>
            </a:r>
            <a:r>
              <a:rPr lang="en-US" altLang="ja-JP" dirty="0" smtClean="0"/>
              <a:t> </a:t>
            </a:r>
            <a:r>
              <a:rPr kumimoji="1" lang="en-US" altLang="ja-JP" dirty="0" smtClean="0"/>
              <a:t>(Topic Marker “as for”</a:t>
            </a:r>
            <a:r>
              <a:rPr lang="en-US" altLang="ja-JP" dirty="0" smtClean="0"/>
              <a:t>)</a:t>
            </a:r>
            <a:endParaRPr kumimoji="1" lang="ja-JP" altLang="en-US" dirty="0"/>
          </a:p>
        </p:txBody>
      </p:sp>
      <p:sp>
        <p:nvSpPr>
          <p:cNvPr id="11" name="TextBox 10"/>
          <p:cNvSpPr txBox="1"/>
          <p:nvPr/>
        </p:nvSpPr>
        <p:spPr>
          <a:xfrm>
            <a:off x="4281232" y="2262785"/>
            <a:ext cx="3660234"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ja-JP" sz="2400" b="1" dirty="0" smtClean="0"/>
              <a:t>Copula  ‘be’ (polite style)</a:t>
            </a:r>
            <a:endParaRPr kumimoji="1" lang="ja-JP" altLang="en-US" sz="2400" b="1" dirty="0"/>
          </a:p>
        </p:txBody>
      </p:sp>
      <p:sp>
        <p:nvSpPr>
          <p:cNvPr id="13" name="TextBox 12"/>
          <p:cNvSpPr txBox="1"/>
          <p:nvPr/>
        </p:nvSpPr>
        <p:spPr>
          <a:xfrm>
            <a:off x="627915" y="2213342"/>
            <a:ext cx="1084578" cy="46166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en-US" altLang="ja-JP" sz="2400" b="1" dirty="0" smtClean="0"/>
              <a:t>Topic</a:t>
            </a:r>
            <a:endParaRPr kumimoji="1" lang="ja-JP" altLang="en-US" sz="2400" b="1" dirty="0"/>
          </a:p>
        </p:txBody>
      </p:sp>
      <p:cxnSp>
        <p:nvCxnSpPr>
          <p:cNvPr id="15" name="Straight Arrow Connector 14"/>
          <p:cNvCxnSpPr/>
          <p:nvPr/>
        </p:nvCxnSpPr>
        <p:spPr>
          <a:xfrm>
            <a:off x="4880606" y="1897766"/>
            <a:ext cx="0" cy="31557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799163" y="1739978"/>
            <a:ext cx="142708" cy="47336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99163" y="3567230"/>
            <a:ext cx="6821431" cy="1403461"/>
          </a:xfrm>
          <a:prstGeom prst="rect">
            <a:avLst/>
          </a:prstGeom>
          <a:noFill/>
        </p:spPr>
        <p:txBody>
          <a:bodyPr wrap="square" rtlCol="0">
            <a:spAutoFit/>
          </a:bodyPr>
          <a:lstStyle/>
          <a:p>
            <a:pPr marL="457200" indent="-457200">
              <a:lnSpc>
                <a:spcPct val="70000"/>
              </a:lnSpc>
              <a:buFont typeface="+mj-lt"/>
              <a:buAutoNum type="arabicPeriod"/>
            </a:pPr>
            <a:r>
              <a:rPr kumimoji="1" lang="en-US" altLang="ja-JP" sz="2400" dirty="0" err="1" smtClean="0"/>
              <a:t>Watasi</a:t>
            </a:r>
            <a:r>
              <a:rPr kumimoji="1" lang="en-US" altLang="ja-JP" sz="2400" dirty="0" smtClean="0"/>
              <a:t> </a:t>
            </a:r>
            <a:r>
              <a:rPr kumimoji="1" lang="en-US" altLang="ja-JP" sz="2400" dirty="0" err="1" smtClean="0"/>
              <a:t>wa</a:t>
            </a:r>
            <a:r>
              <a:rPr kumimoji="1" lang="en-US" altLang="ja-JP" sz="2400" dirty="0" smtClean="0"/>
              <a:t> Lee </a:t>
            </a:r>
            <a:r>
              <a:rPr kumimoji="1" lang="en-US" altLang="ja-JP" sz="2400" dirty="0" err="1" smtClean="0"/>
              <a:t>desu</a:t>
            </a:r>
            <a:r>
              <a:rPr kumimoji="1" lang="en-US" altLang="ja-JP" sz="2400" dirty="0" smtClean="0"/>
              <a:t>.</a:t>
            </a:r>
          </a:p>
          <a:p>
            <a:pPr marL="457200" indent="-457200">
              <a:lnSpc>
                <a:spcPct val="70000"/>
              </a:lnSpc>
              <a:buFont typeface="+mj-lt"/>
              <a:buAutoNum type="arabicPeriod"/>
            </a:pPr>
            <a:endParaRPr lang="en-US" altLang="ja-JP" sz="2400" dirty="0"/>
          </a:p>
          <a:p>
            <a:pPr marL="457200" indent="-457200">
              <a:lnSpc>
                <a:spcPct val="70000"/>
              </a:lnSpc>
              <a:buFont typeface="+mj-lt"/>
              <a:buAutoNum type="arabicPeriod"/>
            </a:pPr>
            <a:r>
              <a:rPr lang="en-US" altLang="ja-JP" sz="2400" dirty="0" err="1" smtClean="0"/>
              <a:t>Miraa</a:t>
            </a:r>
            <a:r>
              <a:rPr lang="en-US" altLang="ja-JP" sz="2400" dirty="0" smtClean="0"/>
              <a:t> </a:t>
            </a:r>
            <a:r>
              <a:rPr lang="en-US" altLang="ja-JP" dirty="0" smtClean="0"/>
              <a:t>(Miller) </a:t>
            </a:r>
            <a:r>
              <a:rPr lang="en-US" altLang="ja-JP" sz="2400" dirty="0" smtClean="0"/>
              <a:t>-san </a:t>
            </a:r>
            <a:r>
              <a:rPr lang="en-US" altLang="ja-JP" sz="2400" dirty="0" err="1" smtClean="0"/>
              <a:t>wa</a:t>
            </a:r>
            <a:r>
              <a:rPr lang="en-US" altLang="ja-JP" sz="2400" dirty="0" smtClean="0"/>
              <a:t> </a:t>
            </a:r>
            <a:r>
              <a:rPr lang="en-US" altLang="ja-JP" sz="2400" dirty="0" err="1" smtClean="0"/>
              <a:t>ryuugakusee</a:t>
            </a:r>
            <a:r>
              <a:rPr lang="en-US" altLang="ja-JP" sz="2400" dirty="0" smtClean="0"/>
              <a:t> </a:t>
            </a:r>
            <a:r>
              <a:rPr lang="en-US" altLang="ja-JP" sz="2400" dirty="0" err="1" smtClean="0"/>
              <a:t>desu</a:t>
            </a:r>
            <a:r>
              <a:rPr lang="en-US" altLang="ja-JP" sz="2400" dirty="0" smtClean="0"/>
              <a:t>.</a:t>
            </a:r>
          </a:p>
          <a:p>
            <a:pPr marL="457200" indent="-457200">
              <a:lnSpc>
                <a:spcPct val="70000"/>
              </a:lnSpc>
              <a:buFont typeface="+mj-lt"/>
              <a:buAutoNum type="arabicPeriod"/>
            </a:pPr>
            <a:endParaRPr lang="en-US" altLang="ja-JP" sz="2400" dirty="0"/>
          </a:p>
          <a:p>
            <a:pPr marL="457200" indent="-457200">
              <a:lnSpc>
                <a:spcPct val="70000"/>
              </a:lnSpc>
              <a:buFont typeface="+mj-lt"/>
              <a:buAutoNum type="arabicPeriod"/>
            </a:pPr>
            <a:r>
              <a:rPr lang="en-US" altLang="ja-JP" sz="2400" dirty="0" err="1" smtClean="0"/>
              <a:t>Senkoo</a:t>
            </a:r>
            <a:r>
              <a:rPr lang="en-US" altLang="ja-JP" sz="2400" dirty="0" smtClean="0"/>
              <a:t> </a:t>
            </a:r>
            <a:r>
              <a:rPr lang="en-US" altLang="ja-JP" sz="2400" dirty="0" err="1" smtClean="0"/>
              <a:t>wa</a:t>
            </a:r>
            <a:r>
              <a:rPr lang="en-US" altLang="ja-JP" sz="2400" dirty="0" smtClean="0"/>
              <a:t> </a:t>
            </a:r>
            <a:r>
              <a:rPr lang="en-US" altLang="ja-JP" sz="2400" dirty="0" err="1" smtClean="0"/>
              <a:t>bijinesu</a:t>
            </a:r>
            <a:r>
              <a:rPr lang="en-US" altLang="ja-JP" sz="2400" dirty="0" smtClean="0"/>
              <a:t> </a:t>
            </a:r>
            <a:r>
              <a:rPr lang="en-US" altLang="ja-JP" sz="2400" dirty="0" err="1" smtClean="0"/>
              <a:t>desu</a:t>
            </a:r>
            <a:r>
              <a:rPr lang="en-US" altLang="ja-JP" sz="2400" dirty="0" smtClean="0"/>
              <a:t>. </a:t>
            </a:r>
            <a:endParaRPr lang="en-US" altLang="ja-JP" sz="2400" dirty="0"/>
          </a:p>
        </p:txBody>
      </p:sp>
      <p:sp>
        <p:nvSpPr>
          <p:cNvPr id="14" name="TextBox 13"/>
          <p:cNvSpPr txBox="1"/>
          <p:nvPr/>
        </p:nvSpPr>
        <p:spPr>
          <a:xfrm>
            <a:off x="784891" y="5147986"/>
            <a:ext cx="7506933" cy="461665"/>
          </a:xfrm>
          <a:prstGeom prst="rect">
            <a:avLst/>
          </a:prstGeom>
          <a:noFill/>
        </p:spPr>
        <p:txBody>
          <a:bodyPr wrap="square" rtlCol="0">
            <a:spAutoFit/>
          </a:bodyPr>
          <a:lstStyle/>
          <a:p>
            <a:r>
              <a:rPr lang="en-US" altLang="ja-JP" sz="2400" b="1" dirty="0" smtClean="0">
                <a:solidFill>
                  <a:srgbClr val="0000FF"/>
                </a:solidFill>
              </a:rPr>
              <a:t>[ X </a:t>
            </a:r>
            <a:r>
              <a:rPr lang="en-US" altLang="ja-JP" sz="2400" b="1" dirty="0" err="1" smtClean="0">
                <a:solidFill>
                  <a:srgbClr val="0000FF"/>
                </a:solidFill>
              </a:rPr>
              <a:t>wa</a:t>
            </a:r>
            <a:r>
              <a:rPr lang="en-US" altLang="ja-JP" sz="2400" b="1" dirty="0" smtClean="0">
                <a:solidFill>
                  <a:srgbClr val="0000FF"/>
                </a:solidFill>
              </a:rPr>
              <a:t> ] can be dropped</a:t>
            </a:r>
            <a:r>
              <a:rPr lang="en-US" altLang="ja-JP" sz="2400" b="1" dirty="0">
                <a:solidFill>
                  <a:srgbClr val="0000FF"/>
                </a:solidFill>
              </a:rPr>
              <a:t> </a:t>
            </a:r>
            <a:r>
              <a:rPr lang="en-US" altLang="ja-JP" sz="2400" b="1" dirty="0" smtClean="0">
                <a:solidFill>
                  <a:srgbClr val="0000FF"/>
                </a:solidFill>
              </a:rPr>
              <a:t>when the context is clear….</a:t>
            </a:r>
            <a:endParaRPr kumimoji="1" lang="en-US" altLang="ja-JP" sz="2400" b="1" dirty="0"/>
          </a:p>
        </p:txBody>
      </p:sp>
    </p:spTree>
    <p:extLst>
      <p:ext uri="{BB962C8B-B14F-4D97-AF65-F5344CB8AC3E}">
        <p14:creationId xmlns:p14="http://schemas.microsoft.com/office/powerpoint/2010/main" val="39903650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n-US" altLang="ja-JP" dirty="0"/>
              <a:t>2</a:t>
            </a:r>
            <a:r>
              <a:rPr kumimoji="1" lang="en-US" altLang="ja-JP" dirty="0" smtClean="0"/>
              <a:t>. Question Sentences</a:t>
            </a:r>
            <a:endParaRPr kumimoji="1" lang="ja-JP" altLang="en-US" dirty="0"/>
          </a:p>
        </p:txBody>
      </p:sp>
      <p:sp>
        <p:nvSpPr>
          <p:cNvPr id="8" name="Rectangle 7"/>
          <p:cNvSpPr/>
          <p:nvPr/>
        </p:nvSpPr>
        <p:spPr>
          <a:xfrm>
            <a:off x="457200" y="1205048"/>
            <a:ext cx="8229600" cy="5632310"/>
          </a:xfrm>
          <a:prstGeom prst="rect">
            <a:avLst/>
          </a:prstGeom>
        </p:spPr>
        <p:txBody>
          <a:bodyPr wrap="square">
            <a:spAutoFit/>
          </a:bodyPr>
          <a:lstStyle/>
          <a:p>
            <a:r>
              <a:rPr lang="en-US" sz="2400" dirty="0" smtClean="0"/>
              <a:t>Two Types of Question </a:t>
            </a:r>
            <a:r>
              <a:rPr lang="en-US" sz="2400" dirty="0"/>
              <a:t>Sentences </a:t>
            </a:r>
            <a:endParaRPr lang="en-US" sz="2400" dirty="0" smtClean="0"/>
          </a:p>
          <a:p>
            <a:pPr marL="342900" indent="-342900">
              <a:buFont typeface="Arial"/>
              <a:buChar char="•"/>
            </a:pPr>
            <a:r>
              <a:rPr lang="en-US" sz="2400" dirty="0" smtClean="0">
                <a:solidFill>
                  <a:srgbClr val="FF0000"/>
                </a:solidFill>
              </a:rPr>
              <a:t>Yes</a:t>
            </a:r>
            <a:r>
              <a:rPr lang="en-US" sz="2400" dirty="0">
                <a:solidFill>
                  <a:srgbClr val="FF0000"/>
                </a:solidFill>
              </a:rPr>
              <a:t>/No </a:t>
            </a:r>
            <a:r>
              <a:rPr lang="en-US" sz="2400" dirty="0" smtClean="0">
                <a:solidFill>
                  <a:srgbClr val="FF0000"/>
                </a:solidFill>
              </a:rPr>
              <a:t>questions</a:t>
            </a:r>
          </a:p>
          <a:p>
            <a:r>
              <a:rPr lang="en-US" sz="2400" dirty="0"/>
              <a:t> </a:t>
            </a:r>
            <a:r>
              <a:rPr lang="en-US" sz="2400" dirty="0" smtClean="0"/>
              <a:t>     -Simply add the question particle “</a:t>
            </a:r>
            <a:r>
              <a:rPr lang="en-US" sz="2400" dirty="0" err="1" smtClean="0"/>
              <a:t>ka</a:t>
            </a:r>
            <a:r>
              <a:rPr lang="en-US" sz="2400" dirty="0" smtClean="0"/>
              <a:t>” at the end of a </a:t>
            </a:r>
          </a:p>
          <a:p>
            <a:r>
              <a:rPr lang="en-US" sz="2400" dirty="0"/>
              <a:t> </a:t>
            </a:r>
            <a:r>
              <a:rPr lang="en-US" sz="2400" dirty="0" smtClean="0"/>
              <a:t>       sentence (with a rising intonation ).</a:t>
            </a:r>
          </a:p>
          <a:p>
            <a:pPr marL="800100" lvl="2" indent="0">
              <a:buNone/>
            </a:pPr>
            <a:r>
              <a:rPr lang="en-US" sz="2400" dirty="0" smtClean="0"/>
              <a:t>          Yamashita</a:t>
            </a:r>
            <a:r>
              <a:rPr lang="en-US" sz="2400" dirty="0"/>
              <a:t>-san </a:t>
            </a:r>
            <a:r>
              <a:rPr lang="en-US" sz="2400" b="1" dirty="0" err="1"/>
              <a:t>wa</a:t>
            </a:r>
            <a:r>
              <a:rPr lang="en-US" sz="2400" dirty="0"/>
              <a:t> </a:t>
            </a:r>
            <a:r>
              <a:rPr lang="en-US" sz="2400" dirty="0" err="1"/>
              <a:t>sensee</a:t>
            </a:r>
            <a:r>
              <a:rPr lang="en-US" sz="2400" dirty="0"/>
              <a:t> </a:t>
            </a:r>
            <a:r>
              <a:rPr lang="en-US" sz="2400" b="1" dirty="0" err="1" smtClean="0"/>
              <a:t>desu</a:t>
            </a:r>
            <a:r>
              <a:rPr lang="en-US" sz="2400" b="1" dirty="0" smtClean="0"/>
              <a:t>.</a:t>
            </a:r>
            <a:endParaRPr lang="en-US" sz="2400" b="1" dirty="0"/>
          </a:p>
          <a:p>
            <a:pPr marL="800100" lvl="2" indent="0">
              <a:buNone/>
            </a:pPr>
            <a:r>
              <a:rPr lang="en-US" sz="2400" dirty="0"/>
              <a:t>          </a:t>
            </a:r>
            <a:endParaRPr lang="en-US" sz="2400" dirty="0" smtClean="0"/>
          </a:p>
          <a:p>
            <a:pPr marL="800100" lvl="2" indent="0">
              <a:buNone/>
            </a:pPr>
            <a:r>
              <a:rPr lang="en-US" sz="2400" dirty="0"/>
              <a:t> </a:t>
            </a:r>
            <a:r>
              <a:rPr lang="en-US" sz="2400" dirty="0" smtClean="0"/>
              <a:t>          </a:t>
            </a:r>
            <a:r>
              <a:rPr lang="en-US" sz="2400" dirty="0" err="1" smtClean="0"/>
              <a:t>Meari</a:t>
            </a:r>
            <a:r>
              <a:rPr lang="en-US" sz="2400" dirty="0"/>
              <a:t>-san </a:t>
            </a:r>
            <a:r>
              <a:rPr lang="en-US" sz="2400" b="1" dirty="0" err="1"/>
              <a:t>wa</a:t>
            </a:r>
            <a:r>
              <a:rPr lang="en-US" sz="2400" dirty="0"/>
              <a:t> </a:t>
            </a:r>
            <a:r>
              <a:rPr lang="en-US" sz="2400" dirty="0" err="1"/>
              <a:t>amerikajin</a:t>
            </a:r>
            <a:r>
              <a:rPr lang="en-US" sz="2400" dirty="0"/>
              <a:t> </a:t>
            </a:r>
            <a:r>
              <a:rPr lang="en-US" sz="2400" b="1" dirty="0" err="1" smtClean="0"/>
              <a:t>desu</a:t>
            </a:r>
            <a:r>
              <a:rPr lang="en-US" sz="2400" b="1" dirty="0" smtClean="0"/>
              <a:t>.</a:t>
            </a:r>
            <a:endParaRPr lang="en-US" sz="2400" dirty="0"/>
          </a:p>
          <a:p>
            <a:pPr marL="800100" lvl="2" indent="0">
              <a:buNone/>
            </a:pPr>
            <a:r>
              <a:rPr lang="en-US" sz="2400" dirty="0"/>
              <a:t>          </a:t>
            </a:r>
            <a:endParaRPr lang="en-US" sz="2400" dirty="0" smtClean="0"/>
          </a:p>
          <a:p>
            <a:pPr marL="800100" lvl="2" indent="0">
              <a:buNone/>
            </a:pPr>
            <a:r>
              <a:rPr lang="en-US" sz="2400" dirty="0"/>
              <a:t> </a:t>
            </a:r>
            <a:r>
              <a:rPr lang="en-US" sz="2400" dirty="0" smtClean="0"/>
              <a:t>          </a:t>
            </a:r>
            <a:r>
              <a:rPr lang="en-US" sz="2400" dirty="0" err="1" smtClean="0"/>
              <a:t>Senkoo</a:t>
            </a:r>
            <a:r>
              <a:rPr lang="en-US" sz="2400" dirty="0" smtClean="0"/>
              <a:t> </a:t>
            </a:r>
            <a:r>
              <a:rPr lang="en-US" sz="2400" b="1" dirty="0" err="1"/>
              <a:t>wa</a:t>
            </a:r>
            <a:r>
              <a:rPr lang="en-US" sz="2400" dirty="0"/>
              <a:t> </a:t>
            </a:r>
            <a:r>
              <a:rPr lang="en-US" sz="2400" dirty="0" err="1"/>
              <a:t>conpuutaa</a:t>
            </a:r>
            <a:r>
              <a:rPr lang="en-US" sz="2400" dirty="0"/>
              <a:t> </a:t>
            </a:r>
            <a:r>
              <a:rPr lang="en-US" sz="2400" b="1" dirty="0" err="1" smtClean="0"/>
              <a:t>desu</a:t>
            </a:r>
            <a:r>
              <a:rPr lang="en-US" sz="2400" b="1" dirty="0" smtClean="0"/>
              <a:t>.</a:t>
            </a:r>
            <a:endParaRPr lang="en-US" sz="2400" dirty="0"/>
          </a:p>
          <a:p>
            <a:endParaRPr lang="en-US" sz="2400" dirty="0"/>
          </a:p>
          <a:p>
            <a:endParaRPr lang="en-US" sz="2400" dirty="0"/>
          </a:p>
          <a:p>
            <a:pPr marL="342900" indent="-342900">
              <a:buFont typeface="Arial"/>
              <a:buChar char="•"/>
            </a:pPr>
            <a:r>
              <a:rPr lang="en-US" sz="2400" dirty="0" err="1">
                <a:solidFill>
                  <a:srgbClr val="FF0000"/>
                </a:solidFill>
              </a:rPr>
              <a:t>Wh</a:t>
            </a:r>
            <a:r>
              <a:rPr lang="en-US" sz="2400" dirty="0">
                <a:solidFill>
                  <a:srgbClr val="FF0000"/>
                </a:solidFill>
              </a:rPr>
              <a:t>-</a:t>
            </a:r>
            <a:r>
              <a:rPr lang="en-US" sz="2400" dirty="0" smtClean="0">
                <a:solidFill>
                  <a:srgbClr val="FF0000"/>
                </a:solidFill>
              </a:rPr>
              <a:t>Questions</a:t>
            </a:r>
          </a:p>
          <a:p>
            <a:r>
              <a:rPr lang="en-US" sz="2400" dirty="0" smtClean="0"/>
              <a:t>      -</a:t>
            </a:r>
            <a:r>
              <a:rPr lang="en-US" sz="2400" dirty="0" err="1" smtClean="0"/>
              <a:t>Wh</a:t>
            </a:r>
            <a:r>
              <a:rPr lang="en-US" sz="2400" dirty="0" smtClean="0"/>
              <a:t>-word is required.</a:t>
            </a:r>
            <a:endParaRPr lang="en-US" sz="2400" dirty="0"/>
          </a:p>
          <a:p>
            <a:r>
              <a:rPr lang="en-US" sz="2400" dirty="0" smtClean="0"/>
              <a:t> </a:t>
            </a:r>
          </a:p>
          <a:p>
            <a:pPr marL="342900" indent="-342900">
              <a:buFont typeface="Arial"/>
              <a:buChar char="•"/>
            </a:pPr>
            <a:endParaRPr lang="en-US" sz="2400" dirty="0"/>
          </a:p>
        </p:txBody>
      </p:sp>
      <p:sp>
        <p:nvSpPr>
          <p:cNvPr id="3" name="Rectangle 2"/>
          <p:cNvSpPr/>
          <p:nvPr/>
        </p:nvSpPr>
        <p:spPr>
          <a:xfrm>
            <a:off x="2423315" y="3036086"/>
            <a:ext cx="4948818" cy="3941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Yamashita-san </a:t>
            </a:r>
            <a:r>
              <a:rPr lang="en-US" sz="2400" dirty="0" err="1" smtClean="0"/>
              <a:t>wa</a:t>
            </a:r>
            <a:r>
              <a:rPr lang="en-US" sz="2400" dirty="0" smtClean="0"/>
              <a:t> </a:t>
            </a:r>
            <a:r>
              <a:rPr lang="en-US" sz="2400" dirty="0" err="1" smtClean="0"/>
              <a:t>sensee</a:t>
            </a:r>
            <a:r>
              <a:rPr lang="en-US" sz="2400" dirty="0" smtClean="0"/>
              <a:t> </a:t>
            </a:r>
            <a:r>
              <a:rPr lang="en-US" sz="2400" dirty="0" err="1" smtClean="0"/>
              <a:t>desu</a:t>
            </a:r>
            <a:r>
              <a:rPr lang="en-US" sz="2400" dirty="0" smtClean="0"/>
              <a:t> </a:t>
            </a:r>
            <a:r>
              <a:rPr lang="en-US" sz="2400" dirty="0" err="1" smtClean="0"/>
              <a:t>ka</a:t>
            </a:r>
            <a:r>
              <a:rPr lang="en-US" sz="2400" dirty="0" smtClean="0"/>
              <a:t>.</a:t>
            </a:r>
            <a:endParaRPr lang="en-US" sz="2400" dirty="0"/>
          </a:p>
        </p:txBody>
      </p:sp>
      <p:sp>
        <p:nvSpPr>
          <p:cNvPr id="7" name="Rectangle 6"/>
          <p:cNvSpPr/>
          <p:nvPr/>
        </p:nvSpPr>
        <p:spPr>
          <a:xfrm>
            <a:off x="2546518" y="3824113"/>
            <a:ext cx="4948818" cy="3941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err="1" smtClean="0"/>
              <a:t>Maeri</a:t>
            </a:r>
            <a:r>
              <a:rPr lang="en-US" sz="2400" dirty="0" smtClean="0"/>
              <a:t>-san </a:t>
            </a:r>
            <a:r>
              <a:rPr lang="en-US" sz="2400" dirty="0" err="1" smtClean="0"/>
              <a:t>wa</a:t>
            </a:r>
            <a:r>
              <a:rPr lang="en-US" sz="2400" dirty="0" smtClean="0"/>
              <a:t> </a:t>
            </a:r>
            <a:r>
              <a:rPr lang="en-US" sz="2400" dirty="0" err="1" smtClean="0"/>
              <a:t>amerikajin</a:t>
            </a:r>
            <a:r>
              <a:rPr lang="en-US" sz="2400" dirty="0" smtClean="0"/>
              <a:t> </a:t>
            </a:r>
            <a:r>
              <a:rPr lang="en-US" sz="2400" dirty="0" err="1" smtClean="0"/>
              <a:t>desu</a:t>
            </a:r>
            <a:r>
              <a:rPr lang="en-US" sz="2400" dirty="0" smtClean="0"/>
              <a:t> </a:t>
            </a:r>
            <a:r>
              <a:rPr lang="en-US" sz="2400" dirty="0" err="1" smtClean="0"/>
              <a:t>ka</a:t>
            </a:r>
            <a:r>
              <a:rPr lang="en-US" sz="2400" dirty="0" smtClean="0"/>
              <a:t>.</a:t>
            </a:r>
            <a:endParaRPr lang="en-US" sz="2400" dirty="0"/>
          </a:p>
        </p:txBody>
      </p:sp>
      <p:sp>
        <p:nvSpPr>
          <p:cNvPr id="9" name="Rectangle 8"/>
          <p:cNvSpPr/>
          <p:nvPr/>
        </p:nvSpPr>
        <p:spPr>
          <a:xfrm>
            <a:off x="2546518" y="4604281"/>
            <a:ext cx="4948818" cy="39418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err="1" smtClean="0"/>
              <a:t>Senkoo</a:t>
            </a:r>
            <a:r>
              <a:rPr lang="en-US" sz="2400" dirty="0" smtClean="0"/>
              <a:t> </a:t>
            </a:r>
            <a:r>
              <a:rPr lang="en-US" sz="2400" dirty="0" err="1" smtClean="0"/>
              <a:t>wa</a:t>
            </a:r>
            <a:r>
              <a:rPr lang="en-US" sz="2400" dirty="0" smtClean="0"/>
              <a:t> </a:t>
            </a:r>
            <a:r>
              <a:rPr lang="en-US" sz="2400" dirty="0" err="1" smtClean="0"/>
              <a:t>conpuutaa</a:t>
            </a:r>
            <a:r>
              <a:rPr lang="en-US" sz="2400" dirty="0" smtClean="0"/>
              <a:t> </a:t>
            </a:r>
            <a:r>
              <a:rPr lang="en-US" sz="2400" dirty="0" err="1" smtClean="0"/>
              <a:t>desu</a:t>
            </a:r>
            <a:r>
              <a:rPr lang="en-US" sz="2400" dirty="0" smtClean="0"/>
              <a:t> </a:t>
            </a:r>
            <a:r>
              <a:rPr lang="en-US" sz="2400" dirty="0" err="1" smtClean="0"/>
              <a:t>ka</a:t>
            </a:r>
            <a:r>
              <a:rPr lang="en-US" sz="2400" dirty="0" smtClean="0"/>
              <a:t>.</a:t>
            </a:r>
            <a:endParaRPr lang="en-US" sz="2400" dirty="0"/>
          </a:p>
        </p:txBody>
      </p:sp>
    </p:spTree>
    <p:extLst>
      <p:ext uri="{BB962C8B-B14F-4D97-AF65-F5344CB8AC3E}">
        <p14:creationId xmlns:p14="http://schemas.microsoft.com/office/powerpoint/2010/main" val="39255519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n-US" altLang="ja-JP" dirty="0" err="1" smtClean="0"/>
              <a:t>Wh</a:t>
            </a:r>
            <a:r>
              <a:rPr lang="en-US" altLang="ja-JP" dirty="0" smtClean="0"/>
              <a:t>-</a:t>
            </a:r>
            <a:r>
              <a:rPr kumimoji="1" lang="en-US" altLang="ja-JP" dirty="0" smtClean="0"/>
              <a:t>Questions</a:t>
            </a:r>
            <a:endParaRPr kumimoji="1" lang="ja-JP" altLang="en-US" dirty="0"/>
          </a:p>
        </p:txBody>
      </p:sp>
      <p:sp>
        <p:nvSpPr>
          <p:cNvPr id="8" name="Rectangle 7"/>
          <p:cNvSpPr/>
          <p:nvPr/>
        </p:nvSpPr>
        <p:spPr>
          <a:xfrm>
            <a:off x="457199" y="1225690"/>
            <a:ext cx="7936813" cy="5632310"/>
          </a:xfrm>
          <a:prstGeom prst="rect">
            <a:avLst/>
          </a:prstGeom>
        </p:spPr>
        <p:txBody>
          <a:bodyPr wrap="square">
            <a:spAutoFit/>
          </a:bodyPr>
          <a:lstStyle/>
          <a:p>
            <a:r>
              <a:rPr lang="en-US" sz="2400" dirty="0" smtClean="0"/>
              <a:t>Nan “what”</a:t>
            </a:r>
          </a:p>
          <a:p>
            <a:r>
              <a:rPr lang="en-US" sz="2400" dirty="0"/>
              <a:t> </a:t>
            </a:r>
            <a:r>
              <a:rPr lang="en-US" sz="2400" dirty="0" smtClean="0"/>
              <a:t>     Nan </a:t>
            </a:r>
            <a:r>
              <a:rPr lang="en-US" sz="2400" dirty="0" err="1" smtClean="0"/>
              <a:t>desu</a:t>
            </a:r>
            <a:r>
              <a:rPr lang="en-US" sz="2400" dirty="0" smtClean="0"/>
              <a:t> </a:t>
            </a:r>
            <a:r>
              <a:rPr lang="en-US" sz="2400" dirty="0" err="1" smtClean="0"/>
              <a:t>ka</a:t>
            </a:r>
            <a:r>
              <a:rPr lang="en-US" sz="2400" dirty="0"/>
              <a:t>.</a:t>
            </a:r>
            <a:r>
              <a:rPr lang="en-US" sz="2400" dirty="0" smtClean="0"/>
              <a:t> “what is (it)?”</a:t>
            </a:r>
          </a:p>
          <a:p>
            <a:pPr lvl="1"/>
            <a:r>
              <a:rPr lang="en-US" sz="2400" dirty="0" err="1" smtClean="0"/>
              <a:t>Nan</a:t>
            </a:r>
            <a:r>
              <a:rPr lang="en-US" sz="2400" b="1" dirty="0" err="1" smtClean="0">
                <a:solidFill>
                  <a:srgbClr val="FF0000"/>
                </a:solidFill>
              </a:rPr>
              <a:t>ji</a:t>
            </a:r>
            <a:r>
              <a:rPr lang="en-US" sz="2400" b="1" dirty="0" smtClean="0">
                <a:solidFill>
                  <a:srgbClr val="FF0000"/>
                </a:solidFill>
              </a:rPr>
              <a:t> </a:t>
            </a:r>
            <a:r>
              <a:rPr lang="en-US" sz="2400" dirty="0" err="1"/>
              <a:t>desu</a:t>
            </a:r>
            <a:r>
              <a:rPr lang="en-US" sz="2400" dirty="0"/>
              <a:t> </a:t>
            </a:r>
            <a:r>
              <a:rPr lang="en-US" sz="2400" dirty="0" err="1"/>
              <a:t>ka</a:t>
            </a:r>
            <a:r>
              <a:rPr lang="en-US" sz="2400" dirty="0"/>
              <a:t> </a:t>
            </a:r>
            <a:r>
              <a:rPr lang="en-US" sz="2400" dirty="0" smtClean="0"/>
              <a:t>“what time is (it)?”</a:t>
            </a:r>
          </a:p>
          <a:p>
            <a:pPr lvl="1"/>
            <a:r>
              <a:rPr lang="en-US" sz="2400" dirty="0" err="1" smtClean="0"/>
              <a:t>Nan</a:t>
            </a:r>
            <a:r>
              <a:rPr lang="en-US" sz="2400" b="1" dirty="0" err="1" smtClean="0">
                <a:solidFill>
                  <a:srgbClr val="FF0000"/>
                </a:solidFill>
              </a:rPr>
              <a:t>sai</a:t>
            </a:r>
            <a:r>
              <a:rPr lang="en-US" sz="2400" b="1" dirty="0" smtClean="0">
                <a:solidFill>
                  <a:srgbClr val="FF0000"/>
                </a:solidFill>
              </a:rPr>
              <a:t> </a:t>
            </a:r>
            <a:r>
              <a:rPr lang="en-US" sz="2400" dirty="0" err="1" smtClean="0"/>
              <a:t>desu</a:t>
            </a:r>
            <a:r>
              <a:rPr lang="en-US" sz="2400" dirty="0" smtClean="0"/>
              <a:t> </a:t>
            </a:r>
            <a:r>
              <a:rPr lang="en-US" sz="2400" dirty="0" err="1"/>
              <a:t>ka</a:t>
            </a:r>
            <a:r>
              <a:rPr lang="en-US" sz="2400" dirty="0" smtClean="0"/>
              <a:t> “how old are (you)?”</a:t>
            </a:r>
            <a:endParaRPr lang="en-US" sz="2400" dirty="0"/>
          </a:p>
          <a:p>
            <a:pPr lvl="1"/>
            <a:r>
              <a:rPr lang="en-US" sz="2400" dirty="0" err="1" smtClean="0"/>
              <a:t>Nan</a:t>
            </a:r>
            <a:r>
              <a:rPr lang="en-US" sz="2400" b="1" dirty="0" err="1" smtClean="0">
                <a:solidFill>
                  <a:srgbClr val="FF0000"/>
                </a:solidFill>
              </a:rPr>
              <a:t>nensee</a:t>
            </a:r>
            <a:r>
              <a:rPr lang="en-US" sz="2400" dirty="0"/>
              <a:t> </a:t>
            </a:r>
            <a:r>
              <a:rPr lang="en-US" sz="2400" dirty="0" err="1"/>
              <a:t>desu</a:t>
            </a:r>
            <a:r>
              <a:rPr lang="en-US" sz="2400" dirty="0"/>
              <a:t> </a:t>
            </a:r>
            <a:r>
              <a:rPr lang="en-US" sz="2400" dirty="0" err="1"/>
              <a:t>ka</a:t>
            </a:r>
            <a:r>
              <a:rPr lang="en-US" sz="2400" dirty="0"/>
              <a:t> “</a:t>
            </a:r>
            <a:r>
              <a:rPr lang="en-US" sz="2400" dirty="0" smtClean="0"/>
              <a:t>what grade are (you)?”</a:t>
            </a:r>
          </a:p>
          <a:p>
            <a:endParaRPr lang="en-US" sz="2400" dirty="0" smtClean="0"/>
          </a:p>
          <a:p>
            <a:r>
              <a:rPr lang="en-US" sz="2400" dirty="0" err="1" smtClean="0"/>
              <a:t>Nani</a:t>
            </a:r>
            <a:r>
              <a:rPr lang="en-US" sz="2400" dirty="0" smtClean="0"/>
              <a:t> “what”</a:t>
            </a:r>
          </a:p>
          <a:p>
            <a:r>
              <a:rPr lang="en-US" sz="2400" dirty="0"/>
              <a:t> </a:t>
            </a:r>
            <a:r>
              <a:rPr lang="en-US" sz="2400" dirty="0" smtClean="0"/>
              <a:t>     </a:t>
            </a:r>
            <a:r>
              <a:rPr lang="en-US" sz="2400" dirty="0" err="1" smtClean="0"/>
              <a:t>Nani</a:t>
            </a:r>
            <a:r>
              <a:rPr lang="en-US" sz="2400" b="1" dirty="0" err="1" smtClean="0">
                <a:solidFill>
                  <a:srgbClr val="FF0000"/>
                </a:solidFill>
              </a:rPr>
              <a:t>jin</a:t>
            </a:r>
            <a:r>
              <a:rPr lang="en-US" sz="2400" dirty="0" smtClean="0"/>
              <a:t> “what nationality”  </a:t>
            </a:r>
          </a:p>
          <a:p>
            <a:r>
              <a:rPr lang="en-US" sz="2400" dirty="0"/>
              <a:t> </a:t>
            </a:r>
            <a:r>
              <a:rPr lang="en-US" sz="2400" dirty="0" smtClean="0"/>
              <a:t>     </a:t>
            </a:r>
            <a:endParaRPr lang="en-US" sz="2400" dirty="0"/>
          </a:p>
          <a:p>
            <a:r>
              <a:rPr lang="en-US" sz="2400" dirty="0" smtClean="0"/>
              <a:t>More examples:</a:t>
            </a:r>
          </a:p>
          <a:p>
            <a:pPr lvl="1"/>
            <a:r>
              <a:rPr lang="en-US" sz="2400" dirty="0" err="1" smtClean="0"/>
              <a:t>Senkoo</a:t>
            </a:r>
            <a:r>
              <a:rPr lang="en-US" sz="2400" dirty="0" err="1"/>
              <a:t>-wa</a:t>
            </a:r>
            <a:r>
              <a:rPr lang="en-US" sz="2400" dirty="0"/>
              <a:t> </a:t>
            </a:r>
            <a:r>
              <a:rPr lang="en-US" sz="2400" b="1" dirty="0">
                <a:solidFill>
                  <a:srgbClr val="1F497D"/>
                </a:solidFill>
              </a:rPr>
              <a:t>nan</a:t>
            </a:r>
            <a:r>
              <a:rPr lang="en-US" sz="2400" dirty="0"/>
              <a:t> </a:t>
            </a:r>
            <a:r>
              <a:rPr lang="en-US" sz="2400" dirty="0" err="1" smtClean="0"/>
              <a:t>desu</a:t>
            </a:r>
            <a:r>
              <a:rPr lang="en-US" sz="2400" dirty="0"/>
              <a:t> </a:t>
            </a:r>
            <a:r>
              <a:rPr lang="en-US" sz="2400" dirty="0" err="1" smtClean="0"/>
              <a:t>ka</a:t>
            </a:r>
            <a:r>
              <a:rPr lang="en-US" sz="2400" dirty="0" smtClean="0"/>
              <a:t>.</a:t>
            </a:r>
          </a:p>
          <a:p>
            <a:pPr lvl="1"/>
            <a:r>
              <a:rPr lang="en-US" sz="2400" dirty="0" err="1" smtClean="0"/>
              <a:t>Ima</a:t>
            </a:r>
            <a:r>
              <a:rPr lang="en-US" sz="2400" dirty="0" smtClean="0"/>
              <a:t> </a:t>
            </a:r>
            <a:r>
              <a:rPr lang="en-US" sz="2400" b="1" dirty="0" err="1">
                <a:solidFill>
                  <a:srgbClr val="1F497D"/>
                </a:solidFill>
              </a:rPr>
              <a:t>nanji</a:t>
            </a:r>
            <a:r>
              <a:rPr lang="en-US" sz="2400" dirty="0">
                <a:solidFill>
                  <a:srgbClr val="1F497D"/>
                </a:solidFill>
              </a:rPr>
              <a:t> </a:t>
            </a:r>
            <a:r>
              <a:rPr lang="en-US" sz="2400" dirty="0" err="1"/>
              <a:t>desu</a:t>
            </a:r>
            <a:r>
              <a:rPr lang="en-US" sz="2400" dirty="0"/>
              <a:t> </a:t>
            </a:r>
            <a:r>
              <a:rPr lang="en-US" sz="2400" dirty="0" err="1">
                <a:solidFill>
                  <a:srgbClr val="1F497D"/>
                </a:solidFill>
              </a:rPr>
              <a:t>ka</a:t>
            </a:r>
            <a:r>
              <a:rPr lang="en-US" sz="2400" dirty="0"/>
              <a:t>.</a:t>
            </a:r>
          </a:p>
          <a:p>
            <a:pPr marL="342900" lvl="1"/>
            <a:r>
              <a:rPr lang="en-US" sz="2400" dirty="0" smtClean="0"/>
              <a:t> </a:t>
            </a:r>
            <a:r>
              <a:rPr lang="en-US" sz="2400" dirty="0" err="1" smtClean="0"/>
              <a:t>Mearii</a:t>
            </a:r>
            <a:r>
              <a:rPr lang="en-US" sz="2400" dirty="0"/>
              <a:t>-san </a:t>
            </a:r>
            <a:r>
              <a:rPr lang="en-US" sz="2400" dirty="0" err="1"/>
              <a:t>wa</a:t>
            </a:r>
            <a:r>
              <a:rPr lang="en-US" sz="2400" dirty="0"/>
              <a:t> </a:t>
            </a:r>
            <a:r>
              <a:rPr lang="en-US" sz="2400" b="1" dirty="0" err="1">
                <a:solidFill>
                  <a:srgbClr val="1F497D"/>
                </a:solidFill>
              </a:rPr>
              <a:t>nansai</a:t>
            </a:r>
            <a:r>
              <a:rPr lang="en-US" sz="2400" dirty="0">
                <a:solidFill>
                  <a:srgbClr val="1F497D"/>
                </a:solidFill>
              </a:rPr>
              <a:t> </a:t>
            </a:r>
            <a:r>
              <a:rPr lang="en-US" sz="2400" dirty="0" err="1"/>
              <a:t>desu</a:t>
            </a:r>
            <a:r>
              <a:rPr lang="en-US" sz="2400" dirty="0"/>
              <a:t> </a:t>
            </a:r>
            <a:r>
              <a:rPr lang="en-US" sz="2400" dirty="0" err="1">
                <a:solidFill>
                  <a:srgbClr val="1F497D"/>
                </a:solidFill>
              </a:rPr>
              <a:t>ka</a:t>
            </a:r>
            <a:r>
              <a:rPr lang="en-US" sz="2400" dirty="0"/>
              <a:t>.</a:t>
            </a:r>
          </a:p>
          <a:p>
            <a:pPr marL="342900" lvl="1"/>
            <a:r>
              <a:rPr lang="en-US" sz="2400" dirty="0" smtClean="0"/>
              <a:t> </a:t>
            </a:r>
            <a:r>
              <a:rPr lang="en-US" sz="2400" b="1" dirty="0" err="1" smtClean="0">
                <a:solidFill>
                  <a:schemeClr val="tx2"/>
                </a:solidFill>
              </a:rPr>
              <a:t>Nannensee</a:t>
            </a:r>
            <a:r>
              <a:rPr lang="en-US" sz="2400" dirty="0" smtClean="0"/>
              <a:t> </a:t>
            </a:r>
            <a:r>
              <a:rPr lang="en-US" sz="2400" dirty="0" err="1"/>
              <a:t>desu</a:t>
            </a:r>
            <a:r>
              <a:rPr lang="en-US" sz="2400" dirty="0"/>
              <a:t> </a:t>
            </a:r>
            <a:r>
              <a:rPr lang="en-US" sz="2400" dirty="0" err="1">
                <a:solidFill>
                  <a:srgbClr val="1F497D"/>
                </a:solidFill>
              </a:rPr>
              <a:t>ka</a:t>
            </a:r>
            <a:r>
              <a:rPr lang="en-US" sz="2400" dirty="0"/>
              <a:t>.</a:t>
            </a:r>
          </a:p>
          <a:p>
            <a:pPr marL="342900" lvl="1"/>
            <a:r>
              <a:rPr lang="en-US" sz="2400" dirty="0" smtClean="0"/>
              <a:t> </a:t>
            </a:r>
            <a:r>
              <a:rPr lang="en-US" sz="2400" dirty="0" err="1" smtClean="0"/>
              <a:t>Denwa</a:t>
            </a:r>
            <a:r>
              <a:rPr lang="en-US" sz="2400" dirty="0" smtClean="0"/>
              <a:t> </a:t>
            </a:r>
            <a:r>
              <a:rPr lang="en-US" sz="2400" dirty="0" err="1"/>
              <a:t>bangoo</a:t>
            </a:r>
            <a:r>
              <a:rPr lang="en-US" sz="2400" dirty="0"/>
              <a:t> </a:t>
            </a:r>
            <a:r>
              <a:rPr lang="en-US" sz="2400" dirty="0" err="1"/>
              <a:t>wa</a:t>
            </a:r>
            <a:r>
              <a:rPr lang="en-US" sz="2400" dirty="0"/>
              <a:t> </a:t>
            </a:r>
            <a:r>
              <a:rPr lang="en-US" sz="2400" b="1" dirty="0">
                <a:solidFill>
                  <a:srgbClr val="1F497D"/>
                </a:solidFill>
              </a:rPr>
              <a:t>nan</a:t>
            </a:r>
            <a:r>
              <a:rPr lang="en-US" sz="2400" dirty="0">
                <a:solidFill>
                  <a:srgbClr val="1F497D"/>
                </a:solidFill>
              </a:rPr>
              <a:t> </a:t>
            </a:r>
            <a:r>
              <a:rPr lang="en-US" sz="2400" dirty="0" err="1"/>
              <a:t>desu</a:t>
            </a:r>
            <a:r>
              <a:rPr lang="en-US" sz="2400" dirty="0"/>
              <a:t> </a:t>
            </a:r>
            <a:r>
              <a:rPr lang="en-US" sz="2400" dirty="0" err="1">
                <a:solidFill>
                  <a:srgbClr val="1F497D"/>
                </a:solidFill>
              </a:rPr>
              <a:t>ka</a:t>
            </a:r>
            <a:r>
              <a:rPr lang="en-US" dirty="0"/>
              <a:t>.</a:t>
            </a:r>
          </a:p>
        </p:txBody>
      </p:sp>
    </p:spTree>
    <p:extLst>
      <p:ext uri="{BB962C8B-B14F-4D97-AF65-F5344CB8AC3E}">
        <p14:creationId xmlns:p14="http://schemas.microsoft.com/office/powerpoint/2010/main" val="35803492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n-US" altLang="ja-JP" dirty="0"/>
              <a:t>2</a:t>
            </a:r>
            <a:r>
              <a:rPr kumimoji="1" lang="en-US" altLang="ja-JP" dirty="0" smtClean="0"/>
              <a:t>. </a:t>
            </a:r>
            <a:r>
              <a:rPr lang="en-US" altLang="ja-JP" dirty="0" smtClean="0"/>
              <a:t>How to answer….</a:t>
            </a:r>
            <a:endParaRPr kumimoji="1" lang="ja-JP" altLang="en-US" dirty="0"/>
          </a:p>
        </p:txBody>
      </p:sp>
      <p:sp>
        <p:nvSpPr>
          <p:cNvPr id="3" name="Content Placeholder 2"/>
          <p:cNvSpPr>
            <a:spLocks noGrp="1"/>
          </p:cNvSpPr>
          <p:nvPr>
            <p:ph idx="1"/>
          </p:nvPr>
        </p:nvSpPr>
        <p:spPr>
          <a:xfrm>
            <a:off x="457200" y="1243264"/>
            <a:ext cx="8229600" cy="4882900"/>
          </a:xfrm>
          <a:ln>
            <a:solidFill>
              <a:srgbClr val="17375E"/>
            </a:solidFill>
          </a:ln>
        </p:spPr>
        <p:txBody>
          <a:bodyPr/>
          <a:lstStyle/>
          <a:p>
            <a:pPr marL="0" indent="0">
              <a:buNone/>
            </a:pPr>
            <a:r>
              <a:rPr kumimoji="1" lang="en-US" altLang="ja-JP" dirty="0" smtClean="0"/>
              <a:t>	</a:t>
            </a:r>
            <a:endParaRPr kumimoji="1" lang="ja-JP" altLang="en-US" dirty="0"/>
          </a:p>
        </p:txBody>
      </p:sp>
      <p:sp>
        <p:nvSpPr>
          <p:cNvPr id="4" name="TextBox 3"/>
          <p:cNvSpPr txBox="1"/>
          <p:nvPr/>
        </p:nvSpPr>
        <p:spPr>
          <a:xfrm>
            <a:off x="457200" y="1355547"/>
            <a:ext cx="8229600" cy="5091650"/>
          </a:xfrm>
          <a:prstGeom prst="rect">
            <a:avLst/>
          </a:prstGeom>
          <a:noFill/>
        </p:spPr>
        <p:txBody>
          <a:bodyPr wrap="square" rtlCol="0">
            <a:spAutoFit/>
          </a:bodyPr>
          <a:lstStyle/>
          <a:p>
            <a:r>
              <a:rPr kumimoji="1" lang="en-US" altLang="ja-JP" sz="2400" b="1" dirty="0" smtClean="0"/>
              <a:t>Sentence Final Particle ‘</a:t>
            </a:r>
            <a:r>
              <a:rPr kumimoji="1" lang="en-US" altLang="ja-JP" sz="2400" b="1" dirty="0" err="1" smtClean="0"/>
              <a:t>ka</a:t>
            </a:r>
            <a:r>
              <a:rPr kumimoji="1" lang="en-US" altLang="ja-JP" sz="2400" b="1" dirty="0" smtClean="0"/>
              <a:t>’</a:t>
            </a:r>
          </a:p>
          <a:p>
            <a:pPr marL="742950" lvl="1" indent="-285750">
              <a:buFont typeface="Arial"/>
              <a:buChar char="•"/>
            </a:pPr>
            <a:endParaRPr lang="en-US" altLang="ja-JP" sz="2400" dirty="0" smtClean="0"/>
          </a:p>
          <a:p>
            <a:pPr marL="800100" lvl="1" indent="-342900">
              <a:lnSpc>
                <a:spcPct val="110000"/>
              </a:lnSpc>
              <a:buFont typeface="+mj-lt"/>
              <a:buAutoNum type="arabicPeriod"/>
            </a:pPr>
            <a:r>
              <a:rPr lang="en-US" altLang="ja-JP" sz="2400" dirty="0" err="1" smtClean="0"/>
              <a:t>Gakusee</a:t>
            </a:r>
            <a:r>
              <a:rPr lang="en-US" altLang="ja-JP" sz="2400" dirty="0" smtClean="0"/>
              <a:t> </a:t>
            </a:r>
            <a:r>
              <a:rPr lang="en-US" altLang="ja-JP" sz="2400" dirty="0" err="1" smtClean="0"/>
              <a:t>desu</a:t>
            </a:r>
            <a:r>
              <a:rPr lang="en-US" altLang="ja-JP" sz="2400" dirty="0" smtClean="0"/>
              <a:t> </a:t>
            </a:r>
            <a:r>
              <a:rPr lang="en-US" altLang="ja-JP" sz="2400" dirty="0" err="1" smtClean="0"/>
              <a:t>ka</a:t>
            </a:r>
            <a:r>
              <a:rPr lang="en-US" altLang="ja-JP" sz="2400" dirty="0" smtClean="0"/>
              <a:t>. </a:t>
            </a:r>
          </a:p>
          <a:p>
            <a:pPr marL="800100" lvl="1" indent="-342900">
              <a:lnSpc>
                <a:spcPct val="110000"/>
              </a:lnSpc>
              <a:buFont typeface="+mj-lt"/>
              <a:buAutoNum type="arabicPeriod"/>
            </a:pPr>
            <a:r>
              <a:rPr lang="en-US" altLang="ja-JP" sz="2400" dirty="0" smtClean="0"/>
              <a:t>~-san </a:t>
            </a:r>
            <a:r>
              <a:rPr lang="en-US" altLang="ja-JP" sz="2400" dirty="0" err="1" smtClean="0"/>
              <a:t>wa</a:t>
            </a:r>
            <a:r>
              <a:rPr lang="en-US" altLang="ja-JP" sz="2400" dirty="0" smtClean="0"/>
              <a:t> </a:t>
            </a:r>
            <a:r>
              <a:rPr lang="en-US" altLang="ja-JP" sz="2400" dirty="0" err="1" smtClean="0"/>
              <a:t>amerikajin</a:t>
            </a:r>
            <a:r>
              <a:rPr lang="en-US" altLang="ja-JP" sz="2400" dirty="0" smtClean="0"/>
              <a:t> </a:t>
            </a:r>
            <a:r>
              <a:rPr lang="en-US" altLang="ja-JP" sz="2400" dirty="0" err="1" smtClean="0"/>
              <a:t>desu</a:t>
            </a:r>
            <a:r>
              <a:rPr lang="en-US" altLang="ja-JP" sz="2400" dirty="0" smtClean="0"/>
              <a:t> </a:t>
            </a:r>
            <a:r>
              <a:rPr lang="en-US" altLang="ja-JP" sz="2400" dirty="0" err="1" smtClean="0"/>
              <a:t>ka</a:t>
            </a:r>
            <a:r>
              <a:rPr lang="en-US" altLang="ja-JP" sz="2400" dirty="0" smtClean="0"/>
              <a:t>.</a:t>
            </a:r>
          </a:p>
          <a:p>
            <a:pPr marL="800100" lvl="1" indent="-342900">
              <a:lnSpc>
                <a:spcPct val="110000"/>
              </a:lnSpc>
              <a:buFont typeface="+mj-lt"/>
              <a:buAutoNum type="arabicPeriod"/>
            </a:pPr>
            <a:r>
              <a:rPr kumimoji="1" lang="en-US" altLang="ja-JP" sz="2400" dirty="0" err="1" smtClean="0"/>
              <a:t>Senkoo</a:t>
            </a:r>
            <a:r>
              <a:rPr kumimoji="1" lang="en-US" altLang="ja-JP" sz="2400" dirty="0" smtClean="0"/>
              <a:t> </a:t>
            </a:r>
            <a:r>
              <a:rPr kumimoji="1" lang="en-US" altLang="ja-JP" sz="2400" dirty="0" err="1" smtClean="0"/>
              <a:t>wa</a:t>
            </a:r>
            <a:r>
              <a:rPr kumimoji="1" lang="en-US" altLang="ja-JP" sz="2400" dirty="0" smtClean="0"/>
              <a:t> nan </a:t>
            </a:r>
            <a:r>
              <a:rPr kumimoji="1" lang="en-US" altLang="ja-JP" sz="2400" dirty="0" err="1" smtClean="0"/>
              <a:t>desu</a:t>
            </a:r>
            <a:r>
              <a:rPr kumimoji="1" lang="en-US" altLang="ja-JP" sz="2400" dirty="0" smtClean="0"/>
              <a:t> </a:t>
            </a:r>
            <a:r>
              <a:rPr kumimoji="1" lang="en-US" altLang="ja-JP" sz="2400" dirty="0" err="1" smtClean="0"/>
              <a:t>ka</a:t>
            </a:r>
            <a:r>
              <a:rPr kumimoji="1" lang="en-US" altLang="ja-JP" sz="2400" dirty="0" smtClean="0"/>
              <a:t>. </a:t>
            </a:r>
          </a:p>
          <a:p>
            <a:pPr marL="800100" lvl="1" indent="-342900">
              <a:lnSpc>
                <a:spcPct val="110000"/>
              </a:lnSpc>
              <a:buFont typeface="+mj-lt"/>
              <a:buAutoNum type="arabicPeriod"/>
            </a:pPr>
            <a:r>
              <a:rPr lang="en-US" altLang="ja-JP" sz="2400" dirty="0" err="1" smtClean="0"/>
              <a:t>Ima</a:t>
            </a:r>
            <a:r>
              <a:rPr lang="en-US" altLang="ja-JP" sz="2400" dirty="0" smtClean="0"/>
              <a:t> </a:t>
            </a:r>
            <a:r>
              <a:rPr lang="en-US" altLang="ja-JP" sz="2400" dirty="0" err="1" smtClean="0"/>
              <a:t>nanji</a:t>
            </a:r>
            <a:r>
              <a:rPr lang="en-US" altLang="ja-JP" sz="2400" dirty="0" smtClean="0"/>
              <a:t> </a:t>
            </a:r>
            <a:r>
              <a:rPr lang="en-US" altLang="ja-JP" sz="2400" dirty="0" err="1" smtClean="0"/>
              <a:t>desu</a:t>
            </a:r>
            <a:r>
              <a:rPr lang="en-US" altLang="ja-JP" sz="2400" dirty="0" smtClean="0"/>
              <a:t> </a:t>
            </a:r>
            <a:r>
              <a:rPr lang="en-US" altLang="ja-JP" sz="2400" dirty="0" err="1" smtClean="0"/>
              <a:t>ka</a:t>
            </a:r>
            <a:r>
              <a:rPr lang="en-US" altLang="ja-JP" sz="2400" dirty="0" smtClean="0"/>
              <a:t>.  </a:t>
            </a:r>
          </a:p>
          <a:p>
            <a:pPr marL="800100" lvl="1" indent="-342900">
              <a:lnSpc>
                <a:spcPct val="110000"/>
              </a:lnSpc>
              <a:buFont typeface="+mj-lt"/>
              <a:buAutoNum type="arabicPeriod"/>
            </a:pPr>
            <a:endParaRPr lang="en-US" altLang="ja-JP" sz="2400" dirty="0"/>
          </a:p>
          <a:p>
            <a:pPr lvl="1">
              <a:lnSpc>
                <a:spcPct val="110000"/>
              </a:lnSpc>
            </a:pPr>
            <a:r>
              <a:rPr lang="en-US" altLang="ja-JP" sz="2400" dirty="0" smtClean="0">
                <a:solidFill>
                  <a:srgbClr val="0000FF"/>
                </a:solidFill>
              </a:rPr>
              <a:t>★</a:t>
            </a:r>
            <a:r>
              <a:rPr lang="ja-JP" altLang="en-US" sz="2400" dirty="0" smtClean="0">
                <a:solidFill>
                  <a:srgbClr val="0000FF"/>
                </a:solidFill>
              </a:rPr>
              <a:t>　</a:t>
            </a:r>
            <a:r>
              <a:rPr lang="en-US" altLang="ja-JP" sz="2400" dirty="0" smtClean="0">
                <a:solidFill>
                  <a:srgbClr val="0000FF"/>
                </a:solidFill>
              </a:rPr>
              <a:t>In Japanese sentence, ‘</a:t>
            </a:r>
            <a:r>
              <a:rPr lang="en-US" altLang="ja-JP" sz="2400" dirty="0" err="1" smtClean="0">
                <a:solidFill>
                  <a:srgbClr val="0000FF"/>
                </a:solidFill>
              </a:rPr>
              <a:t>anata</a:t>
            </a:r>
            <a:r>
              <a:rPr lang="en-US" altLang="ja-JP" sz="2400" dirty="0" smtClean="0">
                <a:solidFill>
                  <a:srgbClr val="0000FF"/>
                </a:solidFill>
              </a:rPr>
              <a:t>’ (you) is often avoided.  </a:t>
            </a:r>
          </a:p>
          <a:p>
            <a:pPr lvl="1">
              <a:lnSpc>
                <a:spcPct val="110000"/>
              </a:lnSpc>
            </a:pPr>
            <a:r>
              <a:rPr lang="en-US" altLang="ja-JP" sz="2400" dirty="0" smtClean="0">
                <a:solidFill>
                  <a:srgbClr val="0000FF"/>
                </a:solidFill>
              </a:rPr>
              <a:t>★</a:t>
            </a:r>
            <a:r>
              <a:rPr lang="ja-JP" altLang="en-US" sz="2400" dirty="0" smtClean="0">
                <a:solidFill>
                  <a:srgbClr val="0000FF"/>
                </a:solidFill>
              </a:rPr>
              <a:t>　</a:t>
            </a:r>
            <a:r>
              <a:rPr lang="en-US" altLang="ja-JP" sz="2400" dirty="0" smtClean="0">
                <a:solidFill>
                  <a:srgbClr val="0000FF"/>
                </a:solidFill>
              </a:rPr>
              <a:t>‘Yes’ in polite-style are ‘</a:t>
            </a:r>
            <a:r>
              <a:rPr lang="en-US" altLang="ja-JP" sz="2400" dirty="0" err="1" smtClean="0">
                <a:solidFill>
                  <a:srgbClr val="0000FF"/>
                </a:solidFill>
              </a:rPr>
              <a:t>ee</a:t>
            </a:r>
            <a:r>
              <a:rPr lang="en-US" altLang="ja-JP" sz="2400" dirty="0" smtClean="0">
                <a:solidFill>
                  <a:srgbClr val="0000FF"/>
                </a:solidFill>
              </a:rPr>
              <a:t>,’ ‘</a:t>
            </a:r>
            <a:r>
              <a:rPr lang="en-US" altLang="ja-JP" sz="2400" dirty="0" err="1" smtClean="0">
                <a:solidFill>
                  <a:srgbClr val="0000FF"/>
                </a:solidFill>
              </a:rPr>
              <a:t>hai</a:t>
            </a:r>
            <a:r>
              <a:rPr lang="en-US" altLang="ja-JP" sz="2400" dirty="0" smtClean="0">
                <a:solidFill>
                  <a:srgbClr val="0000FF"/>
                </a:solidFill>
              </a:rPr>
              <a:t>.’</a:t>
            </a:r>
          </a:p>
          <a:p>
            <a:pPr lvl="1">
              <a:lnSpc>
                <a:spcPct val="110000"/>
              </a:lnSpc>
            </a:pPr>
            <a:r>
              <a:rPr lang="en-US" altLang="ja-JP" sz="2400" dirty="0"/>
              <a:t>	</a:t>
            </a:r>
            <a:r>
              <a:rPr lang="ja-JP" altLang="ja-JP" sz="2400" dirty="0"/>
              <a:t>　</a:t>
            </a:r>
            <a:r>
              <a:rPr lang="ja-JP" altLang="en-US" sz="2400" dirty="0" smtClean="0"/>
              <a:t>　</a:t>
            </a:r>
            <a:endParaRPr lang="en-US" altLang="ja-JP" sz="2400" dirty="0"/>
          </a:p>
          <a:p>
            <a:pPr lvl="1">
              <a:lnSpc>
                <a:spcPct val="110000"/>
              </a:lnSpc>
            </a:pPr>
            <a:endParaRPr kumimoji="1" lang="en-US" altLang="ja-JP" sz="2000" dirty="0"/>
          </a:p>
          <a:p>
            <a:pPr lvl="1">
              <a:lnSpc>
                <a:spcPct val="110000"/>
              </a:lnSpc>
            </a:pPr>
            <a:endParaRPr kumimoji="1" lang="en-US" altLang="ja-JP" sz="2000" dirty="0" smtClean="0"/>
          </a:p>
          <a:p>
            <a:pPr marL="800100" lvl="1" indent="-342900">
              <a:lnSpc>
                <a:spcPct val="110000"/>
              </a:lnSpc>
              <a:buFont typeface="+mj-lt"/>
              <a:buAutoNum type="arabicPeriod"/>
            </a:pPr>
            <a:endParaRPr lang="en-US" altLang="ja-JP" sz="2000" dirty="0" smtClean="0"/>
          </a:p>
        </p:txBody>
      </p:sp>
      <p:sp>
        <p:nvSpPr>
          <p:cNvPr id="5" name="Rectangle 4"/>
          <p:cNvSpPr/>
          <p:nvPr/>
        </p:nvSpPr>
        <p:spPr>
          <a:xfrm>
            <a:off x="4960308" y="2019368"/>
            <a:ext cx="3620375" cy="65696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Hai</a:t>
            </a:r>
            <a:r>
              <a:rPr lang="en-US" dirty="0" smtClean="0"/>
              <a:t>/</a:t>
            </a:r>
            <a:r>
              <a:rPr lang="en-US" dirty="0" err="1" smtClean="0"/>
              <a:t>Ee</a:t>
            </a:r>
            <a:r>
              <a:rPr lang="en-US" dirty="0" smtClean="0"/>
              <a:t>.  </a:t>
            </a:r>
            <a:r>
              <a:rPr lang="en-US" dirty="0" err="1" smtClean="0"/>
              <a:t>Hai</a:t>
            </a:r>
            <a:r>
              <a:rPr lang="en-US" dirty="0" smtClean="0"/>
              <a:t> </a:t>
            </a:r>
            <a:r>
              <a:rPr lang="en-US" dirty="0" err="1" smtClean="0"/>
              <a:t>soo</a:t>
            </a:r>
            <a:r>
              <a:rPr lang="en-US" dirty="0" smtClean="0"/>
              <a:t> </a:t>
            </a:r>
            <a:r>
              <a:rPr lang="en-US" dirty="0" err="1" smtClean="0"/>
              <a:t>desu</a:t>
            </a:r>
            <a:r>
              <a:rPr lang="en-US" dirty="0" smtClean="0"/>
              <a:t>./</a:t>
            </a:r>
            <a:r>
              <a:rPr lang="en-US" dirty="0" err="1" smtClean="0"/>
              <a:t>Ee</a:t>
            </a:r>
            <a:r>
              <a:rPr lang="en-US" dirty="0" smtClean="0"/>
              <a:t> </a:t>
            </a:r>
            <a:r>
              <a:rPr lang="en-US" dirty="0" err="1" smtClean="0"/>
              <a:t>soo</a:t>
            </a:r>
            <a:r>
              <a:rPr lang="en-US" dirty="0" smtClean="0"/>
              <a:t> </a:t>
            </a:r>
            <a:r>
              <a:rPr lang="en-US" dirty="0" err="1" smtClean="0"/>
              <a:t>desu</a:t>
            </a:r>
            <a:r>
              <a:rPr lang="en-US" dirty="0" smtClean="0"/>
              <a:t>.  </a:t>
            </a:r>
            <a:r>
              <a:rPr lang="en-US" dirty="0" err="1" smtClean="0"/>
              <a:t>Hai</a:t>
            </a:r>
            <a:r>
              <a:rPr lang="en-US" dirty="0" smtClean="0"/>
              <a:t>/</a:t>
            </a:r>
            <a:r>
              <a:rPr lang="en-US" dirty="0" err="1" smtClean="0"/>
              <a:t>Ee</a:t>
            </a:r>
            <a:r>
              <a:rPr lang="en-US" dirty="0" smtClean="0"/>
              <a:t>, ……. </a:t>
            </a:r>
            <a:r>
              <a:rPr lang="en-US" dirty="0" err="1" smtClean="0"/>
              <a:t>desu</a:t>
            </a:r>
            <a:r>
              <a:rPr lang="en-US" dirty="0" smtClean="0"/>
              <a:t>.</a:t>
            </a:r>
            <a:endParaRPr lang="en-US" dirty="0"/>
          </a:p>
        </p:txBody>
      </p:sp>
      <p:sp>
        <p:nvSpPr>
          <p:cNvPr id="7" name="Rectangular Callout 6"/>
          <p:cNvSpPr/>
          <p:nvPr/>
        </p:nvSpPr>
        <p:spPr>
          <a:xfrm>
            <a:off x="680413" y="1355547"/>
            <a:ext cx="7040293" cy="4371043"/>
          </a:xfrm>
          <a:prstGeom prst="wedgeRectCallou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400" dirty="0">
                <a:solidFill>
                  <a:srgbClr val="FF0000"/>
                </a:solidFill>
              </a:rPr>
              <a:t>Echo question:</a:t>
            </a:r>
          </a:p>
          <a:p>
            <a:r>
              <a:rPr lang="en-US" sz="2400" dirty="0">
                <a:solidFill>
                  <a:schemeClr val="tx1"/>
                </a:solidFill>
              </a:rPr>
              <a:t>      (e.g.)</a:t>
            </a:r>
          </a:p>
          <a:p>
            <a:r>
              <a:rPr lang="en-US" sz="2400" dirty="0">
                <a:solidFill>
                  <a:schemeClr val="tx1"/>
                </a:solidFill>
              </a:rPr>
              <a:t>      A:  </a:t>
            </a:r>
            <a:r>
              <a:rPr lang="en-US" sz="2400" u="sng" dirty="0" err="1">
                <a:solidFill>
                  <a:schemeClr val="tx1"/>
                </a:solidFill>
              </a:rPr>
              <a:t>Mearii</a:t>
            </a:r>
            <a:r>
              <a:rPr lang="en-US" sz="2400" u="sng" dirty="0">
                <a:solidFill>
                  <a:schemeClr val="tx1"/>
                </a:solidFill>
              </a:rPr>
              <a:t> san </a:t>
            </a:r>
            <a:r>
              <a:rPr lang="en-US" sz="2400" dirty="0" err="1">
                <a:solidFill>
                  <a:schemeClr val="tx1"/>
                </a:solidFill>
              </a:rPr>
              <a:t>wa</a:t>
            </a:r>
            <a:r>
              <a:rPr lang="en-US" sz="2400" dirty="0">
                <a:solidFill>
                  <a:schemeClr val="tx1"/>
                </a:solidFill>
              </a:rPr>
              <a:t> </a:t>
            </a:r>
            <a:r>
              <a:rPr lang="en-US" sz="2400" dirty="0" err="1" smtClean="0">
                <a:solidFill>
                  <a:schemeClr val="tx1"/>
                </a:solidFill>
              </a:rPr>
              <a:t>amerika-jin</a:t>
            </a:r>
            <a:r>
              <a:rPr lang="en-US" sz="2400" dirty="0" smtClean="0">
                <a:solidFill>
                  <a:schemeClr val="tx1"/>
                </a:solidFill>
              </a:rPr>
              <a:t> </a:t>
            </a:r>
            <a:r>
              <a:rPr lang="en-US" sz="2400" dirty="0" err="1">
                <a:solidFill>
                  <a:schemeClr val="tx1"/>
                </a:solidFill>
              </a:rPr>
              <a:t>desu</a:t>
            </a:r>
            <a:r>
              <a:rPr lang="en-US" sz="2400" dirty="0">
                <a:solidFill>
                  <a:schemeClr val="tx1"/>
                </a:solidFill>
              </a:rPr>
              <a:t> </a:t>
            </a:r>
            <a:r>
              <a:rPr lang="en-US" sz="2400" dirty="0" err="1">
                <a:solidFill>
                  <a:schemeClr val="tx1"/>
                </a:solidFill>
              </a:rPr>
              <a:t>ka</a:t>
            </a:r>
            <a:r>
              <a:rPr lang="en-US" sz="2400" dirty="0">
                <a:solidFill>
                  <a:schemeClr val="tx1"/>
                </a:solidFill>
              </a:rPr>
              <a:t>.</a:t>
            </a:r>
          </a:p>
          <a:p>
            <a:r>
              <a:rPr lang="en-US" sz="2400" dirty="0">
                <a:solidFill>
                  <a:schemeClr val="tx1"/>
                </a:solidFill>
              </a:rPr>
              <a:t>      B:  </a:t>
            </a:r>
            <a:r>
              <a:rPr lang="en-US" sz="2400" i="1" u="sng" dirty="0" err="1">
                <a:solidFill>
                  <a:schemeClr val="tx1"/>
                </a:solidFill>
              </a:rPr>
              <a:t>Mearii</a:t>
            </a:r>
            <a:r>
              <a:rPr lang="en-US" sz="2400" i="1" u="sng" dirty="0">
                <a:solidFill>
                  <a:schemeClr val="tx1"/>
                </a:solidFill>
              </a:rPr>
              <a:t> san</a:t>
            </a:r>
            <a:r>
              <a:rPr lang="en-US" sz="2400" i="1" dirty="0">
                <a:solidFill>
                  <a:schemeClr val="tx1"/>
                </a:solidFill>
              </a:rPr>
              <a:t> </a:t>
            </a:r>
            <a:r>
              <a:rPr lang="en-US" sz="2400" i="1" dirty="0" err="1">
                <a:solidFill>
                  <a:srgbClr val="FF0000"/>
                </a:solidFill>
              </a:rPr>
              <a:t>desu</a:t>
            </a:r>
            <a:r>
              <a:rPr lang="en-US" sz="2400" i="1" dirty="0">
                <a:solidFill>
                  <a:srgbClr val="FF0000"/>
                </a:solidFill>
              </a:rPr>
              <a:t> </a:t>
            </a:r>
            <a:r>
              <a:rPr lang="en-US" sz="2400" i="1" dirty="0" err="1">
                <a:solidFill>
                  <a:srgbClr val="FF0000"/>
                </a:solidFill>
              </a:rPr>
              <a:t>ka</a:t>
            </a:r>
            <a:r>
              <a:rPr lang="en-US" sz="2400" i="1" dirty="0">
                <a:solidFill>
                  <a:schemeClr val="tx1"/>
                </a:solidFill>
              </a:rPr>
              <a:t>?</a:t>
            </a:r>
          </a:p>
          <a:p>
            <a:r>
              <a:rPr lang="en-US" sz="2400" dirty="0">
                <a:solidFill>
                  <a:schemeClr val="tx1"/>
                </a:solidFill>
              </a:rPr>
              <a:t>      A:  </a:t>
            </a:r>
            <a:r>
              <a:rPr lang="en-US" sz="2400" dirty="0" err="1">
                <a:solidFill>
                  <a:schemeClr val="tx1"/>
                </a:solidFill>
              </a:rPr>
              <a:t>Ee</a:t>
            </a:r>
            <a:r>
              <a:rPr lang="en-US" sz="2400" dirty="0" smtClean="0">
                <a:solidFill>
                  <a:schemeClr val="tx1"/>
                </a:solidFill>
              </a:rPr>
              <a:t>.</a:t>
            </a:r>
          </a:p>
          <a:p>
            <a:r>
              <a:rPr lang="en-US" sz="2400" dirty="0">
                <a:solidFill>
                  <a:schemeClr val="tx1"/>
                </a:solidFill>
              </a:rPr>
              <a:t> </a:t>
            </a:r>
            <a:r>
              <a:rPr lang="en-US" sz="2400" dirty="0" smtClean="0">
                <a:solidFill>
                  <a:schemeClr val="tx1"/>
                </a:solidFill>
              </a:rPr>
              <a:t>     B:  </a:t>
            </a:r>
            <a:r>
              <a:rPr lang="en-US" sz="2400" dirty="0" err="1" smtClean="0">
                <a:solidFill>
                  <a:schemeClr val="tx1"/>
                </a:solidFill>
              </a:rPr>
              <a:t>Mearii</a:t>
            </a:r>
            <a:r>
              <a:rPr lang="en-US" sz="2400" dirty="0" smtClean="0">
                <a:solidFill>
                  <a:schemeClr val="tx1"/>
                </a:solidFill>
              </a:rPr>
              <a:t> san </a:t>
            </a:r>
            <a:r>
              <a:rPr lang="en-US" sz="2400" dirty="0" err="1" smtClean="0">
                <a:solidFill>
                  <a:schemeClr val="tx1"/>
                </a:solidFill>
              </a:rPr>
              <a:t>wa</a:t>
            </a:r>
            <a:r>
              <a:rPr lang="en-US" sz="2400" dirty="0" smtClean="0">
                <a:solidFill>
                  <a:schemeClr val="tx1"/>
                </a:solidFill>
              </a:rPr>
              <a:t> ……</a:t>
            </a:r>
            <a:r>
              <a:rPr lang="en-US" sz="2400" dirty="0" err="1" smtClean="0">
                <a:solidFill>
                  <a:schemeClr val="tx1"/>
                </a:solidFill>
              </a:rPr>
              <a:t>desu</a:t>
            </a:r>
            <a:r>
              <a:rPr lang="en-US" sz="2400" dirty="0" smtClean="0">
                <a:solidFill>
                  <a:schemeClr val="tx1"/>
                </a:solidFill>
              </a:rPr>
              <a:t>.</a:t>
            </a:r>
            <a:endParaRPr lang="en-US" sz="2400" dirty="0">
              <a:solidFill>
                <a:schemeClr val="tx1"/>
              </a:solidFill>
            </a:endParaRPr>
          </a:p>
          <a:p>
            <a:r>
              <a:rPr lang="en-US" sz="2400" dirty="0">
                <a:solidFill>
                  <a:schemeClr val="tx1"/>
                </a:solidFill>
              </a:rPr>
              <a:t>      (e.g.)</a:t>
            </a:r>
          </a:p>
          <a:p>
            <a:r>
              <a:rPr lang="en-US" sz="2400" dirty="0">
                <a:solidFill>
                  <a:schemeClr val="tx1"/>
                </a:solidFill>
              </a:rPr>
              <a:t>      A:  </a:t>
            </a:r>
            <a:r>
              <a:rPr lang="en-US" sz="2400" u="sng" dirty="0" err="1">
                <a:solidFill>
                  <a:schemeClr val="tx1"/>
                </a:solidFill>
              </a:rPr>
              <a:t>Senkoo</a:t>
            </a:r>
            <a:r>
              <a:rPr lang="en-US" sz="2400" dirty="0">
                <a:solidFill>
                  <a:schemeClr val="tx1"/>
                </a:solidFill>
              </a:rPr>
              <a:t> </a:t>
            </a:r>
            <a:r>
              <a:rPr lang="en-US" sz="2400" dirty="0" err="1">
                <a:solidFill>
                  <a:schemeClr val="tx1"/>
                </a:solidFill>
              </a:rPr>
              <a:t>wa</a:t>
            </a:r>
            <a:r>
              <a:rPr lang="en-US" sz="2400" dirty="0">
                <a:solidFill>
                  <a:schemeClr val="tx1"/>
                </a:solidFill>
              </a:rPr>
              <a:t> nan </a:t>
            </a:r>
            <a:r>
              <a:rPr lang="en-US" sz="2400" dirty="0" err="1">
                <a:solidFill>
                  <a:schemeClr val="tx1"/>
                </a:solidFill>
              </a:rPr>
              <a:t>desu</a:t>
            </a:r>
            <a:r>
              <a:rPr lang="en-US" sz="2400" dirty="0">
                <a:solidFill>
                  <a:schemeClr val="tx1"/>
                </a:solidFill>
              </a:rPr>
              <a:t> </a:t>
            </a:r>
            <a:r>
              <a:rPr lang="en-US" sz="2400" dirty="0" err="1">
                <a:solidFill>
                  <a:schemeClr val="tx1"/>
                </a:solidFill>
              </a:rPr>
              <a:t>ka</a:t>
            </a:r>
            <a:r>
              <a:rPr lang="en-US" sz="2400" dirty="0">
                <a:solidFill>
                  <a:schemeClr val="tx1"/>
                </a:solidFill>
              </a:rPr>
              <a:t>.</a:t>
            </a:r>
          </a:p>
          <a:p>
            <a:r>
              <a:rPr lang="en-US" sz="2400" dirty="0">
                <a:solidFill>
                  <a:schemeClr val="tx1"/>
                </a:solidFill>
              </a:rPr>
              <a:t>      B:  </a:t>
            </a:r>
            <a:r>
              <a:rPr lang="en-US" sz="2400" u="sng" dirty="0" err="1" smtClean="0">
                <a:solidFill>
                  <a:schemeClr val="tx1"/>
                </a:solidFill>
              </a:rPr>
              <a:t>Senkoo</a:t>
            </a:r>
            <a:r>
              <a:rPr lang="en-US" sz="2400" dirty="0" smtClean="0">
                <a:solidFill>
                  <a:schemeClr val="tx1"/>
                </a:solidFill>
              </a:rPr>
              <a:t> </a:t>
            </a:r>
            <a:r>
              <a:rPr lang="en-US" sz="2400" i="1" dirty="0" err="1">
                <a:solidFill>
                  <a:srgbClr val="FF0000"/>
                </a:solidFill>
              </a:rPr>
              <a:t>desu</a:t>
            </a:r>
            <a:r>
              <a:rPr lang="en-US" sz="2400" i="1" dirty="0">
                <a:solidFill>
                  <a:srgbClr val="FF0000"/>
                </a:solidFill>
              </a:rPr>
              <a:t> </a:t>
            </a:r>
            <a:r>
              <a:rPr lang="en-US" sz="2400" i="1" dirty="0" err="1">
                <a:solidFill>
                  <a:srgbClr val="FF0000"/>
                </a:solidFill>
              </a:rPr>
              <a:t>ka</a:t>
            </a:r>
            <a:r>
              <a:rPr lang="en-US" sz="2400" i="1" dirty="0">
                <a:solidFill>
                  <a:schemeClr val="tx1"/>
                </a:solidFill>
              </a:rPr>
              <a:t>?</a:t>
            </a:r>
          </a:p>
          <a:p>
            <a:r>
              <a:rPr lang="en-US" sz="2400" dirty="0">
                <a:solidFill>
                  <a:schemeClr val="tx1"/>
                </a:solidFill>
              </a:rPr>
              <a:t>      A:  </a:t>
            </a:r>
            <a:r>
              <a:rPr lang="en-US" sz="2400" dirty="0" err="1">
                <a:solidFill>
                  <a:schemeClr val="tx1"/>
                </a:solidFill>
              </a:rPr>
              <a:t>Ee</a:t>
            </a:r>
            <a:r>
              <a:rPr lang="en-US" sz="2400" dirty="0">
                <a:solidFill>
                  <a:schemeClr val="tx1"/>
                </a:solidFill>
              </a:rPr>
              <a:t>.</a:t>
            </a:r>
          </a:p>
          <a:p>
            <a:r>
              <a:rPr lang="en-US" sz="2400" dirty="0">
                <a:solidFill>
                  <a:schemeClr val="tx1"/>
                </a:solidFill>
              </a:rPr>
              <a:t>      B: </a:t>
            </a:r>
            <a:r>
              <a:rPr lang="en-US" sz="2400" dirty="0" err="1">
                <a:solidFill>
                  <a:schemeClr val="tx1"/>
                </a:solidFill>
              </a:rPr>
              <a:t>Senkoo</a:t>
            </a:r>
            <a:r>
              <a:rPr lang="en-US" sz="2400" dirty="0">
                <a:solidFill>
                  <a:schemeClr val="tx1"/>
                </a:solidFill>
              </a:rPr>
              <a:t> </a:t>
            </a:r>
            <a:r>
              <a:rPr lang="en-US" sz="2400" dirty="0" err="1">
                <a:solidFill>
                  <a:schemeClr val="tx1"/>
                </a:solidFill>
              </a:rPr>
              <a:t>wa</a:t>
            </a:r>
            <a:r>
              <a:rPr lang="en-US" sz="2400" dirty="0">
                <a:solidFill>
                  <a:schemeClr val="tx1"/>
                </a:solidFill>
              </a:rPr>
              <a:t> ……..</a:t>
            </a:r>
            <a:r>
              <a:rPr lang="en-US" sz="2400" dirty="0" err="1">
                <a:solidFill>
                  <a:schemeClr val="tx1"/>
                </a:solidFill>
              </a:rPr>
              <a:t>desu</a:t>
            </a:r>
            <a:r>
              <a:rPr lang="en-US" sz="2400" dirty="0">
                <a:solidFill>
                  <a:schemeClr val="tx1"/>
                </a:solidFill>
              </a:rPr>
              <a:t>.</a:t>
            </a:r>
          </a:p>
          <a:p>
            <a:pPr algn="ctr"/>
            <a:endParaRPr lang="en-US" dirty="0"/>
          </a:p>
        </p:txBody>
      </p:sp>
      <p:sp>
        <p:nvSpPr>
          <p:cNvPr id="8" name="Rectangle 7"/>
          <p:cNvSpPr/>
          <p:nvPr/>
        </p:nvSpPr>
        <p:spPr>
          <a:xfrm>
            <a:off x="4538137" y="3003269"/>
            <a:ext cx="3620375" cy="41344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Senkoo</a:t>
            </a:r>
            <a:r>
              <a:rPr lang="en-US" dirty="0" smtClean="0"/>
              <a:t> </a:t>
            </a:r>
            <a:r>
              <a:rPr lang="en-US" dirty="0" err="1" smtClean="0"/>
              <a:t>wa</a:t>
            </a:r>
            <a:r>
              <a:rPr lang="en-US" dirty="0" smtClean="0"/>
              <a:t> …… </a:t>
            </a:r>
            <a:r>
              <a:rPr lang="en-US" dirty="0" err="1" smtClean="0"/>
              <a:t>desu</a:t>
            </a:r>
            <a:r>
              <a:rPr lang="en-US" dirty="0" smtClean="0"/>
              <a:t>.</a:t>
            </a:r>
            <a:endParaRPr lang="en-US" dirty="0"/>
          </a:p>
        </p:txBody>
      </p:sp>
      <p:sp>
        <p:nvSpPr>
          <p:cNvPr id="9" name="Rectangle 8"/>
          <p:cNvSpPr/>
          <p:nvPr/>
        </p:nvSpPr>
        <p:spPr>
          <a:xfrm>
            <a:off x="4297409" y="3569116"/>
            <a:ext cx="3620375" cy="413447"/>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Hachji</a:t>
            </a:r>
            <a:r>
              <a:rPr lang="en-US" dirty="0" smtClean="0"/>
              <a:t> </a:t>
            </a:r>
            <a:r>
              <a:rPr lang="en-US" dirty="0" err="1" smtClean="0"/>
              <a:t>desu</a:t>
            </a:r>
            <a:r>
              <a:rPr lang="en-US" dirty="0" smtClean="0"/>
              <a:t>.</a:t>
            </a:r>
            <a:endParaRPr lang="en-US" dirty="0"/>
          </a:p>
        </p:txBody>
      </p:sp>
      <p:sp>
        <p:nvSpPr>
          <p:cNvPr id="10" name="Rectangle 9"/>
          <p:cNvSpPr/>
          <p:nvPr/>
        </p:nvSpPr>
        <p:spPr>
          <a:xfrm>
            <a:off x="5066425" y="2347851"/>
            <a:ext cx="3620375" cy="656966"/>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err="1" smtClean="0"/>
              <a:t>Hai</a:t>
            </a:r>
            <a:r>
              <a:rPr lang="en-US" dirty="0" smtClean="0"/>
              <a:t>/</a:t>
            </a:r>
            <a:r>
              <a:rPr lang="en-US" dirty="0" err="1" smtClean="0"/>
              <a:t>Ee</a:t>
            </a:r>
            <a:r>
              <a:rPr lang="en-US" dirty="0" smtClean="0"/>
              <a:t>.  </a:t>
            </a:r>
            <a:r>
              <a:rPr lang="en-US" dirty="0" err="1" smtClean="0"/>
              <a:t>Hai</a:t>
            </a:r>
            <a:r>
              <a:rPr lang="en-US" dirty="0" smtClean="0"/>
              <a:t> </a:t>
            </a:r>
            <a:r>
              <a:rPr lang="en-US" dirty="0" err="1" smtClean="0"/>
              <a:t>soo</a:t>
            </a:r>
            <a:r>
              <a:rPr lang="en-US" dirty="0" smtClean="0"/>
              <a:t> </a:t>
            </a:r>
            <a:r>
              <a:rPr lang="en-US" dirty="0" err="1" smtClean="0"/>
              <a:t>desu</a:t>
            </a:r>
            <a:r>
              <a:rPr lang="en-US" dirty="0" smtClean="0"/>
              <a:t>./</a:t>
            </a:r>
            <a:r>
              <a:rPr lang="en-US" dirty="0" err="1" smtClean="0"/>
              <a:t>Ee</a:t>
            </a:r>
            <a:r>
              <a:rPr lang="en-US" dirty="0" smtClean="0"/>
              <a:t> </a:t>
            </a:r>
            <a:r>
              <a:rPr lang="en-US" dirty="0" err="1" smtClean="0"/>
              <a:t>soo</a:t>
            </a:r>
            <a:r>
              <a:rPr lang="en-US" dirty="0" smtClean="0"/>
              <a:t> </a:t>
            </a:r>
            <a:r>
              <a:rPr lang="en-US" dirty="0" err="1" smtClean="0"/>
              <a:t>desu</a:t>
            </a:r>
            <a:r>
              <a:rPr lang="en-US" dirty="0" smtClean="0"/>
              <a:t>.  </a:t>
            </a:r>
            <a:r>
              <a:rPr lang="en-US" dirty="0" err="1" smtClean="0"/>
              <a:t>Hai</a:t>
            </a:r>
            <a:r>
              <a:rPr lang="en-US" dirty="0" smtClean="0"/>
              <a:t>/</a:t>
            </a:r>
            <a:r>
              <a:rPr lang="en-US" dirty="0" err="1" smtClean="0"/>
              <a:t>Ee</a:t>
            </a:r>
            <a:r>
              <a:rPr lang="en-US" dirty="0" smtClean="0"/>
              <a:t>, ……. </a:t>
            </a:r>
            <a:r>
              <a:rPr lang="en-US" dirty="0" err="1" smtClean="0"/>
              <a:t>desu</a:t>
            </a:r>
            <a:r>
              <a:rPr lang="en-US" dirty="0" smtClean="0"/>
              <a:t>.</a:t>
            </a:r>
            <a:endParaRPr lang="en-US" dirty="0"/>
          </a:p>
        </p:txBody>
      </p:sp>
    </p:spTree>
    <p:extLst>
      <p:ext uri="{BB962C8B-B14F-4D97-AF65-F5344CB8AC3E}">
        <p14:creationId xmlns:p14="http://schemas.microsoft.com/office/powerpoint/2010/main" val="23686889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xit" presetSubtype="10" fill="hold" grpId="1" nodeType="clickEffect">
                                  <p:stCondLst>
                                    <p:cond delay="0"/>
                                  </p:stCondLst>
                                  <p:childTnLst>
                                    <p:animEffect transition="out" filter="blinds(horizontal)">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3" presetClass="exit" presetSubtype="10" fill="hold" grpId="1" nodeType="clickEffect">
                                  <p:stCondLst>
                                    <p:cond delay="0"/>
                                  </p:stCondLst>
                                  <p:childTnLst>
                                    <p:animEffect transition="out" filter="blinds(horizontal)">
                                      <p:cBhvr>
                                        <p:cTn id="19" dur="500"/>
                                        <p:tgtEl>
                                          <p:spTgt spid="10"/>
                                        </p:tgtEl>
                                      </p:cBhvr>
                                    </p:animEffect>
                                    <p:set>
                                      <p:cBhvr>
                                        <p:cTn id="20" dur="1" fill="hold">
                                          <p:stCondLst>
                                            <p:cond delay="499"/>
                                          </p:stCondLst>
                                        </p:cTn>
                                        <p:tgtEl>
                                          <p:spTgt spid="10"/>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3" presetClass="exit" presetSubtype="10" fill="hold" grpId="1" nodeType="clickEffect">
                                  <p:stCondLst>
                                    <p:cond delay="0"/>
                                  </p:stCondLst>
                                  <p:childTnLst>
                                    <p:animEffect transition="out" filter="blinds(horizontal)">
                                      <p:cBhvr>
                                        <p:cTn id="28" dur="500"/>
                                        <p:tgtEl>
                                          <p:spTgt spid="8"/>
                                        </p:tgtEl>
                                      </p:cBhvr>
                                    </p:animEffect>
                                    <p:set>
                                      <p:cBhvr>
                                        <p:cTn id="29" dur="1" fill="hold">
                                          <p:stCondLst>
                                            <p:cond delay="499"/>
                                          </p:stCondLst>
                                        </p:cTn>
                                        <p:tgtEl>
                                          <p:spTgt spid="8"/>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3" presetClass="exit" presetSubtype="10" fill="hold" grpId="1" nodeType="clickEffect">
                                  <p:stCondLst>
                                    <p:cond delay="0"/>
                                  </p:stCondLst>
                                  <p:childTnLst>
                                    <p:animEffect transition="out" filter="blinds(horizontal)">
                                      <p:cBhvr>
                                        <p:cTn id="37" dur="500"/>
                                        <p:tgtEl>
                                          <p:spTgt spid="9"/>
                                        </p:tgtEl>
                                      </p:cBhvr>
                                    </p:animEffect>
                                    <p:set>
                                      <p:cBhvr>
                                        <p:cTn id="38" dur="1" fill="hold">
                                          <p:stCondLst>
                                            <p:cond delay="499"/>
                                          </p:stCondLst>
                                        </p:cTn>
                                        <p:tgtEl>
                                          <p:spTgt spid="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animBg="1"/>
      <p:bldP spid="8" grpId="0" animBg="1"/>
      <p:bldP spid="8" grpId="1" animBg="1"/>
      <p:bldP spid="9" grpId="0" animBg="1"/>
      <p:bldP spid="9" grpId="1" animBg="1"/>
      <p:bldP spid="10" grpId="0" animBg="1"/>
      <p:bldP spid="10"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636" y="259518"/>
            <a:ext cx="8229600" cy="3100113"/>
          </a:xfrm>
        </p:spPr>
        <p:txBody>
          <a:bodyPr>
            <a:normAutofit fontScale="90000"/>
          </a:bodyPr>
          <a:lstStyle/>
          <a:p>
            <a:r>
              <a:rPr lang="en-US" dirty="0" err="1"/>
              <a:t>s</a:t>
            </a:r>
            <a:r>
              <a:rPr lang="en-US" dirty="0" err="1" smtClean="0"/>
              <a:t>aa</a:t>
            </a:r>
            <a:r>
              <a:rPr lang="en-US" dirty="0" smtClean="0"/>
              <a:t>/</a:t>
            </a:r>
            <a:r>
              <a:rPr lang="en-US" dirty="0" err="1" smtClean="0"/>
              <a:t>anoo</a:t>
            </a:r>
            <a:r>
              <a:rPr lang="en-US" dirty="0" smtClean="0"/>
              <a:t>/</a:t>
            </a:r>
            <a:r>
              <a:rPr lang="en-US" dirty="0" err="1" smtClean="0"/>
              <a:t>eeto</a:t>
            </a:r>
            <a:r>
              <a:rPr lang="en-US" dirty="0" smtClean="0"/>
              <a:t> </a:t>
            </a:r>
            <a:r>
              <a:rPr lang="en-US" sz="3600" dirty="0" smtClean="0"/>
              <a:t>(additional expressions</a:t>
            </a:r>
            <a:r>
              <a:rPr lang="en-US" dirty="0" smtClean="0"/>
              <a:t>)</a:t>
            </a:r>
            <a:br>
              <a:rPr lang="en-US" dirty="0" smtClean="0"/>
            </a:br>
            <a:r>
              <a:rPr lang="en-US" dirty="0" smtClean="0"/>
              <a:t/>
            </a:r>
            <a:br>
              <a:rPr lang="en-US" dirty="0" smtClean="0"/>
            </a:br>
            <a:r>
              <a:rPr lang="en-US" dirty="0" err="1" smtClean="0"/>
              <a:t>saa</a:t>
            </a:r>
            <a:r>
              <a:rPr lang="en-US" dirty="0" smtClean="0"/>
              <a:t> (pondering the answer) </a:t>
            </a:r>
            <a:br>
              <a:rPr lang="en-US" dirty="0" smtClean="0"/>
            </a:br>
            <a:r>
              <a:rPr lang="en-US" dirty="0" smtClean="0"/>
              <a:t>  </a:t>
            </a:r>
            <a:r>
              <a:rPr lang="en-US" dirty="0" err="1" smtClean="0"/>
              <a:t>anoo</a:t>
            </a:r>
            <a:r>
              <a:rPr lang="en-US" dirty="0" smtClean="0"/>
              <a:t> (hesitation noise) ‘uh’</a:t>
            </a:r>
            <a:br>
              <a:rPr lang="en-US" dirty="0" smtClean="0"/>
            </a:br>
            <a:r>
              <a:rPr lang="en-US" dirty="0" err="1" smtClean="0"/>
              <a:t>eeto</a:t>
            </a:r>
            <a:r>
              <a:rPr lang="en-US" dirty="0" smtClean="0"/>
              <a:t> (hesitation noise) ‘let me see/uh’</a:t>
            </a:r>
            <a:endParaRPr lang="en-US" dirty="0"/>
          </a:p>
        </p:txBody>
      </p:sp>
      <p:sp>
        <p:nvSpPr>
          <p:cNvPr id="4" name="Content Placeholder 3"/>
          <p:cNvSpPr>
            <a:spLocks noGrp="1"/>
          </p:cNvSpPr>
          <p:nvPr>
            <p:ph idx="1"/>
          </p:nvPr>
        </p:nvSpPr>
        <p:spPr>
          <a:xfrm>
            <a:off x="447247" y="704742"/>
            <a:ext cx="8229600" cy="5309780"/>
          </a:xfrm>
          <a:prstGeom prst="wedgeRectCallout">
            <a:avLst/>
          </a:prstGeom>
        </p:spPr>
        <p:style>
          <a:lnRef idx="1">
            <a:schemeClr val="accent1"/>
          </a:lnRef>
          <a:fillRef idx="3">
            <a:schemeClr val="accent1"/>
          </a:fillRef>
          <a:effectRef idx="2">
            <a:schemeClr val="accent1"/>
          </a:effectRef>
          <a:fontRef idx="minor">
            <a:schemeClr val="lt1"/>
          </a:fontRef>
        </p:style>
        <p:txBody>
          <a:bodyPr rtlCol="0" anchor="ctr">
            <a:normAutofit fontScale="92500" lnSpcReduction="20000"/>
          </a:bodyPr>
          <a:lstStyle/>
          <a:p>
            <a:pPr marL="0" indent="0">
              <a:buNone/>
            </a:pPr>
            <a:r>
              <a:rPr lang="en-US" sz="2400" dirty="0" smtClean="0">
                <a:solidFill>
                  <a:schemeClr val="tx1"/>
                </a:solidFill>
              </a:rPr>
              <a:t>      </a:t>
            </a:r>
          </a:p>
          <a:p>
            <a:pPr marL="0" indent="0">
              <a:buNone/>
            </a:pPr>
            <a:endParaRPr lang="en-US" sz="2400" dirty="0">
              <a:solidFill>
                <a:schemeClr val="tx1"/>
              </a:solidFill>
            </a:endParaRPr>
          </a:p>
          <a:p>
            <a:pPr marL="0" indent="0">
              <a:buNone/>
            </a:pPr>
            <a:r>
              <a:rPr lang="en-US" sz="2400" dirty="0" smtClean="0">
                <a:solidFill>
                  <a:schemeClr val="tx1"/>
                </a:solidFill>
              </a:rPr>
              <a:t>(Conversation 1)</a:t>
            </a:r>
          </a:p>
          <a:p>
            <a:pPr marL="0" indent="0">
              <a:buNone/>
            </a:pPr>
            <a:r>
              <a:rPr lang="en-US" sz="2400" dirty="0" smtClean="0">
                <a:solidFill>
                  <a:schemeClr val="tx1"/>
                </a:solidFill>
              </a:rPr>
              <a:t>A</a:t>
            </a:r>
            <a:r>
              <a:rPr lang="en-US" sz="2400" dirty="0">
                <a:solidFill>
                  <a:schemeClr val="tx1"/>
                </a:solidFill>
              </a:rPr>
              <a:t>:  </a:t>
            </a:r>
            <a:r>
              <a:rPr lang="en-US" sz="2400" u="sng" dirty="0" err="1">
                <a:solidFill>
                  <a:schemeClr val="tx1"/>
                </a:solidFill>
              </a:rPr>
              <a:t>Mearii</a:t>
            </a:r>
            <a:r>
              <a:rPr lang="en-US" sz="2400" u="sng" dirty="0">
                <a:solidFill>
                  <a:schemeClr val="tx1"/>
                </a:solidFill>
              </a:rPr>
              <a:t> san </a:t>
            </a:r>
            <a:r>
              <a:rPr lang="en-US" sz="2400" dirty="0" err="1">
                <a:solidFill>
                  <a:schemeClr val="tx1"/>
                </a:solidFill>
              </a:rPr>
              <a:t>wa</a:t>
            </a:r>
            <a:r>
              <a:rPr lang="en-US" sz="2400" dirty="0">
                <a:solidFill>
                  <a:schemeClr val="tx1"/>
                </a:solidFill>
              </a:rPr>
              <a:t> </a:t>
            </a:r>
            <a:r>
              <a:rPr lang="en-US" sz="2400" dirty="0" err="1" smtClean="0">
                <a:solidFill>
                  <a:schemeClr val="tx1"/>
                </a:solidFill>
              </a:rPr>
              <a:t>amerika-jin</a:t>
            </a:r>
            <a:r>
              <a:rPr lang="en-US" sz="2400" dirty="0" smtClean="0">
                <a:solidFill>
                  <a:schemeClr val="tx1"/>
                </a:solidFill>
              </a:rPr>
              <a:t> </a:t>
            </a:r>
            <a:r>
              <a:rPr lang="en-US" sz="2400" dirty="0" err="1">
                <a:solidFill>
                  <a:schemeClr val="tx1"/>
                </a:solidFill>
              </a:rPr>
              <a:t>desu</a:t>
            </a:r>
            <a:r>
              <a:rPr lang="en-US" sz="2400" dirty="0">
                <a:solidFill>
                  <a:schemeClr val="tx1"/>
                </a:solidFill>
              </a:rPr>
              <a:t> </a:t>
            </a:r>
            <a:r>
              <a:rPr lang="en-US" sz="2400" dirty="0" err="1" smtClean="0">
                <a:solidFill>
                  <a:schemeClr val="tx1"/>
                </a:solidFill>
              </a:rPr>
              <a:t>ka</a:t>
            </a:r>
            <a:r>
              <a:rPr lang="en-US" sz="2400" dirty="0" smtClean="0">
                <a:solidFill>
                  <a:schemeClr val="tx1"/>
                </a:solidFill>
              </a:rPr>
              <a:t>.</a:t>
            </a:r>
          </a:p>
          <a:p>
            <a:pPr marL="0" indent="0">
              <a:buNone/>
            </a:pPr>
            <a:r>
              <a:rPr lang="en-US" sz="2400" dirty="0" smtClean="0">
                <a:solidFill>
                  <a:schemeClr val="tx1"/>
                </a:solidFill>
              </a:rPr>
              <a:t>B:  </a:t>
            </a:r>
            <a:r>
              <a:rPr lang="en-US" sz="2400" b="1" dirty="0" err="1" smtClean="0">
                <a:solidFill>
                  <a:srgbClr val="FF0000"/>
                </a:solidFill>
              </a:rPr>
              <a:t>Saa</a:t>
            </a:r>
            <a:r>
              <a:rPr lang="en-US" sz="2400" b="1" dirty="0" smtClean="0">
                <a:solidFill>
                  <a:srgbClr val="FF0000"/>
                </a:solidFill>
              </a:rPr>
              <a:t>…</a:t>
            </a:r>
            <a:endParaRPr lang="en-US" sz="2400" b="1" dirty="0">
              <a:solidFill>
                <a:srgbClr val="FF0000"/>
              </a:solidFill>
            </a:endParaRPr>
          </a:p>
          <a:p>
            <a:pPr marL="0" indent="0">
              <a:buNone/>
            </a:pPr>
            <a:r>
              <a:rPr lang="en-US" sz="2400" dirty="0" smtClean="0">
                <a:solidFill>
                  <a:schemeClr val="tx1"/>
                </a:solidFill>
              </a:rPr>
              <a:t>     (Conversation 2)</a:t>
            </a:r>
          </a:p>
          <a:p>
            <a:pPr marL="0" indent="0">
              <a:buNone/>
            </a:pPr>
            <a:r>
              <a:rPr lang="en-US" sz="2400" dirty="0" smtClean="0">
                <a:solidFill>
                  <a:schemeClr val="tx1"/>
                </a:solidFill>
              </a:rPr>
              <a:t>A</a:t>
            </a:r>
            <a:r>
              <a:rPr lang="en-US" sz="2400" dirty="0">
                <a:solidFill>
                  <a:schemeClr val="tx1"/>
                </a:solidFill>
              </a:rPr>
              <a:t>: </a:t>
            </a:r>
            <a:r>
              <a:rPr lang="en-US" sz="2400" b="1" dirty="0" err="1" smtClean="0">
                <a:solidFill>
                  <a:srgbClr val="FF0000"/>
                </a:solidFill>
              </a:rPr>
              <a:t>Anoo</a:t>
            </a:r>
            <a:r>
              <a:rPr lang="en-US" sz="2400" dirty="0" smtClean="0">
                <a:solidFill>
                  <a:schemeClr val="tx1"/>
                </a:solidFill>
              </a:rPr>
              <a:t>, (</a:t>
            </a:r>
            <a:r>
              <a:rPr lang="en-US" sz="2400" dirty="0" err="1" smtClean="0">
                <a:solidFill>
                  <a:schemeClr val="tx1"/>
                </a:solidFill>
              </a:rPr>
              <a:t>sumimasen</a:t>
            </a:r>
            <a:r>
              <a:rPr lang="en-US" sz="2400" dirty="0" smtClean="0">
                <a:solidFill>
                  <a:schemeClr val="tx1"/>
                </a:solidFill>
              </a:rPr>
              <a:t>) </a:t>
            </a:r>
            <a:r>
              <a:rPr lang="en-US" sz="2400" dirty="0" err="1" smtClean="0">
                <a:solidFill>
                  <a:schemeClr val="tx1"/>
                </a:solidFill>
              </a:rPr>
              <a:t>ima</a:t>
            </a:r>
            <a:r>
              <a:rPr lang="en-US" sz="2400" dirty="0" smtClean="0">
                <a:solidFill>
                  <a:schemeClr val="tx1"/>
                </a:solidFill>
              </a:rPr>
              <a:t> </a:t>
            </a:r>
            <a:r>
              <a:rPr lang="en-US" sz="2400" dirty="0" err="1" smtClean="0">
                <a:solidFill>
                  <a:schemeClr val="tx1"/>
                </a:solidFill>
              </a:rPr>
              <a:t>nanji</a:t>
            </a:r>
            <a:r>
              <a:rPr lang="en-US" sz="2400" dirty="0" smtClean="0">
                <a:solidFill>
                  <a:schemeClr val="tx1"/>
                </a:solidFill>
              </a:rPr>
              <a:t> </a:t>
            </a:r>
            <a:r>
              <a:rPr lang="en-US" sz="2400" dirty="0" err="1" smtClean="0">
                <a:solidFill>
                  <a:schemeClr val="tx1"/>
                </a:solidFill>
              </a:rPr>
              <a:t>desu</a:t>
            </a:r>
            <a:r>
              <a:rPr lang="en-US" sz="2400" dirty="0" smtClean="0">
                <a:solidFill>
                  <a:schemeClr val="tx1"/>
                </a:solidFill>
              </a:rPr>
              <a:t> </a:t>
            </a:r>
            <a:r>
              <a:rPr lang="en-US" sz="2400" dirty="0" err="1" smtClean="0">
                <a:solidFill>
                  <a:schemeClr val="tx1"/>
                </a:solidFill>
              </a:rPr>
              <a:t>ka</a:t>
            </a:r>
            <a:r>
              <a:rPr lang="en-US" sz="2400" dirty="0" smtClean="0">
                <a:solidFill>
                  <a:schemeClr val="tx1"/>
                </a:solidFill>
              </a:rPr>
              <a:t>.</a:t>
            </a:r>
          </a:p>
          <a:p>
            <a:pPr marL="0" indent="0">
              <a:buNone/>
            </a:pPr>
            <a:r>
              <a:rPr lang="en-US" sz="2400" dirty="0" smtClean="0">
                <a:solidFill>
                  <a:schemeClr val="tx1"/>
                </a:solidFill>
              </a:rPr>
              <a:t>B: </a:t>
            </a:r>
            <a:r>
              <a:rPr lang="en-US" sz="2400" dirty="0" err="1" smtClean="0">
                <a:solidFill>
                  <a:schemeClr val="tx1"/>
                </a:solidFill>
              </a:rPr>
              <a:t>hachiji</a:t>
            </a:r>
            <a:r>
              <a:rPr lang="en-US" sz="2400" dirty="0" smtClean="0">
                <a:solidFill>
                  <a:schemeClr val="tx1"/>
                </a:solidFill>
              </a:rPr>
              <a:t> </a:t>
            </a:r>
            <a:r>
              <a:rPr lang="en-US" sz="2400" dirty="0" err="1" smtClean="0">
                <a:solidFill>
                  <a:schemeClr val="tx1"/>
                </a:solidFill>
              </a:rPr>
              <a:t>desu</a:t>
            </a:r>
            <a:r>
              <a:rPr lang="en-US" sz="2400" dirty="0" smtClean="0">
                <a:solidFill>
                  <a:schemeClr val="tx1"/>
                </a:solidFill>
              </a:rPr>
              <a:t>.</a:t>
            </a:r>
          </a:p>
          <a:p>
            <a:pPr marL="0" indent="0">
              <a:buNone/>
            </a:pPr>
            <a:r>
              <a:rPr lang="en-US" sz="2400" dirty="0" smtClean="0">
                <a:solidFill>
                  <a:schemeClr val="tx1"/>
                </a:solidFill>
              </a:rPr>
              <a:t>A: </a:t>
            </a:r>
            <a:r>
              <a:rPr lang="en-US" sz="2400" dirty="0" err="1" smtClean="0">
                <a:solidFill>
                  <a:schemeClr val="tx1"/>
                </a:solidFill>
              </a:rPr>
              <a:t>Doomo</a:t>
            </a:r>
            <a:r>
              <a:rPr lang="en-US" sz="2400" dirty="0" smtClean="0">
                <a:solidFill>
                  <a:schemeClr val="tx1"/>
                </a:solidFill>
              </a:rPr>
              <a:t>.</a:t>
            </a:r>
          </a:p>
          <a:p>
            <a:pPr marL="0" indent="0">
              <a:buNone/>
            </a:pPr>
            <a:r>
              <a:rPr lang="en-US" sz="2400" dirty="0" smtClean="0">
                <a:solidFill>
                  <a:schemeClr val="tx1"/>
                </a:solidFill>
              </a:rPr>
              <a:t>B: </a:t>
            </a:r>
            <a:r>
              <a:rPr lang="en-US" sz="2400" dirty="0" err="1" smtClean="0">
                <a:solidFill>
                  <a:schemeClr val="tx1"/>
                </a:solidFill>
              </a:rPr>
              <a:t>Iie</a:t>
            </a:r>
            <a:r>
              <a:rPr lang="en-US" sz="2400" dirty="0" smtClean="0">
                <a:solidFill>
                  <a:schemeClr val="tx1"/>
                </a:solidFill>
              </a:rPr>
              <a:t>.</a:t>
            </a:r>
          </a:p>
          <a:p>
            <a:pPr marL="0" indent="0">
              <a:buNone/>
            </a:pPr>
            <a:r>
              <a:rPr lang="en-US" sz="2400" dirty="0" smtClean="0">
                <a:solidFill>
                  <a:schemeClr val="tx1"/>
                </a:solidFill>
              </a:rPr>
              <a:t>    (Conversation 3)</a:t>
            </a:r>
          </a:p>
          <a:p>
            <a:pPr marL="0" indent="0">
              <a:buNone/>
            </a:pPr>
            <a:r>
              <a:rPr lang="en-US" sz="2400" dirty="0" smtClean="0">
                <a:solidFill>
                  <a:schemeClr val="tx1"/>
                </a:solidFill>
              </a:rPr>
              <a:t>A: Aikawa </a:t>
            </a:r>
            <a:r>
              <a:rPr lang="en-US" sz="2400" dirty="0" err="1" smtClean="0">
                <a:solidFill>
                  <a:schemeClr val="tx1"/>
                </a:solidFill>
              </a:rPr>
              <a:t>sensee</a:t>
            </a:r>
            <a:r>
              <a:rPr lang="en-US" sz="2400" dirty="0" smtClean="0">
                <a:solidFill>
                  <a:schemeClr val="tx1"/>
                </a:solidFill>
              </a:rPr>
              <a:t> no </a:t>
            </a:r>
            <a:r>
              <a:rPr lang="en-US" sz="2400" dirty="0" err="1" smtClean="0">
                <a:solidFill>
                  <a:schemeClr val="tx1"/>
                </a:solidFill>
              </a:rPr>
              <a:t>denwa</a:t>
            </a:r>
            <a:r>
              <a:rPr lang="en-US" sz="2400" dirty="0" smtClean="0">
                <a:solidFill>
                  <a:schemeClr val="tx1"/>
                </a:solidFill>
              </a:rPr>
              <a:t> </a:t>
            </a:r>
            <a:r>
              <a:rPr lang="en-US" sz="2400" dirty="0" err="1" smtClean="0">
                <a:solidFill>
                  <a:schemeClr val="tx1"/>
                </a:solidFill>
              </a:rPr>
              <a:t>bangoo</a:t>
            </a:r>
            <a:r>
              <a:rPr lang="en-US" sz="2400" dirty="0" smtClean="0">
                <a:solidFill>
                  <a:schemeClr val="tx1"/>
                </a:solidFill>
              </a:rPr>
              <a:t> </a:t>
            </a:r>
            <a:r>
              <a:rPr lang="en-US" sz="2400" dirty="0" err="1" smtClean="0">
                <a:solidFill>
                  <a:schemeClr val="tx1"/>
                </a:solidFill>
              </a:rPr>
              <a:t>wa</a:t>
            </a:r>
            <a:r>
              <a:rPr lang="en-US" sz="2400" dirty="0" smtClean="0">
                <a:solidFill>
                  <a:schemeClr val="tx1"/>
                </a:solidFill>
              </a:rPr>
              <a:t> nan </a:t>
            </a:r>
            <a:r>
              <a:rPr lang="en-US" sz="2400" dirty="0" err="1" smtClean="0">
                <a:solidFill>
                  <a:schemeClr val="tx1"/>
                </a:solidFill>
              </a:rPr>
              <a:t>desu</a:t>
            </a:r>
            <a:r>
              <a:rPr lang="en-US" sz="2400" dirty="0" smtClean="0">
                <a:solidFill>
                  <a:schemeClr val="tx1"/>
                </a:solidFill>
              </a:rPr>
              <a:t> </a:t>
            </a:r>
            <a:r>
              <a:rPr lang="en-US" sz="2400" dirty="0" err="1" smtClean="0">
                <a:solidFill>
                  <a:schemeClr val="tx1"/>
                </a:solidFill>
              </a:rPr>
              <a:t>ka</a:t>
            </a:r>
            <a:r>
              <a:rPr lang="en-US" sz="2400" dirty="0" smtClean="0">
                <a:solidFill>
                  <a:schemeClr val="tx1"/>
                </a:solidFill>
              </a:rPr>
              <a:t>.</a:t>
            </a:r>
          </a:p>
          <a:p>
            <a:pPr marL="0" indent="0">
              <a:buNone/>
            </a:pPr>
            <a:r>
              <a:rPr lang="en-US" sz="2400" dirty="0" smtClean="0">
                <a:solidFill>
                  <a:schemeClr val="tx1"/>
                </a:solidFill>
              </a:rPr>
              <a:t>B: Aikawa </a:t>
            </a:r>
            <a:r>
              <a:rPr lang="en-US" sz="2400" dirty="0" err="1" smtClean="0">
                <a:solidFill>
                  <a:schemeClr val="tx1"/>
                </a:solidFill>
              </a:rPr>
              <a:t>sensee</a:t>
            </a:r>
            <a:r>
              <a:rPr lang="en-US" sz="2400" dirty="0" smtClean="0">
                <a:solidFill>
                  <a:schemeClr val="tx1"/>
                </a:solidFill>
              </a:rPr>
              <a:t> no </a:t>
            </a:r>
            <a:r>
              <a:rPr lang="en-US" sz="2400" dirty="0" err="1" smtClean="0">
                <a:solidFill>
                  <a:schemeClr val="tx1"/>
                </a:solidFill>
              </a:rPr>
              <a:t>denwa</a:t>
            </a:r>
            <a:r>
              <a:rPr lang="en-US" sz="2400" dirty="0" smtClean="0">
                <a:solidFill>
                  <a:schemeClr val="tx1"/>
                </a:solidFill>
              </a:rPr>
              <a:t> </a:t>
            </a:r>
            <a:r>
              <a:rPr lang="en-US" sz="2400" dirty="0" err="1" smtClean="0">
                <a:solidFill>
                  <a:schemeClr val="tx1"/>
                </a:solidFill>
              </a:rPr>
              <a:t>bangoo</a:t>
            </a:r>
            <a:r>
              <a:rPr lang="en-US" sz="2400" dirty="0" smtClean="0">
                <a:solidFill>
                  <a:schemeClr val="tx1"/>
                </a:solidFill>
              </a:rPr>
              <a:t> </a:t>
            </a:r>
            <a:r>
              <a:rPr lang="en-US" sz="2400" dirty="0" err="1" smtClean="0">
                <a:solidFill>
                  <a:schemeClr val="tx1"/>
                </a:solidFill>
              </a:rPr>
              <a:t>desu</a:t>
            </a:r>
            <a:r>
              <a:rPr lang="en-US" sz="2400" dirty="0" smtClean="0">
                <a:solidFill>
                  <a:schemeClr val="tx1"/>
                </a:solidFill>
              </a:rPr>
              <a:t> </a:t>
            </a:r>
            <a:r>
              <a:rPr lang="en-US" sz="2400" dirty="0" err="1" smtClean="0">
                <a:solidFill>
                  <a:schemeClr val="tx1"/>
                </a:solidFill>
              </a:rPr>
              <a:t>ka</a:t>
            </a:r>
            <a:r>
              <a:rPr lang="en-US" sz="2400" dirty="0" smtClean="0">
                <a:solidFill>
                  <a:schemeClr val="tx1"/>
                </a:solidFill>
              </a:rPr>
              <a:t>.</a:t>
            </a:r>
          </a:p>
          <a:p>
            <a:pPr marL="0" indent="0">
              <a:buNone/>
            </a:pPr>
            <a:r>
              <a:rPr lang="en-US" sz="2400" dirty="0" smtClean="0">
                <a:solidFill>
                  <a:schemeClr val="tx1"/>
                </a:solidFill>
              </a:rPr>
              <a:t>A: </a:t>
            </a:r>
            <a:r>
              <a:rPr lang="en-US" sz="2400" dirty="0" err="1" smtClean="0">
                <a:solidFill>
                  <a:schemeClr val="tx1"/>
                </a:solidFill>
              </a:rPr>
              <a:t>Ee</a:t>
            </a:r>
            <a:r>
              <a:rPr lang="en-US" sz="2400" dirty="0" smtClean="0">
                <a:solidFill>
                  <a:schemeClr val="tx1"/>
                </a:solidFill>
              </a:rPr>
              <a:t>.</a:t>
            </a:r>
          </a:p>
          <a:p>
            <a:pPr marL="0" indent="0">
              <a:buNone/>
            </a:pPr>
            <a:r>
              <a:rPr lang="en-US" sz="2400" dirty="0" smtClean="0">
                <a:solidFill>
                  <a:schemeClr val="tx1"/>
                </a:solidFill>
              </a:rPr>
              <a:t>B: </a:t>
            </a:r>
            <a:r>
              <a:rPr lang="en-US" sz="2400" b="1" dirty="0" err="1" smtClean="0">
                <a:solidFill>
                  <a:srgbClr val="FF0000"/>
                </a:solidFill>
              </a:rPr>
              <a:t>Eeto</a:t>
            </a:r>
            <a:r>
              <a:rPr lang="en-US" sz="2400" dirty="0" smtClean="0">
                <a:solidFill>
                  <a:schemeClr val="tx1"/>
                </a:solidFill>
              </a:rPr>
              <a:t>….</a:t>
            </a:r>
            <a:r>
              <a:rPr lang="en-US" sz="2400" dirty="0" err="1" smtClean="0">
                <a:solidFill>
                  <a:schemeClr val="tx1"/>
                </a:solidFill>
              </a:rPr>
              <a:t>xxxxxxxxx</a:t>
            </a:r>
            <a:endParaRPr lang="en-US" sz="2400" dirty="0" smtClean="0">
              <a:solidFill>
                <a:schemeClr val="tx1"/>
              </a:solidFill>
            </a:endParaRPr>
          </a:p>
          <a:p>
            <a:pPr marL="0" indent="0">
              <a:buNone/>
            </a:pPr>
            <a:endParaRPr lang="en-US" sz="2400" dirty="0">
              <a:solidFill>
                <a:schemeClr val="tx1"/>
              </a:solidFill>
            </a:endParaRPr>
          </a:p>
          <a:p>
            <a:pPr algn="ctr"/>
            <a:endParaRPr lang="en-US" dirty="0"/>
          </a:p>
        </p:txBody>
      </p:sp>
    </p:spTree>
    <p:extLst>
      <p:ext uri="{BB962C8B-B14F-4D97-AF65-F5344CB8AC3E}">
        <p14:creationId xmlns:p14="http://schemas.microsoft.com/office/powerpoint/2010/main" val="2353259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n-US" altLang="ja-JP" dirty="0"/>
              <a:t>3</a:t>
            </a:r>
            <a:r>
              <a:rPr kumimoji="1" lang="en-US" altLang="ja-JP" dirty="0" smtClean="0"/>
              <a:t>. </a:t>
            </a:r>
            <a:r>
              <a:rPr kumimoji="1" lang="en-US" altLang="ja-JP" dirty="0" smtClean="0"/>
              <a:t>Mini conversations</a:t>
            </a:r>
            <a:endParaRPr kumimoji="1" lang="ja-JP" altLang="en-US" dirty="0"/>
          </a:p>
        </p:txBody>
      </p:sp>
      <p:sp>
        <p:nvSpPr>
          <p:cNvPr id="3" name="Content Placeholder 2"/>
          <p:cNvSpPr>
            <a:spLocks noGrp="1"/>
          </p:cNvSpPr>
          <p:nvPr>
            <p:ph idx="1"/>
          </p:nvPr>
        </p:nvSpPr>
        <p:spPr>
          <a:xfrm>
            <a:off x="457200" y="1243264"/>
            <a:ext cx="8229600" cy="4882900"/>
          </a:xfrm>
          <a:ln>
            <a:solidFill>
              <a:srgbClr val="17375E"/>
            </a:solidFill>
          </a:ln>
        </p:spPr>
        <p:txBody>
          <a:bodyPr/>
          <a:lstStyle/>
          <a:p>
            <a:pPr marL="0" indent="0">
              <a:buNone/>
            </a:pPr>
            <a:r>
              <a:rPr kumimoji="1" lang="en-US" altLang="ja-JP" dirty="0" smtClean="0"/>
              <a:t>	</a:t>
            </a:r>
            <a:endParaRPr kumimoji="1" lang="ja-JP" altLang="en-US" dirty="0"/>
          </a:p>
        </p:txBody>
      </p:sp>
      <p:sp>
        <p:nvSpPr>
          <p:cNvPr id="4" name="TextBox 3"/>
          <p:cNvSpPr txBox="1"/>
          <p:nvPr/>
        </p:nvSpPr>
        <p:spPr>
          <a:xfrm>
            <a:off x="457200" y="1333675"/>
            <a:ext cx="8229600" cy="2321661"/>
          </a:xfrm>
          <a:prstGeom prst="rect">
            <a:avLst/>
          </a:prstGeom>
          <a:noFill/>
        </p:spPr>
        <p:txBody>
          <a:bodyPr wrap="square" rtlCol="0">
            <a:spAutoFit/>
          </a:bodyPr>
          <a:lstStyle/>
          <a:p>
            <a:pPr>
              <a:lnSpc>
                <a:spcPct val="110000"/>
              </a:lnSpc>
            </a:pPr>
            <a:r>
              <a:rPr lang="en-US" altLang="ja-JP" b="1" dirty="0" smtClean="0">
                <a:solidFill>
                  <a:schemeClr val="accent1"/>
                </a:solidFill>
              </a:rPr>
              <a:t>Exchange 1</a:t>
            </a:r>
          </a:p>
          <a:p>
            <a:pPr>
              <a:lnSpc>
                <a:spcPct val="110000"/>
              </a:lnSpc>
            </a:pPr>
            <a:r>
              <a:rPr lang="en-US" altLang="ja-JP" dirty="0"/>
              <a:t>	</a:t>
            </a:r>
            <a:r>
              <a:rPr lang="en-US" altLang="ja-JP" dirty="0" smtClean="0"/>
              <a:t>A: Lee-san </a:t>
            </a:r>
            <a:r>
              <a:rPr lang="en-US" altLang="ja-JP" dirty="0" err="1" smtClean="0"/>
              <a:t>desu</a:t>
            </a:r>
            <a:r>
              <a:rPr lang="en-US" altLang="ja-JP" dirty="0" smtClean="0"/>
              <a:t> </a:t>
            </a:r>
            <a:r>
              <a:rPr lang="en-US" altLang="ja-JP" dirty="0" err="1" smtClean="0"/>
              <a:t>ka</a:t>
            </a:r>
            <a:r>
              <a:rPr lang="en-US" altLang="ja-JP" dirty="0" smtClean="0"/>
              <a:t>. </a:t>
            </a:r>
          </a:p>
          <a:p>
            <a:pPr>
              <a:lnSpc>
                <a:spcPct val="110000"/>
              </a:lnSpc>
            </a:pPr>
            <a:r>
              <a:rPr lang="en-US" altLang="ja-JP" dirty="0"/>
              <a:t>	</a:t>
            </a:r>
            <a:r>
              <a:rPr lang="en-US" altLang="ja-JP" dirty="0" smtClean="0"/>
              <a:t>B: </a:t>
            </a:r>
            <a:r>
              <a:rPr lang="en-US" altLang="ja-JP" dirty="0" err="1" smtClean="0"/>
              <a:t>Hai</a:t>
            </a:r>
            <a:r>
              <a:rPr lang="en-US" altLang="ja-JP" dirty="0" smtClean="0"/>
              <a:t>, </a:t>
            </a:r>
            <a:r>
              <a:rPr lang="en-US" altLang="ja-JP" dirty="0" err="1" smtClean="0"/>
              <a:t>soo</a:t>
            </a:r>
            <a:r>
              <a:rPr lang="en-US" altLang="ja-JP" dirty="0" smtClean="0"/>
              <a:t> </a:t>
            </a:r>
            <a:r>
              <a:rPr lang="en-US" altLang="ja-JP" dirty="0" err="1" smtClean="0"/>
              <a:t>desu</a:t>
            </a:r>
            <a:r>
              <a:rPr lang="en-US" altLang="ja-JP" dirty="0" smtClean="0"/>
              <a:t>. / </a:t>
            </a:r>
            <a:r>
              <a:rPr lang="en-US" altLang="ja-JP" dirty="0" err="1" smtClean="0"/>
              <a:t>hai</a:t>
            </a:r>
            <a:r>
              <a:rPr lang="en-US" altLang="ja-JP" dirty="0" smtClean="0"/>
              <a:t>, Lee </a:t>
            </a:r>
            <a:r>
              <a:rPr lang="en-US" altLang="ja-JP" dirty="0" err="1" smtClean="0"/>
              <a:t>desu</a:t>
            </a:r>
            <a:r>
              <a:rPr lang="en-US" altLang="ja-JP" dirty="0" smtClean="0"/>
              <a:t>. </a:t>
            </a:r>
          </a:p>
          <a:p>
            <a:pPr>
              <a:lnSpc>
                <a:spcPct val="110000"/>
              </a:lnSpc>
            </a:pPr>
            <a:endParaRPr lang="en-US" altLang="ja-JP" dirty="0" smtClean="0"/>
          </a:p>
          <a:p>
            <a:pPr>
              <a:lnSpc>
                <a:spcPct val="110000"/>
              </a:lnSpc>
            </a:pPr>
            <a:endParaRPr kumimoji="1" lang="en-US" altLang="ja-JP" sz="2000" dirty="0"/>
          </a:p>
          <a:p>
            <a:pPr lvl="1">
              <a:lnSpc>
                <a:spcPct val="110000"/>
              </a:lnSpc>
            </a:pPr>
            <a:endParaRPr kumimoji="1" lang="en-US" altLang="ja-JP" sz="2000" dirty="0" smtClean="0"/>
          </a:p>
          <a:p>
            <a:pPr marL="800100" lvl="1" indent="-342900">
              <a:lnSpc>
                <a:spcPct val="110000"/>
              </a:lnSpc>
              <a:buFont typeface="+mj-lt"/>
              <a:buAutoNum type="arabicPeriod"/>
            </a:pPr>
            <a:endParaRPr lang="en-US" altLang="ja-JP" sz="2000" dirty="0" smtClean="0"/>
          </a:p>
        </p:txBody>
      </p:sp>
    </p:spTree>
    <p:extLst>
      <p:ext uri="{BB962C8B-B14F-4D97-AF65-F5344CB8AC3E}">
        <p14:creationId xmlns:p14="http://schemas.microsoft.com/office/powerpoint/2010/main" val="8158313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Characteristics of the Japanese language</a:t>
            </a:r>
            <a:endParaRPr lang="en-US" dirty="0"/>
          </a:p>
        </p:txBody>
      </p:sp>
      <p:sp>
        <p:nvSpPr>
          <p:cNvPr id="3" name="Content Placeholder 2"/>
          <p:cNvSpPr>
            <a:spLocks noGrp="1"/>
          </p:cNvSpPr>
          <p:nvPr>
            <p:ph idx="1"/>
          </p:nvPr>
        </p:nvSpPr>
        <p:spPr>
          <a:xfrm>
            <a:off x="457200" y="1432238"/>
            <a:ext cx="8229600" cy="4826829"/>
          </a:xfrm>
        </p:spPr>
        <p:txBody>
          <a:bodyPr>
            <a:normAutofit/>
          </a:bodyPr>
          <a:lstStyle/>
          <a:p>
            <a:pPr marL="0" indent="0">
              <a:buNone/>
            </a:pPr>
            <a:endParaRPr lang="en-US" b="1" dirty="0" smtClean="0">
              <a:solidFill>
                <a:srgbClr val="FF0000"/>
              </a:solidFill>
            </a:endParaRPr>
          </a:p>
          <a:p>
            <a:pPr marL="0" indent="0">
              <a:buNone/>
            </a:pPr>
            <a:r>
              <a:rPr lang="en-US" b="1" dirty="0" smtClean="0">
                <a:solidFill>
                  <a:srgbClr val="FF0000"/>
                </a:solidFill>
              </a:rPr>
              <a:t>Are Japanese and Chinese similar?</a:t>
            </a:r>
          </a:p>
          <a:p>
            <a:pPr marL="0" indent="0">
              <a:buNone/>
            </a:pPr>
            <a:endParaRPr lang="en-US" b="1" dirty="0" smtClean="0">
              <a:solidFill>
                <a:srgbClr val="FF0000"/>
              </a:solidFill>
            </a:endParaRPr>
          </a:p>
        </p:txBody>
      </p:sp>
      <p:sp>
        <p:nvSpPr>
          <p:cNvPr id="4" name="Rectangle 3"/>
          <p:cNvSpPr/>
          <p:nvPr/>
        </p:nvSpPr>
        <p:spPr>
          <a:xfrm>
            <a:off x="663674" y="2675924"/>
            <a:ext cx="7864173" cy="370396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1"/>
                </a:solidFill>
              </a:rPr>
              <a:t>Japanese is similar to Korean in structure; and some of its grammatical aspects resemble features of Turkish and Mongolian.  </a:t>
            </a:r>
            <a:endParaRPr lang="en-US" sz="2400" dirty="0" smtClean="0">
              <a:solidFill>
                <a:schemeClr val="tx1"/>
              </a:solidFill>
            </a:endParaRPr>
          </a:p>
          <a:p>
            <a:pPr algn="ctr"/>
            <a:r>
              <a:rPr lang="en-US" sz="2400" dirty="0" smtClean="0">
                <a:solidFill>
                  <a:schemeClr val="tx1"/>
                </a:solidFill>
              </a:rPr>
              <a:t>Japanese </a:t>
            </a:r>
            <a:r>
              <a:rPr lang="en-US" sz="2400" dirty="0">
                <a:solidFill>
                  <a:schemeClr val="tx1"/>
                </a:solidFill>
              </a:rPr>
              <a:t>and Chinese are totally different in terms of structure.  However, Japanese borrowed a part of the Chinese writing system (Kanji Characters) and quite a few words from Chinese.  Thus the two languages are similar in writing and vocabulary.</a:t>
            </a:r>
          </a:p>
          <a:p>
            <a:pPr algn="ctr"/>
            <a:endParaRPr lang="en-US" dirty="0"/>
          </a:p>
        </p:txBody>
      </p:sp>
    </p:spTree>
    <p:extLst>
      <p:ext uri="{BB962C8B-B14F-4D97-AF65-F5344CB8AC3E}">
        <p14:creationId xmlns:p14="http://schemas.microsoft.com/office/powerpoint/2010/main" val="9180974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xit" presetSubtype="10" fill="hold" grpId="1" nodeType="clickEffect">
                                  <p:stCondLst>
                                    <p:cond delay="0"/>
                                  </p:stCondLst>
                                  <p:childTnLst>
                                    <p:animEffect transition="out" filter="blinds(horizontal)">
                                      <p:cBhvr>
                                        <p:cTn id="10" dur="500"/>
                                        <p:tgtEl>
                                          <p:spTgt spid="4"/>
                                        </p:tgtEl>
                                      </p:cBhvr>
                                    </p:animEffect>
                                    <p:set>
                                      <p:cBhvr>
                                        <p:cTn id="11"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n-US" altLang="ja-JP" dirty="0"/>
              <a:t>3</a:t>
            </a:r>
            <a:r>
              <a:rPr kumimoji="1" lang="en-US" altLang="ja-JP" dirty="0" smtClean="0"/>
              <a:t>. </a:t>
            </a:r>
            <a:r>
              <a:rPr lang="en-US" altLang="ja-JP" dirty="0"/>
              <a:t>Mini conversations</a:t>
            </a:r>
            <a:endParaRPr kumimoji="1" lang="ja-JP" altLang="en-US" dirty="0"/>
          </a:p>
        </p:txBody>
      </p:sp>
      <p:sp>
        <p:nvSpPr>
          <p:cNvPr id="3" name="Content Placeholder 2"/>
          <p:cNvSpPr>
            <a:spLocks noGrp="1"/>
          </p:cNvSpPr>
          <p:nvPr>
            <p:ph idx="1"/>
          </p:nvPr>
        </p:nvSpPr>
        <p:spPr>
          <a:xfrm>
            <a:off x="457200" y="1243264"/>
            <a:ext cx="8229600" cy="4882900"/>
          </a:xfrm>
          <a:ln>
            <a:solidFill>
              <a:srgbClr val="17375E"/>
            </a:solidFill>
          </a:ln>
        </p:spPr>
        <p:txBody>
          <a:bodyPr/>
          <a:lstStyle/>
          <a:p>
            <a:pPr marL="0" indent="0">
              <a:buNone/>
            </a:pPr>
            <a:r>
              <a:rPr kumimoji="1" lang="en-US" altLang="ja-JP" dirty="0" smtClean="0"/>
              <a:t>	</a:t>
            </a:r>
            <a:endParaRPr kumimoji="1" lang="ja-JP" altLang="en-US" dirty="0"/>
          </a:p>
        </p:txBody>
      </p:sp>
      <p:sp>
        <p:nvSpPr>
          <p:cNvPr id="4" name="TextBox 3"/>
          <p:cNvSpPr txBox="1"/>
          <p:nvPr/>
        </p:nvSpPr>
        <p:spPr>
          <a:xfrm>
            <a:off x="457200" y="1333675"/>
            <a:ext cx="8229600" cy="3845155"/>
          </a:xfrm>
          <a:prstGeom prst="rect">
            <a:avLst/>
          </a:prstGeom>
          <a:noFill/>
        </p:spPr>
        <p:txBody>
          <a:bodyPr wrap="square" rtlCol="0">
            <a:spAutoFit/>
          </a:bodyPr>
          <a:lstStyle/>
          <a:p>
            <a:pPr>
              <a:lnSpc>
                <a:spcPct val="110000"/>
              </a:lnSpc>
            </a:pPr>
            <a:r>
              <a:rPr lang="en-US" altLang="ja-JP" b="1" dirty="0" smtClean="0">
                <a:solidFill>
                  <a:schemeClr val="accent1"/>
                </a:solidFill>
              </a:rPr>
              <a:t>Exchange 1</a:t>
            </a:r>
          </a:p>
          <a:p>
            <a:pPr>
              <a:lnSpc>
                <a:spcPct val="110000"/>
              </a:lnSpc>
            </a:pPr>
            <a:r>
              <a:rPr lang="en-US" altLang="ja-JP" dirty="0"/>
              <a:t>	</a:t>
            </a:r>
            <a:r>
              <a:rPr lang="en-US" altLang="ja-JP" dirty="0" smtClean="0"/>
              <a:t>A: Lee-san </a:t>
            </a:r>
            <a:r>
              <a:rPr lang="en-US" altLang="ja-JP" dirty="0" err="1" smtClean="0"/>
              <a:t>desu</a:t>
            </a:r>
            <a:r>
              <a:rPr lang="en-US" altLang="ja-JP" dirty="0" smtClean="0"/>
              <a:t> </a:t>
            </a:r>
            <a:r>
              <a:rPr lang="en-US" altLang="ja-JP" dirty="0" err="1" smtClean="0"/>
              <a:t>ka</a:t>
            </a:r>
            <a:r>
              <a:rPr lang="en-US" altLang="ja-JP" dirty="0" smtClean="0"/>
              <a:t>. </a:t>
            </a:r>
          </a:p>
          <a:p>
            <a:pPr>
              <a:lnSpc>
                <a:spcPct val="110000"/>
              </a:lnSpc>
            </a:pPr>
            <a:r>
              <a:rPr lang="en-US" altLang="ja-JP" dirty="0"/>
              <a:t>	</a:t>
            </a:r>
            <a:r>
              <a:rPr lang="en-US" altLang="ja-JP" dirty="0" smtClean="0"/>
              <a:t>B: </a:t>
            </a:r>
            <a:r>
              <a:rPr lang="en-US" altLang="ja-JP" dirty="0" err="1" smtClean="0"/>
              <a:t>Hai</a:t>
            </a:r>
            <a:r>
              <a:rPr lang="en-US" altLang="ja-JP" dirty="0" smtClean="0"/>
              <a:t>, </a:t>
            </a:r>
            <a:r>
              <a:rPr lang="en-US" altLang="ja-JP" dirty="0" err="1" smtClean="0"/>
              <a:t>soo</a:t>
            </a:r>
            <a:r>
              <a:rPr lang="en-US" altLang="ja-JP" dirty="0" smtClean="0"/>
              <a:t> </a:t>
            </a:r>
            <a:r>
              <a:rPr lang="en-US" altLang="ja-JP" dirty="0" err="1" smtClean="0"/>
              <a:t>desu</a:t>
            </a:r>
            <a:r>
              <a:rPr lang="en-US" altLang="ja-JP" dirty="0" smtClean="0"/>
              <a:t>. / </a:t>
            </a:r>
            <a:r>
              <a:rPr lang="en-US" altLang="ja-JP" dirty="0" err="1" smtClean="0"/>
              <a:t>hai</a:t>
            </a:r>
            <a:r>
              <a:rPr lang="en-US" altLang="ja-JP" dirty="0" smtClean="0"/>
              <a:t>, Lee </a:t>
            </a:r>
            <a:r>
              <a:rPr lang="en-US" altLang="ja-JP" dirty="0" err="1" smtClean="0"/>
              <a:t>desu</a:t>
            </a:r>
            <a:r>
              <a:rPr lang="en-US" altLang="ja-JP" dirty="0" smtClean="0"/>
              <a:t>. </a:t>
            </a:r>
          </a:p>
          <a:p>
            <a:pPr>
              <a:lnSpc>
                <a:spcPct val="110000"/>
              </a:lnSpc>
            </a:pPr>
            <a:endParaRPr lang="en-US" altLang="ja-JP" dirty="0" smtClean="0"/>
          </a:p>
          <a:p>
            <a:pPr>
              <a:lnSpc>
                <a:spcPct val="110000"/>
              </a:lnSpc>
            </a:pPr>
            <a:r>
              <a:rPr kumimoji="1" lang="en-US" altLang="ja-JP" b="1" dirty="0" smtClean="0">
                <a:solidFill>
                  <a:srgbClr val="4F81BD"/>
                </a:solidFill>
              </a:rPr>
              <a:t>Exchange 2</a:t>
            </a:r>
          </a:p>
          <a:p>
            <a:pPr>
              <a:lnSpc>
                <a:spcPct val="110000"/>
              </a:lnSpc>
            </a:pPr>
            <a:r>
              <a:rPr lang="en-US" altLang="ja-JP" dirty="0"/>
              <a:t>	</a:t>
            </a:r>
            <a:r>
              <a:rPr lang="en-US" altLang="ja-JP" dirty="0" smtClean="0"/>
              <a:t>A: </a:t>
            </a:r>
            <a:r>
              <a:rPr lang="en-US" altLang="ja-JP" dirty="0" err="1" smtClean="0"/>
              <a:t>Senkoo</a:t>
            </a:r>
            <a:r>
              <a:rPr lang="en-US" altLang="ja-JP" dirty="0" smtClean="0"/>
              <a:t> </a:t>
            </a:r>
            <a:r>
              <a:rPr lang="en-US" altLang="ja-JP" dirty="0" err="1" smtClean="0"/>
              <a:t>wa</a:t>
            </a:r>
            <a:r>
              <a:rPr lang="en-US" altLang="ja-JP" dirty="0" smtClean="0"/>
              <a:t> nan </a:t>
            </a:r>
            <a:r>
              <a:rPr lang="en-US" altLang="ja-JP" dirty="0" err="1" smtClean="0"/>
              <a:t>desu</a:t>
            </a:r>
            <a:r>
              <a:rPr lang="en-US" altLang="ja-JP" dirty="0" smtClean="0"/>
              <a:t> </a:t>
            </a:r>
            <a:r>
              <a:rPr lang="en-US" altLang="ja-JP" dirty="0" err="1" smtClean="0"/>
              <a:t>ka</a:t>
            </a:r>
            <a:r>
              <a:rPr lang="en-US" altLang="ja-JP" dirty="0" smtClean="0"/>
              <a:t>.</a:t>
            </a:r>
          </a:p>
          <a:p>
            <a:pPr>
              <a:lnSpc>
                <a:spcPct val="110000"/>
              </a:lnSpc>
            </a:pPr>
            <a:r>
              <a:rPr kumimoji="1" lang="en-US" altLang="ja-JP" dirty="0"/>
              <a:t>	</a:t>
            </a:r>
            <a:r>
              <a:rPr kumimoji="1" lang="en-US" altLang="ja-JP" dirty="0" smtClean="0"/>
              <a:t>B: </a:t>
            </a:r>
            <a:r>
              <a:rPr kumimoji="1" lang="en-US" altLang="ja-JP" dirty="0" err="1" smtClean="0"/>
              <a:t>Senkoo</a:t>
            </a:r>
            <a:r>
              <a:rPr kumimoji="1" lang="en-US" altLang="ja-JP" dirty="0" smtClean="0"/>
              <a:t> </a:t>
            </a:r>
            <a:r>
              <a:rPr kumimoji="1" lang="en-US" altLang="ja-JP" dirty="0" err="1" smtClean="0"/>
              <a:t>desu</a:t>
            </a:r>
            <a:r>
              <a:rPr kumimoji="1" lang="en-US" altLang="ja-JP" dirty="0" smtClean="0"/>
              <a:t> </a:t>
            </a:r>
            <a:r>
              <a:rPr kumimoji="1" lang="en-US" altLang="ja-JP" dirty="0" err="1" smtClean="0"/>
              <a:t>ka</a:t>
            </a:r>
            <a:r>
              <a:rPr kumimoji="1" lang="en-US" altLang="ja-JP" dirty="0" smtClean="0"/>
              <a:t>. </a:t>
            </a:r>
            <a:r>
              <a:rPr lang="en-US" altLang="ja-JP" dirty="0" err="1" smtClean="0"/>
              <a:t>Konpyuutaa</a:t>
            </a:r>
            <a:r>
              <a:rPr lang="en-US" altLang="ja-JP" dirty="0" smtClean="0"/>
              <a:t> </a:t>
            </a:r>
            <a:r>
              <a:rPr lang="en-US" altLang="ja-JP" dirty="0" err="1" smtClean="0"/>
              <a:t>desu</a:t>
            </a:r>
            <a:r>
              <a:rPr lang="en-US" altLang="ja-JP" dirty="0" smtClean="0"/>
              <a:t>.</a:t>
            </a:r>
          </a:p>
          <a:p>
            <a:pPr>
              <a:lnSpc>
                <a:spcPct val="110000"/>
              </a:lnSpc>
            </a:pPr>
            <a:r>
              <a:rPr kumimoji="1" lang="en-US" altLang="ja-JP" dirty="0"/>
              <a:t>	</a:t>
            </a:r>
            <a:r>
              <a:rPr lang="en-US" altLang="ja-JP" dirty="0" smtClean="0"/>
              <a:t>A: </a:t>
            </a:r>
            <a:r>
              <a:rPr lang="en-US" altLang="ja-JP" dirty="0" smtClean="0"/>
              <a:t>A, </a:t>
            </a:r>
            <a:r>
              <a:rPr lang="en-US" altLang="ja-JP" dirty="0" err="1" smtClean="0"/>
              <a:t>s</a:t>
            </a:r>
            <a:r>
              <a:rPr lang="en-US" altLang="ja-JP" dirty="0" err="1" smtClean="0"/>
              <a:t>oo</a:t>
            </a:r>
            <a:r>
              <a:rPr lang="en-US" altLang="ja-JP" dirty="0" smtClean="0"/>
              <a:t> </a:t>
            </a:r>
            <a:r>
              <a:rPr lang="en-US" altLang="ja-JP" dirty="0" err="1" smtClean="0"/>
              <a:t>desu</a:t>
            </a:r>
            <a:r>
              <a:rPr lang="en-US" altLang="ja-JP" dirty="0" smtClean="0"/>
              <a:t> </a:t>
            </a:r>
            <a:r>
              <a:rPr lang="en-US" altLang="ja-JP" dirty="0" err="1" smtClean="0"/>
              <a:t>ka</a:t>
            </a:r>
            <a:r>
              <a:rPr lang="en-US" altLang="ja-JP" dirty="0" smtClean="0"/>
              <a:t>. </a:t>
            </a:r>
            <a:r>
              <a:rPr lang="en-US" altLang="ja-JP" dirty="0" smtClean="0"/>
              <a:t> </a:t>
            </a:r>
            <a:r>
              <a:rPr lang="en-US" altLang="ja-JP" dirty="0"/>
              <a:t> </a:t>
            </a:r>
            <a:r>
              <a:rPr lang="en-US" altLang="ja-JP" dirty="0" smtClean="0"/>
              <a:t>(</a:t>
            </a:r>
            <a:r>
              <a:rPr lang="en-US" altLang="ja-JP" dirty="0" err="1" smtClean="0"/>
              <a:t>Soo</a:t>
            </a:r>
            <a:r>
              <a:rPr lang="en-US" altLang="ja-JP" dirty="0" smtClean="0"/>
              <a:t> </a:t>
            </a:r>
            <a:r>
              <a:rPr lang="en-US" altLang="ja-JP" dirty="0" err="1" smtClean="0"/>
              <a:t>desu</a:t>
            </a:r>
            <a:r>
              <a:rPr lang="en-US" altLang="ja-JP" dirty="0" smtClean="0"/>
              <a:t> </a:t>
            </a:r>
            <a:r>
              <a:rPr lang="en-US" altLang="ja-JP" dirty="0" err="1" smtClean="0"/>
              <a:t>ka</a:t>
            </a:r>
            <a:r>
              <a:rPr lang="en-US" altLang="ja-JP" dirty="0" smtClean="0"/>
              <a:t>. (‘Is it so?’) or </a:t>
            </a:r>
            <a:r>
              <a:rPr lang="en-US" altLang="ja-JP" dirty="0" err="1" smtClean="0"/>
              <a:t>Soo</a:t>
            </a:r>
            <a:r>
              <a:rPr lang="en-US" altLang="ja-JP" dirty="0" smtClean="0"/>
              <a:t> </a:t>
            </a:r>
            <a:r>
              <a:rPr lang="en-US" altLang="ja-JP" dirty="0" err="1" smtClean="0"/>
              <a:t>desu</a:t>
            </a:r>
            <a:r>
              <a:rPr lang="en-US" altLang="ja-JP" dirty="0" smtClean="0"/>
              <a:t> </a:t>
            </a:r>
            <a:r>
              <a:rPr lang="en-US" altLang="ja-JP" dirty="0" err="1" smtClean="0"/>
              <a:t>ka</a:t>
            </a:r>
            <a:r>
              <a:rPr lang="en-US" altLang="ja-JP" dirty="0" smtClean="0"/>
              <a:t>. (“I see”))</a:t>
            </a:r>
            <a:endParaRPr lang="en-US" altLang="ja-JP" dirty="0" smtClean="0"/>
          </a:p>
          <a:p>
            <a:pPr>
              <a:lnSpc>
                <a:spcPct val="110000"/>
              </a:lnSpc>
            </a:pPr>
            <a:endParaRPr kumimoji="1" lang="en-US" altLang="ja-JP" dirty="0" smtClean="0"/>
          </a:p>
          <a:p>
            <a:pPr>
              <a:lnSpc>
                <a:spcPct val="110000"/>
              </a:lnSpc>
            </a:pPr>
            <a:endParaRPr kumimoji="1" lang="en-US" altLang="ja-JP" sz="2000" dirty="0"/>
          </a:p>
          <a:p>
            <a:pPr lvl="1">
              <a:lnSpc>
                <a:spcPct val="110000"/>
              </a:lnSpc>
            </a:pPr>
            <a:endParaRPr kumimoji="1" lang="en-US" altLang="ja-JP" sz="2000" dirty="0" smtClean="0"/>
          </a:p>
          <a:p>
            <a:pPr marL="800100" lvl="1" indent="-342900">
              <a:lnSpc>
                <a:spcPct val="110000"/>
              </a:lnSpc>
              <a:buFont typeface="+mj-lt"/>
              <a:buAutoNum type="arabicPeriod"/>
            </a:pPr>
            <a:endParaRPr lang="en-US" altLang="ja-JP" sz="2000" dirty="0" smtClean="0"/>
          </a:p>
        </p:txBody>
      </p:sp>
    </p:spTree>
    <p:extLst>
      <p:ext uri="{BB962C8B-B14F-4D97-AF65-F5344CB8AC3E}">
        <p14:creationId xmlns:p14="http://schemas.microsoft.com/office/powerpoint/2010/main" val="269189570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n-US" altLang="ja-JP" dirty="0"/>
              <a:t>3</a:t>
            </a:r>
            <a:r>
              <a:rPr kumimoji="1" lang="en-US" altLang="ja-JP" dirty="0" smtClean="0"/>
              <a:t>. </a:t>
            </a:r>
            <a:r>
              <a:rPr lang="en-US" altLang="ja-JP" dirty="0"/>
              <a:t>Mini conversations</a:t>
            </a:r>
            <a:endParaRPr kumimoji="1" lang="ja-JP" altLang="en-US" dirty="0"/>
          </a:p>
        </p:txBody>
      </p:sp>
      <p:sp>
        <p:nvSpPr>
          <p:cNvPr id="3" name="Content Placeholder 2"/>
          <p:cNvSpPr>
            <a:spLocks noGrp="1"/>
          </p:cNvSpPr>
          <p:nvPr>
            <p:ph idx="1"/>
          </p:nvPr>
        </p:nvSpPr>
        <p:spPr>
          <a:xfrm>
            <a:off x="457200" y="1243264"/>
            <a:ext cx="8229600" cy="4882900"/>
          </a:xfrm>
          <a:ln>
            <a:solidFill>
              <a:srgbClr val="17375E"/>
            </a:solidFill>
          </a:ln>
        </p:spPr>
        <p:txBody>
          <a:bodyPr/>
          <a:lstStyle/>
          <a:p>
            <a:pPr marL="0" indent="0">
              <a:buNone/>
            </a:pPr>
            <a:r>
              <a:rPr kumimoji="1" lang="en-US" altLang="ja-JP" dirty="0" smtClean="0"/>
              <a:t>	</a:t>
            </a:r>
            <a:endParaRPr kumimoji="1" lang="ja-JP" altLang="en-US" dirty="0"/>
          </a:p>
        </p:txBody>
      </p:sp>
      <p:sp>
        <p:nvSpPr>
          <p:cNvPr id="4" name="TextBox 3"/>
          <p:cNvSpPr txBox="1"/>
          <p:nvPr/>
        </p:nvSpPr>
        <p:spPr>
          <a:xfrm>
            <a:off x="457200" y="1333675"/>
            <a:ext cx="8229600" cy="5673348"/>
          </a:xfrm>
          <a:prstGeom prst="rect">
            <a:avLst/>
          </a:prstGeom>
          <a:noFill/>
        </p:spPr>
        <p:txBody>
          <a:bodyPr wrap="square" rtlCol="0">
            <a:spAutoFit/>
          </a:bodyPr>
          <a:lstStyle/>
          <a:p>
            <a:pPr>
              <a:lnSpc>
                <a:spcPct val="110000"/>
              </a:lnSpc>
            </a:pPr>
            <a:r>
              <a:rPr lang="en-US" altLang="ja-JP" b="1" dirty="0" smtClean="0">
                <a:solidFill>
                  <a:schemeClr val="accent1"/>
                </a:solidFill>
              </a:rPr>
              <a:t>Exchange 1</a:t>
            </a:r>
          </a:p>
          <a:p>
            <a:pPr>
              <a:lnSpc>
                <a:spcPct val="110000"/>
              </a:lnSpc>
            </a:pPr>
            <a:r>
              <a:rPr lang="en-US" altLang="ja-JP" dirty="0"/>
              <a:t>	</a:t>
            </a:r>
            <a:r>
              <a:rPr lang="en-US" altLang="ja-JP" dirty="0" smtClean="0"/>
              <a:t>A: Lee-san </a:t>
            </a:r>
            <a:r>
              <a:rPr lang="en-US" altLang="ja-JP" dirty="0" err="1" smtClean="0"/>
              <a:t>desu</a:t>
            </a:r>
            <a:r>
              <a:rPr lang="en-US" altLang="ja-JP" dirty="0" smtClean="0"/>
              <a:t> </a:t>
            </a:r>
            <a:r>
              <a:rPr lang="en-US" altLang="ja-JP" dirty="0" err="1" smtClean="0"/>
              <a:t>ka</a:t>
            </a:r>
            <a:r>
              <a:rPr lang="en-US" altLang="ja-JP" dirty="0" smtClean="0"/>
              <a:t>. </a:t>
            </a:r>
          </a:p>
          <a:p>
            <a:pPr>
              <a:lnSpc>
                <a:spcPct val="110000"/>
              </a:lnSpc>
            </a:pPr>
            <a:r>
              <a:rPr lang="en-US" altLang="ja-JP" dirty="0"/>
              <a:t>	</a:t>
            </a:r>
            <a:r>
              <a:rPr lang="en-US" altLang="ja-JP" dirty="0" smtClean="0"/>
              <a:t>B: </a:t>
            </a:r>
            <a:r>
              <a:rPr lang="en-US" altLang="ja-JP" dirty="0" err="1" smtClean="0"/>
              <a:t>Hai</a:t>
            </a:r>
            <a:r>
              <a:rPr lang="en-US" altLang="ja-JP" dirty="0" smtClean="0"/>
              <a:t>, </a:t>
            </a:r>
            <a:r>
              <a:rPr lang="en-US" altLang="ja-JP" dirty="0" err="1" smtClean="0"/>
              <a:t>soo</a:t>
            </a:r>
            <a:r>
              <a:rPr lang="en-US" altLang="ja-JP" dirty="0" smtClean="0"/>
              <a:t> </a:t>
            </a:r>
            <a:r>
              <a:rPr lang="en-US" altLang="ja-JP" dirty="0" err="1" smtClean="0"/>
              <a:t>desu</a:t>
            </a:r>
            <a:r>
              <a:rPr lang="en-US" altLang="ja-JP" dirty="0" smtClean="0"/>
              <a:t>. / </a:t>
            </a:r>
            <a:r>
              <a:rPr lang="en-US" altLang="ja-JP" dirty="0" err="1" smtClean="0"/>
              <a:t>hai</a:t>
            </a:r>
            <a:r>
              <a:rPr lang="en-US" altLang="ja-JP" dirty="0" smtClean="0"/>
              <a:t>, Lee </a:t>
            </a:r>
            <a:r>
              <a:rPr lang="en-US" altLang="ja-JP" dirty="0" err="1" smtClean="0"/>
              <a:t>desu</a:t>
            </a:r>
            <a:r>
              <a:rPr lang="en-US" altLang="ja-JP" dirty="0" smtClean="0"/>
              <a:t>. </a:t>
            </a:r>
          </a:p>
          <a:p>
            <a:pPr>
              <a:lnSpc>
                <a:spcPct val="110000"/>
              </a:lnSpc>
            </a:pPr>
            <a:endParaRPr lang="en-US" altLang="ja-JP" dirty="0" smtClean="0"/>
          </a:p>
          <a:p>
            <a:pPr>
              <a:lnSpc>
                <a:spcPct val="110000"/>
              </a:lnSpc>
            </a:pPr>
            <a:r>
              <a:rPr kumimoji="1" lang="en-US" altLang="ja-JP" b="1" dirty="0" smtClean="0">
                <a:solidFill>
                  <a:srgbClr val="4F81BD"/>
                </a:solidFill>
              </a:rPr>
              <a:t>Exchange 2</a:t>
            </a:r>
          </a:p>
          <a:p>
            <a:pPr>
              <a:lnSpc>
                <a:spcPct val="110000"/>
              </a:lnSpc>
            </a:pPr>
            <a:r>
              <a:rPr lang="en-US" altLang="ja-JP" dirty="0"/>
              <a:t>	</a:t>
            </a:r>
            <a:r>
              <a:rPr lang="en-US" altLang="ja-JP" dirty="0" smtClean="0"/>
              <a:t>A: </a:t>
            </a:r>
            <a:r>
              <a:rPr lang="en-US" altLang="ja-JP" dirty="0" err="1" smtClean="0"/>
              <a:t>Senkoo</a:t>
            </a:r>
            <a:r>
              <a:rPr lang="en-US" altLang="ja-JP" dirty="0" smtClean="0"/>
              <a:t> </a:t>
            </a:r>
            <a:r>
              <a:rPr lang="en-US" altLang="ja-JP" dirty="0" err="1" smtClean="0"/>
              <a:t>wa</a:t>
            </a:r>
            <a:r>
              <a:rPr lang="en-US" altLang="ja-JP" dirty="0" smtClean="0"/>
              <a:t> nan </a:t>
            </a:r>
            <a:r>
              <a:rPr lang="en-US" altLang="ja-JP" dirty="0" err="1" smtClean="0"/>
              <a:t>desu</a:t>
            </a:r>
            <a:r>
              <a:rPr lang="en-US" altLang="ja-JP" dirty="0" smtClean="0"/>
              <a:t> </a:t>
            </a:r>
            <a:r>
              <a:rPr lang="en-US" altLang="ja-JP" dirty="0" err="1" smtClean="0"/>
              <a:t>ka</a:t>
            </a:r>
            <a:r>
              <a:rPr lang="en-US" altLang="ja-JP" dirty="0" smtClean="0"/>
              <a:t>.</a:t>
            </a:r>
          </a:p>
          <a:p>
            <a:pPr>
              <a:lnSpc>
                <a:spcPct val="110000"/>
              </a:lnSpc>
            </a:pPr>
            <a:r>
              <a:rPr kumimoji="1" lang="en-US" altLang="ja-JP" dirty="0"/>
              <a:t>	</a:t>
            </a:r>
            <a:r>
              <a:rPr kumimoji="1" lang="en-US" altLang="ja-JP" dirty="0" smtClean="0"/>
              <a:t>B: </a:t>
            </a:r>
            <a:r>
              <a:rPr kumimoji="1" lang="en-US" altLang="ja-JP" dirty="0" err="1" smtClean="0"/>
              <a:t>Senkoo</a:t>
            </a:r>
            <a:r>
              <a:rPr kumimoji="1" lang="en-US" altLang="ja-JP" dirty="0" smtClean="0"/>
              <a:t> </a:t>
            </a:r>
            <a:r>
              <a:rPr kumimoji="1" lang="en-US" altLang="ja-JP" dirty="0" err="1" smtClean="0"/>
              <a:t>desu</a:t>
            </a:r>
            <a:r>
              <a:rPr kumimoji="1" lang="en-US" altLang="ja-JP" dirty="0" smtClean="0"/>
              <a:t> </a:t>
            </a:r>
            <a:r>
              <a:rPr kumimoji="1" lang="en-US" altLang="ja-JP" dirty="0" err="1" smtClean="0"/>
              <a:t>ka</a:t>
            </a:r>
            <a:r>
              <a:rPr kumimoji="1" lang="en-US" altLang="ja-JP" dirty="0" smtClean="0"/>
              <a:t>. </a:t>
            </a:r>
            <a:r>
              <a:rPr lang="en-US" altLang="ja-JP" dirty="0" err="1" smtClean="0"/>
              <a:t>Konpyuutaa</a:t>
            </a:r>
            <a:r>
              <a:rPr lang="en-US" altLang="ja-JP" dirty="0" smtClean="0"/>
              <a:t> </a:t>
            </a:r>
            <a:r>
              <a:rPr lang="en-US" altLang="ja-JP" dirty="0" err="1" smtClean="0"/>
              <a:t>desu</a:t>
            </a:r>
            <a:r>
              <a:rPr lang="en-US" altLang="ja-JP" dirty="0" smtClean="0"/>
              <a:t>.</a:t>
            </a:r>
          </a:p>
          <a:p>
            <a:pPr>
              <a:lnSpc>
                <a:spcPct val="110000"/>
              </a:lnSpc>
            </a:pPr>
            <a:r>
              <a:rPr kumimoji="1" lang="en-US" altLang="ja-JP" dirty="0"/>
              <a:t>	</a:t>
            </a:r>
            <a:r>
              <a:rPr lang="en-US" altLang="ja-JP" dirty="0" smtClean="0"/>
              <a:t>A: </a:t>
            </a:r>
            <a:r>
              <a:rPr lang="en-US" altLang="ja-JP" dirty="0" smtClean="0"/>
              <a:t>A, </a:t>
            </a:r>
            <a:r>
              <a:rPr lang="en-US" altLang="ja-JP" dirty="0" err="1" smtClean="0"/>
              <a:t>s</a:t>
            </a:r>
            <a:r>
              <a:rPr lang="en-US" altLang="ja-JP" dirty="0" err="1" smtClean="0"/>
              <a:t>oo</a:t>
            </a:r>
            <a:r>
              <a:rPr lang="en-US" altLang="ja-JP" dirty="0" smtClean="0"/>
              <a:t> </a:t>
            </a:r>
            <a:r>
              <a:rPr lang="en-US" altLang="ja-JP" dirty="0" err="1" smtClean="0"/>
              <a:t>desu</a:t>
            </a:r>
            <a:r>
              <a:rPr lang="en-US" altLang="ja-JP" dirty="0" smtClean="0"/>
              <a:t> </a:t>
            </a:r>
            <a:r>
              <a:rPr lang="en-US" altLang="ja-JP" dirty="0" err="1" smtClean="0"/>
              <a:t>ka</a:t>
            </a:r>
            <a:r>
              <a:rPr lang="en-US" altLang="ja-JP" dirty="0" smtClean="0"/>
              <a:t>. </a:t>
            </a:r>
          </a:p>
          <a:p>
            <a:pPr>
              <a:lnSpc>
                <a:spcPct val="110000"/>
              </a:lnSpc>
            </a:pPr>
            <a:endParaRPr kumimoji="1" lang="en-US" altLang="ja-JP" dirty="0" smtClean="0"/>
          </a:p>
          <a:p>
            <a:pPr>
              <a:lnSpc>
                <a:spcPct val="110000"/>
              </a:lnSpc>
            </a:pPr>
            <a:r>
              <a:rPr lang="en-US" altLang="ja-JP" b="1" dirty="0" smtClean="0">
                <a:solidFill>
                  <a:srgbClr val="4F81BD"/>
                </a:solidFill>
              </a:rPr>
              <a:t>Exchange 3 </a:t>
            </a:r>
          </a:p>
          <a:p>
            <a:pPr>
              <a:lnSpc>
                <a:spcPct val="110000"/>
              </a:lnSpc>
            </a:pPr>
            <a:r>
              <a:rPr kumimoji="1" lang="en-US" altLang="ja-JP" dirty="0"/>
              <a:t>	</a:t>
            </a:r>
            <a:r>
              <a:rPr kumimoji="1" lang="en-US" altLang="ja-JP" dirty="0" smtClean="0"/>
              <a:t>A: Lee-san </a:t>
            </a:r>
            <a:r>
              <a:rPr kumimoji="1" lang="en-US" altLang="ja-JP" dirty="0" err="1" smtClean="0"/>
              <a:t>wa</a:t>
            </a:r>
            <a:r>
              <a:rPr kumimoji="1" lang="en-US" altLang="ja-JP" dirty="0" smtClean="0"/>
              <a:t> </a:t>
            </a:r>
            <a:r>
              <a:rPr kumimoji="1" lang="en-US" altLang="ja-JP" dirty="0" err="1" smtClean="0"/>
              <a:t>nannensee</a:t>
            </a:r>
            <a:r>
              <a:rPr kumimoji="1" lang="en-US" altLang="ja-JP" dirty="0" smtClean="0"/>
              <a:t> </a:t>
            </a:r>
            <a:r>
              <a:rPr kumimoji="1" lang="en-US" altLang="ja-JP" dirty="0" err="1" smtClean="0"/>
              <a:t>desu</a:t>
            </a:r>
            <a:r>
              <a:rPr kumimoji="1" lang="en-US" altLang="ja-JP" dirty="0" smtClean="0"/>
              <a:t> </a:t>
            </a:r>
            <a:r>
              <a:rPr kumimoji="1" lang="en-US" altLang="ja-JP" dirty="0" err="1" smtClean="0"/>
              <a:t>ka</a:t>
            </a:r>
            <a:r>
              <a:rPr kumimoji="1" lang="en-US" altLang="ja-JP" dirty="0" smtClean="0"/>
              <a:t>.</a:t>
            </a:r>
          </a:p>
          <a:p>
            <a:pPr>
              <a:lnSpc>
                <a:spcPct val="110000"/>
              </a:lnSpc>
            </a:pPr>
            <a:r>
              <a:rPr lang="en-US" altLang="ja-JP" dirty="0"/>
              <a:t>	</a:t>
            </a:r>
            <a:r>
              <a:rPr lang="en-US" altLang="ja-JP" dirty="0" smtClean="0"/>
              <a:t>B: Lee-san </a:t>
            </a:r>
            <a:r>
              <a:rPr lang="en-US" altLang="ja-JP" dirty="0" err="1" smtClean="0"/>
              <a:t>desu</a:t>
            </a:r>
            <a:r>
              <a:rPr lang="en-US" altLang="ja-JP" dirty="0" smtClean="0"/>
              <a:t> </a:t>
            </a:r>
            <a:r>
              <a:rPr lang="en-US" altLang="ja-JP" dirty="0" err="1" smtClean="0"/>
              <a:t>ka</a:t>
            </a:r>
            <a:r>
              <a:rPr lang="en-US" altLang="ja-JP" dirty="0" smtClean="0"/>
              <a:t>. </a:t>
            </a:r>
            <a:r>
              <a:rPr lang="en-US" altLang="ja-JP" dirty="0" err="1" smtClean="0"/>
              <a:t>Ninensee</a:t>
            </a:r>
            <a:r>
              <a:rPr lang="en-US" altLang="ja-JP" dirty="0" smtClean="0"/>
              <a:t> </a:t>
            </a:r>
            <a:r>
              <a:rPr lang="en-US" altLang="ja-JP" dirty="0" err="1" smtClean="0"/>
              <a:t>desu</a:t>
            </a:r>
            <a:r>
              <a:rPr lang="en-US" altLang="ja-JP" dirty="0" smtClean="0"/>
              <a:t>.</a:t>
            </a:r>
          </a:p>
          <a:p>
            <a:pPr>
              <a:lnSpc>
                <a:spcPct val="110000"/>
              </a:lnSpc>
            </a:pPr>
            <a:r>
              <a:rPr kumimoji="1" lang="en-US" altLang="ja-JP" dirty="0"/>
              <a:t>	</a:t>
            </a:r>
            <a:r>
              <a:rPr kumimoji="1" lang="en-US" altLang="ja-JP" dirty="0" smtClean="0"/>
              <a:t>A: </a:t>
            </a:r>
            <a:r>
              <a:rPr lang="en-US" altLang="ja-JP" dirty="0" smtClean="0"/>
              <a:t>A, </a:t>
            </a:r>
            <a:r>
              <a:rPr lang="en-US" altLang="ja-JP" dirty="0" err="1" smtClean="0"/>
              <a:t>s</a:t>
            </a:r>
            <a:r>
              <a:rPr kumimoji="1" lang="en-US" altLang="ja-JP" dirty="0" err="1" smtClean="0"/>
              <a:t>oo</a:t>
            </a:r>
            <a:r>
              <a:rPr kumimoji="1" lang="en-US" altLang="ja-JP" dirty="0" smtClean="0"/>
              <a:t> </a:t>
            </a:r>
            <a:r>
              <a:rPr kumimoji="1" lang="en-US" altLang="ja-JP" dirty="0" err="1" smtClean="0"/>
              <a:t>desu</a:t>
            </a:r>
            <a:r>
              <a:rPr kumimoji="1" lang="en-US" altLang="ja-JP" dirty="0" smtClean="0"/>
              <a:t> </a:t>
            </a:r>
            <a:r>
              <a:rPr kumimoji="1" lang="en-US" altLang="ja-JP" dirty="0" err="1" smtClean="0"/>
              <a:t>ka</a:t>
            </a:r>
            <a:r>
              <a:rPr kumimoji="1" lang="en-US" altLang="ja-JP" dirty="0" smtClean="0"/>
              <a:t>. Kim-san </a:t>
            </a:r>
            <a:r>
              <a:rPr kumimoji="1" lang="en-US" altLang="ja-JP" dirty="0" err="1" smtClean="0"/>
              <a:t>wa</a:t>
            </a:r>
            <a:r>
              <a:rPr kumimoji="1" lang="en-US" altLang="ja-JP" dirty="0" smtClean="0"/>
              <a:t>? (How about Kim-san?)</a:t>
            </a:r>
            <a:endParaRPr kumimoji="1" lang="en-US" altLang="ja-JP" dirty="0" smtClean="0"/>
          </a:p>
          <a:p>
            <a:pPr>
              <a:lnSpc>
                <a:spcPct val="110000"/>
              </a:lnSpc>
            </a:pPr>
            <a:r>
              <a:rPr lang="en-US" altLang="ja-JP" dirty="0"/>
              <a:t>	</a:t>
            </a:r>
            <a:r>
              <a:rPr lang="en-US" altLang="ja-JP" dirty="0" smtClean="0"/>
              <a:t>B: Kim-san </a:t>
            </a:r>
            <a:r>
              <a:rPr lang="en-US" altLang="ja-JP" dirty="0" err="1" smtClean="0"/>
              <a:t>wa</a:t>
            </a:r>
            <a:r>
              <a:rPr lang="en-US" altLang="ja-JP" dirty="0" smtClean="0"/>
              <a:t> </a:t>
            </a:r>
            <a:r>
              <a:rPr lang="en-US" altLang="ja-JP" dirty="0" err="1" smtClean="0"/>
              <a:t>ichinensee</a:t>
            </a:r>
            <a:r>
              <a:rPr lang="en-US" altLang="ja-JP" dirty="0" smtClean="0"/>
              <a:t> </a:t>
            </a:r>
            <a:r>
              <a:rPr lang="en-US" altLang="ja-JP" dirty="0" err="1" smtClean="0"/>
              <a:t>desu</a:t>
            </a:r>
            <a:r>
              <a:rPr lang="en-US" altLang="ja-JP" dirty="0" smtClean="0"/>
              <a:t>.</a:t>
            </a:r>
          </a:p>
          <a:p>
            <a:pPr>
              <a:lnSpc>
                <a:spcPct val="110000"/>
              </a:lnSpc>
            </a:pPr>
            <a:r>
              <a:rPr lang="en-US" altLang="ja-JP" dirty="0"/>
              <a:t>	</a:t>
            </a:r>
            <a:r>
              <a:rPr lang="en-US" altLang="ja-JP" dirty="0" smtClean="0"/>
              <a:t>A: A, </a:t>
            </a:r>
            <a:r>
              <a:rPr lang="en-US" altLang="ja-JP" dirty="0" err="1" smtClean="0"/>
              <a:t>soo</a:t>
            </a:r>
            <a:r>
              <a:rPr lang="en-US" altLang="ja-JP" dirty="0" smtClean="0"/>
              <a:t> </a:t>
            </a:r>
            <a:r>
              <a:rPr lang="en-US" altLang="ja-JP" dirty="0" err="1" smtClean="0"/>
              <a:t>desu</a:t>
            </a:r>
            <a:r>
              <a:rPr lang="en-US" altLang="ja-JP" dirty="0" smtClean="0"/>
              <a:t> </a:t>
            </a:r>
            <a:r>
              <a:rPr lang="en-US" altLang="ja-JP" dirty="0" err="1" smtClean="0"/>
              <a:t>ka</a:t>
            </a:r>
            <a:r>
              <a:rPr lang="en-US" altLang="ja-JP" dirty="0" smtClean="0"/>
              <a:t>.</a:t>
            </a:r>
          </a:p>
          <a:p>
            <a:pPr>
              <a:lnSpc>
                <a:spcPct val="110000"/>
              </a:lnSpc>
            </a:pPr>
            <a:endParaRPr kumimoji="1" lang="en-US" altLang="ja-JP" sz="2000" dirty="0"/>
          </a:p>
          <a:p>
            <a:pPr lvl="1">
              <a:lnSpc>
                <a:spcPct val="110000"/>
              </a:lnSpc>
            </a:pPr>
            <a:endParaRPr kumimoji="1" lang="en-US" altLang="ja-JP" sz="2000" dirty="0" smtClean="0"/>
          </a:p>
          <a:p>
            <a:pPr marL="800100" lvl="1" indent="-342900">
              <a:lnSpc>
                <a:spcPct val="110000"/>
              </a:lnSpc>
              <a:buFont typeface="+mj-lt"/>
              <a:buAutoNum type="arabicPeriod"/>
            </a:pPr>
            <a:endParaRPr lang="en-US" altLang="ja-JP" sz="2000" dirty="0" smtClean="0"/>
          </a:p>
        </p:txBody>
      </p:sp>
    </p:spTree>
    <p:extLst>
      <p:ext uri="{BB962C8B-B14F-4D97-AF65-F5344CB8AC3E}">
        <p14:creationId xmlns:p14="http://schemas.microsoft.com/office/powerpoint/2010/main" val="202477482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n-US" altLang="ja-JP" dirty="0"/>
              <a:t>4</a:t>
            </a:r>
            <a:r>
              <a:rPr lang="en-US" altLang="ja-JP" dirty="0" smtClean="0"/>
              <a:t>. </a:t>
            </a:r>
            <a:r>
              <a:rPr lang="en-US" altLang="ja-JP" dirty="0"/>
              <a:t>X</a:t>
            </a:r>
            <a:r>
              <a:rPr lang="en-US" altLang="ja-JP" dirty="0" smtClean="0"/>
              <a:t> no Y</a:t>
            </a:r>
            <a:endParaRPr kumimoji="1" lang="ja-JP" altLang="en-US" dirty="0"/>
          </a:p>
        </p:txBody>
      </p:sp>
      <p:sp>
        <p:nvSpPr>
          <p:cNvPr id="3" name="Content Placeholder 2"/>
          <p:cNvSpPr>
            <a:spLocks noGrp="1"/>
          </p:cNvSpPr>
          <p:nvPr>
            <p:ph idx="1"/>
          </p:nvPr>
        </p:nvSpPr>
        <p:spPr>
          <a:xfrm>
            <a:off x="457200" y="1243264"/>
            <a:ext cx="8229600" cy="4882900"/>
          </a:xfrm>
          <a:ln/>
        </p:spPr>
        <p:style>
          <a:lnRef idx="2">
            <a:schemeClr val="accent2"/>
          </a:lnRef>
          <a:fillRef idx="1">
            <a:schemeClr val="lt1"/>
          </a:fillRef>
          <a:effectRef idx="0">
            <a:schemeClr val="accent2"/>
          </a:effectRef>
          <a:fontRef idx="minor">
            <a:schemeClr val="dk1"/>
          </a:fontRef>
        </p:style>
        <p:txBody>
          <a:bodyPr/>
          <a:lstStyle/>
          <a:p>
            <a:pPr marL="0" indent="0">
              <a:buNone/>
            </a:pPr>
            <a:r>
              <a:rPr kumimoji="1" lang="en-US" altLang="ja-JP" dirty="0" smtClean="0">
                <a:solidFill>
                  <a:srgbClr val="FF0000"/>
                </a:solidFill>
              </a:rPr>
              <a:t>                  </a:t>
            </a:r>
            <a:r>
              <a:rPr kumimoji="1" lang="en-US" altLang="ja-JP" b="1" dirty="0" smtClean="0">
                <a:solidFill>
                  <a:srgbClr val="FF0000"/>
                </a:solidFill>
              </a:rPr>
              <a:t>X</a:t>
            </a:r>
            <a:r>
              <a:rPr kumimoji="1" lang="en-US" altLang="ja-JP" dirty="0" smtClean="0"/>
              <a:t> no </a:t>
            </a:r>
            <a:r>
              <a:rPr kumimoji="1" lang="en-US" altLang="ja-JP" dirty="0" smtClean="0">
                <a:solidFill>
                  <a:srgbClr val="FF0000"/>
                </a:solidFill>
              </a:rPr>
              <a:t>Y</a:t>
            </a:r>
            <a:r>
              <a:rPr kumimoji="1" lang="en-US" altLang="ja-JP" dirty="0" smtClean="0"/>
              <a:t> </a:t>
            </a:r>
          </a:p>
          <a:p>
            <a:pPr marL="0" indent="0">
              <a:buNone/>
            </a:pPr>
            <a:r>
              <a:rPr lang="en-US" altLang="ja-JP" dirty="0" smtClean="0"/>
              <a:t> </a:t>
            </a:r>
            <a:endParaRPr lang="en-US" altLang="ja-JP" dirty="0"/>
          </a:p>
          <a:p>
            <a:pPr marL="400050" lvl="1" indent="0">
              <a:buNone/>
            </a:pPr>
            <a:endParaRPr kumimoji="1" lang="en-US" altLang="ja-JP" sz="3200" dirty="0" smtClean="0"/>
          </a:p>
          <a:p>
            <a:pPr marL="857250" lvl="1" indent="-457200">
              <a:buFont typeface="+mj-lt"/>
              <a:buAutoNum type="arabicPeriod"/>
            </a:pPr>
            <a:r>
              <a:rPr lang="en-US" altLang="ja-JP" sz="2000" dirty="0" smtClean="0"/>
              <a:t>Lee</a:t>
            </a:r>
            <a:r>
              <a:rPr lang="en-US" altLang="ja-JP" sz="2000" dirty="0" smtClean="0"/>
              <a:t>-san no </a:t>
            </a:r>
            <a:r>
              <a:rPr lang="en-US" altLang="ja-JP" sz="2000" dirty="0" err="1" smtClean="0"/>
              <a:t>tomodachi</a:t>
            </a:r>
            <a:endParaRPr lang="en-US" altLang="ja-JP" sz="2000" dirty="0" smtClean="0"/>
          </a:p>
          <a:p>
            <a:pPr marL="857250" lvl="1" indent="-457200">
              <a:buFont typeface="+mj-lt"/>
              <a:buAutoNum type="arabicPeriod"/>
            </a:pPr>
            <a:r>
              <a:rPr lang="en-US" altLang="ja-JP" sz="2000" dirty="0" err="1"/>
              <a:t>Nihonjin</a:t>
            </a:r>
            <a:r>
              <a:rPr lang="en-US" altLang="ja-JP" sz="2000" dirty="0"/>
              <a:t> no </a:t>
            </a:r>
            <a:r>
              <a:rPr lang="en-US" altLang="ja-JP" sz="2000" dirty="0" err="1"/>
              <a:t>tomodachi</a:t>
            </a:r>
            <a:r>
              <a:rPr lang="en-US" altLang="ja-JP" sz="2000" dirty="0"/>
              <a:t>   (Japanese friend) </a:t>
            </a:r>
          </a:p>
          <a:p>
            <a:pPr marL="857250" lvl="1" indent="-457200">
              <a:buFont typeface="+mj-lt"/>
              <a:buAutoNum type="arabicPeriod"/>
            </a:pPr>
            <a:r>
              <a:rPr lang="en-US" altLang="ja-JP" sz="2000" dirty="0" err="1"/>
              <a:t>Amerikajin</a:t>
            </a:r>
            <a:r>
              <a:rPr lang="en-US" altLang="ja-JP" sz="2000" dirty="0"/>
              <a:t> no </a:t>
            </a:r>
            <a:r>
              <a:rPr lang="en-US" altLang="ja-JP" sz="2000" dirty="0" err="1"/>
              <a:t>ryuugakusee</a:t>
            </a:r>
            <a:r>
              <a:rPr lang="en-US" altLang="ja-JP" sz="2000" dirty="0"/>
              <a:t>  (American exchange student) </a:t>
            </a:r>
            <a:endParaRPr lang="en-US" altLang="ja-JP" sz="2000" dirty="0" smtClean="0"/>
          </a:p>
          <a:p>
            <a:pPr marL="857250" lvl="1" indent="-457200">
              <a:buFont typeface="+mj-lt"/>
              <a:buAutoNum type="arabicPeriod"/>
            </a:pPr>
            <a:r>
              <a:rPr lang="en-US" altLang="ja-JP" sz="2000" dirty="0" err="1" smtClean="0"/>
              <a:t>Nihongo</a:t>
            </a:r>
            <a:r>
              <a:rPr lang="en-US" altLang="ja-JP" sz="2000" dirty="0" smtClean="0"/>
              <a:t> no </a:t>
            </a:r>
            <a:r>
              <a:rPr lang="en-US" altLang="ja-JP" sz="2000" dirty="0" err="1" smtClean="0"/>
              <a:t>sensee</a:t>
            </a:r>
            <a:endParaRPr lang="en-US" altLang="ja-JP" sz="2000" dirty="0" smtClean="0"/>
          </a:p>
          <a:p>
            <a:pPr marL="857250" lvl="1" indent="-457200">
              <a:buFont typeface="+mj-lt"/>
              <a:buAutoNum type="arabicPeriod"/>
            </a:pPr>
            <a:r>
              <a:rPr lang="en-US" altLang="ja-JP" sz="2000" dirty="0"/>
              <a:t>MIT no </a:t>
            </a:r>
            <a:r>
              <a:rPr lang="en-US" altLang="ja-JP" sz="2000" dirty="0" err="1" smtClean="0"/>
              <a:t>gakusee</a:t>
            </a:r>
            <a:endParaRPr lang="en-US" altLang="ja-JP" sz="2000" dirty="0" smtClean="0"/>
          </a:p>
          <a:p>
            <a:pPr marL="857250" lvl="1" indent="-457200">
              <a:buFont typeface="+mj-lt"/>
              <a:buAutoNum type="arabicPeriod"/>
            </a:pPr>
            <a:r>
              <a:rPr kumimoji="1" lang="en-US" altLang="ja-JP" sz="2000" dirty="0" err="1" smtClean="0"/>
              <a:t>Eego</a:t>
            </a:r>
            <a:r>
              <a:rPr kumimoji="1" lang="en-US" altLang="ja-JP" sz="2000" dirty="0" smtClean="0"/>
              <a:t> no </a:t>
            </a:r>
            <a:r>
              <a:rPr kumimoji="1" lang="en-US" altLang="ja-JP" sz="2000" dirty="0" err="1" smtClean="0"/>
              <a:t>sensee</a:t>
            </a:r>
            <a:r>
              <a:rPr kumimoji="1" lang="en-US" altLang="ja-JP" sz="2000" dirty="0" smtClean="0"/>
              <a:t> no </a:t>
            </a:r>
            <a:r>
              <a:rPr kumimoji="1" lang="en-US" altLang="ja-JP" sz="2000" dirty="0" err="1" smtClean="0"/>
              <a:t>denwa</a:t>
            </a:r>
            <a:r>
              <a:rPr kumimoji="1" lang="en-US" altLang="ja-JP" sz="2000" dirty="0" smtClean="0"/>
              <a:t> </a:t>
            </a:r>
            <a:r>
              <a:rPr kumimoji="1" lang="en-US" altLang="ja-JP" sz="2000" dirty="0" err="1" smtClean="0"/>
              <a:t>bangoo</a:t>
            </a:r>
            <a:r>
              <a:rPr kumimoji="1" lang="en-US" altLang="ja-JP" sz="2000" dirty="0" smtClean="0"/>
              <a:t> </a:t>
            </a:r>
          </a:p>
          <a:p>
            <a:pPr marL="400050" lvl="1" indent="0">
              <a:buNone/>
            </a:pPr>
            <a:endParaRPr lang="en-US" altLang="ja-JP" sz="2000" dirty="0"/>
          </a:p>
          <a:p>
            <a:pPr marL="0" indent="0">
              <a:buNone/>
            </a:pPr>
            <a:endParaRPr kumimoji="1" lang="ja-JP" altLang="en-US" dirty="0"/>
          </a:p>
        </p:txBody>
      </p:sp>
      <p:sp>
        <p:nvSpPr>
          <p:cNvPr id="4" name="Rectangle 3"/>
          <p:cNvSpPr/>
          <p:nvPr/>
        </p:nvSpPr>
        <p:spPr>
          <a:xfrm>
            <a:off x="670726" y="1983381"/>
            <a:ext cx="1641140" cy="48514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dirty="0" smtClean="0"/>
              <a:t>Restriction </a:t>
            </a:r>
            <a:endParaRPr kumimoji="1" lang="ja-JP" altLang="en-US" dirty="0"/>
          </a:p>
        </p:txBody>
      </p:sp>
      <p:sp>
        <p:nvSpPr>
          <p:cNvPr id="5" name="Rectangle 4"/>
          <p:cNvSpPr/>
          <p:nvPr/>
        </p:nvSpPr>
        <p:spPr>
          <a:xfrm>
            <a:off x="3182382" y="1983381"/>
            <a:ext cx="1669681" cy="48514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dirty="0" smtClean="0"/>
              <a:t>Main </a:t>
            </a:r>
            <a:r>
              <a:rPr lang="en-US" altLang="ja-JP" dirty="0" smtClean="0"/>
              <a:t>Noun</a:t>
            </a:r>
            <a:endParaRPr kumimoji="1" lang="ja-JP" altLang="en-US" dirty="0"/>
          </a:p>
        </p:txBody>
      </p:sp>
      <p:cxnSp>
        <p:nvCxnSpPr>
          <p:cNvPr id="7" name="Straight Arrow Connector 6"/>
          <p:cNvCxnSpPr/>
          <p:nvPr/>
        </p:nvCxnSpPr>
        <p:spPr>
          <a:xfrm flipH="1">
            <a:off x="1955096" y="1826422"/>
            <a:ext cx="313958" cy="1141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3182382" y="1712270"/>
            <a:ext cx="256875" cy="1712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9633740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n-US" altLang="ja-JP" dirty="0"/>
              <a:t>5</a:t>
            </a:r>
            <a:r>
              <a:rPr kumimoji="1" lang="en-US" altLang="ja-JP" dirty="0" smtClean="0"/>
              <a:t>. </a:t>
            </a:r>
            <a:r>
              <a:rPr lang="en-US" altLang="ja-JP" dirty="0" smtClean="0"/>
              <a:t>Numbers</a:t>
            </a:r>
            <a:endParaRPr kumimoji="1" lang="ja-JP" altLang="en-US" dirty="0"/>
          </a:p>
        </p:txBody>
      </p:sp>
      <p:sp>
        <p:nvSpPr>
          <p:cNvPr id="4" name="TextBox 3"/>
          <p:cNvSpPr txBox="1"/>
          <p:nvPr/>
        </p:nvSpPr>
        <p:spPr>
          <a:xfrm>
            <a:off x="5308730" y="1797883"/>
            <a:ext cx="3378070" cy="425758"/>
          </a:xfrm>
          <a:prstGeom prst="rect">
            <a:avLst/>
          </a:prstGeom>
          <a:noFill/>
        </p:spPr>
        <p:txBody>
          <a:bodyPr wrap="square" rtlCol="0">
            <a:spAutoFit/>
          </a:bodyPr>
          <a:lstStyle/>
          <a:p>
            <a:pPr lvl="1">
              <a:lnSpc>
                <a:spcPct val="110000"/>
              </a:lnSpc>
            </a:pPr>
            <a:r>
              <a:rPr lang="en-US" altLang="ja-JP" sz="2000" dirty="0" smtClean="0"/>
              <a:t>★20 years old -- </a:t>
            </a:r>
            <a:r>
              <a:rPr lang="en-US" altLang="ja-JP" sz="2000" dirty="0" err="1" smtClean="0"/>
              <a:t>hatachi</a:t>
            </a:r>
            <a:r>
              <a:rPr lang="en-US" altLang="ja-JP" sz="2000" dirty="0" smtClean="0"/>
              <a:t> </a:t>
            </a:r>
            <a:endParaRPr lang="en-US" altLang="ja-JP" sz="2000" dirty="0"/>
          </a:p>
        </p:txBody>
      </p:sp>
      <p:graphicFrame>
        <p:nvGraphicFramePr>
          <p:cNvPr id="5" name="Table 4"/>
          <p:cNvGraphicFramePr>
            <a:graphicFrameLocks noGrp="1"/>
          </p:cNvGraphicFramePr>
          <p:nvPr>
            <p:extLst>
              <p:ext uri="{D42A27DB-BD31-4B8C-83A1-F6EECF244321}">
                <p14:modId xmlns:p14="http://schemas.microsoft.com/office/powerpoint/2010/main" val="1840592102"/>
              </p:ext>
            </p:extLst>
          </p:nvPr>
        </p:nvGraphicFramePr>
        <p:xfrm>
          <a:off x="667752" y="1355547"/>
          <a:ext cx="4369832" cy="4937760"/>
        </p:xfrm>
        <a:graphic>
          <a:graphicData uri="http://schemas.openxmlformats.org/drawingml/2006/table">
            <a:tbl>
              <a:tblPr firstRow="1" bandRow="1">
                <a:tableStyleId>{FABFCF23-3B69-468F-B69F-88F6DE6A72F2}</a:tableStyleId>
              </a:tblPr>
              <a:tblGrid>
                <a:gridCol w="573806"/>
                <a:gridCol w="1369994"/>
                <a:gridCol w="1312912"/>
                <a:gridCol w="1113120"/>
              </a:tblGrid>
              <a:tr h="356554">
                <a:tc>
                  <a:txBody>
                    <a:bodyPr/>
                    <a:lstStyle/>
                    <a:p>
                      <a:endParaRPr kumimoji="1" lang="ja-JP" altLang="en-US" dirty="0"/>
                    </a:p>
                  </a:txBody>
                  <a:tcPr/>
                </a:tc>
                <a:tc>
                  <a:txBody>
                    <a:bodyPr/>
                    <a:lstStyle/>
                    <a:p>
                      <a:endParaRPr kumimoji="1" lang="ja-JP" altLang="en-US" dirty="0"/>
                    </a:p>
                  </a:txBody>
                  <a:tcPr/>
                </a:tc>
                <a:tc>
                  <a:txBody>
                    <a:bodyPr/>
                    <a:lstStyle/>
                    <a:p>
                      <a:r>
                        <a:rPr kumimoji="1" lang="en-US" altLang="ja-JP" dirty="0" smtClean="0"/>
                        <a:t>School</a:t>
                      </a:r>
                      <a:r>
                        <a:rPr kumimoji="1" lang="en-US" altLang="ja-JP" baseline="0" dirty="0" smtClean="0"/>
                        <a:t> Year</a:t>
                      </a:r>
                    </a:p>
                    <a:p>
                      <a:r>
                        <a:rPr kumimoji="1" lang="en-US" altLang="ja-JP" baseline="0" dirty="0" smtClean="0"/>
                        <a:t> (-</a:t>
                      </a:r>
                      <a:r>
                        <a:rPr kumimoji="1" lang="en-US" altLang="ja-JP" baseline="0" dirty="0" err="1" smtClean="0"/>
                        <a:t>nen</a:t>
                      </a:r>
                      <a:r>
                        <a:rPr kumimoji="1" lang="en-US" altLang="ja-JP" baseline="0" dirty="0" smtClean="0"/>
                        <a:t>)</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smtClean="0"/>
                        <a:t>Age (-</a:t>
                      </a:r>
                      <a:r>
                        <a:rPr kumimoji="1" lang="en-US" altLang="ja-JP" dirty="0" err="1" smtClean="0"/>
                        <a:t>sai</a:t>
                      </a:r>
                      <a:r>
                        <a:rPr kumimoji="1" lang="en-US" altLang="ja-JP" dirty="0" smtClean="0"/>
                        <a:t>)</a:t>
                      </a:r>
                      <a:endParaRPr kumimoji="1" lang="ja-JP" altLang="en-US" dirty="0" smtClean="0"/>
                    </a:p>
                  </a:txBody>
                  <a:tcPr/>
                </a:tc>
              </a:tr>
              <a:tr h="356554">
                <a:tc>
                  <a:txBody>
                    <a:bodyPr/>
                    <a:lstStyle/>
                    <a:p>
                      <a:r>
                        <a:rPr kumimoji="1" lang="en-US" altLang="ja-JP" dirty="0" smtClean="0"/>
                        <a:t>0</a:t>
                      </a:r>
                      <a:endParaRPr kumimoji="1" lang="ja-JP" altLang="en-US" dirty="0"/>
                    </a:p>
                  </a:txBody>
                  <a:tcPr/>
                </a:tc>
                <a:tc>
                  <a:txBody>
                    <a:bodyPr/>
                    <a:lstStyle/>
                    <a:p>
                      <a:r>
                        <a:rPr kumimoji="1" lang="en-US" altLang="ja-JP" dirty="0" smtClean="0"/>
                        <a:t>zero/</a:t>
                      </a:r>
                      <a:r>
                        <a:rPr kumimoji="1" lang="en-US" altLang="ja-JP" dirty="0" err="1" smtClean="0"/>
                        <a:t>ree</a:t>
                      </a:r>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r>
              <a:tr h="356554">
                <a:tc>
                  <a:txBody>
                    <a:bodyPr/>
                    <a:lstStyle/>
                    <a:p>
                      <a:r>
                        <a:rPr kumimoji="1" lang="en-US" altLang="ja-JP" dirty="0" smtClean="0"/>
                        <a:t>1</a:t>
                      </a:r>
                      <a:endParaRPr kumimoji="1" lang="ja-JP" altLang="en-US" dirty="0"/>
                    </a:p>
                  </a:txBody>
                  <a:tcPr/>
                </a:tc>
                <a:tc>
                  <a:txBody>
                    <a:bodyPr/>
                    <a:lstStyle/>
                    <a:p>
                      <a:r>
                        <a:rPr kumimoji="1" lang="en-US" altLang="ja-JP" dirty="0" err="1" smtClean="0"/>
                        <a:t>ichi</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ichi-nen</a:t>
                      </a:r>
                      <a:endParaRPr kumimoji="1" lang="ja-JP" altLang="en-US" dirty="0" smtClean="0"/>
                    </a:p>
                  </a:txBody>
                  <a:tcPr/>
                </a:tc>
                <a:tc>
                  <a:txBody>
                    <a:bodyPr/>
                    <a:lstStyle/>
                    <a:p>
                      <a:r>
                        <a:rPr kumimoji="1" lang="en-US" altLang="ja-JP" dirty="0" smtClean="0"/>
                        <a:t>is-</a:t>
                      </a:r>
                      <a:r>
                        <a:rPr kumimoji="1" lang="en-US" altLang="ja-JP" dirty="0" err="1" smtClean="0"/>
                        <a:t>sai</a:t>
                      </a:r>
                      <a:endParaRPr kumimoji="1" lang="ja-JP" altLang="en-US" dirty="0"/>
                    </a:p>
                  </a:txBody>
                  <a:tcPr/>
                </a:tc>
              </a:tr>
              <a:tr h="356554">
                <a:tc>
                  <a:txBody>
                    <a:bodyPr/>
                    <a:lstStyle/>
                    <a:p>
                      <a:r>
                        <a:rPr kumimoji="1" lang="en-US" altLang="ja-JP" dirty="0" smtClean="0"/>
                        <a:t>2</a:t>
                      </a:r>
                      <a:endParaRPr kumimoji="1" lang="ja-JP" altLang="en-US" dirty="0"/>
                    </a:p>
                  </a:txBody>
                  <a:tcPr/>
                </a:tc>
                <a:tc>
                  <a:txBody>
                    <a:bodyPr/>
                    <a:lstStyle/>
                    <a:p>
                      <a:r>
                        <a:rPr kumimoji="1" lang="en-US" altLang="ja-JP" dirty="0" err="1" smtClean="0"/>
                        <a:t>ni</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ni-nen</a:t>
                      </a:r>
                      <a:endParaRPr kumimoji="1" lang="ja-JP" altLang="en-US" dirty="0" smtClean="0"/>
                    </a:p>
                  </a:txBody>
                  <a:tcPr/>
                </a:tc>
                <a:tc>
                  <a:txBody>
                    <a:bodyPr/>
                    <a:lstStyle/>
                    <a:p>
                      <a:r>
                        <a:rPr kumimoji="1" lang="en-US" altLang="ja-JP" dirty="0" err="1" smtClean="0"/>
                        <a:t>ni-sai</a:t>
                      </a:r>
                      <a:endParaRPr kumimoji="1" lang="ja-JP" altLang="en-US" dirty="0"/>
                    </a:p>
                  </a:txBody>
                  <a:tcPr/>
                </a:tc>
              </a:tr>
              <a:tr h="356554">
                <a:tc>
                  <a:txBody>
                    <a:bodyPr/>
                    <a:lstStyle/>
                    <a:p>
                      <a:r>
                        <a:rPr kumimoji="1" lang="en-US" altLang="ja-JP" dirty="0" smtClean="0"/>
                        <a:t>3</a:t>
                      </a:r>
                      <a:endParaRPr kumimoji="1" lang="ja-JP" altLang="en-US" dirty="0"/>
                    </a:p>
                  </a:txBody>
                  <a:tcPr/>
                </a:tc>
                <a:tc>
                  <a:txBody>
                    <a:bodyPr/>
                    <a:lstStyle/>
                    <a:p>
                      <a:r>
                        <a:rPr kumimoji="1" lang="en-US" altLang="ja-JP" dirty="0" smtClean="0"/>
                        <a:t>san</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smtClean="0"/>
                        <a:t>san-</a:t>
                      </a:r>
                      <a:r>
                        <a:rPr kumimoji="1" lang="en-US" altLang="ja-JP" dirty="0" err="1" smtClean="0"/>
                        <a:t>nen</a:t>
                      </a:r>
                      <a:endParaRPr kumimoji="1" lang="ja-JP" altLang="en-US" dirty="0" smtClean="0"/>
                    </a:p>
                  </a:txBody>
                  <a:tcPr/>
                </a:tc>
                <a:tc>
                  <a:txBody>
                    <a:bodyPr/>
                    <a:lstStyle/>
                    <a:p>
                      <a:r>
                        <a:rPr kumimoji="1" lang="en-US" altLang="ja-JP" dirty="0" smtClean="0"/>
                        <a:t>san-</a:t>
                      </a:r>
                      <a:r>
                        <a:rPr kumimoji="1" lang="en-US" altLang="ja-JP" dirty="0" err="1" smtClean="0"/>
                        <a:t>sai</a:t>
                      </a:r>
                      <a:endParaRPr kumimoji="1" lang="ja-JP" altLang="en-US" dirty="0"/>
                    </a:p>
                  </a:txBody>
                  <a:tcPr/>
                </a:tc>
              </a:tr>
              <a:tr h="356554">
                <a:tc>
                  <a:txBody>
                    <a:bodyPr/>
                    <a:lstStyle/>
                    <a:p>
                      <a:r>
                        <a:rPr kumimoji="1" lang="en-US" altLang="ja-JP" dirty="0" smtClean="0"/>
                        <a:t>4</a:t>
                      </a:r>
                      <a:endParaRPr kumimoji="1" lang="ja-JP" altLang="en-US" dirty="0"/>
                    </a:p>
                  </a:txBody>
                  <a:tcPr/>
                </a:tc>
                <a:tc>
                  <a:txBody>
                    <a:bodyPr/>
                    <a:lstStyle/>
                    <a:p>
                      <a:r>
                        <a:rPr kumimoji="1" lang="en-US" altLang="ja-JP" dirty="0" smtClean="0"/>
                        <a:t>yon/</a:t>
                      </a:r>
                      <a:r>
                        <a:rPr kumimoji="1" lang="en-US" altLang="ja-JP" dirty="0" err="1" smtClean="0"/>
                        <a:t>shi</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yo-nen</a:t>
                      </a:r>
                      <a:endParaRPr kumimoji="1" lang="ja-JP" altLang="en-US" dirty="0" smtClean="0"/>
                    </a:p>
                  </a:txBody>
                  <a:tcPr/>
                </a:tc>
                <a:tc>
                  <a:txBody>
                    <a:bodyPr/>
                    <a:lstStyle/>
                    <a:p>
                      <a:r>
                        <a:rPr kumimoji="1" lang="en-US" altLang="ja-JP" dirty="0" smtClean="0"/>
                        <a:t>yon-</a:t>
                      </a:r>
                      <a:r>
                        <a:rPr kumimoji="1" lang="en-US" altLang="ja-JP" dirty="0" err="1" smtClean="0"/>
                        <a:t>sai</a:t>
                      </a:r>
                      <a:endParaRPr kumimoji="1" lang="ja-JP" altLang="en-US" dirty="0"/>
                    </a:p>
                  </a:txBody>
                  <a:tcPr/>
                </a:tc>
              </a:tr>
              <a:tr h="356554">
                <a:tc>
                  <a:txBody>
                    <a:bodyPr/>
                    <a:lstStyle/>
                    <a:p>
                      <a:r>
                        <a:rPr kumimoji="1" lang="en-US" altLang="ja-JP" dirty="0" smtClean="0"/>
                        <a:t>5</a:t>
                      </a:r>
                      <a:endParaRPr kumimoji="1" lang="ja-JP" altLang="en-US" dirty="0"/>
                    </a:p>
                  </a:txBody>
                  <a:tcPr/>
                </a:tc>
                <a:tc>
                  <a:txBody>
                    <a:bodyPr/>
                    <a:lstStyle/>
                    <a:p>
                      <a:r>
                        <a:rPr kumimoji="1" lang="en-US" altLang="ja-JP" dirty="0" smtClean="0"/>
                        <a:t>go</a:t>
                      </a:r>
                      <a:endParaRPr kumimoji="1" lang="ja-JP" altLang="en-US" dirty="0"/>
                    </a:p>
                  </a:txBody>
                  <a:tcPr/>
                </a:tc>
                <a:tc>
                  <a:txBody>
                    <a:bodyPr/>
                    <a:lstStyle/>
                    <a:p>
                      <a:endParaRPr kumimoji="1" lang="ja-JP" altLang="en-US" dirty="0"/>
                    </a:p>
                  </a:txBody>
                  <a:tcPr/>
                </a:tc>
                <a:tc>
                  <a:txBody>
                    <a:bodyPr/>
                    <a:lstStyle/>
                    <a:p>
                      <a:r>
                        <a:rPr kumimoji="1" lang="en-US" altLang="ja-JP" dirty="0" smtClean="0"/>
                        <a:t>go-</a:t>
                      </a:r>
                      <a:r>
                        <a:rPr kumimoji="1" lang="en-US" altLang="ja-JP" dirty="0" err="1" smtClean="0"/>
                        <a:t>sai</a:t>
                      </a:r>
                      <a:endParaRPr kumimoji="1" lang="ja-JP" altLang="en-US" dirty="0"/>
                    </a:p>
                  </a:txBody>
                  <a:tcPr/>
                </a:tc>
              </a:tr>
              <a:tr h="356554">
                <a:tc>
                  <a:txBody>
                    <a:bodyPr/>
                    <a:lstStyle/>
                    <a:p>
                      <a:r>
                        <a:rPr kumimoji="1" lang="en-US" altLang="ja-JP" dirty="0" smtClean="0"/>
                        <a:t>6</a:t>
                      </a:r>
                      <a:endParaRPr kumimoji="1" lang="ja-JP" altLang="en-US" dirty="0"/>
                    </a:p>
                  </a:txBody>
                  <a:tcPr/>
                </a:tc>
                <a:tc>
                  <a:txBody>
                    <a:bodyPr/>
                    <a:lstStyle/>
                    <a:p>
                      <a:r>
                        <a:rPr kumimoji="1" lang="en-US" altLang="ja-JP" dirty="0" err="1" smtClean="0"/>
                        <a:t>roku</a:t>
                      </a:r>
                      <a:endParaRPr kumimoji="1" lang="ja-JP" altLang="en-US" dirty="0"/>
                    </a:p>
                  </a:txBody>
                  <a:tcPr/>
                </a:tc>
                <a:tc>
                  <a:txBody>
                    <a:bodyPr/>
                    <a:lstStyle/>
                    <a:p>
                      <a:endParaRPr kumimoji="1" lang="ja-JP" altLang="en-US"/>
                    </a:p>
                  </a:txBody>
                  <a:tcPr/>
                </a:tc>
                <a:tc>
                  <a:txBody>
                    <a:bodyPr/>
                    <a:lstStyle/>
                    <a:p>
                      <a:r>
                        <a:rPr kumimoji="1" lang="en-US" altLang="ja-JP" dirty="0" err="1" smtClean="0"/>
                        <a:t>roku-sai</a:t>
                      </a:r>
                      <a:endParaRPr kumimoji="1" lang="ja-JP" altLang="en-US" dirty="0"/>
                    </a:p>
                  </a:txBody>
                  <a:tcPr/>
                </a:tc>
              </a:tr>
              <a:tr h="356554">
                <a:tc>
                  <a:txBody>
                    <a:bodyPr/>
                    <a:lstStyle/>
                    <a:p>
                      <a:r>
                        <a:rPr kumimoji="1" lang="en-US" altLang="ja-JP" dirty="0" smtClean="0"/>
                        <a:t>7</a:t>
                      </a:r>
                      <a:endParaRPr kumimoji="1" lang="ja-JP" altLang="en-US" dirty="0"/>
                    </a:p>
                  </a:txBody>
                  <a:tcPr/>
                </a:tc>
                <a:tc>
                  <a:txBody>
                    <a:bodyPr/>
                    <a:lstStyle/>
                    <a:p>
                      <a:r>
                        <a:rPr kumimoji="1" lang="en-US" altLang="ja-JP" dirty="0" smtClean="0"/>
                        <a:t>nana/</a:t>
                      </a:r>
                      <a:r>
                        <a:rPr kumimoji="1" lang="en-US" altLang="ja-JP" dirty="0" err="1" smtClean="0"/>
                        <a:t>shichi</a:t>
                      </a:r>
                      <a:endParaRPr kumimoji="1" lang="ja-JP" altLang="en-US" dirty="0"/>
                    </a:p>
                  </a:txBody>
                  <a:tcPr/>
                </a:tc>
                <a:tc>
                  <a:txBody>
                    <a:bodyPr/>
                    <a:lstStyle/>
                    <a:p>
                      <a:endParaRPr kumimoji="1" lang="ja-JP" altLang="en-US" dirty="0"/>
                    </a:p>
                  </a:txBody>
                  <a:tcPr/>
                </a:tc>
                <a:tc>
                  <a:txBody>
                    <a:bodyPr/>
                    <a:lstStyle/>
                    <a:p>
                      <a:r>
                        <a:rPr kumimoji="1" lang="en-US" altLang="ja-JP" dirty="0" smtClean="0"/>
                        <a:t>nana-</a:t>
                      </a:r>
                      <a:r>
                        <a:rPr kumimoji="1" lang="en-US" altLang="ja-JP" dirty="0" err="1" smtClean="0"/>
                        <a:t>sai</a:t>
                      </a:r>
                      <a:endParaRPr kumimoji="1" lang="ja-JP" altLang="en-US" dirty="0"/>
                    </a:p>
                  </a:txBody>
                  <a:tcPr/>
                </a:tc>
              </a:tr>
              <a:tr h="356554">
                <a:tc>
                  <a:txBody>
                    <a:bodyPr/>
                    <a:lstStyle/>
                    <a:p>
                      <a:r>
                        <a:rPr kumimoji="1" lang="en-US" altLang="ja-JP" dirty="0" smtClean="0"/>
                        <a:t>8</a:t>
                      </a:r>
                      <a:endParaRPr kumimoji="1" lang="ja-JP" altLang="en-US" dirty="0"/>
                    </a:p>
                  </a:txBody>
                  <a:tcPr/>
                </a:tc>
                <a:tc>
                  <a:txBody>
                    <a:bodyPr/>
                    <a:lstStyle/>
                    <a:p>
                      <a:r>
                        <a:rPr kumimoji="1" lang="en-US" altLang="ja-JP" dirty="0" err="1" smtClean="0"/>
                        <a:t>hachi</a:t>
                      </a:r>
                      <a:endParaRPr kumimoji="1" lang="ja-JP" altLang="en-US" dirty="0"/>
                    </a:p>
                  </a:txBody>
                  <a:tcPr/>
                </a:tc>
                <a:tc>
                  <a:txBody>
                    <a:bodyPr/>
                    <a:lstStyle/>
                    <a:p>
                      <a:endParaRPr kumimoji="1" lang="ja-JP" altLang="en-US"/>
                    </a:p>
                  </a:txBody>
                  <a:tcPr/>
                </a:tc>
                <a:tc>
                  <a:txBody>
                    <a:bodyPr/>
                    <a:lstStyle/>
                    <a:p>
                      <a:r>
                        <a:rPr kumimoji="1" lang="en-US" altLang="ja-JP" dirty="0" smtClean="0"/>
                        <a:t>has-</a:t>
                      </a:r>
                      <a:r>
                        <a:rPr kumimoji="1" lang="en-US" altLang="ja-JP" dirty="0" err="1" smtClean="0"/>
                        <a:t>sai</a:t>
                      </a:r>
                      <a:endParaRPr kumimoji="1" lang="ja-JP" altLang="en-US" dirty="0"/>
                    </a:p>
                  </a:txBody>
                  <a:tcPr/>
                </a:tc>
              </a:tr>
              <a:tr h="356554">
                <a:tc>
                  <a:txBody>
                    <a:bodyPr/>
                    <a:lstStyle/>
                    <a:p>
                      <a:r>
                        <a:rPr kumimoji="1" lang="en-US" altLang="ja-JP" dirty="0" smtClean="0"/>
                        <a:t>9</a:t>
                      </a:r>
                      <a:endParaRPr kumimoji="1" lang="ja-JP" altLang="en-US" dirty="0"/>
                    </a:p>
                  </a:txBody>
                  <a:tcPr/>
                </a:tc>
                <a:tc>
                  <a:txBody>
                    <a:bodyPr/>
                    <a:lstStyle/>
                    <a:p>
                      <a:r>
                        <a:rPr kumimoji="1" lang="en-US" altLang="ja-JP" dirty="0" err="1" smtClean="0"/>
                        <a:t>kyuu</a:t>
                      </a:r>
                      <a:r>
                        <a:rPr kumimoji="1" lang="en-US" altLang="ja-JP" dirty="0" smtClean="0"/>
                        <a:t>/</a:t>
                      </a:r>
                      <a:r>
                        <a:rPr kumimoji="1" lang="en-US" altLang="ja-JP" dirty="0" err="1" smtClean="0"/>
                        <a:t>ku</a:t>
                      </a:r>
                      <a:endParaRPr kumimoji="1" lang="ja-JP" altLang="en-US" dirty="0"/>
                    </a:p>
                  </a:txBody>
                  <a:tcPr/>
                </a:tc>
                <a:tc>
                  <a:txBody>
                    <a:bodyPr/>
                    <a:lstStyle/>
                    <a:p>
                      <a:endParaRPr kumimoji="1" lang="ja-JP" altLang="en-US"/>
                    </a:p>
                  </a:txBody>
                  <a:tcPr/>
                </a:tc>
                <a:tc>
                  <a:txBody>
                    <a:bodyPr/>
                    <a:lstStyle/>
                    <a:p>
                      <a:r>
                        <a:rPr kumimoji="1" lang="en-US" altLang="ja-JP" dirty="0" err="1" smtClean="0"/>
                        <a:t>kyuu-sai</a:t>
                      </a:r>
                      <a:endParaRPr kumimoji="1" lang="ja-JP" altLang="en-US" dirty="0"/>
                    </a:p>
                  </a:txBody>
                  <a:tcPr/>
                </a:tc>
              </a:tr>
              <a:tr h="615422">
                <a:tc>
                  <a:txBody>
                    <a:bodyPr/>
                    <a:lstStyle/>
                    <a:p>
                      <a:r>
                        <a:rPr kumimoji="1" lang="en-US" altLang="ja-JP" dirty="0" smtClean="0"/>
                        <a:t>10</a:t>
                      </a:r>
                      <a:endParaRPr kumimoji="1" lang="ja-JP" altLang="en-US" dirty="0"/>
                    </a:p>
                  </a:txBody>
                  <a:tcPr/>
                </a:tc>
                <a:tc>
                  <a:txBody>
                    <a:bodyPr/>
                    <a:lstStyle/>
                    <a:p>
                      <a:r>
                        <a:rPr kumimoji="1" lang="en-US" altLang="ja-JP" dirty="0" err="1" smtClean="0"/>
                        <a:t>jyuu</a:t>
                      </a:r>
                      <a:endParaRPr kumimoji="1" lang="ja-JP" altLang="en-US" dirty="0"/>
                    </a:p>
                  </a:txBody>
                  <a:tcPr/>
                </a:tc>
                <a:tc>
                  <a:txBody>
                    <a:bodyPr/>
                    <a:lstStyle/>
                    <a:p>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jyus-sai</a:t>
                      </a:r>
                      <a:r>
                        <a:rPr kumimoji="1" lang="en-US" altLang="ja-JP"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jis-sai</a:t>
                      </a:r>
                      <a:endParaRPr kumimoji="1" lang="ja-JP" altLang="en-US" dirty="0" smtClean="0"/>
                    </a:p>
                  </a:txBody>
                  <a:tcPr/>
                </a:tc>
              </a:tr>
            </a:tbl>
          </a:graphicData>
        </a:graphic>
      </p:graphicFrame>
    </p:spTree>
    <p:extLst>
      <p:ext uri="{BB962C8B-B14F-4D97-AF65-F5344CB8AC3E}">
        <p14:creationId xmlns:p14="http://schemas.microsoft.com/office/powerpoint/2010/main" val="327496040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n-US" altLang="ja-JP" dirty="0"/>
              <a:t>5</a:t>
            </a:r>
            <a:r>
              <a:rPr kumimoji="1" lang="en-US" altLang="ja-JP" dirty="0" smtClean="0"/>
              <a:t>. </a:t>
            </a:r>
            <a:r>
              <a:rPr lang="en-US" altLang="ja-JP" dirty="0" smtClean="0"/>
              <a:t>Numbers</a:t>
            </a:r>
            <a:endParaRPr kumimoji="1" lang="ja-JP" altLang="en-US" dirty="0"/>
          </a:p>
        </p:txBody>
      </p:sp>
      <p:sp>
        <p:nvSpPr>
          <p:cNvPr id="4" name="TextBox 3"/>
          <p:cNvSpPr txBox="1"/>
          <p:nvPr/>
        </p:nvSpPr>
        <p:spPr>
          <a:xfrm>
            <a:off x="457200" y="1355547"/>
            <a:ext cx="8229600" cy="1441420"/>
          </a:xfrm>
          <a:prstGeom prst="rect">
            <a:avLst/>
          </a:prstGeom>
          <a:noFill/>
        </p:spPr>
        <p:txBody>
          <a:bodyPr wrap="square" rtlCol="0">
            <a:spAutoFit/>
          </a:bodyPr>
          <a:lstStyle/>
          <a:p>
            <a:pPr lvl="1">
              <a:lnSpc>
                <a:spcPct val="110000"/>
              </a:lnSpc>
            </a:pPr>
            <a:r>
              <a:rPr lang="en-US" altLang="ja-JP" sz="2000" dirty="0"/>
              <a:t>	</a:t>
            </a:r>
            <a:r>
              <a:rPr lang="ja-JP" altLang="ja-JP" sz="2000" dirty="0"/>
              <a:t>　</a:t>
            </a:r>
            <a:r>
              <a:rPr lang="ja-JP" altLang="en-US" sz="2000" dirty="0" smtClean="0"/>
              <a:t>　</a:t>
            </a:r>
            <a:endParaRPr lang="en-US" altLang="ja-JP" sz="2000" dirty="0"/>
          </a:p>
          <a:p>
            <a:pPr lvl="1">
              <a:lnSpc>
                <a:spcPct val="110000"/>
              </a:lnSpc>
            </a:pPr>
            <a:endParaRPr kumimoji="1" lang="en-US" altLang="ja-JP" sz="2000" dirty="0"/>
          </a:p>
          <a:p>
            <a:pPr lvl="1">
              <a:lnSpc>
                <a:spcPct val="110000"/>
              </a:lnSpc>
            </a:pPr>
            <a:endParaRPr kumimoji="1" lang="en-US" altLang="ja-JP" sz="2000" dirty="0" smtClean="0"/>
          </a:p>
          <a:p>
            <a:pPr marL="800100" lvl="1" indent="-342900">
              <a:lnSpc>
                <a:spcPct val="110000"/>
              </a:lnSpc>
              <a:buFont typeface="+mj-lt"/>
              <a:buAutoNum type="arabicPeriod"/>
            </a:pPr>
            <a:endParaRPr lang="en-US" altLang="ja-JP" sz="2000" dirty="0" smtClean="0"/>
          </a:p>
        </p:txBody>
      </p:sp>
      <p:graphicFrame>
        <p:nvGraphicFramePr>
          <p:cNvPr id="5" name="Table 4"/>
          <p:cNvGraphicFramePr>
            <a:graphicFrameLocks noGrp="1"/>
          </p:cNvGraphicFramePr>
          <p:nvPr>
            <p:extLst>
              <p:ext uri="{D42A27DB-BD31-4B8C-83A1-F6EECF244321}">
                <p14:modId xmlns:p14="http://schemas.microsoft.com/office/powerpoint/2010/main" val="2420326627"/>
              </p:ext>
            </p:extLst>
          </p:nvPr>
        </p:nvGraphicFramePr>
        <p:xfrm>
          <a:off x="667752" y="1355547"/>
          <a:ext cx="7908984" cy="4937760"/>
        </p:xfrm>
        <a:graphic>
          <a:graphicData uri="http://schemas.openxmlformats.org/drawingml/2006/table">
            <a:tbl>
              <a:tblPr firstRow="1" bandRow="1">
                <a:tableStyleId>{FABFCF23-3B69-468F-B69F-88F6DE6A72F2}</a:tableStyleId>
              </a:tblPr>
              <a:tblGrid>
                <a:gridCol w="573806"/>
                <a:gridCol w="1369994"/>
                <a:gridCol w="1312912"/>
                <a:gridCol w="1198745"/>
                <a:gridCol w="1213016"/>
                <a:gridCol w="2240511"/>
              </a:tblGrid>
              <a:tr h="356554">
                <a:tc>
                  <a:txBody>
                    <a:bodyPr/>
                    <a:lstStyle/>
                    <a:p>
                      <a:endParaRPr kumimoji="1" lang="ja-JP" altLang="en-US" dirty="0"/>
                    </a:p>
                  </a:txBody>
                  <a:tcPr/>
                </a:tc>
                <a:tc>
                  <a:txBody>
                    <a:bodyPr/>
                    <a:lstStyle/>
                    <a:p>
                      <a:endParaRPr kumimoji="1" lang="ja-JP" altLang="en-US" dirty="0"/>
                    </a:p>
                  </a:txBody>
                  <a:tcPr/>
                </a:tc>
                <a:tc>
                  <a:txBody>
                    <a:bodyPr/>
                    <a:lstStyle/>
                    <a:p>
                      <a:r>
                        <a:rPr kumimoji="1" lang="en-US" altLang="ja-JP" dirty="0" smtClean="0"/>
                        <a:t>School</a:t>
                      </a:r>
                      <a:r>
                        <a:rPr kumimoji="1" lang="en-US" altLang="ja-JP" baseline="0" dirty="0" smtClean="0"/>
                        <a:t> Year</a:t>
                      </a:r>
                    </a:p>
                    <a:p>
                      <a:r>
                        <a:rPr kumimoji="1" lang="en-US" altLang="ja-JP" baseline="0" dirty="0" smtClean="0"/>
                        <a:t> (-</a:t>
                      </a:r>
                      <a:r>
                        <a:rPr kumimoji="1" lang="en-US" altLang="ja-JP" baseline="0" dirty="0" err="1" smtClean="0"/>
                        <a:t>nen</a:t>
                      </a:r>
                      <a:r>
                        <a:rPr kumimoji="1" lang="en-US" altLang="ja-JP" baseline="0" dirty="0" smtClean="0"/>
                        <a:t>)</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smtClean="0"/>
                        <a:t>Age (-</a:t>
                      </a:r>
                      <a:r>
                        <a:rPr kumimoji="1" lang="en-US" altLang="ja-JP" dirty="0" err="1" smtClean="0"/>
                        <a:t>sai</a:t>
                      </a:r>
                      <a:r>
                        <a:rPr kumimoji="1" lang="en-US" altLang="ja-JP" dirty="0" smtClean="0"/>
                        <a:t>)</a:t>
                      </a:r>
                      <a:endParaRPr kumimoji="1" lang="ja-JP" altLang="en-US" dirty="0" smtClean="0"/>
                    </a:p>
                  </a:txBody>
                  <a:tcPr/>
                </a:tc>
                <a:tc>
                  <a:txBody>
                    <a:bodyPr/>
                    <a:lstStyle/>
                    <a:p>
                      <a:r>
                        <a:rPr kumimoji="1" lang="en-US" altLang="ja-JP" dirty="0" smtClean="0"/>
                        <a:t>Hour (-</a:t>
                      </a:r>
                      <a:r>
                        <a:rPr kumimoji="1" lang="en-US" altLang="ja-JP" dirty="0" err="1" smtClean="0"/>
                        <a:t>ji</a:t>
                      </a:r>
                      <a:r>
                        <a:rPr kumimoji="1" lang="en-US" altLang="ja-JP" dirty="0" smtClean="0"/>
                        <a:t>)</a:t>
                      </a:r>
                      <a:endParaRPr kumimoji="1" lang="ja-JP" altLang="en-US" dirty="0"/>
                    </a:p>
                  </a:txBody>
                  <a:tcPr/>
                </a:tc>
                <a:tc>
                  <a:txBody>
                    <a:bodyPr/>
                    <a:lstStyle/>
                    <a:p>
                      <a:r>
                        <a:rPr kumimoji="1" lang="en-US" altLang="ja-JP" dirty="0" smtClean="0"/>
                        <a:t>Minutes</a:t>
                      </a:r>
                    </a:p>
                    <a:p>
                      <a:r>
                        <a:rPr kumimoji="1" lang="en-US" altLang="ja-JP" dirty="0" smtClean="0"/>
                        <a:t>(-</a:t>
                      </a:r>
                      <a:r>
                        <a:rPr kumimoji="1" lang="en-US" altLang="ja-JP" dirty="0" err="1" smtClean="0"/>
                        <a:t>hun</a:t>
                      </a:r>
                      <a:r>
                        <a:rPr kumimoji="1" lang="en-US" altLang="ja-JP" dirty="0" smtClean="0"/>
                        <a:t>)</a:t>
                      </a:r>
                      <a:endParaRPr kumimoji="1" lang="ja-JP" altLang="en-US" dirty="0"/>
                    </a:p>
                  </a:txBody>
                  <a:tcPr/>
                </a:tc>
              </a:tr>
              <a:tr h="356554">
                <a:tc>
                  <a:txBody>
                    <a:bodyPr/>
                    <a:lstStyle/>
                    <a:p>
                      <a:r>
                        <a:rPr kumimoji="1" lang="en-US" altLang="ja-JP" dirty="0" smtClean="0"/>
                        <a:t>0</a:t>
                      </a:r>
                      <a:endParaRPr kumimoji="1" lang="ja-JP" altLang="en-US" dirty="0"/>
                    </a:p>
                  </a:txBody>
                  <a:tcPr/>
                </a:tc>
                <a:tc>
                  <a:txBody>
                    <a:bodyPr/>
                    <a:lstStyle/>
                    <a:p>
                      <a:r>
                        <a:rPr kumimoji="1" lang="en-US" altLang="ja-JP" dirty="0" smtClean="0"/>
                        <a:t>zero/</a:t>
                      </a:r>
                      <a:r>
                        <a:rPr kumimoji="1" lang="en-US" altLang="ja-JP" dirty="0" err="1" smtClean="0"/>
                        <a:t>ree</a:t>
                      </a:r>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a:p>
                  </a:txBody>
                  <a:tcPr/>
                </a:tc>
                <a:tc>
                  <a:txBody>
                    <a:bodyPr/>
                    <a:lstStyle/>
                    <a:p>
                      <a:endParaRPr kumimoji="1" lang="ja-JP" altLang="en-US" dirty="0"/>
                    </a:p>
                  </a:txBody>
                  <a:tcPr/>
                </a:tc>
              </a:tr>
              <a:tr h="356554">
                <a:tc>
                  <a:txBody>
                    <a:bodyPr/>
                    <a:lstStyle/>
                    <a:p>
                      <a:r>
                        <a:rPr kumimoji="1" lang="en-US" altLang="ja-JP" dirty="0" smtClean="0"/>
                        <a:t>1</a:t>
                      </a:r>
                      <a:endParaRPr kumimoji="1" lang="ja-JP" altLang="en-US" dirty="0"/>
                    </a:p>
                  </a:txBody>
                  <a:tcPr/>
                </a:tc>
                <a:tc>
                  <a:txBody>
                    <a:bodyPr/>
                    <a:lstStyle/>
                    <a:p>
                      <a:r>
                        <a:rPr kumimoji="1" lang="en-US" altLang="ja-JP" dirty="0" err="1" smtClean="0"/>
                        <a:t>ichi</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ichi-nen</a:t>
                      </a:r>
                      <a:endParaRPr kumimoji="1" lang="ja-JP" altLang="en-US" dirty="0" smtClean="0"/>
                    </a:p>
                  </a:txBody>
                  <a:tcPr/>
                </a:tc>
                <a:tc>
                  <a:txBody>
                    <a:bodyPr/>
                    <a:lstStyle/>
                    <a:p>
                      <a:r>
                        <a:rPr kumimoji="1" lang="en-US" altLang="ja-JP" dirty="0" smtClean="0"/>
                        <a:t>is-</a:t>
                      </a:r>
                      <a:r>
                        <a:rPr kumimoji="1" lang="en-US" altLang="ja-JP" dirty="0" err="1" smtClean="0"/>
                        <a:t>sai</a:t>
                      </a:r>
                      <a:endParaRPr kumimoji="1" lang="ja-JP" altLang="en-US" dirty="0"/>
                    </a:p>
                  </a:txBody>
                  <a:tcPr/>
                </a:tc>
                <a:tc>
                  <a:txBody>
                    <a:bodyPr/>
                    <a:lstStyle/>
                    <a:p>
                      <a:r>
                        <a:rPr kumimoji="1" lang="en-US" altLang="ja-JP" dirty="0" err="1" smtClean="0"/>
                        <a:t>ichi-ji</a:t>
                      </a:r>
                      <a:endParaRPr kumimoji="1" lang="ja-JP" altLang="en-US" dirty="0"/>
                    </a:p>
                  </a:txBody>
                  <a:tcPr/>
                </a:tc>
                <a:tc>
                  <a:txBody>
                    <a:bodyPr/>
                    <a:lstStyle/>
                    <a:p>
                      <a:r>
                        <a:rPr kumimoji="1" lang="en-US" altLang="ja-JP" dirty="0" err="1" smtClean="0"/>
                        <a:t>ip</a:t>
                      </a:r>
                      <a:r>
                        <a:rPr kumimoji="1" lang="en-US" altLang="ja-JP" dirty="0" smtClean="0"/>
                        <a:t>-pun</a:t>
                      </a:r>
                      <a:endParaRPr kumimoji="1" lang="ja-JP" altLang="en-US" dirty="0"/>
                    </a:p>
                  </a:txBody>
                  <a:tcPr/>
                </a:tc>
              </a:tr>
              <a:tr h="356554">
                <a:tc>
                  <a:txBody>
                    <a:bodyPr/>
                    <a:lstStyle/>
                    <a:p>
                      <a:r>
                        <a:rPr kumimoji="1" lang="en-US" altLang="ja-JP" dirty="0" smtClean="0"/>
                        <a:t>2</a:t>
                      </a:r>
                      <a:endParaRPr kumimoji="1" lang="ja-JP" altLang="en-US" dirty="0"/>
                    </a:p>
                  </a:txBody>
                  <a:tcPr/>
                </a:tc>
                <a:tc>
                  <a:txBody>
                    <a:bodyPr/>
                    <a:lstStyle/>
                    <a:p>
                      <a:r>
                        <a:rPr kumimoji="1" lang="en-US" altLang="ja-JP" dirty="0" err="1" smtClean="0"/>
                        <a:t>ni</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ni-nen</a:t>
                      </a:r>
                      <a:endParaRPr kumimoji="1" lang="ja-JP" altLang="en-US" dirty="0" smtClean="0"/>
                    </a:p>
                  </a:txBody>
                  <a:tcPr/>
                </a:tc>
                <a:tc>
                  <a:txBody>
                    <a:bodyPr/>
                    <a:lstStyle/>
                    <a:p>
                      <a:r>
                        <a:rPr kumimoji="1" lang="en-US" altLang="ja-JP" dirty="0" err="1" smtClean="0"/>
                        <a:t>ni-sai</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ni-ji</a:t>
                      </a:r>
                      <a:endParaRPr kumimoji="1" lang="ja-JP" altLang="en-US" dirty="0" smtClean="0"/>
                    </a:p>
                  </a:txBody>
                  <a:tcPr/>
                </a:tc>
                <a:tc>
                  <a:txBody>
                    <a:bodyPr/>
                    <a:lstStyle/>
                    <a:p>
                      <a:r>
                        <a:rPr kumimoji="1" lang="en-US" altLang="ja-JP" dirty="0" err="1" smtClean="0"/>
                        <a:t>ni-hun</a:t>
                      </a:r>
                      <a:endParaRPr kumimoji="1" lang="ja-JP" altLang="en-US" dirty="0"/>
                    </a:p>
                  </a:txBody>
                  <a:tcPr/>
                </a:tc>
              </a:tr>
              <a:tr h="356554">
                <a:tc>
                  <a:txBody>
                    <a:bodyPr/>
                    <a:lstStyle/>
                    <a:p>
                      <a:r>
                        <a:rPr kumimoji="1" lang="en-US" altLang="ja-JP" dirty="0" smtClean="0"/>
                        <a:t>3</a:t>
                      </a:r>
                      <a:endParaRPr kumimoji="1" lang="ja-JP" altLang="en-US" dirty="0"/>
                    </a:p>
                  </a:txBody>
                  <a:tcPr/>
                </a:tc>
                <a:tc>
                  <a:txBody>
                    <a:bodyPr/>
                    <a:lstStyle/>
                    <a:p>
                      <a:r>
                        <a:rPr kumimoji="1" lang="en-US" altLang="ja-JP" dirty="0" smtClean="0"/>
                        <a:t>san</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smtClean="0"/>
                        <a:t>san-</a:t>
                      </a:r>
                      <a:r>
                        <a:rPr kumimoji="1" lang="en-US" altLang="ja-JP" dirty="0" err="1" smtClean="0"/>
                        <a:t>nen</a:t>
                      </a:r>
                      <a:endParaRPr kumimoji="1" lang="ja-JP" altLang="en-US" dirty="0" smtClean="0"/>
                    </a:p>
                  </a:txBody>
                  <a:tcPr/>
                </a:tc>
                <a:tc>
                  <a:txBody>
                    <a:bodyPr/>
                    <a:lstStyle/>
                    <a:p>
                      <a:r>
                        <a:rPr kumimoji="1" lang="en-US" altLang="ja-JP" dirty="0" smtClean="0"/>
                        <a:t>san-</a:t>
                      </a:r>
                      <a:r>
                        <a:rPr kumimoji="1" lang="en-US" altLang="ja-JP" dirty="0" err="1" smtClean="0"/>
                        <a:t>sai</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smtClean="0"/>
                        <a:t>san-</a:t>
                      </a:r>
                      <a:r>
                        <a:rPr kumimoji="1" lang="en-US" altLang="ja-JP" dirty="0" err="1" smtClean="0"/>
                        <a:t>ji</a:t>
                      </a:r>
                      <a:endParaRPr kumimoji="1" lang="ja-JP" altLang="en-US" dirty="0" smtClean="0"/>
                    </a:p>
                  </a:txBody>
                  <a:tcPr/>
                </a:tc>
                <a:tc>
                  <a:txBody>
                    <a:bodyPr/>
                    <a:lstStyle/>
                    <a:p>
                      <a:r>
                        <a:rPr kumimoji="1" lang="en-US" altLang="ja-JP" dirty="0" smtClean="0"/>
                        <a:t>san-pun</a:t>
                      </a:r>
                      <a:endParaRPr kumimoji="1" lang="ja-JP" altLang="en-US" dirty="0"/>
                    </a:p>
                  </a:txBody>
                  <a:tcPr/>
                </a:tc>
              </a:tr>
              <a:tr h="356554">
                <a:tc>
                  <a:txBody>
                    <a:bodyPr/>
                    <a:lstStyle/>
                    <a:p>
                      <a:r>
                        <a:rPr kumimoji="1" lang="en-US" altLang="ja-JP" dirty="0" smtClean="0"/>
                        <a:t>4</a:t>
                      </a:r>
                      <a:endParaRPr kumimoji="1" lang="ja-JP" altLang="en-US" dirty="0"/>
                    </a:p>
                  </a:txBody>
                  <a:tcPr/>
                </a:tc>
                <a:tc>
                  <a:txBody>
                    <a:bodyPr/>
                    <a:lstStyle/>
                    <a:p>
                      <a:r>
                        <a:rPr kumimoji="1" lang="en-US" altLang="ja-JP" dirty="0" smtClean="0"/>
                        <a:t>yon/</a:t>
                      </a:r>
                      <a:r>
                        <a:rPr kumimoji="1" lang="en-US" altLang="ja-JP" dirty="0" err="1" smtClean="0"/>
                        <a:t>shi</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yo-nen</a:t>
                      </a:r>
                      <a:endParaRPr kumimoji="1" lang="ja-JP" altLang="en-US" dirty="0" smtClean="0"/>
                    </a:p>
                  </a:txBody>
                  <a:tcPr/>
                </a:tc>
                <a:tc>
                  <a:txBody>
                    <a:bodyPr/>
                    <a:lstStyle/>
                    <a:p>
                      <a:r>
                        <a:rPr kumimoji="1" lang="en-US" altLang="ja-JP" dirty="0" smtClean="0"/>
                        <a:t>yon-</a:t>
                      </a:r>
                      <a:r>
                        <a:rPr kumimoji="1" lang="en-US" altLang="ja-JP" dirty="0" err="1" smtClean="0"/>
                        <a:t>sai</a:t>
                      </a:r>
                      <a:endParaRPr kumimoji="1" lang="ja-JP" altLang="en-US" dirty="0"/>
                    </a:p>
                  </a:txBody>
                  <a:tcPr/>
                </a:tc>
                <a:tc>
                  <a:txBody>
                    <a:bodyPr/>
                    <a:lstStyle/>
                    <a:p>
                      <a:r>
                        <a:rPr kumimoji="1" lang="en-US" altLang="ja-JP" dirty="0" err="1" smtClean="0"/>
                        <a:t>yo-ji</a:t>
                      </a:r>
                      <a:endParaRPr kumimoji="1" lang="ja-JP" altLang="en-US" dirty="0"/>
                    </a:p>
                  </a:txBody>
                  <a:tcPr/>
                </a:tc>
                <a:tc>
                  <a:txBody>
                    <a:bodyPr/>
                    <a:lstStyle/>
                    <a:p>
                      <a:r>
                        <a:rPr kumimoji="1" lang="en-US" altLang="ja-JP" dirty="0" smtClean="0"/>
                        <a:t>yon-pun</a:t>
                      </a:r>
                      <a:endParaRPr kumimoji="1" lang="ja-JP" altLang="en-US" dirty="0"/>
                    </a:p>
                  </a:txBody>
                  <a:tcPr/>
                </a:tc>
              </a:tr>
              <a:tr h="356554">
                <a:tc>
                  <a:txBody>
                    <a:bodyPr/>
                    <a:lstStyle/>
                    <a:p>
                      <a:r>
                        <a:rPr kumimoji="1" lang="en-US" altLang="ja-JP" dirty="0" smtClean="0"/>
                        <a:t>5</a:t>
                      </a:r>
                      <a:endParaRPr kumimoji="1" lang="ja-JP" altLang="en-US" dirty="0"/>
                    </a:p>
                  </a:txBody>
                  <a:tcPr/>
                </a:tc>
                <a:tc>
                  <a:txBody>
                    <a:bodyPr/>
                    <a:lstStyle/>
                    <a:p>
                      <a:r>
                        <a:rPr kumimoji="1" lang="en-US" altLang="ja-JP" dirty="0" smtClean="0"/>
                        <a:t>go</a:t>
                      </a:r>
                      <a:endParaRPr kumimoji="1" lang="ja-JP" altLang="en-US" dirty="0"/>
                    </a:p>
                  </a:txBody>
                  <a:tcPr/>
                </a:tc>
                <a:tc>
                  <a:txBody>
                    <a:bodyPr/>
                    <a:lstStyle/>
                    <a:p>
                      <a:endParaRPr kumimoji="1" lang="ja-JP" altLang="en-US" dirty="0"/>
                    </a:p>
                  </a:txBody>
                  <a:tcPr/>
                </a:tc>
                <a:tc>
                  <a:txBody>
                    <a:bodyPr/>
                    <a:lstStyle/>
                    <a:p>
                      <a:r>
                        <a:rPr kumimoji="1" lang="en-US" altLang="ja-JP" dirty="0" smtClean="0"/>
                        <a:t>go-</a:t>
                      </a:r>
                      <a:r>
                        <a:rPr kumimoji="1" lang="en-US" altLang="ja-JP" dirty="0" err="1" smtClean="0"/>
                        <a:t>sai</a:t>
                      </a:r>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smtClean="0"/>
                        <a:t>go-</a:t>
                      </a:r>
                      <a:r>
                        <a:rPr kumimoji="1" lang="en-US" altLang="ja-JP" dirty="0" err="1" smtClean="0"/>
                        <a:t>ji</a:t>
                      </a:r>
                      <a:endParaRPr kumimoji="1" lang="ja-JP" altLang="en-US" dirty="0" smtClean="0"/>
                    </a:p>
                  </a:txBody>
                  <a:tcPr/>
                </a:tc>
                <a:tc>
                  <a:txBody>
                    <a:bodyPr/>
                    <a:lstStyle/>
                    <a:p>
                      <a:r>
                        <a:rPr kumimoji="1" lang="en-US" altLang="ja-JP" dirty="0" smtClean="0"/>
                        <a:t>go-</a:t>
                      </a:r>
                      <a:r>
                        <a:rPr kumimoji="1" lang="en-US" altLang="ja-JP" dirty="0" err="1" smtClean="0"/>
                        <a:t>hun</a:t>
                      </a:r>
                      <a:endParaRPr kumimoji="1" lang="ja-JP" altLang="en-US" dirty="0"/>
                    </a:p>
                  </a:txBody>
                  <a:tcPr/>
                </a:tc>
              </a:tr>
              <a:tr h="356554">
                <a:tc>
                  <a:txBody>
                    <a:bodyPr/>
                    <a:lstStyle/>
                    <a:p>
                      <a:r>
                        <a:rPr kumimoji="1" lang="en-US" altLang="ja-JP" dirty="0" smtClean="0"/>
                        <a:t>6</a:t>
                      </a:r>
                      <a:endParaRPr kumimoji="1" lang="ja-JP" altLang="en-US" dirty="0"/>
                    </a:p>
                  </a:txBody>
                  <a:tcPr/>
                </a:tc>
                <a:tc>
                  <a:txBody>
                    <a:bodyPr/>
                    <a:lstStyle/>
                    <a:p>
                      <a:r>
                        <a:rPr kumimoji="1" lang="en-US" altLang="ja-JP" dirty="0" err="1" smtClean="0"/>
                        <a:t>roku</a:t>
                      </a:r>
                      <a:endParaRPr kumimoji="1" lang="ja-JP" altLang="en-US" dirty="0"/>
                    </a:p>
                  </a:txBody>
                  <a:tcPr/>
                </a:tc>
                <a:tc>
                  <a:txBody>
                    <a:bodyPr/>
                    <a:lstStyle/>
                    <a:p>
                      <a:endParaRPr kumimoji="1" lang="ja-JP" altLang="en-US"/>
                    </a:p>
                  </a:txBody>
                  <a:tcPr/>
                </a:tc>
                <a:tc>
                  <a:txBody>
                    <a:bodyPr/>
                    <a:lstStyle/>
                    <a:p>
                      <a:r>
                        <a:rPr kumimoji="1" lang="en-US" altLang="ja-JP" dirty="0" err="1" smtClean="0"/>
                        <a:t>roku-sai</a:t>
                      </a:r>
                      <a:endParaRPr kumimoji="1" lang="ja-JP" altLang="en-US" dirty="0"/>
                    </a:p>
                  </a:txBody>
                  <a:tcPr/>
                </a:tc>
                <a:tc>
                  <a:txBody>
                    <a:bodyPr/>
                    <a:lstStyle/>
                    <a:p>
                      <a:r>
                        <a:rPr kumimoji="1" lang="en-US" altLang="ja-JP" dirty="0" err="1" smtClean="0"/>
                        <a:t>roku-ji</a:t>
                      </a:r>
                      <a:endParaRPr kumimoji="1" lang="ja-JP" altLang="en-US" dirty="0"/>
                    </a:p>
                  </a:txBody>
                  <a:tcPr/>
                </a:tc>
                <a:tc>
                  <a:txBody>
                    <a:bodyPr/>
                    <a:lstStyle/>
                    <a:p>
                      <a:r>
                        <a:rPr kumimoji="1" lang="en-US" altLang="ja-JP" dirty="0" err="1" smtClean="0"/>
                        <a:t>rop</a:t>
                      </a:r>
                      <a:r>
                        <a:rPr kumimoji="1" lang="en-US" altLang="ja-JP" dirty="0" smtClean="0"/>
                        <a:t>-pun</a:t>
                      </a:r>
                      <a:endParaRPr kumimoji="1" lang="ja-JP" altLang="en-US" dirty="0"/>
                    </a:p>
                  </a:txBody>
                  <a:tcPr/>
                </a:tc>
              </a:tr>
              <a:tr h="356554">
                <a:tc>
                  <a:txBody>
                    <a:bodyPr/>
                    <a:lstStyle/>
                    <a:p>
                      <a:r>
                        <a:rPr kumimoji="1" lang="en-US" altLang="ja-JP" dirty="0" smtClean="0"/>
                        <a:t>7</a:t>
                      </a:r>
                      <a:endParaRPr kumimoji="1" lang="ja-JP" altLang="en-US" dirty="0"/>
                    </a:p>
                  </a:txBody>
                  <a:tcPr/>
                </a:tc>
                <a:tc>
                  <a:txBody>
                    <a:bodyPr/>
                    <a:lstStyle/>
                    <a:p>
                      <a:r>
                        <a:rPr kumimoji="1" lang="en-US" altLang="ja-JP" dirty="0" smtClean="0"/>
                        <a:t>nana/</a:t>
                      </a:r>
                      <a:r>
                        <a:rPr kumimoji="1" lang="en-US" altLang="ja-JP" dirty="0" err="1" smtClean="0"/>
                        <a:t>shichi</a:t>
                      </a:r>
                      <a:endParaRPr kumimoji="1" lang="ja-JP" altLang="en-US" dirty="0"/>
                    </a:p>
                  </a:txBody>
                  <a:tcPr/>
                </a:tc>
                <a:tc>
                  <a:txBody>
                    <a:bodyPr/>
                    <a:lstStyle/>
                    <a:p>
                      <a:endParaRPr kumimoji="1" lang="ja-JP" altLang="en-US" dirty="0"/>
                    </a:p>
                  </a:txBody>
                  <a:tcPr/>
                </a:tc>
                <a:tc>
                  <a:txBody>
                    <a:bodyPr/>
                    <a:lstStyle/>
                    <a:p>
                      <a:r>
                        <a:rPr kumimoji="1" lang="en-US" altLang="ja-JP" dirty="0" smtClean="0"/>
                        <a:t>nana-</a:t>
                      </a:r>
                      <a:r>
                        <a:rPr kumimoji="1" lang="en-US" altLang="ja-JP" dirty="0" err="1" smtClean="0"/>
                        <a:t>sai</a:t>
                      </a:r>
                      <a:endParaRPr kumimoji="1" lang="ja-JP" altLang="en-US" dirty="0"/>
                    </a:p>
                  </a:txBody>
                  <a:tcPr/>
                </a:tc>
                <a:tc>
                  <a:txBody>
                    <a:bodyPr/>
                    <a:lstStyle/>
                    <a:p>
                      <a:r>
                        <a:rPr kumimoji="1" lang="en-US" altLang="ja-JP" dirty="0" err="1" smtClean="0"/>
                        <a:t>shi-ji</a:t>
                      </a:r>
                      <a:endParaRPr kumimoji="1" lang="ja-JP" altLang="en-US" dirty="0"/>
                    </a:p>
                  </a:txBody>
                  <a:tcPr/>
                </a:tc>
                <a:tc>
                  <a:txBody>
                    <a:bodyPr/>
                    <a:lstStyle/>
                    <a:p>
                      <a:r>
                        <a:rPr kumimoji="1" lang="en-US" altLang="ja-JP" dirty="0" smtClean="0"/>
                        <a:t>nana-</a:t>
                      </a:r>
                      <a:r>
                        <a:rPr kumimoji="1" lang="en-US" altLang="ja-JP" dirty="0" err="1" smtClean="0"/>
                        <a:t>hun</a:t>
                      </a:r>
                      <a:r>
                        <a:rPr kumimoji="1" lang="en-US" altLang="ja-JP" dirty="0" smtClean="0"/>
                        <a:t>/</a:t>
                      </a:r>
                      <a:r>
                        <a:rPr kumimoji="1" lang="en-US" altLang="ja-JP" dirty="0" err="1" smtClean="0"/>
                        <a:t>sichi-hun</a:t>
                      </a:r>
                      <a:endParaRPr kumimoji="1" lang="ja-JP" altLang="en-US" dirty="0"/>
                    </a:p>
                  </a:txBody>
                  <a:tcPr/>
                </a:tc>
              </a:tr>
              <a:tr h="356554">
                <a:tc>
                  <a:txBody>
                    <a:bodyPr/>
                    <a:lstStyle/>
                    <a:p>
                      <a:r>
                        <a:rPr kumimoji="1" lang="en-US" altLang="ja-JP" dirty="0" smtClean="0"/>
                        <a:t>8</a:t>
                      </a:r>
                      <a:endParaRPr kumimoji="1" lang="ja-JP" altLang="en-US" dirty="0"/>
                    </a:p>
                  </a:txBody>
                  <a:tcPr/>
                </a:tc>
                <a:tc>
                  <a:txBody>
                    <a:bodyPr/>
                    <a:lstStyle/>
                    <a:p>
                      <a:r>
                        <a:rPr kumimoji="1" lang="en-US" altLang="ja-JP" dirty="0" err="1" smtClean="0"/>
                        <a:t>hachi</a:t>
                      </a:r>
                      <a:endParaRPr kumimoji="1" lang="ja-JP" altLang="en-US" dirty="0"/>
                    </a:p>
                  </a:txBody>
                  <a:tcPr/>
                </a:tc>
                <a:tc>
                  <a:txBody>
                    <a:bodyPr/>
                    <a:lstStyle/>
                    <a:p>
                      <a:endParaRPr kumimoji="1" lang="ja-JP" altLang="en-US"/>
                    </a:p>
                  </a:txBody>
                  <a:tcPr/>
                </a:tc>
                <a:tc>
                  <a:txBody>
                    <a:bodyPr/>
                    <a:lstStyle/>
                    <a:p>
                      <a:r>
                        <a:rPr kumimoji="1" lang="en-US" altLang="ja-JP" dirty="0" smtClean="0"/>
                        <a:t>has-</a:t>
                      </a:r>
                      <a:r>
                        <a:rPr kumimoji="1" lang="en-US" altLang="ja-JP" dirty="0" err="1" smtClean="0"/>
                        <a:t>sai</a:t>
                      </a:r>
                      <a:endParaRPr kumimoji="1" lang="ja-JP" altLang="en-US" dirty="0"/>
                    </a:p>
                  </a:txBody>
                  <a:tcPr/>
                </a:tc>
                <a:tc>
                  <a:txBody>
                    <a:bodyPr/>
                    <a:lstStyle/>
                    <a:p>
                      <a:r>
                        <a:rPr kumimoji="1" lang="en-US" altLang="ja-JP" dirty="0" err="1" smtClean="0"/>
                        <a:t>hachi-ji</a:t>
                      </a:r>
                      <a:endParaRPr kumimoji="1" lang="ja-JP" altLang="en-US" dirty="0"/>
                    </a:p>
                  </a:txBody>
                  <a:tcPr/>
                </a:tc>
                <a:tc>
                  <a:txBody>
                    <a:bodyPr/>
                    <a:lstStyle/>
                    <a:p>
                      <a:r>
                        <a:rPr kumimoji="1" lang="en-US" altLang="ja-JP" dirty="0" smtClean="0"/>
                        <a:t>hap-pun</a:t>
                      </a:r>
                      <a:endParaRPr kumimoji="1" lang="ja-JP" altLang="en-US" dirty="0"/>
                    </a:p>
                  </a:txBody>
                  <a:tcPr/>
                </a:tc>
              </a:tr>
              <a:tr h="356554">
                <a:tc>
                  <a:txBody>
                    <a:bodyPr/>
                    <a:lstStyle/>
                    <a:p>
                      <a:r>
                        <a:rPr kumimoji="1" lang="en-US" altLang="ja-JP" dirty="0" smtClean="0"/>
                        <a:t>9</a:t>
                      </a:r>
                      <a:endParaRPr kumimoji="1" lang="ja-JP" altLang="en-US" dirty="0"/>
                    </a:p>
                  </a:txBody>
                  <a:tcPr/>
                </a:tc>
                <a:tc>
                  <a:txBody>
                    <a:bodyPr/>
                    <a:lstStyle/>
                    <a:p>
                      <a:r>
                        <a:rPr kumimoji="1" lang="en-US" altLang="ja-JP" dirty="0" err="1" smtClean="0"/>
                        <a:t>kyuu</a:t>
                      </a:r>
                      <a:r>
                        <a:rPr kumimoji="1" lang="en-US" altLang="ja-JP" dirty="0" smtClean="0"/>
                        <a:t>/</a:t>
                      </a:r>
                      <a:r>
                        <a:rPr kumimoji="1" lang="en-US" altLang="ja-JP" dirty="0" err="1" smtClean="0"/>
                        <a:t>ku</a:t>
                      </a:r>
                      <a:endParaRPr kumimoji="1" lang="ja-JP" altLang="en-US" dirty="0"/>
                    </a:p>
                  </a:txBody>
                  <a:tcPr/>
                </a:tc>
                <a:tc>
                  <a:txBody>
                    <a:bodyPr/>
                    <a:lstStyle/>
                    <a:p>
                      <a:endParaRPr kumimoji="1" lang="ja-JP" altLang="en-US"/>
                    </a:p>
                  </a:txBody>
                  <a:tcPr/>
                </a:tc>
                <a:tc>
                  <a:txBody>
                    <a:bodyPr/>
                    <a:lstStyle/>
                    <a:p>
                      <a:r>
                        <a:rPr kumimoji="1" lang="en-US" altLang="ja-JP" dirty="0" err="1" smtClean="0"/>
                        <a:t>kyuu-sai</a:t>
                      </a:r>
                      <a:endParaRPr kumimoji="1" lang="ja-JP" altLang="en-US" dirty="0"/>
                    </a:p>
                  </a:txBody>
                  <a:tcPr/>
                </a:tc>
                <a:tc>
                  <a:txBody>
                    <a:bodyPr/>
                    <a:lstStyle/>
                    <a:p>
                      <a:r>
                        <a:rPr kumimoji="1" lang="en-US" altLang="ja-JP" dirty="0" err="1" smtClean="0"/>
                        <a:t>ku-ji</a:t>
                      </a:r>
                      <a:endParaRPr kumimoji="1" lang="ja-JP" altLang="en-US" dirty="0"/>
                    </a:p>
                  </a:txBody>
                  <a:tcPr/>
                </a:tc>
                <a:tc>
                  <a:txBody>
                    <a:bodyPr/>
                    <a:lstStyle/>
                    <a:p>
                      <a:r>
                        <a:rPr kumimoji="1" lang="en-US" altLang="ja-JP" dirty="0" err="1" smtClean="0"/>
                        <a:t>kyuu-hun</a:t>
                      </a:r>
                      <a:endParaRPr kumimoji="1" lang="ja-JP" altLang="en-US" dirty="0"/>
                    </a:p>
                  </a:txBody>
                  <a:tcPr/>
                </a:tc>
              </a:tr>
              <a:tr h="615422">
                <a:tc>
                  <a:txBody>
                    <a:bodyPr/>
                    <a:lstStyle/>
                    <a:p>
                      <a:r>
                        <a:rPr kumimoji="1" lang="en-US" altLang="ja-JP" dirty="0" smtClean="0"/>
                        <a:t>10</a:t>
                      </a:r>
                      <a:endParaRPr kumimoji="1" lang="ja-JP" altLang="en-US" dirty="0"/>
                    </a:p>
                  </a:txBody>
                  <a:tcPr/>
                </a:tc>
                <a:tc>
                  <a:txBody>
                    <a:bodyPr/>
                    <a:lstStyle/>
                    <a:p>
                      <a:r>
                        <a:rPr kumimoji="1" lang="en-US" altLang="ja-JP" dirty="0" err="1" smtClean="0"/>
                        <a:t>jyuu</a:t>
                      </a:r>
                      <a:endParaRPr kumimoji="1" lang="ja-JP" altLang="en-US" dirty="0"/>
                    </a:p>
                  </a:txBody>
                  <a:tcPr/>
                </a:tc>
                <a:tc>
                  <a:txBody>
                    <a:bodyPr/>
                    <a:lstStyle/>
                    <a:p>
                      <a:endParaRPr kumimoji="1" lang="ja-JP" alt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jyus-sai</a:t>
                      </a:r>
                      <a:r>
                        <a:rPr kumimoji="1" lang="en-US" altLang="ja-JP" dirty="0" smtClean="0"/>
                        <a:t>/</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dirty="0" err="1" smtClean="0"/>
                        <a:t>jis-sai</a:t>
                      </a:r>
                      <a:endParaRPr kumimoji="1" lang="ja-JP" altLang="en-US" dirty="0" smtClean="0"/>
                    </a:p>
                  </a:txBody>
                  <a:tcPr/>
                </a:tc>
                <a:tc>
                  <a:txBody>
                    <a:bodyPr/>
                    <a:lstStyle/>
                    <a:p>
                      <a:r>
                        <a:rPr kumimoji="1" lang="en-US" altLang="ja-JP" dirty="0" err="1" smtClean="0"/>
                        <a:t>jyuu-ji</a:t>
                      </a:r>
                      <a:endParaRPr kumimoji="1" lang="ja-JP" altLang="en-US" dirty="0"/>
                    </a:p>
                  </a:txBody>
                  <a:tcPr/>
                </a:tc>
                <a:tc>
                  <a:txBody>
                    <a:bodyPr/>
                    <a:lstStyle/>
                    <a:p>
                      <a:r>
                        <a:rPr kumimoji="1" lang="en-US" altLang="ja-JP" dirty="0" err="1" smtClean="0"/>
                        <a:t>jyup</a:t>
                      </a:r>
                      <a:r>
                        <a:rPr kumimoji="1" lang="en-US" altLang="ja-JP" dirty="0" smtClean="0"/>
                        <a:t>-pun</a:t>
                      </a:r>
                    </a:p>
                    <a:p>
                      <a:r>
                        <a:rPr kumimoji="1" lang="en-US" altLang="ja-JP" dirty="0" smtClean="0"/>
                        <a:t>jip-pun</a:t>
                      </a:r>
                      <a:endParaRPr kumimoji="1" lang="ja-JP" altLang="en-US" dirty="0"/>
                    </a:p>
                  </a:txBody>
                  <a:tcPr/>
                </a:tc>
              </a:tr>
            </a:tbl>
          </a:graphicData>
        </a:graphic>
      </p:graphicFrame>
      <p:sp>
        <p:nvSpPr>
          <p:cNvPr id="3" name="Cloud Callout 2"/>
          <p:cNvSpPr/>
          <p:nvPr/>
        </p:nvSpPr>
        <p:spPr>
          <a:xfrm>
            <a:off x="5382826" y="2267732"/>
            <a:ext cx="2721654" cy="2161905"/>
          </a:xfrm>
          <a:prstGeom prst="cloud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See p. 57 of the Textbook!</a:t>
            </a:r>
            <a:endParaRPr lang="en-US" dirty="0"/>
          </a:p>
        </p:txBody>
      </p:sp>
      <p:sp>
        <p:nvSpPr>
          <p:cNvPr id="6" name="Rectangle 5"/>
          <p:cNvSpPr/>
          <p:nvPr/>
        </p:nvSpPr>
        <p:spPr>
          <a:xfrm>
            <a:off x="1149143" y="3930736"/>
            <a:ext cx="4082480" cy="145134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Warning: Position of </a:t>
            </a:r>
            <a:r>
              <a:rPr lang="en-US" dirty="0" err="1" smtClean="0"/>
              <a:t>Gozen</a:t>
            </a:r>
            <a:r>
              <a:rPr lang="en-US" dirty="0" smtClean="0"/>
              <a:t> and </a:t>
            </a:r>
            <a:r>
              <a:rPr lang="en-US" dirty="0" err="1" smtClean="0"/>
              <a:t>Gogo</a:t>
            </a:r>
            <a:endParaRPr lang="en-US" dirty="0" smtClean="0"/>
          </a:p>
          <a:p>
            <a:pPr algn="ctr"/>
            <a:r>
              <a:rPr lang="en-US" dirty="0" smtClean="0"/>
              <a:t>(e.g.)</a:t>
            </a:r>
          </a:p>
          <a:p>
            <a:pPr algn="ctr"/>
            <a:r>
              <a:rPr lang="en-US" dirty="0" err="1" smtClean="0">
                <a:solidFill>
                  <a:srgbClr val="FF0000"/>
                </a:solidFill>
              </a:rPr>
              <a:t>Gozen</a:t>
            </a:r>
            <a:r>
              <a:rPr lang="en-US" dirty="0" smtClean="0">
                <a:solidFill>
                  <a:srgbClr val="FF0000"/>
                </a:solidFill>
              </a:rPr>
              <a:t> </a:t>
            </a:r>
            <a:r>
              <a:rPr lang="en-US" dirty="0" smtClean="0"/>
              <a:t>8 </a:t>
            </a:r>
            <a:r>
              <a:rPr lang="en-US" dirty="0" err="1" smtClean="0"/>
              <a:t>ji</a:t>
            </a:r>
            <a:r>
              <a:rPr lang="en-US" dirty="0" smtClean="0"/>
              <a:t> </a:t>
            </a:r>
            <a:r>
              <a:rPr lang="en-US" dirty="0" err="1" smtClean="0"/>
              <a:t>desu</a:t>
            </a:r>
            <a:r>
              <a:rPr lang="en-US" dirty="0" smtClean="0"/>
              <a:t>. (It’s 8 A.M.)</a:t>
            </a:r>
          </a:p>
          <a:p>
            <a:pPr algn="ctr"/>
            <a:r>
              <a:rPr lang="en-US" dirty="0" err="1" smtClean="0">
                <a:solidFill>
                  <a:srgbClr val="FF0000"/>
                </a:solidFill>
              </a:rPr>
              <a:t>Gogo</a:t>
            </a:r>
            <a:r>
              <a:rPr lang="en-US" dirty="0" smtClean="0">
                <a:solidFill>
                  <a:srgbClr val="FF0000"/>
                </a:solidFill>
              </a:rPr>
              <a:t> </a:t>
            </a:r>
            <a:r>
              <a:rPr lang="en-US" dirty="0" smtClean="0"/>
              <a:t>8 </a:t>
            </a:r>
            <a:r>
              <a:rPr lang="en-US" dirty="0" err="1" smtClean="0"/>
              <a:t>ji</a:t>
            </a:r>
            <a:r>
              <a:rPr lang="en-US" dirty="0" smtClean="0"/>
              <a:t> </a:t>
            </a:r>
            <a:r>
              <a:rPr lang="en-US" dirty="0" err="1" smtClean="0"/>
              <a:t>desu</a:t>
            </a:r>
            <a:r>
              <a:rPr lang="en-US" dirty="0" smtClean="0"/>
              <a:t>. (It’s 8 P.M.)</a:t>
            </a:r>
            <a:endParaRPr lang="en-US" dirty="0"/>
          </a:p>
        </p:txBody>
      </p:sp>
    </p:spTree>
    <p:extLst>
      <p:ext uri="{BB962C8B-B14F-4D97-AF65-F5344CB8AC3E}">
        <p14:creationId xmlns:p14="http://schemas.microsoft.com/office/powerpoint/2010/main" val="35003827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kumimoji="1" lang="en-US" altLang="ja-JP" dirty="0" smtClean="0"/>
              <a:t>6. Telephon</a:t>
            </a:r>
            <a:r>
              <a:rPr lang="en-US" altLang="ja-JP" dirty="0" smtClean="0"/>
              <a:t>e </a:t>
            </a:r>
            <a:r>
              <a:rPr lang="en-US" altLang="ja-JP" dirty="0" smtClean="0"/>
              <a:t>Numbers</a:t>
            </a:r>
            <a:endParaRPr kumimoji="1" lang="ja-JP" altLang="en-US" dirty="0"/>
          </a:p>
        </p:txBody>
      </p:sp>
      <p:sp>
        <p:nvSpPr>
          <p:cNvPr id="4" name="TextBox 3"/>
          <p:cNvSpPr txBox="1"/>
          <p:nvPr/>
        </p:nvSpPr>
        <p:spPr>
          <a:xfrm>
            <a:off x="557095" y="1555312"/>
            <a:ext cx="8429391" cy="3879010"/>
          </a:xfrm>
          <a:prstGeom prst="rect">
            <a:avLst/>
          </a:prstGeom>
          <a:noFill/>
        </p:spPr>
        <p:txBody>
          <a:bodyPr wrap="square" rtlCol="0">
            <a:spAutoFit/>
          </a:bodyPr>
          <a:lstStyle/>
          <a:p>
            <a:pPr lvl="1">
              <a:lnSpc>
                <a:spcPct val="110000"/>
              </a:lnSpc>
            </a:pPr>
            <a:r>
              <a:rPr lang="en-US" altLang="ja-JP" sz="2800" b="1" dirty="0" smtClean="0"/>
              <a:t>Telephone Number  (</a:t>
            </a:r>
            <a:r>
              <a:rPr lang="en-US" altLang="ja-JP" sz="2800" b="1" dirty="0" err="1" smtClean="0"/>
              <a:t>denwa</a:t>
            </a:r>
            <a:r>
              <a:rPr lang="en-US" altLang="ja-JP" sz="2800" b="1" dirty="0" smtClean="0"/>
              <a:t> </a:t>
            </a:r>
            <a:r>
              <a:rPr lang="en-US" altLang="ja-JP" sz="2800" b="1" dirty="0" err="1" smtClean="0"/>
              <a:t>bangoo</a:t>
            </a:r>
            <a:r>
              <a:rPr lang="en-US" altLang="ja-JP" sz="2800" b="1" dirty="0" smtClean="0"/>
              <a:t>) (see p. 47)</a:t>
            </a:r>
          </a:p>
          <a:p>
            <a:pPr lvl="1">
              <a:lnSpc>
                <a:spcPct val="110000"/>
              </a:lnSpc>
            </a:pPr>
            <a:endParaRPr lang="en-US" altLang="ja-JP" sz="2400" dirty="0"/>
          </a:p>
          <a:p>
            <a:pPr lvl="1">
              <a:lnSpc>
                <a:spcPct val="110000"/>
              </a:lnSpc>
            </a:pPr>
            <a:r>
              <a:rPr lang="en-US" altLang="ja-JP" sz="2400" dirty="0" smtClean="0"/>
              <a:t>1.  253</a:t>
            </a:r>
            <a:r>
              <a:rPr lang="en-US" altLang="ja-JP" sz="2400" b="1" dirty="0" smtClean="0">
                <a:solidFill>
                  <a:srgbClr val="FF0000"/>
                </a:solidFill>
              </a:rPr>
              <a:t>-</a:t>
            </a:r>
            <a:r>
              <a:rPr lang="en-US" altLang="ja-JP" sz="2400" dirty="0" smtClean="0"/>
              <a:t>4775</a:t>
            </a:r>
          </a:p>
          <a:p>
            <a:pPr lvl="1">
              <a:lnSpc>
                <a:spcPct val="110000"/>
              </a:lnSpc>
            </a:pPr>
            <a:r>
              <a:rPr lang="en-US" altLang="ja-JP" sz="2400" dirty="0" smtClean="0"/>
              <a:t>2.  805-961</a:t>
            </a:r>
            <a:r>
              <a:rPr lang="en-US" altLang="ja-JP" sz="2400" b="1" dirty="0" smtClean="0">
                <a:solidFill>
                  <a:srgbClr val="FF0000"/>
                </a:solidFill>
              </a:rPr>
              <a:t>-</a:t>
            </a:r>
            <a:r>
              <a:rPr lang="en-US" altLang="ja-JP" sz="2400" dirty="0" smtClean="0"/>
              <a:t>3102</a:t>
            </a:r>
            <a:endParaRPr lang="en-US" altLang="ja-JP" sz="2400" dirty="0"/>
          </a:p>
          <a:p>
            <a:pPr lvl="1">
              <a:lnSpc>
                <a:spcPct val="110000"/>
              </a:lnSpc>
            </a:pPr>
            <a:r>
              <a:rPr lang="en-US" altLang="ja-JP" sz="2400" dirty="0" smtClean="0"/>
              <a:t>3.  03-6778</a:t>
            </a:r>
            <a:r>
              <a:rPr lang="en-US" altLang="ja-JP" sz="2400" b="1" dirty="0" smtClean="0">
                <a:solidFill>
                  <a:srgbClr val="FF0000"/>
                </a:solidFill>
              </a:rPr>
              <a:t>-</a:t>
            </a:r>
            <a:r>
              <a:rPr lang="en-US" altLang="ja-JP" sz="2400" dirty="0" smtClean="0"/>
              <a:t>0944</a:t>
            </a:r>
          </a:p>
          <a:p>
            <a:pPr lvl="1">
              <a:lnSpc>
                <a:spcPct val="110000"/>
              </a:lnSpc>
            </a:pPr>
            <a:endParaRPr lang="en-US" altLang="ja-JP" sz="2000" dirty="0" smtClean="0"/>
          </a:p>
          <a:p>
            <a:pPr lvl="1">
              <a:lnSpc>
                <a:spcPct val="110000"/>
              </a:lnSpc>
            </a:pPr>
            <a:r>
              <a:rPr lang="ja-JP" altLang="ja-JP" sz="2000" dirty="0" smtClean="0"/>
              <a:t>　</a:t>
            </a:r>
            <a:r>
              <a:rPr lang="ja-JP" altLang="en-US" sz="2000" dirty="0" smtClean="0"/>
              <a:t>　</a:t>
            </a:r>
            <a:endParaRPr lang="en-US" altLang="ja-JP" sz="2000" dirty="0" smtClean="0"/>
          </a:p>
          <a:p>
            <a:pPr lvl="1">
              <a:lnSpc>
                <a:spcPct val="110000"/>
              </a:lnSpc>
            </a:pPr>
            <a:endParaRPr kumimoji="1" lang="en-US" altLang="ja-JP" sz="2000" dirty="0" smtClean="0"/>
          </a:p>
          <a:p>
            <a:pPr lvl="1">
              <a:lnSpc>
                <a:spcPct val="110000"/>
              </a:lnSpc>
            </a:pPr>
            <a:endParaRPr kumimoji="1" lang="en-US" altLang="ja-JP" sz="2000" dirty="0" smtClean="0"/>
          </a:p>
          <a:p>
            <a:pPr marL="800100" lvl="1" indent="-342900">
              <a:lnSpc>
                <a:spcPct val="110000"/>
              </a:lnSpc>
              <a:buFont typeface="+mj-lt"/>
              <a:buAutoNum type="arabicPeriod"/>
            </a:pPr>
            <a:endParaRPr lang="en-US" altLang="ja-JP" sz="2000" dirty="0" smtClean="0"/>
          </a:p>
        </p:txBody>
      </p:sp>
    </p:spTree>
    <p:extLst>
      <p:ext uri="{BB962C8B-B14F-4D97-AF65-F5344CB8AC3E}">
        <p14:creationId xmlns:p14="http://schemas.microsoft.com/office/powerpoint/2010/main" val="12300971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4625"/>
          </a:xfrm>
        </p:spPr>
        <p:style>
          <a:lnRef idx="3">
            <a:schemeClr val="lt1"/>
          </a:lnRef>
          <a:fillRef idx="1">
            <a:schemeClr val="accent2"/>
          </a:fillRef>
          <a:effectRef idx="1">
            <a:schemeClr val="accent2"/>
          </a:effectRef>
          <a:fontRef idx="minor">
            <a:schemeClr val="lt1"/>
          </a:fontRef>
        </p:style>
        <p:txBody>
          <a:bodyPr>
            <a:normAutofit fontScale="90000"/>
          </a:bodyPr>
          <a:lstStyle/>
          <a:p>
            <a:pPr algn="l"/>
            <a:r>
              <a:rPr lang="en-US" altLang="ja-JP" dirty="0"/>
              <a:t>7</a:t>
            </a:r>
            <a:r>
              <a:rPr kumimoji="1" lang="en-US" altLang="ja-JP" dirty="0" smtClean="0"/>
              <a:t>. </a:t>
            </a:r>
            <a:r>
              <a:rPr lang="en-US" altLang="ja-JP" dirty="0" smtClean="0"/>
              <a:t>Family Terms</a:t>
            </a:r>
            <a:endParaRPr kumimoji="1" lang="ja-JP" altLang="en-US" dirty="0"/>
          </a:p>
        </p:txBody>
      </p:sp>
      <p:sp>
        <p:nvSpPr>
          <p:cNvPr id="4" name="TextBox 3"/>
          <p:cNvSpPr txBox="1"/>
          <p:nvPr/>
        </p:nvSpPr>
        <p:spPr>
          <a:xfrm>
            <a:off x="457200" y="1355547"/>
            <a:ext cx="8229600" cy="1441420"/>
          </a:xfrm>
          <a:prstGeom prst="rect">
            <a:avLst/>
          </a:prstGeom>
          <a:noFill/>
        </p:spPr>
        <p:txBody>
          <a:bodyPr wrap="square" rtlCol="0">
            <a:spAutoFit/>
          </a:bodyPr>
          <a:lstStyle/>
          <a:p>
            <a:pPr lvl="1">
              <a:lnSpc>
                <a:spcPct val="110000"/>
              </a:lnSpc>
            </a:pPr>
            <a:r>
              <a:rPr lang="en-US" altLang="ja-JP" sz="2000" dirty="0"/>
              <a:t>	</a:t>
            </a:r>
            <a:r>
              <a:rPr lang="ja-JP" altLang="ja-JP" sz="2000" dirty="0"/>
              <a:t>　</a:t>
            </a:r>
            <a:r>
              <a:rPr lang="ja-JP" altLang="en-US" sz="2000" dirty="0" smtClean="0"/>
              <a:t>　</a:t>
            </a:r>
            <a:endParaRPr lang="en-US" altLang="ja-JP" sz="2000" dirty="0"/>
          </a:p>
          <a:p>
            <a:pPr lvl="1">
              <a:lnSpc>
                <a:spcPct val="110000"/>
              </a:lnSpc>
            </a:pPr>
            <a:endParaRPr kumimoji="1" lang="en-US" altLang="ja-JP" sz="2000" dirty="0"/>
          </a:p>
          <a:p>
            <a:pPr lvl="1">
              <a:lnSpc>
                <a:spcPct val="110000"/>
              </a:lnSpc>
            </a:pPr>
            <a:endParaRPr kumimoji="1" lang="en-US" altLang="ja-JP" sz="2000" dirty="0" smtClean="0"/>
          </a:p>
          <a:p>
            <a:pPr marL="800100" lvl="1" indent="-342900">
              <a:lnSpc>
                <a:spcPct val="110000"/>
              </a:lnSpc>
              <a:buFont typeface="+mj-lt"/>
              <a:buAutoNum type="arabicPeriod"/>
            </a:pPr>
            <a:endParaRPr lang="en-US" altLang="ja-JP" sz="2000" dirty="0" smtClean="0"/>
          </a:p>
        </p:txBody>
      </p:sp>
      <p:graphicFrame>
        <p:nvGraphicFramePr>
          <p:cNvPr id="3" name="Table 2"/>
          <p:cNvGraphicFramePr>
            <a:graphicFrameLocks noGrp="1"/>
          </p:cNvGraphicFramePr>
          <p:nvPr>
            <p:extLst>
              <p:ext uri="{D42A27DB-BD31-4B8C-83A1-F6EECF244321}">
                <p14:modId xmlns:p14="http://schemas.microsoft.com/office/powerpoint/2010/main" val="1008058442"/>
              </p:ext>
            </p:extLst>
          </p:nvPr>
        </p:nvGraphicFramePr>
        <p:xfrm>
          <a:off x="810459" y="1640926"/>
          <a:ext cx="7152633" cy="3458906"/>
        </p:xfrm>
        <a:graphic>
          <a:graphicData uri="http://schemas.openxmlformats.org/drawingml/2006/table">
            <a:tbl>
              <a:tblPr firstRow="1" bandRow="1">
                <a:tableStyleId>{5C22544A-7EE6-4342-B048-85BDC9FD1C3A}</a:tableStyleId>
              </a:tblPr>
              <a:tblGrid>
                <a:gridCol w="2384211"/>
                <a:gridCol w="2384211"/>
                <a:gridCol w="2384211"/>
              </a:tblGrid>
              <a:tr h="499412">
                <a:tc>
                  <a:txBody>
                    <a:bodyPr/>
                    <a:lstStyle/>
                    <a:p>
                      <a:pPr>
                        <a:spcAft>
                          <a:spcPts val="1200"/>
                        </a:spcAft>
                      </a:pPr>
                      <a:endParaRPr kumimoji="1" lang="ja-JP" altLang="en-US" sz="2400" dirty="0"/>
                    </a:p>
                  </a:txBody>
                  <a:tcPr/>
                </a:tc>
                <a:tc>
                  <a:txBody>
                    <a:bodyPr/>
                    <a:lstStyle/>
                    <a:p>
                      <a:pPr>
                        <a:spcAft>
                          <a:spcPts val="1200"/>
                        </a:spcAft>
                      </a:pPr>
                      <a:r>
                        <a:rPr kumimoji="1" lang="en-US" altLang="ja-JP" sz="2400" dirty="0" smtClean="0"/>
                        <a:t>Out-group Term</a:t>
                      </a:r>
                      <a:endParaRPr kumimoji="1" lang="ja-JP" altLang="en-US" sz="2400" dirty="0"/>
                    </a:p>
                  </a:txBody>
                  <a:tcPr/>
                </a:tc>
                <a:tc>
                  <a:txBody>
                    <a:bodyPr/>
                    <a:lstStyle/>
                    <a:p>
                      <a:pPr>
                        <a:spcAft>
                          <a:spcPts val="1200"/>
                        </a:spcAft>
                      </a:pPr>
                      <a:r>
                        <a:rPr kumimoji="1" lang="en-US" altLang="ja-JP" sz="2400" dirty="0" smtClean="0"/>
                        <a:t>In-group</a:t>
                      </a:r>
                      <a:r>
                        <a:rPr kumimoji="1" lang="en-US" altLang="ja-JP" sz="2400" baseline="0" dirty="0" smtClean="0"/>
                        <a:t> Term</a:t>
                      </a:r>
                      <a:endParaRPr kumimoji="1" lang="ja-JP" altLang="en-US" sz="2400" dirty="0"/>
                    </a:p>
                  </a:txBody>
                  <a:tcPr/>
                </a:tc>
              </a:tr>
              <a:tr h="216365">
                <a:tc>
                  <a:txBody>
                    <a:bodyPr/>
                    <a:lstStyle/>
                    <a:p>
                      <a:pPr>
                        <a:spcAft>
                          <a:spcPts val="1200"/>
                        </a:spcAft>
                      </a:pPr>
                      <a:r>
                        <a:rPr kumimoji="1" lang="en-US" altLang="ja-JP" sz="2400" dirty="0" smtClean="0"/>
                        <a:t>father</a:t>
                      </a:r>
                      <a:endParaRPr kumimoji="1" lang="ja-JP" altLang="en-US" sz="2400" dirty="0"/>
                    </a:p>
                  </a:txBody>
                  <a:tcPr/>
                </a:tc>
                <a:tc>
                  <a:txBody>
                    <a:bodyPr/>
                    <a:lstStyle/>
                    <a:p>
                      <a:pPr>
                        <a:spcAft>
                          <a:spcPts val="1200"/>
                        </a:spcAft>
                      </a:pPr>
                      <a:r>
                        <a:rPr kumimoji="1" lang="en-US" altLang="ja-JP" sz="2400" dirty="0" err="1" smtClean="0"/>
                        <a:t>otoosan</a:t>
                      </a:r>
                      <a:endParaRPr kumimoji="1" lang="ja-JP" altLang="en-US" sz="2400" dirty="0"/>
                    </a:p>
                  </a:txBody>
                  <a:tcPr/>
                </a:tc>
                <a:tc>
                  <a:txBody>
                    <a:bodyPr/>
                    <a:lstStyle/>
                    <a:p>
                      <a:pPr>
                        <a:spcAft>
                          <a:spcPts val="1200"/>
                        </a:spcAft>
                      </a:pPr>
                      <a:r>
                        <a:rPr kumimoji="1" lang="en-US" altLang="ja-JP" sz="2400" dirty="0" smtClean="0">
                          <a:solidFill>
                            <a:srgbClr val="FF6600"/>
                          </a:solidFill>
                        </a:rPr>
                        <a:t>chichi</a:t>
                      </a:r>
                      <a:endParaRPr kumimoji="1" lang="ja-JP" altLang="en-US" sz="2400" dirty="0">
                        <a:solidFill>
                          <a:srgbClr val="FF6600"/>
                        </a:solidFill>
                      </a:endParaRPr>
                    </a:p>
                  </a:txBody>
                  <a:tcPr/>
                </a:tc>
              </a:tr>
              <a:tr h="216365">
                <a:tc>
                  <a:txBody>
                    <a:bodyPr/>
                    <a:lstStyle/>
                    <a:p>
                      <a:pPr>
                        <a:spcAft>
                          <a:spcPts val="1200"/>
                        </a:spcAft>
                      </a:pPr>
                      <a:r>
                        <a:rPr kumimoji="1" lang="en-US" altLang="ja-JP" sz="2400" dirty="0" smtClean="0"/>
                        <a:t>mother</a:t>
                      </a:r>
                      <a:endParaRPr kumimoji="1" lang="ja-JP" altLang="en-US" sz="2400" dirty="0"/>
                    </a:p>
                  </a:txBody>
                  <a:tcPr/>
                </a:tc>
                <a:tc>
                  <a:txBody>
                    <a:bodyPr/>
                    <a:lstStyle/>
                    <a:p>
                      <a:pPr>
                        <a:spcAft>
                          <a:spcPts val="1200"/>
                        </a:spcAft>
                      </a:pPr>
                      <a:r>
                        <a:rPr kumimoji="1" lang="en-US" altLang="ja-JP" sz="2400" dirty="0" err="1" smtClean="0"/>
                        <a:t>okaasan</a:t>
                      </a:r>
                      <a:endParaRPr kumimoji="1" lang="ja-JP" altLang="en-US" sz="2400" dirty="0"/>
                    </a:p>
                  </a:txBody>
                  <a:tcPr/>
                </a:tc>
                <a:tc>
                  <a:txBody>
                    <a:bodyPr/>
                    <a:lstStyle/>
                    <a:p>
                      <a:pPr>
                        <a:spcAft>
                          <a:spcPts val="1200"/>
                        </a:spcAft>
                      </a:pPr>
                      <a:r>
                        <a:rPr kumimoji="1" lang="en-US" altLang="ja-JP" sz="2400" dirty="0" err="1" smtClean="0">
                          <a:solidFill>
                            <a:srgbClr val="FF6600"/>
                          </a:solidFill>
                        </a:rPr>
                        <a:t>haha</a:t>
                      </a:r>
                      <a:endParaRPr kumimoji="1" lang="ja-JP" altLang="en-US" sz="2400" dirty="0">
                        <a:solidFill>
                          <a:srgbClr val="FF6600"/>
                        </a:solidFill>
                      </a:endParaRPr>
                    </a:p>
                  </a:txBody>
                  <a:tcPr/>
                </a:tc>
              </a:tr>
              <a:tr h="216365">
                <a:tc>
                  <a:txBody>
                    <a:bodyPr/>
                    <a:lstStyle/>
                    <a:p>
                      <a:pPr>
                        <a:spcAft>
                          <a:spcPts val="1200"/>
                        </a:spcAft>
                      </a:pPr>
                      <a:r>
                        <a:rPr kumimoji="1" lang="en-US" altLang="ja-JP" sz="2400" dirty="0" smtClean="0"/>
                        <a:t>older brother</a:t>
                      </a:r>
                      <a:endParaRPr kumimoji="1" lang="ja-JP" altLang="en-US" sz="2400" dirty="0"/>
                    </a:p>
                  </a:txBody>
                  <a:tcPr/>
                </a:tc>
                <a:tc>
                  <a:txBody>
                    <a:bodyPr/>
                    <a:lstStyle/>
                    <a:p>
                      <a:pPr>
                        <a:spcAft>
                          <a:spcPts val="1200"/>
                        </a:spcAft>
                      </a:pPr>
                      <a:r>
                        <a:rPr kumimoji="1" lang="en-US" altLang="ja-JP" sz="2400" dirty="0" err="1" smtClean="0"/>
                        <a:t>oniisan</a:t>
                      </a:r>
                      <a:endParaRPr kumimoji="1" lang="ja-JP" altLang="en-US" sz="2400" dirty="0"/>
                    </a:p>
                  </a:txBody>
                  <a:tcPr/>
                </a:tc>
                <a:tc>
                  <a:txBody>
                    <a:bodyPr/>
                    <a:lstStyle/>
                    <a:p>
                      <a:pPr>
                        <a:spcAft>
                          <a:spcPts val="1200"/>
                        </a:spcAft>
                      </a:pPr>
                      <a:r>
                        <a:rPr kumimoji="1" lang="en-US" altLang="ja-JP" sz="2400" dirty="0" err="1" smtClean="0">
                          <a:solidFill>
                            <a:srgbClr val="FF6600"/>
                          </a:solidFill>
                        </a:rPr>
                        <a:t>ani</a:t>
                      </a:r>
                      <a:endParaRPr kumimoji="1" lang="ja-JP" altLang="en-US" sz="2400" dirty="0">
                        <a:solidFill>
                          <a:srgbClr val="FF6600"/>
                        </a:solidFill>
                      </a:endParaRPr>
                    </a:p>
                  </a:txBody>
                  <a:tcPr/>
                </a:tc>
              </a:tr>
              <a:tr h="216365">
                <a:tc>
                  <a:txBody>
                    <a:bodyPr/>
                    <a:lstStyle/>
                    <a:p>
                      <a:pPr>
                        <a:spcAft>
                          <a:spcPts val="1200"/>
                        </a:spcAft>
                      </a:pPr>
                      <a:r>
                        <a:rPr kumimoji="1" lang="en-US" altLang="ja-JP" sz="2400" dirty="0" smtClean="0"/>
                        <a:t>younger</a:t>
                      </a:r>
                      <a:r>
                        <a:rPr kumimoji="1" lang="en-US" altLang="ja-JP" sz="2400" baseline="0" dirty="0" smtClean="0"/>
                        <a:t> brother</a:t>
                      </a:r>
                      <a:endParaRPr kumimoji="1" lang="ja-JP" altLang="en-US" sz="2400" dirty="0"/>
                    </a:p>
                  </a:txBody>
                  <a:tcPr/>
                </a:tc>
                <a:tc>
                  <a:txBody>
                    <a:bodyPr/>
                    <a:lstStyle/>
                    <a:p>
                      <a:pPr>
                        <a:spcAft>
                          <a:spcPts val="1200"/>
                        </a:spcAft>
                      </a:pPr>
                      <a:r>
                        <a:rPr kumimoji="1" lang="en-US" altLang="ja-JP" sz="2400" dirty="0" err="1" smtClean="0"/>
                        <a:t>otootosan</a:t>
                      </a:r>
                      <a:endParaRPr kumimoji="1" lang="ja-JP" altLang="en-US" sz="2400" dirty="0"/>
                    </a:p>
                  </a:txBody>
                  <a:tcPr/>
                </a:tc>
                <a:tc>
                  <a:txBody>
                    <a:bodyPr/>
                    <a:lstStyle/>
                    <a:p>
                      <a:pPr>
                        <a:spcAft>
                          <a:spcPts val="1200"/>
                        </a:spcAft>
                      </a:pPr>
                      <a:r>
                        <a:rPr kumimoji="1" lang="en-US" altLang="ja-JP" sz="2400" dirty="0" err="1" smtClean="0">
                          <a:solidFill>
                            <a:srgbClr val="FF6600"/>
                          </a:solidFill>
                        </a:rPr>
                        <a:t>otooto</a:t>
                      </a:r>
                      <a:endParaRPr kumimoji="1" lang="ja-JP" altLang="en-US" sz="2400" dirty="0">
                        <a:solidFill>
                          <a:srgbClr val="FF6600"/>
                        </a:solidFill>
                      </a:endParaRPr>
                    </a:p>
                  </a:txBody>
                  <a:tcPr/>
                </a:tc>
              </a:tr>
              <a:tr h="216365">
                <a:tc>
                  <a:txBody>
                    <a:bodyPr/>
                    <a:lstStyle/>
                    <a:p>
                      <a:pPr>
                        <a:spcAft>
                          <a:spcPts val="1200"/>
                        </a:spcAft>
                      </a:pPr>
                      <a:r>
                        <a:rPr kumimoji="1" lang="en-US" altLang="ja-JP" sz="2400" dirty="0" smtClean="0"/>
                        <a:t>older</a:t>
                      </a:r>
                      <a:r>
                        <a:rPr kumimoji="1" lang="en-US" altLang="ja-JP" sz="2400" baseline="0" dirty="0" smtClean="0"/>
                        <a:t> sister</a:t>
                      </a:r>
                      <a:endParaRPr kumimoji="1" lang="ja-JP" altLang="en-US" sz="2400" dirty="0"/>
                    </a:p>
                  </a:txBody>
                  <a:tcPr/>
                </a:tc>
                <a:tc>
                  <a:txBody>
                    <a:bodyPr/>
                    <a:lstStyle/>
                    <a:p>
                      <a:pPr>
                        <a:spcAft>
                          <a:spcPts val="1200"/>
                        </a:spcAft>
                      </a:pPr>
                      <a:r>
                        <a:rPr kumimoji="1" lang="en-US" altLang="ja-JP" sz="2400" dirty="0" err="1" smtClean="0"/>
                        <a:t>oneesan</a:t>
                      </a:r>
                      <a:endParaRPr kumimoji="1" lang="ja-JP" altLang="en-US" sz="2400" dirty="0"/>
                    </a:p>
                  </a:txBody>
                  <a:tcPr/>
                </a:tc>
                <a:tc>
                  <a:txBody>
                    <a:bodyPr/>
                    <a:lstStyle/>
                    <a:p>
                      <a:pPr>
                        <a:spcAft>
                          <a:spcPts val="1200"/>
                        </a:spcAft>
                      </a:pPr>
                      <a:r>
                        <a:rPr kumimoji="1" lang="en-US" altLang="ja-JP" sz="2400" dirty="0" err="1" smtClean="0">
                          <a:solidFill>
                            <a:srgbClr val="FF6600"/>
                          </a:solidFill>
                        </a:rPr>
                        <a:t>ane</a:t>
                      </a:r>
                      <a:endParaRPr kumimoji="1" lang="ja-JP" altLang="en-US" sz="2400" dirty="0">
                        <a:solidFill>
                          <a:srgbClr val="FF6600"/>
                        </a:solidFill>
                      </a:endParaRPr>
                    </a:p>
                  </a:txBody>
                  <a:tcPr/>
                </a:tc>
              </a:tr>
              <a:tr h="673494">
                <a:tc>
                  <a:txBody>
                    <a:bodyPr/>
                    <a:lstStyle/>
                    <a:p>
                      <a:pPr>
                        <a:spcAft>
                          <a:spcPts val="1200"/>
                        </a:spcAft>
                      </a:pPr>
                      <a:r>
                        <a:rPr kumimoji="1" lang="en-US" altLang="ja-JP" sz="2400" dirty="0" smtClean="0"/>
                        <a:t>Younger sister</a:t>
                      </a:r>
                      <a:endParaRPr kumimoji="1" lang="ja-JP" altLang="en-US" sz="2400" dirty="0"/>
                    </a:p>
                  </a:txBody>
                  <a:tcPr/>
                </a:tc>
                <a:tc>
                  <a:txBody>
                    <a:bodyPr/>
                    <a:lstStyle/>
                    <a:p>
                      <a:pPr>
                        <a:spcAft>
                          <a:spcPts val="1200"/>
                        </a:spcAft>
                      </a:pPr>
                      <a:r>
                        <a:rPr kumimoji="1" lang="en-US" altLang="ja-JP" sz="2400" dirty="0" err="1" smtClean="0"/>
                        <a:t>imootosan</a:t>
                      </a:r>
                      <a:endParaRPr kumimoji="1" lang="ja-JP" altLang="en-US" sz="2400" dirty="0"/>
                    </a:p>
                  </a:txBody>
                  <a:tcPr/>
                </a:tc>
                <a:tc>
                  <a:txBody>
                    <a:bodyPr/>
                    <a:lstStyle/>
                    <a:p>
                      <a:pPr>
                        <a:spcAft>
                          <a:spcPts val="1200"/>
                        </a:spcAft>
                      </a:pPr>
                      <a:r>
                        <a:rPr kumimoji="1" lang="en-US" altLang="ja-JP" sz="2400" dirty="0" err="1" smtClean="0">
                          <a:solidFill>
                            <a:srgbClr val="FF6600"/>
                          </a:solidFill>
                        </a:rPr>
                        <a:t>imooto</a:t>
                      </a:r>
                      <a:endParaRPr kumimoji="1" lang="ja-JP" altLang="en-US" sz="2400" dirty="0">
                        <a:solidFill>
                          <a:srgbClr val="FF6600"/>
                        </a:solidFill>
                      </a:endParaRPr>
                    </a:p>
                  </a:txBody>
                  <a:tcPr/>
                </a:tc>
              </a:tr>
            </a:tbl>
          </a:graphicData>
        </a:graphic>
      </p:graphicFrame>
      <p:sp>
        <p:nvSpPr>
          <p:cNvPr id="5" name="Content Placeholder 4"/>
          <p:cNvSpPr>
            <a:spLocks noGrp="1"/>
          </p:cNvSpPr>
          <p:nvPr>
            <p:ph idx="1"/>
          </p:nvPr>
        </p:nvSpPr>
        <p:spPr>
          <a:xfrm>
            <a:off x="457200" y="4725941"/>
            <a:ext cx="7753122" cy="1536141"/>
          </a:xfrm>
          <a:prstGeom prst="cloudCallout">
            <a:avLst/>
          </a:prstGeom>
        </p:spPr>
        <p:style>
          <a:lnRef idx="1">
            <a:schemeClr val="accent3"/>
          </a:lnRef>
          <a:fillRef idx="2">
            <a:schemeClr val="accent3"/>
          </a:fillRef>
          <a:effectRef idx="1">
            <a:schemeClr val="accent3"/>
          </a:effectRef>
          <a:fontRef idx="minor">
            <a:schemeClr val="dk1"/>
          </a:fontRef>
        </p:style>
        <p:txBody>
          <a:bodyPr rtlCol="0" anchor="ctr"/>
          <a:lstStyle/>
          <a:p>
            <a:pPr marL="0" indent="0" algn="ctr">
              <a:buNone/>
            </a:pPr>
            <a:r>
              <a:rPr lang="en-US" sz="2800" dirty="0" smtClean="0"/>
              <a:t>Lee san no </a:t>
            </a:r>
            <a:r>
              <a:rPr lang="en-US" sz="2800" dirty="0" err="1" smtClean="0"/>
              <a:t>okaasan</a:t>
            </a:r>
            <a:r>
              <a:rPr lang="en-US" sz="2800" dirty="0" smtClean="0"/>
              <a:t> </a:t>
            </a:r>
            <a:r>
              <a:rPr lang="en-US" sz="2800" dirty="0" err="1" smtClean="0"/>
              <a:t>wa</a:t>
            </a:r>
            <a:r>
              <a:rPr lang="en-US" sz="2800" dirty="0" smtClean="0"/>
              <a:t> </a:t>
            </a:r>
            <a:r>
              <a:rPr lang="en-US" sz="2800" dirty="0" err="1" smtClean="0"/>
              <a:t>nihonjin</a:t>
            </a:r>
            <a:r>
              <a:rPr lang="en-US" sz="2800" dirty="0" smtClean="0"/>
              <a:t> </a:t>
            </a:r>
            <a:r>
              <a:rPr lang="en-US" sz="2800" dirty="0" err="1" smtClean="0"/>
              <a:t>desu</a:t>
            </a:r>
            <a:r>
              <a:rPr lang="en-US" sz="2800" dirty="0" smtClean="0"/>
              <a:t>.</a:t>
            </a:r>
            <a:endParaRPr lang="en-US" sz="2800" dirty="0"/>
          </a:p>
        </p:txBody>
      </p:sp>
      <p:sp>
        <p:nvSpPr>
          <p:cNvPr id="6" name="Cloud Callout 5"/>
          <p:cNvSpPr/>
          <p:nvPr/>
        </p:nvSpPr>
        <p:spPr>
          <a:xfrm>
            <a:off x="336238" y="609226"/>
            <a:ext cx="6936626" cy="1825242"/>
          </a:xfrm>
          <a:prstGeom prst="cloudCallou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err="1" smtClean="0"/>
              <a:t>Watashi</a:t>
            </a:r>
            <a:r>
              <a:rPr lang="en-US" sz="2800" dirty="0" smtClean="0"/>
              <a:t> no …… </a:t>
            </a:r>
            <a:r>
              <a:rPr lang="en-US" sz="2800" dirty="0" err="1" smtClean="0"/>
              <a:t>wa</a:t>
            </a:r>
            <a:r>
              <a:rPr lang="en-US" sz="2800" dirty="0" smtClean="0"/>
              <a:t> </a:t>
            </a:r>
            <a:r>
              <a:rPr lang="en-US" sz="2800" dirty="0" err="1" smtClean="0"/>
              <a:t>nihonjin</a:t>
            </a:r>
            <a:r>
              <a:rPr lang="en-US" sz="2800" dirty="0" smtClean="0"/>
              <a:t> </a:t>
            </a:r>
            <a:r>
              <a:rPr lang="en-US" sz="2800" dirty="0" err="1" smtClean="0"/>
              <a:t>desu</a:t>
            </a:r>
            <a:r>
              <a:rPr lang="en-US" sz="2800" dirty="0" smtClean="0"/>
              <a:t>.</a:t>
            </a:r>
            <a:endParaRPr lang="en-US" sz="2800" dirty="0"/>
          </a:p>
        </p:txBody>
      </p:sp>
    </p:spTree>
    <p:extLst>
      <p:ext uri="{BB962C8B-B14F-4D97-AF65-F5344CB8AC3E}">
        <p14:creationId xmlns:p14="http://schemas.microsoft.com/office/powerpoint/2010/main" val="40816620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38338"/>
          </a:xfrm>
        </p:spPr>
        <p:style>
          <a:lnRef idx="2">
            <a:schemeClr val="accent1">
              <a:shade val="50000"/>
            </a:schemeClr>
          </a:lnRef>
          <a:fillRef idx="1">
            <a:schemeClr val="accent1"/>
          </a:fillRef>
          <a:effectRef idx="0">
            <a:schemeClr val="accent1"/>
          </a:effectRef>
          <a:fontRef idx="minor">
            <a:schemeClr val="lt1"/>
          </a:fontRef>
        </p:style>
        <p:txBody>
          <a:bodyPr/>
          <a:lstStyle/>
          <a:p>
            <a:pPr algn="l"/>
            <a:r>
              <a:rPr kumimoji="1" lang="en-US" altLang="ja-JP" dirty="0" smtClean="0"/>
              <a:t>Sentence Practice </a:t>
            </a:r>
            <a:endParaRPr kumimoji="1" lang="ja-JP" altLang="en-US" dirty="0"/>
          </a:p>
        </p:txBody>
      </p:sp>
      <p:sp>
        <p:nvSpPr>
          <p:cNvPr id="3" name="Content Placeholder 2"/>
          <p:cNvSpPr>
            <a:spLocks noGrp="1"/>
          </p:cNvSpPr>
          <p:nvPr>
            <p:ph idx="1"/>
          </p:nvPr>
        </p:nvSpPr>
        <p:spPr/>
        <p:txBody>
          <a:bodyPr/>
          <a:lstStyle/>
          <a:p>
            <a:pPr marL="514350" indent="-514350">
              <a:buAutoNum type="arabicPeriod"/>
            </a:pPr>
            <a:r>
              <a:rPr kumimoji="1" lang="en-US" altLang="ja-JP" dirty="0" smtClean="0"/>
              <a:t>How old is Lee-san?</a:t>
            </a:r>
          </a:p>
          <a:p>
            <a:pPr marL="514350" indent="-514350">
              <a:buAutoNum type="arabicPeriod"/>
            </a:pPr>
            <a:r>
              <a:rPr lang="en-US" altLang="ja-JP" dirty="0" smtClean="0"/>
              <a:t>What time is it in Tokyo?</a:t>
            </a:r>
          </a:p>
          <a:p>
            <a:pPr marL="514350" indent="-514350">
              <a:buAutoNum type="arabicPeriod"/>
            </a:pPr>
            <a:r>
              <a:rPr lang="en-US" altLang="ja-JP" dirty="0" smtClean="0"/>
              <a:t>Is Mary 20 years old?</a:t>
            </a:r>
          </a:p>
          <a:p>
            <a:pPr marL="514350" indent="-514350">
              <a:buAutoNum type="arabicPeriod"/>
            </a:pPr>
            <a:r>
              <a:rPr kumimoji="1" lang="en-US" altLang="ja-JP" dirty="0" smtClean="0"/>
              <a:t>What is Yamada’s major?</a:t>
            </a:r>
          </a:p>
          <a:p>
            <a:pPr marL="514350" indent="-514350">
              <a:buAutoNum type="arabicPeriod"/>
            </a:pPr>
            <a:r>
              <a:rPr lang="en-US" altLang="ja-JP" dirty="0" smtClean="0"/>
              <a:t>Is Yamada’s older sister a senior at Tokyo University?</a:t>
            </a:r>
          </a:p>
          <a:p>
            <a:pPr marL="0" indent="0">
              <a:buNone/>
            </a:pPr>
            <a:r>
              <a:rPr kumimoji="1" lang="en-US" altLang="ja-JP" dirty="0" smtClean="0"/>
              <a:t>6. Is Yamada’s mother an </a:t>
            </a:r>
            <a:r>
              <a:rPr kumimoji="1" lang="en-US" altLang="ja-JP" smtClean="0"/>
              <a:t>English teacher?</a:t>
            </a:r>
            <a:endParaRPr kumimoji="1" lang="ja-JP" altLang="en-US"/>
          </a:p>
        </p:txBody>
      </p:sp>
    </p:spTree>
    <p:extLst>
      <p:ext uri="{BB962C8B-B14F-4D97-AF65-F5344CB8AC3E}">
        <p14:creationId xmlns:p14="http://schemas.microsoft.com/office/powerpoint/2010/main" val="20405782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L.1 Grammar</a:t>
            </a:r>
            <a:endParaRPr lang="en-US" dirty="0"/>
          </a:p>
        </p:txBody>
      </p:sp>
      <p:sp>
        <p:nvSpPr>
          <p:cNvPr id="3" name="Content Placeholder 2"/>
          <p:cNvSpPr>
            <a:spLocks noGrp="1"/>
          </p:cNvSpPr>
          <p:nvPr>
            <p:ph idx="1"/>
          </p:nvPr>
        </p:nvSpPr>
        <p:spPr/>
        <p:txBody>
          <a:bodyPr>
            <a:normAutofit fontScale="70000" lnSpcReduction="20000"/>
          </a:bodyPr>
          <a:lstStyle/>
          <a:p>
            <a:r>
              <a:rPr lang="en-US" dirty="0"/>
              <a:t>Question Sentences (~</a:t>
            </a:r>
            <a:r>
              <a:rPr lang="en-US" dirty="0" err="1"/>
              <a:t>ka</a:t>
            </a:r>
            <a:r>
              <a:rPr lang="en-US" dirty="0"/>
              <a:t>）</a:t>
            </a:r>
          </a:p>
          <a:p>
            <a:r>
              <a:rPr lang="en-US" dirty="0"/>
              <a:t>Noun-no Noun (e.g., MIT no </a:t>
            </a:r>
            <a:r>
              <a:rPr lang="en-US" dirty="0" err="1"/>
              <a:t>gakusee</a:t>
            </a:r>
            <a:r>
              <a:rPr lang="en-US" dirty="0"/>
              <a:t>）</a:t>
            </a:r>
          </a:p>
          <a:p>
            <a:r>
              <a:rPr lang="en-US" dirty="0"/>
              <a:t>Echo Question</a:t>
            </a:r>
          </a:p>
          <a:p>
            <a:r>
              <a:rPr lang="en-US" dirty="0"/>
              <a:t>~san </a:t>
            </a:r>
            <a:r>
              <a:rPr lang="en-US" dirty="0" err="1"/>
              <a:t>wa</a:t>
            </a:r>
            <a:r>
              <a:rPr lang="en-US" dirty="0"/>
              <a:t>？(How about you, ~?); </a:t>
            </a:r>
            <a:r>
              <a:rPr lang="en-US" dirty="0" err="1"/>
              <a:t>saa／ano／eeto</a:t>
            </a:r>
            <a:r>
              <a:rPr lang="en-US" dirty="0"/>
              <a:t>/</a:t>
            </a:r>
          </a:p>
          <a:p>
            <a:r>
              <a:rPr lang="en-US" dirty="0" err="1"/>
              <a:t>soo</a:t>
            </a:r>
            <a:r>
              <a:rPr lang="en-US" dirty="0"/>
              <a:t> </a:t>
            </a:r>
            <a:r>
              <a:rPr lang="en-US" dirty="0" err="1"/>
              <a:t>desu</a:t>
            </a:r>
            <a:r>
              <a:rPr lang="en-US" dirty="0"/>
              <a:t> </a:t>
            </a:r>
            <a:r>
              <a:rPr lang="en-US" dirty="0" err="1"/>
              <a:t>ka</a:t>
            </a:r>
            <a:r>
              <a:rPr lang="en-US" dirty="0"/>
              <a:t>...('I see')</a:t>
            </a:r>
          </a:p>
          <a:p>
            <a:r>
              <a:rPr lang="en-US" dirty="0"/>
              <a:t>Numbers</a:t>
            </a:r>
          </a:p>
          <a:p>
            <a:r>
              <a:rPr lang="en-US" dirty="0"/>
              <a:t>Time Expressions </a:t>
            </a:r>
          </a:p>
          <a:p>
            <a:r>
              <a:rPr lang="en-US" dirty="0"/>
              <a:t>Telephone Numbers (p.47)</a:t>
            </a:r>
          </a:p>
          <a:p>
            <a:r>
              <a:rPr lang="en-US" dirty="0"/>
              <a:t>Nan (Q-Word) + -</a:t>
            </a:r>
            <a:r>
              <a:rPr lang="en-US" dirty="0" err="1"/>
              <a:t>ji</a:t>
            </a:r>
            <a:r>
              <a:rPr lang="en-US" dirty="0"/>
              <a:t> (o'clock), -</a:t>
            </a:r>
            <a:r>
              <a:rPr lang="en-US" dirty="0" err="1"/>
              <a:t>jin</a:t>
            </a:r>
            <a:r>
              <a:rPr lang="en-US" dirty="0"/>
              <a:t> (nationality), -</a:t>
            </a:r>
            <a:r>
              <a:rPr lang="en-US" dirty="0" err="1"/>
              <a:t>sai</a:t>
            </a:r>
            <a:r>
              <a:rPr lang="en-US" dirty="0"/>
              <a:t> (age), -</a:t>
            </a:r>
            <a:r>
              <a:rPr lang="en-US" dirty="0" err="1"/>
              <a:t>nensee</a:t>
            </a:r>
            <a:r>
              <a:rPr lang="en-US" dirty="0"/>
              <a:t> (grade)?</a:t>
            </a:r>
          </a:p>
          <a:p>
            <a:r>
              <a:rPr lang="en-US" dirty="0"/>
              <a:t>Japanese names (p.45)</a:t>
            </a:r>
          </a:p>
          <a:p>
            <a:r>
              <a:rPr lang="en-US" dirty="0"/>
              <a:t>Family Terms</a:t>
            </a:r>
          </a:p>
          <a:p>
            <a:r>
              <a:rPr lang="en-US" dirty="0"/>
              <a:t>Majors</a:t>
            </a:r>
          </a:p>
          <a:p>
            <a:endParaRPr lang="en-US" dirty="0"/>
          </a:p>
        </p:txBody>
      </p:sp>
    </p:spTree>
    <p:extLst>
      <p:ext uri="{BB962C8B-B14F-4D97-AF65-F5344CB8AC3E}">
        <p14:creationId xmlns:p14="http://schemas.microsoft.com/office/powerpoint/2010/main" val="16034544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Characteristics of the Japanese language</a:t>
            </a:r>
            <a:endParaRPr lang="en-US" dirty="0"/>
          </a:p>
        </p:txBody>
      </p:sp>
      <p:sp>
        <p:nvSpPr>
          <p:cNvPr id="3" name="Content Placeholder 2"/>
          <p:cNvSpPr>
            <a:spLocks noGrp="1"/>
          </p:cNvSpPr>
          <p:nvPr>
            <p:ph idx="1"/>
          </p:nvPr>
        </p:nvSpPr>
        <p:spPr>
          <a:xfrm>
            <a:off x="457200" y="1542058"/>
            <a:ext cx="8229600" cy="4717009"/>
          </a:xfrm>
        </p:spPr>
        <p:txBody>
          <a:bodyPr>
            <a:normAutofit fontScale="70000" lnSpcReduction="20000"/>
          </a:bodyPr>
          <a:lstStyle/>
          <a:p>
            <a:pPr marL="0" indent="0">
              <a:buNone/>
            </a:pPr>
            <a:endParaRPr lang="en-US" b="1" dirty="0" smtClean="0">
              <a:solidFill>
                <a:srgbClr val="FF0000"/>
              </a:solidFill>
            </a:endParaRPr>
          </a:p>
          <a:p>
            <a:pPr marL="0" indent="0">
              <a:buNone/>
            </a:pPr>
            <a:r>
              <a:rPr lang="en-US" b="1" dirty="0" smtClean="0">
                <a:solidFill>
                  <a:srgbClr val="FF0000"/>
                </a:solidFill>
              </a:rPr>
              <a:t>Writing System</a:t>
            </a:r>
            <a:r>
              <a:rPr lang="en-US" dirty="0" smtClean="0"/>
              <a:t>: </a:t>
            </a:r>
            <a:r>
              <a:rPr lang="en-US" dirty="0"/>
              <a:t>Japanese has three writing systems: (</a:t>
            </a:r>
            <a:r>
              <a:rPr lang="en-US" dirty="0" err="1"/>
              <a:t>i</a:t>
            </a:r>
            <a:r>
              <a:rPr lang="en-US" dirty="0"/>
              <a:t>) Hiragana; (ii) Katakana; and (iii) Kanji.  </a:t>
            </a:r>
            <a:endParaRPr lang="en-US" dirty="0" smtClean="0"/>
          </a:p>
          <a:p>
            <a:pPr marL="0" indent="0">
              <a:buNone/>
            </a:pPr>
            <a:r>
              <a:rPr lang="en-US" dirty="0" smtClean="0"/>
              <a:t>[Review   </a:t>
            </a:r>
            <a:r>
              <a:rPr lang="ja-JP" altLang="en-US" dirty="0" smtClean="0"/>
              <a:t>あ</a:t>
            </a:r>
            <a:r>
              <a:rPr lang="en-US" altLang="ja-JP" dirty="0" smtClean="0"/>
              <a:t>〜</a:t>
            </a:r>
            <a:r>
              <a:rPr lang="ja-JP" altLang="en-US" dirty="0" smtClean="0"/>
              <a:t>こ</a:t>
            </a:r>
            <a:r>
              <a:rPr lang="en-US" altLang="ja-JP" dirty="0" smtClean="0"/>
              <a:t>]</a:t>
            </a:r>
            <a:r>
              <a:rPr lang="en-US" dirty="0" smtClean="0"/>
              <a:t> –Check online materials and do exercises on p.117</a:t>
            </a:r>
          </a:p>
          <a:p>
            <a:pPr marL="0" indent="0">
              <a:buNone/>
            </a:pPr>
            <a:r>
              <a:rPr lang="en-US" dirty="0" smtClean="0"/>
              <a:t>[</a:t>
            </a:r>
            <a:r>
              <a:rPr lang="en-US" dirty="0" err="1" smtClean="0"/>
              <a:t>Genki</a:t>
            </a:r>
            <a:r>
              <a:rPr lang="en-US" dirty="0" smtClean="0"/>
              <a:t> Online Materials]</a:t>
            </a:r>
          </a:p>
          <a:p>
            <a:pPr marL="0" indent="0">
              <a:buNone/>
            </a:pPr>
            <a:r>
              <a:rPr lang="en-US" dirty="0">
                <a:hlinkClick r:id="rId2"/>
              </a:rPr>
              <a:t>http://genki.japantimes.co.jp/</a:t>
            </a:r>
            <a:r>
              <a:rPr lang="en-US" dirty="0" smtClean="0">
                <a:hlinkClick r:id="rId2"/>
              </a:rPr>
              <a:t>self_en</a:t>
            </a:r>
            <a:endParaRPr lang="en-US" dirty="0" smtClean="0"/>
          </a:p>
          <a:p>
            <a:pPr marL="0" indent="0">
              <a:buNone/>
            </a:pPr>
            <a:endParaRPr lang="en-US" dirty="0" smtClean="0"/>
          </a:p>
          <a:p>
            <a:pPr marL="0" indent="0">
              <a:buNone/>
            </a:pPr>
            <a:r>
              <a:rPr lang="en-US" dirty="0" smtClean="0"/>
              <a:t>[Other online materials]</a:t>
            </a:r>
          </a:p>
          <a:p>
            <a:pPr marL="0" indent="0">
              <a:buNone/>
            </a:pPr>
            <a:r>
              <a:rPr lang="en-US" dirty="0">
                <a:hlinkClick r:id="rId3"/>
              </a:rPr>
              <a:t>http://www.csus.edu/indiv/s/sheaa/projects/genki/hiragana-</a:t>
            </a:r>
            <a:r>
              <a:rPr lang="en-US" dirty="0" smtClean="0">
                <a:hlinkClick r:id="rId3"/>
              </a:rPr>
              <a:t>timer.html</a:t>
            </a:r>
            <a:endParaRPr lang="en-US" dirty="0" smtClean="0"/>
          </a:p>
          <a:p>
            <a:pPr marL="0" indent="0">
              <a:buNone/>
            </a:pPr>
            <a:r>
              <a:rPr lang="en-US" dirty="0">
                <a:hlinkClick r:id="rId4"/>
              </a:rPr>
              <a:t>http://www.japanese-lesson.com/characters/hiragana/hiragana_drill/</a:t>
            </a:r>
            <a:r>
              <a:rPr lang="en-US" dirty="0" smtClean="0">
                <a:hlinkClick r:id="rId4"/>
              </a:rPr>
              <a:t>index.html</a:t>
            </a:r>
            <a:endParaRPr lang="en-US" dirty="0" smtClean="0"/>
          </a:p>
          <a:p>
            <a:pPr marL="0" indent="0">
              <a:buNone/>
            </a:pPr>
            <a:r>
              <a:rPr lang="en-US" dirty="0">
                <a:hlinkClick r:id="rId5"/>
              </a:rPr>
              <a:t>http://unckel.de/kanateacher/index-</a:t>
            </a:r>
            <a:r>
              <a:rPr lang="en-US" dirty="0" smtClean="0">
                <a:hlinkClick r:id="rId5"/>
              </a:rPr>
              <a:t>en.html</a:t>
            </a:r>
            <a:endParaRPr lang="en-US" dirty="0" smtClean="0"/>
          </a:p>
          <a:p>
            <a:pPr marL="0" indent="0">
              <a:buNone/>
            </a:pPr>
            <a:endParaRPr lang="en-US" dirty="0" smtClean="0"/>
          </a:p>
        </p:txBody>
      </p:sp>
    </p:spTree>
    <p:extLst>
      <p:ext uri="{BB962C8B-B14F-4D97-AF65-F5344CB8AC3E}">
        <p14:creationId xmlns:p14="http://schemas.microsoft.com/office/powerpoint/2010/main" val="147929511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1330568"/>
          </a:xfrm>
        </p:spPr>
        <p:txBody>
          <a:bodyPr>
            <a:normAutofit/>
          </a:bodyPr>
          <a:lstStyle/>
          <a:p>
            <a:pPr marL="0" indent="0">
              <a:buNone/>
            </a:pPr>
            <a:r>
              <a:rPr lang="en-US" b="1" dirty="0">
                <a:solidFill>
                  <a:srgbClr val="FF0000"/>
                </a:solidFill>
              </a:rPr>
              <a:t>Sound System</a:t>
            </a:r>
            <a:r>
              <a:rPr lang="en-US" dirty="0"/>
              <a:t>: Japanese has 5 vowels (/a, </a:t>
            </a:r>
            <a:r>
              <a:rPr lang="en-US" dirty="0" err="1"/>
              <a:t>i</a:t>
            </a:r>
            <a:r>
              <a:rPr lang="en-US" dirty="0"/>
              <a:t>, u, e, o/) and 46 basic </a:t>
            </a:r>
            <a:r>
              <a:rPr lang="en-US" dirty="0" smtClean="0"/>
              <a:t>syllables. </a:t>
            </a:r>
            <a:r>
              <a:rPr lang="en-US" dirty="0"/>
              <a:t> </a:t>
            </a:r>
          </a:p>
          <a:p>
            <a:pPr marL="0" indent="0">
              <a:buNone/>
            </a:pPr>
            <a:endParaRPr lang="en-US" b="1" dirty="0" smtClean="0">
              <a:solidFill>
                <a:srgbClr val="FF0000"/>
              </a:solidFill>
            </a:endParaRPr>
          </a:p>
          <a:p>
            <a:endParaRPr lang="en-US" dirty="0"/>
          </a:p>
        </p:txBody>
      </p:sp>
      <p:sp>
        <p:nvSpPr>
          <p:cNvPr id="4" name="Title 1"/>
          <p:cNvSpPr>
            <a:spLocks noGrp="1"/>
          </p:cNvSpPr>
          <p:nvPr>
            <p:ph type="title"/>
          </p:nvPr>
        </p:nvSpPr>
        <p:spPr/>
        <p:txBody>
          <a:bodyPr>
            <a:normAutofit fontScale="90000"/>
          </a:bodyPr>
          <a:lstStyle/>
          <a:p>
            <a:r>
              <a:rPr lang="en-US" dirty="0" smtClean="0"/>
              <a:t>Characteristics of the Japanese language</a:t>
            </a:r>
            <a:endParaRPr lang="en-US" dirty="0"/>
          </a:p>
        </p:txBody>
      </p:sp>
      <p:pic>
        <p:nvPicPr>
          <p:cNvPr id="2" name="Picture 1" descr="Screen Shot 2013-09-08 at 12.12.1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3899" y="3129383"/>
            <a:ext cx="6441609" cy="3485719"/>
          </a:xfrm>
          <a:prstGeom prst="rect">
            <a:avLst/>
          </a:prstGeom>
        </p:spPr>
      </p:pic>
    </p:spTree>
    <p:extLst>
      <p:ext uri="{BB962C8B-B14F-4D97-AF65-F5344CB8AC3E}">
        <p14:creationId xmlns:p14="http://schemas.microsoft.com/office/powerpoint/2010/main" val="4153706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Voiced &amp; /</a:t>
            </a:r>
            <a:r>
              <a:rPr lang="en-US" dirty="0" err="1"/>
              <a:t>p</a:t>
            </a:r>
            <a:r>
              <a:rPr lang="en-US" dirty="0" err="1" smtClean="0"/>
              <a:t>a~po</a:t>
            </a:r>
            <a:r>
              <a:rPr lang="en-US" dirty="0" smtClean="0"/>
              <a:t>/</a:t>
            </a:r>
            <a:endParaRPr lang="en-US" dirty="0"/>
          </a:p>
        </p:txBody>
      </p:sp>
      <p:pic>
        <p:nvPicPr>
          <p:cNvPr id="9" name="Picture 8" descr="Screen Shot 2013-09-08 at 12.12.1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31" y="1798982"/>
            <a:ext cx="5485440" cy="2968312"/>
          </a:xfrm>
          <a:prstGeom prst="rect">
            <a:avLst/>
          </a:prstGeom>
        </p:spPr>
      </p:pic>
      <p:sp>
        <p:nvSpPr>
          <p:cNvPr id="10" name="Rectangle 9"/>
          <p:cNvSpPr/>
          <p:nvPr/>
        </p:nvSpPr>
        <p:spPr>
          <a:xfrm>
            <a:off x="3356707" y="1798982"/>
            <a:ext cx="1194504" cy="2968312"/>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479729" y="1800114"/>
            <a:ext cx="424566" cy="2968312"/>
          </a:xfrm>
          <a:prstGeom prst="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Screen Shot 2013-09-08 at 12.14.2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08977" y="2966719"/>
            <a:ext cx="2120900" cy="2895600"/>
          </a:xfrm>
          <a:prstGeom prst="rect">
            <a:avLst/>
          </a:prstGeom>
        </p:spPr>
      </p:pic>
      <p:sp>
        <p:nvSpPr>
          <p:cNvPr id="13" name="Rectangle 12"/>
          <p:cNvSpPr/>
          <p:nvPr/>
        </p:nvSpPr>
        <p:spPr>
          <a:xfrm>
            <a:off x="6032999" y="1936178"/>
            <a:ext cx="1859796" cy="694391"/>
          </a:xfrm>
          <a:prstGeom prst="rect">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t>Voiced</a:t>
            </a:r>
            <a:endParaRPr lang="en-US" sz="2400" b="1" dirty="0"/>
          </a:p>
        </p:txBody>
      </p:sp>
      <p:pic>
        <p:nvPicPr>
          <p:cNvPr id="14" name="Picture 13" descr="Screen Shot 2013-09-08 at 12.22.58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73551" y="2966719"/>
            <a:ext cx="464176" cy="2586123"/>
          </a:xfrm>
          <a:prstGeom prst="rect">
            <a:avLst/>
          </a:prstGeom>
        </p:spPr>
      </p:pic>
    </p:spTree>
    <p:extLst>
      <p:ext uri="{BB962C8B-B14F-4D97-AF65-F5344CB8AC3E}">
        <p14:creationId xmlns:p14="http://schemas.microsoft.com/office/powerpoint/2010/main" val="3904206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Double Consonants</a:t>
            </a:r>
            <a:endParaRPr lang="en-US" dirty="0"/>
          </a:p>
        </p:txBody>
      </p:sp>
      <p:sp>
        <p:nvSpPr>
          <p:cNvPr id="3" name="Content Placeholder 2"/>
          <p:cNvSpPr>
            <a:spLocks noGrp="1"/>
          </p:cNvSpPr>
          <p:nvPr>
            <p:ph idx="1"/>
          </p:nvPr>
        </p:nvSpPr>
        <p:spPr/>
        <p:txBody>
          <a:bodyPr/>
          <a:lstStyle/>
          <a:p>
            <a:r>
              <a:rPr lang="en-US" dirty="0" err="1" smtClean="0"/>
              <a:t>I</a:t>
            </a:r>
            <a:r>
              <a:rPr lang="en-US" b="1" dirty="0" err="1" smtClean="0">
                <a:solidFill>
                  <a:srgbClr val="FF0000"/>
                </a:solidFill>
              </a:rPr>
              <a:t>tt</a:t>
            </a:r>
            <a:r>
              <a:rPr lang="en-US" dirty="0" err="1" smtClean="0"/>
              <a:t>e</a:t>
            </a:r>
            <a:r>
              <a:rPr lang="en-US" dirty="0" smtClean="0"/>
              <a:t> </a:t>
            </a:r>
            <a:r>
              <a:rPr lang="en-US" dirty="0" err="1" smtClean="0"/>
              <a:t>kudasai</a:t>
            </a:r>
            <a:r>
              <a:rPr lang="en-US" dirty="0" smtClean="0"/>
              <a:t>  (vs. </a:t>
            </a:r>
            <a:r>
              <a:rPr lang="en-US" dirty="0" err="1" smtClean="0"/>
              <a:t>ite</a:t>
            </a:r>
            <a:r>
              <a:rPr lang="en-US" dirty="0" smtClean="0"/>
              <a:t> </a:t>
            </a:r>
            <a:r>
              <a:rPr lang="en-US" dirty="0" err="1" smtClean="0"/>
              <a:t>kudasai</a:t>
            </a:r>
            <a:r>
              <a:rPr lang="en-US" dirty="0" smtClean="0"/>
              <a:t>)</a:t>
            </a:r>
          </a:p>
          <a:p>
            <a:pPr marL="0" indent="0">
              <a:buNone/>
            </a:pPr>
            <a:r>
              <a:rPr lang="en-US" dirty="0" smtClean="0"/>
              <a:t>/k, s, t, p/=&gt; /</a:t>
            </a:r>
            <a:r>
              <a:rPr lang="en-US" dirty="0" err="1" smtClean="0"/>
              <a:t>kk</a:t>
            </a:r>
            <a:r>
              <a:rPr lang="en-US" dirty="0" smtClean="0"/>
              <a:t>, </a:t>
            </a:r>
            <a:r>
              <a:rPr lang="en-US" dirty="0" err="1" smtClean="0"/>
              <a:t>ss</a:t>
            </a:r>
            <a:r>
              <a:rPr lang="en-US" dirty="0" smtClean="0"/>
              <a:t>, </a:t>
            </a:r>
            <a:r>
              <a:rPr lang="en-US" dirty="0" err="1" smtClean="0"/>
              <a:t>tt</a:t>
            </a:r>
            <a:r>
              <a:rPr lang="en-US" dirty="0" smtClean="0"/>
              <a:t>, </a:t>
            </a:r>
            <a:r>
              <a:rPr lang="en-US" dirty="0" err="1" smtClean="0"/>
              <a:t>pp</a:t>
            </a:r>
            <a:r>
              <a:rPr lang="en-US" dirty="0" smtClean="0"/>
              <a:t>/</a:t>
            </a:r>
            <a:endParaRPr lang="en-US" dirty="0"/>
          </a:p>
          <a:p>
            <a:r>
              <a:rPr lang="en-US" dirty="0" err="1"/>
              <a:t>k</a:t>
            </a:r>
            <a:r>
              <a:rPr lang="en-US" dirty="0" err="1" smtClean="0"/>
              <a:t>a</a:t>
            </a:r>
            <a:r>
              <a:rPr lang="en-US" b="1" dirty="0" err="1" smtClean="0">
                <a:solidFill>
                  <a:srgbClr val="FF0000"/>
                </a:solidFill>
              </a:rPr>
              <a:t>tt</a:t>
            </a:r>
            <a:r>
              <a:rPr lang="en-US" dirty="0" err="1" smtClean="0"/>
              <a:t>a</a:t>
            </a:r>
            <a:r>
              <a:rPr lang="en-US" dirty="0" smtClean="0"/>
              <a:t> vs. kata</a:t>
            </a:r>
          </a:p>
          <a:p>
            <a:r>
              <a:rPr lang="en-US" dirty="0" err="1"/>
              <a:t>s</a:t>
            </a:r>
            <a:r>
              <a:rPr lang="en-US" dirty="0" err="1" smtClean="0"/>
              <a:t>a</a:t>
            </a:r>
            <a:r>
              <a:rPr lang="en-US" b="1" dirty="0" err="1" smtClean="0">
                <a:solidFill>
                  <a:srgbClr val="FF0000"/>
                </a:solidFill>
              </a:rPr>
              <a:t>kk</a:t>
            </a:r>
            <a:r>
              <a:rPr lang="en-US" dirty="0" err="1" smtClean="0"/>
              <a:t>a</a:t>
            </a:r>
            <a:r>
              <a:rPr lang="en-US" dirty="0" smtClean="0"/>
              <a:t> vs. </a:t>
            </a:r>
            <a:r>
              <a:rPr lang="en-US" dirty="0" err="1" smtClean="0"/>
              <a:t>saka</a:t>
            </a:r>
            <a:endParaRPr lang="en-US" dirty="0" smtClean="0"/>
          </a:p>
          <a:p>
            <a:r>
              <a:rPr lang="en-US" dirty="0" err="1"/>
              <a:t>k</a:t>
            </a:r>
            <a:r>
              <a:rPr lang="en-US" dirty="0" err="1" smtClean="0"/>
              <a:t>a</a:t>
            </a:r>
            <a:r>
              <a:rPr lang="en-US" b="1" dirty="0" err="1" smtClean="0">
                <a:solidFill>
                  <a:srgbClr val="FF0000"/>
                </a:solidFill>
              </a:rPr>
              <a:t>kk</a:t>
            </a:r>
            <a:r>
              <a:rPr lang="en-US" dirty="0" err="1" smtClean="0"/>
              <a:t>i</a:t>
            </a:r>
            <a:r>
              <a:rPr lang="en-US" dirty="0" smtClean="0"/>
              <a:t> vs. kaki</a:t>
            </a:r>
          </a:p>
          <a:p>
            <a:r>
              <a:rPr lang="en-US" dirty="0" err="1"/>
              <a:t>k</a:t>
            </a:r>
            <a:r>
              <a:rPr lang="en-US" dirty="0" err="1" smtClean="0"/>
              <a:t>i</a:t>
            </a:r>
            <a:r>
              <a:rPr lang="en-US" b="1" dirty="0" err="1" smtClean="0">
                <a:solidFill>
                  <a:srgbClr val="FF0000"/>
                </a:solidFill>
              </a:rPr>
              <a:t>pp</a:t>
            </a:r>
            <a:r>
              <a:rPr lang="en-US" dirty="0" err="1" smtClean="0"/>
              <a:t>u</a:t>
            </a:r>
            <a:r>
              <a:rPr lang="en-US" dirty="0" smtClean="0"/>
              <a:t> vs. </a:t>
            </a:r>
            <a:r>
              <a:rPr lang="en-US" dirty="0" err="1" smtClean="0"/>
              <a:t>kipu</a:t>
            </a:r>
            <a:endParaRPr lang="en-US" dirty="0" smtClean="0"/>
          </a:p>
          <a:p>
            <a:r>
              <a:rPr lang="en-US" dirty="0" err="1"/>
              <a:t>s</a:t>
            </a:r>
            <a:r>
              <a:rPr lang="en-US" dirty="0" err="1" smtClean="0"/>
              <a:t>a</a:t>
            </a:r>
            <a:r>
              <a:rPr lang="en-US" b="1" dirty="0" err="1" smtClean="0">
                <a:solidFill>
                  <a:srgbClr val="FF0000"/>
                </a:solidFill>
              </a:rPr>
              <a:t>ss</a:t>
            </a:r>
            <a:r>
              <a:rPr lang="en-US" dirty="0" err="1" smtClean="0"/>
              <a:t>ato</a:t>
            </a:r>
            <a:r>
              <a:rPr lang="en-US" dirty="0" smtClean="0"/>
              <a:t> vs. </a:t>
            </a:r>
            <a:r>
              <a:rPr lang="en-US" dirty="0" err="1" smtClean="0"/>
              <a:t>sasato</a:t>
            </a:r>
            <a:endParaRPr lang="en-US" dirty="0"/>
          </a:p>
        </p:txBody>
      </p:sp>
    </p:spTree>
    <p:extLst>
      <p:ext uri="{BB962C8B-B14F-4D97-AF65-F5344CB8AC3E}">
        <p14:creationId xmlns:p14="http://schemas.microsoft.com/office/powerpoint/2010/main" val="39939367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 Vowels</a:t>
            </a:r>
            <a:endParaRPr lang="en-US" dirty="0"/>
          </a:p>
        </p:txBody>
      </p:sp>
      <p:sp>
        <p:nvSpPr>
          <p:cNvPr id="3" name="Content Placeholder 2"/>
          <p:cNvSpPr>
            <a:spLocks noGrp="1"/>
          </p:cNvSpPr>
          <p:nvPr>
            <p:ph idx="1"/>
          </p:nvPr>
        </p:nvSpPr>
        <p:spPr>
          <a:xfrm>
            <a:off x="457200" y="1600200"/>
            <a:ext cx="2294694" cy="2300299"/>
          </a:xfrm>
        </p:spPr>
        <p:txBody>
          <a:bodyPr>
            <a:normAutofit/>
          </a:bodyPr>
          <a:lstStyle/>
          <a:p>
            <a:r>
              <a:rPr lang="en-US" sz="2400" dirty="0" err="1" smtClean="0"/>
              <a:t>Arigat</a:t>
            </a:r>
            <a:r>
              <a:rPr lang="en-US" sz="2400" u="sng" dirty="0" err="1" smtClean="0">
                <a:solidFill>
                  <a:srgbClr val="FF0000"/>
                </a:solidFill>
              </a:rPr>
              <a:t>oo</a:t>
            </a:r>
            <a:endParaRPr lang="en-US" sz="2400" u="sng" dirty="0" smtClean="0">
              <a:solidFill>
                <a:srgbClr val="FF0000"/>
              </a:solidFill>
            </a:endParaRPr>
          </a:p>
          <a:p>
            <a:r>
              <a:rPr lang="en-US" sz="2400" dirty="0" err="1" smtClean="0"/>
              <a:t>Ohay</a:t>
            </a:r>
            <a:r>
              <a:rPr lang="en-US" sz="2400" u="sng" dirty="0" err="1" smtClean="0">
                <a:solidFill>
                  <a:srgbClr val="FF0000"/>
                </a:solidFill>
              </a:rPr>
              <a:t>oo</a:t>
            </a:r>
            <a:endParaRPr lang="en-US" sz="2400" u="sng" dirty="0" smtClean="0">
              <a:solidFill>
                <a:srgbClr val="FF0000"/>
              </a:solidFill>
            </a:endParaRPr>
          </a:p>
          <a:p>
            <a:r>
              <a:rPr lang="en-US" sz="2400" dirty="0" err="1" smtClean="0"/>
              <a:t>Say</a:t>
            </a:r>
            <a:r>
              <a:rPr lang="en-US" sz="2400" u="sng" dirty="0" err="1" smtClean="0">
                <a:solidFill>
                  <a:srgbClr val="FF0000"/>
                </a:solidFill>
              </a:rPr>
              <a:t>oo</a:t>
            </a:r>
            <a:r>
              <a:rPr lang="en-US" sz="2400" dirty="0" err="1" smtClean="0"/>
              <a:t>nara</a:t>
            </a:r>
            <a:endParaRPr lang="en-US" sz="2400" dirty="0" smtClean="0"/>
          </a:p>
          <a:p>
            <a:r>
              <a:rPr lang="en-US" sz="2400" dirty="0" smtClean="0"/>
              <a:t>M</a:t>
            </a:r>
            <a:r>
              <a:rPr lang="en-US" sz="2400" u="sng" dirty="0" smtClean="0">
                <a:solidFill>
                  <a:srgbClr val="FF0000"/>
                </a:solidFill>
              </a:rPr>
              <a:t>oo</a:t>
            </a:r>
            <a:r>
              <a:rPr lang="en-US" sz="2400" dirty="0" smtClean="0"/>
              <a:t> </a:t>
            </a:r>
            <a:r>
              <a:rPr lang="en-US" sz="2400" dirty="0" err="1" smtClean="0"/>
              <a:t>ichido</a:t>
            </a:r>
            <a:endParaRPr lang="en-US" sz="2400" dirty="0" smtClean="0"/>
          </a:p>
          <a:p>
            <a:r>
              <a:rPr lang="en-US" sz="2400" dirty="0" err="1" smtClean="0"/>
              <a:t>D</a:t>
            </a:r>
            <a:r>
              <a:rPr lang="en-US" sz="2400" u="sng" dirty="0" err="1" smtClean="0">
                <a:solidFill>
                  <a:srgbClr val="FF0000"/>
                </a:solidFill>
              </a:rPr>
              <a:t>oo</a:t>
            </a:r>
            <a:r>
              <a:rPr lang="en-US" sz="2400" dirty="0" err="1" smtClean="0"/>
              <a:t>zo</a:t>
            </a:r>
            <a:endParaRPr lang="en-US" sz="2400" dirty="0" smtClean="0"/>
          </a:p>
        </p:txBody>
      </p:sp>
      <p:sp>
        <p:nvSpPr>
          <p:cNvPr id="4" name="Rectangle 3"/>
          <p:cNvSpPr/>
          <p:nvPr/>
        </p:nvSpPr>
        <p:spPr>
          <a:xfrm>
            <a:off x="2570450" y="1995606"/>
            <a:ext cx="5534029" cy="334112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en-US" sz="3200" dirty="0" smtClean="0"/>
              <a:t>/</a:t>
            </a:r>
            <a:r>
              <a:rPr lang="en-US" sz="3200" dirty="0" err="1" smtClean="0"/>
              <a:t>aa</a:t>
            </a:r>
            <a:r>
              <a:rPr lang="en-US" sz="3200" dirty="0" smtClean="0"/>
              <a:t>/ :  </a:t>
            </a:r>
            <a:r>
              <a:rPr lang="en-US" sz="3200" dirty="0" err="1" smtClean="0"/>
              <a:t>obaasan</a:t>
            </a:r>
            <a:r>
              <a:rPr lang="en-US" sz="3200" dirty="0" smtClean="0"/>
              <a:t> (cf. </a:t>
            </a:r>
            <a:r>
              <a:rPr lang="en-US" sz="3200" dirty="0" err="1" smtClean="0"/>
              <a:t>obasan</a:t>
            </a:r>
            <a:r>
              <a:rPr lang="en-US" sz="3200" dirty="0" smtClean="0"/>
              <a:t>)</a:t>
            </a:r>
          </a:p>
          <a:p>
            <a:r>
              <a:rPr lang="en-US" sz="3200" dirty="0" smtClean="0"/>
              <a:t>/ii/   :  </a:t>
            </a:r>
            <a:r>
              <a:rPr lang="en-US" sz="3200" dirty="0" err="1" smtClean="0"/>
              <a:t>ojiisan</a:t>
            </a:r>
            <a:r>
              <a:rPr lang="en-US" sz="3200" dirty="0" smtClean="0"/>
              <a:t> (cf. </a:t>
            </a:r>
            <a:r>
              <a:rPr lang="en-US" sz="3200" dirty="0" err="1" smtClean="0"/>
              <a:t>ojisan</a:t>
            </a:r>
            <a:r>
              <a:rPr lang="en-US" sz="3200" dirty="0" smtClean="0"/>
              <a:t>)</a:t>
            </a:r>
          </a:p>
          <a:p>
            <a:r>
              <a:rPr lang="en-US" sz="3200" dirty="0" smtClean="0"/>
              <a:t>/</a:t>
            </a:r>
            <a:r>
              <a:rPr lang="en-US" sz="3200" dirty="0" err="1" smtClean="0"/>
              <a:t>uu</a:t>
            </a:r>
            <a:r>
              <a:rPr lang="en-US" sz="3200" dirty="0" smtClean="0"/>
              <a:t>/:   </a:t>
            </a:r>
            <a:r>
              <a:rPr lang="en-US" sz="3200" dirty="0" err="1" smtClean="0"/>
              <a:t>suuji</a:t>
            </a:r>
            <a:r>
              <a:rPr lang="en-US" sz="3200" dirty="0" smtClean="0"/>
              <a:t> (cf. </a:t>
            </a:r>
            <a:r>
              <a:rPr lang="en-US" sz="3200" dirty="0" err="1" smtClean="0"/>
              <a:t>suji</a:t>
            </a:r>
            <a:r>
              <a:rPr lang="en-US" sz="3200" dirty="0" smtClean="0"/>
              <a:t> )</a:t>
            </a:r>
          </a:p>
          <a:p>
            <a:r>
              <a:rPr lang="en-US" sz="3200" dirty="0" smtClean="0"/>
              <a:t>/</a:t>
            </a:r>
            <a:r>
              <a:rPr lang="en-US" sz="3200" dirty="0" err="1" smtClean="0"/>
              <a:t>ee</a:t>
            </a:r>
            <a:r>
              <a:rPr lang="en-US" sz="3200" dirty="0" smtClean="0"/>
              <a:t>/:   </a:t>
            </a:r>
            <a:r>
              <a:rPr lang="en-US" sz="3200" dirty="0" err="1" smtClean="0"/>
              <a:t>oneesan</a:t>
            </a:r>
            <a:r>
              <a:rPr lang="en-US" sz="3200" dirty="0" smtClean="0"/>
              <a:t> </a:t>
            </a:r>
          </a:p>
          <a:p>
            <a:r>
              <a:rPr lang="en-US" sz="3200" dirty="0" smtClean="0"/>
              <a:t>/</a:t>
            </a:r>
            <a:r>
              <a:rPr lang="en-US" sz="3200" dirty="0" err="1" smtClean="0"/>
              <a:t>oo</a:t>
            </a:r>
            <a:r>
              <a:rPr lang="en-US" sz="3200" dirty="0" smtClean="0"/>
              <a:t>/:   </a:t>
            </a:r>
            <a:r>
              <a:rPr lang="en-US" sz="3200" dirty="0" err="1" smtClean="0"/>
              <a:t>otoosan</a:t>
            </a:r>
            <a:endParaRPr lang="en-US" sz="3200" dirty="0"/>
          </a:p>
        </p:txBody>
      </p:sp>
    </p:spTree>
    <p:extLst>
      <p:ext uri="{BB962C8B-B14F-4D97-AF65-F5344CB8AC3E}">
        <p14:creationId xmlns:p14="http://schemas.microsoft.com/office/powerpoint/2010/main" val="36906744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CyV</a:t>
            </a:r>
            <a:endParaRPr lang="en-US" dirty="0"/>
          </a:p>
        </p:txBody>
      </p:sp>
      <p:pic>
        <p:nvPicPr>
          <p:cNvPr id="6" name="Picture 5" descr="Screen Shot 2013-09-08 at 2.08.3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72045" y="1417638"/>
            <a:ext cx="7204255" cy="2779995"/>
          </a:xfrm>
          <a:prstGeom prst="rect">
            <a:avLst/>
          </a:prstGeom>
        </p:spPr>
      </p:pic>
      <p:sp>
        <p:nvSpPr>
          <p:cNvPr id="7" name="Rectangle 6"/>
          <p:cNvSpPr/>
          <p:nvPr/>
        </p:nvSpPr>
        <p:spPr>
          <a:xfrm>
            <a:off x="2192443" y="4641291"/>
            <a:ext cx="2903096" cy="95244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800" dirty="0" smtClean="0"/>
              <a:t>(e.g.) </a:t>
            </a:r>
            <a:r>
              <a:rPr lang="en-US" sz="2800" dirty="0" err="1" smtClean="0"/>
              <a:t>ryuugakusee</a:t>
            </a:r>
            <a:endParaRPr lang="en-US" sz="2800" dirty="0"/>
          </a:p>
        </p:txBody>
      </p:sp>
    </p:spTree>
    <p:extLst>
      <p:ext uri="{BB962C8B-B14F-4D97-AF65-F5344CB8AC3E}">
        <p14:creationId xmlns:p14="http://schemas.microsoft.com/office/powerpoint/2010/main" val="33267000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Pronunciation of /n/ &amp; Devoicing</a:t>
            </a:r>
            <a:endParaRPr lang="en-US" dirty="0"/>
          </a:p>
        </p:txBody>
      </p:sp>
      <p:sp>
        <p:nvSpPr>
          <p:cNvPr id="3" name="Content Placeholder 2"/>
          <p:cNvSpPr>
            <a:spLocks noGrp="1"/>
          </p:cNvSpPr>
          <p:nvPr>
            <p:ph idx="1"/>
          </p:nvPr>
        </p:nvSpPr>
        <p:spPr>
          <a:xfrm>
            <a:off x="457200" y="1600200"/>
            <a:ext cx="8229600" cy="4069130"/>
          </a:xfrm>
        </p:spPr>
        <p:txBody>
          <a:bodyPr>
            <a:normAutofit fontScale="92500" lnSpcReduction="10000"/>
          </a:bodyPr>
          <a:lstStyle/>
          <a:p>
            <a:r>
              <a:rPr lang="en-US" dirty="0" smtClean="0"/>
              <a:t>/n/ is treated as a full syllable</a:t>
            </a:r>
          </a:p>
          <a:p>
            <a:pPr lvl="1"/>
            <a:r>
              <a:rPr lang="en-US" dirty="0" smtClean="0"/>
              <a:t>Ko</a:t>
            </a:r>
            <a:r>
              <a:rPr lang="en-US" b="1" dirty="0" smtClean="0">
                <a:solidFill>
                  <a:srgbClr val="FF0000"/>
                </a:solidFill>
              </a:rPr>
              <a:t>n</a:t>
            </a:r>
            <a:r>
              <a:rPr lang="en-US" dirty="0" smtClean="0"/>
              <a:t>nichiwa</a:t>
            </a:r>
          </a:p>
          <a:p>
            <a:pPr lvl="1"/>
            <a:r>
              <a:rPr lang="en-US" dirty="0" smtClean="0"/>
              <a:t>Ko</a:t>
            </a:r>
            <a:r>
              <a:rPr lang="en-US" b="1" dirty="0" smtClean="0">
                <a:solidFill>
                  <a:srgbClr val="FF0000"/>
                </a:solidFill>
              </a:rPr>
              <a:t>n</a:t>
            </a:r>
            <a:r>
              <a:rPr lang="en-US" dirty="0" smtClean="0"/>
              <a:t>banwa</a:t>
            </a:r>
          </a:p>
          <a:p>
            <a:pPr lvl="1"/>
            <a:r>
              <a:rPr lang="en-US" dirty="0" err="1" smtClean="0"/>
              <a:t>Se</a:t>
            </a:r>
            <a:r>
              <a:rPr lang="en-US" b="1" dirty="0" err="1" smtClean="0">
                <a:solidFill>
                  <a:srgbClr val="FF0000"/>
                </a:solidFill>
              </a:rPr>
              <a:t>n</a:t>
            </a:r>
            <a:r>
              <a:rPr lang="en-US" dirty="0" err="1" smtClean="0"/>
              <a:t>see</a:t>
            </a:r>
            <a:endParaRPr lang="en-US" dirty="0" smtClean="0"/>
          </a:p>
          <a:p>
            <a:r>
              <a:rPr lang="en-US" dirty="0" smtClean="0"/>
              <a:t>The </a:t>
            </a:r>
            <a:r>
              <a:rPr lang="en-US" dirty="0" err="1" smtClean="0"/>
              <a:t>vowles</a:t>
            </a:r>
            <a:r>
              <a:rPr lang="en-US" dirty="0" smtClean="0"/>
              <a:t> /</a:t>
            </a:r>
            <a:r>
              <a:rPr lang="en-US" dirty="0" err="1" smtClean="0"/>
              <a:t>i</a:t>
            </a:r>
            <a:r>
              <a:rPr lang="en-US" dirty="0" smtClean="0"/>
              <a:t>/ and /u/ can be dropped when placed between voiceless consonants (k, s, t, p, and h) or at the end of a sentence.</a:t>
            </a:r>
          </a:p>
          <a:p>
            <a:pPr lvl="1"/>
            <a:r>
              <a:rPr lang="en-US" dirty="0" err="1" smtClean="0"/>
              <a:t>Ohayoo</a:t>
            </a:r>
            <a:r>
              <a:rPr lang="en-US" dirty="0" smtClean="0"/>
              <a:t> </a:t>
            </a:r>
            <a:r>
              <a:rPr lang="en-US" dirty="0" err="1" smtClean="0"/>
              <a:t>gozaimas</a:t>
            </a:r>
            <a:r>
              <a:rPr lang="en-US" dirty="0" smtClean="0"/>
              <a:t>(u).</a:t>
            </a:r>
          </a:p>
          <a:p>
            <a:pPr lvl="1"/>
            <a:r>
              <a:rPr lang="en-US" dirty="0" smtClean="0"/>
              <a:t>….. des(u).</a:t>
            </a:r>
          </a:p>
          <a:p>
            <a:endParaRPr lang="en-US" dirty="0" smtClean="0"/>
          </a:p>
          <a:p>
            <a:endParaRPr lang="en-US" dirty="0"/>
          </a:p>
          <a:p>
            <a:endParaRPr lang="en-US" dirty="0"/>
          </a:p>
        </p:txBody>
      </p:sp>
    </p:spTree>
    <p:extLst>
      <p:ext uri="{BB962C8B-B14F-4D97-AF65-F5344CB8AC3E}">
        <p14:creationId xmlns:p14="http://schemas.microsoft.com/office/powerpoint/2010/main" val="22039200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1245</TotalTime>
  <Words>1468</Words>
  <Application>Microsoft Macintosh PowerPoint</Application>
  <PresentationFormat>On-screen Show (4:3)</PresentationFormat>
  <Paragraphs>381</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A Brief Introduction of the Japanese Language  &amp; L1 Grammar</vt:lpstr>
      <vt:lpstr>Characteristics of the Japanese language</vt:lpstr>
      <vt:lpstr>Characteristics of the Japanese language</vt:lpstr>
      <vt:lpstr>Characteristics of the Japanese language</vt:lpstr>
      <vt:lpstr>Voiced &amp; /pa~po/</vt:lpstr>
      <vt:lpstr>Double Consonants</vt:lpstr>
      <vt:lpstr>Long Vowels</vt:lpstr>
      <vt:lpstr>CyV</vt:lpstr>
      <vt:lpstr>Pronunciation of /n/ &amp; Devoicing</vt:lpstr>
      <vt:lpstr>Pitch language</vt:lpstr>
      <vt:lpstr>Characteristics of the Japanese language</vt:lpstr>
      <vt:lpstr>Characteristics of the Japanese language</vt:lpstr>
      <vt:lpstr>Lesson 1 Grammar</vt:lpstr>
      <vt:lpstr>1. X wa Y desu</vt:lpstr>
      <vt:lpstr>2. Question Sentences</vt:lpstr>
      <vt:lpstr>Wh-Questions</vt:lpstr>
      <vt:lpstr>2. How to answer….</vt:lpstr>
      <vt:lpstr>saa/anoo/eeto (additional expressions)  saa (pondering the answer)    anoo (hesitation noise) ‘uh’ eeto (hesitation noise) ‘let me see/uh’</vt:lpstr>
      <vt:lpstr>3. Mini conversations</vt:lpstr>
      <vt:lpstr>3. Mini conversations</vt:lpstr>
      <vt:lpstr>3. Mini conversations</vt:lpstr>
      <vt:lpstr>4. X no Y</vt:lpstr>
      <vt:lpstr>5. Numbers</vt:lpstr>
      <vt:lpstr>5. Numbers</vt:lpstr>
      <vt:lpstr>6. Telephone Numbers</vt:lpstr>
      <vt:lpstr>7. Family Terms</vt:lpstr>
      <vt:lpstr>Sentence Practice </vt:lpstr>
      <vt:lpstr>Summary of L.1 Grammar</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L1 Grammar</dc:title>
  <dc:creator>Yoshimi Nagaya</dc:creator>
  <cp:lastModifiedBy>Takako Aikawa</cp:lastModifiedBy>
  <cp:revision>60</cp:revision>
  <dcterms:created xsi:type="dcterms:W3CDTF">2012-09-09T14:19:08Z</dcterms:created>
  <dcterms:modified xsi:type="dcterms:W3CDTF">2013-09-09T12:07:29Z</dcterms:modified>
</cp:coreProperties>
</file>