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56" r:id="rId3"/>
    <p:sldId id="274" r:id="rId4"/>
    <p:sldId id="257" r:id="rId5"/>
    <p:sldId id="258" r:id="rId6"/>
    <p:sldId id="262" r:id="rId7"/>
    <p:sldId id="260" r:id="rId8"/>
    <p:sldId id="272" r:id="rId9"/>
    <p:sldId id="261" r:id="rId10"/>
    <p:sldId id="264" r:id="rId11"/>
    <p:sldId id="270" r:id="rId12"/>
    <p:sldId id="266" r:id="rId13"/>
    <p:sldId id="267" r:id="rId14"/>
    <p:sldId id="268" r:id="rId15"/>
    <p:sldId id="271" r:id="rId16"/>
    <p:sldId id="273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24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23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71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00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128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42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78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14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8783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70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09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37632-BAD7-3544-BD88-2F22ADCAB582}" type="datetimeFigureOut">
              <a:rPr kumimoji="1" lang="ja-JP" altLang="en-US" smtClean="0"/>
              <a:t>9/23/13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65CA2-9195-5D48-A19A-4A6BFECD1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932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Lesson 2 Grammar</a:t>
            </a:r>
            <a:endParaRPr kumimoji="1" lang="ja-JP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85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351" y="536223"/>
            <a:ext cx="8075849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8</a:t>
            </a:r>
            <a:r>
              <a:rPr lang="en-US" altLang="ja-JP" sz="3200" dirty="0" smtClean="0"/>
              <a:t>. Sentence final particle </a:t>
            </a:r>
            <a:r>
              <a:rPr lang="ja-JP" altLang="en-US" sz="3200" dirty="0" smtClean="0"/>
              <a:t>よ、ね、ねえ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2201" y="1439334"/>
            <a:ext cx="7365999" cy="5037666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altLang="ja-JP" sz="2600" dirty="0" smtClean="0">
                <a:solidFill>
                  <a:srgbClr val="1F497D"/>
                </a:solidFill>
              </a:rPr>
              <a:t>1) </a:t>
            </a:r>
            <a:r>
              <a:rPr lang="ja-JP" altLang="en-US" sz="2600" dirty="0" smtClean="0">
                <a:solidFill>
                  <a:srgbClr val="1F497D"/>
                </a:solidFill>
              </a:rPr>
              <a:t>よ　（</a:t>
            </a:r>
            <a:r>
              <a:rPr lang="en-US" altLang="ja-JP" sz="2600" dirty="0" err="1" smtClean="0">
                <a:solidFill>
                  <a:srgbClr val="1F497D"/>
                </a:solidFill>
              </a:rPr>
              <a:t>yo</a:t>
            </a:r>
            <a:r>
              <a:rPr lang="en-US" altLang="ja-JP" sz="2600" dirty="0" smtClean="0">
                <a:solidFill>
                  <a:srgbClr val="1F497D"/>
                </a:solidFill>
              </a:rPr>
              <a:t>)   </a:t>
            </a:r>
            <a:r>
              <a:rPr lang="en-US" altLang="ja-JP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assertion ‘I tell you’: the speaker assumes s/he is providing the addressee a new information or a new suggestion.</a:t>
            </a:r>
          </a:p>
          <a:p>
            <a:pPr algn="l"/>
            <a:r>
              <a:rPr lang="en-US" altLang="ja-JP" sz="2600" dirty="0"/>
              <a:t>	</a:t>
            </a:r>
            <a:r>
              <a:rPr lang="ja-JP" altLang="en-US" sz="2600" dirty="0" smtClean="0"/>
              <a:t>　</a:t>
            </a:r>
            <a:r>
              <a:rPr lang="ja-JP" altLang="en-US" sz="2200" dirty="0"/>
              <a:t>　</a:t>
            </a:r>
            <a:r>
              <a:rPr lang="ja-JP" altLang="en-US" sz="2200" dirty="0" smtClean="0"/>
              <a:t>これはたかいですか。</a:t>
            </a:r>
            <a:endParaRPr lang="en-US" altLang="ja-JP" sz="2200" dirty="0" smtClean="0"/>
          </a:p>
          <a:p>
            <a:pPr algn="l"/>
            <a:r>
              <a:rPr lang="en-US" altLang="ja-JP" sz="2200" dirty="0"/>
              <a:t>	</a:t>
            </a:r>
            <a:r>
              <a:rPr lang="ja-JP" altLang="ja-JP" sz="2200" dirty="0"/>
              <a:t>　</a:t>
            </a:r>
            <a:r>
              <a:rPr lang="ja-JP" altLang="en-US" sz="2200" dirty="0" smtClean="0"/>
              <a:t>　これですか。ええ、たかいですよ。</a:t>
            </a:r>
            <a:endParaRPr lang="en-US" altLang="ja-JP" sz="2200" dirty="0" smtClean="0"/>
          </a:p>
          <a:p>
            <a:pPr algn="l"/>
            <a:endParaRPr lang="en-US" altLang="ja-JP" sz="2600" dirty="0"/>
          </a:p>
          <a:p>
            <a:pPr algn="l"/>
            <a:r>
              <a:rPr lang="en-US" altLang="ja-JP" sz="2600" dirty="0" smtClean="0">
                <a:solidFill>
                  <a:srgbClr val="1F497D"/>
                </a:solidFill>
              </a:rPr>
              <a:t>2) </a:t>
            </a:r>
            <a:r>
              <a:rPr lang="ja-JP" altLang="en-US" sz="2600" dirty="0" smtClean="0">
                <a:solidFill>
                  <a:srgbClr val="1F497D"/>
                </a:solidFill>
              </a:rPr>
              <a:t>ね</a:t>
            </a:r>
            <a:r>
              <a:rPr lang="en-US" altLang="ja-JP" sz="2600" dirty="0" smtClean="0">
                <a:solidFill>
                  <a:srgbClr val="1F497D"/>
                </a:solidFill>
              </a:rPr>
              <a:t> (ne)</a:t>
            </a:r>
            <a:r>
              <a:rPr lang="ja-JP" altLang="en-US" sz="2600" dirty="0" smtClean="0">
                <a:solidFill>
                  <a:srgbClr val="558ED5"/>
                </a:solidFill>
              </a:rPr>
              <a:t>　</a:t>
            </a:r>
            <a:endParaRPr lang="en-US" altLang="ja-JP" sz="2600" dirty="0" smtClean="0">
              <a:solidFill>
                <a:srgbClr val="558ED5"/>
              </a:solidFill>
            </a:endParaRPr>
          </a:p>
          <a:p>
            <a:pPr lvl="1" algn="l"/>
            <a:r>
              <a:rPr lang="en-US" altLang="ja-JP" dirty="0" smtClean="0">
                <a:solidFill>
                  <a:srgbClr val="558ED5"/>
                </a:solidFill>
              </a:rPr>
              <a:t>A confirmation-seeker with rising intonation:</a:t>
            </a:r>
            <a:r>
              <a:rPr lang="ja-JP" altLang="en-US" dirty="0" smtClean="0">
                <a:solidFill>
                  <a:srgbClr val="558ED5"/>
                </a:solidFill>
              </a:rPr>
              <a:t>　</a:t>
            </a:r>
            <a:r>
              <a:rPr lang="en-US" altLang="ja-JP" dirty="0" smtClean="0">
                <a:solidFill>
                  <a:srgbClr val="558ED5"/>
                </a:solidFill>
              </a:rPr>
              <a:t>‘right?’ ‘isn’t it?’</a:t>
            </a:r>
          </a:p>
          <a:p>
            <a:pPr algn="l"/>
            <a:r>
              <a:rPr lang="en-US" altLang="ja-JP" sz="2100" dirty="0"/>
              <a:t>	 </a:t>
            </a:r>
            <a:r>
              <a:rPr lang="en-US" altLang="ja-JP" sz="2100" dirty="0" smtClean="0"/>
              <a:t> </a:t>
            </a:r>
            <a:r>
              <a:rPr lang="ja-JP" altLang="en-US" sz="2100" dirty="0" smtClean="0"/>
              <a:t>　　これはにほんごですね。</a:t>
            </a:r>
            <a:endParaRPr lang="en-US" altLang="ja-JP" sz="2100" dirty="0" smtClean="0"/>
          </a:p>
          <a:p>
            <a:pPr algn="l"/>
            <a:r>
              <a:rPr lang="en-US" altLang="ja-JP" sz="2100" dirty="0"/>
              <a:t>	</a:t>
            </a:r>
            <a:r>
              <a:rPr lang="ja-JP" altLang="ja-JP" sz="2100" dirty="0"/>
              <a:t>　</a:t>
            </a:r>
            <a:r>
              <a:rPr lang="ja-JP" altLang="en-US" sz="2100" dirty="0" smtClean="0"/>
              <a:t>　　はい、そうですよ。</a:t>
            </a:r>
            <a:endParaRPr lang="en-US" altLang="ja-JP" sz="2100" dirty="0" smtClean="0"/>
          </a:p>
          <a:p>
            <a:pPr algn="l"/>
            <a:endParaRPr lang="en-US" altLang="ja-JP" sz="2100" dirty="0" smtClean="0"/>
          </a:p>
          <a:p>
            <a:pPr algn="l"/>
            <a:r>
              <a:rPr lang="en-US" altLang="ja-JP" sz="2600" dirty="0" smtClean="0">
                <a:solidFill>
                  <a:schemeClr val="tx2"/>
                </a:solidFill>
              </a:rPr>
              <a:t>3) </a:t>
            </a:r>
            <a:r>
              <a:rPr lang="ja-JP" altLang="en-US" sz="2600" dirty="0" smtClean="0">
                <a:solidFill>
                  <a:schemeClr val="tx2"/>
                </a:solidFill>
              </a:rPr>
              <a:t>ねえ</a:t>
            </a:r>
            <a:r>
              <a:rPr lang="en-US" altLang="ja-JP" sz="2600" dirty="0" smtClean="0">
                <a:solidFill>
                  <a:schemeClr val="tx2"/>
                </a:solidFill>
              </a:rPr>
              <a:t> (nee)</a:t>
            </a:r>
          </a:p>
          <a:p>
            <a:pPr lvl="1" algn="l"/>
            <a:r>
              <a:rPr lang="en-US" altLang="ja-JP" dirty="0" smtClean="0">
                <a:solidFill>
                  <a:srgbClr val="558ED5"/>
                </a:solidFill>
              </a:rPr>
              <a:t>An agreement-seeker from the addressee about some shared  knowledge.   (exclamatory indication of assumed/actual agreement)</a:t>
            </a:r>
          </a:p>
          <a:p>
            <a:pPr algn="l"/>
            <a:r>
              <a:rPr lang="en-US" altLang="ja-JP" sz="2100" dirty="0" smtClean="0"/>
              <a:t>		</a:t>
            </a:r>
          </a:p>
          <a:p>
            <a:pPr algn="l"/>
            <a:r>
              <a:rPr lang="en-US" altLang="ja-JP" sz="2100" dirty="0"/>
              <a:t> </a:t>
            </a:r>
            <a:r>
              <a:rPr lang="en-US" altLang="ja-JP" sz="2100" dirty="0" smtClean="0"/>
              <a:t>                       </a:t>
            </a:r>
            <a:r>
              <a:rPr lang="ja-JP" altLang="en-US" sz="2100" dirty="0" smtClean="0"/>
              <a:t>おいしいですねえ。　</a:t>
            </a:r>
            <a:endParaRPr lang="en-US" altLang="ja-JP" sz="2100" dirty="0" smtClean="0"/>
          </a:p>
          <a:p>
            <a:pPr algn="l"/>
            <a:r>
              <a:rPr lang="en-US" altLang="ja-JP" sz="2100" dirty="0" smtClean="0"/>
              <a:t>	    </a:t>
            </a:r>
            <a:r>
              <a:rPr lang="ja-JP" altLang="ja-JP" sz="2100" dirty="0" smtClean="0"/>
              <a:t>　</a:t>
            </a:r>
            <a:r>
              <a:rPr lang="en-US" altLang="ja-JP" sz="2100" dirty="0"/>
              <a:t> </a:t>
            </a:r>
            <a:r>
              <a:rPr lang="ja-JP" altLang="en-US" sz="2100" dirty="0" smtClean="0"/>
              <a:t>　ええ、おいしいですねえ。／ええ、そうですねえ。</a:t>
            </a:r>
            <a:endParaRPr lang="en-US" altLang="ja-JP" sz="2100" dirty="0" smtClean="0"/>
          </a:p>
          <a:p>
            <a:pPr algn="l"/>
            <a:r>
              <a:rPr lang="en-US" altLang="ja-JP" sz="2100" dirty="0" smtClean="0"/>
              <a:t>	</a:t>
            </a:r>
          </a:p>
          <a:p>
            <a:pPr algn="l"/>
            <a:r>
              <a:rPr lang="en-US" altLang="ja-JP" sz="2800" dirty="0" smtClean="0">
                <a:solidFill>
                  <a:srgbClr val="558ED5"/>
                </a:solidFill>
              </a:rPr>
              <a:t>	</a:t>
            </a:r>
            <a:r>
              <a:rPr lang="en-US" altLang="ja-JP" sz="2800" dirty="0">
                <a:solidFill>
                  <a:srgbClr val="558ED5"/>
                </a:solidFill>
              </a:rPr>
              <a:t> </a:t>
            </a:r>
            <a:r>
              <a:rPr lang="en-US" altLang="ja-JP" sz="2800" dirty="0" smtClean="0">
                <a:solidFill>
                  <a:srgbClr val="558ED5"/>
                </a:solidFill>
              </a:rPr>
              <a:t>       </a:t>
            </a:r>
            <a:r>
              <a:rPr lang="ja-JP" altLang="en-US" sz="2000" dirty="0" smtClean="0"/>
              <a:t>たかいですねえ。　</a:t>
            </a:r>
            <a:endParaRPr lang="en-US" altLang="ja-JP" sz="2000" dirty="0" smtClean="0"/>
          </a:p>
          <a:p>
            <a:pPr algn="l"/>
            <a:r>
              <a:rPr lang="en-US" altLang="ja-JP" sz="2000" dirty="0" smtClean="0"/>
              <a:t>	    </a:t>
            </a:r>
            <a:r>
              <a:rPr lang="ja-JP" altLang="ja-JP" sz="2000" dirty="0" smtClean="0"/>
              <a:t>　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　ええ、そうです</a:t>
            </a:r>
            <a:r>
              <a:rPr lang="ja-JP" altLang="en-US" sz="2000" smtClean="0"/>
              <a:t>ねえ。</a:t>
            </a:r>
            <a:endParaRPr lang="en-US" altLang="ja-JP" sz="1700" dirty="0"/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22277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</a:t>
            </a:r>
            <a:r>
              <a:rPr lang="ja-JP" altLang="en-US" dirty="0" smtClean="0"/>
              <a:t>　</a:t>
            </a:r>
            <a:r>
              <a:rPr lang="en-US" altLang="ja-JP" dirty="0" smtClean="0"/>
              <a:t>(Negative Question)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〜</a:t>
            </a:r>
            <a:r>
              <a:rPr lang="ja-JP" altLang="en-US" dirty="0" smtClean="0"/>
              <a:t>じゃありませんか。</a:t>
            </a:r>
            <a:r>
              <a:rPr lang="en-US" altLang="ja-JP" dirty="0" smtClean="0"/>
              <a:t>(~</a:t>
            </a:r>
            <a:r>
              <a:rPr lang="ja-JP" altLang="en-US" dirty="0" smtClean="0"/>
              <a:t>じゃないですか。）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0419" y="2529071"/>
            <a:ext cx="756509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1</a:t>
            </a: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あのがくせいはちゅうごくじんですよ。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That student is Chinese.</a:t>
            </a: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そうですか。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300419" y="3823664"/>
            <a:ext cx="822055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2</a:t>
            </a:r>
          </a:p>
          <a:p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あのがくせいはちゅうごくじんですよ。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That student is Chinese.</a:t>
            </a: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そうですか？　かんこくじん</a:t>
            </a:r>
            <a:r>
              <a:rPr lang="ja-JP" altLang="en-US" sz="2000" b="1" dirty="0">
                <a:solidFill>
                  <a:srgbClr val="FF0000"/>
                </a:solidFill>
              </a:rPr>
              <a:t>じゃないですか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that so?  Isn’t he Korean</a:t>
            </a:r>
            <a:r>
              <a:rPr lang="en-US" altLang="ja-JP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r>
              <a:rPr lang="ja-JP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　　　　　　　（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かんこく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じん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じゃありませんか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r>
              <a:rPr lang="en-US" altLang="ja-JP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）</a:t>
            </a:r>
            <a:endParaRPr lang="en-US" altLang="ja-JP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0419" y="5479832"/>
            <a:ext cx="863021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</a:t>
            </a:r>
            <a:r>
              <a:rPr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</a:t>
            </a:r>
            <a:endParaRPr lang="en-US" altLang="ja-JP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あのがくせいはちゅ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うごくじん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じゃ</a:t>
            </a:r>
            <a:r>
              <a:rPr lang="ja-JP" altLang="en-US" sz="2000" b="1" dirty="0">
                <a:solidFill>
                  <a:srgbClr val="FF0000"/>
                </a:solidFill>
              </a:rPr>
              <a:t>ない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ですね</a:t>
            </a:r>
            <a:r>
              <a:rPr lang="ja-JP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ja-JP" sz="20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altLang="ja-JP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altLang="ja-JP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					 That student is not a Chinese, right?</a:t>
            </a:r>
            <a:endParaRPr lang="en-US" altLang="ja-JP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664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176" y="1439334"/>
            <a:ext cx="8630215" cy="5210434"/>
          </a:xfrm>
        </p:spPr>
        <p:txBody>
          <a:bodyPr>
            <a:normAutofit/>
          </a:bodyPr>
          <a:lstStyle/>
          <a:p>
            <a:pPr algn="l"/>
            <a:r>
              <a:rPr lang="en-US" altLang="ja-JP" sz="1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1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たなかさんはいしゃですね。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	Tanaka is a doctor, right?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はい、そうですよ。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Yes, he is.</a:t>
            </a:r>
          </a:p>
          <a:p>
            <a:pPr algn="l"/>
            <a:r>
              <a:rPr lang="en-US" altLang="ja-JP" sz="1700" dirty="0" smtClean="0">
                <a:solidFill>
                  <a:srgbClr val="558ED5"/>
                </a:solidFill>
              </a:rPr>
              <a:t>	</a:t>
            </a:r>
          </a:p>
          <a:p>
            <a:pPr algn="l"/>
            <a:r>
              <a:rPr lang="en-US" altLang="ja-JP" sz="1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2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たなかさんはべんごしじゃないですね。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	</a:t>
            </a:r>
            <a:r>
              <a:rPr lang="en-US" altLang="ja-JP" sz="17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Takaka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a lawyer, right?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u="sng" dirty="0" smtClean="0">
                <a:solidFill>
                  <a:schemeClr val="accent2"/>
                </a:solidFill>
              </a:rPr>
              <a:t>はい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、べんごしじゃないです。いしゃです。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pPr algn="l"/>
            <a:r>
              <a:rPr lang="en-US" altLang="ja-JP" sz="17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altLang="ja-JP" sz="17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</a:t>
            </a:r>
            <a:r>
              <a:rPr lang="en-US" altLang="ja-JP" sz="1700" b="1" u="sng" dirty="0" smtClean="0">
                <a:solidFill>
                  <a:srgbClr val="FF0000"/>
                </a:solidFill>
              </a:rPr>
              <a:t>YES </a:t>
            </a:r>
            <a:r>
              <a:rPr lang="en-US" altLang="ja-JP" sz="1700" b="1" dirty="0" smtClean="0">
                <a:solidFill>
                  <a:srgbClr val="FF0000"/>
                </a:solidFill>
              </a:rPr>
              <a:t>(what you said is correct</a:t>
            </a:r>
            <a:r>
              <a:rPr lang="en-US" altLang="ja-JP" sz="1700" b="1" u="sng" dirty="0" smtClean="0">
                <a:solidFill>
                  <a:srgbClr val="FF0000"/>
                </a:solidFill>
              </a:rPr>
              <a:t>)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he is not a lawyer. He is a doctor. </a:t>
            </a:r>
          </a:p>
          <a:p>
            <a:pPr algn="l"/>
            <a:endParaRPr lang="en-US" altLang="ja-JP" sz="17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ja-JP" sz="17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Exchange 3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やまださんはかいしゃいんじゃないですね。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Yamada is not an office worker, right?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u="sng" dirty="0" smtClean="0">
                <a:solidFill>
                  <a:srgbClr val="C0504D"/>
                </a:solidFill>
              </a:rPr>
              <a:t>いいえ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、かいしゃいんですよ。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</a:t>
            </a:r>
            <a:r>
              <a:rPr lang="en-US" altLang="ja-JP" sz="1700" b="1" u="sng" dirty="0" smtClean="0">
                <a:solidFill>
                  <a:srgbClr val="FF0000"/>
                </a:solidFill>
              </a:rPr>
              <a:t>NO</a:t>
            </a:r>
            <a:r>
              <a:rPr lang="en-US" altLang="ja-JP" sz="1700" b="1" dirty="0" smtClean="0">
                <a:solidFill>
                  <a:srgbClr val="FF0000"/>
                </a:solidFill>
              </a:rPr>
              <a:t> (what you said is wrong)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he is an office worker. 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かいしゃいんですか。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　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Is he?	</a:t>
            </a:r>
          </a:p>
          <a:p>
            <a:pPr algn="l"/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B: </a:t>
            </a:r>
            <a:r>
              <a:rPr lang="ja-JP" altLang="en-US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はい、そうですよ。</a:t>
            </a:r>
            <a:r>
              <a:rPr lang="en-US" altLang="ja-JP" sz="17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				Yes, he is. </a:t>
            </a:r>
          </a:p>
          <a:p>
            <a:pPr algn="l"/>
            <a:endParaRPr lang="en-US" altLang="ja-JP" sz="17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ja-JP" sz="17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ja-JP" dirty="0" smtClean="0"/>
          </a:p>
          <a:p>
            <a:pPr algn="l"/>
            <a:endParaRPr lang="en-US" altLang="ja-JP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4074" y="536223"/>
            <a:ext cx="8144126" cy="762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3200" dirty="0" smtClean="0"/>
              <a:t>More on Negative Questions: Japanese </a:t>
            </a:r>
            <a:r>
              <a:rPr lang="ja-JP" altLang="en-US" sz="3200" dirty="0" smtClean="0"/>
              <a:t>はい</a:t>
            </a:r>
            <a:r>
              <a:rPr lang="en-US" altLang="ja-JP" sz="3200" dirty="0" smtClean="0"/>
              <a:t> and </a:t>
            </a:r>
            <a:r>
              <a:rPr lang="ja-JP" altLang="en-US" sz="3200" dirty="0" smtClean="0"/>
              <a:t>いいえ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27293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7</a:t>
            </a:r>
            <a:r>
              <a:rPr lang="en-US" altLang="ja-JP" sz="3200" dirty="0" smtClean="0"/>
              <a:t>. Particle </a:t>
            </a:r>
            <a:r>
              <a:rPr lang="ja-JP" altLang="en-US" sz="3200" dirty="0" smtClean="0"/>
              <a:t>が</a:t>
            </a:r>
            <a:r>
              <a:rPr lang="ja-JP" altLang="en-US" sz="3200" dirty="0" smtClean="0"/>
              <a:t>　</a:t>
            </a:r>
            <a:r>
              <a:rPr lang="en-US" altLang="ja-JP" sz="3200" dirty="0" smtClean="0"/>
              <a:t>(Extra Information)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0779" y="1439334"/>
            <a:ext cx="7597422" cy="5037666"/>
          </a:xfrm>
        </p:spPr>
        <p:txBody>
          <a:bodyPr>
            <a:normAutofit/>
          </a:bodyPr>
          <a:lstStyle/>
          <a:p>
            <a:pPr algn="l"/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Question 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words (</a:t>
            </a:r>
            <a:r>
              <a:rPr lang="en-US" altLang="ja-JP" sz="2400" dirty="0" err="1" smtClean="0">
                <a:solidFill>
                  <a:schemeClr val="accent6">
                    <a:lumMod val="75000"/>
                  </a:schemeClr>
                </a:solidFill>
              </a:rPr>
              <a:t>dore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altLang="ja-JP" sz="2400" dirty="0" err="1" smtClean="0">
                <a:solidFill>
                  <a:schemeClr val="accent6">
                    <a:lumMod val="75000"/>
                  </a:schemeClr>
                </a:solidFill>
              </a:rPr>
              <a:t>dono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, dare) are always followed by particle </a:t>
            </a:r>
            <a:r>
              <a:rPr lang="en-US" altLang="ja-JP" sz="2400" i="1" dirty="0" err="1" smtClean="0">
                <a:solidFill>
                  <a:schemeClr val="accent6">
                    <a:lumMod val="75000"/>
                  </a:schemeClr>
                </a:solidFill>
              </a:rPr>
              <a:t>ga</a:t>
            </a:r>
            <a:r>
              <a:rPr lang="en-US" altLang="ja-JP" sz="2400" dirty="0" err="1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r>
              <a:rPr lang="en-US" altLang="ja-JP" sz="2400" i="1" dirty="0" err="1" smtClean="0">
                <a:solidFill>
                  <a:schemeClr val="accent6">
                    <a:lumMod val="75000"/>
                  </a:schemeClr>
                </a:solidFill>
              </a:rPr>
              <a:t>Wa</a:t>
            </a:r>
            <a:r>
              <a:rPr lang="en-US" altLang="ja-JP" sz="2400" dirty="0" smtClean="0">
                <a:solidFill>
                  <a:schemeClr val="accent6">
                    <a:lumMod val="75000"/>
                  </a:schemeClr>
                </a:solidFill>
              </a:rPr>
              <a:t> is never used after these words. (see p.63)  </a:t>
            </a:r>
          </a:p>
          <a:p>
            <a:pPr algn="l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どれ</a:t>
            </a:r>
            <a:r>
              <a:rPr lang="ja-JP" altLang="en-US" sz="1800" dirty="0" smtClean="0">
                <a:solidFill>
                  <a:schemeClr val="accent2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おいしいですか。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</a:p>
          <a:p>
            <a:pPr algn="l"/>
            <a:r>
              <a:rPr lang="ja-JP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　　これ</a:t>
            </a:r>
            <a:r>
              <a:rPr lang="ja-JP" altLang="en-US" sz="1800" dirty="0" smtClean="0">
                <a:solidFill>
                  <a:srgbClr val="C0504D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おいしいです。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どのほん</a:t>
            </a:r>
            <a:r>
              <a:rPr lang="ja-JP" altLang="en-US" sz="1800" dirty="0" smtClean="0">
                <a:solidFill>
                  <a:srgbClr val="C0504D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せんせいのほんですか。　　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ja-JP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これです。これ</a:t>
            </a:r>
            <a:r>
              <a:rPr lang="ja-JP" altLang="en-US" sz="1800" dirty="0" smtClean="0">
                <a:solidFill>
                  <a:srgbClr val="C0504D"/>
                </a:solidFill>
              </a:rPr>
              <a:t>が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せんせいのほんです。</a:t>
            </a:r>
            <a:endParaRPr lang="en-US" altLang="ja-JP" sz="1800" dirty="0" smtClean="0">
              <a:solidFill>
                <a:srgbClr val="C0504D"/>
              </a:solidFill>
            </a:endParaRPr>
          </a:p>
          <a:p>
            <a:pPr algn="l"/>
            <a:r>
              <a:rPr lang="en-US" altLang="ja-JP" sz="1800" dirty="0">
                <a:solidFill>
                  <a:srgbClr val="E46C0A"/>
                </a:solidFill>
              </a:rPr>
              <a:t>	</a:t>
            </a:r>
            <a:endParaRPr lang="en-US" altLang="ja-JP" sz="1800" dirty="0" smtClean="0">
              <a:solidFill>
                <a:srgbClr val="E46C0A"/>
              </a:solidFill>
            </a:endParaRPr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29555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8. Big Numbers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889" y="2420294"/>
            <a:ext cx="8091312" cy="4056706"/>
          </a:xfrm>
        </p:spPr>
        <p:txBody>
          <a:bodyPr>
            <a:normAutofit fontScale="85000" lnSpcReduction="20000"/>
          </a:bodyPr>
          <a:lstStyle/>
          <a:p>
            <a:pPr marL="342900" indent="-342900" algn="l">
              <a:buFont typeface="Arial"/>
              <a:buChar char="•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Hundreds  </a:t>
            </a:r>
          </a:p>
          <a:p>
            <a:pPr lvl="1" algn="l"/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-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hyaku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(1,2,4,5,7,9)/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byaku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(3)/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pyaku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(6,8)	</a:t>
            </a:r>
          </a:p>
          <a:p>
            <a:pPr marL="342900" indent="-342900" algn="l">
              <a:buFont typeface="Arial"/>
              <a:buChar char="•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Thousands </a:t>
            </a:r>
          </a:p>
          <a:p>
            <a:pPr algn="l"/>
            <a:r>
              <a:rPr lang="en-US" altLang="ja-JP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sen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(1,2,4,5,6,7,</a:t>
            </a:r>
            <a:r>
              <a:rPr lang="en-US" altLang="ja-JP" sz="2400" dirty="0" smtClean="0">
                <a:solidFill>
                  <a:srgbClr val="E46C0A"/>
                </a:solidFill>
              </a:rPr>
              <a:t>8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,9) / </a:t>
            </a:r>
            <a:r>
              <a:rPr lang="en-US" altLang="ja-JP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zen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(3)</a:t>
            </a:r>
          </a:p>
          <a:p>
            <a:pPr marL="342900" indent="-342900" algn="l">
              <a:buFont typeface="Arial"/>
              <a:buChar char="•"/>
            </a:pPr>
            <a:r>
              <a:rPr lang="en-US" altLang="ja-JP" sz="2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Ten thousands   –man</a:t>
            </a:r>
            <a:endParaRPr lang="en-US" altLang="ja-JP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2,500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25,000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1,300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41,300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ja-JP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6541,379</a:t>
            </a:r>
          </a:p>
          <a:p>
            <a:pPr marL="514350" indent="-514350" algn="l">
              <a:buFont typeface="+mj-lt"/>
              <a:buAutoNum type="arabicPeriod"/>
            </a:pPr>
            <a:endParaRPr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ja-JP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60777" y="1461762"/>
            <a:ext cx="5740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このとけいはいくらですか。　　　</a:t>
            </a:r>
            <a:endParaRPr lang="en-US" altLang="ja-JP" dirty="0" smtClean="0"/>
          </a:p>
          <a:p>
            <a:r>
              <a:rPr lang="ja-JP" altLang="en-US" dirty="0" smtClean="0"/>
              <a:t>それですか。６０００えんです。</a:t>
            </a:r>
            <a:endParaRPr kumimoji="1" lang="ja-JP" altLang="en-US" dirty="0"/>
          </a:p>
        </p:txBody>
      </p:sp>
      <p:sp>
        <p:nvSpPr>
          <p:cNvPr id="5" name="Rectangle 4"/>
          <p:cNvSpPr/>
          <p:nvPr/>
        </p:nvSpPr>
        <p:spPr>
          <a:xfrm>
            <a:off x="2686718" y="1579076"/>
            <a:ext cx="4078926" cy="46646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100 (</a:t>
            </a:r>
            <a:r>
              <a:rPr lang="en-US" sz="2800" dirty="0" err="1" smtClean="0"/>
              <a:t>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200 (</a:t>
            </a:r>
            <a:r>
              <a:rPr lang="en-US" sz="2800" dirty="0" err="1" smtClean="0"/>
              <a:t>nihyaku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300 (</a:t>
            </a:r>
            <a:r>
              <a:rPr lang="en-US" sz="2800" dirty="0" err="1" smtClean="0"/>
              <a:t>san</a:t>
            </a:r>
            <a:r>
              <a:rPr lang="en-US" sz="2800" dirty="0" err="1" smtClean="0">
                <a:solidFill>
                  <a:srgbClr val="FF0000"/>
                </a:solidFill>
              </a:rPr>
              <a:t>bya</a:t>
            </a:r>
            <a:r>
              <a:rPr lang="en-US" sz="2800" dirty="0" err="1" smtClean="0"/>
              <a:t>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400 (</a:t>
            </a:r>
            <a:r>
              <a:rPr lang="en-US" sz="2800" dirty="0" err="1" smtClean="0"/>
              <a:t>yonhyaku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500 (</a:t>
            </a:r>
            <a:r>
              <a:rPr lang="en-US" sz="2800" dirty="0" err="1" smtClean="0"/>
              <a:t>gohyaku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600 (</a:t>
            </a:r>
            <a:r>
              <a:rPr lang="en-US" sz="2800" dirty="0" err="1" smtClean="0"/>
              <a:t>ro</a:t>
            </a:r>
            <a:r>
              <a:rPr lang="en-US" sz="2800" b="1" dirty="0" err="1" smtClean="0">
                <a:solidFill>
                  <a:srgbClr val="FF0000"/>
                </a:solidFill>
              </a:rPr>
              <a:t>p</a:t>
            </a:r>
            <a:r>
              <a:rPr lang="en-US" sz="2800" dirty="0" err="1" smtClean="0"/>
              <a:t>pyaku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700 (</a:t>
            </a:r>
            <a:r>
              <a:rPr lang="en-US" sz="2800" dirty="0" err="1" smtClean="0"/>
              <a:t>nanahyaku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800 (</a:t>
            </a:r>
            <a:r>
              <a:rPr lang="en-US" sz="2800" dirty="0" err="1" smtClean="0"/>
              <a:t>ha</a:t>
            </a:r>
            <a:r>
              <a:rPr lang="en-US" sz="2800" b="1" dirty="0" err="1" smtClean="0">
                <a:solidFill>
                  <a:srgbClr val="FF0000"/>
                </a:solidFill>
              </a:rPr>
              <a:t>p</a:t>
            </a:r>
            <a:r>
              <a:rPr lang="en-US" sz="2800" dirty="0" err="1" smtClean="0"/>
              <a:t>pyaku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900 (</a:t>
            </a:r>
            <a:r>
              <a:rPr lang="en-US" sz="2800" dirty="0" err="1" smtClean="0"/>
              <a:t>kyuuhyaku</a:t>
            </a:r>
            <a:r>
              <a:rPr lang="en-US" sz="2800" dirty="0" smtClean="0"/>
              <a:t>)</a:t>
            </a:r>
          </a:p>
          <a:p>
            <a:pPr algn="ctr"/>
            <a:r>
              <a:rPr lang="en-US" sz="2800" dirty="0" smtClean="0"/>
              <a:t>1,000</a:t>
            </a:r>
          </a:p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07608" y="1807693"/>
            <a:ext cx="3585471" cy="43730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1,000 (</a:t>
            </a:r>
            <a:r>
              <a:rPr lang="en-US" sz="2400" dirty="0" err="1" smtClean="0"/>
              <a:t>sen</a:t>
            </a:r>
            <a:r>
              <a:rPr lang="en-US" sz="2400" dirty="0"/>
              <a:t> </a:t>
            </a:r>
            <a:r>
              <a:rPr lang="en-US" sz="2400" dirty="0" smtClean="0"/>
              <a:t>[NOT, </a:t>
            </a:r>
            <a:r>
              <a:rPr lang="en-US" sz="2400" dirty="0" err="1" smtClean="0"/>
              <a:t>issen</a:t>
            </a:r>
            <a:r>
              <a:rPr lang="en-US" sz="2400" dirty="0" smtClean="0"/>
              <a:t>])</a:t>
            </a:r>
          </a:p>
          <a:p>
            <a:pPr algn="ctr"/>
            <a:r>
              <a:rPr lang="en-US" sz="2400" dirty="0" smtClean="0"/>
              <a:t>2,000 (</a:t>
            </a:r>
            <a:r>
              <a:rPr lang="en-US" sz="2400" dirty="0" err="1" smtClean="0"/>
              <a:t>nisen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3,000 (</a:t>
            </a:r>
            <a:r>
              <a:rPr lang="en-US" sz="2400" dirty="0" err="1" smtClean="0"/>
              <a:t>san</a:t>
            </a:r>
            <a:r>
              <a:rPr lang="en-US" sz="2400" b="1" dirty="0" err="1" smtClean="0">
                <a:solidFill>
                  <a:srgbClr val="FF0000"/>
                </a:solidFill>
              </a:rPr>
              <a:t>z</a:t>
            </a:r>
            <a:r>
              <a:rPr lang="en-US" sz="2400" dirty="0" err="1" smtClean="0"/>
              <a:t>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4,000 (</a:t>
            </a:r>
            <a:r>
              <a:rPr lang="en-US" sz="2400" dirty="0" err="1" smtClean="0"/>
              <a:t>yonsen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5,000 (</a:t>
            </a:r>
            <a:r>
              <a:rPr lang="en-US" sz="2400" dirty="0" err="1" smtClean="0"/>
              <a:t>gosen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6,000 (</a:t>
            </a:r>
            <a:r>
              <a:rPr lang="en-US" sz="2400" dirty="0" err="1" smtClean="0"/>
              <a:t>rokusen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7,000 (</a:t>
            </a:r>
            <a:r>
              <a:rPr lang="en-US" sz="2400" dirty="0" err="1" smtClean="0"/>
              <a:t>nanasen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8,000 (</a:t>
            </a:r>
            <a:r>
              <a:rPr lang="en-US" sz="2400" dirty="0" err="1" smtClean="0"/>
              <a:t>ha</a:t>
            </a:r>
            <a:r>
              <a:rPr lang="en-US" sz="2400" b="1" dirty="0" err="1" smtClean="0">
                <a:solidFill>
                  <a:srgbClr val="FF0000"/>
                </a:solidFill>
              </a:rPr>
              <a:t>s</a:t>
            </a:r>
            <a:r>
              <a:rPr lang="en-US" sz="2400" dirty="0" err="1" smtClean="0"/>
              <a:t>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9,000 (</a:t>
            </a:r>
            <a:r>
              <a:rPr lang="en-US" sz="2400" dirty="0" err="1" smtClean="0"/>
              <a:t>kyuusen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10,000 (</a:t>
            </a:r>
            <a:r>
              <a:rPr lang="en-US" sz="2400" dirty="0" err="1" smtClean="0"/>
              <a:t>ichiman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4072897" y="1960093"/>
            <a:ext cx="3585471" cy="437300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10,000 (</a:t>
            </a:r>
            <a:r>
              <a:rPr lang="en-US" sz="2400" dirty="0" err="1" smtClean="0"/>
              <a:t>ichiman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20,000 (</a:t>
            </a:r>
            <a:r>
              <a:rPr lang="en-US" sz="2400" dirty="0" err="1" smtClean="0"/>
              <a:t>niman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30,000 (</a:t>
            </a:r>
            <a:r>
              <a:rPr lang="en-US" sz="2400" dirty="0" err="1" smtClean="0"/>
              <a:t>sanma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40,000 (</a:t>
            </a:r>
            <a:r>
              <a:rPr lang="en-US" sz="2400" dirty="0" err="1" smtClean="0"/>
              <a:t>yonman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50,000 (</a:t>
            </a:r>
            <a:r>
              <a:rPr lang="en-US" sz="2400" dirty="0" err="1" smtClean="0"/>
              <a:t>goman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60,000 (</a:t>
            </a:r>
            <a:r>
              <a:rPr lang="en-US" sz="2400" dirty="0" err="1" smtClean="0"/>
              <a:t>rokuman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70,000 (</a:t>
            </a:r>
            <a:r>
              <a:rPr lang="en-US" sz="2400" dirty="0" err="1" smtClean="0"/>
              <a:t>nanaman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80,000 (</a:t>
            </a:r>
            <a:r>
              <a:rPr lang="en-US" sz="2400" dirty="0" err="1" smtClean="0"/>
              <a:t>hachiman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90,000 (</a:t>
            </a:r>
            <a:r>
              <a:rPr lang="en-US" sz="2400" dirty="0" err="1" smtClean="0"/>
              <a:t>kyuuman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/>
              <a:t>100,000 (</a:t>
            </a:r>
            <a:r>
              <a:rPr lang="en-US" sz="2400" dirty="0" err="1" smtClean="0"/>
              <a:t>zyuuman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550405" y="2198272"/>
            <a:ext cx="4907796" cy="42787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234,567 = 23 x 10,000</a:t>
            </a:r>
          </a:p>
          <a:p>
            <a:pPr algn="ctr"/>
            <a:r>
              <a:rPr lang="en-US" sz="2800" dirty="0" smtClean="0"/>
              <a:t>+</a:t>
            </a:r>
          </a:p>
          <a:p>
            <a:pPr algn="ctr"/>
            <a:r>
              <a:rPr lang="en-US" sz="2800" dirty="0" smtClean="0"/>
              <a:t>4 x 1,000</a:t>
            </a:r>
          </a:p>
          <a:p>
            <a:pPr algn="ctr"/>
            <a:r>
              <a:rPr lang="en-US" sz="2800" dirty="0" smtClean="0"/>
              <a:t>+ </a:t>
            </a:r>
          </a:p>
          <a:p>
            <a:pPr algn="ctr"/>
            <a:r>
              <a:rPr lang="en-US" sz="2800" dirty="0" smtClean="0"/>
              <a:t>5 x 100</a:t>
            </a:r>
          </a:p>
          <a:p>
            <a:pPr algn="ctr"/>
            <a:r>
              <a:rPr lang="en-US" sz="2800" dirty="0" smtClean="0"/>
              <a:t>+</a:t>
            </a:r>
          </a:p>
          <a:p>
            <a:pPr algn="ctr"/>
            <a:r>
              <a:rPr lang="en-US" sz="2800" dirty="0" smtClean="0"/>
              <a:t>6 x 10</a:t>
            </a:r>
          </a:p>
          <a:p>
            <a:pPr algn="ctr"/>
            <a:r>
              <a:rPr lang="en-US" sz="2800" dirty="0" smtClean="0"/>
              <a:t>+ </a:t>
            </a:r>
          </a:p>
          <a:p>
            <a:pPr algn="ctr"/>
            <a:r>
              <a:rPr lang="en-US" sz="2800" dirty="0"/>
              <a:t>7</a:t>
            </a:r>
            <a:endParaRPr lang="en-US" sz="2800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89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Currency</a:t>
            </a:r>
            <a:endParaRPr lang="en-US" dirty="0"/>
          </a:p>
        </p:txBody>
      </p:sp>
      <p:pic>
        <p:nvPicPr>
          <p:cNvPr id="6" name="Content Placeholder 5" descr="Screen Shot 2013-09-10 at 2.16.1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7" b="9567"/>
          <a:stretch>
            <a:fillRect/>
          </a:stretch>
        </p:blipFill>
        <p:spPr/>
      </p:pic>
      <p:pic>
        <p:nvPicPr>
          <p:cNvPr id="7" name="Picture 6" descr="Screen Shot 2013-09-10 at 2.17.3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9" y="1200536"/>
            <a:ext cx="3475556" cy="162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415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Expressions (p. 83)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Shitsuree</a:t>
            </a:r>
            <a:r>
              <a:rPr lang="en-US" dirty="0" smtClean="0"/>
              <a:t> </a:t>
            </a:r>
            <a:r>
              <a:rPr lang="en-US" dirty="0" err="1" smtClean="0"/>
              <a:t>shimasu</a:t>
            </a:r>
            <a:r>
              <a:rPr lang="en-US" dirty="0" smtClean="0"/>
              <a:t>. (cf. </a:t>
            </a:r>
            <a:r>
              <a:rPr lang="en-US" dirty="0" err="1" smtClean="0"/>
              <a:t>sayoonara</a:t>
            </a:r>
            <a:r>
              <a:rPr lang="en-US" dirty="0" smtClean="0"/>
              <a:t>)</a:t>
            </a:r>
            <a:r>
              <a:rPr lang="ja-JP" altLang="en-US" dirty="0" smtClean="0"/>
              <a:t>　（しつれいします。）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Wakarimashita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. (</a:t>
            </a:r>
            <a:r>
              <a:rPr lang="ja-JP" altLang="en-US" dirty="0" smtClean="0"/>
              <a:t>わかりましか。）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Wakarimashita</a:t>
            </a:r>
            <a:r>
              <a:rPr lang="en-US" dirty="0" smtClean="0"/>
              <a:t>.</a:t>
            </a:r>
            <a:r>
              <a:rPr lang="ja-JP" altLang="en-US" dirty="0" smtClean="0"/>
              <a:t>　（わかりました。）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Wakarimasen</a:t>
            </a:r>
            <a:r>
              <a:rPr lang="en-US" dirty="0" smtClean="0"/>
              <a:t>.</a:t>
            </a:r>
            <a:r>
              <a:rPr lang="ja-JP" altLang="en-US" dirty="0" smtClean="0"/>
              <a:t>　（わかりません。）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Yukkuri</a:t>
            </a:r>
            <a:r>
              <a:rPr lang="en-US" dirty="0" smtClean="0"/>
              <a:t>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（ゆっくりいってください。）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Moo </a:t>
            </a:r>
            <a:r>
              <a:rPr lang="en-US" dirty="0" err="1" smtClean="0"/>
              <a:t>ichido</a:t>
            </a:r>
            <a:r>
              <a:rPr lang="en-US" dirty="0" smtClean="0"/>
              <a:t> </a:t>
            </a:r>
            <a:r>
              <a:rPr lang="en-US" dirty="0" err="1" smtClean="0"/>
              <a:t>itte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（もういちどいってください。）</a:t>
            </a:r>
            <a:endParaRPr lang="en-US" altLang="ja-JP" dirty="0" smtClean="0"/>
          </a:p>
          <a:p>
            <a:pPr marL="0" indent="0">
              <a:buNone/>
            </a:pPr>
            <a:r>
              <a:rPr lang="en-US" dirty="0" err="1" smtClean="0"/>
              <a:t>Chotto</a:t>
            </a:r>
            <a:r>
              <a:rPr lang="en-US" dirty="0" smtClean="0"/>
              <a:t> matte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（ちょっとまってください。）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Kiite</a:t>
            </a:r>
            <a:r>
              <a:rPr lang="en-US" dirty="0" smtClean="0"/>
              <a:t>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（きいてください。）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~o mite </a:t>
            </a:r>
            <a:r>
              <a:rPr lang="en-US" dirty="0" err="1" smtClean="0"/>
              <a:t>kudasai</a:t>
            </a:r>
            <a:r>
              <a:rPr lang="en-US" dirty="0" smtClean="0"/>
              <a:t>.</a:t>
            </a:r>
            <a:r>
              <a:rPr lang="ja-JP" altLang="en-US" dirty="0" smtClean="0"/>
              <a:t>　（</a:t>
            </a:r>
            <a:r>
              <a:rPr lang="en-US" altLang="ja-JP" dirty="0" smtClean="0"/>
              <a:t>〜</a:t>
            </a:r>
            <a:r>
              <a:rPr lang="ja-JP" altLang="en-US" dirty="0" smtClean="0"/>
              <a:t>を　みてください。）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02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 (p.79) ---optional---</a:t>
            </a:r>
            <a:endParaRPr lang="en-US" dirty="0"/>
          </a:p>
        </p:txBody>
      </p:sp>
      <p:pic>
        <p:nvPicPr>
          <p:cNvPr id="4" name="Picture 3" descr="Screen Shot 2013-09-18 at 3.09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31" y="1480041"/>
            <a:ext cx="2865274" cy="2550629"/>
          </a:xfrm>
          <a:prstGeom prst="rect">
            <a:avLst/>
          </a:prstGeom>
        </p:spPr>
      </p:pic>
      <p:pic>
        <p:nvPicPr>
          <p:cNvPr id="6" name="Picture 5" descr="Screen Shot 2013-09-18 at 3.09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31" y="4183692"/>
            <a:ext cx="3454400" cy="2209800"/>
          </a:xfrm>
          <a:prstGeom prst="rect">
            <a:avLst/>
          </a:prstGeom>
        </p:spPr>
      </p:pic>
      <p:pic>
        <p:nvPicPr>
          <p:cNvPr id="7" name="Picture 6" descr="Screen Shot 2013-09-18 at 3.10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101" y="4091261"/>
            <a:ext cx="3149600" cy="2286000"/>
          </a:xfrm>
          <a:prstGeom prst="rect">
            <a:avLst/>
          </a:prstGeom>
        </p:spPr>
      </p:pic>
      <p:pic>
        <p:nvPicPr>
          <p:cNvPr id="10" name="Picture 9" descr="Screen Shot 2013-09-18 at 3.11.1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001" y="1480041"/>
            <a:ext cx="31877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2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09-18 at 3.10.3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6" b="11206"/>
          <a:stretch>
            <a:fillRect/>
          </a:stretch>
        </p:blipFill>
        <p:spPr>
          <a:xfrm>
            <a:off x="457200" y="1054019"/>
            <a:ext cx="3818783" cy="2100184"/>
          </a:xfrm>
          <a:prstGeom prst="rect">
            <a:avLst/>
          </a:prstGeom>
        </p:spPr>
      </p:pic>
      <p:pic>
        <p:nvPicPr>
          <p:cNvPr id="5" name="Picture 4" descr="Screen Shot 2013-09-18 at 3.10.5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736" y="1054019"/>
            <a:ext cx="2349500" cy="1968500"/>
          </a:xfrm>
          <a:prstGeom prst="rect">
            <a:avLst/>
          </a:prstGeom>
        </p:spPr>
      </p:pic>
      <p:pic>
        <p:nvPicPr>
          <p:cNvPr id="6" name="Picture 5" descr="Screen Shot 2013-09-22 at 2.02.3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534" y="3700385"/>
            <a:ext cx="3557073" cy="228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840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3-09-22 at 2.05.06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95" b="26495"/>
          <a:stretch>
            <a:fillRect/>
          </a:stretch>
        </p:blipFill>
        <p:spPr>
          <a:xfrm>
            <a:off x="1099003" y="819536"/>
            <a:ext cx="3789631" cy="2084151"/>
          </a:xfrm>
        </p:spPr>
      </p:pic>
      <p:pic>
        <p:nvPicPr>
          <p:cNvPr id="5" name="Picture 4" descr="Screen Shot 2013-09-22 at 2.04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76" y="4110021"/>
            <a:ext cx="2584319" cy="1954596"/>
          </a:xfrm>
          <a:prstGeom prst="rect">
            <a:avLst/>
          </a:prstGeom>
        </p:spPr>
      </p:pic>
      <p:pic>
        <p:nvPicPr>
          <p:cNvPr id="6" name="Picture 5" descr="Screen Shot 2013-09-22 at 2.05.4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287" y="517896"/>
            <a:ext cx="2517408" cy="2808102"/>
          </a:xfrm>
          <a:prstGeom prst="rect">
            <a:avLst/>
          </a:prstGeom>
        </p:spPr>
      </p:pic>
      <p:pic>
        <p:nvPicPr>
          <p:cNvPr id="7" name="Picture 6" descr="Screen Shot 2013-09-22 at 2.06.0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965" y="3638917"/>
            <a:ext cx="10668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85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kumimoji="1" lang="en-US" altLang="ja-JP" sz="3200" dirty="0" smtClean="0"/>
              <a:t>1. </a:t>
            </a:r>
            <a:r>
              <a:rPr kumimoji="1" lang="ja-JP" altLang="en-US" sz="3200" dirty="0" smtClean="0"/>
              <a:t>こそあど</a:t>
            </a:r>
            <a:r>
              <a:rPr kumimoji="1" lang="en-US" altLang="ja-JP" sz="3200" dirty="0" smtClean="0"/>
              <a:t> series: </a:t>
            </a:r>
            <a:r>
              <a:rPr kumimoji="1" lang="ja-JP" altLang="en-US" sz="3200" dirty="0" smtClean="0"/>
              <a:t>これ、それ、あれ、どれ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>
            <a:normAutofit/>
          </a:bodyPr>
          <a:lstStyle/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chemeClr val="accent2"/>
                </a:solidFill>
              </a:rPr>
              <a:t>これ</a:t>
            </a:r>
            <a:r>
              <a:rPr lang="en-US" altLang="ja-JP" sz="2200" dirty="0" smtClean="0">
                <a:solidFill>
                  <a:schemeClr val="accent2"/>
                </a:solidFill>
              </a:rPr>
              <a:t> 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this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one</a:t>
            </a:r>
            <a:r>
              <a:rPr lang="en-US" altLang="ja-JP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near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speaker</a:t>
            </a:r>
            <a:endParaRPr lang="en-US" altLang="ja-JP" sz="2200" dirty="0" smtClean="0">
              <a:solidFill>
                <a:srgbClr val="C0504D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rgbClr val="C0504D"/>
                </a:solidFill>
              </a:rPr>
              <a:t>それ</a:t>
            </a:r>
            <a:r>
              <a:rPr lang="en-US" altLang="ja-JP" sz="2200" dirty="0" smtClean="0">
                <a:solidFill>
                  <a:srgbClr val="C0504D"/>
                </a:solidFill>
              </a:rPr>
              <a:t> 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one near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listener</a:t>
            </a:r>
          </a:p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rgbClr val="C0504D"/>
                </a:solidFill>
              </a:rPr>
              <a:t>あれ</a:t>
            </a:r>
            <a:r>
              <a:rPr lang="en-US" altLang="ja-JP" sz="2200" dirty="0" smtClean="0">
                <a:solidFill>
                  <a:srgbClr val="C0504D"/>
                </a:solidFill>
              </a:rPr>
              <a:t> 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one away 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 the speaker and  listener</a:t>
            </a:r>
          </a:p>
          <a:p>
            <a:pPr marL="342900" indent="-342900" algn="l">
              <a:buFont typeface="Arial"/>
              <a:buChar char="•"/>
            </a:pPr>
            <a:r>
              <a:rPr lang="ja-JP" altLang="en-US" sz="2200" dirty="0" smtClean="0">
                <a:solidFill>
                  <a:srgbClr val="C0504D"/>
                </a:solidFill>
              </a:rPr>
              <a:t>どれ</a:t>
            </a:r>
            <a:r>
              <a:rPr lang="en-US" altLang="ja-JP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which one</a:t>
            </a:r>
            <a:endParaRPr lang="en-US" altLang="ja-JP" sz="2200" dirty="0" smtClean="0">
              <a:solidFill>
                <a:srgbClr val="FF0000"/>
              </a:solidFill>
            </a:endParaRPr>
          </a:p>
          <a:p>
            <a:pPr algn="l">
              <a:lnSpc>
                <a:spcPct val="110000"/>
              </a:lnSpc>
            </a:pPr>
            <a:r>
              <a:rPr lang="en-US" altLang="ja-JP" sz="2800" dirty="0" smtClean="0">
                <a:solidFill>
                  <a:schemeClr val="accent1"/>
                </a:solidFill>
              </a:rPr>
              <a:t>Examples:</a:t>
            </a:r>
            <a:endParaRPr lang="en-US" altLang="ja-JP" sz="2800" dirty="0">
              <a:solidFill>
                <a:schemeClr val="accent1"/>
              </a:solidFill>
            </a:endParaRP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これはとけいです。</a:t>
            </a:r>
            <a:endParaRPr lang="en-US" altLang="ja-JP" sz="2000" dirty="0" smtClean="0"/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あれはたなかさんのじてんしゃですか。</a:t>
            </a:r>
            <a:endParaRPr lang="en-US" altLang="ja-JP" sz="2000" dirty="0" smtClean="0"/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 smtClean="0"/>
              <a:t>　</a:t>
            </a:r>
            <a:r>
              <a:rPr lang="ja-JP" altLang="en-US" sz="2000" dirty="0" smtClean="0"/>
              <a:t>それはやさいですか。</a:t>
            </a:r>
            <a:endParaRPr lang="en-US" altLang="ja-JP" sz="2000" dirty="0" smtClean="0"/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やまださんのかさはどれですか。</a:t>
            </a:r>
            <a:endParaRPr lang="en-US" altLang="ja-JP" sz="2000" dirty="0" smtClean="0"/>
          </a:p>
          <a:p>
            <a:pPr marL="457200" indent="-457200" algn="l">
              <a:buFont typeface="+mj-lt"/>
              <a:buAutoNum type="alphaLcPeriod"/>
            </a:pPr>
            <a:endParaRPr lang="en-US" altLang="ja-JP" sz="2000" dirty="0" smtClean="0"/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33217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5018616" cy="899654"/>
          </a:xfrm>
        </p:spPr>
        <p:txBody>
          <a:bodyPr/>
          <a:lstStyle/>
          <a:p>
            <a:r>
              <a:rPr lang="ja-JP" altLang="en-US" dirty="0" smtClean="0"/>
              <a:t>こ、そ、あ、ど</a:t>
            </a:r>
            <a:endParaRPr lang="en-US" dirty="0"/>
          </a:p>
        </p:txBody>
      </p:sp>
      <p:pic>
        <p:nvPicPr>
          <p:cNvPr id="8" name="Picture 7" descr="Screen Shot 2013-09-18 at 2.39.2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126" y="3891548"/>
            <a:ext cx="1193193" cy="2133523"/>
          </a:xfrm>
          <a:prstGeom prst="rect">
            <a:avLst/>
          </a:prstGeom>
        </p:spPr>
      </p:pic>
      <p:pic>
        <p:nvPicPr>
          <p:cNvPr id="9" name="Picture 8" descr="Screen Shot 2013-09-18 at 2.39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17" y="2138048"/>
            <a:ext cx="1124863" cy="216655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5066155" y="3536529"/>
            <a:ext cx="3058812" cy="315420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201" y="1884329"/>
            <a:ext cx="3065893" cy="2867456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286580" y="274638"/>
            <a:ext cx="2838386" cy="259777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21614" y="6014829"/>
            <a:ext cx="2143899" cy="3652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　</a:t>
            </a:r>
            <a:r>
              <a:rPr lang="en-US" altLang="ja-JP" dirty="0" smtClean="0"/>
              <a:t>Speaker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93884" y="4956603"/>
            <a:ext cx="969534" cy="7373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こ</a:t>
            </a:r>
            <a:endParaRPr lang="en-US" sz="3200" b="1" dirty="0"/>
          </a:p>
        </p:txBody>
      </p:sp>
      <p:sp>
        <p:nvSpPr>
          <p:cNvPr id="15" name="Rectangle 14"/>
          <p:cNvSpPr/>
          <p:nvPr/>
        </p:nvSpPr>
        <p:spPr>
          <a:xfrm>
            <a:off x="1843480" y="3167857"/>
            <a:ext cx="1012689" cy="7236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そ</a:t>
            </a:r>
            <a:endParaRPr lang="en-US" sz="3200" b="1" dirty="0"/>
          </a:p>
        </p:txBody>
      </p:sp>
      <p:sp>
        <p:nvSpPr>
          <p:cNvPr id="16" name="Rectangle 15"/>
          <p:cNvSpPr/>
          <p:nvPr/>
        </p:nvSpPr>
        <p:spPr>
          <a:xfrm>
            <a:off x="5820666" y="1283528"/>
            <a:ext cx="843171" cy="7236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 smtClean="0"/>
              <a:t>あ</a:t>
            </a:r>
            <a:endParaRPr lang="en-US" sz="3200" b="1" dirty="0"/>
          </a:p>
        </p:txBody>
      </p:sp>
      <p:sp>
        <p:nvSpPr>
          <p:cNvPr id="17" name="Rectangle 16"/>
          <p:cNvSpPr/>
          <p:nvPr/>
        </p:nvSpPr>
        <p:spPr>
          <a:xfrm>
            <a:off x="958069" y="4121967"/>
            <a:ext cx="2143899" cy="36526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　</a:t>
            </a:r>
            <a:r>
              <a:rPr lang="en-US" altLang="ja-JP" dirty="0" smtClean="0"/>
              <a:t>Listener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101968" y="2138048"/>
            <a:ext cx="2718698" cy="120731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6267830" y="2141461"/>
            <a:ext cx="191175" cy="2166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Callout 22"/>
          <p:cNvSpPr/>
          <p:nvPr/>
        </p:nvSpPr>
        <p:spPr>
          <a:xfrm>
            <a:off x="2143898" y="5257003"/>
            <a:ext cx="1474784" cy="1123087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600" b="1" dirty="0" smtClean="0"/>
              <a:t>？</a:t>
            </a:r>
            <a:endParaRPr lang="en-US" altLang="ja-JP" sz="3600" b="1" dirty="0" smtClean="0"/>
          </a:p>
          <a:p>
            <a:pPr algn="ctr"/>
            <a:r>
              <a:rPr lang="ja-JP" altLang="en-US" sz="3600" b="1" dirty="0" smtClean="0"/>
              <a:t>ど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873756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453" y="536222"/>
            <a:ext cx="8602904" cy="90311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2. </a:t>
            </a:r>
            <a:r>
              <a:rPr lang="ja-JP" altLang="en-US" sz="3200" dirty="0" smtClean="0"/>
              <a:t>この</a:t>
            </a:r>
            <a:r>
              <a:rPr lang="ja-JP" altLang="en-US" sz="3200" dirty="0"/>
              <a:t>、その、あの、</a:t>
            </a:r>
            <a:r>
              <a:rPr lang="ja-JP" altLang="en-US" sz="3200" dirty="0" smtClean="0"/>
              <a:t>どの</a:t>
            </a:r>
            <a:r>
              <a:rPr lang="en-US" altLang="ja-JP" sz="3200" dirty="0"/>
              <a:t> </a:t>
            </a:r>
            <a:r>
              <a:rPr lang="en-US" altLang="ja-JP" sz="3200" dirty="0" smtClean="0"/>
              <a:t>+ NOUN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>
            <a:normAutofit/>
          </a:bodyPr>
          <a:lstStyle/>
          <a:p>
            <a:pPr algn="l"/>
            <a:r>
              <a:rPr lang="ja-JP" altLang="en-US" sz="2400" dirty="0" smtClean="0"/>
              <a:t>２）　この、その、あの、どの</a:t>
            </a:r>
            <a:r>
              <a:rPr lang="en-US" altLang="ja-JP" sz="2400" dirty="0" smtClean="0"/>
              <a:t>-series</a:t>
            </a:r>
            <a:endParaRPr kumimoji="1" lang="en-US" altLang="ja-JP" sz="2400" dirty="0" smtClean="0"/>
          </a:p>
          <a:p>
            <a:pPr algn="l"/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 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  This set is must be followed by a noun.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このほん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this book, </a:t>
            </a:r>
            <a:endParaRPr lang="en-US" altLang="ja-JP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その</a:t>
            </a: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しんぶん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newspaper (near the listener)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あのがくせい　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that 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student</a:t>
            </a:r>
            <a:r>
              <a:rPr lang="en-US" altLang="ja-JP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away from 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speaker and listener)</a:t>
            </a:r>
          </a:p>
          <a:p>
            <a:pPr marL="1200150" lvl="2" indent="-285750" algn="l">
              <a:buFont typeface="Arial"/>
              <a:buChar char="•"/>
            </a:pPr>
            <a:r>
              <a:rPr lang="ja-JP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どのやさい</a:t>
            </a:r>
            <a:r>
              <a:rPr lang="en-US" altLang="ja-JP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	which vegetable</a:t>
            </a: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r>
              <a:rPr lang="ja-JP" altLang="en-US" dirty="0" smtClean="0">
                <a:solidFill>
                  <a:schemeClr val="accent2"/>
                </a:solidFill>
              </a:rPr>
              <a:t>　</a:t>
            </a:r>
            <a:endParaRPr lang="en-US" altLang="ja-JP" dirty="0">
              <a:solidFill>
                <a:schemeClr val="accent2"/>
              </a:solidFill>
            </a:endParaRPr>
          </a:p>
          <a:p>
            <a:pPr algn="l">
              <a:lnSpc>
                <a:spcPct val="110000"/>
              </a:lnSpc>
            </a:pPr>
            <a:r>
              <a:rPr lang="en-US" altLang="ja-JP" sz="2400" dirty="0" smtClean="0">
                <a:solidFill>
                  <a:schemeClr val="accent1"/>
                </a:solidFill>
              </a:rPr>
              <a:t>Examples:</a:t>
            </a:r>
            <a:endParaRPr lang="en-US" altLang="ja-JP" sz="2400" dirty="0">
              <a:solidFill>
                <a:schemeClr val="accent1"/>
              </a:solidFill>
            </a:endParaRPr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このほんはえいごですか。</a:t>
            </a:r>
            <a:endParaRPr lang="en-US" altLang="ja-JP" sz="2000" dirty="0" smtClean="0"/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あのかばんはいくらですか。</a:t>
            </a:r>
            <a:endParaRPr lang="en-US" altLang="ja-JP" sz="2000" dirty="0" smtClean="0"/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 smtClean="0"/>
              <a:t>　</a:t>
            </a:r>
            <a:r>
              <a:rPr lang="ja-JP" altLang="en-US" sz="2000" dirty="0" smtClean="0"/>
              <a:t>そのにくはおいしいですか。</a:t>
            </a:r>
            <a:endParaRPr lang="en-US" altLang="ja-JP" sz="2000" dirty="0" smtClean="0"/>
          </a:p>
          <a:p>
            <a:pPr marL="1371600" lvl="2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どのさかながおいしいですか。</a:t>
            </a:r>
            <a:endParaRPr lang="en-US" altLang="ja-JP" sz="2000" dirty="0" smtClean="0"/>
          </a:p>
          <a:p>
            <a:pPr marL="457200" indent="-457200" algn="l">
              <a:buFont typeface="+mj-lt"/>
              <a:buAutoNum type="alphaLcPeriod"/>
            </a:pPr>
            <a:endParaRPr lang="en-US" altLang="ja-JP" sz="2000" dirty="0" smtClean="0"/>
          </a:p>
          <a:p>
            <a:pPr algn="l"/>
            <a:endParaRPr lang="en-US" altLang="ja-JP" dirty="0" smtClean="0"/>
          </a:p>
        </p:txBody>
      </p:sp>
      <p:sp>
        <p:nvSpPr>
          <p:cNvPr id="4" name="Rectangle 3"/>
          <p:cNvSpPr/>
          <p:nvPr/>
        </p:nvSpPr>
        <p:spPr>
          <a:xfrm>
            <a:off x="2946533" y="3888967"/>
            <a:ext cx="5915824" cy="9421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srgbClr val="FF0000"/>
                </a:solidFill>
              </a:rPr>
              <a:t>DON’T</a:t>
            </a:r>
            <a:r>
              <a:rPr lang="en-US" altLang="ja-JP" sz="2000" b="1" dirty="0">
                <a:solidFill>
                  <a:srgbClr val="FF0000"/>
                </a:solidFill>
              </a:rPr>
              <a:t>!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!</a:t>
            </a:r>
          </a:p>
          <a:p>
            <a:pPr algn="ctr"/>
            <a:r>
              <a:rPr lang="ja-JP" altLang="en-US" sz="2000" strike="sngStrike" dirty="0" smtClean="0">
                <a:solidFill>
                  <a:schemeClr val="tx1"/>
                </a:solidFill>
              </a:rPr>
              <a:t>これ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ほん</a:t>
            </a:r>
            <a:r>
              <a:rPr lang="en-US" altLang="ja-JP" sz="2000" dirty="0">
                <a:solidFill>
                  <a:schemeClr val="tx1"/>
                </a:solidFill>
              </a:rPr>
              <a:t> 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それほん</a:t>
            </a:r>
            <a:r>
              <a:rPr lang="en-US" altLang="ja-JP" sz="2000" dirty="0">
                <a:solidFill>
                  <a:schemeClr val="tx1"/>
                </a:solidFill>
              </a:rPr>
              <a:t> 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あれほん</a:t>
            </a:r>
            <a:r>
              <a:rPr lang="en-US" altLang="ja-JP" sz="2000" dirty="0">
                <a:solidFill>
                  <a:schemeClr val="tx1"/>
                </a:solidFill>
              </a:rPr>
              <a:t> </a:t>
            </a:r>
            <a:r>
              <a:rPr lang="ja-JP" altLang="en-US" sz="2000" strike="sngStrike" dirty="0">
                <a:solidFill>
                  <a:schemeClr val="tx1"/>
                </a:solidFill>
              </a:rPr>
              <a:t>どれ</a:t>
            </a:r>
            <a:r>
              <a:rPr lang="ja-JP" altLang="en-US" sz="2000" strike="sngStrike" dirty="0" smtClean="0">
                <a:solidFill>
                  <a:schemeClr val="tx1"/>
                </a:solidFill>
              </a:rPr>
              <a:t>ほん</a:t>
            </a:r>
            <a:endParaRPr lang="en-US" altLang="ja-JP" sz="2000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531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729" y="536222"/>
            <a:ext cx="8493661" cy="90311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3</a:t>
            </a:r>
            <a:r>
              <a:rPr kumimoji="1" lang="en-US" altLang="ja-JP" sz="3200" dirty="0" smtClean="0"/>
              <a:t>. </a:t>
            </a:r>
            <a:r>
              <a:rPr lang="ja-JP" altLang="en-US" sz="3200" dirty="0" smtClean="0"/>
              <a:t>ここ</a:t>
            </a:r>
            <a:r>
              <a:rPr lang="ja-JP" altLang="en-US" sz="3200" dirty="0"/>
              <a:t>、そこ、あそこ、</a:t>
            </a:r>
            <a:r>
              <a:rPr lang="ja-JP" altLang="en-US" sz="3200" dirty="0" smtClean="0"/>
              <a:t>どこ</a:t>
            </a:r>
            <a:r>
              <a:rPr lang="en-US" altLang="ja-JP" sz="3200" dirty="0" smtClean="0"/>
              <a:t> for places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906" y="1439334"/>
            <a:ext cx="7609094" cy="5037666"/>
          </a:xfrm>
        </p:spPr>
        <p:txBody>
          <a:bodyPr>
            <a:normAutofit/>
          </a:bodyPr>
          <a:lstStyle/>
          <a:p>
            <a:pPr algn="l"/>
            <a:r>
              <a:rPr lang="ja-JP" altLang="en-US" sz="2400" dirty="0" smtClean="0"/>
              <a:t>　</a:t>
            </a:r>
            <a:r>
              <a:rPr kumimoji="1" lang="ja-JP" altLang="en-US" sz="2400" dirty="0" smtClean="0"/>
              <a:t>こ</a:t>
            </a:r>
            <a:r>
              <a:rPr lang="ja-JP" altLang="en-US" sz="2400" dirty="0" smtClean="0"/>
              <a:t>こ　</a:t>
            </a:r>
            <a:r>
              <a:rPr lang="en-US" altLang="ja-JP" sz="2000" dirty="0" smtClean="0"/>
              <a:t>(here; closer to the speaker)</a:t>
            </a:r>
            <a:endParaRPr kumimoji="1" lang="en-US" altLang="ja-JP" sz="2000" dirty="0" smtClean="0"/>
          </a:p>
          <a:p>
            <a:pPr algn="l"/>
            <a:r>
              <a:rPr lang="en-US" altLang="ja-JP" sz="2400" dirty="0"/>
              <a:t> </a:t>
            </a:r>
            <a:r>
              <a:rPr lang="en-US" altLang="ja-JP" sz="2400" dirty="0" smtClean="0"/>
              <a:t>  </a:t>
            </a:r>
            <a:r>
              <a:rPr lang="ja-JP" altLang="en-US" sz="2400" dirty="0" smtClean="0"/>
              <a:t>そ</a:t>
            </a:r>
            <a:r>
              <a:rPr kumimoji="1" lang="ja-JP" altLang="en-US" sz="2400" dirty="0" smtClean="0"/>
              <a:t>こ</a:t>
            </a:r>
            <a:r>
              <a:rPr lang="en-US" altLang="ja-JP" sz="2400" dirty="0"/>
              <a:t> </a:t>
            </a:r>
            <a:r>
              <a:rPr lang="en-US" altLang="ja-JP" sz="2000" dirty="0" smtClean="0"/>
              <a:t>(there; closer to the listener)</a:t>
            </a:r>
          </a:p>
          <a:p>
            <a:pPr algn="l"/>
            <a:r>
              <a:rPr kumimoji="1" lang="en-US" altLang="ja-JP" sz="2400" dirty="0"/>
              <a:t> </a:t>
            </a:r>
            <a:r>
              <a:rPr kumimoji="1" lang="en-US" altLang="ja-JP" sz="2400" dirty="0" smtClean="0"/>
              <a:t>  </a:t>
            </a:r>
            <a:r>
              <a:rPr kumimoji="1" lang="ja-JP" altLang="en-US" sz="2400" dirty="0" smtClean="0"/>
              <a:t>あそこ</a:t>
            </a:r>
            <a:r>
              <a:rPr lang="en-US" altLang="ja-JP" sz="2400" dirty="0"/>
              <a:t> </a:t>
            </a:r>
            <a:r>
              <a:rPr lang="en-US" altLang="ja-JP" sz="2000" dirty="0" smtClean="0"/>
              <a:t>(over there; away from the speaker and the listener)</a:t>
            </a:r>
          </a:p>
          <a:p>
            <a:pPr algn="l"/>
            <a:r>
              <a:rPr kumimoji="1" lang="en-US" altLang="ja-JP" sz="2400" dirty="0" smtClean="0"/>
              <a:t>   </a:t>
            </a:r>
            <a:r>
              <a:rPr kumimoji="1" lang="ja-JP" altLang="en-US" sz="2400" dirty="0" smtClean="0"/>
              <a:t>どこ</a:t>
            </a:r>
            <a:r>
              <a:rPr kumimoji="1" lang="en-US" altLang="ja-JP" sz="2400" dirty="0" smtClean="0"/>
              <a:t> </a:t>
            </a:r>
            <a:r>
              <a:rPr kumimoji="1" lang="en-US" altLang="ja-JP" sz="2000" dirty="0" smtClean="0"/>
              <a:t>(where)</a:t>
            </a:r>
          </a:p>
          <a:p>
            <a:pPr algn="l"/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 </a:t>
            </a:r>
            <a:endParaRPr lang="en-US" altLang="ja-JP" sz="2800" dirty="0" smtClean="0">
              <a:solidFill>
                <a:schemeClr val="accent1"/>
              </a:solidFill>
            </a:endParaRPr>
          </a:p>
          <a:p>
            <a:pPr lvl="1" algn="l">
              <a:lnSpc>
                <a:spcPct val="110000"/>
              </a:lnSpc>
            </a:pPr>
            <a:r>
              <a:rPr lang="en-US" altLang="ja-JP" sz="2800" dirty="0" smtClean="0">
                <a:solidFill>
                  <a:schemeClr val="accent1"/>
                </a:solidFill>
              </a:rPr>
              <a:t>Examples:</a:t>
            </a:r>
            <a:endParaRPr lang="en-US" altLang="ja-JP" sz="2800" dirty="0">
              <a:solidFill>
                <a:schemeClr val="accent1"/>
              </a:solidFill>
            </a:endParaRP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ここはとしょかんです。　</a:t>
            </a:r>
            <a:r>
              <a:rPr lang="en-US" altLang="ja-JP" sz="1800" dirty="0" smtClean="0"/>
              <a:t>This place is a library.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ぎんこうはあそこです。</a:t>
            </a:r>
            <a:r>
              <a:rPr lang="en-US" altLang="ja-JP" sz="2000" dirty="0" smtClean="0"/>
              <a:t>  </a:t>
            </a:r>
            <a:r>
              <a:rPr lang="en-US" altLang="ja-JP" sz="1800" dirty="0" smtClean="0"/>
              <a:t>The bank is over there</a:t>
            </a:r>
            <a:r>
              <a:rPr lang="en-US" altLang="ja-JP" sz="2000" dirty="0" smtClean="0"/>
              <a:t>. 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 smtClean="0"/>
              <a:t>　</a:t>
            </a:r>
            <a:r>
              <a:rPr lang="ja-JP" altLang="en-US" sz="2000" dirty="0" smtClean="0"/>
              <a:t>たなかさんのほんはそこですか。</a:t>
            </a:r>
            <a:r>
              <a:rPr lang="en-US" altLang="ja-JP" sz="2000" dirty="0" smtClean="0"/>
              <a:t> I</a:t>
            </a:r>
            <a:r>
              <a:rPr lang="en-US" altLang="ja-JP" sz="1600" dirty="0" smtClean="0"/>
              <a:t>s Tanaka’s book there? </a:t>
            </a:r>
          </a:p>
          <a:p>
            <a:pPr marL="914400" lvl="1" indent="-457200" algn="l">
              <a:buFont typeface="+mj-lt"/>
              <a:buAutoNum type="alphaLcPeriod"/>
            </a:pPr>
            <a:r>
              <a:rPr lang="ja-JP" altLang="ja-JP" sz="2000" dirty="0"/>
              <a:t>　</a:t>
            </a:r>
            <a:r>
              <a:rPr lang="ja-JP" altLang="en-US" sz="2000" dirty="0" smtClean="0"/>
              <a:t>きっさてんはどこですか。</a:t>
            </a:r>
            <a:r>
              <a:rPr lang="en-US" altLang="ja-JP" sz="2000" dirty="0" smtClean="0"/>
              <a:t> </a:t>
            </a:r>
            <a:r>
              <a:rPr lang="en-US" altLang="ja-JP" sz="1800" dirty="0" smtClean="0"/>
              <a:t>Where is the coffee shop?</a:t>
            </a:r>
          </a:p>
          <a:p>
            <a:pPr marL="457200" indent="-457200" algn="l">
              <a:buFont typeface="+mj-lt"/>
              <a:buAutoNum type="alphaLcPeriod"/>
            </a:pPr>
            <a:endParaRPr lang="en-US" altLang="ja-JP" sz="1800" dirty="0" smtClean="0"/>
          </a:p>
          <a:p>
            <a:pPr algn="l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996647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778" y="536223"/>
            <a:ext cx="7597422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4. </a:t>
            </a:r>
            <a:r>
              <a:rPr lang="ja-JP" altLang="en-US" sz="3200" dirty="0" smtClean="0"/>
              <a:t>だれ</a:t>
            </a:r>
            <a:r>
              <a:rPr lang="ja-JP" altLang="en-US" sz="3200" dirty="0"/>
              <a:t>の</a:t>
            </a:r>
            <a:r>
              <a:rPr lang="en-US" altLang="ja-JP" sz="3200" dirty="0"/>
              <a:t> + Noun (p. </a:t>
            </a:r>
            <a:r>
              <a:rPr lang="en-US" altLang="ja-JP" sz="3200" dirty="0" smtClean="0"/>
              <a:t>64)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2201" y="1439334"/>
            <a:ext cx="7365999" cy="5037666"/>
          </a:xfrm>
        </p:spPr>
        <p:txBody>
          <a:bodyPr/>
          <a:lstStyle/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だれですか。</a:t>
            </a:r>
            <a:r>
              <a:rPr lang="en-US" altLang="ja-JP" sz="2000" dirty="0" smtClean="0">
                <a:solidFill>
                  <a:srgbClr val="7F7F7F"/>
                </a:solidFill>
              </a:rPr>
              <a:t>		Who is it?</a:t>
            </a: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だれのペン（</a:t>
            </a:r>
            <a:r>
              <a:rPr lang="en-US" altLang="ja-JP" sz="2000" dirty="0" smtClean="0">
                <a:solidFill>
                  <a:srgbClr val="7F7F7F"/>
                </a:solidFill>
              </a:rPr>
              <a:t>pen)</a:t>
            </a:r>
            <a:r>
              <a:rPr lang="ja-JP" altLang="en-US" sz="2000" dirty="0" smtClean="0">
                <a:solidFill>
                  <a:srgbClr val="7F7F7F"/>
                </a:solidFill>
              </a:rPr>
              <a:t>ですか。</a:t>
            </a:r>
            <a:r>
              <a:rPr lang="en-US" altLang="ja-JP" sz="2000" dirty="0" smtClean="0">
                <a:solidFill>
                  <a:srgbClr val="7F7F7F"/>
                </a:solidFill>
              </a:rPr>
              <a:t>  Whose pen is it?</a:t>
            </a:r>
          </a:p>
          <a:p>
            <a:pPr algn="l"/>
            <a:endParaRPr lang="en-US" altLang="ja-JP" sz="2000" dirty="0"/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あれはだれのじてんしゃですか。　</a:t>
            </a: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あれですか。たけしさんのじてんしゃです。</a:t>
            </a: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これはだれのじしょですか。　</a:t>
            </a: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ja-JP" altLang="en-US" sz="2000" dirty="0" smtClean="0">
                <a:solidFill>
                  <a:srgbClr val="7F7F7F"/>
                </a:solidFill>
              </a:rPr>
              <a:t>それですか。わたしのじしょです。</a:t>
            </a:r>
            <a:r>
              <a:rPr lang="en-US" altLang="ja-JP" sz="2000" dirty="0" smtClean="0">
                <a:solidFill>
                  <a:srgbClr val="7F7F7F"/>
                </a:solidFill>
              </a:rPr>
              <a:t> </a:t>
            </a:r>
          </a:p>
          <a:p>
            <a:pPr marL="457200" indent="-457200" algn="l">
              <a:buAutoNum type="arabicParenR"/>
            </a:pP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Exercises</a:t>
            </a:r>
          </a:p>
          <a:p>
            <a:pPr marL="342900" indent="-342900" algn="l">
              <a:buAutoNum type="arabicPeriod"/>
            </a:pPr>
            <a:r>
              <a:rPr lang="en-US" altLang="ja-JP" sz="1800" dirty="0" smtClean="0"/>
              <a:t>Is this Sensei’s watch?</a:t>
            </a:r>
          </a:p>
          <a:p>
            <a:pPr algn="l"/>
            <a:r>
              <a:rPr lang="en-US" altLang="ja-JP" sz="1800" dirty="0" smtClean="0"/>
              <a:t>2.  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That item over there is my older brother’s book.</a:t>
            </a:r>
          </a:p>
          <a:p>
            <a:pPr algn="l"/>
            <a:r>
              <a:rPr lang="en-US" altLang="ja-JP" sz="1800" dirty="0" smtClean="0"/>
              <a:t>3. </a:t>
            </a:r>
            <a:r>
              <a:rPr lang="en-US" altLang="ja-JP" sz="1800" dirty="0"/>
              <a:t>  </a:t>
            </a:r>
            <a:r>
              <a:rPr lang="en-US" altLang="ja-JP" sz="1800" dirty="0" smtClean="0"/>
              <a:t>Yamada’s shoes are there near you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(=the listener).  </a:t>
            </a:r>
          </a:p>
          <a:p>
            <a:pPr algn="l"/>
            <a:endParaRPr lang="en-US" altLang="ja-JP" dirty="0" smtClean="0"/>
          </a:p>
        </p:txBody>
      </p:sp>
      <p:sp>
        <p:nvSpPr>
          <p:cNvPr id="4" name="Rectangle 3"/>
          <p:cNvSpPr/>
          <p:nvPr/>
        </p:nvSpPr>
        <p:spPr>
          <a:xfrm>
            <a:off x="4533594" y="3891548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これはせんせいのとけいですか。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33594" y="4740331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あれはあにのほんです。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33594" y="5739654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やまださんのくつはそこです。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791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763" y="536223"/>
            <a:ext cx="8171437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5</a:t>
            </a:r>
            <a:r>
              <a:rPr lang="en-US" altLang="ja-JP" sz="3200" dirty="0" smtClean="0"/>
              <a:t>. Particle </a:t>
            </a:r>
            <a:r>
              <a:rPr lang="ja-JP" altLang="en-US" sz="3200" dirty="0" smtClean="0"/>
              <a:t>も</a:t>
            </a:r>
            <a:r>
              <a:rPr lang="en-US" altLang="ja-JP" sz="3200" dirty="0" smtClean="0"/>
              <a:t> “too” (p. 65)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>
            <a:normAutofit fontScale="85000" lnSpcReduction="20000"/>
          </a:bodyPr>
          <a:lstStyle/>
          <a:p>
            <a:pPr algn="l"/>
            <a:endParaRPr lang="en-US" altLang="ja-JP" sz="1800" dirty="0" smtClean="0"/>
          </a:p>
          <a:p>
            <a:pPr algn="l"/>
            <a:r>
              <a:rPr lang="ja-JP" altLang="en-US" sz="2000" dirty="0" smtClean="0"/>
              <a:t>１）　たなかさん</a:t>
            </a:r>
            <a:r>
              <a:rPr lang="ja-JP" altLang="en-US" sz="2000" dirty="0" smtClean="0">
                <a:solidFill>
                  <a:schemeClr val="accent2"/>
                </a:solidFill>
              </a:rPr>
              <a:t>は</a:t>
            </a:r>
            <a:r>
              <a:rPr lang="en-US" altLang="ja-JP" sz="2000" dirty="0" smtClean="0"/>
              <a:t>MIT</a:t>
            </a:r>
            <a:r>
              <a:rPr lang="ja-JP" altLang="en-US" sz="2000" dirty="0" smtClean="0"/>
              <a:t>のがくせいです。</a:t>
            </a:r>
            <a:endParaRPr lang="en-US" altLang="ja-JP" sz="2000" dirty="0" smtClean="0"/>
          </a:p>
          <a:p>
            <a:pPr algn="l"/>
            <a:r>
              <a:rPr lang="ja-JP" altLang="en-US" sz="2000" dirty="0" smtClean="0"/>
              <a:t>　　　やまださん</a:t>
            </a:r>
            <a:r>
              <a:rPr lang="ja-JP" altLang="en-US" sz="2000" dirty="0" smtClean="0">
                <a:solidFill>
                  <a:srgbClr val="C0504D"/>
                </a:solidFill>
              </a:rPr>
              <a:t>も</a:t>
            </a:r>
            <a:r>
              <a:rPr lang="en-US" altLang="ja-JP" sz="2000" dirty="0" smtClean="0"/>
              <a:t>MIT</a:t>
            </a:r>
            <a:r>
              <a:rPr lang="ja-JP" altLang="en-US" sz="2000" dirty="0" smtClean="0"/>
              <a:t>のがくせいです。</a:t>
            </a:r>
            <a:endParaRPr lang="en-US" altLang="ja-JP" sz="2000" dirty="0" smtClean="0"/>
          </a:p>
          <a:p>
            <a:pPr algn="l"/>
            <a:r>
              <a:rPr lang="en-US" altLang="ja-JP" sz="2000" dirty="0" smtClean="0"/>
              <a:t>[Warning 1]</a:t>
            </a:r>
          </a:p>
          <a:p>
            <a:pPr algn="l"/>
            <a:r>
              <a:rPr lang="en-US" altLang="ja-JP" sz="2000" dirty="0" smtClean="0"/>
              <a:t>	</a:t>
            </a:r>
            <a:r>
              <a:rPr lang="ja-JP" altLang="en-US" sz="2000" dirty="0" smtClean="0"/>
              <a:t>たなか</a:t>
            </a:r>
            <a:r>
              <a:rPr lang="ja-JP" altLang="en-US" sz="2000" dirty="0"/>
              <a:t>さん</a:t>
            </a:r>
            <a:r>
              <a:rPr lang="ja-JP" altLang="en-US" sz="2000" dirty="0">
                <a:solidFill>
                  <a:schemeClr val="accent2"/>
                </a:solidFill>
              </a:rPr>
              <a:t>は</a:t>
            </a:r>
            <a:r>
              <a:rPr lang="en-US" altLang="ja-JP" sz="2000" dirty="0"/>
              <a:t>MIT</a:t>
            </a:r>
            <a:r>
              <a:rPr lang="ja-JP" altLang="en-US" sz="2000" dirty="0"/>
              <a:t>のがくせいです。</a:t>
            </a:r>
            <a:endParaRPr lang="en-US" altLang="ja-JP" sz="2000" dirty="0"/>
          </a:p>
          <a:p>
            <a:pPr algn="l"/>
            <a:r>
              <a:rPr lang="ja-JP" altLang="en-US" sz="2000" dirty="0"/>
              <a:t>　　　</a:t>
            </a:r>
            <a:r>
              <a:rPr lang="ja-JP" altLang="en-US" sz="2000" dirty="0" smtClean="0"/>
              <a:t>やまださん</a:t>
            </a:r>
            <a:r>
              <a:rPr lang="ja-JP" altLang="en-US" sz="2000" strike="sngStrike" dirty="0">
                <a:solidFill>
                  <a:schemeClr val="accent2"/>
                </a:solidFill>
              </a:rPr>
              <a:t>は</a:t>
            </a:r>
            <a:r>
              <a:rPr lang="ja-JP" altLang="en-US" sz="2000" strike="sngStrike" dirty="0" smtClean="0">
                <a:solidFill>
                  <a:srgbClr val="C0504D"/>
                </a:solidFill>
              </a:rPr>
              <a:t>も</a:t>
            </a:r>
            <a:r>
              <a:rPr lang="en-US" altLang="ja-JP" sz="2000" dirty="0"/>
              <a:t>MIT</a:t>
            </a:r>
            <a:r>
              <a:rPr lang="ja-JP" altLang="en-US" sz="2000" dirty="0"/>
              <a:t>のがくせいです。</a:t>
            </a:r>
            <a:endParaRPr lang="en-US" altLang="ja-JP" sz="2000" dirty="0"/>
          </a:p>
          <a:p>
            <a:pPr algn="l"/>
            <a:r>
              <a:rPr lang="en-US" altLang="ja-JP" sz="2000" dirty="0" smtClean="0"/>
              <a:t>[Warning 2]</a:t>
            </a:r>
          </a:p>
          <a:p>
            <a:pPr algn="l"/>
            <a:r>
              <a:rPr lang="en-US" altLang="ja-JP" sz="2000" dirty="0" smtClean="0"/>
              <a:t>         </a:t>
            </a:r>
            <a:r>
              <a:rPr lang="ja-JP" altLang="en-US" sz="2000" dirty="0" smtClean="0"/>
              <a:t>たなか</a:t>
            </a:r>
            <a:r>
              <a:rPr lang="ja-JP" altLang="en-US" sz="2000" dirty="0"/>
              <a:t>さん</a:t>
            </a:r>
            <a:r>
              <a:rPr lang="ja-JP" altLang="en-US" sz="2000" dirty="0">
                <a:solidFill>
                  <a:schemeClr val="accent2"/>
                </a:solidFill>
              </a:rPr>
              <a:t>は</a:t>
            </a:r>
            <a:r>
              <a:rPr lang="en-US" altLang="ja-JP" sz="2000" dirty="0"/>
              <a:t>MIT</a:t>
            </a:r>
            <a:r>
              <a:rPr lang="ja-JP" altLang="en-US" sz="2000" dirty="0"/>
              <a:t>のがくせいです。</a:t>
            </a:r>
            <a:endParaRPr lang="en-US" altLang="ja-JP" sz="2000" dirty="0"/>
          </a:p>
          <a:p>
            <a:pPr algn="l"/>
            <a:r>
              <a:rPr lang="ja-JP" altLang="en-US" sz="2000" dirty="0"/>
              <a:t>　　　やまだ</a:t>
            </a:r>
            <a:r>
              <a:rPr lang="ja-JP" altLang="en-US" sz="2000" dirty="0" smtClean="0"/>
              <a:t>さん</a:t>
            </a:r>
            <a:r>
              <a:rPr lang="ja-JP" altLang="en-US" sz="2000" dirty="0">
                <a:solidFill>
                  <a:schemeClr val="accent2"/>
                </a:solidFill>
              </a:rPr>
              <a:t>は</a:t>
            </a:r>
            <a:r>
              <a:rPr lang="en-US" altLang="ja-JP" sz="2000" dirty="0" smtClean="0"/>
              <a:t>MIT</a:t>
            </a:r>
            <a:r>
              <a:rPr lang="ja-JP" altLang="en-US" sz="2000" dirty="0" smtClean="0"/>
              <a:t>のがくせい</a:t>
            </a:r>
            <a:r>
              <a:rPr lang="ja-JP" altLang="en-US" sz="2000" strike="sngStrike" dirty="0">
                <a:solidFill>
                  <a:srgbClr val="C0504D"/>
                </a:solidFill>
              </a:rPr>
              <a:t>も</a:t>
            </a:r>
            <a:r>
              <a:rPr lang="ja-JP" altLang="en-US" sz="2000" dirty="0" smtClean="0"/>
              <a:t>です</a:t>
            </a:r>
            <a:r>
              <a:rPr lang="ja-JP" altLang="en-US" sz="2000" dirty="0"/>
              <a:t>。</a:t>
            </a:r>
            <a:endParaRPr lang="en-US" altLang="ja-JP" sz="2000" dirty="0"/>
          </a:p>
          <a:p>
            <a:pPr algn="l"/>
            <a:endParaRPr lang="en-US" altLang="ja-JP" sz="2000" dirty="0"/>
          </a:p>
          <a:p>
            <a:pPr algn="l"/>
            <a:r>
              <a:rPr lang="ja-JP" altLang="en-US" sz="2000" dirty="0" smtClean="0"/>
              <a:t>２）　</a:t>
            </a:r>
            <a:r>
              <a:rPr lang="en-US" altLang="ja-JP" sz="2000" dirty="0" smtClean="0"/>
              <a:t> </a:t>
            </a:r>
            <a:r>
              <a:rPr lang="ja-JP" altLang="en-US" sz="2000" dirty="0" smtClean="0"/>
              <a:t>このにくはおいしいです。</a:t>
            </a:r>
            <a:endParaRPr lang="en-US" altLang="ja-JP" sz="2000" dirty="0" smtClean="0"/>
          </a:p>
          <a:p>
            <a:pPr algn="l"/>
            <a:r>
              <a:rPr lang="ja-JP" altLang="en-US" sz="2000" dirty="0" smtClean="0"/>
              <a:t>　　　このやさいもおいしいです。</a:t>
            </a:r>
            <a:endParaRPr lang="en-US" altLang="ja-JP" sz="2000" dirty="0"/>
          </a:p>
          <a:p>
            <a:pPr algn="l"/>
            <a:endParaRPr lang="en-US" altLang="ja-JP" sz="2400" dirty="0" smtClean="0">
              <a:solidFill>
                <a:schemeClr val="accent1"/>
              </a:solidFill>
            </a:endParaRPr>
          </a:p>
          <a:p>
            <a:pPr algn="l"/>
            <a:r>
              <a:rPr lang="en-US" altLang="ja-JP" sz="2400" dirty="0" smtClean="0">
                <a:solidFill>
                  <a:schemeClr val="accent1"/>
                </a:solidFill>
              </a:rPr>
              <a:t>Exercises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/>
              <a:t>Yamada is a college student.  Yamada’s younger sister is a college student, too.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/>
              <a:t>This place is a coffee shop.  That place over there is also a coffee shop. 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/>
              <a:t>That book over there is Chinese.  This book is Chinese, too.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91371" y="1884329"/>
            <a:ext cx="5552629" cy="9967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やまださんはだいがくのがくせいです。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やまださんのいもうとさんもだいがくのがくせいです。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63101" y="3331711"/>
            <a:ext cx="4164898" cy="69858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ここはきっさてんです。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あそこもきっさてんです。</a:t>
            </a:r>
            <a:endParaRPr lang="en-US" altLang="ja-JP" dirty="0" smtClean="0"/>
          </a:p>
        </p:txBody>
      </p:sp>
      <p:sp>
        <p:nvSpPr>
          <p:cNvPr id="6" name="Rectangle 5"/>
          <p:cNvSpPr/>
          <p:nvPr/>
        </p:nvSpPr>
        <p:spPr>
          <a:xfrm>
            <a:off x="4293302" y="4597413"/>
            <a:ext cx="4164898" cy="600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あのほんはちゅうごくごです。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このほんもちゅうごくごです。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0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763" y="536223"/>
            <a:ext cx="8171437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/>
              <a:t>6</a:t>
            </a:r>
            <a:r>
              <a:rPr lang="en-US" altLang="ja-JP" sz="3200" dirty="0" smtClean="0"/>
              <a:t>. Particle </a:t>
            </a:r>
            <a:r>
              <a:rPr lang="ja-JP" altLang="en-US" sz="3200" dirty="0" smtClean="0"/>
              <a:t>を</a:t>
            </a:r>
            <a:r>
              <a:rPr lang="en-US" altLang="ja-JP" sz="3200" dirty="0" smtClean="0"/>
              <a:t> (p. 67)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284" y="1439334"/>
            <a:ext cx="7663715" cy="5037666"/>
          </a:xfrm>
        </p:spPr>
        <p:txBody>
          <a:bodyPr>
            <a:normAutofit/>
          </a:bodyPr>
          <a:lstStyle/>
          <a:p>
            <a:pPr algn="l"/>
            <a:endParaRPr lang="en-US" altLang="ja-JP" sz="1800" dirty="0" smtClean="0"/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(~</a:t>
            </a:r>
            <a:r>
              <a:rPr lang="ja-JP" altLang="en-US" sz="2000" dirty="0" smtClean="0">
                <a:solidFill>
                  <a:schemeClr val="accent1"/>
                </a:solidFill>
              </a:rPr>
              <a:t>を）ください。</a:t>
            </a:r>
            <a:r>
              <a:rPr lang="en-US" altLang="ja-JP" sz="2000" dirty="0" smtClean="0">
                <a:solidFill>
                  <a:schemeClr val="accent1"/>
                </a:solidFill>
              </a:rPr>
              <a:t> “Please give           X.”</a:t>
            </a:r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(~</a:t>
            </a:r>
            <a:r>
              <a:rPr lang="ja-JP" altLang="en-US" sz="2000" dirty="0" smtClean="0">
                <a:solidFill>
                  <a:schemeClr val="accent1"/>
                </a:solidFill>
              </a:rPr>
              <a:t>を）おねがいします。　</a:t>
            </a:r>
            <a:r>
              <a:rPr lang="en-US" altLang="ja-JP" sz="2000" dirty="0" smtClean="0">
                <a:solidFill>
                  <a:schemeClr val="accent1"/>
                </a:solidFill>
              </a:rPr>
              <a:t>“a request for a concrete item or an abstract object.”</a:t>
            </a:r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(~</a:t>
            </a:r>
            <a:r>
              <a:rPr lang="ja-JP" altLang="en-US" sz="2000" dirty="0" smtClean="0">
                <a:solidFill>
                  <a:schemeClr val="accent1"/>
                </a:solidFill>
              </a:rPr>
              <a:t>を</a:t>
            </a:r>
            <a:r>
              <a:rPr lang="en-US" altLang="ja-JP" sz="2000" dirty="0" smtClean="0">
                <a:solidFill>
                  <a:schemeClr val="accent1"/>
                </a:solidFill>
              </a:rPr>
              <a:t>) </a:t>
            </a:r>
            <a:r>
              <a:rPr lang="ja-JP" altLang="en-US" sz="2000" dirty="0" smtClean="0">
                <a:solidFill>
                  <a:schemeClr val="accent1"/>
                </a:solidFill>
              </a:rPr>
              <a:t>どうぞ。</a:t>
            </a:r>
            <a:r>
              <a:rPr lang="en-US" altLang="ja-JP" sz="2000" dirty="0">
                <a:solidFill>
                  <a:schemeClr val="accent1"/>
                </a:solidFill>
              </a:rPr>
              <a:t> </a:t>
            </a:r>
            <a:r>
              <a:rPr lang="en-US" altLang="ja-JP" sz="2000" dirty="0" smtClean="0">
                <a:solidFill>
                  <a:schemeClr val="accent1"/>
                </a:solidFill>
              </a:rPr>
              <a:t>“Please (offering)”</a:t>
            </a:r>
          </a:p>
          <a:p>
            <a:pPr algn="l"/>
            <a:r>
              <a:rPr lang="en-US" altLang="ja-JP" sz="2400" dirty="0" smtClean="0">
                <a:solidFill>
                  <a:schemeClr val="accent1"/>
                </a:solidFill>
              </a:rPr>
              <a:t>Exercises</a:t>
            </a:r>
          </a:p>
          <a:p>
            <a:pPr marL="457200" indent="-457200" algn="l">
              <a:buAutoNum type="arabicParenR"/>
            </a:pPr>
            <a:r>
              <a:rPr lang="ja-JP" altLang="en-US" sz="1800" dirty="0" smtClean="0">
                <a:solidFill>
                  <a:schemeClr val="tx2"/>
                </a:solidFill>
              </a:rPr>
              <a:t>すみません。あれをください。</a:t>
            </a:r>
            <a:endParaRPr lang="en-US" altLang="ja-JP" sz="1800" dirty="0">
              <a:solidFill>
                <a:schemeClr val="tx2"/>
              </a:solidFill>
            </a:endParaRPr>
          </a:p>
          <a:p>
            <a:pPr marL="457200" indent="-457200" algn="l">
              <a:buAutoNum type="arabicParenR"/>
            </a:pPr>
            <a:r>
              <a:rPr lang="en-US" altLang="ja-JP" sz="1800" dirty="0" smtClean="0">
                <a:solidFill>
                  <a:schemeClr val="tx2"/>
                </a:solidFill>
              </a:rPr>
              <a:t> </a:t>
            </a:r>
            <a:r>
              <a:rPr lang="ja-JP" altLang="en-US" sz="1800" dirty="0" smtClean="0">
                <a:solidFill>
                  <a:schemeClr val="tx2"/>
                </a:solidFill>
              </a:rPr>
              <a:t>あのう、すみません。それをおねがいします。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(at a restaurant)</a:t>
            </a: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3)      A: </a:t>
            </a:r>
            <a:r>
              <a:rPr lang="ja-JP" altLang="en-US" sz="1800" dirty="0" smtClean="0">
                <a:solidFill>
                  <a:schemeClr val="tx2"/>
                </a:solidFill>
              </a:rPr>
              <a:t>メニュー（</a:t>
            </a:r>
            <a:r>
              <a:rPr lang="en-US" altLang="ja-JP" sz="1800" dirty="0" err="1" smtClean="0">
                <a:solidFill>
                  <a:schemeClr val="tx2"/>
                </a:solidFill>
              </a:rPr>
              <a:t>menyuu</a:t>
            </a:r>
            <a:r>
              <a:rPr lang="en-US" altLang="ja-JP" sz="1800" dirty="0" smtClean="0">
                <a:solidFill>
                  <a:schemeClr val="tx2"/>
                </a:solidFill>
              </a:rPr>
              <a:t>)</a:t>
            </a:r>
            <a:r>
              <a:rPr lang="ja-JP" altLang="en-US" sz="1800" dirty="0" smtClean="0">
                <a:solidFill>
                  <a:schemeClr val="tx2"/>
                </a:solidFill>
              </a:rPr>
              <a:t>をどうぞ。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         B:</a:t>
            </a:r>
            <a:r>
              <a:rPr lang="ja-JP" altLang="en-US" sz="1800" dirty="0">
                <a:solidFill>
                  <a:schemeClr val="tx2"/>
                </a:solidFill>
              </a:rPr>
              <a:t>　</a:t>
            </a:r>
            <a:r>
              <a:rPr lang="ja-JP" altLang="en-US" sz="1800" dirty="0" smtClean="0">
                <a:solidFill>
                  <a:schemeClr val="tx2"/>
                </a:solidFill>
              </a:rPr>
              <a:t>どうも。これは　なんですか。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 smtClean="0">
                <a:solidFill>
                  <a:schemeClr val="tx2"/>
                </a:solidFill>
              </a:rPr>
              <a:t>         A: </a:t>
            </a:r>
            <a:r>
              <a:rPr lang="ja-JP" altLang="en-US" sz="1800" dirty="0" smtClean="0">
                <a:solidFill>
                  <a:schemeClr val="tx2"/>
                </a:solidFill>
              </a:rPr>
              <a:t>あ、それは　とんかつです。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r>
              <a:rPr lang="en-US" altLang="ja-JP" sz="1800" dirty="0">
                <a:solidFill>
                  <a:schemeClr val="tx2"/>
                </a:solidFill>
              </a:rPr>
              <a:t> </a:t>
            </a:r>
            <a:r>
              <a:rPr lang="en-US" altLang="ja-JP" sz="1800" dirty="0" smtClean="0">
                <a:solidFill>
                  <a:schemeClr val="tx2"/>
                </a:solidFill>
              </a:rPr>
              <a:t>        B: </a:t>
            </a:r>
            <a:r>
              <a:rPr lang="ja-JP" altLang="en-US" sz="1800" dirty="0" smtClean="0">
                <a:solidFill>
                  <a:schemeClr val="tx2"/>
                </a:solidFill>
              </a:rPr>
              <a:t>じゃあ、これをおねがいします。</a:t>
            </a:r>
            <a:r>
              <a:rPr lang="en-US" altLang="ja-JP" sz="1800" dirty="0" smtClean="0">
                <a:solidFill>
                  <a:schemeClr val="tx2"/>
                </a:solidFill>
              </a:rPr>
              <a:t> (</a:t>
            </a:r>
            <a:r>
              <a:rPr lang="ja-JP" altLang="en-US" sz="1800" dirty="0" smtClean="0">
                <a:solidFill>
                  <a:schemeClr val="tx2"/>
                </a:solidFill>
              </a:rPr>
              <a:t>じゃあ、これをください。）</a:t>
            </a:r>
            <a:endParaRPr lang="en-US" altLang="ja-JP" sz="1800" dirty="0" smtClean="0">
              <a:solidFill>
                <a:schemeClr val="tx2"/>
              </a:solidFill>
            </a:endParaRPr>
          </a:p>
          <a:p>
            <a:pPr algn="l"/>
            <a:endParaRPr lang="en-US" altLang="ja-JP" sz="18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454816" y="1802399"/>
            <a:ext cx="505250" cy="31405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236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0576" y="345059"/>
            <a:ext cx="8031361" cy="76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altLang="ja-JP" sz="3200" dirty="0" smtClean="0"/>
              <a:t>7. Negative form of Noun Sentence (p.65-66)</a:t>
            </a:r>
            <a:endParaRPr kumimoji="1" lang="ja-JP" alt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7044" y="1439334"/>
            <a:ext cx="7080955" cy="5037666"/>
          </a:xfrm>
        </p:spPr>
        <p:txBody>
          <a:bodyPr/>
          <a:lstStyle/>
          <a:p>
            <a:pPr algn="l"/>
            <a:r>
              <a:rPr lang="ja-JP" altLang="en-US" sz="2400" dirty="0" smtClean="0"/>
              <a:t>たなかさんはがくせい</a:t>
            </a:r>
            <a:r>
              <a:rPr lang="ja-JP" altLang="en-US" sz="2400" u="sng" dirty="0" smtClean="0"/>
              <a:t>です</a:t>
            </a:r>
            <a:r>
              <a:rPr lang="ja-JP" altLang="en-US" sz="2400" dirty="0" smtClean="0"/>
              <a:t>。</a:t>
            </a:r>
            <a:endParaRPr lang="en-US" altLang="ja-JP" sz="2000" dirty="0" smtClean="0">
              <a:solidFill>
                <a:srgbClr val="4F81BD"/>
              </a:solidFill>
            </a:endParaRPr>
          </a:p>
          <a:p>
            <a:pPr algn="l"/>
            <a:r>
              <a:rPr lang="en-US" altLang="ja-JP" sz="2000" dirty="0" smtClean="0">
                <a:solidFill>
                  <a:srgbClr val="4F81BD"/>
                </a:solidFill>
              </a:rPr>
              <a:t>Negative Forms:</a:t>
            </a:r>
          </a:p>
          <a:p>
            <a:pPr algn="l"/>
            <a:r>
              <a:rPr lang="en-US" altLang="ja-JP" sz="1800" dirty="0"/>
              <a:t>	</a:t>
            </a:r>
            <a:r>
              <a:rPr lang="en-US" altLang="ja-JP" sz="1800" dirty="0" smtClean="0"/>
              <a:t>1) </a:t>
            </a:r>
            <a:r>
              <a:rPr lang="ja-JP" altLang="en-US" sz="1800" dirty="0" smtClean="0"/>
              <a:t>たなかさんはがくせい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じゃないです</a:t>
            </a:r>
            <a:r>
              <a:rPr lang="ja-JP" altLang="en-US" sz="1800" dirty="0" smtClean="0"/>
              <a:t>。</a:t>
            </a:r>
            <a:r>
              <a:rPr lang="en-US" altLang="ja-JP" sz="1800" dirty="0" smtClean="0"/>
              <a:t>(colloquial)</a:t>
            </a:r>
          </a:p>
          <a:p>
            <a:pPr algn="l"/>
            <a:r>
              <a:rPr lang="en-US" altLang="ja-JP" sz="1800" dirty="0"/>
              <a:t>	</a:t>
            </a:r>
            <a:r>
              <a:rPr lang="en-US" altLang="ja-JP" sz="1800" dirty="0" smtClean="0"/>
              <a:t>2) </a:t>
            </a:r>
            <a:r>
              <a:rPr lang="ja-JP" altLang="en-US" sz="1800" dirty="0" smtClean="0"/>
              <a:t>たなかさんはがくせい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じゃありません</a:t>
            </a:r>
            <a:r>
              <a:rPr lang="ja-JP" altLang="en-US" sz="1800" dirty="0" smtClean="0"/>
              <a:t>。</a:t>
            </a:r>
            <a:r>
              <a:rPr lang="en-US" altLang="ja-JP" sz="1800" dirty="0" smtClean="0"/>
              <a:t>(slightly more formal)</a:t>
            </a:r>
          </a:p>
          <a:p>
            <a:pPr algn="l"/>
            <a:r>
              <a:rPr lang="en-US" altLang="ja-JP" sz="1800" dirty="0"/>
              <a:t> </a:t>
            </a:r>
            <a:r>
              <a:rPr lang="en-US" altLang="ja-JP" sz="1800" dirty="0" smtClean="0"/>
              <a:t>        3) </a:t>
            </a:r>
            <a:r>
              <a:rPr lang="ja-JP" altLang="en-US" sz="1800" dirty="0" smtClean="0"/>
              <a:t>たなかさんはがくせい</a:t>
            </a:r>
            <a:r>
              <a:rPr lang="ja-JP" altLang="en-US" sz="1800" u="sng" dirty="0" smtClean="0">
                <a:solidFill>
                  <a:srgbClr val="FF0000"/>
                </a:solidFill>
              </a:rPr>
              <a:t>ではありません</a:t>
            </a:r>
            <a:r>
              <a:rPr lang="ja-JP" altLang="en-US" sz="1800" dirty="0" smtClean="0"/>
              <a:t>。</a:t>
            </a:r>
            <a:r>
              <a:rPr lang="en-US" altLang="ja-JP" sz="1800" dirty="0" smtClean="0"/>
              <a:t>(most formal)</a:t>
            </a:r>
          </a:p>
          <a:p>
            <a:pPr algn="l"/>
            <a:endParaRPr lang="en-US" altLang="ja-JP" sz="2000" dirty="0"/>
          </a:p>
          <a:p>
            <a:pPr algn="l"/>
            <a:r>
              <a:rPr lang="en-US" altLang="ja-JP" sz="2000" dirty="0" smtClean="0">
                <a:solidFill>
                  <a:schemeClr val="accent1"/>
                </a:solidFill>
              </a:rPr>
              <a:t>Exercises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>
                <a:solidFill>
                  <a:srgbClr val="7F7F7F"/>
                </a:solidFill>
              </a:rPr>
              <a:t>This book is not Japanese.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>
                <a:solidFill>
                  <a:srgbClr val="7F7F7F"/>
                </a:solidFill>
              </a:rPr>
              <a:t>My bicycle is not that one (over there). </a:t>
            </a:r>
          </a:p>
          <a:p>
            <a:pPr marL="457200" indent="-457200" algn="l">
              <a:buAutoNum type="arabicParenR"/>
            </a:pPr>
            <a:r>
              <a:rPr lang="en-US" altLang="ja-JP" sz="2000" dirty="0" smtClean="0">
                <a:solidFill>
                  <a:srgbClr val="7F7F7F"/>
                </a:solidFill>
              </a:rPr>
              <a:t>My mother is not a doctor.  My father is not a doctor, neither.</a:t>
            </a:r>
          </a:p>
          <a:p>
            <a:pPr algn="l"/>
            <a:r>
              <a:rPr lang="en-US" altLang="ja-JP" sz="2000" dirty="0" smtClean="0">
                <a:solidFill>
                  <a:srgbClr val="7F7F7F"/>
                </a:solidFill>
              </a:rPr>
              <a:t> </a:t>
            </a:r>
          </a:p>
          <a:p>
            <a:pPr marL="457200" indent="-457200" algn="l">
              <a:buAutoNum type="arabicParenR"/>
            </a:pPr>
            <a:endParaRPr lang="en-US" altLang="ja-JP" sz="2000" dirty="0" smtClean="0">
              <a:solidFill>
                <a:srgbClr val="7F7F7F"/>
              </a:solidFill>
            </a:endParaRPr>
          </a:p>
          <a:p>
            <a:pPr algn="l"/>
            <a:endParaRPr lang="en-US" altLang="ja-JP" sz="1800" dirty="0" smtClean="0"/>
          </a:p>
          <a:p>
            <a:pPr algn="l"/>
            <a:endParaRPr lang="en-US" altLang="ja-JP" dirty="0" smtClean="0"/>
          </a:p>
        </p:txBody>
      </p:sp>
      <p:sp>
        <p:nvSpPr>
          <p:cNvPr id="4" name="Rectangle 3"/>
          <p:cNvSpPr/>
          <p:nvPr/>
        </p:nvSpPr>
        <p:spPr>
          <a:xfrm>
            <a:off x="3675494" y="3331711"/>
            <a:ext cx="4123932" cy="6827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このほんは　にほんごじゃないです。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75494" y="4276076"/>
            <a:ext cx="4123932" cy="6827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このほんは　にほんごじゃありません。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675494" y="5409404"/>
            <a:ext cx="4123932" cy="68272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このほんは　にほんごではありません。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980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580</Words>
  <Application>Microsoft Macintosh PowerPoint</Application>
  <PresentationFormat>On-screen Show (4:3)</PresentationFormat>
  <Paragraphs>236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Lesson 2 Grammar</vt:lpstr>
      <vt:lpstr>1. こそあど series: これ、それ、あれ、どれ</vt:lpstr>
      <vt:lpstr>こ、そ、あ、ど</vt:lpstr>
      <vt:lpstr>2. この、その、あの、どの + NOUN</vt:lpstr>
      <vt:lpstr>3. ここ、そこ、あそこ、どこ for places</vt:lpstr>
      <vt:lpstr>4. だれの + Noun (p. 64)</vt:lpstr>
      <vt:lpstr>5. Particle も “too” (p. 65)</vt:lpstr>
      <vt:lpstr>6. Particle を (p. 67)</vt:lpstr>
      <vt:lpstr>7. Negative form of Noun Sentence (p.65-66)</vt:lpstr>
      <vt:lpstr>8. Sentence final particle よ、ね、ねえ</vt:lpstr>
      <vt:lpstr>Additional　(Negative Question)</vt:lpstr>
      <vt:lpstr>PowerPoint Presentation</vt:lpstr>
      <vt:lpstr>7. Particle が　(Extra Information)</vt:lpstr>
      <vt:lpstr>8. Big Numbers</vt:lpstr>
      <vt:lpstr>Japanese Currency</vt:lpstr>
      <vt:lpstr>Additional Expressions (p. 83)</vt:lpstr>
      <vt:lpstr>Menu (p.79) ---optional---</vt:lpstr>
      <vt:lpstr>PowerPoint Presentation</vt:lpstr>
      <vt:lpstr>PowerPoint Presentation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Ko-so-a-do series</dc:title>
  <dc:creator>Yoshimi Nagaya</dc:creator>
  <cp:lastModifiedBy>Takako Aikawa</cp:lastModifiedBy>
  <cp:revision>62</cp:revision>
  <dcterms:created xsi:type="dcterms:W3CDTF">2012-09-22T17:38:24Z</dcterms:created>
  <dcterms:modified xsi:type="dcterms:W3CDTF">2013-09-23T12:54:02Z</dcterms:modified>
</cp:coreProperties>
</file>