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3" d="100"/>
          <a:sy n="93" d="100"/>
        </p:scale>
        <p:origin x="-664"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A1E7EF6-4A13-624A-A49B-0385873DA9BA}" type="datetimeFigureOut">
              <a:rPr lang="en-US" smtClean="0"/>
              <a:t>9/25/13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EFB927-E1D6-4A4B-9150-F65413129E5F}" type="slidenum">
              <a:rPr lang="en-US" smtClean="0"/>
              <a:t>‹#›</a:t>
            </a:fld>
            <a:endParaRPr lang="en-US"/>
          </a:p>
        </p:txBody>
      </p:sp>
    </p:spTree>
    <p:extLst>
      <p:ext uri="{BB962C8B-B14F-4D97-AF65-F5344CB8AC3E}">
        <p14:creationId xmlns:p14="http://schemas.microsoft.com/office/powerpoint/2010/main" val="2830094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1E7EF6-4A13-624A-A49B-0385873DA9BA}" type="datetimeFigureOut">
              <a:rPr lang="en-US" smtClean="0"/>
              <a:t>9/25/13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EFB927-E1D6-4A4B-9150-F65413129E5F}" type="slidenum">
              <a:rPr lang="en-US" smtClean="0"/>
              <a:t>‹#›</a:t>
            </a:fld>
            <a:endParaRPr lang="en-US"/>
          </a:p>
        </p:txBody>
      </p:sp>
    </p:spTree>
    <p:extLst>
      <p:ext uri="{BB962C8B-B14F-4D97-AF65-F5344CB8AC3E}">
        <p14:creationId xmlns:p14="http://schemas.microsoft.com/office/powerpoint/2010/main" val="8814047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1E7EF6-4A13-624A-A49B-0385873DA9BA}" type="datetimeFigureOut">
              <a:rPr lang="en-US" smtClean="0"/>
              <a:t>9/25/13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EFB927-E1D6-4A4B-9150-F65413129E5F}" type="slidenum">
              <a:rPr lang="en-US" smtClean="0"/>
              <a:t>‹#›</a:t>
            </a:fld>
            <a:endParaRPr lang="en-US"/>
          </a:p>
        </p:txBody>
      </p:sp>
    </p:spTree>
    <p:extLst>
      <p:ext uri="{BB962C8B-B14F-4D97-AF65-F5344CB8AC3E}">
        <p14:creationId xmlns:p14="http://schemas.microsoft.com/office/powerpoint/2010/main" val="446611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1E7EF6-4A13-624A-A49B-0385873DA9BA}" type="datetimeFigureOut">
              <a:rPr lang="en-US" smtClean="0"/>
              <a:t>9/25/13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EFB927-E1D6-4A4B-9150-F65413129E5F}" type="slidenum">
              <a:rPr lang="en-US" smtClean="0"/>
              <a:t>‹#›</a:t>
            </a:fld>
            <a:endParaRPr lang="en-US"/>
          </a:p>
        </p:txBody>
      </p:sp>
    </p:spTree>
    <p:extLst>
      <p:ext uri="{BB962C8B-B14F-4D97-AF65-F5344CB8AC3E}">
        <p14:creationId xmlns:p14="http://schemas.microsoft.com/office/powerpoint/2010/main" val="1898626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1E7EF6-4A13-624A-A49B-0385873DA9BA}" type="datetimeFigureOut">
              <a:rPr lang="en-US" smtClean="0"/>
              <a:t>9/25/13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EFB927-E1D6-4A4B-9150-F65413129E5F}" type="slidenum">
              <a:rPr lang="en-US" smtClean="0"/>
              <a:t>‹#›</a:t>
            </a:fld>
            <a:endParaRPr lang="en-US"/>
          </a:p>
        </p:txBody>
      </p:sp>
    </p:spTree>
    <p:extLst>
      <p:ext uri="{BB962C8B-B14F-4D97-AF65-F5344CB8AC3E}">
        <p14:creationId xmlns:p14="http://schemas.microsoft.com/office/powerpoint/2010/main" val="1104455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A1E7EF6-4A13-624A-A49B-0385873DA9BA}" type="datetimeFigureOut">
              <a:rPr lang="en-US" smtClean="0"/>
              <a:t>9/25/13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EFB927-E1D6-4A4B-9150-F65413129E5F}" type="slidenum">
              <a:rPr lang="en-US" smtClean="0"/>
              <a:t>‹#›</a:t>
            </a:fld>
            <a:endParaRPr lang="en-US"/>
          </a:p>
        </p:txBody>
      </p:sp>
    </p:spTree>
    <p:extLst>
      <p:ext uri="{BB962C8B-B14F-4D97-AF65-F5344CB8AC3E}">
        <p14:creationId xmlns:p14="http://schemas.microsoft.com/office/powerpoint/2010/main" val="2424985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1E7EF6-4A13-624A-A49B-0385873DA9BA}" type="datetimeFigureOut">
              <a:rPr lang="en-US" smtClean="0"/>
              <a:t>9/25/13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EFB927-E1D6-4A4B-9150-F65413129E5F}" type="slidenum">
              <a:rPr lang="en-US" smtClean="0"/>
              <a:t>‹#›</a:t>
            </a:fld>
            <a:endParaRPr lang="en-US"/>
          </a:p>
        </p:txBody>
      </p:sp>
    </p:spTree>
    <p:extLst>
      <p:ext uri="{BB962C8B-B14F-4D97-AF65-F5344CB8AC3E}">
        <p14:creationId xmlns:p14="http://schemas.microsoft.com/office/powerpoint/2010/main" val="4193151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A1E7EF6-4A13-624A-A49B-0385873DA9BA}" type="datetimeFigureOut">
              <a:rPr lang="en-US" smtClean="0"/>
              <a:t>9/25/13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EFB927-E1D6-4A4B-9150-F65413129E5F}" type="slidenum">
              <a:rPr lang="en-US" smtClean="0"/>
              <a:t>‹#›</a:t>
            </a:fld>
            <a:endParaRPr lang="en-US"/>
          </a:p>
        </p:txBody>
      </p:sp>
    </p:spTree>
    <p:extLst>
      <p:ext uri="{BB962C8B-B14F-4D97-AF65-F5344CB8AC3E}">
        <p14:creationId xmlns:p14="http://schemas.microsoft.com/office/powerpoint/2010/main" val="6781703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1E7EF6-4A13-624A-A49B-0385873DA9BA}" type="datetimeFigureOut">
              <a:rPr lang="en-US" smtClean="0"/>
              <a:t>9/25/13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EFB927-E1D6-4A4B-9150-F65413129E5F}" type="slidenum">
              <a:rPr lang="en-US" smtClean="0"/>
              <a:t>‹#›</a:t>
            </a:fld>
            <a:endParaRPr lang="en-US"/>
          </a:p>
        </p:txBody>
      </p:sp>
    </p:spTree>
    <p:extLst>
      <p:ext uri="{BB962C8B-B14F-4D97-AF65-F5344CB8AC3E}">
        <p14:creationId xmlns:p14="http://schemas.microsoft.com/office/powerpoint/2010/main" val="6967425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1E7EF6-4A13-624A-A49B-0385873DA9BA}" type="datetimeFigureOut">
              <a:rPr lang="en-US" smtClean="0"/>
              <a:t>9/25/13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EFB927-E1D6-4A4B-9150-F65413129E5F}" type="slidenum">
              <a:rPr lang="en-US" smtClean="0"/>
              <a:t>‹#›</a:t>
            </a:fld>
            <a:endParaRPr lang="en-US"/>
          </a:p>
        </p:txBody>
      </p:sp>
    </p:spTree>
    <p:extLst>
      <p:ext uri="{BB962C8B-B14F-4D97-AF65-F5344CB8AC3E}">
        <p14:creationId xmlns:p14="http://schemas.microsoft.com/office/powerpoint/2010/main" val="3038151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1E7EF6-4A13-624A-A49B-0385873DA9BA}" type="datetimeFigureOut">
              <a:rPr lang="en-US" smtClean="0"/>
              <a:t>9/25/13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EFB927-E1D6-4A4B-9150-F65413129E5F}" type="slidenum">
              <a:rPr lang="en-US" smtClean="0"/>
              <a:t>‹#›</a:t>
            </a:fld>
            <a:endParaRPr lang="en-US"/>
          </a:p>
        </p:txBody>
      </p:sp>
    </p:spTree>
    <p:extLst>
      <p:ext uri="{BB962C8B-B14F-4D97-AF65-F5344CB8AC3E}">
        <p14:creationId xmlns:p14="http://schemas.microsoft.com/office/powerpoint/2010/main" val="120158436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1E7EF6-4A13-624A-A49B-0385873DA9BA}" type="datetimeFigureOut">
              <a:rPr lang="en-US" smtClean="0"/>
              <a:t>9/25/13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EFB927-E1D6-4A4B-9150-F65413129E5F}" type="slidenum">
              <a:rPr lang="en-US" smtClean="0"/>
              <a:t>‹#›</a:t>
            </a:fld>
            <a:endParaRPr lang="en-US"/>
          </a:p>
        </p:txBody>
      </p:sp>
    </p:spTree>
    <p:extLst>
      <p:ext uri="{BB962C8B-B14F-4D97-AF65-F5344CB8AC3E}">
        <p14:creationId xmlns:p14="http://schemas.microsoft.com/office/powerpoint/2010/main" val="3765628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eb.mit.edu/21f.501/www/katakana.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Katakana</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621093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Hiragana for Double Consonants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Double Consonants: </a:t>
            </a:r>
            <a:r>
              <a:rPr lang="en-US" dirty="0" err="1" smtClean="0"/>
              <a:t>kk</a:t>
            </a:r>
            <a:r>
              <a:rPr lang="en-US" dirty="0" smtClean="0"/>
              <a:t>, </a:t>
            </a:r>
            <a:r>
              <a:rPr lang="en-US" dirty="0" err="1" smtClean="0"/>
              <a:t>pp</a:t>
            </a:r>
            <a:r>
              <a:rPr lang="en-US" dirty="0" smtClean="0"/>
              <a:t>, </a:t>
            </a:r>
            <a:r>
              <a:rPr lang="en-US" dirty="0" err="1" smtClean="0"/>
              <a:t>ss</a:t>
            </a:r>
            <a:r>
              <a:rPr lang="en-US" dirty="0" smtClean="0"/>
              <a:t>, or </a:t>
            </a:r>
            <a:r>
              <a:rPr lang="en-US" dirty="0" err="1" smtClean="0"/>
              <a:t>tt</a:t>
            </a:r>
            <a:endParaRPr lang="en-US" dirty="0"/>
          </a:p>
          <a:p>
            <a:pPr marL="0" indent="0">
              <a:buNone/>
            </a:pPr>
            <a:r>
              <a:rPr lang="en-US" dirty="0" smtClean="0"/>
              <a:t>(e.g.) </a:t>
            </a:r>
            <a:r>
              <a:rPr lang="en-US" dirty="0" err="1"/>
              <a:t>k</a:t>
            </a:r>
            <a:r>
              <a:rPr lang="en-US" dirty="0" err="1" smtClean="0"/>
              <a:t>i</a:t>
            </a:r>
            <a:r>
              <a:rPr lang="en-US" b="1" dirty="0" err="1" smtClean="0">
                <a:solidFill>
                  <a:srgbClr val="FF0000"/>
                </a:solidFill>
              </a:rPr>
              <a:t>s</a:t>
            </a:r>
            <a:r>
              <a:rPr lang="en-US" dirty="0" err="1" smtClean="0"/>
              <a:t>saten</a:t>
            </a:r>
            <a:r>
              <a:rPr lang="en-US" dirty="0" smtClean="0"/>
              <a:t>;</a:t>
            </a:r>
          </a:p>
          <a:p>
            <a:pPr marL="0" indent="0">
              <a:buNone/>
            </a:pPr>
            <a:r>
              <a:rPr lang="en-US" dirty="0" err="1" smtClean="0"/>
              <a:t>I</a:t>
            </a:r>
            <a:r>
              <a:rPr lang="en-US" b="1" dirty="0" err="1" smtClean="0">
                <a:solidFill>
                  <a:srgbClr val="FF0000"/>
                </a:solidFill>
              </a:rPr>
              <a:t>t</a:t>
            </a:r>
            <a:r>
              <a:rPr lang="en-US" dirty="0" err="1" smtClean="0"/>
              <a:t>tekudasai</a:t>
            </a:r>
            <a:r>
              <a:rPr lang="en-US" dirty="0" smtClean="0"/>
              <a:t>;</a:t>
            </a:r>
            <a:endParaRPr lang="en-US" b="1" dirty="0" smtClean="0">
              <a:solidFill>
                <a:srgbClr val="FF0000"/>
              </a:solidFill>
            </a:endParaRPr>
          </a:p>
          <a:p>
            <a:pPr marL="0" indent="0">
              <a:buNone/>
            </a:pPr>
            <a:r>
              <a:rPr lang="en-US" dirty="0" err="1" smtClean="0"/>
              <a:t>i</a:t>
            </a:r>
            <a:r>
              <a:rPr lang="en-US" b="1" dirty="0" err="1" smtClean="0">
                <a:solidFill>
                  <a:srgbClr val="FF0000"/>
                </a:solidFill>
              </a:rPr>
              <a:t>s</a:t>
            </a:r>
            <a:r>
              <a:rPr lang="en-US" dirty="0" err="1" smtClean="0"/>
              <a:t>sai</a:t>
            </a:r>
            <a:r>
              <a:rPr lang="en-US" dirty="0" smtClean="0"/>
              <a:t>; </a:t>
            </a:r>
          </a:p>
          <a:p>
            <a:pPr marL="0" indent="0">
              <a:buNone/>
            </a:pPr>
            <a:r>
              <a:rPr lang="en-US" dirty="0" err="1"/>
              <a:t>n</a:t>
            </a:r>
            <a:r>
              <a:rPr lang="en-US" dirty="0" err="1" smtClean="0"/>
              <a:t>ijyuui</a:t>
            </a:r>
            <a:r>
              <a:rPr lang="en-US" b="1" dirty="0" err="1" smtClean="0">
                <a:solidFill>
                  <a:srgbClr val="FF0000"/>
                </a:solidFill>
              </a:rPr>
              <a:t>s</a:t>
            </a:r>
            <a:r>
              <a:rPr lang="en-US" dirty="0" err="1" smtClean="0"/>
              <a:t>sai</a:t>
            </a:r>
            <a:r>
              <a:rPr lang="en-US" dirty="0" smtClean="0"/>
              <a:t>;</a:t>
            </a:r>
          </a:p>
          <a:p>
            <a:pPr marL="0" indent="0">
              <a:buNone/>
            </a:pPr>
            <a:r>
              <a:rPr lang="en-US" dirty="0" err="1" smtClean="0"/>
              <a:t>i</a:t>
            </a:r>
            <a:r>
              <a:rPr lang="en-US" b="1" dirty="0" err="1" smtClean="0">
                <a:solidFill>
                  <a:srgbClr val="FF0000"/>
                </a:solidFill>
              </a:rPr>
              <a:t>p</a:t>
            </a:r>
            <a:r>
              <a:rPr lang="en-US" dirty="0" err="1" smtClean="0"/>
              <a:t>pun</a:t>
            </a:r>
            <a:r>
              <a:rPr lang="en-US" dirty="0" smtClean="0"/>
              <a:t>; </a:t>
            </a:r>
          </a:p>
          <a:p>
            <a:pPr marL="0" indent="0">
              <a:buNone/>
            </a:pPr>
            <a:r>
              <a:rPr lang="en-US" dirty="0" err="1" smtClean="0"/>
              <a:t>ira</a:t>
            </a:r>
            <a:r>
              <a:rPr lang="en-US" b="1" dirty="0" err="1" smtClean="0">
                <a:solidFill>
                  <a:srgbClr val="FF0000"/>
                </a:solidFill>
              </a:rPr>
              <a:t>s</a:t>
            </a:r>
            <a:r>
              <a:rPr lang="en-US" dirty="0" err="1" smtClean="0"/>
              <a:t>syaimase</a:t>
            </a:r>
            <a:r>
              <a:rPr lang="en-US" dirty="0" smtClean="0"/>
              <a:t>; </a:t>
            </a:r>
          </a:p>
          <a:p>
            <a:pPr marL="0" indent="0">
              <a:buNone/>
            </a:pPr>
            <a:r>
              <a:rPr lang="en-US" dirty="0" err="1" smtClean="0"/>
              <a:t>jyu</a:t>
            </a:r>
            <a:r>
              <a:rPr lang="en-US" b="1" dirty="0" err="1" smtClean="0">
                <a:solidFill>
                  <a:srgbClr val="FF0000"/>
                </a:solidFill>
              </a:rPr>
              <a:t>p</a:t>
            </a:r>
            <a:r>
              <a:rPr lang="en-US" dirty="0" err="1" smtClean="0"/>
              <a:t>pun</a:t>
            </a:r>
            <a:r>
              <a:rPr lang="en-US" dirty="0" smtClean="0"/>
              <a:t>; </a:t>
            </a:r>
          </a:p>
          <a:p>
            <a:pPr marL="0" indent="0">
              <a:buNone/>
            </a:pPr>
            <a:r>
              <a:rPr lang="en-US" dirty="0" err="1" smtClean="0"/>
              <a:t>nijyu</a:t>
            </a:r>
            <a:r>
              <a:rPr lang="en-US" b="1" dirty="0" err="1" smtClean="0">
                <a:solidFill>
                  <a:srgbClr val="FF0000"/>
                </a:solidFill>
              </a:rPr>
              <a:t>p</a:t>
            </a:r>
            <a:r>
              <a:rPr lang="en-US" dirty="0" err="1" smtClean="0"/>
              <a:t>pun</a:t>
            </a:r>
            <a:r>
              <a:rPr lang="en-US" dirty="0" smtClean="0"/>
              <a:t>; </a:t>
            </a:r>
          </a:p>
          <a:p>
            <a:pPr marL="0" indent="0">
              <a:buNone/>
            </a:pPr>
            <a:r>
              <a:rPr lang="en-US" dirty="0" smtClean="0"/>
              <a:t>etc.</a:t>
            </a:r>
          </a:p>
          <a:p>
            <a:pPr marL="0" indent="0">
              <a:buNone/>
            </a:pPr>
            <a:endParaRPr lang="en-US" dirty="0"/>
          </a:p>
        </p:txBody>
      </p:sp>
      <p:sp>
        <p:nvSpPr>
          <p:cNvPr id="4" name="Rectangle 3"/>
          <p:cNvSpPr/>
          <p:nvPr/>
        </p:nvSpPr>
        <p:spPr>
          <a:xfrm>
            <a:off x="4014688" y="2184727"/>
            <a:ext cx="2048311" cy="655419"/>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2000" dirty="0" smtClean="0"/>
              <a:t>きっさてん</a:t>
            </a:r>
            <a:endParaRPr lang="en-US" sz="2000" dirty="0"/>
          </a:p>
        </p:txBody>
      </p:sp>
      <p:sp>
        <p:nvSpPr>
          <p:cNvPr id="5" name="Rectangle 4"/>
          <p:cNvSpPr/>
          <p:nvPr/>
        </p:nvSpPr>
        <p:spPr>
          <a:xfrm>
            <a:off x="4014688" y="2840146"/>
            <a:ext cx="2048311" cy="655419"/>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2000" dirty="0" smtClean="0"/>
              <a:t>いってください</a:t>
            </a:r>
            <a:endParaRPr lang="en-US" sz="2000" dirty="0"/>
          </a:p>
        </p:txBody>
      </p:sp>
      <p:sp>
        <p:nvSpPr>
          <p:cNvPr id="6" name="Rectangle 5"/>
          <p:cNvSpPr/>
          <p:nvPr/>
        </p:nvSpPr>
        <p:spPr>
          <a:xfrm>
            <a:off x="4014688" y="3495565"/>
            <a:ext cx="2048311" cy="655419"/>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2000" dirty="0" smtClean="0"/>
              <a:t>いっさい</a:t>
            </a:r>
            <a:endParaRPr lang="en-US" sz="2000" dirty="0"/>
          </a:p>
        </p:txBody>
      </p:sp>
      <p:sp>
        <p:nvSpPr>
          <p:cNvPr id="7" name="Rectangle 6"/>
          <p:cNvSpPr/>
          <p:nvPr/>
        </p:nvSpPr>
        <p:spPr>
          <a:xfrm>
            <a:off x="4014688" y="4191029"/>
            <a:ext cx="2048311" cy="655419"/>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2000" dirty="0" smtClean="0"/>
              <a:t>にじゅういっさい</a:t>
            </a:r>
            <a:endParaRPr lang="en-US" sz="2000" dirty="0"/>
          </a:p>
        </p:txBody>
      </p:sp>
      <p:sp>
        <p:nvSpPr>
          <p:cNvPr id="8" name="Rectangle 7"/>
          <p:cNvSpPr/>
          <p:nvPr/>
        </p:nvSpPr>
        <p:spPr>
          <a:xfrm>
            <a:off x="4014688" y="4846448"/>
            <a:ext cx="2048311" cy="655419"/>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2000" dirty="0" smtClean="0"/>
              <a:t>いっぷん</a:t>
            </a:r>
            <a:endParaRPr lang="en-US" sz="2000" dirty="0"/>
          </a:p>
        </p:txBody>
      </p:sp>
      <p:sp>
        <p:nvSpPr>
          <p:cNvPr id="9" name="Rectangle 8"/>
          <p:cNvSpPr/>
          <p:nvPr/>
        </p:nvSpPr>
        <p:spPr>
          <a:xfrm>
            <a:off x="4014688" y="5501867"/>
            <a:ext cx="2048311" cy="655419"/>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2000" dirty="0" smtClean="0"/>
              <a:t>いらっしゃいませ</a:t>
            </a:r>
            <a:endParaRPr lang="en-US" sz="2000" dirty="0"/>
          </a:p>
        </p:txBody>
      </p:sp>
      <p:sp>
        <p:nvSpPr>
          <p:cNvPr id="10" name="Rectangle 9"/>
          <p:cNvSpPr/>
          <p:nvPr/>
        </p:nvSpPr>
        <p:spPr>
          <a:xfrm>
            <a:off x="6365381" y="2186466"/>
            <a:ext cx="2048311" cy="655419"/>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2000" dirty="0" smtClean="0"/>
              <a:t>じゅっぷん</a:t>
            </a:r>
            <a:endParaRPr lang="en-US" sz="2000" dirty="0"/>
          </a:p>
        </p:txBody>
      </p:sp>
      <p:sp>
        <p:nvSpPr>
          <p:cNvPr id="11" name="Rectangle 10"/>
          <p:cNvSpPr/>
          <p:nvPr/>
        </p:nvSpPr>
        <p:spPr>
          <a:xfrm>
            <a:off x="6365381" y="2841885"/>
            <a:ext cx="2048311" cy="655419"/>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2000" dirty="0" smtClean="0"/>
              <a:t>にじゅっぷん</a:t>
            </a:r>
            <a:endParaRPr lang="en-US" sz="2000" dirty="0"/>
          </a:p>
        </p:txBody>
      </p:sp>
    </p:spTree>
    <p:extLst>
      <p:ext uri="{BB962C8B-B14F-4D97-AF65-F5344CB8AC3E}">
        <p14:creationId xmlns:p14="http://schemas.microsoft.com/office/powerpoint/2010/main" val="37251211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Katakana</a:t>
            </a:r>
            <a:endParaRPr lang="en-US" dirty="0"/>
          </a:p>
        </p:txBody>
      </p:sp>
      <p:sp>
        <p:nvSpPr>
          <p:cNvPr id="3" name="Content Placeholder 2"/>
          <p:cNvSpPr>
            <a:spLocks noGrp="1"/>
          </p:cNvSpPr>
          <p:nvPr>
            <p:ph idx="1"/>
          </p:nvPr>
        </p:nvSpPr>
        <p:spPr>
          <a:xfrm>
            <a:off x="457200" y="1417638"/>
            <a:ext cx="8229600" cy="4708525"/>
          </a:xfrm>
        </p:spPr>
        <p:txBody>
          <a:bodyPr>
            <a:normAutofit fontScale="77500" lnSpcReduction="20000"/>
          </a:bodyPr>
          <a:lstStyle/>
          <a:p>
            <a:pPr marL="0" indent="0">
              <a:buNone/>
            </a:pPr>
            <a:r>
              <a:rPr lang="en-US" sz="2000" dirty="0" smtClean="0"/>
              <a:t>Do Katakana Practice on </a:t>
            </a:r>
            <a:r>
              <a:rPr lang="en-US" sz="2000" dirty="0" smtClean="0">
                <a:hlinkClick r:id="rId2"/>
              </a:rPr>
              <a:t>http://web.mit.edu/21f.501/www/katakana.html</a:t>
            </a:r>
            <a:endParaRPr lang="en-US" sz="2000" dirty="0" smtClean="0"/>
          </a:p>
          <a:p>
            <a:pPr marL="0" indent="0">
              <a:buNone/>
            </a:pPr>
            <a:endParaRPr lang="en-US" sz="2000" dirty="0"/>
          </a:p>
          <a:p>
            <a:pPr marL="0" indent="0">
              <a:buNone/>
            </a:pPr>
            <a:r>
              <a:rPr lang="en-US" sz="2800" dirty="0" smtClean="0"/>
              <a:t>Katakana convention for long vowels</a:t>
            </a:r>
          </a:p>
          <a:p>
            <a:pPr marL="0" indent="0">
              <a:buNone/>
            </a:pPr>
            <a:r>
              <a:rPr lang="en-US" sz="2800" dirty="0" err="1" smtClean="0"/>
              <a:t>Suupu</a:t>
            </a:r>
            <a:r>
              <a:rPr lang="en-US" sz="2800" dirty="0" smtClean="0"/>
              <a:t> </a:t>
            </a:r>
            <a:r>
              <a:rPr lang="ja-JP" altLang="en-US" sz="2800" dirty="0" smtClean="0"/>
              <a:t>スープ</a:t>
            </a:r>
            <a:r>
              <a:rPr lang="en-US" altLang="ja-JP" sz="2800" dirty="0" smtClean="0"/>
              <a:t>    </a:t>
            </a:r>
            <a:r>
              <a:rPr lang="en-US" altLang="ja-JP" sz="2800" dirty="0" err="1" smtClean="0"/>
              <a:t>koora</a:t>
            </a:r>
            <a:r>
              <a:rPr lang="en-US" altLang="ja-JP" sz="2800" dirty="0" smtClean="0"/>
              <a:t> </a:t>
            </a:r>
            <a:r>
              <a:rPr lang="ja-JP" altLang="en-US" sz="2800" dirty="0" smtClean="0"/>
              <a:t>コーラ　　　　　</a:t>
            </a:r>
            <a:r>
              <a:rPr lang="en-US" altLang="ja-JP" sz="2800" dirty="0" err="1" smtClean="0"/>
              <a:t>aisukuriimu</a:t>
            </a:r>
            <a:r>
              <a:rPr lang="en-US" altLang="ja-JP" sz="2800" dirty="0" smtClean="0"/>
              <a:t>   </a:t>
            </a:r>
            <a:r>
              <a:rPr lang="ja-JP" altLang="en-US" sz="2800" dirty="0" smtClean="0"/>
              <a:t>アイスクリーム</a:t>
            </a:r>
            <a:endParaRPr lang="en-US" altLang="ja-JP" sz="2800" dirty="0" smtClean="0"/>
          </a:p>
          <a:p>
            <a:pPr marL="0" indent="0">
              <a:buNone/>
            </a:pPr>
            <a:r>
              <a:rPr lang="en-US" sz="2800" dirty="0" err="1" smtClean="0"/>
              <a:t>Koohii</a:t>
            </a:r>
            <a:r>
              <a:rPr lang="en-US" sz="2800" dirty="0" smtClean="0"/>
              <a:t> </a:t>
            </a:r>
            <a:r>
              <a:rPr lang="ja-JP" altLang="en-US" sz="2800" dirty="0" smtClean="0"/>
              <a:t>コーヒー　　</a:t>
            </a:r>
            <a:r>
              <a:rPr lang="en-US" altLang="ja-JP" sz="2800" dirty="0" err="1" smtClean="0"/>
              <a:t>hanbaagaa</a:t>
            </a:r>
            <a:r>
              <a:rPr lang="en-US" altLang="ja-JP" sz="2800" dirty="0" smtClean="0"/>
              <a:t> </a:t>
            </a:r>
            <a:r>
              <a:rPr lang="ja-JP" altLang="en-US" sz="2800" dirty="0" smtClean="0"/>
              <a:t>ハンバーガー</a:t>
            </a:r>
            <a:endParaRPr lang="en-US" altLang="ja-JP" sz="2800" dirty="0" smtClean="0"/>
          </a:p>
          <a:p>
            <a:pPr marL="0" indent="0">
              <a:buNone/>
            </a:pPr>
            <a:r>
              <a:rPr lang="en-US" sz="2800" dirty="0" err="1" smtClean="0"/>
              <a:t>Supuun</a:t>
            </a:r>
            <a:r>
              <a:rPr lang="en-US" sz="2800" dirty="0" smtClean="0"/>
              <a:t> </a:t>
            </a:r>
            <a:r>
              <a:rPr lang="ja-JP" altLang="en-US" sz="2800" dirty="0" smtClean="0"/>
              <a:t>スプーン　　</a:t>
            </a:r>
            <a:r>
              <a:rPr lang="en-US" altLang="ja-JP" sz="2800" dirty="0" smtClean="0"/>
              <a:t>karee  </a:t>
            </a:r>
            <a:r>
              <a:rPr lang="ja-JP" altLang="en-US" sz="2800" dirty="0" smtClean="0"/>
              <a:t>カレー</a:t>
            </a:r>
            <a:endParaRPr lang="en-US" altLang="ja-JP" sz="2800" dirty="0" smtClean="0"/>
          </a:p>
          <a:p>
            <a:pPr marL="0" indent="0">
              <a:buNone/>
            </a:pPr>
            <a:endParaRPr lang="en-US" sz="2800" dirty="0"/>
          </a:p>
          <a:p>
            <a:pPr marL="0" indent="0">
              <a:buNone/>
            </a:pPr>
            <a:r>
              <a:rPr lang="en-US" sz="2800" dirty="0" smtClean="0"/>
              <a:t>For double consonants (same as the one for Hiragana; use small </a:t>
            </a:r>
            <a:r>
              <a:rPr lang="ja-JP" altLang="en-US" sz="2800" dirty="0" smtClean="0"/>
              <a:t>ツ）</a:t>
            </a:r>
            <a:endParaRPr lang="en-US" altLang="ja-JP" sz="2800" dirty="0" smtClean="0"/>
          </a:p>
          <a:p>
            <a:pPr marL="0" indent="0">
              <a:buNone/>
            </a:pPr>
            <a:r>
              <a:rPr lang="en-US" sz="2800" dirty="0" err="1" smtClean="0"/>
              <a:t>Kappu</a:t>
            </a:r>
            <a:r>
              <a:rPr lang="en-US" sz="2800" dirty="0" smtClean="0"/>
              <a:t> </a:t>
            </a:r>
            <a:r>
              <a:rPr lang="ja-JP" altLang="en-US" sz="2800" dirty="0" smtClean="0"/>
              <a:t>カップ</a:t>
            </a:r>
            <a:r>
              <a:rPr lang="en-US" altLang="ja-JP" sz="2800" dirty="0" smtClean="0"/>
              <a:t>  </a:t>
            </a:r>
            <a:r>
              <a:rPr lang="en-US" altLang="ja-JP" sz="2800" dirty="0" err="1" smtClean="0"/>
              <a:t>sandoicchi</a:t>
            </a:r>
            <a:r>
              <a:rPr lang="en-US" altLang="ja-JP" sz="2800" dirty="0" smtClean="0"/>
              <a:t> </a:t>
            </a:r>
            <a:r>
              <a:rPr lang="ja-JP" altLang="en-US" sz="2800" dirty="0" smtClean="0"/>
              <a:t>サンドイッチ</a:t>
            </a:r>
            <a:endParaRPr lang="en-US" altLang="ja-JP" sz="2800" dirty="0" smtClean="0"/>
          </a:p>
          <a:p>
            <a:pPr marL="0" indent="0">
              <a:buNone/>
            </a:pPr>
            <a:endParaRPr lang="en-US" altLang="ja-JP" sz="2800" dirty="0" smtClean="0"/>
          </a:p>
          <a:p>
            <a:pPr marL="0" indent="0">
              <a:buNone/>
            </a:pPr>
            <a:r>
              <a:rPr lang="en-US" altLang="ja-JP" sz="2800" dirty="0" smtClean="0"/>
              <a:t>For voiced consonants and semi-voiced consonants (same as those for Hiragana)</a:t>
            </a:r>
          </a:p>
          <a:p>
            <a:pPr marL="0" indent="0">
              <a:buNone/>
            </a:pPr>
            <a:endParaRPr lang="en-US" altLang="ja-JP" sz="2800" dirty="0" smtClean="0"/>
          </a:p>
          <a:p>
            <a:pPr marL="0" indent="0">
              <a:buNone/>
            </a:pPr>
            <a:endParaRPr lang="en-US" altLang="ja-JP" sz="2000" dirty="0"/>
          </a:p>
          <a:p>
            <a:pPr marL="0" indent="0">
              <a:buNone/>
            </a:pPr>
            <a:endParaRPr lang="en-US" sz="2000" dirty="0" smtClean="0"/>
          </a:p>
          <a:p>
            <a:endParaRPr lang="en-US" sz="2000" dirty="0"/>
          </a:p>
        </p:txBody>
      </p:sp>
    </p:spTree>
    <p:extLst>
      <p:ext uri="{BB962C8B-B14F-4D97-AF65-F5344CB8AC3E}">
        <p14:creationId xmlns:p14="http://schemas.microsoft.com/office/powerpoint/2010/main" val="1241541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36946"/>
            <a:ext cx="8229600" cy="5689217"/>
          </a:xfrm>
        </p:spPr>
        <p:txBody>
          <a:bodyPr>
            <a:normAutofit/>
          </a:bodyPr>
          <a:lstStyle/>
          <a:p>
            <a:pPr marL="0" indent="0">
              <a:buNone/>
            </a:pPr>
            <a:r>
              <a:rPr lang="en-US" sz="2000" dirty="0" smtClean="0"/>
              <a:t>Katakana has more combinations of symbols than Hiragana. Some additional syllables are listed below. These are devices employed to represent foreign pronunciations that do not exist in the traditional Japanese sound system.</a:t>
            </a:r>
            <a:endParaRPr lang="en-US" sz="2000" dirty="0"/>
          </a:p>
        </p:txBody>
      </p:sp>
      <p:pic>
        <p:nvPicPr>
          <p:cNvPr id="4" name="Picture 3" descr="Screen Shot 2013-09-25 at 8.16.41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1901" y="1723916"/>
            <a:ext cx="7037685" cy="4697402"/>
          </a:xfrm>
          <a:prstGeom prst="rect">
            <a:avLst/>
          </a:prstGeom>
        </p:spPr>
      </p:pic>
    </p:spTree>
    <p:extLst>
      <p:ext uri="{BB962C8B-B14F-4D97-AF65-F5344CB8AC3E}">
        <p14:creationId xmlns:p14="http://schemas.microsoft.com/office/powerpoint/2010/main" val="10341831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TotalTime>
  <Words>115</Words>
  <Application>Microsoft Macintosh PowerPoint</Application>
  <PresentationFormat>On-screen Show (4:3)</PresentationFormat>
  <Paragraphs>35</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Katakana</vt:lpstr>
      <vt:lpstr>Hiragana for Double Consonants</vt:lpstr>
      <vt:lpstr>Katakana</vt:lpstr>
      <vt:lpstr>PowerPoint Presentation</vt:lpstr>
    </vt:vector>
  </TitlesOfParts>
  <Company>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Takako Aikawa</dc:creator>
  <cp:lastModifiedBy>Takako Aikawa</cp:lastModifiedBy>
  <cp:revision>2</cp:revision>
  <dcterms:created xsi:type="dcterms:W3CDTF">2013-09-25T11:59:20Z</dcterms:created>
  <dcterms:modified xsi:type="dcterms:W3CDTF">2013-09-25T12:18:04Z</dcterms:modified>
</cp:coreProperties>
</file>