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87" r:id="rId2"/>
    <p:sldId id="389" r:id="rId3"/>
    <p:sldId id="266" r:id="rId4"/>
    <p:sldId id="388" r:id="rId5"/>
    <p:sldId id="391" r:id="rId6"/>
    <p:sldId id="392" r:id="rId7"/>
    <p:sldId id="393" r:id="rId8"/>
    <p:sldId id="394" r:id="rId9"/>
    <p:sldId id="395" r:id="rId10"/>
    <p:sldId id="396" r:id="rId11"/>
    <p:sldId id="397" r:id="rId12"/>
    <p:sldId id="398" r:id="rId13"/>
    <p:sldId id="399" r:id="rId14"/>
    <p:sldId id="402" r:id="rId15"/>
    <p:sldId id="403" r:id="rId16"/>
    <p:sldId id="400" r:id="rId17"/>
    <p:sldId id="401" r:id="rId18"/>
    <p:sldId id="410" r:id="rId19"/>
    <p:sldId id="411" r:id="rId20"/>
    <p:sldId id="413" r:id="rId21"/>
    <p:sldId id="414" r:id="rId22"/>
    <p:sldId id="404" r:id="rId23"/>
    <p:sldId id="376" r:id="rId24"/>
    <p:sldId id="405" r:id="rId25"/>
    <p:sldId id="407" r:id="rId26"/>
    <p:sldId id="408" r:id="rId27"/>
    <p:sldId id="409" r:id="rId28"/>
    <p:sldId id="415" r:id="rId29"/>
    <p:sldId id="417" r:id="rId30"/>
    <p:sldId id="418" r:id="rId31"/>
    <p:sldId id="420" r:id="rId32"/>
    <p:sldId id="421" r:id="rId33"/>
    <p:sldId id="42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C11C"/>
    <a:srgbClr val="4BACC6"/>
    <a:srgbClr val="324BD6"/>
    <a:srgbClr val="CE0B34"/>
    <a:srgbClr val="33406F"/>
    <a:srgbClr val="D0D0D0"/>
    <a:srgbClr val="283A7D"/>
    <a:srgbClr val="1BC824"/>
    <a:srgbClr val="36D5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4" autoAdjust="0"/>
    <p:restoredTop sz="87702" autoAdjust="0"/>
  </p:normalViewPr>
  <p:slideViewPr>
    <p:cSldViewPr snapToGrid="0" snapToObjects="1">
      <p:cViewPr>
        <p:scale>
          <a:sx n="80" d="100"/>
          <a:sy n="80" d="100"/>
        </p:scale>
        <p:origin x="-2360" y="-312"/>
      </p:cViewPr>
      <p:guideLst>
        <p:guide orient="horz" pos="2160"/>
        <p:guide pos="2880"/>
      </p:guideLst>
    </p:cSldViewPr>
  </p:slideViewPr>
  <p:outlineViewPr>
    <p:cViewPr>
      <p:scale>
        <a:sx n="33" d="100"/>
        <a:sy n="33" d="100"/>
      </p:scale>
      <p:origin x="0" y="220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63B39C-78E9-544C-BE51-EB3182E95BFB}" type="datetimeFigureOut">
              <a:rPr lang="en-US" smtClean="0"/>
              <a:t>5/15/13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D76FA-7A0A-5840-AC4D-0DCB428D48C7}" type="slidenum">
              <a:rPr lang="en-US" smtClean="0"/>
              <a:t>‹#›</a:t>
            </a:fld>
            <a:endParaRPr lang="en-US"/>
          </a:p>
        </p:txBody>
      </p:sp>
    </p:spTree>
    <p:extLst>
      <p:ext uri="{BB962C8B-B14F-4D97-AF65-F5344CB8AC3E}">
        <p14:creationId xmlns:p14="http://schemas.microsoft.com/office/powerpoint/2010/main" val="11921423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2D76FA-7A0A-5840-AC4D-0DCB428D48C7}" type="slidenum">
              <a:rPr lang="en-US" smtClean="0"/>
              <a:t>29</a:t>
            </a:fld>
            <a:endParaRPr lang="en-US"/>
          </a:p>
        </p:txBody>
      </p:sp>
    </p:spTree>
    <p:extLst>
      <p:ext uri="{BB962C8B-B14F-4D97-AF65-F5344CB8AC3E}">
        <p14:creationId xmlns:p14="http://schemas.microsoft.com/office/powerpoint/2010/main" val="2788266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2D76FA-7A0A-5840-AC4D-0DCB428D48C7}" type="slidenum">
              <a:rPr lang="en-US" smtClean="0"/>
              <a:t>30</a:t>
            </a:fld>
            <a:endParaRPr lang="en-US"/>
          </a:p>
        </p:txBody>
      </p:sp>
    </p:spTree>
    <p:extLst>
      <p:ext uri="{BB962C8B-B14F-4D97-AF65-F5344CB8AC3E}">
        <p14:creationId xmlns:p14="http://schemas.microsoft.com/office/powerpoint/2010/main" val="2788266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2D76FA-7A0A-5840-AC4D-0DCB428D48C7}" type="slidenum">
              <a:rPr lang="en-US" smtClean="0"/>
              <a:t>31</a:t>
            </a:fld>
            <a:endParaRPr lang="en-US"/>
          </a:p>
        </p:txBody>
      </p:sp>
    </p:spTree>
    <p:extLst>
      <p:ext uri="{BB962C8B-B14F-4D97-AF65-F5344CB8AC3E}">
        <p14:creationId xmlns:p14="http://schemas.microsoft.com/office/powerpoint/2010/main" val="2788266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2D76FA-7A0A-5840-AC4D-0DCB428D48C7}" type="slidenum">
              <a:rPr lang="en-US" smtClean="0"/>
              <a:t>32</a:t>
            </a:fld>
            <a:endParaRPr lang="en-US"/>
          </a:p>
        </p:txBody>
      </p:sp>
    </p:spTree>
    <p:extLst>
      <p:ext uri="{BB962C8B-B14F-4D97-AF65-F5344CB8AC3E}">
        <p14:creationId xmlns:p14="http://schemas.microsoft.com/office/powerpoint/2010/main" val="278826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2D76FA-7A0A-5840-AC4D-0DCB428D48C7}" type="slidenum">
              <a:rPr lang="en-US" smtClean="0"/>
              <a:t>33</a:t>
            </a:fld>
            <a:endParaRPr lang="en-US"/>
          </a:p>
        </p:txBody>
      </p:sp>
    </p:spTree>
    <p:extLst>
      <p:ext uri="{BB962C8B-B14F-4D97-AF65-F5344CB8AC3E}">
        <p14:creationId xmlns:p14="http://schemas.microsoft.com/office/powerpoint/2010/main" val="2788266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Speak: Course Numbers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8097A52F-EAD7-3D42-9B1A-7F22919A9DB3}" type="datetimeFigureOut">
              <a:rPr lang="en-US" smtClean="0"/>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1241462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097A52F-EAD7-3D42-9B1A-7F22919A9DB3}" type="datetimeFigureOut">
              <a:rPr lang="en-US" smtClean="0"/>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35549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097A52F-EAD7-3D42-9B1A-7F22919A9DB3}" type="datetimeFigureOut">
              <a:rPr lang="en-US" smtClean="0"/>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52881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722010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097A52F-EAD7-3D42-9B1A-7F22919A9DB3}" type="datetimeFigureOut">
              <a:rPr lang="en-US" smtClean="0"/>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1388585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8097A52F-EAD7-3D42-9B1A-7F22919A9DB3}" type="datetimeFigureOut">
              <a:rPr lang="en-US" smtClean="0"/>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2211697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8097A52F-EAD7-3D42-9B1A-7F22919A9DB3}" type="datetimeFigureOut">
              <a:rPr lang="en-US" smtClean="0"/>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2425110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8097A52F-EAD7-3D42-9B1A-7F22919A9DB3}" type="datetimeFigureOut">
              <a:rPr lang="en-US" smtClean="0"/>
              <a:t>5/15/13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70580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8097A52F-EAD7-3D42-9B1A-7F22919A9DB3}" type="datetimeFigureOut">
              <a:rPr lang="en-US" smtClean="0"/>
              <a:t>5/15/13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2930070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97A52F-EAD7-3D42-9B1A-7F22919A9DB3}" type="datetimeFigureOut">
              <a:rPr lang="en-US" smtClean="0"/>
              <a:t>5/15/13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1977098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8097A52F-EAD7-3D42-9B1A-7F22919A9DB3}" type="datetimeFigureOut">
              <a:rPr lang="en-US" smtClean="0"/>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171309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8097A52F-EAD7-3D42-9B1A-7F22919A9DB3}" type="datetimeFigureOut">
              <a:rPr lang="en-US" smtClean="0"/>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FD359-1C7E-874D-8E66-FBBE7025343C}" type="slidenum">
              <a:rPr lang="en-US" smtClean="0"/>
              <a:t>‹#›</a:t>
            </a:fld>
            <a:endParaRPr lang="en-US"/>
          </a:p>
        </p:txBody>
      </p:sp>
    </p:spTree>
    <p:extLst>
      <p:ext uri="{BB962C8B-B14F-4D97-AF65-F5344CB8AC3E}">
        <p14:creationId xmlns:p14="http://schemas.microsoft.com/office/powerpoint/2010/main" val="246616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7A52F-EAD7-3D42-9B1A-7F22919A9DB3}" type="datetimeFigureOut">
              <a:rPr lang="en-US" smtClean="0"/>
              <a:t>5/15/13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6FD359-1C7E-874D-8E66-FBBE7025343C}" type="slidenum">
              <a:rPr lang="en-US" smtClean="0"/>
              <a:t>‹#›</a:t>
            </a:fld>
            <a:endParaRPr lang="en-US"/>
          </a:p>
        </p:txBody>
      </p:sp>
    </p:spTree>
    <p:extLst>
      <p:ext uri="{BB962C8B-B14F-4D97-AF65-F5344CB8AC3E}">
        <p14:creationId xmlns:p14="http://schemas.microsoft.com/office/powerpoint/2010/main" val="3688148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image" Target="../media/image13.png"/><Relationship Id="rId20" Type="http://schemas.openxmlformats.org/officeDocument/2006/relationships/image" Target="../media/image24.png"/><Relationship Id="rId10" Type="http://schemas.openxmlformats.org/officeDocument/2006/relationships/image" Target="../media/image14.png"/><Relationship Id="rId11" Type="http://schemas.openxmlformats.org/officeDocument/2006/relationships/image" Target="../media/image15.png"/><Relationship Id="rId12" Type="http://schemas.openxmlformats.org/officeDocument/2006/relationships/image" Target="../media/image16.png"/><Relationship Id="rId13" Type="http://schemas.openxmlformats.org/officeDocument/2006/relationships/image" Target="../media/image17.png"/><Relationship Id="rId14" Type="http://schemas.openxmlformats.org/officeDocument/2006/relationships/image" Target="../media/image18.png"/><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21.png"/><Relationship Id="rId18" Type="http://schemas.openxmlformats.org/officeDocument/2006/relationships/image" Target="../media/image22.png"/><Relationship Id="rId19" Type="http://schemas.openxmlformats.org/officeDocument/2006/relationships/image" Target="../media/image23.png"/><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78117" y="4463431"/>
            <a:ext cx="7265883" cy="634969"/>
          </a:xfrm>
          <a:prstGeom prst="rect">
            <a:avLst/>
          </a:prstGeom>
          <a:solidFill>
            <a:srgbClr val="FAD01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chemeClr val="tx1"/>
                </a:solidFill>
                <a:latin typeface="U.S. 101"/>
                <a:cs typeface="U.S. 101"/>
              </a:rPr>
              <a:t>Rethink online education</a:t>
            </a:r>
            <a:endParaRPr lang="en-US" sz="4000" dirty="0">
              <a:solidFill>
                <a:schemeClr val="tx1"/>
              </a:solidFill>
              <a:latin typeface="U.S. 101"/>
              <a:cs typeface="U.S. 101"/>
            </a:endParaRPr>
          </a:p>
        </p:txBody>
      </p:sp>
      <p:sp>
        <p:nvSpPr>
          <p:cNvPr id="6" name="Rectangle 5"/>
          <p:cNvSpPr/>
          <p:nvPr/>
        </p:nvSpPr>
        <p:spPr>
          <a:xfrm>
            <a:off x="1878117" y="5157582"/>
            <a:ext cx="7265883" cy="413668"/>
          </a:xfrm>
          <a:prstGeom prst="rect">
            <a:avLst/>
          </a:prstGeom>
          <a:solidFill>
            <a:srgbClr val="FAD01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latin typeface="U.S. 101"/>
                <a:cs typeface="U.S. 101"/>
              </a:rPr>
              <a:t>AAKRITI SHROFF, </a:t>
            </a:r>
            <a:r>
              <a:rPr lang="en-US" sz="2200" dirty="0" smtClean="0">
                <a:solidFill>
                  <a:schemeClr val="tx1"/>
                </a:solidFill>
                <a:latin typeface="U.S. 101"/>
                <a:cs typeface="U.S. 101"/>
              </a:rPr>
              <a:t>BRAD CORDOVA, KYLE FISHER</a:t>
            </a:r>
            <a:endParaRPr lang="en-US" sz="2200" dirty="0">
              <a:solidFill>
                <a:schemeClr val="tx1"/>
              </a:solidFill>
              <a:latin typeface="U.S. 101"/>
              <a:cs typeface="U.S. 101"/>
            </a:endParaRPr>
          </a:p>
        </p:txBody>
      </p:sp>
      <p:sp>
        <p:nvSpPr>
          <p:cNvPr id="7" name="Rectangle 6"/>
          <p:cNvSpPr/>
          <p:nvPr/>
        </p:nvSpPr>
        <p:spPr>
          <a:xfrm>
            <a:off x="4479667" y="3244334"/>
            <a:ext cx="184666" cy="369332"/>
          </a:xfrm>
          <a:prstGeom prst="rect">
            <a:avLst/>
          </a:prstGeom>
        </p:spPr>
        <p:txBody>
          <a:bodyPr wrap="none">
            <a:spAutoFit/>
          </a:bodyPr>
          <a:lstStyle/>
          <a:p>
            <a:r>
              <a:rPr lang="en-US" dirty="0"/>
              <a:t> </a:t>
            </a:r>
          </a:p>
        </p:txBody>
      </p:sp>
      <p:pic>
        <p:nvPicPr>
          <p:cNvPr id="8" name="Picture 7"/>
          <p:cNvPicPr>
            <a:picLocks noChangeAspect="1"/>
          </p:cNvPicPr>
          <p:nvPr/>
        </p:nvPicPr>
        <p:blipFill>
          <a:blip r:embed="rId2"/>
          <a:stretch>
            <a:fillRect/>
          </a:stretch>
        </p:blipFill>
        <p:spPr>
          <a:xfrm>
            <a:off x="964535" y="809000"/>
            <a:ext cx="7399596" cy="3095375"/>
          </a:xfrm>
          <a:prstGeom prst="rect">
            <a:avLst/>
          </a:prstGeom>
        </p:spPr>
      </p:pic>
    </p:spTree>
    <p:extLst>
      <p:ext uri="{BB962C8B-B14F-4D97-AF65-F5344CB8AC3E}">
        <p14:creationId xmlns:p14="http://schemas.microsoft.com/office/powerpoint/2010/main" val="31192980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p:nvPr/>
        </p:nvSpPr>
        <p:spPr>
          <a:xfrm>
            <a:off x="703625" y="2381249"/>
            <a:ext cx="7621652" cy="4453079"/>
          </a:xfrm>
          <a:prstGeom prst="rect">
            <a:avLst/>
          </a:prstGeom>
          <a:blipFill>
            <a:blip r:embed="rId3"/>
            <a:srcRect/>
            <a:stretch>
              <a:fillRect t="-52944"/>
            </a:stretch>
          </a:blipFill>
          <a:ln>
            <a:noFill/>
          </a:ln>
        </p:spPr>
      </p:sp>
      <p:sp>
        <p:nvSpPr>
          <p:cNvPr id="95" name="Shape 95"/>
          <p:cNvSpPr/>
          <p:nvPr/>
        </p:nvSpPr>
        <p:spPr>
          <a:xfrm>
            <a:off x="1075650" y="3665275"/>
            <a:ext cx="6992699" cy="3173999"/>
          </a:xfrm>
          <a:prstGeom prst="rect">
            <a:avLst/>
          </a:prstGeom>
          <a:noFill/>
          <a:ln w="38100" cap="flat">
            <a:solidFill>
              <a:srgbClr val="000000"/>
            </a:solidFill>
            <a:prstDash val="dash"/>
            <a:round/>
            <a:headEnd type="none" w="med" len="med"/>
            <a:tailEnd type="none" w="med" len="med"/>
          </a:ln>
        </p:spPr>
        <p:txBody>
          <a:bodyPr lIns="91425" tIns="91425" rIns="91425" bIns="91425" anchor="ctr" anchorCtr="0">
            <a:noAutofit/>
          </a:bodyPr>
          <a:lstStyle/>
          <a:p>
            <a:endParaRPr/>
          </a:p>
        </p:txBody>
      </p:sp>
      <p:sp>
        <p:nvSpPr>
          <p:cNvPr id="96" name="Shape 96"/>
          <p:cNvSpPr/>
          <p:nvPr/>
        </p:nvSpPr>
        <p:spPr>
          <a:xfrm>
            <a:off x="1018101" y="2535150"/>
            <a:ext cx="6992700" cy="554518"/>
          </a:xfrm>
          <a:prstGeom prst="rect">
            <a:avLst/>
          </a:prstGeom>
          <a:blipFill>
            <a:blip r:embed="rId4"/>
            <a:stretch>
              <a:fillRect/>
            </a:stretch>
          </a:blipFill>
        </p:spPr>
      </p:sp>
      <p:sp>
        <p:nvSpPr>
          <p:cNvPr id="5" name="TextBox 4"/>
          <p:cNvSpPr txBox="1"/>
          <p:nvPr/>
        </p:nvSpPr>
        <p:spPr>
          <a:xfrm>
            <a:off x="6830598" y="1451258"/>
            <a:ext cx="2329277" cy="477054"/>
          </a:xfrm>
          <a:prstGeom prst="rect">
            <a:avLst/>
          </a:prstGeom>
          <a:solidFill>
            <a:srgbClr val="FFC11C"/>
          </a:solidFill>
        </p:spPr>
        <p:txBody>
          <a:bodyPr wrap="square" rtlCol="0">
            <a:spAutoFit/>
          </a:bodyPr>
          <a:lstStyle/>
          <a:p>
            <a:pPr algn="ctr"/>
            <a:r>
              <a:rPr lang="en-US" sz="2500" dirty="0" smtClean="0">
                <a:latin typeface="U.S. 101"/>
                <a:cs typeface="U.S. 101"/>
              </a:rPr>
              <a:t>UPCOMING COURSES</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7" name="TextBox 6"/>
          <p:cNvSpPr txBox="1"/>
          <p:nvPr/>
        </p:nvSpPr>
        <p:spPr>
          <a:xfrm>
            <a:off x="2076894" y="1251203"/>
            <a:ext cx="3874917" cy="707886"/>
          </a:xfrm>
          <a:prstGeom prst="rect">
            <a:avLst/>
          </a:prstGeom>
          <a:noFill/>
        </p:spPr>
        <p:txBody>
          <a:bodyPr wrap="square" rtlCol="0">
            <a:spAutoFit/>
          </a:bodyPr>
          <a:lstStyle/>
          <a:p>
            <a:pPr algn="ctr"/>
            <a:r>
              <a:rPr lang="x-none" sz="2000" b="1" dirty="0" smtClean="0">
                <a:latin typeface="Signika"/>
                <a:cs typeface="Signika"/>
              </a:rPr>
              <a:t>PROVIDES ALTERNATE VIEW OF COURSES – EFFICIENCY</a:t>
            </a:r>
            <a:endParaRPr lang="en-US" sz="2000" b="1" dirty="0" smtClean="0">
              <a:latin typeface="Signika"/>
              <a:cs typeface="Signika"/>
            </a:endParaRPr>
          </a:p>
        </p:txBody>
      </p:sp>
      <p:sp>
        <p:nvSpPr>
          <p:cNvPr id="8" name="Rectangle 7"/>
          <p:cNvSpPr/>
          <p:nvPr/>
        </p:nvSpPr>
        <p:spPr>
          <a:xfrm>
            <a:off x="15873" y="2132921"/>
            <a:ext cx="184666" cy="369332"/>
          </a:xfrm>
          <a:prstGeom prst="rect">
            <a:avLst/>
          </a:prstGeom>
        </p:spPr>
        <p:txBody>
          <a:bodyPr wrap="none">
            <a:spAutoFit/>
          </a:bodyPr>
          <a:lstStyle/>
          <a:p>
            <a:r>
              <a:rPr lang="en-US" dirty="0"/>
              <a:t> </a:t>
            </a:r>
          </a:p>
        </p:txBody>
      </p:sp>
      <p:sp>
        <p:nvSpPr>
          <p:cNvPr id="9" name="Rectangle 8"/>
          <p:cNvSpPr/>
          <p:nvPr/>
        </p:nvSpPr>
        <p:spPr>
          <a:xfrm>
            <a:off x="15873" y="2132921"/>
            <a:ext cx="184666" cy="369332"/>
          </a:xfrm>
          <a:prstGeom prst="rect">
            <a:avLst/>
          </a:prstGeom>
        </p:spPr>
        <p:txBody>
          <a:bodyPr wrap="none">
            <a:spAutoFit/>
          </a:bodyPr>
          <a:lstStyle/>
          <a:p>
            <a:r>
              <a:rPr lang="en-US" dirty="0"/>
              <a:t> </a:t>
            </a:r>
          </a:p>
        </p:txBody>
      </p:sp>
      <p:cxnSp>
        <p:nvCxnSpPr>
          <p:cNvPr id="11" name="Straight Connector 10"/>
          <p:cNvCxnSpPr/>
          <p:nvPr/>
        </p:nvCxnSpPr>
        <p:spPr>
          <a:xfrm>
            <a:off x="325433" y="2132921"/>
            <a:ext cx="0" cy="3472269"/>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25435" y="2132921"/>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5873" y="1689237"/>
            <a:ext cx="2313402" cy="707886"/>
          </a:xfrm>
          <a:prstGeom prst="rect">
            <a:avLst/>
          </a:prstGeom>
          <a:noFill/>
        </p:spPr>
        <p:txBody>
          <a:bodyPr wrap="square" rtlCol="0">
            <a:spAutoFit/>
          </a:bodyPr>
          <a:lstStyle/>
          <a:p>
            <a:pPr algn="ctr"/>
            <a:r>
              <a:rPr lang="en-US" sz="4000" dirty="0" smtClean="0">
                <a:latin typeface="U.S. 101"/>
                <a:cs typeface="U.S. 101"/>
              </a:rPr>
              <a:t>UTM</a:t>
            </a:r>
            <a:endParaRPr lang="en-US" sz="4000" dirty="0" smtClean="0">
              <a:latin typeface="U.S. 101"/>
              <a:cs typeface="U.S. 101"/>
            </a:endParaRPr>
          </a:p>
        </p:txBody>
      </p:sp>
      <p:cxnSp>
        <p:nvCxnSpPr>
          <p:cNvPr id="14" name="Straight Connector 13"/>
          <p:cNvCxnSpPr/>
          <p:nvPr/>
        </p:nvCxnSpPr>
        <p:spPr>
          <a:xfrm flipH="1">
            <a:off x="325433" y="5605190"/>
            <a:ext cx="750218"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7892348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p:nvPr/>
        </p:nvSpPr>
        <p:spPr>
          <a:xfrm>
            <a:off x="703625" y="2381249"/>
            <a:ext cx="7621652" cy="4453079"/>
          </a:xfrm>
          <a:prstGeom prst="rect">
            <a:avLst/>
          </a:prstGeom>
          <a:blipFill>
            <a:blip r:embed="rId3"/>
            <a:srcRect/>
            <a:stretch>
              <a:fillRect t="-52944"/>
            </a:stretch>
          </a:blipFill>
          <a:ln>
            <a:noFill/>
          </a:ln>
        </p:spPr>
      </p:sp>
      <p:sp>
        <p:nvSpPr>
          <p:cNvPr id="95" name="Shape 95"/>
          <p:cNvSpPr/>
          <p:nvPr/>
        </p:nvSpPr>
        <p:spPr>
          <a:xfrm>
            <a:off x="1075650" y="3665275"/>
            <a:ext cx="6992699" cy="3173999"/>
          </a:xfrm>
          <a:prstGeom prst="rect">
            <a:avLst/>
          </a:prstGeom>
          <a:noFill/>
          <a:ln w="38100" cap="flat">
            <a:solidFill>
              <a:srgbClr val="000000"/>
            </a:solidFill>
            <a:prstDash val="dash"/>
            <a:round/>
            <a:headEnd type="none" w="med" len="med"/>
            <a:tailEnd type="none" w="med" len="med"/>
          </a:ln>
        </p:spPr>
        <p:txBody>
          <a:bodyPr lIns="91425" tIns="91425" rIns="91425" bIns="91425" anchor="ctr" anchorCtr="0">
            <a:noAutofit/>
          </a:bodyPr>
          <a:lstStyle/>
          <a:p>
            <a:endParaRPr/>
          </a:p>
        </p:txBody>
      </p:sp>
      <p:sp>
        <p:nvSpPr>
          <p:cNvPr id="96" name="Shape 96"/>
          <p:cNvSpPr/>
          <p:nvPr/>
        </p:nvSpPr>
        <p:spPr>
          <a:xfrm>
            <a:off x="1018101" y="2535150"/>
            <a:ext cx="6992700" cy="554518"/>
          </a:xfrm>
          <a:prstGeom prst="rect">
            <a:avLst/>
          </a:prstGeom>
          <a:blipFill>
            <a:blip r:embed="rId4"/>
            <a:stretch>
              <a:fillRect/>
            </a:stretch>
          </a:blipFill>
        </p:spPr>
      </p:sp>
      <p:sp>
        <p:nvSpPr>
          <p:cNvPr id="5" name="TextBox 4"/>
          <p:cNvSpPr txBox="1"/>
          <p:nvPr/>
        </p:nvSpPr>
        <p:spPr>
          <a:xfrm>
            <a:off x="6830598" y="1451258"/>
            <a:ext cx="2329277" cy="477054"/>
          </a:xfrm>
          <a:prstGeom prst="rect">
            <a:avLst/>
          </a:prstGeom>
          <a:solidFill>
            <a:srgbClr val="FFC11C"/>
          </a:solidFill>
        </p:spPr>
        <p:txBody>
          <a:bodyPr wrap="square" rtlCol="0">
            <a:spAutoFit/>
          </a:bodyPr>
          <a:lstStyle/>
          <a:p>
            <a:pPr algn="ctr"/>
            <a:r>
              <a:rPr lang="en-US" sz="2500" dirty="0" smtClean="0">
                <a:latin typeface="U.S. 101"/>
                <a:cs typeface="U.S. 101"/>
              </a:rPr>
              <a:t>UPCOMING COURSES</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7" name="TextBox 6"/>
          <p:cNvSpPr txBox="1"/>
          <p:nvPr/>
        </p:nvSpPr>
        <p:spPr>
          <a:xfrm>
            <a:off x="2076894" y="1251203"/>
            <a:ext cx="3874917" cy="707886"/>
          </a:xfrm>
          <a:prstGeom prst="rect">
            <a:avLst/>
          </a:prstGeom>
          <a:noFill/>
        </p:spPr>
        <p:txBody>
          <a:bodyPr wrap="square" rtlCol="0">
            <a:spAutoFit/>
          </a:bodyPr>
          <a:lstStyle/>
          <a:p>
            <a:pPr algn="ctr"/>
            <a:r>
              <a:rPr lang="x-none" sz="2000" b="1" dirty="0" smtClean="0">
                <a:latin typeface="Signika"/>
                <a:cs typeface="Signika"/>
              </a:rPr>
              <a:t>PROVIDES ALTERNATE VIEW OF COURSES – EFFICIENCY</a:t>
            </a:r>
            <a:endParaRPr lang="en-US" sz="2000" b="1" dirty="0" smtClean="0">
              <a:latin typeface="Signika"/>
              <a:cs typeface="Signika"/>
            </a:endParaRPr>
          </a:p>
        </p:txBody>
      </p:sp>
      <p:sp>
        <p:nvSpPr>
          <p:cNvPr id="8" name="Rectangle 7"/>
          <p:cNvSpPr/>
          <p:nvPr/>
        </p:nvSpPr>
        <p:spPr>
          <a:xfrm>
            <a:off x="15873" y="2132921"/>
            <a:ext cx="184666" cy="369332"/>
          </a:xfrm>
          <a:prstGeom prst="rect">
            <a:avLst/>
          </a:prstGeom>
        </p:spPr>
        <p:txBody>
          <a:bodyPr wrap="none">
            <a:spAutoFit/>
          </a:bodyPr>
          <a:lstStyle/>
          <a:p>
            <a:r>
              <a:rPr lang="en-US" dirty="0"/>
              <a:t> </a:t>
            </a:r>
          </a:p>
        </p:txBody>
      </p:sp>
      <p:sp>
        <p:nvSpPr>
          <p:cNvPr id="9" name="Rectangle 8"/>
          <p:cNvSpPr/>
          <p:nvPr/>
        </p:nvSpPr>
        <p:spPr>
          <a:xfrm>
            <a:off x="15873" y="2132921"/>
            <a:ext cx="184666" cy="369332"/>
          </a:xfrm>
          <a:prstGeom prst="rect">
            <a:avLst/>
          </a:prstGeom>
        </p:spPr>
        <p:txBody>
          <a:bodyPr wrap="none">
            <a:spAutoFit/>
          </a:bodyPr>
          <a:lstStyle/>
          <a:p>
            <a:r>
              <a:rPr lang="en-US" dirty="0"/>
              <a:t> </a:t>
            </a:r>
          </a:p>
        </p:txBody>
      </p:sp>
      <p:cxnSp>
        <p:nvCxnSpPr>
          <p:cNvPr id="11" name="Straight Connector 10"/>
          <p:cNvCxnSpPr/>
          <p:nvPr/>
        </p:nvCxnSpPr>
        <p:spPr>
          <a:xfrm>
            <a:off x="325433" y="2132921"/>
            <a:ext cx="0" cy="3472269"/>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25435" y="2132921"/>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5873" y="1689237"/>
            <a:ext cx="2313402" cy="707886"/>
          </a:xfrm>
          <a:prstGeom prst="rect">
            <a:avLst/>
          </a:prstGeom>
          <a:noFill/>
        </p:spPr>
        <p:txBody>
          <a:bodyPr wrap="square" rtlCol="0">
            <a:spAutoFit/>
          </a:bodyPr>
          <a:lstStyle/>
          <a:p>
            <a:pPr algn="ctr"/>
            <a:r>
              <a:rPr lang="en-US" sz="4000" dirty="0" smtClean="0">
                <a:latin typeface="U.S. 101"/>
                <a:cs typeface="U.S. 101"/>
              </a:rPr>
              <a:t>UTM</a:t>
            </a:r>
            <a:endParaRPr lang="en-US" sz="4000" dirty="0" smtClean="0">
              <a:latin typeface="U.S. 101"/>
              <a:cs typeface="U.S. 101"/>
            </a:endParaRPr>
          </a:p>
        </p:txBody>
      </p:sp>
      <p:cxnSp>
        <p:nvCxnSpPr>
          <p:cNvPr id="14" name="Straight Connector 13"/>
          <p:cNvCxnSpPr/>
          <p:nvPr/>
        </p:nvCxnSpPr>
        <p:spPr>
          <a:xfrm flipH="1">
            <a:off x="325433" y="5605190"/>
            <a:ext cx="750218"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572779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extBox 4"/>
          <p:cNvSpPr txBox="1"/>
          <p:nvPr/>
        </p:nvSpPr>
        <p:spPr>
          <a:xfrm>
            <a:off x="4476750" y="1451258"/>
            <a:ext cx="4683126" cy="477054"/>
          </a:xfrm>
          <a:prstGeom prst="rect">
            <a:avLst/>
          </a:prstGeom>
          <a:solidFill>
            <a:srgbClr val="FFC11C"/>
          </a:solidFill>
        </p:spPr>
        <p:txBody>
          <a:bodyPr wrap="square" rtlCol="0">
            <a:spAutoFit/>
          </a:bodyPr>
          <a:lstStyle/>
          <a:p>
            <a:pPr algn="r"/>
            <a:r>
              <a:rPr lang="en-US" sz="2500" dirty="0" smtClean="0">
                <a:latin typeface="U.S. 101"/>
                <a:cs typeface="U.S. 101"/>
              </a:rPr>
              <a:t>ALTERNATIVE DESIGNS UPCOMING COURSES</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pic>
        <p:nvPicPr>
          <p:cNvPr id="2" name="Picture 1"/>
          <p:cNvPicPr>
            <a:picLocks noChangeAspect="1"/>
          </p:cNvPicPr>
          <p:nvPr/>
        </p:nvPicPr>
        <p:blipFill rotWithShape="1">
          <a:blip r:embed="rId3"/>
          <a:srcRect l="3820"/>
          <a:stretch/>
        </p:blipFill>
        <p:spPr>
          <a:xfrm>
            <a:off x="222250" y="2705100"/>
            <a:ext cx="8794750" cy="2957748"/>
          </a:xfrm>
          <a:prstGeom prst="rect">
            <a:avLst/>
          </a:prstGeom>
        </p:spPr>
      </p:pic>
    </p:spTree>
    <p:extLst>
      <p:ext uri="{BB962C8B-B14F-4D97-AF65-F5344CB8AC3E}">
        <p14:creationId xmlns:p14="http://schemas.microsoft.com/office/powerpoint/2010/main" val="337677463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extBox 4"/>
          <p:cNvSpPr txBox="1"/>
          <p:nvPr/>
        </p:nvSpPr>
        <p:spPr>
          <a:xfrm>
            <a:off x="6846472" y="1451258"/>
            <a:ext cx="2313403" cy="477054"/>
          </a:xfrm>
          <a:prstGeom prst="rect">
            <a:avLst/>
          </a:prstGeom>
          <a:solidFill>
            <a:srgbClr val="FFC11C"/>
          </a:solidFill>
        </p:spPr>
        <p:txBody>
          <a:bodyPr wrap="square" rtlCol="0">
            <a:spAutoFit/>
          </a:bodyPr>
          <a:lstStyle/>
          <a:p>
            <a:pPr algn="ctr"/>
            <a:r>
              <a:rPr lang="en-US" sz="2500" dirty="0" smtClean="0">
                <a:latin typeface="U.S. 101"/>
                <a:cs typeface="U.S. 101"/>
              </a:rPr>
              <a:t>FILTERING</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8" name="TextBox 7"/>
          <p:cNvSpPr txBox="1"/>
          <p:nvPr/>
        </p:nvSpPr>
        <p:spPr>
          <a:xfrm>
            <a:off x="1163893" y="476941"/>
            <a:ext cx="4087573" cy="1015663"/>
          </a:xfrm>
          <a:prstGeom prst="rect">
            <a:avLst/>
          </a:prstGeom>
          <a:noFill/>
        </p:spPr>
        <p:txBody>
          <a:bodyPr wrap="square" rtlCol="0">
            <a:spAutoFit/>
          </a:bodyPr>
          <a:lstStyle/>
          <a:p>
            <a:pPr algn="ctr"/>
            <a:r>
              <a:rPr lang="x-none" sz="2000" b="1" dirty="0" smtClean="0">
                <a:latin typeface="Signika"/>
                <a:cs typeface="Signika"/>
              </a:rPr>
              <a:t>SAFETY ISSUE ADDRESSED AFTER TESTING. USERS CAN CANCEL SELECTED FILTERS EASILY</a:t>
            </a:r>
            <a:endParaRPr lang="en-US" sz="2000" b="1" dirty="0" smtClean="0">
              <a:latin typeface="Signika"/>
              <a:cs typeface="Signika"/>
            </a:endParaRPr>
          </a:p>
        </p:txBody>
      </p:sp>
      <p:pic>
        <p:nvPicPr>
          <p:cNvPr id="3" name="Picture 2"/>
          <p:cNvPicPr>
            <a:picLocks noChangeAspect="1"/>
          </p:cNvPicPr>
          <p:nvPr/>
        </p:nvPicPr>
        <p:blipFill>
          <a:blip r:embed="rId3"/>
          <a:stretch>
            <a:fillRect/>
          </a:stretch>
        </p:blipFill>
        <p:spPr>
          <a:xfrm>
            <a:off x="1394081" y="1782228"/>
            <a:ext cx="5245100" cy="4673600"/>
          </a:xfrm>
          <a:prstGeom prst="rect">
            <a:avLst/>
          </a:prstGeom>
        </p:spPr>
      </p:pic>
      <p:sp>
        <p:nvSpPr>
          <p:cNvPr id="12" name="Rectangle 11"/>
          <p:cNvSpPr/>
          <p:nvPr/>
        </p:nvSpPr>
        <p:spPr>
          <a:xfrm>
            <a:off x="15873" y="2132921"/>
            <a:ext cx="184666" cy="369332"/>
          </a:xfrm>
          <a:prstGeom prst="rect">
            <a:avLst/>
          </a:prstGeom>
        </p:spPr>
        <p:txBody>
          <a:bodyPr wrap="none">
            <a:spAutoFit/>
          </a:bodyPr>
          <a:lstStyle/>
          <a:p>
            <a:r>
              <a:rPr lang="en-US" dirty="0"/>
              <a:t> </a:t>
            </a:r>
          </a:p>
        </p:txBody>
      </p:sp>
      <p:cxnSp>
        <p:nvCxnSpPr>
          <p:cNvPr id="13" name="Straight Connector 12"/>
          <p:cNvCxnSpPr/>
          <p:nvPr/>
        </p:nvCxnSpPr>
        <p:spPr>
          <a:xfrm>
            <a:off x="699665" y="1144940"/>
            <a:ext cx="0" cy="322200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735268" y="1144940"/>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70834" y="4366940"/>
            <a:ext cx="750218"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400560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extBox 4"/>
          <p:cNvSpPr txBox="1"/>
          <p:nvPr/>
        </p:nvSpPr>
        <p:spPr>
          <a:xfrm>
            <a:off x="6846472" y="1451258"/>
            <a:ext cx="2313403" cy="861774"/>
          </a:xfrm>
          <a:prstGeom prst="rect">
            <a:avLst/>
          </a:prstGeom>
          <a:solidFill>
            <a:srgbClr val="FFC11C"/>
          </a:solidFill>
        </p:spPr>
        <p:txBody>
          <a:bodyPr wrap="square" rtlCol="0">
            <a:spAutoFit/>
          </a:bodyPr>
          <a:lstStyle/>
          <a:p>
            <a:pPr algn="ctr"/>
            <a:r>
              <a:rPr lang="en-US" sz="2500" dirty="0" smtClean="0">
                <a:latin typeface="U.S. 101"/>
                <a:cs typeface="U.S. 101"/>
              </a:rPr>
              <a:t>ALTERNATIVE FILTERING VIEW</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8" name="TextBox 7"/>
          <p:cNvSpPr txBox="1"/>
          <p:nvPr/>
        </p:nvSpPr>
        <p:spPr>
          <a:xfrm>
            <a:off x="1290893" y="944885"/>
            <a:ext cx="4932107" cy="400110"/>
          </a:xfrm>
          <a:prstGeom prst="rect">
            <a:avLst/>
          </a:prstGeom>
          <a:noFill/>
        </p:spPr>
        <p:txBody>
          <a:bodyPr wrap="square" rtlCol="0">
            <a:spAutoFit/>
          </a:bodyPr>
          <a:lstStyle/>
          <a:p>
            <a:pPr algn="ctr"/>
            <a:r>
              <a:rPr lang="x-none" sz="2000" b="1" dirty="0" smtClean="0">
                <a:latin typeface="Signika"/>
                <a:cs typeface="Signika"/>
              </a:rPr>
              <a:t>PPM: ADDRESSED EFFICIENCY ISSUE</a:t>
            </a:r>
            <a:endParaRPr lang="en-US" sz="2000" b="1" dirty="0" smtClean="0">
              <a:latin typeface="Signika"/>
              <a:cs typeface="Signika"/>
            </a:endParaRPr>
          </a:p>
        </p:txBody>
      </p:sp>
      <p:sp>
        <p:nvSpPr>
          <p:cNvPr id="12" name="Rectangle 11"/>
          <p:cNvSpPr/>
          <p:nvPr/>
        </p:nvSpPr>
        <p:spPr>
          <a:xfrm>
            <a:off x="15873" y="2132921"/>
            <a:ext cx="184666" cy="369332"/>
          </a:xfrm>
          <a:prstGeom prst="rect">
            <a:avLst/>
          </a:prstGeom>
        </p:spPr>
        <p:txBody>
          <a:bodyPr wrap="none">
            <a:spAutoFit/>
          </a:bodyPr>
          <a:lstStyle/>
          <a:p>
            <a:r>
              <a:rPr lang="en-US" dirty="0"/>
              <a:t> </a:t>
            </a:r>
          </a:p>
        </p:txBody>
      </p:sp>
      <p:cxnSp>
        <p:nvCxnSpPr>
          <p:cNvPr id="13" name="Straight Connector 12"/>
          <p:cNvCxnSpPr/>
          <p:nvPr/>
        </p:nvCxnSpPr>
        <p:spPr>
          <a:xfrm>
            <a:off x="699665" y="1144940"/>
            <a:ext cx="0" cy="322200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735268" y="1144940"/>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70834" y="4366940"/>
            <a:ext cx="750218"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6" name="Shape 174"/>
          <p:cNvSpPr/>
          <p:nvPr/>
        </p:nvSpPr>
        <p:spPr>
          <a:xfrm>
            <a:off x="1421052" y="2132921"/>
            <a:ext cx="4959525" cy="3718838"/>
          </a:xfrm>
          <a:prstGeom prst="rect">
            <a:avLst/>
          </a:prstGeom>
          <a:blipFill>
            <a:blip r:embed="rId3"/>
            <a:stretch>
              <a:fillRect/>
            </a:stretch>
          </a:blipFill>
          <a:ln>
            <a:noFill/>
          </a:ln>
        </p:spPr>
      </p:sp>
    </p:spTree>
    <p:extLst>
      <p:ext uri="{BB962C8B-B14F-4D97-AF65-F5344CB8AC3E}">
        <p14:creationId xmlns:p14="http://schemas.microsoft.com/office/powerpoint/2010/main" val="24019280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extBox 4"/>
          <p:cNvSpPr txBox="1"/>
          <p:nvPr/>
        </p:nvSpPr>
        <p:spPr>
          <a:xfrm>
            <a:off x="6846472" y="1451258"/>
            <a:ext cx="2313403" cy="861774"/>
          </a:xfrm>
          <a:prstGeom prst="rect">
            <a:avLst/>
          </a:prstGeom>
          <a:solidFill>
            <a:srgbClr val="FFC11C"/>
          </a:solidFill>
        </p:spPr>
        <p:txBody>
          <a:bodyPr wrap="square" rtlCol="0">
            <a:spAutoFit/>
          </a:bodyPr>
          <a:lstStyle/>
          <a:p>
            <a:pPr algn="ctr"/>
            <a:r>
              <a:rPr lang="en-US" sz="2500" dirty="0" smtClean="0">
                <a:latin typeface="U.S. 101"/>
                <a:cs typeface="U.S. 101"/>
              </a:rPr>
              <a:t>ALTERNATIVE FILTERING VIEW</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8" name="TextBox 7"/>
          <p:cNvSpPr txBox="1"/>
          <p:nvPr/>
        </p:nvSpPr>
        <p:spPr>
          <a:xfrm>
            <a:off x="-132836" y="921395"/>
            <a:ext cx="4932107" cy="400110"/>
          </a:xfrm>
          <a:prstGeom prst="rect">
            <a:avLst/>
          </a:prstGeom>
          <a:noFill/>
        </p:spPr>
        <p:txBody>
          <a:bodyPr wrap="square" rtlCol="0">
            <a:spAutoFit/>
          </a:bodyPr>
          <a:lstStyle/>
          <a:p>
            <a:pPr algn="ctr"/>
            <a:r>
              <a:rPr lang="x-none" sz="2000" b="1" dirty="0" smtClean="0">
                <a:latin typeface="Signika"/>
                <a:cs typeface="Signika"/>
              </a:rPr>
              <a:t>DESIGN ITERATION</a:t>
            </a:r>
            <a:endParaRPr lang="en-US" sz="2000" b="1" dirty="0" smtClean="0">
              <a:latin typeface="Signika"/>
              <a:cs typeface="Signika"/>
            </a:endParaRPr>
          </a:p>
        </p:txBody>
      </p:sp>
      <p:sp>
        <p:nvSpPr>
          <p:cNvPr id="12" name="Rectangle 11"/>
          <p:cNvSpPr/>
          <p:nvPr/>
        </p:nvSpPr>
        <p:spPr>
          <a:xfrm>
            <a:off x="15873" y="2132921"/>
            <a:ext cx="184666" cy="369332"/>
          </a:xfrm>
          <a:prstGeom prst="rect">
            <a:avLst/>
          </a:prstGeom>
        </p:spPr>
        <p:txBody>
          <a:bodyPr wrap="none">
            <a:spAutoFit/>
          </a:bodyPr>
          <a:lstStyle/>
          <a:p>
            <a:r>
              <a:rPr lang="en-US" dirty="0"/>
              <a:t> </a:t>
            </a:r>
          </a:p>
        </p:txBody>
      </p:sp>
      <p:cxnSp>
        <p:nvCxnSpPr>
          <p:cNvPr id="13" name="Straight Connector 12"/>
          <p:cNvCxnSpPr/>
          <p:nvPr/>
        </p:nvCxnSpPr>
        <p:spPr>
          <a:xfrm>
            <a:off x="699665" y="1144940"/>
            <a:ext cx="0" cy="322200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735268" y="1144940"/>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70834" y="4366940"/>
            <a:ext cx="750218"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stretch>
            <a:fillRect/>
          </a:stretch>
        </p:blipFill>
        <p:spPr>
          <a:xfrm>
            <a:off x="1290893" y="2134236"/>
            <a:ext cx="4749800" cy="4020612"/>
          </a:xfrm>
          <a:prstGeom prst="rect">
            <a:avLst/>
          </a:prstGeom>
        </p:spPr>
      </p:pic>
    </p:spTree>
    <p:extLst>
      <p:ext uri="{BB962C8B-B14F-4D97-AF65-F5344CB8AC3E}">
        <p14:creationId xmlns:p14="http://schemas.microsoft.com/office/powerpoint/2010/main" val="228558700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extBox 4"/>
          <p:cNvSpPr txBox="1"/>
          <p:nvPr/>
        </p:nvSpPr>
        <p:spPr>
          <a:xfrm>
            <a:off x="6191250" y="1451258"/>
            <a:ext cx="2968625" cy="477054"/>
          </a:xfrm>
          <a:prstGeom prst="rect">
            <a:avLst/>
          </a:prstGeom>
          <a:solidFill>
            <a:srgbClr val="FFC11C"/>
          </a:solidFill>
        </p:spPr>
        <p:txBody>
          <a:bodyPr wrap="square" rtlCol="0">
            <a:spAutoFit/>
          </a:bodyPr>
          <a:lstStyle/>
          <a:p>
            <a:pPr algn="ctr"/>
            <a:r>
              <a:rPr lang="en-US" sz="2500" dirty="0" smtClean="0">
                <a:latin typeface="U.S. 101"/>
                <a:cs typeface="U.S. 101"/>
              </a:rPr>
              <a:t>INDIVIDUAL COURSE PAGE</a:t>
            </a:r>
            <a:endParaRPr lang="en-US" sz="2500" dirty="0" smtClean="0">
              <a:latin typeface="U.S. 101"/>
              <a:cs typeface="U.S. 101"/>
            </a:endParaRPr>
          </a:p>
        </p:txBody>
      </p:sp>
      <p:sp>
        <p:nvSpPr>
          <p:cNvPr id="6" name="TextBox 5"/>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16" name="Shape 114"/>
          <p:cNvSpPr/>
          <p:nvPr/>
        </p:nvSpPr>
        <p:spPr>
          <a:xfrm>
            <a:off x="877918" y="2295878"/>
            <a:ext cx="5968555" cy="3672093"/>
          </a:xfrm>
          <a:prstGeom prst="rect">
            <a:avLst/>
          </a:prstGeom>
          <a:blipFill>
            <a:blip r:embed="rId3"/>
            <a:stretch>
              <a:fillRect/>
            </a:stretch>
          </a:blipFill>
        </p:spPr>
      </p:sp>
      <p:sp>
        <p:nvSpPr>
          <p:cNvPr id="18" name="Rectangle 17"/>
          <p:cNvSpPr/>
          <p:nvPr/>
        </p:nvSpPr>
        <p:spPr>
          <a:xfrm>
            <a:off x="15873" y="2132921"/>
            <a:ext cx="184666" cy="369332"/>
          </a:xfrm>
          <a:prstGeom prst="rect">
            <a:avLst/>
          </a:prstGeom>
        </p:spPr>
        <p:txBody>
          <a:bodyPr wrap="none">
            <a:spAutoFit/>
          </a:bodyPr>
          <a:lstStyle/>
          <a:p>
            <a:r>
              <a:rPr lang="en-US" dirty="0"/>
              <a:t> </a:t>
            </a:r>
          </a:p>
        </p:txBody>
      </p:sp>
      <p:sp>
        <p:nvSpPr>
          <p:cNvPr id="19" name="Rectangle 18"/>
          <p:cNvSpPr/>
          <p:nvPr/>
        </p:nvSpPr>
        <p:spPr>
          <a:xfrm>
            <a:off x="15873" y="2132921"/>
            <a:ext cx="1846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47985004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842601" y="849314"/>
            <a:ext cx="3458799" cy="3786186"/>
          </a:xfrm>
          <a:prstGeom prst="rect">
            <a:avLst/>
          </a:prstGeom>
          <a:solidFill>
            <a:schemeClr val="bg1"/>
          </a:solidFill>
        </p:spPr>
        <p:txBody>
          <a:bodyPr wrap="none" rtlCol="0">
            <a:noAutofit/>
          </a:bodyPr>
          <a:lstStyle/>
          <a:p>
            <a:pPr algn="ctr">
              <a:lnSpc>
                <a:spcPct val="130000"/>
              </a:lnSpc>
            </a:pPr>
            <a:r>
              <a:rPr lang="en-US" sz="4500" dirty="0" smtClean="0">
                <a:solidFill>
                  <a:schemeClr val="bg1">
                    <a:lumMod val="65000"/>
                  </a:schemeClr>
                </a:solidFill>
                <a:latin typeface="U.S. 101"/>
                <a:cs typeface="U.S. 101"/>
              </a:rPr>
              <a:t>DESIGN</a:t>
            </a:r>
          </a:p>
          <a:p>
            <a:pPr algn="ctr">
              <a:lnSpc>
                <a:spcPct val="130000"/>
              </a:lnSpc>
            </a:pPr>
            <a:r>
              <a:rPr lang="en-US" sz="4500" dirty="0" smtClean="0">
                <a:solidFill>
                  <a:schemeClr val="bg1">
                    <a:lumMod val="65000"/>
                  </a:schemeClr>
                </a:solidFill>
                <a:latin typeface="U.S. 101"/>
                <a:cs typeface="U.S. 101"/>
              </a:rPr>
              <a:t>IMPLEMENTATION</a:t>
            </a:r>
          </a:p>
          <a:p>
            <a:pPr algn="ctr">
              <a:lnSpc>
                <a:spcPct val="130000"/>
              </a:lnSpc>
            </a:pPr>
            <a:r>
              <a:rPr lang="en-US" sz="4500" dirty="0" smtClean="0">
                <a:solidFill>
                  <a:schemeClr val="bg1">
                    <a:lumMod val="65000"/>
                  </a:schemeClr>
                </a:solidFill>
                <a:latin typeface="U.S. 101"/>
                <a:cs typeface="U.S. 101"/>
              </a:rPr>
              <a:t>EVALUATION</a:t>
            </a:r>
          </a:p>
          <a:p>
            <a:pPr algn="ctr">
              <a:lnSpc>
                <a:spcPct val="130000"/>
              </a:lnSpc>
            </a:pPr>
            <a:r>
              <a:rPr lang="en-US" sz="4500" dirty="0" smtClean="0">
                <a:solidFill>
                  <a:schemeClr val="bg1">
                    <a:lumMod val="65000"/>
                  </a:schemeClr>
                </a:solidFill>
                <a:latin typeface="U.S. 101"/>
                <a:cs typeface="U.S. 101"/>
              </a:rPr>
              <a:t>REFLECTIONS</a:t>
            </a:r>
            <a:endParaRPr lang="en-US" sz="4500" dirty="0" smtClean="0">
              <a:solidFill>
                <a:schemeClr val="bg1">
                  <a:lumMod val="65000"/>
                </a:schemeClr>
              </a:solidFill>
              <a:latin typeface="U.S. 101"/>
              <a:cs typeface="U.S. 101"/>
            </a:endParaRPr>
          </a:p>
        </p:txBody>
      </p:sp>
      <p:sp>
        <p:nvSpPr>
          <p:cNvPr id="7" name="TextBox 6"/>
          <p:cNvSpPr txBox="1"/>
          <p:nvPr/>
        </p:nvSpPr>
        <p:spPr>
          <a:xfrm>
            <a:off x="0" y="1869487"/>
            <a:ext cx="9143999" cy="707886"/>
          </a:xfrm>
          <a:prstGeom prst="rect">
            <a:avLst/>
          </a:prstGeom>
          <a:solidFill>
            <a:schemeClr val="bg1"/>
          </a:solidFill>
        </p:spPr>
        <p:txBody>
          <a:bodyPr wrap="square" rtlCol="0">
            <a:spAutoFit/>
          </a:bodyPr>
          <a:lstStyle/>
          <a:p>
            <a:pPr algn="ctr"/>
            <a:r>
              <a:rPr lang="en-US" sz="4000" dirty="0" smtClean="0">
                <a:solidFill>
                  <a:srgbClr val="324BD6"/>
                </a:solidFill>
                <a:latin typeface="U.S. 101"/>
                <a:cs typeface="U.S. 101"/>
              </a:rPr>
              <a:t>IMPLEMENTATION</a:t>
            </a:r>
            <a:endParaRPr lang="en-US" sz="4000" dirty="0">
              <a:solidFill>
                <a:srgbClr val="324BD6"/>
              </a:solidFill>
              <a:latin typeface="U.S. 101"/>
              <a:cs typeface="U.S. 101"/>
            </a:endParaRPr>
          </a:p>
        </p:txBody>
      </p:sp>
    </p:spTree>
    <p:extLst>
      <p:ext uri="{BB962C8B-B14F-4D97-AF65-F5344CB8AC3E}">
        <p14:creationId xmlns:p14="http://schemas.microsoft.com/office/powerpoint/2010/main" val="1802239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096000"/>
          </a:xfrm>
          <a:prstGeom prst="rect">
            <a:avLst/>
          </a:prstGeom>
          <a:solidFill>
            <a:srgbClr val="1BC8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064125" y="396873"/>
            <a:ext cx="4079876"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SPECIFICATIONS</a:t>
            </a:r>
            <a:endParaRPr lang="en-US" sz="5000" dirty="0" smtClean="0">
              <a:solidFill>
                <a:schemeClr val="tx1">
                  <a:lumMod val="85000"/>
                  <a:lumOff val="15000"/>
                </a:schemeClr>
              </a:solidFill>
              <a:latin typeface="U.S. 101"/>
              <a:cs typeface="U.S. 101"/>
            </a:endParaRPr>
          </a:p>
        </p:txBody>
      </p:sp>
      <p:sp>
        <p:nvSpPr>
          <p:cNvPr id="9" name="TextBox 8"/>
          <p:cNvSpPr txBox="1"/>
          <p:nvPr/>
        </p:nvSpPr>
        <p:spPr>
          <a:xfrm>
            <a:off x="1016001" y="2349500"/>
            <a:ext cx="7302500" cy="2400657"/>
          </a:xfrm>
          <a:prstGeom prst="rect">
            <a:avLst/>
          </a:prstGeom>
          <a:solidFill>
            <a:schemeClr val="bg1"/>
          </a:solidFill>
        </p:spPr>
        <p:txBody>
          <a:bodyPr wrap="square" rtlCol="0">
            <a:spAutoFit/>
          </a:bodyPr>
          <a:lstStyle/>
          <a:p>
            <a:r>
              <a:rPr lang="en-US" sz="3000" dirty="0" smtClean="0">
                <a:latin typeface="U.S. 101"/>
                <a:cs typeface="U.S. 101"/>
              </a:rPr>
              <a:t>HOSTED ON: AMAZON ELASTIC COMPUTING LOUD</a:t>
            </a:r>
          </a:p>
          <a:p>
            <a:r>
              <a:rPr lang="en-US" sz="3000" dirty="0" smtClean="0">
                <a:latin typeface="U.S. 101"/>
                <a:cs typeface="U.S. 101"/>
              </a:rPr>
              <a:t>SERVED USING: APACHE 2</a:t>
            </a:r>
          </a:p>
          <a:p>
            <a:r>
              <a:rPr lang="en-US" sz="3000" dirty="0" smtClean="0">
                <a:latin typeface="U.S. 101"/>
                <a:cs typeface="U.S. 101"/>
              </a:rPr>
              <a:t>PLATFORM: DJANGO, HMTL5, CSS3, JS/JQ, </a:t>
            </a:r>
            <a:r>
              <a:rPr lang="en-US" sz="3000" dirty="0" err="1" smtClean="0">
                <a:latin typeface="U.S. 101"/>
                <a:cs typeface="U.S. 101"/>
              </a:rPr>
              <a:t>phantomJS</a:t>
            </a:r>
            <a:r>
              <a:rPr lang="en-US" sz="3000" dirty="0" smtClean="0">
                <a:latin typeface="U.S. 101"/>
                <a:cs typeface="U.S. 101"/>
              </a:rPr>
              <a:t> </a:t>
            </a:r>
          </a:p>
          <a:p>
            <a:r>
              <a:rPr lang="en-US" sz="3000" dirty="0" smtClean="0">
                <a:latin typeface="U.S. 101"/>
                <a:cs typeface="U.S. 101"/>
              </a:rPr>
              <a:t>WIREFRAMING TOOLS: BALSMIQ</a:t>
            </a:r>
          </a:p>
          <a:p>
            <a:r>
              <a:rPr lang="en-US" sz="3000" dirty="0" smtClean="0">
                <a:latin typeface="U.S. 101"/>
                <a:cs typeface="U.S. 101"/>
              </a:rPr>
              <a:t>UI ELEMENTS: ADOBE ILLUSTRATOR</a:t>
            </a:r>
          </a:p>
        </p:txBody>
      </p:sp>
    </p:spTree>
    <p:extLst>
      <p:ext uri="{BB962C8B-B14F-4D97-AF65-F5344CB8AC3E}">
        <p14:creationId xmlns:p14="http://schemas.microsoft.com/office/powerpoint/2010/main" val="3518789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096000"/>
          </a:xfrm>
          <a:prstGeom prst="rect">
            <a:avLst/>
          </a:prstGeom>
          <a:solidFill>
            <a:srgbClr val="1BC8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2794000" y="396873"/>
            <a:ext cx="6350000"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DECISIONS + CHALLENGES</a:t>
            </a:r>
            <a:endParaRPr lang="en-US" sz="5000" dirty="0" smtClean="0">
              <a:solidFill>
                <a:schemeClr val="tx1">
                  <a:lumMod val="85000"/>
                  <a:lumOff val="15000"/>
                </a:schemeClr>
              </a:solidFill>
              <a:latin typeface="U.S. 101"/>
              <a:cs typeface="U.S. 101"/>
            </a:endParaRPr>
          </a:p>
        </p:txBody>
      </p:sp>
      <p:sp>
        <p:nvSpPr>
          <p:cNvPr id="6" name="TextBox 5"/>
          <p:cNvSpPr txBox="1"/>
          <p:nvPr/>
        </p:nvSpPr>
        <p:spPr>
          <a:xfrm>
            <a:off x="650875" y="2474639"/>
            <a:ext cx="7826375" cy="2062103"/>
          </a:xfrm>
          <a:prstGeom prst="rect">
            <a:avLst/>
          </a:prstGeom>
          <a:solidFill>
            <a:schemeClr val="bg1"/>
          </a:solidFill>
        </p:spPr>
        <p:txBody>
          <a:bodyPr wrap="square" rtlCol="0">
            <a:spAutoFit/>
          </a:bodyPr>
          <a:lstStyle/>
          <a:p>
            <a:pPr algn="ctr"/>
            <a:r>
              <a:rPr lang="en-US" sz="2800" dirty="0">
                <a:latin typeface="U.S. 101"/>
                <a:cs typeface="U.S. 101"/>
              </a:rPr>
              <a:t>USING DJANGO</a:t>
            </a:r>
          </a:p>
          <a:p>
            <a:pPr algn="ctr"/>
            <a:endParaRPr lang="en-US" sz="2500" dirty="0" smtClean="0">
              <a:latin typeface="U.S. 101"/>
              <a:cs typeface="U.S. 101"/>
            </a:endParaRPr>
          </a:p>
          <a:p>
            <a:pPr algn="ctr"/>
            <a:r>
              <a:rPr lang="en-US" sz="2500" dirty="0" smtClean="0">
                <a:latin typeface="U.S. 101"/>
                <a:cs typeface="U.S. 101"/>
              </a:rPr>
              <a:t>EXCELLENT OBJECT-RELATIONAL MAPPER: OUR WEBSITE IMPLEMENTS SIGNIFICANT AMOUNT OF DATABASE QUERYING </a:t>
            </a:r>
          </a:p>
          <a:p>
            <a:pPr algn="ctr"/>
            <a:endParaRPr lang="en-US" sz="2500" dirty="0">
              <a:latin typeface="U.S. 101"/>
              <a:cs typeface="U.S. 101"/>
            </a:endParaRPr>
          </a:p>
        </p:txBody>
      </p:sp>
    </p:spTree>
    <p:extLst>
      <p:ext uri="{BB962C8B-B14F-4D97-AF65-F5344CB8AC3E}">
        <p14:creationId xmlns:p14="http://schemas.microsoft.com/office/powerpoint/2010/main" val="1784525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842601" y="849314"/>
            <a:ext cx="3458799" cy="3786186"/>
          </a:xfrm>
          <a:prstGeom prst="rect">
            <a:avLst/>
          </a:prstGeom>
          <a:solidFill>
            <a:schemeClr val="bg1"/>
          </a:solidFill>
        </p:spPr>
        <p:txBody>
          <a:bodyPr wrap="none" rtlCol="0">
            <a:noAutofit/>
          </a:bodyPr>
          <a:lstStyle/>
          <a:p>
            <a:pPr algn="ctr">
              <a:lnSpc>
                <a:spcPct val="130000"/>
              </a:lnSpc>
            </a:pPr>
            <a:endParaRPr lang="en-US" sz="4500" dirty="0" smtClean="0">
              <a:solidFill>
                <a:schemeClr val="bg1">
                  <a:lumMod val="65000"/>
                </a:schemeClr>
              </a:solidFill>
              <a:latin typeface="U.S. 101"/>
              <a:cs typeface="U.S. 101"/>
            </a:endParaRPr>
          </a:p>
          <a:p>
            <a:pPr algn="ctr">
              <a:lnSpc>
                <a:spcPct val="130000"/>
              </a:lnSpc>
            </a:pPr>
            <a:r>
              <a:rPr lang="en-US" sz="4500" dirty="0" smtClean="0">
                <a:solidFill>
                  <a:schemeClr val="bg1">
                    <a:lumMod val="65000"/>
                  </a:schemeClr>
                </a:solidFill>
                <a:latin typeface="U.S. 101"/>
                <a:cs typeface="U.S. 101"/>
              </a:rPr>
              <a:t>IMPLEMENTATION</a:t>
            </a:r>
          </a:p>
          <a:p>
            <a:pPr algn="ctr">
              <a:lnSpc>
                <a:spcPct val="130000"/>
              </a:lnSpc>
            </a:pPr>
            <a:r>
              <a:rPr lang="en-US" sz="4500" dirty="0" smtClean="0">
                <a:solidFill>
                  <a:schemeClr val="bg1">
                    <a:lumMod val="65000"/>
                  </a:schemeClr>
                </a:solidFill>
                <a:latin typeface="U.S. 101"/>
                <a:cs typeface="U.S. 101"/>
              </a:rPr>
              <a:t>EVALUATION</a:t>
            </a:r>
          </a:p>
          <a:p>
            <a:pPr algn="ctr">
              <a:lnSpc>
                <a:spcPct val="130000"/>
              </a:lnSpc>
            </a:pPr>
            <a:r>
              <a:rPr lang="en-US" sz="4500" dirty="0" smtClean="0">
                <a:solidFill>
                  <a:schemeClr val="bg1">
                    <a:lumMod val="65000"/>
                  </a:schemeClr>
                </a:solidFill>
                <a:latin typeface="U.S. 101"/>
                <a:cs typeface="U.S. 101"/>
              </a:rPr>
              <a:t>REFLECTIONS</a:t>
            </a:r>
            <a:endParaRPr lang="en-US" sz="4500" dirty="0" smtClean="0">
              <a:solidFill>
                <a:schemeClr val="bg1">
                  <a:lumMod val="65000"/>
                </a:schemeClr>
              </a:solidFill>
              <a:latin typeface="U.S. 101"/>
              <a:cs typeface="U.S. 101"/>
            </a:endParaRPr>
          </a:p>
        </p:txBody>
      </p:sp>
      <p:sp>
        <p:nvSpPr>
          <p:cNvPr id="7" name="TextBox 6"/>
          <p:cNvSpPr txBox="1"/>
          <p:nvPr/>
        </p:nvSpPr>
        <p:spPr>
          <a:xfrm>
            <a:off x="1" y="1012237"/>
            <a:ext cx="9143999" cy="861774"/>
          </a:xfrm>
          <a:prstGeom prst="rect">
            <a:avLst/>
          </a:prstGeom>
          <a:solidFill>
            <a:schemeClr val="bg1"/>
          </a:solidFill>
        </p:spPr>
        <p:txBody>
          <a:bodyPr wrap="square" rtlCol="0">
            <a:spAutoFit/>
          </a:bodyPr>
          <a:lstStyle/>
          <a:p>
            <a:pPr algn="ctr"/>
            <a:r>
              <a:rPr lang="en-US" sz="5000" dirty="0" smtClean="0">
                <a:solidFill>
                  <a:srgbClr val="324BD6"/>
                </a:solidFill>
                <a:latin typeface="U.S. 101"/>
                <a:cs typeface="U.S. 101"/>
              </a:rPr>
              <a:t>DESIGN</a:t>
            </a:r>
            <a:endParaRPr lang="en-US" sz="5000" dirty="0">
              <a:solidFill>
                <a:srgbClr val="324BD6"/>
              </a:solidFill>
              <a:latin typeface="U.S. 101"/>
              <a:cs typeface="U.S. 101"/>
            </a:endParaRPr>
          </a:p>
        </p:txBody>
      </p:sp>
    </p:spTree>
    <p:extLst>
      <p:ext uri="{BB962C8B-B14F-4D97-AF65-F5344CB8AC3E}">
        <p14:creationId xmlns:p14="http://schemas.microsoft.com/office/powerpoint/2010/main" val="1903571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9144000" cy="6111875"/>
          </a:xfrm>
          <a:prstGeom prst="rect">
            <a:avLst/>
          </a:prstGeom>
          <a:solidFill>
            <a:srgbClr val="1BC8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2794000" y="396873"/>
            <a:ext cx="6350000"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DECISIONS + CHALLENGES</a:t>
            </a:r>
            <a:endParaRPr lang="en-US" sz="5000" dirty="0" smtClean="0">
              <a:solidFill>
                <a:schemeClr val="tx1">
                  <a:lumMod val="85000"/>
                  <a:lumOff val="15000"/>
                </a:schemeClr>
              </a:solidFill>
              <a:latin typeface="U.S. 101"/>
              <a:cs typeface="U.S. 101"/>
            </a:endParaRPr>
          </a:p>
        </p:txBody>
      </p:sp>
      <p:sp>
        <p:nvSpPr>
          <p:cNvPr id="6" name="TextBox 5"/>
          <p:cNvSpPr txBox="1"/>
          <p:nvPr/>
        </p:nvSpPr>
        <p:spPr>
          <a:xfrm>
            <a:off x="650875" y="2521440"/>
            <a:ext cx="7826375" cy="2062103"/>
          </a:xfrm>
          <a:prstGeom prst="rect">
            <a:avLst/>
          </a:prstGeom>
          <a:solidFill>
            <a:schemeClr val="bg1"/>
          </a:solidFill>
        </p:spPr>
        <p:txBody>
          <a:bodyPr wrap="square" rtlCol="0">
            <a:spAutoFit/>
          </a:bodyPr>
          <a:lstStyle/>
          <a:p>
            <a:pPr algn="ctr"/>
            <a:r>
              <a:rPr lang="en-US" sz="2800" dirty="0" smtClean="0">
                <a:latin typeface="U.S. 101"/>
                <a:cs typeface="U.S. 101"/>
              </a:rPr>
              <a:t>FETCHING DATA FROM JAVASCRIPT-LOADED WEBPAGES</a:t>
            </a:r>
            <a:endParaRPr lang="en-US" sz="2800" dirty="0">
              <a:latin typeface="U.S. 101"/>
              <a:cs typeface="U.S. 101"/>
            </a:endParaRPr>
          </a:p>
          <a:p>
            <a:pPr algn="ctr"/>
            <a:endParaRPr lang="en-US" sz="2500" dirty="0">
              <a:latin typeface="U.S. 101"/>
              <a:cs typeface="U.S. 101"/>
            </a:endParaRPr>
          </a:p>
          <a:p>
            <a:pPr algn="ctr"/>
            <a:r>
              <a:rPr lang="en-US" sz="2500" dirty="0" err="1" smtClean="0">
                <a:latin typeface="U.S. 101"/>
                <a:cs typeface="U.S. 101"/>
              </a:rPr>
              <a:t>Coursera</a:t>
            </a:r>
            <a:r>
              <a:rPr lang="en-US" sz="2500" dirty="0" smtClean="0">
                <a:latin typeface="U.S. 101"/>
                <a:cs typeface="U.S. 101"/>
              </a:rPr>
              <a:t> is very concerned about third party developers fetching data from their site. Using. We decided to use </a:t>
            </a:r>
            <a:r>
              <a:rPr lang="en-US" sz="2500" dirty="0" err="1" smtClean="0">
                <a:latin typeface="U.S. 101"/>
                <a:cs typeface="U.S. 101"/>
              </a:rPr>
              <a:t>phantomjs</a:t>
            </a:r>
            <a:r>
              <a:rPr lang="en-US" sz="2500" dirty="0" smtClean="0">
                <a:latin typeface="U.S. 101"/>
                <a:cs typeface="U.S. 101"/>
              </a:rPr>
              <a:t> to retrieve the data. This took us a really long time.</a:t>
            </a:r>
            <a:endParaRPr lang="en-US" sz="2500" dirty="0">
              <a:latin typeface="U.S. 101"/>
              <a:cs typeface="U.S. 101"/>
            </a:endParaRPr>
          </a:p>
        </p:txBody>
      </p:sp>
    </p:spTree>
    <p:extLst>
      <p:ext uri="{BB962C8B-B14F-4D97-AF65-F5344CB8AC3E}">
        <p14:creationId xmlns:p14="http://schemas.microsoft.com/office/powerpoint/2010/main" val="694847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9144000" cy="6111875"/>
          </a:xfrm>
          <a:prstGeom prst="rect">
            <a:avLst/>
          </a:prstGeom>
          <a:solidFill>
            <a:srgbClr val="1BC8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2794000" y="396873"/>
            <a:ext cx="6350000"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DECISIONS + CHALLENGES</a:t>
            </a:r>
            <a:endParaRPr lang="en-US" sz="5000" dirty="0" smtClean="0">
              <a:solidFill>
                <a:schemeClr val="tx1">
                  <a:lumMod val="85000"/>
                  <a:lumOff val="15000"/>
                </a:schemeClr>
              </a:solidFill>
              <a:latin typeface="U.S. 101"/>
              <a:cs typeface="U.S. 101"/>
            </a:endParaRPr>
          </a:p>
        </p:txBody>
      </p:sp>
      <p:pic>
        <p:nvPicPr>
          <p:cNvPr id="4" name="Picture 3"/>
          <p:cNvPicPr>
            <a:picLocks noChangeAspect="1"/>
          </p:cNvPicPr>
          <p:nvPr/>
        </p:nvPicPr>
        <p:blipFill>
          <a:blip r:embed="rId2"/>
          <a:stretch>
            <a:fillRect/>
          </a:stretch>
        </p:blipFill>
        <p:spPr>
          <a:xfrm>
            <a:off x="2540000" y="1438275"/>
            <a:ext cx="4192732" cy="2562225"/>
          </a:xfrm>
          <a:prstGeom prst="rect">
            <a:avLst/>
          </a:prstGeom>
        </p:spPr>
      </p:pic>
      <p:sp>
        <p:nvSpPr>
          <p:cNvPr id="7" name="TextBox 6"/>
          <p:cNvSpPr txBox="1"/>
          <p:nvPr/>
        </p:nvSpPr>
        <p:spPr>
          <a:xfrm>
            <a:off x="365125" y="4131109"/>
            <a:ext cx="8239125" cy="1815882"/>
          </a:xfrm>
          <a:prstGeom prst="rect">
            <a:avLst/>
          </a:prstGeom>
          <a:solidFill>
            <a:schemeClr val="bg1"/>
          </a:solidFill>
        </p:spPr>
        <p:txBody>
          <a:bodyPr wrap="square" rtlCol="0">
            <a:spAutoFit/>
          </a:bodyPr>
          <a:lstStyle/>
          <a:p>
            <a:pPr algn="ctr"/>
            <a:r>
              <a:rPr lang="en-US" sz="2800" dirty="0" smtClean="0">
                <a:latin typeface="U.S. 101"/>
                <a:cs typeface="U.S. 101"/>
              </a:rPr>
              <a:t>ONE OF THE FIRST THINGS WE DID WAS MODULARIZE THE CODE AS WELL AS DESIGN TO ALLOCATE TASKS EFFECTIVELY. WE LEARNED QUITE A BIT ABOUT COORDINATING BETWEEN DESIGN AND DEVELOPMENT- TOOLS USED, WORKFLOWS</a:t>
            </a:r>
            <a:endParaRPr lang="en-US" sz="2500" dirty="0">
              <a:latin typeface="U.S. 101"/>
              <a:cs typeface="U.S. 101"/>
            </a:endParaRPr>
          </a:p>
        </p:txBody>
      </p:sp>
    </p:spTree>
    <p:extLst>
      <p:ext uri="{BB962C8B-B14F-4D97-AF65-F5344CB8AC3E}">
        <p14:creationId xmlns:p14="http://schemas.microsoft.com/office/powerpoint/2010/main" val="935876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842601" y="849314"/>
            <a:ext cx="3458799" cy="3786186"/>
          </a:xfrm>
          <a:prstGeom prst="rect">
            <a:avLst/>
          </a:prstGeom>
          <a:solidFill>
            <a:schemeClr val="bg1"/>
          </a:solidFill>
        </p:spPr>
        <p:txBody>
          <a:bodyPr wrap="none" rtlCol="0">
            <a:noAutofit/>
          </a:bodyPr>
          <a:lstStyle/>
          <a:p>
            <a:pPr algn="ctr">
              <a:lnSpc>
                <a:spcPct val="130000"/>
              </a:lnSpc>
            </a:pPr>
            <a:r>
              <a:rPr lang="en-US" sz="4500" dirty="0" smtClean="0">
                <a:solidFill>
                  <a:schemeClr val="bg1">
                    <a:lumMod val="65000"/>
                  </a:schemeClr>
                </a:solidFill>
                <a:latin typeface="U.S. 101"/>
                <a:cs typeface="U.S. 101"/>
              </a:rPr>
              <a:t>DESIGN</a:t>
            </a:r>
          </a:p>
          <a:p>
            <a:pPr algn="ctr">
              <a:lnSpc>
                <a:spcPct val="130000"/>
              </a:lnSpc>
            </a:pPr>
            <a:r>
              <a:rPr lang="en-US" sz="4500" dirty="0" smtClean="0">
                <a:solidFill>
                  <a:schemeClr val="bg1">
                    <a:lumMod val="65000"/>
                  </a:schemeClr>
                </a:solidFill>
                <a:latin typeface="U.S. 101"/>
                <a:cs typeface="U.S. 101"/>
              </a:rPr>
              <a:t>IMPLEMENTATION</a:t>
            </a:r>
          </a:p>
          <a:p>
            <a:pPr algn="ctr">
              <a:lnSpc>
                <a:spcPct val="130000"/>
              </a:lnSpc>
            </a:pPr>
            <a:r>
              <a:rPr lang="en-US" sz="4500" dirty="0" smtClean="0">
                <a:solidFill>
                  <a:schemeClr val="bg1">
                    <a:lumMod val="65000"/>
                  </a:schemeClr>
                </a:solidFill>
                <a:latin typeface="U.S. 101"/>
                <a:cs typeface="U.S. 101"/>
              </a:rPr>
              <a:t>EVALUATION</a:t>
            </a:r>
          </a:p>
          <a:p>
            <a:pPr algn="ctr">
              <a:lnSpc>
                <a:spcPct val="130000"/>
              </a:lnSpc>
            </a:pPr>
            <a:r>
              <a:rPr lang="en-US" sz="4500" dirty="0" smtClean="0">
                <a:solidFill>
                  <a:schemeClr val="bg1">
                    <a:lumMod val="65000"/>
                  </a:schemeClr>
                </a:solidFill>
                <a:latin typeface="U.S. 101"/>
                <a:cs typeface="U.S. 101"/>
              </a:rPr>
              <a:t>REFLECTIONS</a:t>
            </a:r>
            <a:endParaRPr lang="en-US" sz="4500" dirty="0" smtClean="0">
              <a:solidFill>
                <a:schemeClr val="bg1">
                  <a:lumMod val="65000"/>
                </a:schemeClr>
              </a:solidFill>
              <a:latin typeface="U.S. 101"/>
              <a:cs typeface="U.S. 101"/>
            </a:endParaRPr>
          </a:p>
        </p:txBody>
      </p:sp>
      <p:sp>
        <p:nvSpPr>
          <p:cNvPr id="7" name="TextBox 6"/>
          <p:cNvSpPr txBox="1"/>
          <p:nvPr/>
        </p:nvSpPr>
        <p:spPr>
          <a:xfrm>
            <a:off x="1" y="2790237"/>
            <a:ext cx="9143999" cy="861774"/>
          </a:xfrm>
          <a:prstGeom prst="rect">
            <a:avLst/>
          </a:prstGeom>
          <a:solidFill>
            <a:schemeClr val="bg1"/>
          </a:solidFill>
        </p:spPr>
        <p:txBody>
          <a:bodyPr wrap="square" rtlCol="0">
            <a:spAutoFit/>
          </a:bodyPr>
          <a:lstStyle/>
          <a:p>
            <a:pPr algn="ctr"/>
            <a:r>
              <a:rPr lang="en-US" sz="5000" dirty="0" smtClean="0">
                <a:solidFill>
                  <a:srgbClr val="324BD6"/>
                </a:solidFill>
                <a:latin typeface="U.S. 101"/>
                <a:cs typeface="U.S. 101"/>
              </a:rPr>
              <a:t>EVALUATION</a:t>
            </a:r>
            <a:endParaRPr lang="en-US" sz="5000" dirty="0">
              <a:solidFill>
                <a:srgbClr val="324BD6"/>
              </a:solidFill>
              <a:latin typeface="U.S. 101"/>
              <a:cs typeface="U.S. 101"/>
            </a:endParaRPr>
          </a:p>
        </p:txBody>
      </p:sp>
    </p:spTree>
    <p:extLst>
      <p:ext uri="{BB962C8B-B14F-4D97-AF65-F5344CB8AC3E}">
        <p14:creationId xmlns:p14="http://schemas.microsoft.com/office/powerpoint/2010/main" val="1652384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4889500"/>
          </a:xfrm>
          <a:prstGeom prst="rect">
            <a:avLst/>
          </a:prstGeom>
          <a:solidFill>
            <a:srgbClr val="3340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889625" y="396873"/>
            <a:ext cx="3254375"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USER TESTING</a:t>
            </a:r>
            <a:endParaRPr lang="en-US" sz="5000" dirty="0" smtClean="0">
              <a:solidFill>
                <a:schemeClr val="tx1">
                  <a:lumMod val="85000"/>
                  <a:lumOff val="15000"/>
                </a:schemeClr>
              </a:solidFill>
              <a:latin typeface="U.S. 101"/>
              <a:cs typeface="U.S. 101"/>
            </a:endParaRPr>
          </a:p>
        </p:txBody>
      </p:sp>
      <p:pic>
        <p:nvPicPr>
          <p:cNvPr id="6" name="Picture 5"/>
          <p:cNvPicPr>
            <a:picLocks noChangeAspect="1"/>
          </p:cNvPicPr>
          <p:nvPr/>
        </p:nvPicPr>
        <p:blipFill rotWithShape="1">
          <a:blip r:embed="rId2"/>
          <a:srcRect b="54013"/>
          <a:stretch/>
        </p:blipFill>
        <p:spPr>
          <a:xfrm>
            <a:off x="0" y="5111750"/>
            <a:ext cx="3797300" cy="1746250"/>
          </a:xfrm>
          <a:prstGeom prst="rect">
            <a:avLst/>
          </a:prstGeom>
        </p:spPr>
      </p:pic>
      <p:pic>
        <p:nvPicPr>
          <p:cNvPr id="7" name="Picture 6"/>
          <p:cNvPicPr>
            <a:picLocks noChangeAspect="1"/>
          </p:cNvPicPr>
          <p:nvPr/>
        </p:nvPicPr>
        <p:blipFill rotWithShape="1">
          <a:blip r:embed="rId2"/>
          <a:srcRect b="54013"/>
          <a:stretch/>
        </p:blipFill>
        <p:spPr>
          <a:xfrm>
            <a:off x="3797300" y="5111750"/>
            <a:ext cx="3797300" cy="1746250"/>
          </a:xfrm>
          <a:prstGeom prst="rect">
            <a:avLst/>
          </a:prstGeom>
        </p:spPr>
      </p:pic>
      <p:pic>
        <p:nvPicPr>
          <p:cNvPr id="8" name="Picture 7"/>
          <p:cNvPicPr>
            <a:picLocks noChangeAspect="1"/>
          </p:cNvPicPr>
          <p:nvPr/>
        </p:nvPicPr>
        <p:blipFill rotWithShape="1">
          <a:blip r:embed="rId2"/>
          <a:srcRect r="59197" b="54013"/>
          <a:stretch/>
        </p:blipFill>
        <p:spPr>
          <a:xfrm>
            <a:off x="7594600" y="5111750"/>
            <a:ext cx="1549400" cy="1746250"/>
          </a:xfrm>
          <a:prstGeom prst="rect">
            <a:avLst/>
          </a:prstGeom>
        </p:spPr>
      </p:pic>
      <p:sp>
        <p:nvSpPr>
          <p:cNvPr id="116" name="TextBox 115"/>
          <p:cNvSpPr txBox="1"/>
          <p:nvPr/>
        </p:nvSpPr>
        <p:spPr>
          <a:xfrm>
            <a:off x="650875" y="1603375"/>
            <a:ext cx="7826375" cy="2785378"/>
          </a:xfrm>
          <a:prstGeom prst="rect">
            <a:avLst/>
          </a:prstGeom>
          <a:solidFill>
            <a:schemeClr val="bg1"/>
          </a:solidFill>
        </p:spPr>
        <p:txBody>
          <a:bodyPr wrap="square" rtlCol="0">
            <a:spAutoFit/>
          </a:bodyPr>
          <a:lstStyle/>
          <a:p>
            <a:pPr algn="ctr"/>
            <a:r>
              <a:rPr lang="en-US" sz="2500" dirty="0">
                <a:latin typeface="U.S. 101"/>
                <a:cs typeface="U.S. 101"/>
              </a:rPr>
              <a:t>GIVEN LARGE USER POPULATION, IT WAS EASY FOR IS TO FIND USERS TO TEST OUR PROTOTYPE OUT. WE HAD PREVIOUSLY COMPLETED QUITE A FEW ONLINE COURSES, AND CONTACTED 5 USERS FROM 4 COURSES EACH. 11 OF THEM AGREED TO TEST THE PROTOTYPE AND PROVIDE FEEDBACK. AMONG THE USERS, THERE </a:t>
            </a:r>
            <a:r>
              <a:rPr lang="en-US" sz="2500" dirty="0" smtClean="0">
                <a:latin typeface="U.S. 101"/>
                <a:cs typeface="U.S. 101"/>
              </a:rPr>
              <a:t>WERE 4 COLLEGE STUDENTS, 2 HIGH SCHOOL STUDENT, 4 JOB PROFESSIONALS,  1 “DAD ” – A DECENT REPRESENTATION OF OUR USER GROUP. </a:t>
            </a:r>
            <a:endParaRPr lang="en-US" sz="2500" dirty="0">
              <a:latin typeface="U.S. 101"/>
              <a:cs typeface="U.S. 101"/>
            </a:endParaRPr>
          </a:p>
        </p:txBody>
      </p:sp>
    </p:spTree>
    <p:extLst>
      <p:ext uri="{BB962C8B-B14F-4D97-AF65-F5344CB8AC3E}">
        <p14:creationId xmlns:p14="http://schemas.microsoft.com/office/powerpoint/2010/main" val="2773966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4889500"/>
          </a:xfrm>
          <a:prstGeom prst="rect">
            <a:avLst/>
          </a:prstGeom>
          <a:solidFill>
            <a:srgbClr val="3340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889625" y="396873"/>
            <a:ext cx="3254375"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BRIEFING</a:t>
            </a:r>
            <a:endParaRPr lang="en-US" sz="5000" dirty="0" smtClean="0">
              <a:solidFill>
                <a:schemeClr val="tx1">
                  <a:lumMod val="85000"/>
                  <a:lumOff val="15000"/>
                </a:schemeClr>
              </a:solidFill>
              <a:latin typeface="U.S. 101"/>
              <a:cs typeface="U.S. 101"/>
            </a:endParaRPr>
          </a:p>
        </p:txBody>
      </p:sp>
      <p:pic>
        <p:nvPicPr>
          <p:cNvPr id="6" name="Picture 5"/>
          <p:cNvPicPr>
            <a:picLocks noChangeAspect="1"/>
          </p:cNvPicPr>
          <p:nvPr/>
        </p:nvPicPr>
        <p:blipFill rotWithShape="1">
          <a:blip r:embed="rId2"/>
          <a:srcRect b="54013"/>
          <a:stretch/>
        </p:blipFill>
        <p:spPr>
          <a:xfrm>
            <a:off x="0" y="5111750"/>
            <a:ext cx="3797300" cy="1746250"/>
          </a:xfrm>
          <a:prstGeom prst="rect">
            <a:avLst/>
          </a:prstGeom>
        </p:spPr>
      </p:pic>
      <p:pic>
        <p:nvPicPr>
          <p:cNvPr id="7" name="Picture 6"/>
          <p:cNvPicPr>
            <a:picLocks noChangeAspect="1"/>
          </p:cNvPicPr>
          <p:nvPr/>
        </p:nvPicPr>
        <p:blipFill rotWithShape="1">
          <a:blip r:embed="rId2"/>
          <a:srcRect b="54013"/>
          <a:stretch/>
        </p:blipFill>
        <p:spPr>
          <a:xfrm>
            <a:off x="3797300" y="5111750"/>
            <a:ext cx="3797300" cy="1746250"/>
          </a:xfrm>
          <a:prstGeom prst="rect">
            <a:avLst/>
          </a:prstGeom>
        </p:spPr>
      </p:pic>
      <p:pic>
        <p:nvPicPr>
          <p:cNvPr id="8" name="Picture 7"/>
          <p:cNvPicPr>
            <a:picLocks noChangeAspect="1"/>
          </p:cNvPicPr>
          <p:nvPr/>
        </p:nvPicPr>
        <p:blipFill rotWithShape="1">
          <a:blip r:embed="rId2"/>
          <a:srcRect r="59197" b="54013"/>
          <a:stretch/>
        </p:blipFill>
        <p:spPr>
          <a:xfrm>
            <a:off x="7594600" y="5111750"/>
            <a:ext cx="1549400" cy="1746250"/>
          </a:xfrm>
          <a:prstGeom prst="rect">
            <a:avLst/>
          </a:prstGeom>
        </p:spPr>
      </p:pic>
      <p:sp>
        <p:nvSpPr>
          <p:cNvPr id="116" name="TextBox 115"/>
          <p:cNvSpPr txBox="1"/>
          <p:nvPr/>
        </p:nvSpPr>
        <p:spPr>
          <a:xfrm>
            <a:off x="650875" y="1603375"/>
            <a:ext cx="7826375" cy="2554545"/>
          </a:xfrm>
          <a:prstGeom prst="rect">
            <a:avLst/>
          </a:prstGeom>
          <a:solidFill>
            <a:schemeClr val="bg1"/>
          </a:solidFill>
        </p:spPr>
        <p:txBody>
          <a:bodyPr wrap="square" rtlCol="0">
            <a:spAutoFit/>
          </a:bodyPr>
          <a:lstStyle/>
          <a:p>
            <a:pPr algn="ctr"/>
            <a:r>
              <a:rPr lang="en-US" sz="2000" dirty="0">
                <a:latin typeface="Signika"/>
                <a:cs typeface="Signika"/>
              </a:rPr>
              <a:t>You are junior marketing analyst (or any other non-software job you’ve dreamed of having) who has recently been asked by his boss to learn how to code. “Your next assignment will involve considerable coding,” your boss adds. You have never coded a day in your life and don’t quite know where to start from. Also, you have no other information about what you might be asked to code in the assignment. Having taken a MOOC before, you head over to </a:t>
            </a:r>
            <a:r>
              <a:rPr lang="en-US" sz="2000" dirty="0" err="1">
                <a:latin typeface="Signika"/>
                <a:cs typeface="Signika"/>
              </a:rPr>
              <a:t>rethinkED</a:t>
            </a:r>
            <a:r>
              <a:rPr lang="en-US" sz="2000" dirty="0">
                <a:latin typeface="Signika"/>
                <a:cs typeface="Signika"/>
              </a:rPr>
              <a:t> to see if there’s a relevant computer science course that suits your needs. </a:t>
            </a:r>
          </a:p>
        </p:txBody>
      </p:sp>
    </p:spTree>
    <p:extLst>
      <p:ext uri="{BB962C8B-B14F-4D97-AF65-F5344CB8AC3E}">
        <p14:creationId xmlns:p14="http://schemas.microsoft.com/office/powerpoint/2010/main" val="3574892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4889500"/>
          </a:xfrm>
          <a:prstGeom prst="rect">
            <a:avLst/>
          </a:prstGeom>
          <a:solidFill>
            <a:srgbClr val="3340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889625" y="396873"/>
            <a:ext cx="3254375"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ISSUES</a:t>
            </a:r>
            <a:endParaRPr lang="en-US" sz="5000" dirty="0" smtClean="0">
              <a:solidFill>
                <a:schemeClr val="tx1">
                  <a:lumMod val="85000"/>
                  <a:lumOff val="15000"/>
                </a:schemeClr>
              </a:solidFill>
              <a:latin typeface="U.S. 101"/>
              <a:cs typeface="U.S. 101"/>
            </a:endParaRPr>
          </a:p>
        </p:txBody>
      </p:sp>
      <p:pic>
        <p:nvPicPr>
          <p:cNvPr id="6" name="Picture 5"/>
          <p:cNvPicPr>
            <a:picLocks noChangeAspect="1"/>
          </p:cNvPicPr>
          <p:nvPr/>
        </p:nvPicPr>
        <p:blipFill rotWithShape="1">
          <a:blip r:embed="rId2"/>
          <a:srcRect b="54013"/>
          <a:stretch/>
        </p:blipFill>
        <p:spPr>
          <a:xfrm>
            <a:off x="0" y="5111750"/>
            <a:ext cx="3797300" cy="1746250"/>
          </a:xfrm>
          <a:prstGeom prst="rect">
            <a:avLst/>
          </a:prstGeom>
        </p:spPr>
      </p:pic>
      <p:pic>
        <p:nvPicPr>
          <p:cNvPr id="7" name="Picture 6"/>
          <p:cNvPicPr>
            <a:picLocks noChangeAspect="1"/>
          </p:cNvPicPr>
          <p:nvPr/>
        </p:nvPicPr>
        <p:blipFill rotWithShape="1">
          <a:blip r:embed="rId2"/>
          <a:srcRect b="54013"/>
          <a:stretch/>
        </p:blipFill>
        <p:spPr>
          <a:xfrm>
            <a:off x="3797300" y="5111750"/>
            <a:ext cx="3797300" cy="1746250"/>
          </a:xfrm>
          <a:prstGeom prst="rect">
            <a:avLst/>
          </a:prstGeom>
        </p:spPr>
      </p:pic>
      <p:pic>
        <p:nvPicPr>
          <p:cNvPr id="8" name="Picture 7"/>
          <p:cNvPicPr>
            <a:picLocks noChangeAspect="1"/>
          </p:cNvPicPr>
          <p:nvPr/>
        </p:nvPicPr>
        <p:blipFill rotWithShape="1">
          <a:blip r:embed="rId2"/>
          <a:srcRect r="59197" b="54013"/>
          <a:stretch/>
        </p:blipFill>
        <p:spPr>
          <a:xfrm>
            <a:off x="7594600" y="5111750"/>
            <a:ext cx="1549400" cy="1746250"/>
          </a:xfrm>
          <a:prstGeom prst="rect">
            <a:avLst/>
          </a:prstGeom>
        </p:spPr>
      </p:pic>
      <p:sp>
        <p:nvSpPr>
          <p:cNvPr id="116" name="TextBox 115"/>
          <p:cNvSpPr txBox="1"/>
          <p:nvPr/>
        </p:nvSpPr>
        <p:spPr>
          <a:xfrm>
            <a:off x="650875" y="2079625"/>
            <a:ext cx="7826375" cy="1631216"/>
          </a:xfrm>
          <a:prstGeom prst="rect">
            <a:avLst/>
          </a:prstGeom>
          <a:solidFill>
            <a:schemeClr val="bg1"/>
          </a:solidFill>
        </p:spPr>
        <p:txBody>
          <a:bodyPr wrap="square" rtlCol="0">
            <a:spAutoFit/>
          </a:bodyPr>
          <a:lstStyle/>
          <a:p>
            <a:pPr algn="ctr"/>
            <a:r>
              <a:rPr lang="en-US" sz="2000" dirty="0" smtClean="0">
                <a:latin typeface="Signika"/>
                <a:cs typeface="Signika"/>
              </a:rPr>
              <a:t>IMPORTANCE OF COURSE VIDEO: ONE USER ASKED US WHY WE GAVE COURSE VIDEOS SO MUCH IMPORTANCE. HE INFORMED US THAT AS A STUDENT, HE RARELY VISITS THE COURSE VIDEO AND PERHAPS SOME OTHER RELEVANT INFORMATION COULD BE PUT THERE INSTEAD. </a:t>
            </a:r>
            <a:endParaRPr lang="en-US" sz="2000" dirty="0">
              <a:latin typeface="Signika"/>
              <a:cs typeface="Signika"/>
            </a:endParaRPr>
          </a:p>
        </p:txBody>
      </p:sp>
    </p:spTree>
    <p:extLst>
      <p:ext uri="{BB962C8B-B14F-4D97-AF65-F5344CB8AC3E}">
        <p14:creationId xmlns:p14="http://schemas.microsoft.com/office/powerpoint/2010/main" val="1016077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4889500"/>
          </a:xfrm>
          <a:prstGeom prst="rect">
            <a:avLst/>
          </a:prstGeom>
          <a:solidFill>
            <a:srgbClr val="3340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889625" y="396873"/>
            <a:ext cx="3254375"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ISSUES</a:t>
            </a:r>
            <a:endParaRPr lang="en-US" sz="5000" dirty="0" smtClean="0">
              <a:solidFill>
                <a:schemeClr val="tx1">
                  <a:lumMod val="85000"/>
                  <a:lumOff val="15000"/>
                </a:schemeClr>
              </a:solidFill>
              <a:latin typeface="U.S. 101"/>
              <a:cs typeface="U.S. 101"/>
            </a:endParaRPr>
          </a:p>
        </p:txBody>
      </p:sp>
      <p:pic>
        <p:nvPicPr>
          <p:cNvPr id="6" name="Picture 5"/>
          <p:cNvPicPr>
            <a:picLocks noChangeAspect="1"/>
          </p:cNvPicPr>
          <p:nvPr/>
        </p:nvPicPr>
        <p:blipFill rotWithShape="1">
          <a:blip r:embed="rId2"/>
          <a:srcRect b="54013"/>
          <a:stretch/>
        </p:blipFill>
        <p:spPr>
          <a:xfrm>
            <a:off x="0" y="5111750"/>
            <a:ext cx="3797300" cy="1746250"/>
          </a:xfrm>
          <a:prstGeom prst="rect">
            <a:avLst/>
          </a:prstGeom>
        </p:spPr>
      </p:pic>
      <p:pic>
        <p:nvPicPr>
          <p:cNvPr id="7" name="Picture 6"/>
          <p:cNvPicPr>
            <a:picLocks noChangeAspect="1"/>
          </p:cNvPicPr>
          <p:nvPr/>
        </p:nvPicPr>
        <p:blipFill rotWithShape="1">
          <a:blip r:embed="rId2"/>
          <a:srcRect b="54013"/>
          <a:stretch/>
        </p:blipFill>
        <p:spPr>
          <a:xfrm>
            <a:off x="3797300" y="5111750"/>
            <a:ext cx="3797300" cy="1746250"/>
          </a:xfrm>
          <a:prstGeom prst="rect">
            <a:avLst/>
          </a:prstGeom>
        </p:spPr>
      </p:pic>
      <p:pic>
        <p:nvPicPr>
          <p:cNvPr id="8" name="Picture 7"/>
          <p:cNvPicPr>
            <a:picLocks noChangeAspect="1"/>
          </p:cNvPicPr>
          <p:nvPr/>
        </p:nvPicPr>
        <p:blipFill rotWithShape="1">
          <a:blip r:embed="rId2"/>
          <a:srcRect r="59197" b="54013"/>
          <a:stretch/>
        </p:blipFill>
        <p:spPr>
          <a:xfrm>
            <a:off x="7594600" y="5111750"/>
            <a:ext cx="1549400" cy="1746250"/>
          </a:xfrm>
          <a:prstGeom prst="rect">
            <a:avLst/>
          </a:prstGeom>
        </p:spPr>
      </p:pic>
      <p:sp>
        <p:nvSpPr>
          <p:cNvPr id="116" name="TextBox 115"/>
          <p:cNvSpPr txBox="1"/>
          <p:nvPr/>
        </p:nvSpPr>
        <p:spPr>
          <a:xfrm>
            <a:off x="650875" y="2079625"/>
            <a:ext cx="7826375" cy="1323439"/>
          </a:xfrm>
          <a:prstGeom prst="rect">
            <a:avLst/>
          </a:prstGeom>
          <a:solidFill>
            <a:schemeClr val="bg1"/>
          </a:solidFill>
        </p:spPr>
        <p:txBody>
          <a:bodyPr wrap="square" rtlCol="0">
            <a:spAutoFit/>
          </a:bodyPr>
          <a:lstStyle/>
          <a:p>
            <a:pPr algn="ctr"/>
            <a:r>
              <a:rPr lang="en-US" sz="2000" dirty="0" smtClean="0">
                <a:latin typeface="Signika"/>
                <a:cs typeface="Signika"/>
              </a:rPr>
              <a:t>UPCOMING COURSES SELECTION: ONE USER ASKED US IF WE COULD ADD A CALENDAR LIKE FEATURE SO THEY CAN SELECT UPCOMING COURSES BY DATE EASILY. WE STILL HAVE SOME MINOR FIXES TO DO TO COMPLETE THIS FEATURE. </a:t>
            </a:r>
            <a:endParaRPr lang="en-US" sz="2000" dirty="0">
              <a:latin typeface="Signika"/>
              <a:cs typeface="Signika"/>
            </a:endParaRPr>
          </a:p>
        </p:txBody>
      </p:sp>
      <p:sp>
        <p:nvSpPr>
          <p:cNvPr id="2" name="TextBox 1"/>
          <p:cNvSpPr txBox="1"/>
          <p:nvPr/>
        </p:nvSpPr>
        <p:spPr>
          <a:xfrm>
            <a:off x="5746750" y="231126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65617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4889500"/>
          </a:xfrm>
          <a:prstGeom prst="rect">
            <a:avLst/>
          </a:prstGeom>
          <a:solidFill>
            <a:srgbClr val="3340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U.S. 101"/>
              <a:cs typeface="U.S. 101"/>
            </a:endParaRPr>
          </a:p>
        </p:txBody>
      </p:sp>
      <p:sp>
        <p:nvSpPr>
          <p:cNvPr id="5" name="TextBox 4"/>
          <p:cNvSpPr txBox="1"/>
          <p:nvPr/>
        </p:nvSpPr>
        <p:spPr>
          <a:xfrm>
            <a:off x="5889625" y="396873"/>
            <a:ext cx="3254375" cy="861774"/>
          </a:xfrm>
          <a:prstGeom prst="rect">
            <a:avLst/>
          </a:prstGeom>
          <a:solidFill>
            <a:schemeClr val="bg1"/>
          </a:solidFill>
        </p:spPr>
        <p:txBody>
          <a:bodyPr wrap="square" rtlCol="0">
            <a:spAutoFit/>
          </a:bodyPr>
          <a:lstStyle/>
          <a:p>
            <a:pPr algn="ctr"/>
            <a:r>
              <a:rPr lang="en-US" sz="5000" dirty="0" smtClean="0">
                <a:solidFill>
                  <a:schemeClr val="tx1">
                    <a:lumMod val="85000"/>
                    <a:lumOff val="15000"/>
                  </a:schemeClr>
                </a:solidFill>
                <a:latin typeface="U.S. 101"/>
                <a:cs typeface="U.S. 101"/>
              </a:rPr>
              <a:t>ISSUES</a:t>
            </a:r>
            <a:endParaRPr lang="en-US" sz="5000" dirty="0" smtClean="0">
              <a:solidFill>
                <a:schemeClr val="tx1">
                  <a:lumMod val="85000"/>
                  <a:lumOff val="15000"/>
                </a:schemeClr>
              </a:solidFill>
              <a:latin typeface="U.S. 101"/>
              <a:cs typeface="U.S. 101"/>
            </a:endParaRPr>
          </a:p>
        </p:txBody>
      </p:sp>
      <p:pic>
        <p:nvPicPr>
          <p:cNvPr id="6" name="Picture 5"/>
          <p:cNvPicPr>
            <a:picLocks noChangeAspect="1"/>
          </p:cNvPicPr>
          <p:nvPr/>
        </p:nvPicPr>
        <p:blipFill rotWithShape="1">
          <a:blip r:embed="rId2"/>
          <a:srcRect b="54013"/>
          <a:stretch/>
        </p:blipFill>
        <p:spPr>
          <a:xfrm>
            <a:off x="0" y="5111750"/>
            <a:ext cx="3797300" cy="1746250"/>
          </a:xfrm>
          <a:prstGeom prst="rect">
            <a:avLst/>
          </a:prstGeom>
        </p:spPr>
      </p:pic>
      <p:pic>
        <p:nvPicPr>
          <p:cNvPr id="7" name="Picture 6"/>
          <p:cNvPicPr>
            <a:picLocks noChangeAspect="1"/>
          </p:cNvPicPr>
          <p:nvPr/>
        </p:nvPicPr>
        <p:blipFill rotWithShape="1">
          <a:blip r:embed="rId2"/>
          <a:srcRect b="54013"/>
          <a:stretch/>
        </p:blipFill>
        <p:spPr>
          <a:xfrm>
            <a:off x="3797300" y="5111750"/>
            <a:ext cx="3797300" cy="1746250"/>
          </a:xfrm>
          <a:prstGeom prst="rect">
            <a:avLst/>
          </a:prstGeom>
        </p:spPr>
      </p:pic>
      <p:pic>
        <p:nvPicPr>
          <p:cNvPr id="8" name="Picture 7"/>
          <p:cNvPicPr>
            <a:picLocks noChangeAspect="1"/>
          </p:cNvPicPr>
          <p:nvPr/>
        </p:nvPicPr>
        <p:blipFill rotWithShape="1">
          <a:blip r:embed="rId2"/>
          <a:srcRect r="59197" b="54013"/>
          <a:stretch/>
        </p:blipFill>
        <p:spPr>
          <a:xfrm>
            <a:off x="7594600" y="5111750"/>
            <a:ext cx="1549400" cy="1746250"/>
          </a:xfrm>
          <a:prstGeom prst="rect">
            <a:avLst/>
          </a:prstGeom>
        </p:spPr>
      </p:pic>
      <p:sp>
        <p:nvSpPr>
          <p:cNvPr id="2" name="TextBox 1"/>
          <p:cNvSpPr txBox="1"/>
          <p:nvPr/>
        </p:nvSpPr>
        <p:spPr>
          <a:xfrm>
            <a:off x="5746750" y="2311261"/>
            <a:ext cx="184666" cy="369332"/>
          </a:xfrm>
          <a:prstGeom prst="rect">
            <a:avLst/>
          </a:prstGeom>
          <a:noFill/>
        </p:spPr>
        <p:txBody>
          <a:bodyPr wrap="none" rtlCol="0">
            <a:spAutoFit/>
          </a:bodyPr>
          <a:lstStyle/>
          <a:p>
            <a:endParaRPr lang="en-US" dirty="0"/>
          </a:p>
        </p:txBody>
      </p:sp>
      <p:pic>
        <p:nvPicPr>
          <p:cNvPr id="9" name="Picture 8"/>
          <p:cNvPicPr>
            <a:picLocks noChangeAspect="1"/>
          </p:cNvPicPr>
          <p:nvPr/>
        </p:nvPicPr>
        <p:blipFill>
          <a:blip r:embed="rId3"/>
          <a:stretch>
            <a:fillRect/>
          </a:stretch>
        </p:blipFill>
        <p:spPr>
          <a:xfrm>
            <a:off x="1704975" y="1664020"/>
            <a:ext cx="5746750" cy="2595002"/>
          </a:xfrm>
          <a:prstGeom prst="rect">
            <a:avLst/>
          </a:prstGeom>
        </p:spPr>
      </p:pic>
    </p:spTree>
    <p:extLst>
      <p:ext uri="{BB962C8B-B14F-4D97-AF65-F5344CB8AC3E}">
        <p14:creationId xmlns:p14="http://schemas.microsoft.com/office/powerpoint/2010/main" val="2637522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842601" y="849314"/>
            <a:ext cx="3458799" cy="3786186"/>
          </a:xfrm>
          <a:prstGeom prst="rect">
            <a:avLst/>
          </a:prstGeom>
          <a:solidFill>
            <a:schemeClr val="bg1"/>
          </a:solidFill>
        </p:spPr>
        <p:txBody>
          <a:bodyPr wrap="none" rtlCol="0">
            <a:noAutofit/>
          </a:bodyPr>
          <a:lstStyle/>
          <a:p>
            <a:pPr algn="ctr">
              <a:lnSpc>
                <a:spcPct val="130000"/>
              </a:lnSpc>
            </a:pPr>
            <a:r>
              <a:rPr lang="en-US" sz="4500" dirty="0" smtClean="0">
                <a:solidFill>
                  <a:schemeClr val="bg1">
                    <a:lumMod val="65000"/>
                  </a:schemeClr>
                </a:solidFill>
                <a:latin typeface="U.S. 101"/>
                <a:cs typeface="U.S. 101"/>
              </a:rPr>
              <a:t>DESIGN</a:t>
            </a:r>
          </a:p>
          <a:p>
            <a:pPr algn="ctr">
              <a:lnSpc>
                <a:spcPct val="130000"/>
              </a:lnSpc>
            </a:pPr>
            <a:r>
              <a:rPr lang="en-US" sz="4500" dirty="0" smtClean="0">
                <a:solidFill>
                  <a:schemeClr val="bg1">
                    <a:lumMod val="65000"/>
                  </a:schemeClr>
                </a:solidFill>
                <a:latin typeface="U.S. 101"/>
                <a:cs typeface="U.S. 101"/>
              </a:rPr>
              <a:t>IMPLEMENTATION</a:t>
            </a:r>
          </a:p>
          <a:p>
            <a:pPr algn="ctr">
              <a:lnSpc>
                <a:spcPct val="130000"/>
              </a:lnSpc>
            </a:pPr>
            <a:r>
              <a:rPr lang="en-US" sz="4500" dirty="0" smtClean="0">
                <a:solidFill>
                  <a:schemeClr val="bg1">
                    <a:lumMod val="65000"/>
                  </a:schemeClr>
                </a:solidFill>
                <a:latin typeface="U.S. 101"/>
                <a:cs typeface="U.S. 101"/>
              </a:rPr>
              <a:t>EVALUATION</a:t>
            </a:r>
          </a:p>
          <a:p>
            <a:pPr algn="ctr">
              <a:lnSpc>
                <a:spcPct val="130000"/>
              </a:lnSpc>
            </a:pPr>
            <a:r>
              <a:rPr lang="en-US" sz="4500" dirty="0" smtClean="0">
                <a:solidFill>
                  <a:schemeClr val="bg1">
                    <a:lumMod val="65000"/>
                  </a:schemeClr>
                </a:solidFill>
                <a:latin typeface="U.S. 101"/>
                <a:cs typeface="U.S. 101"/>
              </a:rPr>
              <a:t>REFLECTIONS</a:t>
            </a:r>
            <a:endParaRPr lang="en-US" sz="4500" dirty="0" smtClean="0">
              <a:solidFill>
                <a:schemeClr val="bg1">
                  <a:lumMod val="65000"/>
                </a:schemeClr>
              </a:solidFill>
              <a:latin typeface="U.S. 101"/>
              <a:cs typeface="U.S. 101"/>
            </a:endParaRPr>
          </a:p>
        </p:txBody>
      </p:sp>
      <p:sp>
        <p:nvSpPr>
          <p:cNvPr id="7" name="TextBox 6"/>
          <p:cNvSpPr txBox="1"/>
          <p:nvPr/>
        </p:nvSpPr>
        <p:spPr>
          <a:xfrm>
            <a:off x="0" y="3652011"/>
            <a:ext cx="9143999" cy="861774"/>
          </a:xfrm>
          <a:prstGeom prst="rect">
            <a:avLst/>
          </a:prstGeom>
          <a:solidFill>
            <a:schemeClr val="bg1"/>
          </a:solidFill>
        </p:spPr>
        <p:txBody>
          <a:bodyPr wrap="square" rtlCol="0">
            <a:spAutoFit/>
          </a:bodyPr>
          <a:lstStyle/>
          <a:p>
            <a:pPr algn="ctr"/>
            <a:r>
              <a:rPr lang="en-US" sz="5000" dirty="0" smtClean="0">
                <a:solidFill>
                  <a:srgbClr val="324BD6"/>
                </a:solidFill>
                <a:latin typeface="U.S. 101"/>
                <a:cs typeface="U.S. 101"/>
              </a:rPr>
              <a:t>REFLECTION</a:t>
            </a:r>
            <a:endParaRPr lang="en-US" sz="5000" dirty="0">
              <a:solidFill>
                <a:srgbClr val="324BD6"/>
              </a:solidFill>
              <a:latin typeface="U.S. 101"/>
              <a:cs typeface="U.S. 101"/>
            </a:endParaRPr>
          </a:p>
        </p:txBody>
      </p:sp>
    </p:spTree>
    <p:extLst>
      <p:ext uri="{BB962C8B-B14F-4D97-AF65-F5344CB8AC3E}">
        <p14:creationId xmlns:p14="http://schemas.microsoft.com/office/powerpoint/2010/main" val="2896610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2952748"/>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3032123"/>
            <a:ext cx="9143999" cy="707886"/>
          </a:xfrm>
          <a:prstGeom prst="rect">
            <a:avLst/>
          </a:prstGeom>
          <a:noFill/>
        </p:spPr>
        <p:txBody>
          <a:bodyPr wrap="square" rtlCol="0">
            <a:spAutoFit/>
          </a:bodyPr>
          <a:lstStyle/>
          <a:p>
            <a:pPr algn="ctr"/>
            <a:r>
              <a:rPr lang="en-US" sz="4000" dirty="0" smtClean="0">
                <a:solidFill>
                  <a:schemeClr val="tx1">
                    <a:lumMod val="85000"/>
                    <a:lumOff val="15000"/>
                  </a:schemeClr>
                </a:solidFill>
                <a:latin typeface="U.S. 101"/>
                <a:cs typeface="U.S. 101"/>
              </a:rPr>
              <a:t>PAPER PROTOTYPING WAS EXTREMELY USEFUL!</a:t>
            </a:r>
            <a:endParaRPr lang="en-US" sz="4000" dirty="0">
              <a:solidFill>
                <a:schemeClr val="tx1">
                  <a:lumMod val="85000"/>
                  <a:lumOff val="15000"/>
                </a:schemeClr>
              </a:solidFill>
              <a:latin typeface="U.S. 101"/>
              <a:cs typeface="U.S. 101"/>
            </a:endParaRPr>
          </a:p>
        </p:txBody>
      </p:sp>
      <p:sp>
        <p:nvSpPr>
          <p:cNvPr id="8" name="Rectangle 7"/>
          <p:cNvSpPr/>
          <p:nvPr/>
        </p:nvSpPr>
        <p:spPr>
          <a:xfrm>
            <a:off x="0" y="3825875"/>
            <a:ext cx="9144000" cy="3222625"/>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8522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9667" y="3244334"/>
            <a:ext cx="184666" cy="369332"/>
          </a:xfrm>
          <a:prstGeom prst="rect">
            <a:avLst/>
          </a:prstGeom>
        </p:spPr>
        <p:txBody>
          <a:bodyPr wrap="none">
            <a:spAutoFit/>
          </a:bodyPr>
          <a:lstStyle/>
          <a:p>
            <a:r>
              <a:rPr lang="en-US" dirty="0"/>
              <a:t> </a:t>
            </a:r>
          </a:p>
        </p:txBody>
      </p:sp>
      <p:sp>
        <p:nvSpPr>
          <p:cNvPr id="3" name="Rectangle 2"/>
          <p:cNvSpPr/>
          <p:nvPr/>
        </p:nvSpPr>
        <p:spPr>
          <a:xfrm>
            <a:off x="4479667" y="3244334"/>
            <a:ext cx="184666" cy="369332"/>
          </a:xfrm>
          <a:prstGeom prst="rect">
            <a:avLst/>
          </a:prstGeom>
        </p:spPr>
        <p:txBody>
          <a:bodyPr wrap="none">
            <a:spAutoFit/>
          </a:bodyPr>
          <a:lstStyle/>
          <a:p>
            <a:r>
              <a:rPr lang="en-US" dirty="0"/>
              <a:t> </a:t>
            </a:r>
          </a:p>
        </p:txBody>
      </p:sp>
      <p:sp>
        <p:nvSpPr>
          <p:cNvPr id="4" name="Rectangle 3"/>
          <p:cNvSpPr/>
          <p:nvPr/>
        </p:nvSpPr>
        <p:spPr>
          <a:xfrm>
            <a:off x="4479667" y="3244334"/>
            <a:ext cx="184666" cy="369332"/>
          </a:xfrm>
          <a:prstGeom prst="rect">
            <a:avLst/>
          </a:prstGeom>
        </p:spPr>
        <p:txBody>
          <a:bodyPr wrap="none">
            <a:spAutoFit/>
          </a:bodyPr>
          <a:lstStyle/>
          <a:p>
            <a:r>
              <a:rPr lang="en-US" dirty="0"/>
              <a:t> </a:t>
            </a:r>
          </a:p>
        </p:txBody>
      </p:sp>
      <p:sp>
        <p:nvSpPr>
          <p:cNvPr id="11" name="TextBox 10"/>
          <p:cNvSpPr txBox="1"/>
          <p:nvPr/>
        </p:nvSpPr>
        <p:spPr>
          <a:xfrm>
            <a:off x="6830598" y="1517209"/>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KEY</a:t>
            </a:r>
            <a:endParaRPr lang="en-US" sz="4000" dirty="0" smtClean="0">
              <a:solidFill>
                <a:schemeClr val="bg1"/>
              </a:solidFill>
              <a:latin typeface="U.S. 101"/>
              <a:cs typeface="U.S. 101"/>
            </a:endParaRPr>
          </a:p>
        </p:txBody>
      </p:sp>
      <p:sp>
        <p:nvSpPr>
          <p:cNvPr id="5" name="Rectangle 4"/>
          <p:cNvSpPr/>
          <p:nvPr/>
        </p:nvSpPr>
        <p:spPr>
          <a:xfrm>
            <a:off x="3238500" y="2352095"/>
            <a:ext cx="5905500" cy="1477328"/>
          </a:xfrm>
          <a:prstGeom prst="rect">
            <a:avLst/>
          </a:prstGeom>
          <a:solidFill>
            <a:srgbClr val="FFC11C"/>
          </a:solidFill>
        </p:spPr>
        <p:txBody>
          <a:bodyPr wrap="square">
            <a:spAutoFit/>
          </a:bodyPr>
          <a:lstStyle/>
          <a:p>
            <a:r>
              <a:rPr lang="en-US" sz="3000" dirty="0" smtClean="0">
                <a:latin typeface="U.S. 101"/>
                <a:cs typeface="U.S. 101"/>
              </a:rPr>
              <a:t>PPM = PAPER </a:t>
            </a:r>
            <a:r>
              <a:rPr lang="en-US" sz="3000" dirty="0">
                <a:latin typeface="U.S. 101"/>
                <a:cs typeface="U.S. 101"/>
              </a:rPr>
              <a:t>PROTOTYPING </a:t>
            </a:r>
            <a:r>
              <a:rPr lang="en-US" sz="3000" dirty="0" smtClean="0">
                <a:latin typeface="U.S. 101"/>
                <a:cs typeface="U.S. 101"/>
              </a:rPr>
              <a:t>MODIFICATION</a:t>
            </a:r>
          </a:p>
          <a:p>
            <a:r>
              <a:rPr lang="en-US" sz="3000" dirty="0" smtClean="0">
                <a:latin typeface="U.S. 101"/>
                <a:cs typeface="U.S. 101"/>
              </a:rPr>
              <a:t>HEM = Heuristic Evaluation MODIFICATION</a:t>
            </a:r>
          </a:p>
          <a:p>
            <a:r>
              <a:rPr lang="en-US" sz="3000" dirty="0" smtClean="0">
                <a:latin typeface="U.S. 101"/>
                <a:cs typeface="U.S. 101"/>
              </a:rPr>
              <a:t>UTM = USER TESTING MODIFICATION</a:t>
            </a:r>
            <a:endParaRPr lang="en-US" sz="3000" dirty="0">
              <a:latin typeface="U.S. 101"/>
              <a:cs typeface="U.S. 101"/>
            </a:endParaRPr>
          </a:p>
        </p:txBody>
      </p:sp>
    </p:spTree>
    <p:extLst>
      <p:ext uri="{BB962C8B-B14F-4D97-AF65-F5344CB8AC3E}">
        <p14:creationId xmlns:p14="http://schemas.microsoft.com/office/powerpoint/2010/main" val="392251879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2508250"/>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2698748"/>
            <a:ext cx="9143999" cy="1938992"/>
          </a:xfrm>
          <a:prstGeom prst="rect">
            <a:avLst/>
          </a:prstGeom>
          <a:noFill/>
        </p:spPr>
        <p:txBody>
          <a:bodyPr wrap="square" rtlCol="0">
            <a:spAutoFit/>
          </a:bodyPr>
          <a:lstStyle/>
          <a:p>
            <a:pPr algn="ctr"/>
            <a:r>
              <a:rPr lang="en-US" sz="3000" dirty="0" smtClean="0">
                <a:solidFill>
                  <a:schemeClr val="tx1">
                    <a:lumMod val="85000"/>
                    <a:lumOff val="15000"/>
                  </a:schemeClr>
                </a:solidFill>
                <a:latin typeface="U.S. 101"/>
                <a:cs typeface="U.S. 101"/>
              </a:rPr>
              <a:t>WE IMPLEMENTED OUR INDIVIDUAL PIECES FIRST, AND THEN THE LAYOUT. </a:t>
            </a:r>
            <a:r>
              <a:rPr lang="en-US" sz="3000" dirty="0" smtClean="0">
                <a:solidFill>
                  <a:schemeClr val="tx1">
                    <a:lumMod val="85000"/>
                    <a:lumOff val="15000"/>
                  </a:schemeClr>
                </a:solidFill>
                <a:latin typeface="U.S. 101"/>
                <a:cs typeface="U.S. 101"/>
              </a:rPr>
              <a:t>OUR GR4 AS SUCH APPEARD INCOMPLETE. WE WONDER IF IT’S THE RIGHT ORDER OF DOING THINGS, OR SHOULD THE LAYOUT BE IMPLEMENTED FIRST</a:t>
            </a:r>
            <a:r>
              <a:rPr lang="en-US" sz="3000" dirty="0" smtClean="0">
                <a:solidFill>
                  <a:schemeClr val="tx1">
                    <a:lumMod val="85000"/>
                    <a:lumOff val="15000"/>
                  </a:schemeClr>
                </a:solidFill>
                <a:latin typeface="U.S. 101"/>
                <a:cs typeface="U.S. 101"/>
              </a:rPr>
              <a:t> .</a:t>
            </a:r>
            <a:endParaRPr lang="en-US" sz="3000" dirty="0">
              <a:solidFill>
                <a:schemeClr val="tx1">
                  <a:lumMod val="85000"/>
                  <a:lumOff val="15000"/>
                </a:schemeClr>
              </a:solidFill>
              <a:latin typeface="U.S. 101"/>
              <a:cs typeface="U.S. 101"/>
            </a:endParaRPr>
          </a:p>
        </p:txBody>
      </p:sp>
      <p:sp>
        <p:nvSpPr>
          <p:cNvPr id="8" name="Rectangle 7"/>
          <p:cNvSpPr/>
          <p:nvPr/>
        </p:nvSpPr>
        <p:spPr>
          <a:xfrm>
            <a:off x="0" y="4637740"/>
            <a:ext cx="9144000" cy="2410759"/>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23319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2984500"/>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3252746"/>
            <a:ext cx="9143999" cy="923330"/>
          </a:xfrm>
          <a:prstGeom prst="rect">
            <a:avLst/>
          </a:prstGeom>
          <a:noFill/>
        </p:spPr>
        <p:txBody>
          <a:bodyPr wrap="square" rtlCol="0">
            <a:spAutoFit/>
          </a:bodyPr>
          <a:lstStyle/>
          <a:p>
            <a:pPr algn="ctr"/>
            <a:r>
              <a:rPr lang="en-US" sz="2700" dirty="0" smtClean="0">
                <a:solidFill>
                  <a:schemeClr val="tx1">
                    <a:lumMod val="85000"/>
                    <a:lumOff val="15000"/>
                  </a:schemeClr>
                </a:solidFill>
                <a:latin typeface="U.S. 101"/>
                <a:cs typeface="U.S. 101"/>
              </a:rPr>
              <a:t>WE IMPROVED COORDINATING WORK AS WE MOVED ALONG, BUT COULD HAVE USED IT EARLIER ON.</a:t>
            </a:r>
            <a:endParaRPr lang="en-US" sz="2700" dirty="0">
              <a:solidFill>
                <a:schemeClr val="tx1">
                  <a:lumMod val="85000"/>
                  <a:lumOff val="15000"/>
                </a:schemeClr>
              </a:solidFill>
              <a:latin typeface="U.S. 101"/>
              <a:cs typeface="U.S. 101"/>
            </a:endParaRPr>
          </a:p>
        </p:txBody>
      </p:sp>
      <p:sp>
        <p:nvSpPr>
          <p:cNvPr id="8" name="Rectangle 7"/>
          <p:cNvSpPr/>
          <p:nvPr/>
        </p:nvSpPr>
        <p:spPr>
          <a:xfrm>
            <a:off x="0" y="4318000"/>
            <a:ext cx="9144000" cy="2730499"/>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8309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2984500"/>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3252746"/>
            <a:ext cx="9143999" cy="923330"/>
          </a:xfrm>
          <a:prstGeom prst="rect">
            <a:avLst/>
          </a:prstGeom>
          <a:noFill/>
        </p:spPr>
        <p:txBody>
          <a:bodyPr wrap="square" rtlCol="0">
            <a:spAutoFit/>
          </a:bodyPr>
          <a:lstStyle/>
          <a:p>
            <a:pPr algn="ctr"/>
            <a:r>
              <a:rPr lang="en-US" sz="2700" dirty="0" smtClean="0">
                <a:solidFill>
                  <a:schemeClr val="tx1">
                    <a:lumMod val="85000"/>
                    <a:lumOff val="15000"/>
                  </a:schemeClr>
                </a:solidFill>
                <a:latin typeface="U.S. 101"/>
                <a:cs typeface="U.S. 101"/>
              </a:rPr>
              <a:t>MORE ITERATIONS SO THAT WE CAN INCORPORATE FEEDBACK. THERE ISN’T MUCH TIME TO BUILD A COMPUTER PROTOTYPE AND ITERATE WITH FEEDBACK.</a:t>
            </a:r>
            <a:endParaRPr lang="en-US" sz="2700" dirty="0">
              <a:solidFill>
                <a:schemeClr val="tx1">
                  <a:lumMod val="85000"/>
                  <a:lumOff val="15000"/>
                </a:schemeClr>
              </a:solidFill>
              <a:latin typeface="U.S. 101"/>
              <a:cs typeface="U.S. 101"/>
            </a:endParaRPr>
          </a:p>
        </p:txBody>
      </p:sp>
      <p:sp>
        <p:nvSpPr>
          <p:cNvPr id="8" name="Rectangle 7"/>
          <p:cNvSpPr/>
          <p:nvPr/>
        </p:nvSpPr>
        <p:spPr>
          <a:xfrm>
            <a:off x="0" y="4318000"/>
            <a:ext cx="9144000" cy="2730499"/>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3573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2984500"/>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3252746"/>
            <a:ext cx="9143999" cy="507831"/>
          </a:xfrm>
          <a:prstGeom prst="rect">
            <a:avLst/>
          </a:prstGeom>
          <a:noFill/>
        </p:spPr>
        <p:txBody>
          <a:bodyPr wrap="square" rtlCol="0">
            <a:spAutoFit/>
          </a:bodyPr>
          <a:lstStyle/>
          <a:p>
            <a:pPr algn="ctr"/>
            <a:r>
              <a:rPr lang="en-US" sz="2700" dirty="0" smtClean="0">
                <a:solidFill>
                  <a:schemeClr val="tx1">
                    <a:lumMod val="85000"/>
                    <a:lumOff val="15000"/>
                  </a:schemeClr>
                </a:solidFill>
                <a:latin typeface="U.S. 101"/>
                <a:cs typeface="U.S. 101"/>
              </a:rPr>
              <a:t>STUDIOS WERE REALLY HELPFUL IN PROVIDING FEEDBACK</a:t>
            </a:r>
            <a:endParaRPr lang="en-US" sz="2700" dirty="0">
              <a:solidFill>
                <a:schemeClr val="tx1">
                  <a:lumMod val="85000"/>
                  <a:lumOff val="15000"/>
                </a:schemeClr>
              </a:solidFill>
              <a:latin typeface="U.S. 101"/>
              <a:cs typeface="U.S. 101"/>
            </a:endParaRPr>
          </a:p>
        </p:txBody>
      </p:sp>
      <p:sp>
        <p:nvSpPr>
          <p:cNvPr id="8" name="Rectangle 7"/>
          <p:cNvSpPr/>
          <p:nvPr/>
        </p:nvSpPr>
        <p:spPr>
          <a:xfrm>
            <a:off x="0" y="4095750"/>
            <a:ext cx="9144000" cy="2952749"/>
          </a:xfrm>
          <a:prstGeom prst="rect">
            <a:avLst/>
          </a:prstGeom>
          <a:solidFill>
            <a:srgbClr val="FFD5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07236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980521"/>
            <a:ext cx="184666" cy="369332"/>
          </a:xfrm>
          <a:prstGeom prst="rect">
            <a:avLst/>
          </a:prstGeom>
        </p:spPr>
        <p:txBody>
          <a:bodyPr wrap="none">
            <a:spAutoFit/>
          </a:bodyPr>
          <a:lstStyle/>
          <a:p>
            <a:r>
              <a:rPr lang="en-US" dirty="0"/>
              <a:t> </a:t>
            </a:r>
          </a:p>
        </p:txBody>
      </p:sp>
      <p:sp>
        <p:nvSpPr>
          <p:cNvPr id="3" name="Rectangle 2"/>
          <p:cNvSpPr/>
          <p:nvPr/>
        </p:nvSpPr>
        <p:spPr>
          <a:xfrm>
            <a:off x="-1" y="1980521"/>
            <a:ext cx="184666" cy="369332"/>
          </a:xfrm>
          <a:prstGeom prst="rect">
            <a:avLst/>
          </a:prstGeom>
        </p:spPr>
        <p:txBody>
          <a:bodyPr wrap="none">
            <a:spAutoFit/>
          </a:bodyPr>
          <a:lstStyle/>
          <a:p>
            <a:r>
              <a:rPr lang="en-US" dirty="0"/>
              <a:t> </a:t>
            </a:r>
          </a:p>
        </p:txBody>
      </p:sp>
      <p:sp>
        <p:nvSpPr>
          <p:cNvPr id="4" name="Rectangle 3"/>
          <p:cNvSpPr/>
          <p:nvPr/>
        </p:nvSpPr>
        <p:spPr>
          <a:xfrm>
            <a:off x="-1" y="1980521"/>
            <a:ext cx="184666" cy="369332"/>
          </a:xfrm>
          <a:prstGeom prst="rect">
            <a:avLst/>
          </a:prstGeom>
        </p:spPr>
        <p:txBody>
          <a:bodyPr wrap="none">
            <a:spAutoFit/>
          </a:bodyPr>
          <a:lstStyle/>
          <a:p>
            <a:r>
              <a:rPr lang="en-US" dirty="0"/>
              <a:t> </a:t>
            </a:r>
          </a:p>
        </p:txBody>
      </p:sp>
      <p:sp>
        <p:nvSpPr>
          <p:cNvPr id="10" name="Shape 75"/>
          <p:cNvSpPr/>
          <p:nvPr/>
        </p:nvSpPr>
        <p:spPr>
          <a:xfrm>
            <a:off x="0" y="1784187"/>
            <a:ext cx="9144001" cy="4366671"/>
          </a:xfrm>
          <a:prstGeom prst="rect">
            <a:avLst/>
          </a:prstGeom>
          <a:blipFill>
            <a:blip r:embed="rId2"/>
            <a:stretch>
              <a:fillRect/>
            </a:stretch>
          </a:blipFill>
          <a:ln>
            <a:noFill/>
          </a:ln>
        </p:spPr>
      </p:sp>
      <p:cxnSp>
        <p:nvCxnSpPr>
          <p:cNvPr id="9" name="Straight Connector 8"/>
          <p:cNvCxnSpPr/>
          <p:nvPr/>
        </p:nvCxnSpPr>
        <p:spPr>
          <a:xfrm flipH="1">
            <a:off x="552707" y="3707165"/>
            <a:ext cx="825500" cy="0"/>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52707" y="992540"/>
            <a:ext cx="0" cy="2714625"/>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52707" y="992540"/>
            <a:ext cx="825500"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79707" y="590972"/>
            <a:ext cx="2313402" cy="707886"/>
          </a:xfrm>
          <a:prstGeom prst="rect">
            <a:avLst/>
          </a:prstGeom>
          <a:noFill/>
        </p:spPr>
        <p:txBody>
          <a:bodyPr wrap="square" rtlCol="0">
            <a:spAutoFit/>
          </a:bodyPr>
          <a:lstStyle/>
          <a:p>
            <a:pPr algn="ctr"/>
            <a:r>
              <a:rPr lang="en-US" sz="4000" dirty="0" smtClean="0">
                <a:latin typeface="U.S. 101"/>
                <a:cs typeface="U.S. 101"/>
              </a:rPr>
              <a:t>PPM</a:t>
            </a:r>
            <a:endParaRPr lang="en-US" sz="4000" dirty="0" smtClean="0">
              <a:latin typeface="U.S. 101"/>
              <a:cs typeface="U.S. 101"/>
            </a:endParaRPr>
          </a:p>
        </p:txBody>
      </p:sp>
      <p:sp>
        <p:nvSpPr>
          <p:cNvPr id="18" name="TextBox 17"/>
          <p:cNvSpPr txBox="1"/>
          <p:nvPr/>
        </p:nvSpPr>
        <p:spPr>
          <a:xfrm>
            <a:off x="6830599" y="5250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Tree>
    <p:extLst>
      <p:ext uri="{BB962C8B-B14F-4D97-AF65-F5344CB8AC3E}">
        <p14:creationId xmlns:p14="http://schemas.microsoft.com/office/powerpoint/2010/main" val="12480086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21581" y="2946306"/>
            <a:ext cx="3463669" cy="2015936"/>
          </a:xfrm>
          <a:prstGeom prst="rect">
            <a:avLst/>
          </a:prstGeom>
          <a:noFill/>
        </p:spPr>
        <p:txBody>
          <a:bodyPr wrap="square" rtlCol="0">
            <a:spAutoFit/>
          </a:bodyPr>
          <a:lstStyle/>
          <a:p>
            <a:pPr algn="ctr"/>
            <a:r>
              <a:rPr lang="en-US" sz="2500" b="1" dirty="0" smtClean="0">
                <a:latin typeface="Signika"/>
                <a:cs typeface="Signika"/>
              </a:rPr>
              <a:t>EFFICIENCY ISSUES: </a:t>
            </a:r>
            <a:r>
              <a:rPr lang="en-US" sz="2000" dirty="0" smtClean="0">
                <a:latin typeface="Signika"/>
                <a:cs typeface="Signika"/>
              </a:rPr>
              <a:t>USERS DON</a:t>
            </a:r>
            <a:r>
              <a:rPr lang="fr-FR" sz="2000" dirty="0" smtClean="0">
                <a:latin typeface="Signika"/>
                <a:cs typeface="Signika"/>
              </a:rPr>
              <a:t>’</a:t>
            </a:r>
            <a:r>
              <a:rPr lang="en-US" sz="2000" dirty="0" smtClean="0">
                <a:latin typeface="Signika"/>
                <a:cs typeface="Signika"/>
              </a:rPr>
              <a:t>T WANT TO SCROLL THROUGH A GALLERY OR SCROLL DOWN TO GET TO THE MAIN CONTENT</a:t>
            </a:r>
            <a:endParaRPr lang="en-US" sz="2000" dirty="0" smtClean="0">
              <a:latin typeface="Signika"/>
              <a:cs typeface="Signika"/>
            </a:endParaRPr>
          </a:p>
        </p:txBody>
      </p:sp>
      <p:sp>
        <p:nvSpPr>
          <p:cNvPr id="18" name="TextBox 17"/>
          <p:cNvSpPr txBox="1"/>
          <p:nvPr/>
        </p:nvSpPr>
        <p:spPr>
          <a:xfrm>
            <a:off x="6830599" y="5250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19" name="TextBox 18"/>
          <p:cNvSpPr txBox="1"/>
          <p:nvPr/>
        </p:nvSpPr>
        <p:spPr>
          <a:xfrm>
            <a:off x="4901028" y="1367468"/>
            <a:ext cx="4258848" cy="477054"/>
          </a:xfrm>
          <a:prstGeom prst="rect">
            <a:avLst/>
          </a:prstGeom>
          <a:solidFill>
            <a:srgbClr val="FFC11C"/>
          </a:solidFill>
        </p:spPr>
        <p:txBody>
          <a:bodyPr wrap="square" rtlCol="0">
            <a:spAutoFit/>
          </a:bodyPr>
          <a:lstStyle/>
          <a:p>
            <a:pPr algn="r"/>
            <a:r>
              <a:rPr lang="en-US" sz="2500" dirty="0" smtClean="0">
                <a:latin typeface="U.S. 101"/>
                <a:cs typeface="U.S. 101"/>
              </a:rPr>
              <a:t>ALTERNATIVE DESIGNS FOR TOP LAYOUT</a:t>
            </a:r>
            <a:endParaRPr lang="en-US" sz="2500" dirty="0" smtClean="0">
              <a:latin typeface="U.S. 101"/>
              <a:cs typeface="U.S. 101"/>
            </a:endParaRPr>
          </a:p>
        </p:txBody>
      </p:sp>
      <p:pic>
        <p:nvPicPr>
          <p:cNvPr id="20" name="Picture 19"/>
          <p:cNvPicPr>
            <a:picLocks noChangeAspect="1"/>
          </p:cNvPicPr>
          <p:nvPr/>
        </p:nvPicPr>
        <p:blipFill>
          <a:blip r:embed="rId2"/>
          <a:stretch>
            <a:fillRect/>
          </a:stretch>
        </p:blipFill>
        <p:spPr>
          <a:xfrm>
            <a:off x="642054" y="2316877"/>
            <a:ext cx="4680420" cy="39069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241829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21581" y="3438431"/>
            <a:ext cx="3463669" cy="1400383"/>
          </a:xfrm>
          <a:prstGeom prst="rect">
            <a:avLst/>
          </a:prstGeom>
          <a:noFill/>
        </p:spPr>
        <p:txBody>
          <a:bodyPr wrap="square" rtlCol="0">
            <a:spAutoFit/>
          </a:bodyPr>
          <a:lstStyle/>
          <a:p>
            <a:pPr algn="ctr"/>
            <a:r>
              <a:rPr lang="en-US" sz="2500" b="1" dirty="0" smtClean="0">
                <a:latin typeface="Signika"/>
                <a:cs typeface="Signika"/>
              </a:rPr>
              <a:t>LEARNABILITY ISSUES</a:t>
            </a:r>
            <a:r>
              <a:rPr lang="en-US" sz="2500" dirty="0" smtClean="0">
                <a:latin typeface="Signika"/>
                <a:cs typeface="Signika"/>
              </a:rPr>
              <a:t>: </a:t>
            </a:r>
            <a:r>
              <a:rPr lang="x-none" sz="2500" dirty="0">
                <a:latin typeface="Signika"/>
                <a:cs typeface="Signika"/>
              </a:rPr>
              <a:t/>
            </a:r>
            <a:br>
              <a:rPr lang="x-none" sz="2500" dirty="0">
                <a:latin typeface="Signika"/>
                <a:cs typeface="Signika"/>
              </a:rPr>
            </a:br>
            <a:r>
              <a:rPr lang="x-none" sz="2000" dirty="0" smtClean="0">
                <a:latin typeface="Signika"/>
                <a:cs typeface="Signika"/>
              </a:rPr>
              <a:t>IT IS NOT IMMEDIATELY CLEAR WHAT THE WEBSITE DOES.</a:t>
            </a:r>
            <a:endParaRPr lang="en-US" sz="2000" dirty="0" smtClean="0">
              <a:latin typeface="Signika"/>
              <a:cs typeface="Signika"/>
            </a:endParaRPr>
          </a:p>
        </p:txBody>
      </p:sp>
      <p:sp>
        <p:nvSpPr>
          <p:cNvPr id="18" name="TextBox 17"/>
          <p:cNvSpPr txBox="1"/>
          <p:nvPr/>
        </p:nvSpPr>
        <p:spPr>
          <a:xfrm>
            <a:off x="6830599" y="5250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19" name="TextBox 18"/>
          <p:cNvSpPr txBox="1"/>
          <p:nvPr/>
        </p:nvSpPr>
        <p:spPr>
          <a:xfrm>
            <a:off x="4901028" y="1367468"/>
            <a:ext cx="4258848" cy="477054"/>
          </a:xfrm>
          <a:prstGeom prst="rect">
            <a:avLst/>
          </a:prstGeom>
          <a:solidFill>
            <a:srgbClr val="FFC11C"/>
          </a:solidFill>
        </p:spPr>
        <p:txBody>
          <a:bodyPr wrap="square" rtlCol="0">
            <a:spAutoFit/>
          </a:bodyPr>
          <a:lstStyle/>
          <a:p>
            <a:pPr algn="r"/>
            <a:r>
              <a:rPr lang="en-US" sz="2500" dirty="0" smtClean="0">
                <a:latin typeface="U.S. 101"/>
                <a:cs typeface="U.S. 101"/>
              </a:rPr>
              <a:t>ALTERNATIVE DESIGNS FOR TOP LAYOUT</a:t>
            </a:r>
            <a:endParaRPr lang="en-US" sz="2500" dirty="0" smtClean="0">
              <a:latin typeface="U.S. 101"/>
              <a:cs typeface="U.S. 101"/>
            </a:endParaRPr>
          </a:p>
        </p:txBody>
      </p:sp>
      <p:pic>
        <p:nvPicPr>
          <p:cNvPr id="21" name="Picture 20"/>
          <p:cNvPicPr>
            <a:picLocks noChangeAspect="1"/>
          </p:cNvPicPr>
          <p:nvPr/>
        </p:nvPicPr>
        <p:blipFill>
          <a:blip r:embed="rId2"/>
          <a:stretch>
            <a:fillRect/>
          </a:stretch>
        </p:blipFill>
        <p:spPr>
          <a:xfrm>
            <a:off x="520700" y="2203124"/>
            <a:ext cx="4622800" cy="3913108"/>
          </a:xfrm>
          <a:prstGeom prst="rect">
            <a:avLst/>
          </a:prstGeom>
        </p:spPr>
      </p:pic>
    </p:spTree>
    <p:extLst>
      <p:ext uri="{BB962C8B-B14F-4D97-AF65-F5344CB8AC3E}">
        <p14:creationId xmlns:p14="http://schemas.microsoft.com/office/powerpoint/2010/main" val="29397587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6830599" y="5250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6" name="Shape 80"/>
          <p:cNvSpPr/>
          <p:nvPr/>
        </p:nvSpPr>
        <p:spPr>
          <a:xfrm>
            <a:off x="703625" y="1960419"/>
            <a:ext cx="7621652" cy="2381430"/>
          </a:xfrm>
          <a:prstGeom prst="rect">
            <a:avLst/>
          </a:prstGeom>
          <a:blipFill>
            <a:blip r:embed="rId2"/>
            <a:srcRect/>
            <a:stretch>
              <a:fillRect b="-185990"/>
            </a:stretch>
          </a:blipFill>
          <a:ln>
            <a:noFill/>
          </a:ln>
        </p:spPr>
      </p:sp>
      <p:sp>
        <p:nvSpPr>
          <p:cNvPr id="7" name="Shape 81"/>
          <p:cNvSpPr/>
          <p:nvPr/>
        </p:nvSpPr>
        <p:spPr>
          <a:xfrm>
            <a:off x="1074725" y="1936750"/>
            <a:ext cx="6992699" cy="2405099"/>
          </a:xfrm>
          <a:prstGeom prst="rect">
            <a:avLst/>
          </a:prstGeom>
          <a:noFill/>
          <a:ln w="38100" cap="flat">
            <a:solidFill>
              <a:srgbClr val="000000"/>
            </a:solidFill>
            <a:prstDash val="dash"/>
            <a:round/>
            <a:headEnd type="none" w="med" len="med"/>
            <a:tailEnd type="none" w="med" len="med"/>
          </a:ln>
        </p:spPr>
        <p:txBody>
          <a:bodyPr lIns="91425" tIns="91425" rIns="91425" bIns="91425" anchor="ctr" anchorCtr="0">
            <a:noAutofit/>
          </a:bodyPr>
          <a:lstStyle/>
          <a:p>
            <a:endParaRPr/>
          </a:p>
        </p:txBody>
      </p:sp>
      <p:sp>
        <p:nvSpPr>
          <p:cNvPr id="9" name="TextBox 8"/>
          <p:cNvSpPr txBox="1"/>
          <p:nvPr/>
        </p:nvSpPr>
        <p:spPr>
          <a:xfrm>
            <a:off x="1997331" y="4680064"/>
            <a:ext cx="5035294" cy="1631216"/>
          </a:xfrm>
          <a:prstGeom prst="rect">
            <a:avLst/>
          </a:prstGeom>
          <a:noFill/>
        </p:spPr>
        <p:txBody>
          <a:bodyPr wrap="square" rtlCol="0">
            <a:spAutoFit/>
          </a:bodyPr>
          <a:lstStyle/>
          <a:p>
            <a:pPr algn="ctr"/>
            <a:r>
              <a:rPr lang="x-none" sz="2500" b="1" dirty="0" smtClean="0">
                <a:latin typeface="Signika"/>
                <a:cs typeface="Signika"/>
              </a:rPr>
              <a:t>A GRID TO HELP USERS LEARN DIFFERENT ELEMENTS FOUND ALL OVER THO PAGE: ICONS, SCORES, REVIEWS</a:t>
            </a:r>
            <a:endParaRPr lang="en-US" sz="2000" dirty="0" smtClean="0">
              <a:latin typeface="Signika"/>
              <a:cs typeface="Signika"/>
            </a:endParaRPr>
          </a:p>
        </p:txBody>
      </p:sp>
    </p:spTree>
    <p:extLst>
      <p:ext uri="{BB962C8B-B14F-4D97-AF65-F5344CB8AC3E}">
        <p14:creationId xmlns:p14="http://schemas.microsoft.com/office/powerpoint/2010/main" val="18683893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2" name="Shape 82"/>
          <p:cNvSpPr/>
          <p:nvPr/>
        </p:nvSpPr>
        <p:spPr>
          <a:xfrm>
            <a:off x="-1" y="3026167"/>
            <a:ext cx="9144001" cy="725115"/>
          </a:xfrm>
          <a:prstGeom prst="rect">
            <a:avLst/>
          </a:prstGeom>
          <a:blipFill>
            <a:blip r:embed="rId3"/>
            <a:stretch>
              <a:fillRect/>
            </a:stretch>
          </a:blipFill>
        </p:spPr>
      </p:sp>
      <p:sp>
        <p:nvSpPr>
          <p:cNvPr id="6" name="TextBox 5"/>
          <p:cNvSpPr txBox="1"/>
          <p:nvPr/>
        </p:nvSpPr>
        <p:spPr>
          <a:xfrm>
            <a:off x="6830598" y="1451258"/>
            <a:ext cx="2329277" cy="477054"/>
          </a:xfrm>
          <a:prstGeom prst="rect">
            <a:avLst/>
          </a:prstGeom>
          <a:solidFill>
            <a:srgbClr val="FFC11C"/>
          </a:solidFill>
        </p:spPr>
        <p:txBody>
          <a:bodyPr wrap="square" rtlCol="0">
            <a:spAutoFit/>
          </a:bodyPr>
          <a:lstStyle/>
          <a:p>
            <a:pPr algn="ctr"/>
            <a:r>
              <a:rPr lang="en-US" sz="2500" dirty="0" smtClean="0">
                <a:latin typeface="U.S. 101"/>
                <a:cs typeface="U.S. 101"/>
              </a:rPr>
              <a:t>CATEGORIES MENU</a:t>
            </a:r>
            <a:endParaRPr lang="en-US" sz="2500" dirty="0" smtClean="0">
              <a:latin typeface="U.S. 101"/>
              <a:cs typeface="U.S. 101"/>
            </a:endParaRPr>
          </a:p>
        </p:txBody>
      </p:sp>
      <p:sp>
        <p:nvSpPr>
          <p:cNvPr id="7" name="Rectangle 6"/>
          <p:cNvSpPr/>
          <p:nvPr/>
        </p:nvSpPr>
        <p:spPr>
          <a:xfrm>
            <a:off x="15873" y="2132921"/>
            <a:ext cx="184666" cy="369332"/>
          </a:xfrm>
          <a:prstGeom prst="rect">
            <a:avLst/>
          </a:prstGeom>
        </p:spPr>
        <p:txBody>
          <a:bodyPr wrap="none">
            <a:spAutoFit/>
          </a:bodyPr>
          <a:lstStyle/>
          <a:p>
            <a:r>
              <a:rPr lang="en-US" dirty="0"/>
              <a:t> </a:t>
            </a:r>
          </a:p>
        </p:txBody>
      </p:sp>
      <p:sp>
        <p:nvSpPr>
          <p:cNvPr id="8" name="Rectangle 7"/>
          <p:cNvSpPr/>
          <p:nvPr/>
        </p:nvSpPr>
        <p:spPr>
          <a:xfrm>
            <a:off x="15873" y="2132921"/>
            <a:ext cx="184666" cy="369332"/>
          </a:xfrm>
          <a:prstGeom prst="rect">
            <a:avLst/>
          </a:prstGeom>
        </p:spPr>
        <p:txBody>
          <a:bodyPr wrap="none">
            <a:spAutoFit/>
          </a:bodyPr>
          <a:lstStyle/>
          <a:p>
            <a:r>
              <a:rPr lang="en-US" dirty="0"/>
              <a:t> </a:t>
            </a:r>
          </a:p>
        </p:txBody>
      </p:sp>
      <p:sp>
        <p:nvSpPr>
          <p:cNvPr id="9" name="Rectangle 8"/>
          <p:cNvSpPr/>
          <p:nvPr/>
        </p:nvSpPr>
        <p:spPr>
          <a:xfrm>
            <a:off x="15873" y="2132921"/>
            <a:ext cx="184666" cy="369332"/>
          </a:xfrm>
          <a:prstGeom prst="rect">
            <a:avLst/>
          </a:prstGeom>
        </p:spPr>
        <p:txBody>
          <a:bodyPr wrap="none">
            <a:spAutoFit/>
          </a:bodyPr>
          <a:lstStyle/>
          <a:p>
            <a:r>
              <a:rPr lang="en-US" dirty="0"/>
              <a:t> </a:t>
            </a:r>
          </a:p>
        </p:txBody>
      </p:sp>
      <p:cxnSp>
        <p:nvCxnSpPr>
          <p:cNvPr id="12" name="Straight Connector 11"/>
          <p:cNvCxnSpPr/>
          <p:nvPr/>
        </p:nvCxnSpPr>
        <p:spPr>
          <a:xfrm>
            <a:off x="965456" y="1144940"/>
            <a:ext cx="0" cy="1881227"/>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965456" y="1144940"/>
            <a:ext cx="428625"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95581" y="743372"/>
            <a:ext cx="2313402" cy="707886"/>
          </a:xfrm>
          <a:prstGeom prst="rect">
            <a:avLst/>
          </a:prstGeom>
          <a:noFill/>
        </p:spPr>
        <p:txBody>
          <a:bodyPr wrap="square" rtlCol="0">
            <a:spAutoFit/>
          </a:bodyPr>
          <a:lstStyle/>
          <a:p>
            <a:pPr algn="ctr"/>
            <a:r>
              <a:rPr lang="en-US" sz="4000" dirty="0" smtClean="0">
                <a:latin typeface="U.S. 101"/>
                <a:cs typeface="U.S. 101"/>
              </a:rPr>
              <a:t>UTM</a:t>
            </a:r>
            <a:endParaRPr lang="en-US" sz="4000" dirty="0" smtClean="0">
              <a:latin typeface="U.S. 101"/>
              <a:cs typeface="U.S. 101"/>
            </a:endParaRPr>
          </a:p>
        </p:txBody>
      </p:sp>
      <p:sp>
        <p:nvSpPr>
          <p:cNvPr id="15" name="TextBox 14"/>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19" name="TextBox 18"/>
          <p:cNvSpPr txBox="1"/>
          <p:nvPr/>
        </p:nvSpPr>
        <p:spPr>
          <a:xfrm>
            <a:off x="2029081" y="4394314"/>
            <a:ext cx="5035294" cy="1631216"/>
          </a:xfrm>
          <a:prstGeom prst="rect">
            <a:avLst/>
          </a:prstGeom>
          <a:noFill/>
        </p:spPr>
        <p:txBody>
          <a:bodyPr wrap="square" rtlCol="0">
            <a:spAutoFit/>
          </a:bodyPr>
          <a:lstStyle/>
          <a:p>
            <a:pPr algn="ctr"/>
            <a:r>
              <a:rPr lang="x-none" sz="2000" b="1" dirty="0" smtClean="0">
                <a:latin typeface="Signika"/>
                <a:cs typeface="Signika"/>
              </a:rPr>
              <a:t>WE CREATED A CATEGORIES MENU THAT BECOMES A STICKY NAVIGATION MENU, ONCE THE USER SCROLLS PAST IT – MAKES FILTERING BY CATEGORIES MORE EFFICIENT. </a:t>
            </a:r>
            <a:endParaRPr lang="en-US" sz="2000" b="1" dirty="0" smtClean="0">
              <a:latin typeface="Signika"/>
              <a:cs typeface="Signika"/>
            </a:endParaRPr>
          </a:p>
        </p:txBody>
      </p:sp>
    </p:spTree>
    <p:extLst>
      <p:ext uri="{BB962C8B-B14F-4D97-AF65-F5344CB8AC3E}">
        <p14:creationId xmlns:p14="http://schemas.microsoft.com/office/powerpoint/2010/main" val="183242093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6" name="TextBox 5"/>
          <p:cNvSpPr txBox="1"/>
          <p:nvPr/>
        </p:nvSpPr>
        <p:spPr>
          <a:xfrm>
            <a:off x="6830598" y="1451258"/>
            <a:ext cx="2329277" cy="477054"/>
          </a:xfrm>
          <a:prstGeom prst="rect">
            <a:avLst/>
          </a:prstGeom>
          <a:solidFill>
            <a:srgbClr val="FFC11C"/>
          </a:solidFill>
        </p:spPr>
        <p:txBody>
          <a:bodyPr wrap="square" rtlCol="0">
            <a:spAutoFit/>
          </a:bodyPr>
          <a:lstStyle/>
          <a:p>
            <a:pPr algn="ctr"/>
            <a:r>
              <a:rPr lang="en-US" sz="2500" dirty="0" smtClean="0">
                <a:latin typeface="U.S. 101"/>
                <a:cs typeface="U.S. 101"/>
              </a:rPr>
              <a:t>CATEGORIES MENU</a:t>
            </a:r>
            <a:endParaRPr lang="en-US" sz="2500" dirty="0" smtClean="0">
              <a:latin typeface="U.S. 101"/>
              <a:cs typeface="U.S. 101"/>
            </a:endParaRPr>
          </a:p>
        </p:txBody>
      </p:sp>
      <p:sp>
        <p:nvSpPr>
          <p:cNvPr id="15" name="TextBox 14"/>
          <p:cNvSpPr txBox="1"/>
          <p:nvPr/>
        </p:nvSpPr>
        <p:spPr>
          <a:xfrm>
            <a:off x="6846473" y="677467"/>
            <a:ext cx="2313402" cy="707886"/>
          </a:xfrm>
          <a:prstGeom prst="rect">
            <a:avLst/>
          </a:prstGeom>
          <a:solidFill>
            <a:schemeClr val="tx1">
              <a:lumMod val="85000"/>
              <a:lumOff val="15000"/>
            </a:schemeClr>
          </a:solidFill>
        </p:spPr>
        <p:txBody>
          <a:bodyPr wrap="square" rtlCol="0">
            <a:spAutoFit/>
          </a:bodyPr>
          <a:lstStyle/>
          <a:p>
            <a:pPr algn="ctr"/>
            <a:r>
              <a:rPr lang="en-US" sz="4000" dirty="0" smtClean="0">
                <a:solidFill>
                  <a:schemeClr val="bg1"/>
                </a:solidFill>
                <a:latin typeface="U.S. 101"/>
                <a:cs typeface="U.S. 101"/>
              </a:rPr>
              <a:t>DESIGN</a:t>
            </a:r>
            <a:endParaRPr lang="en-US" sz="4000" dirty="0" smtClean="0">
              <a:solidFill>
                <a:schemeClr val="bg1"/>
              </a:solidFill>
              <a:latin typeface="U.S. 101"/>
              <a:cs typeface="U.S. 101"/>
            </a:endParaRPr>
          </a:p>
        </p:txBody>
      </p:sp>
      <p:sp>
        <p:nvSpPr>
          <p:cNvPr id="53" name="Shape 30"/>
          <p:cNvSpPr/>
          <p:nvPr/>
        </p:nvSpPr>
        <p:spPr>
          <a:xfrm>
            <a:off x="93262" y="2103598"/>
            <a:ext cx="1209382" cy="1207832"/>
          </a:xfrm>
          <a:prstGeom prst="rect">
            <a:avLst/>
          </a:prstGeom>
          <a:blipFill>
            <a:blip r:embed="rId3"/>
            <a:stretch>
              <a:fillRect/>
            </a:stretch>
          </a:blipFill>
          <a:ln>
            <a:noFill/>
          </a:ln>
        </p:spPr>
      </p:sp>
      <p:sp>
        <p:nvSpPr>
          <p:cNvPr id="54" name="Shape 31"/>
          <p:cNvSpPr/>
          <p:nvPr/>
        </p:nvSpPr>
        <p:spPr>
          <a:xfrm>
            <a:off x="2583515" y="2267949"/>
            <a:ext cx="880317" cy="879129"/>
          </a:xfrm>
          <a:prstGeom prst="rect">
            <a:avLst/>
          </a:prstGeom>
          <a:blipFill>
            <a:blip r:embed="rId4"/>
            <a:stretch>
              <a:fillRect/>
            </a:stretch>
          </a:blipFill>
          <a:ln>
            <a:noFill/>
          </a:ln>
        </p:spPr>
      </p:sp>
      <p:sp>
        <p:nvSpPr>
          <p:cNvPr id="55" name="Shape 32"/>
          <p:cNvSpPr/>
          <p:nvPr/>
        </p:nvSpPr>
        <p:spPr>
          <a:xfrm>
            <a:off x="1512885" y="2275401"/>
            <a:ext cx="861334" cy="864225"/>
          </a:xfrm>
          <a:prstGeom prst="rect">
            <a:avLst/>
          </a:prstGeom>
          <a:blipFill>
            <a:blip r:embed="rId5"/>
            <a:stretch>
              <a:fillRect/>
            </a:stretch>
          </a:blipFill>
          <a:ln>
            <a:noFill/>
          </a:ln>
        </p:spPr>
      </p:sp>
      <p:sp>
        <p:nvSpPr>
          <p:cNvPr id="56" name="Shape 33"/>
          <p:cNvSpPr/>
          <p:nvPr/>
        </p:nvSpPr>
        <p:spPr>
          <a:xfrm>
            <a:off x="3590732" y="2202296"/>
            <a:ext cx="1011144" cy="1010436"/>
          </a:xfrm>
          <a:prstGeom prst="rect">
            <a:avLst/>
          </a:prstGeom>
          <a:blipFill>
            <a:blip r:embed="rId6"/>
            <a:stretch>
              <a:fillRect/>
            </a:stretch>
          </a:blipFill>
          <a:ln>
            <a:noFill/>
          </a:ln>
        </p:spPr>
      </p:sp>
      <p:sp>
        <p:nvSpPr>
          <p:cNvPr id="57" name="Shape 34"/>
          <p:cNvSpPr/>
          <p:nvPr/>
        </p:nvSpPr>
        <p:spPr>
          <a:xfrm>
            <a:off x="4820057" y="2210889"/>
            <a:ext cx="993250" cy="993250"/>
          </a:xfrm>
          <a:prstGeom prst="rect">
            <a:avLst/>
          </a:prstGeom>
          <a:blipFill>
            <a:blip r:embed="rId7"/>
            <a:stretch>
              <a:fillRect/>
            </a:stretch>
          </a:blipFill>
          <a:ln>
            <a:noFill/>
          </a:ln>
        </p:spPr>
      </p:sp>
      <p:sp>
        <p:nvSpPr>
          <p:cNvPr id="58" name="Shape 35"/>
          <p:cNvSpPr/>
          <p:nvPr/>
        </p:nvSpPr>
        <p:spPr>
          <a:xfrm>
            <a:off x="5813308" y="2225213"/>
            <a:ext cx="964601" cy="964601"/>
          </a:xfrm>
          <a:prstGeom prst="rect">
            <a:avLst/>
          </a:prstGeom>
          <a:blipFill>
            <a:blip r:embed="rId8"/>
            <a:stretch>
              <a:fillRect/>
            </a:stretch>
          </a:blipFill>
          <a:ln>
            <a:noFill/>
          </a:ln>
        </p:spPr>
      </p:sp>
      <p:sp>
        <p:nvSpPr>
          <p:cNvPr id="59" name="Shape 36"/>
          <p:cNvSpPr txBox="1"/>
          <p:nvPr/>
        </p:nvSpPr>
        <p:spPr>
          <a:xfrm>
            <a:off x="290513" y="3311430"/>
            <a:ext cx="926019" cy="345254"/>
          </a:xfrm>
          <a:prstGeom prst="rect">
            <a:avLst/>
          </a:prstGeom>
          <a:noFill/>
        </p:spPr>
        <p:txBody>
          <a:bodyPr lIns="91425" tIns="91425" rIns="91425" bIns="91425" anchor="t" anchorCtr="0">
            <a:noAutofit/>
          </a:bodyPr>
          <a:lstStyle/>
          <a:p>
            <a:pPr lvl="0" rtl="0">
              <a:buNone/>
            </a:pPr>
            <a:r>
              <a:rPr lang="en" sz="1000" b="1" dirty="0">
                <a:latin typeface="Asap"/>
                <a:ea typeface="Asap"/>
                <a:cs typeface="Asap"/>
                <a:sym typeface="Asap"/>
              </a:rPr>
              <a:t>Computers</a:t>
            </a:r>
          </a:p>
        </p:txBody>
      </p:sp>
      <p:sp>
        <p:nvSpPr>
          <p:cNvPr id="60" name="Shape 37"/>
          <p:cNvSpPr txBox="1"/>
          <p:nvPr/>
        </p:nvSpPr>
        <p:spPr>
          <a:xfrm>
            <a:off x="1485252" y="3311430"/>
            <a:ext cx="1113446" cy="345254"/>
          </a:xfrm>
          <a:prstGeom prst="rect">
            <a:avLst/>
          </a:prstGeom>
          <a:noFill/>
        </p:spPr>
        <p:txBody>
          <a:bodyPr lIns="91425" tIns="91425" rIns="91425" bIns="91425" anchor="t" anchorCtr="0">
            <a:noAutofit/>
          </a:bodyPr>
          <a:lstStyle/>
          <a:p>
            <a:pPr lvl="0" rtl="0">
              <a:buNone/>
            </a:pPr>
            <a:r>
              <a:rPr lang="en" sz="1000" b="1" dirty="0">
                <a:latin typeface="Asap"/>
                <a:ea typeface="Asap"/>
                <a:cs typeface="Asap"/>
                <a:sym typeface="Asap"/>
              </a:rPr>
              <a:t>Mathematics</a:t>
            </a:r>
          </a:p>
        </p:txBody>
      </p:sp>
      <p:sp>
        <p:nvSpPr>
          <p:cNvPr id="61" name="Shape 38"/>
          <p:cNvSpPr txBox="1"/>
          <p:nvPr/>
        </p:nvSpPr>
        <p:spPr>
          <a:xfrm>
            <a:off x="2646042" y="3311430"/>
            <a:ext cx="906839" cy="345254"/>
          </a:xfrm>
          <a:prstGeom prst="rect">
            <a:avLst/>
          </a:prstGeom>
          <a:noFill/>
        </p:spPr>
        <p:txBody>
          <a:bodyPr lIns="91425" tIns="91425" rIns="91425" bIns="91425" anchor="t" anchorCtr="0">
            <a:noAutofit/>
          </a:bodyPr>
          <a:lstStyle/>
          <a:p>
            <a:pPr lvl="0" rtl="0">
              <a:buNone/>
            </a:pPr>
            <a:r>
              <a:rPr lang="en" sz="1000" b="1" dirty="0">
                <a:latin typeface="Asap"/>
                <a:ea typeface="Asap"/>
                <a:cs typeface="Asap"/>
                <a:sym typeface="Asap"/>
              </a:rPr>
              <a:t>Information</a:t>
            </a:r>
          </a:p>
        </p:txBody>
      </p:sp>
      <p:sp>
        <p:nvSpPr>
          <p:cNvPr id="62" name="Shape 39"/>
          <p:cNvSpPr txBox="1"/>
          <p:nvPr/>
        </p:nvSpPr>
        <p:spPr>
          <a:xfrm>
            <a:off x="3756639" y="3311430"/>
            <a:ext cx="884882" cy="345254"/>
          </a:xfrm>
          <a:prstGeom prst="rect">
            <a:avLst/>
          </a:prstGeom>
          <a:noFill/>
        </p:spPr>
        <p:txBody>
          <a:bodyPr lIns="91425" tIns="91425" rIns="91425" bIns="91425" anchor="t" anchorCtr="0">
            <a:noAutofit/>
          </a:bodyPr>
          <a:lstStyle/>
          <a:p>
            <a:pPr lvl="0" rtl="0">
              <a:buNone/>
            </a:pPr>
            <a:r>
              <a:rPr lang="en" sz="1000" b="1" dirty="0">
                <a:latin typeface="Asap"/>
                <a:ea typeface="Asap"/>
                <a:cs typeface="Asap"/>
                <a:sym typeface="Asap"/>
              </a:rPr>
              <a:t>Humanities</a:t>
            </a:r>
          </a:p>
        </p:txBody>
      </p:sp>
      <p:sp>
        <p:nvSpPr>
          <p:cNvPr id="63" name="Shape 40"/>
          <p:cNvSpPr txBox="1"/>
          <p:nvPr/>
        </p:nvSpPr>
        <p:spPr>
          <a:xfrm>
            <a:off x="4878206" y="3311430"/>
            <a:ext cx="935102"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Engineering</a:t>
            </a:r>
          </a:p>
        </p:txBody>
      </p:sp>
      <p:sp>
        <p:nvSpPr>
          <p:cNvPr id="64" name="Shape 41"/>
          <p:cNvSpPr txBox="1"/>
          <p:nvPr/>
        </p:nvSpPr>
        <p:spPr>
          <a:xfrm>
            <a:off x="5960889" y="3311430"/>
            <a:ext cx="669439"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Biology</a:t>
            </a:r>
          </a:p>
        </p:txBody>
      </p:sp>
      <p:sp>
        <p:nvSpPr>
          <p:cNvPr id="65" name="Shape 42"/>
          <p:cNvSpPr/>
          <p:nvPr/>
        </p:nvSpPr>
        <p:spPr>
          <a:xfrm>
            <a:off x="164540" y="3830715"/>
            <a:ext cx="1066826" cy="1066826"/>
          </a:xfrm>
          <a:prstGeom prst="rect">
            <a:avLst/>
          </a:prstGeom>
          <a:blipFill>
            <a:blip r:embed="rId9"/>
            <a:stretch>
              <a:fillRect/>
            </a:stretch>
          </a:blipFill>
          <a:ln>
            <a:noFill/>
          </a:ln>
        </p:spPr>
      </p:sp>
      <p:sp>
        <p:nvSpPr>
          <p:cNvPr id="66" name="Shape 43"/>
          <p:cNvSpPr/>
          <p:nvPr/>
        </p:nvSpPr>
        <p:spPr>
          <a:xfrm>
            <a:off x="1419822" y="3932950"/>
            <a:ext cx="1047459" cy="969013"/>
          </a:xfrm>
          <a:prstGeom prst="rect">
            <a:avLst/>
          </a:prstGeom>
          <a:blipFill>
            <a:blip r:embed="rId10"/>
            <a:stretch>
              <a:fillRect/>
            </a:stretch>
          </a:blipFill>
          <a:ln>
            <a:noFill/>
          </a:ln>
        </p:spPr>
      </p:sp>
      <p:sp>
        <p:nvSpPr>
          <p:cNvPr id="67" name="Shape 44"/>
          <p:cNvSpPr/>
          <p:nvPr/>
        </p:nvSpPr>
        <p:spPr>
          <a:xfrm>
            <a:off x="2583515" y="3837337"/>
            <a:ext cx="1160240" cy="1160240"/>
          </a:xfrm>
          <a:prstGeom prst="rect">
            <a:avLst/>
          </a:prstGeom>
          <a:blipFill>
            <a:blip r:embed="rId11"/>
            <a:stretch>
              <a:fillRect/>
            </a:stretch>
          </a:blipFill>
          <a:ln>
            <a:noFill/>
          </a:ln>
        </p:spPr>
      </p:sp>
      <p:sp>
        <p:nvSpPr>
          <p:cNvPr id="68" name="Shape 45"/>
          <p:cNvSpPr/>
          <p:nvPr/>
        </p:nvSpPr>
        <p:spPr>
          <a:xfrm>
            <a:off x="3651347" y="3932950"/>
            <a:ext cx="1095467" cy="1095467"/>
          </a:xfrm>
          <a:prstGeom prst="rect">
            <a:avLst/>
          </a:prstGeom>
          <a:blipFill>
            <a:blip r:embed="rId12"/>
            <a:stretch>
              <a:fillRect/>
            </a:stretch>
          </a:blipFill>
          <a:ln>
            <a:noFill/>
          </a:ln>
        </p:spPr>
      </p:sp>
      <p:sp>
        <p:nvSpPr>
          <p:cNvPr id="69" name="Shape 46"/>
          <p:cNvSpPr/>
          <p:nvPr/>
        </p:nvSpPr>
        <p:spPr>
          <a:xfrm>
            <a:off x="4845402" y="4009403"/>
            <a:ext cx="942562" cy="942562"/>
          </a:xfrm>
          <a:prstGeom prst="rect">
            <a:avLst/>
          </a:prstGeom>
          <a:blipFill>
            <a:blip r:embed="rId13"/>
            <a:stretch>
              <a:fillRect/>
            </a:stretch>
          </a:blipFill>
          <a:ln>
            <a:noFill/>
          </a:ln>
        </p:spPr>
      </p:sp>
      <p:sp>
        <p:nvSpPr>
          <p:cNvPr id="70" name="Shape 47"/>
          <p:cNvSpPr/>
          <p:nvPr/>
        </p:nvSpPr>
        <p:spPr>
          <a:xfrm>
            <a:off x="5841085" y="4024555"/>
            <a:ext cx="909049" cy="912258"/>
          </a:xfrm>
          <a:prstGeom prst="rect">
            <a:avLst/>
          </a:prstGeom>
          <a:blipFill>
            <a:blip r:embed="rId14"/>
            <a:stretch>
              <a:fillRect/>
            </a:stretch>
          </a:blipFill>
          <a:ln>
            <a:noFill/>
          </a:ln>
        </p:spPr>
      </p:sp>
      <p:sp>
        <p:nvSpPr>
          <p:cNvPr id="71" name="Shape 48"/>
          <p:cNvSpPr txBox="1"/>
          <p:nvPr/>
        </p:nvSpPr>
        <p:spPr>
          <a:xfrm>
            <a:off x="265678" y="5084028"/>
            <a:ext cx="814880"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Chemistry</a:t>
            </a:r>
          </a:p>
        </p:txBody>
      </p:sp>
      <p:sp>
        <p:nvSpPr>
          <p:cNvPr id="72" name="Shape 49"/>
          <p:cNvSpPr txBox="1"/>
          <p:nvPr/>
        </p:nvSpPr>
        <p:spPr>
          <a:xfrm>
            <a:off x="1460418" y="5084028"/>
            <a:ext cx="1018317"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Earth Sciences</a:t>
            </a:r>
          </a:p>
        </p:txBody>
      </p:sp>
      <p:sp>
        <p:nvSpPr>
          <p:cNvPr id="73" name="Shape 50"/>
          <p:cNvSpPr txBox="1"/>
          <p:nvPr/>
        </p:nvSpPr>
        <p:spPr>
          <a:xfrm>
            <a:off x="2800898" y="5084028"/>
            <a:ext cx="627075"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Energy</a:t>
            </a:r>
          </a:p>
        </p:txBody>
      </p:sp>
      <p:sp>
        <p:nvSpPr>
          <p:cNvPr id="74" name="Shape 51"/>
          <p:cNvSpPr txBox="1"/>
          <p:nvPr/>
        </p:nvSpPr>
        <p:spPr>
          <a:xfrm>
            <a:off x="3731804" y="5084028"/>
            <a:ext cx="884882"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Business</a:t>
            </a:r>
          </a:p>
        </p:txBody>
      </p:sp>
      <p:sp>
        <p:nvSpPr>
          <p:cNvPr id="75" name="Shape 52"/>
          <p:cNvSpPr txBox="1"/>
          <p:nvPr/>
        </p:nvSpPr>
        <p:spPr>
          <a:xfrm>
            <a:off x="5028413" y="5084028"/>
            <a:ext cx="876954"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Medicine</a:t>
            </a:r>
          </a:p>
        </p:txBody>
      </p:sp>
      <p:sp>
        <p:nvSpPr>
          <p:cNvPr id="76" name="Shape 53"/>
          <p:cNvSpPr txBox="1"/>
          <p:nvPr/>
        </p:nvSpPr>
        <p:spPr>
          <a:xfrm>
            <a:off x="6080694" y="5084028"/>
            <a:ext cx="669439"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Music</a:t>
            </a:r>
          </a:p>
        </p:txBody>
      </p:sp>
      <p:sp>
        <p:nvSpPr>
          <p:cNvPr id="77" name="Shape 54"/>
          <p:cNvSpPr/>
          <p:nvPr/>
        </p:nvSpPr>
        <p:spPr>
          <a:xfrm>
            <a:off x="6799911" y="2355734"/>
            <a:ext cx="971660" cy="973686"/>
          </a:xfrm>
          <a:prstGeom prst="rect">
            <a:avLst/>
          </a:prstGeom>
          <a:blipFill>
            <a:blip r:embed="rId15"/>
            <a:stretch>
              <a:fillRect/>
            </a:stretch>
          </a:blipFill>
          <a:ln>
            <a:noFill/>
          </a:ln>
        </p:spPr>
      </p:sp>
      <p:sp>
        <p:nvSpPr>
          <p:cNvPr id="78" name="Shape 55"/>
          <p:cNvSpPr/>
          <p:nvPr/>
        </p:nvSpPr>
        <p:spPr>
          <a:xfrm>
            <a:off x="6903135" y="3932950"/>
            <a:ext cx="1013016" cy="1013949"/>
          </a:xfrm>
          <a:prstGeom prst="rect">
            <a:avLst/>
          </a:prstGeom>
          <a:blipFill>
            <a:blip r:embed="rId16"/>
            <a:stretch>
              <a:fillRect/>
            </a:stretch>
          </a:blipFill>
          <a:ln>
            <a:noFill/>
          </a:ln>
        </p:spPr>
      </p:sp>
      <p:sp>
        <p:nvSpPr>
          <p:cNvPr id="79" name="Shape 56"/>
          <p:cNvSpPr/>
          <p:nvPr/>
        </p:nvSpPr>
        <p:spPr>
          <a:xfrm>
            <a:off x="3463832" y="5651153"/>
            <a:ext cx="847218" cy="784117"/>
          </a:xfrm>
          <a:prstGeom prst="rect">
            <a:avLst/>
          </a:prstGeom>
          <a:blipFill>
            <a:blip r:embed="rId17"/>
            <a:stretch>
              <a:fillRect/>
            </a:stretch>
          </a:blipFill>
          <a:ln>
            <a:noFill/>
          </a:ln>
        </p:spPr>
      </p:sp>
      <p:sp>
        <p:nvSpPr>
          <p:cNvPr id="80" name="Shape 57"/>
          <p:cNvSpPr/>
          <p:nvPr/>
        </p:nvSpPr>
        <p:spPr>
          <a:xfrm>
            <a:off x="8051846" y="4082107"/>
            <a:ext cx="974089" cy="969460"/>
          </a:xfrm>
          <a:prstGeom prst="rect">
            <a:avLst/>
          </a:prstGeom>
          <a:blipFill>
            <a:blip r:embed="rId18"/>
            <a:stretch>
              <a:fillRect/>
            </a:stretch>
          </a:blipFill>
          <a:ln>
            <a:noFill/>
          </a:ln>
        </p:spPr>
      </p:sp>
      <p:sp>
        <p:nvSpPr>
          <p:cNvPr id="81" name="Shape 58"/>
          <p:cNvSpPr/>
          <p:nvPr/>
        </p:nvSpPr>
        <p:spPr>
          <a:xfrm>
            <a:off x="7915266" y="2227358"/>
            <a:ext cx="1066373" cy="1066373"/>
          </a:xfrm>
          <a:prstGeom prst="rect">
            <a:avLst/>
          </a:prstGeom>
          <a:blipFill>
            <a:blip r:embed="rId19"/>
            <a:stretch>
              <a:fillRect/>
            </a:stretch>
          </a:blipFill>
          <a:ln>
            <a:noFill/>
          </a:ln>
        </p:spPr>
      </p:sp>
      <p:sp>
        <p:nvSpPr>
          <p:cNvPr id="83" name="Shape 59"/>
          <p:cNvSpPr/>
          <p:nvPr/>
        </p:nvSpPr>
        <p:spPr>
          <a:xfrm>
            <a:off x="4458631" y="5609440"/>
            <a:ext cx="780372" cy="777786"/>
          </a:xfrm>
          <a:prstGeom prst="rect">
            <a:avLst/>
          </a:prstGeom>
          <a:blipFill>
            <a:blip r:embed="rId20"/>
            <a:stretch>
              <a:fillRect/>
            </a:stretch>
          </a:blipFill>
          <a:ln>
            <a:noFill/>
          </a:ln>
        </p:spPr>
      </p:sp>
      <p:sp>
        <p:nvSpPr>
          <p:cNvPr id="84" name="Shape 60"/>
          <p:cNvSpPr txBox="1"/>
          <p:nvPr/>
        </p:nvSpPr>
        <p:spPr>
          <a:xfrm>
            <a:off x="6903135" y="3231471"/>
            <a:ext cx="814880"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Physics</a:t>
            </a:r>
          </a:p>
        </p:txBody>
      </p:sp>
      <p:sp>
        <p:nvSpPr>
          <p:cNvPr id="85" name="Shape 61"/>
          <p:cNvSpPr txBox="1"/>
          <p:nvPr/>
        </p:nvSpPr>
        <p:spPr>
          <a:xfrm>
            <a:off x="7939294" y="3231471"/>
            <a:ext cx="1018317" cy="345254"/>
          </a:xfrm>
          <a:prstGeom prst="rect">
            <a:avLst/>
          </a:prstGeom>
          <a:noFill/>
        </p:spPr>
        <p:txBody>
          <a:bodyPr lIns="91425" tIns="91425" rIns="91425" bIns="91425" anchor="t" anchorCtr="0">
            <a:noAutofit/>
          </a:bodyPr>
          <a:lstStyle/>
          <a:p>
            <a:pPr lvl="0" rtl="0">
              <a:buNone/>
            </a:pPr>
            <a:r>
              <a:rPr lang="en" sz="1000" b="1" dirty="0">
                <a:latin typeface="Asap"/>
                <a:ea typeface="Asap"/>
                <a:cs typeface="Asap"/>
                <a:sym typeface="Asap"/>
              </a:rPr>
              <a:t>Economics</a:t>
            </a:r>
          </a:p>
        </p:txBody>
      </p:sp>
      <p:sp>
        <p:nvSpPr>
          <p:cNvPr id="86" name="Shape 62"/>
          <p:cNvSpPr txBox="1"/>
          <p:nvPr/>
        </p:nvSpPr>
        <p:spPr>
          <a:xfrm>
            <a:off x="7052936" y="4958895"/>
            <a:ext cx="627075" cy="345254"/>
          </a:xfrm>
          <a:prstGeom prst="rect">
            <a:avLst/>
          </a:prstGeom>
          <a:noFill/>
        </p:spPr>
        <p:txBody>
          <a:bodyPr lIns="91425" tIns="91425" rIns="91425" bIns="91425" anchor="t" anchorCtr="0">
            <a:noAutofit/>
          </a:bodyPr>
          <a:lstStyle/>
          <a:p>
            <a:pPr lvl="0" rtl="0">
              <a:buNone/>
            </a:pPr>
            <a:r>
              <a:rPr lang="en" sz="1000" b="1">
                <a:latin typeface="Asap"/>
                <a:ea typeface="Asap"/>
                <a:cs typeface="Asap"/>
                <a:sym typeface="Asap"/>
              </a:rPr>
              <a:t>Arts</a:t>
            </a:r>
          </a:p>
        </p:txBody>
      </p:sp>
      <p:sp>
        <p:nvSpPr>
          <p:cNvPr id="87" name="Shape 63"/>
          <p:cNvSpPr txBox="1"/>
          <p:nvPr/>
        </p:nvSpPr>
        <p:spPr>
          <a:xfrm>
            <a:off x="8051846" y="4910852"/>
            <a:ext cx="884882" cy="345254"/>
          </a:xfrm>
          <a:prstGeom prst="rect">
            <a:avLst/>
          </a:prstGeom>
          <a:noFill/>
        </p:spPr>
        <p:txBody>
          <a:bodyPr lIns="91425" tIns="91425" rIns="91425" bIns="91425" anchor="t" anchorCtr="0">
            <a:noAutofit/>
          </a:bodyPr>
          <a:lstStyle/>
          <a:p>
            <a:pPr lvl="0" algn="ctr" rtl="0">
              <a:buNone/>
            </a:pPr>
            <a:r>
              <a:rPr lang="en" sz="1000" b="1" dirty="0">
                <a:latin typeface="Asap"/>
                <a:ea typeface="Asap"/>
                <a:cs typeface="Asap"/>
                <a:sym typeface="Asap"/>
              </a:rPr>
              <a:t>Education</a:t>
            </a:r>
          </a:p>
        </p:txBody>
      </p:sp>
      <p:sp>
        <p:nvSpPr>
          <p:cNvPr id="88" name="Shape 64"/>
          <p:cNvSpPr txBox="1"/>
          <p:nvPr/>
        </p:nvSpPr>
        <p:spPr>
          <a:xfrm>
            <a:off x="3550990" y="6387227"/>
            <a:ext cx="876954"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Data</a:t>
            </a:r>
          </a:p>
        </p:txBody>
      </p:sp>
      <p:sp>
        <p:nvSpPr>
          <p:cNvPr id="89" name="Shape 65"/>
          <p:cNvSpPr txBox="1"/>
          <p:nvPr/>
        </p:nvSpPr>
        <p:spPr>
          <a:xfrm>
            <a:off x="4603271" y="6387227"/>
            <a:ext cx="669439" cy="345254"/>
          </a:xfrm>
          <a:prstGeom prst="rect">
            <a:avLst/>
          </a:prstGeom>
          <a:noFill/>
        </p:spPr>
        <p:txBody>
          <a:bodyPr lIns="91425" tIns="91425" rIns="91425" bIns="91425" anchor="t" anchorCtr="0">
            <a:noAutofit/>
          </a:bodyPr>
          <a:lstStyle/>
          <a:p>
            <a:pPr lvl="0" algn="ctr" rtl="0">
              <a:buNone/>
            </a:pPr>
            <a:r>
              <a:rPr lang="en" sz="1000" b="1">
                <a:latin typeface="Asap"/>
                <a:ea typeface="Asap"/>
                <a:cs typeface="Asap"/>
                <a:sym typeface="Asap"/>
              </a:rPr>
              <a:t>Law</a:t>
            </a:r>
          </a:p>
        </p:txBody>
      </p:sp>
      <p:sp>
        <p:nvSpPr>
          <p:cNvPr id="90" name="TextBox 89"/>
          <p:cNvSpPr txBox="1"/>
          <p:nvPr/>
        </p:nvSpPr>
        <p:spPr>
          <a:xfrm>
            <a:off x="2076894" y="1251203"/>
            <a:ext cx="3874917" cy="707886"/>
          </a:xfrm>
          <a:prstGeom prst="rect">
            <a:avLst/>
          </a:prstGeom>
          <a:noFill/>
        </p:spPr>
        <p:txBody>
          <a:bodyPr wrap="square" rtlCol="0">
            <a:spAutoFit/>
          </a:bodyPr>
          <a:lstStyle/>
          <a:p>
            <a:pPr algn="ctr"/>
            <a:r>
              <a:rPr lang="x-none" sz="2000" b="1" dirty="0" smtClean="0">
                <a:latin typeface="Signika"/>
                <a:cs typeface="Signika"/>
              </a:rPr>
              <a:t>DESIGNED CONSISTENT ICONS – SIMPLICITY, REGULARITY </a:t>
            </a:r>
            <a:endParaRPr lang="en-US" sz="2000" b="1" dirty="0" smtClean="0">
              <a:latin typeface="Signika"/>
              <a:cs typeface="Signika"/>
            </a:endParaRPr>
          </a:p>
        </p:txBody>
      </p:sp>
    </p:spTree>
    <p:extLst>
      <p:ext uri="{BB962C8B-B14F-4D97-AF65-F5344CB8AC3E}">
        <p14:creationId xmlns:p14="http://schemas.microsoft.com/office/powerpoint/2010/main" val="23024376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2325</TotalTime>
  <Words>789</Words>
  <Application>Microsoft Macintosh PowerPoint</Application>
  <PresentationFormat>On-screen Show (4:3)</PresentationFormat>
  <Paragraphs>145</Paragraphs>
  <Slides>33</Slides>
  <Notes>14</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Aakriti Shroff</dc:creator>
  <cp:lastModifiedBy>Aakriti Shroff</cp:lastModifiedBy>
  <cp:revision>182</cp:revision>
  <dcterms:created xsi:type="dcterms:W3CDTF">2013-05-05T18:01:05Z</dcterms:created>
  <dcterms:modified xsi:type="dcterms:W3CDTF">2013-05-16T05:55:35Z</dcterms:modified>
</cp:coreProperties>
</file>