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74" r:id="rId6"/>
    <p:sldId id="263" r:id="rId7"/>
    <p:sldId id="275" r:id="rId8"/>
    <p:sldId id="276" r:id="rId9"/>
    <p:sldId id="264" r:id="rId10"/>
    <p:sldId id="269" r:id="rId11"/>
    <p:sldId id="265" r:id="rId12"/>
    <p:sldId id="266" r:id="rId13"/>
    <p:sldId id="277" r:id="rId14"/>
    <p:sldId id="273" r:id="rId15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6" autoAdjust="0"/>
    <p:restoredTop sz="84080" autoAdjust="0"/>
  </p:normalViewPr>
  <p:slideViewPr>
    <p:cSldViewPr>
      <p:cViewPr varScale="1">
        <p:scale>
          <a:sx n="170" d="100"/>
          <a:sy n="170" d="100"/>
        </p:scale>
        <p:origin x="-13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F97C399E-3F60-4012-8DEE-D8B80F9A9D44}" type="datetimeFigureOut">
              <a:rPr lang="en-US" smtClean="0"/>
              <a:t>12/3/12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89D05BD-C13D-4FC1-8C3A-5894D21C75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21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885C6287-5D3C-4133-B383-E11F29EEAD1F}" type="datetimeFigureOut">
              <a:rPr lang="en-US" smtClean="0"/>
              <a:t>12/3/12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EE4E886-738C-4D2B-9DD5-1C7A23808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68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59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7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F395-1E0A-429A-9695-F0FAB63A2226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0B5D-1358-442E-A41D-C20067A2A826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212A-5563-4BAE-A277-0232319949B4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936-A5DB-48C2-98E3-EB85357C292C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EAF06-0FD5-4DCD-AE62-9DB8FD9F676E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E8105-1FA4-4152-852F-2D16180425A6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D6852-23F2-4EF7-BACD-2D1B527D93B8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686B-4C9D-4787-80F7-12036FAF355E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CAC50-0176-42A2-936F-F29F0AB5D33A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BC37-DDB0-4718-AED6-380C0C37ECAE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9684D-FB36-495B-AD4B-3AB928ECB7F0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9381131-3622-4882-A2F2-252CDA36FD1C}" type="datetime1">
              <a:rPr lang="en-US" smtClean="0"/>
              <a:t>12/3/12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alwareProtection/Home" TargetMode="Externa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MALWARE PROTECTION OVERHAUL PROJECT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Kick-Off Meeting</a:t>
            </a:r>
          </a:p>
          <a:p>
            <a:r>
              <a:rPr lang="en-US" dirty="0" smtClean="0"/>
              <a:t>December 05, 2012</a:t>
            </a:r>
            <a:endParaRPr lang="en-US" dirty="0"/>
          </a:p>
        </p:txBody>
      </p:sp>
      <p:pic>
        <p:nvPicPr>
          <p:cNvPr id="1032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33400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903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Project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22809"/>
              </p:ext>
            </p:extLst>
          </p:nvPr>
        </p:nvGraphicFramePr>
        <p:xfrm>
          <a:off x="457200" y="1447800"/>
          <a:ext cx="8001000" cy="4492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</a:t>
                      </a:r>
                    </a:p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JAN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FEB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JUNE2013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JULY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</a:tr>
              <a:tr h="388255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23674" y="2647182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Microsoft </a:t>
            </a:r>
            <a:r>
              <a:rPr lang="en-US" sz="1200" dirty="0" smtClean="0"/>
              <a:t>Solution Evaluation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5029200" y="2667000"/>
            <a:ext cx="9144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6096000" y="3166628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1" y="3048000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19" name="5-Point Star 18"/>
          <p:cNvSpPr/>
          <p:nvPr/>
        </p:nvSpPr>
        <p:spPr>
          <a:xfrm>
            <a:off x="4724400" y="2895600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02156" y="2216918"/>
            <a:ext cx="793244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Planning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6705600" y="26670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7620000" y="2667000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486400" y="3090428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1" name="5-Point Star 30"/>
          <p:cNvSpPr/>
          <p:nvPr/>
        </p:nvSpPr>
        <p:spPr>
          <a:xfrm>
            <a:off x="5791199" y="28956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62800" y="29718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3" name="5-Point Star 32"/>
          <p:cNvSpPr/>
          <p:nvPr/>
        </p:nvSpPr>
        <p:spPr>
          <a:xfrm>
            <a:off x="7467599" y="27432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029200" y="4224772"/>
            <a:ext cx="9144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36" name="Rectangle 35"/>
          <p:cNvSpPr/>
          <p:nvPr/>
        </p:nvSpPr>
        <p:spPr>
          <a:xfrm>
            <a:off x="6096000" y="47244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419601" y="4605772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8" name="5-Point Star 37"/>
          <p:cNvSpPr/>
          <p:nvPr/>
        </p:nvSpPr>
        <p:spPr>
          <a:xfrm>
            <a:off x="4724400" y="4453372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6705600" y="4224772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7620000" y="4224772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486400" y="46482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2" name="5-Point Star 41"/>
          <p:cNvSpPr/>
          <p:nvPr/>
        </p:nvSpPr>
        <p:spPr>
          <a:xfrm>
            <a:off x="5791199" y="44533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162800" y="4529572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4" name="5-Point Star 43"/>
          <p:cNvSpPr/>
          <p:nvPr/>
        </p:nvSpPr>
        <p:spPr>
          <a:xfrm>
            <a:off x="7467599" y="43009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743200" y="2647182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 Team evaluation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3733800" y="2647182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Analyze Solution</a:t>
            </a:r>
            <a:endParaRPr lang="en-US" sz="1200" dirty="0"/>
          </a:p>
        </p:txBody>
      </p:sp>
      <p:sp>
        <p:nvSpPr>
          <p:cNvPr id="47" name="Rectangle 46"/>
          <p:cNvSpPr/>
          <p:nvPr/>
        </p:nvSpPr>
        <p:spPr>
          <a:xfrm>
            <a:off x="990600" y="4191000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MAC Solution </a:t>
            </a:r>
            <a:r>
              <a:rPr lang="en-US" sz="1200" dirty="0" smtClean="0"/>
              <a:t>Evaluation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2710126" y="4191000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 Team evaluation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3700726" y="4191000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Analyze Solution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3027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33400" y="2535088"/>
            <a:ext cx="3124200" cy="356091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09600" y="1691640"/>
            <a:ext cx="3075940" cy="802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Sponsors: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Mark Silis, IS&amp;T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038600" y="1693315"/>
            <a:ext cx="4267200" cy="2326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Core team: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Andrew Munchbach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Tim McGovern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Sophie Wong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038600" y="4191000"/>
            <a:ext cx="4267200" cy="1488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Other project support: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Mike Halsall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Monique </a:t>
            </a:r>
            <a:r>
              <a:rPr lang="en-US" sz="1400" dirty="0" err="1" smtClean="0"/>
              <a:t>Yeaton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David Millar</a:t>
            </a:r>
            <a:endParaRPr lang="en-US" sz="1400" dirty="0"/>
          </a:p>
        </p:txBody>
      </p:sp>
      <p:pic>
        <p:nvPicPr>
          <p:cNvPr id="1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602901" y="2660887"/>
            <a:ext cx="2978499" cy="3282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Stakeholders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Oliver Thomas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Justin Fleming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Chris Gresham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Dave Conlon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Richard </a:t>
            </a:r>
            <a:r>
              <a:rPr lang="en-US" sz="1400" dirty="0" err="1" smtClean="0"/>
              <a:t>Edelson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Anne Sylvester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Steve Landry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Jon Reed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1241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Meetings and Project Updates</a:t>
            </a:r>
          </a:p>
          <a:p>
            <a:pPr lvl="1"/>
            <a:r>
              <a:rPr lang="en-US" dirty="0" smtClean="0"/>
              <a:t>Weekly project team meeting</a:t>
            </a:r>
          </a:p>
          <a:p>
            <a:pPr lvl="1"/>
            <a:r>
              <a:rPr lang="en-US" dirty="0" smtClean="0"/>
              <a:t>Monthly sponsor meeting</a:t>
            </a:r>
          </a:p>
          <a:p>
            <a:pPr lvl="1"/>
            <a:r>
              <a:rPr lang="en-US" dirty="0" smtClean="0"/>
              <a:t>Regular project update available to project stakeholders via project wiki</a:t>
            </a:r>
          </a:p>
          <a:p>
            <a:pPr lvl="1"/>
            <a:r>
              <a:rPr lang="en-US" dirty="0" smtClean="0"/>
              <a:t>Ad hoc meetings as needed to address business, technical issues, focused topics</a:t>
            </a:r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 smtClean="0"/>
              <a:t>Project wiki site with project status, meeting summaries, and all project docs</a:t>
            </a:r>
          </a:p>
          <a:p>
            <a:pPr lvl="1"/>
            <a:r>
              <a:rPr lang="en-US" dirty="0"/>
              <a:t>Wiki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://wikis.mit.edu/confluence/display/MalwareProtection/</a:t>
            </a:r>
            <a:r>
              <a:rPr lang="en-US" dirty="0" smtClean="0">
                <a:hlinkClick r:id="rId3"/>
              </a:rPr>
              <a:t>Home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4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Project team will work to complete initial vendor evaluation and prepare for team vendor demo(s)</a:t>
            </a:r>
          </a:p>
          <a:p>
            <a:pPr marL="274320" lvl="1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Stakeholders should begin documenting questions and requirements for malware solution.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9783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70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Opening </a:t>
            </a:r>
            <a:r>
              <a:rPr lang="en-US" dirty="0" smtClean="0"/>
              <a:t>Remarks/Introductions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Overview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Background</a:t>
            </a:r>
            <a:r>
              <a:rPr lang="en-US" dirty="0"/>
              <a:t>		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Scope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Evaluation Criteria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Vendors for evaluate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Approach </a:t>
            </a:r>
            <a:r>
              <a:rPr lang="en-US" dirty="0"/>
              <a:t>				</a:t>
            </a:r>
          </a:p>
          <a:p>
            <a:pPr>
              <a:lnSpc>
                <a:spcPct val="80000"/>
              </a:lnSpc>
            </a:pPr>
            <a:r>
              <a:rPr lang="en-US" dirty="0"/>
              <a:t>High Level Project Timeline  		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Organization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/>
              <a:t>Project </a:t>
            </a:r>
            <a:r>
              <a:rPr lang="en-US" dirty="0" smtClean="0"/>
              <a:t>Communications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/>
              <a:t>Next </a:t>
            </a:r>
            <a:r>
              <a:rPr lang="en-US" dirty="0" smtClean="0"/>
              <a:t>Steps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Questions </a:t>
            </a:r>
            <a:r>
              <a:rPr lang="en-US" dirty="0"/>
              <a:t>and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33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Remarks /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Sponsor comments</a:t>
            </a:r>
          </a:p>
          <a:p>
            <a:r>
              <a:rPr lang="en-US" dirty="0" smtClean="0"/>
              <a:t>Team comments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57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Replace IS&amp;T’s current antivirus software solution for the Windows and Macintosh platforms </a:t>
            </a:r>
            <a:endParaRPr lang="en-US" dirty="0" smtClean="0"/>
          </a:p>
          <a:p>
            <a:r>
              <a:rPr lang="en-US" dirty="0" smtClean="0"/>
              <a:t>Windows products to evaluate</a:t>
            </a:r>
          </a:p>
          <a:p>
            <a:pPr lvl="1"/>
            <a:r>
              <a:rPr lang="en-US" dirty="0" smtClean="0"/>
              <a:t>Microsoft </a:t>
            </a:r>
            <a:r>
              <a:rPr lang="en-US" dirty="0"/>
              <a:t>Systems Center 2012 (formerly known as </a:t>
            </a:r>
            <a:r>
              <a:rPr lang="en-US" dirty="0" smtClean="0"/>
              <a:t>Forefront)</a:t>
            </a:r>
          </a:p>
          <a:p>
            <a:pPr lvl="1"/>
            <a:r>
              <a:rPr lang="en-US" dirty="0" smtClean="0"/>
              <a:t>ESET</a:t>
            </a:r>
          </a:p>
          <a:p>
            <a:r>
              <a:rPr lang="en-US" dirty="0" smtClean="0"/>
              <a:t>OS X Products to evaluate</a:t>
            </a:r>
          </a:p>
          <a:p>
            <a:pPr lvl="1"/>
            <a:r>
              <a:rPr lang="en-US" dirty="0" smtClean="0"/>
              <a:t>ESET</a:t>
            </a:r>
          </a:p>
          <a:p>
            <a:pPr lvl="1"/>
            <a:r>
              <a:rPr lang="en-US" dirty="0" smtClean="0"/>
              <a:t>Sophos</a:t>
            </a:r>
            <a:endParaRPr lang="en-US" dirty="0"/>
          </a:p>
          <a:p>
            <a:r>
              <a:rPr lang="en-US" dirty="0" smtClean="0"/>
              <a:t>PCI machines, mobile </a:t>
            </a:r>
            <a:r>
              <a:rPr lang="en-US" dirty="0" smtClean="0"/>
              <a:t>devices </a:t>
            </a:r>
            <a:r>
              <a:rPr lang="en-US" dirty="0" smtClean="0"/>
              <a:t>and Linux are out of scope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40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</a:t>
            </a:r>
            <a:r>
              <a:rPr lang="en-US" dirty="0"/>
              <a:t>&amp;T offers McAfee AntiVirus (Windows &amp; Linux) and McAfee Security Suite (Mac</a:t>
            </a:r>
            <a:r>
              <a:rPr lang="en-US" dirty="0" smtClean="0"/>
              <a:t>) as it’s malware solution</a:t>
            </a:r>
          </a:p>
          <a:p>
            <a:r>
              <a:rPr lang="en-US" dirty="0" smtClean="0"/>
              <a:t>MIT </a:t>
            </a:r>
            <a:r>
              <a:rPr lang="en-US" dirty="0"/>
              <a:t>users have voiced displeasure with the McAfee solution for a variety of </a:t>
            </a:r>
            <a:r>
              <a:rPr lang="en-US" dirty="0" smtClean="0"/>
              <a:t>reasons</a:t>
            </a:r>
            <a:endParaRPr lang="en-US" dirty="0"/>
          </a:p>
          <a:p>
            <a:pPr lvl="1"/>
            <a:r>
              <a:rPr lang="en-US" dirty="0"/>
              <a:t>S</a:t>
            </a:r>
            <a:r>
              <a:rPr lang="en-US" dirty="0" smtClean="0"/>
              <a:t>ub</a:t>
            </a:r>
            <a:r>
              <a:rPr lang="en-US" dirty="0"/>
              <a:t>-par </a:t>
            </a:r>
            <a:r>
              <a:rPr lang="en-US" dirty="0" smtClean="0"/>
              <a:t>system performance </a:t>
            </a:r>
            <a:r>
              <a:rPr lang="en-US" dirty="0"/>
              <a:t>and </a:t>
            </a:r>
            <a:endParaRPr lang="en-US" dirty="0" smtClean="0"/>
          </a:p>
          <a:p>
            <a:pPr lvl="1"/>
            <a:r>
              <a:rPr lang="en-US" dirty="0" smtClean="0"/>
              <a:t>Poor end</a:t>
            </a:r>
            <a:r>
              <a:rPr lang="en-US" dirty="0"/>
              <a:t>-user support </a:t>
            </a:r>
            <a:endParaRPr lang="en-US" dirty="0" smtClean="0"/>
          </a:p>
          <a:p>
            <a:pPr lvl="1"/>
            <a:r>
              <a:rPr lang="en-US" dirty="0" smtClean="0"/>
              <a:t>heavy </a:t>
            </a:r>
            <a:r>
              <a:rPr lang="en-US" dirty="0"/>
              <a:t>emphasis on </a:t>
            </a:r>
            <a:r>
              <a:rPr lang="en-US" dirty="0" smtClean="0"/>
              <a:t>heavily </a:t>
            </a:r>
            <a:r>
              <a:rPr lang="en-US" dirty="0"/>
              <a:t>managed and homogeneous </a:t>
            </a:r>
            <a:r>
              <a:rPr lang="en-US" dirty="0" smtClean="0"/>
              <a:t>environments</a:t>
            </a:r>
          </a:p>
          <a:p>
            <a:r>
              <a:rPr lang="en-US" dirty="0" smtClean="0"/>
              <a:t>For MIT</a:t>
            </a:r>
            <a:r>
              <a:rPr lang="en-US" dirty="0"/>
              <a:t>, the product has proven to be ineffective, causing problems in our academic environment and slowing </a:t>
            </a:r>
            <a:r>
              <a:rPr lang="en-US" dirty="0" smtClean="0"/>
              <a:t>adoption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8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/>
              <a:t>Project Scope</a:t>
            </a:r>
            <a:endParaRPr lang="en-US" dirty="0"/>
          </a:p>
          <a:p>
            <a:pPr lvl="0"/>
            <a:r>
              <a:rPr lang="en-US" dirty="0"/>
              <a:t>Team will evaluate and procure a malware protection software for the Windows platform to replace McAfee (for domain and standalone machines).  </a:t>
            </a:r>
          </a:p>
          <a:p>
            <a:pPr lvl="1"/>
            <a:r>
              <a:rPr lang="en-US" dirty="0"/>
              <a:t>Systems Center 2012 is the 1</a:t>
            </a:r>
            <a:r>
              <a:rPr lang="en-US" baseline="30000" dirty="0"/>
              <a:t>st</a:t>
            </a:r>
            <a:r>
              <a:rPr lang="en-US" dirty="0"/>
              <a:t> preference for the Windows platform.  The project team will evaluate this product first.  If Systems Center 2012 does not meet MIT’s needs, the team will explore other products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Team </a:t>
            </a:r>
            <a:r>
              <a:rPr lang="en-US" dirty="0"/>
              <a:t>will evaluate and procure a malware protection software for OS X users to replace current offering (McAfee Security Suite).</a:t>
            </a:r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r>
              <a:rPr lang="en-US" b="1" u="sng" dirty="0" smtClean="0"/>
              <a:t>Out </a:t>
            </a:r>
            <a:r>
              <a:rPr lang="en-US" b="1" u="sng" dirty="0"/>
              <a:t>of Scope</a:t>
            </a:r>
            <a:endParaRPr lang="en-US" dirty="0"/>
          </a:p>
          <a:p>
            <a:pPr lvl="0"/>
            <a:r>
              <a:rPr lang="en-US" dirty="0" smtClean="0"/>
              <a:t>Mobile </a:t>
            </a:r>
            <a:r>
              <a:rPr lang="en-US" dirty="0"/>
              <a:t>operating </a:t>
            </a:r>
            <a:r>
              <a:rPr lang="en-US" dirty="0" smtClean="0"/>
              <a:t>systems</a:t>
            </a:r>
          </a:p>
          <a:p>
            <a:pPr lvl="0"/>
            <a:r>
              <a:rPr lang="en-US" dirty="0" smtClean="0"/>
              <a:t>Linux operating system</a:t>
            </a:r>
          </a:p>
          <a:p>
            <a:pPr lvl="0"/>
            <a:r>
              <a:rPr lang="en-US" dirty="0" smtClean="0"/>
              <a:t>PCI machines will stay with McAfee for the time being</a:t>
            </a:r>
            <a:endParaRPr lang="en-US" dirty="0"/>
          </a:p>
          <a:p>
            <a:pPr lvl="0"/>
            <a:r>
              <a:rPr lang="en-US" dirty="0"/>
              <a:t>Software distribution to end </a:t>
            </a:r>
            <a:r>
              <a:rPr lang="en-US" dirty="0" smtClean="0"/>
              <a:t>users (</a:t>
            </a:r>
            <a:r>
              <a:rPr lang="en-US" dirty="0"/>
              <a:t>push)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47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Must </a:t>
            </a:r>
            <a:r>
              <a:rPr lang="en-US" b="1" i="1" dirty="0"/>
              <a:t>Haves:</a:t>
            </a:r>
            <a:endParaRPr lang="en-US" dirty="0"/>
          </a:p>
          <a:p>
            <a:pPr lvl="0"/>
            <a:r>
              <a:rPr lang="en-US" dirty="0"/>
              <a:t>Established product (in market for &gt; 2 years)</a:t>
            </a:r>
          </a:p>
          <a:p>
            <a:pPr lvl="0"/>
            <a:r>
              <a:rPr lang="en-US" dirty="0"/>
              <a:t>Intelligence gathering capabilities (Console metrics)</a:t>
            </a:r>
          </a:p>
          <a:p>
            <a:pPr lvl="0"/>
            <a:r>
              <a:rPr lang="en-US" dirty="0"/>
              <a:t>Low overhead (does not tax systems)</a:t>
            </a:r>
          </a:p>
          <a:p>
            <a:endParaRPr lang="en-US" b="1" i="1" dirty="0" smtClean="0"/>
          </a:p>
          <a:p>
            <a:pPr marL="0" indent="0">
              <a:buNone/>
            </a:pPr>
            <a:r>
              <a:rPr lang="en-US" b="1" i="1" dirty="0" smtClean="0"/>
              <a:t>Nice </a:t>
            </a:r>
            <a:r>
              <a:rPr lang="en-US" b="1" i="1" dirty="0"/>
              <a:t>to </a:t>
            </a:r>
            <a:r>
              <a:rPr lang="en-US" b="1" i="1" dirty="0" smtClean="0"/>
              <a:t>Have</a:t>
            </a:r>
            <a:r>
              <a:rPr lang="en-US" b="1" i="1" dirty="0"/>
              <a:t>:</a:t>
            </a:r>
            <a:endParaRPr lang="en-US" dirty="0"/>
          </a:p>
          <a:p>
            <a:pPr lvl="0"/>
            <a:r>
              <a:rPr lang="en-US" dirty="0"/>
              <a:t>Layered Console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3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Vendors for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Windows</a:t>
            </a:r>
            <a:endParaRPr lang="en-US" dirty="0"/>
          </a:p>
          <a:p>
            <a:pPr lvl="0"/>
            <a:r>
              <a:rPr lang="en-US" dirty="0"/>
              <a:t>Systems Center </a:t>
            </a:r>
            <a:r>
              <a:rPr lang="en-US" dirty="0" smtClean="0"/>
              <a:t>2012 (formerly known as Forefront)</a:t>
            </a:r>
            <a:endParaRPr lang="en-US" dirty="0"/>
          </a:p>
          <a:p>
            <a:pPr lvl="0"/>
            <a:r>
              <a:rPr lang="en-US" dirty="0"/>
              <a:t>ESET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Mac</a:t>
            </a:r>
            <a:endParaRPr lang="en-US" dirty="0"/>
          </a:p>
          <a:p>
            <a:pPr lvl="0"/>
            <a:r>
              <a:rPr lang="en-US" dirty="0"/>
              <a:t>Sophos</a:t>
            </a:r>
          </a:p>
          <a:p>
            <a:pPr lvl="0"/>
            <a:r>
              <a:rPr lang="en-US" dirty="0"/>
              <a:t>ESET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43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Planning</a:t>
            </a:r>
          </a:p>
          <a:p>
            <a:r>
              <a:rPr lang="en-US" dirty="0" smtClean="0"/>
              <a:t>Security Team Evaluation</a:t>
            </a:r>
          </a:p>
          <a:p>
            <a:r>
              <a:rPr lang="en-US" dirty="0" smtClean="0"/>
              <a:t>Team Vendor Demo(s) and Evaluation</a:t>
            </a:r>
            <a:endParaRPr lang="en-US" i="1" dirty="0" smtClean="0"/>
          </a:p>
          <a:p>
            <a:r>
              <a:rPr lang="en-US" dirty="0" smtClean="0"/>
              <a:t>Analyze Recommendation and Solution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Pilot Rollout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Procurement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Early Adopters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Full Rollout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15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1825</TotalTime>
  <Words>536</Words>
  <Application>Microsoft Macintosh PowerPoint</Application>
  <PresentationFormat>On-screen Show (4:3)</PresentationFormat>
  <Paragraphs>171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MALWARE PROTECTION OVERHAUL PROJECT</vt:lpstr>
      <vt:lpstr>Agenda</vt:lpstr>
      <vt:lpstr>Opening Remarks / Introductions</vt:lpstr>
      <vt:lpstr>Project Overview</vt:lpstr>
      <vt:lpstr>Background </vt:lpstr>
      <vt:lpstr>Project Scope</vt:lpstr>
      <vt:lpstr>Evaluation Criteria</vt:lpstr>
      <vt:lpstr>Vendors for Evaluation</vt:lpstr>
      <vt:lpstr>Project Approach</vt:lpstr>
      <vt:lpstr>High Level Project Timeline</vt:lpstr>
      <vt:lpstr>Project Organization</vt:lpstr>
      <vt:lpstr>Project Communications</vt:lpstr>
      <vt:lpstr>Next Steps </vt:lpstr>
      <vt:lpstr>Questions and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 3.0</dc:title>
  <dc:creator>Kevin P Lyons</dc:creator>
  <cp:lastModifiedBy>Sophie Wong</cp:lastModifiedBy>
  <cp:revision>173</cp:revision>
  <cp:lastPrinted>2012-12-03T19:02:53Z</cp:lastPrinted>
  <dcterms:created xsi:type="dcterms:W3CDTF">2006-08-16T00:00:00Z</dcterms:created>
  <dcterms:modified xsi:type="dcterms:W3CDTF">2012-12-03T19:17:26Z</dcterms:modified>
</cp:coreProperties>
</file>