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1"/>
  </p:notesMasterIdLst>
  <p:sldIdLst>
    <p:sldId id="256" r:id="rId2"/>
    <p:sldId id="271" r:id="rId3"/>
    <p:sldId id="257" r:id="rId4"/>
    <p:sldId id="258" r:id="rId5"/>
    <p:sldId id="273" r:id="rId6"/>
    <p:sldId id="274" r:id="rId7"/>
    <p:sldId id="262" r:id="rId8"/>
    <p:sldId id="259" r:id="rId9"/>
    <p:sldId id="265" r:id="rId10"/>
    <p:sldId id="263" r:id="rId11"/>
    <p:sldId id="276" r:id="rId12"/>
    <p:sldId id="266" r:id="rId13"/>
    <p:sldId id="270" r:id="rId14"/>
    <p:sldId id="267" r:id="rId15"/>
    <p:sldId id="272" r:id="rId16"/>
    <p:sldId id="277" r:id="rId17"/>
    <p:sldId id="268" r:id="rId18"/>
    <p:sldId id="269" r:id="rId19"/>
    <p:sldId id="275" r:id="rId20"/>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CC00"/>
    <a:srgbClr val="660033"/>
    <a:srgbClr val="FF0000"/>
    <a:srgbClr val="996633"/>
    <a:srgbClr val="FFFF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3" d="100"/>
          <a:sy n="83" d="100"/>
        </p:scale>
        <p:origin x="-1098" y="-78"/>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200"/>
            </a:lvl1pPr>
          </a:lstStyle>
          <a:p>
            <a:endParaRPr lang="en-US"/>
          </a:p>
        </p:txBody>
      </p:sp>
      <p:sp>
        <p:nvSpPr>
          <p:cNvPr id="3075" name="Rectangle 3"/>
          <p:cNvSpPr>
            <a:spLocks noGrp="1" noChangeArrowheads="1"/>
          </p:cNvSpPr>
          <p:nvPr>
            <p:ph type="dt" idx="1"/>
          </p:nvPr>
        </p:nvSpPr>
        <p:spPr bwMode="auto">
          <a:xfrm>
            <a:off x="3884613"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a:lvl1pPr>
          </a:lstStyle>
          <a:p>
            <a:endParaRPr lang="en-US"/>
          </a:p>
        </p:txBody>
      </p:sp>
      <p:sp>
        <p:nvSpPr>
          <p:cNvPr id="3076" name="Rectangle 4"/>
          <p:cNvSpPr>
            <a:spLocks noRo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3077" name="Rectangle 5"/>
          <p:cNvSpPr>
            <a:spLocks noGrp="1" noChangeArrowheads="1"/>
          </p:cNvSpPr>
          <p:nvPr>
            <p:ph type="body" sz="quarter" idx="3"/>
          </p:nvPr>
        </p:nvSpPr>
        <p:spPr bwMode="auto">
          <a:xfrm>
            <a:off x="685800" y="4343400"/>
            <a:ext cx="5486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3078" name="Rectangle 6"/>
          <p:cNvSpPr>
            <a:spLocks noGrp="1" noChangeArrowheads="1"/>
          </p:cNvSpPr>
          <p:nvPr>
            <p:ph type="ftr" sz="quarter" idx="4"/>
          </p:nvPr>
        </p:nvSpPr>
        <p:spPr bwMode="auto">
          <a:xfrm>
            <a:off x="0"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200"/>
            </a:lvl1pPr>
          </a:lstStyle>
          <a:p>
            <a:endParaRPr lang="en-US"/>
          </a:p>
        </p:txBody>
      </p:sp>
      <p:sp>
        <p:nvSpPr>
          <p:cNvPr id="3079" name="Rectangle 7"/>
          <p:cNvSpPr>
            <a:spLocks noGrp="1" noChangeArrowheads="1"/>
          </p:cNvSpPr>
          <p:nvPr>
            <p:ph type="sldNum" sz="quarter" idx="5"/>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a:lvl1pPr>
          </a:lstStyle>
          <a:p>
            <a:fld id="{92C729FA-EFD3-4C34-ACA4-2926A4184663}" type="slidenum">
              <a:rPr lang="en-US"/>
              <a:pPr/>
              <a:t>‹#›</a:t>
            </a:fld>
            <a:endParaRPr lang="en-US"/>
          </a:p>
        </p:txBody>
      </p:sp>
    </p:spTree>
    <p:extLst>
      <p:ext uri="{BB962C8B-B14F-4D97-AF65-F5344CB8AC3E}">
        <p14:creationId xmlns:p14="http://schemas.microsoft.com/office/powerpoint/2010/main" val="1687516604"/>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mn-ea"/>
        <a:cs typeface="+mn-cs"/>
      </a:defRPr>
    </a:lvl1pPr>
    <a:lvl2pPr marL="457200" algn="l" rtl="0" fontAlgn="base">
      <a:spcBef>
        <a:spcPct val="30000"/>
      </a:spcBef>
      <a:spcAft>
        <a:spcPct val="0"/>
      </a:spcAft>
      <a:defRPr sz="1200" kern="1200">
        <a:solidFill>
          <a:schemeClr val="tx1"/>
        </a:solidFill>
        <a:latin typeface="Arial" charset="0"/>
        <a:ea typeface="+mn-ea"/>
        <a:cs typeface="+mn-cs"/>
      </a:defRPr>
    </a:lvl2pPr>
    <a:lvl3pPr marL="914400" algn="l" rtl="0" fontAlgn="base">
      <a:spcBef>
        <a:spcPct val="30000"/>
      </a:spcBef>
      <a:spcAft>
        <a:spcPct val="0"/>
      </a:spcAft>
      <a:defRPr sz="1200" kern="1200">
        <a:solidFill>
          <a:schemeClr val="tx1"/>
        </a:solidFill>
        <a:latin typeface="Arial" charset="0"/>
        <a:ea typeface="+mn-ea"/>
        <a:cs typeface="+mn-cs"/>
      </a:defRPr>
    </a:lvl3pPr>
    <a:lvl4pPr marL="1371600" algn="l" rtl="0" fontAlgn="base">
      <a:spcBef>
        <a:spcPct val="30000"/>
      </a:spcBef>
      <a:spcAft>
        <a:spcPct val="0"/>
      </a:spcAft>
      <a:defRPr sz="1200" kern="1200">
        <a:solidFill>
          <a:schemeClr val="tx1"/>
        </a:solidFill>
        <a:latin typeface="Arial" charset="0"/>
        <a:ea typeface="+mn-ea"/>
        <a:cs typeface="+mn-cs"/>
      </a:defRPr>
    </a:lvl4pPr>
    <a:lvl5pPr marL="1828800" algn="l" rtl="0" fontAlgn="base">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FF74845-B547-4D78-AA26-049FAA06483C}" type="slidenum">
              <a:rPr lang="en-US"/>
              <a:pPr/>
              <a:t>1</a:t>
            </a:fld>
            <a:endParaRPr lang="en-US"/>
          </a:p>
        </p:txBody>
      </p:sp>
      <p:sp>
        <p:nvSpPr>
          <p:cNvPr id="4098" name="Rectangle 2"/>
          <p:cNvSpPr>
            <a:spLocks noRot="1" noChangeArrowheads="1" noTextEdit="1"/>
          </p:cNvSpPr>
          <p:nvPr>
            <p:ph type="sldImg"/>
          </p:nvPr>
        </p:nvSpPr>
        <p:spPr>
          <a:ln/>
        </p:spPr>
      </p:sp>
      <p:sp>
        <p:nvSpPr>
          <p:cNvPr id="4099" name="Rectangle 3"/>
          <p:cNvSpPr>
            <a:spLocks noGrp="1" noChangeArrowheads="1"/>
          </p:cNvSpPr>
          <p:nvPr>
            <p:ph type="body" idx="1"/>
          </p:nvPr>
        </p:nvSpPr>
        <p:spPr/>
        <p:txBody>
          <a:bodyPr/>
          <a:lstStyle/>
          <a:p>
            <a:r>
              <a:rPr lang="en-US"/>
              <a:t>Introduce myself: BEG is geologic survey of Texas.  I usually work with water quality protection, past 8 years working with CCS.</a:t>
            </a:r>
          </a:p>
          <a:p>
            <a:r>
              <a:rPr lang="en-US"/>
              <a:t>This photo from near Big Spring Texas  frames question about the role of fossil fuel in a carbon constrained world.</a:t>
            </a: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E795ECE-F8B3-4532-9C42-79C582B0AADE}" type="slidenum">
              <a:rPr lang="en-US"/>
              <a:pPr/>
              <a:t>10</a:t>
            </a:fld>
            <a:endParaRPr lang="en-US"/>
          </a:p>
        </p:txBody>
      </p:sp>
      <p:sp>
        <p:nvSpPr>
          <p:cNvPr id="19458" name="Rectangle 2"/>
          <p:cNvSpPr>
            <a:spLocks noRot="1" noChangeArrowheads="1" noTextEdit="1"/>
          </p:cNvSpPr>
          <p:nvPr>
            <p:ph type="sldImg"/>
          </p:nvPr>
        </p:nvSpPr>
        <p:spPr>
          <a:ln/>
        </p:spPr>
      </p:sp>
      <p:sp>
        <p:nvSpPr>
          <p:cNvPr id="19459" name="Rectangle 3"/>
          <p:cNvSpPr>
            <a:spLocks noGrp="1" noChangeArrowheads="1"/>
          </p:cNvSpPr>
          <p:nvPr>
            <p:ph type="body" idx="1"/>
          </p:nvPr>
        </p:nvSpPr>
        <p:spPr/>
        <p:txBody>
          <a:bodyPr/>
          <a:lstStyle/>
          <a:p>
            <a:r>
              <a:rPr lang="en-US"/>
              <a:t>Catastrophic volcanogenic leakage is a poor analogy for proposed storage in sedimentary rocks – highly fractured, no shale seals, large stresses.</a:t>
            </a:r>
          </a:p>
          <a:p>
            <a:r>
              <a:rPr lang="en-US"/>
              <a:t>Large volumes of volcanogenic Co2 are emitted without hazard. </a:t>
            </a:r>
          </a:p>
          <a:p>
            <a:r>
              <a:rPr lang="en-US"/>
              <a:t>many natural environments have high and variable Co2.  Soil gas for example is commonly several percent CO2. Additional information is needed on natural variability in the context of understanding where leakage might cause damage.</a:t>
            </a:r>
          </a:p>
          <a:p>
            <a:endParaRPr lang="en-US"/>
          </a:p>
          <a:p>
            <a:r>
              <a:rPr lang="en-US"/>
              <a:t>Slow leakage year by year adds up to a large amount of the stored CO2 lost.  Model of storage and leakage. Note that when leakage occurs it is mostly during injection and shortly after – even under the worst conditions most of the Co2 will be stored.</a:t>
            </a: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CC4323C-2963-4523-A111-4E17A0528D3E}" type="slidenum">
              <a:rPr lang="en-US"/>
              <a:pPr/>
              <a:t>11</a:t>
            </a:fld>
            <a:endParaRPr lang="en-US"/>
          </a:p>
        </p:txBody>
      </p:sp>
      <p:sp>
        <p:nvSpPr>
          <p:cNvPr id="48130" name="Rectangle 2"/>
          <p:cNvSpPr>
            <a:spLocks noRot="1" noChangeArrowheads="1" noTextEdit="1"/>
          </p:cNvSpPr>
          <p:nvPr>
            <p:ph type="sldImg"/>
          </p:nvPr>
        </p:nvSpPr>
        <p:spPr>
          <a:ln/>
        </p:spPr>
      </p:sp>
      <p:sp>
        <p:nvSpPr>
          <p:cNvPr id="48131" name="Rectangle 3"/>
          <p:cNvSpPr>
            <a:spLocks noGrp="1" noChangeArrowheads="1"/>
          </p:cNvSpPr>
          <p:nvPr>
            <p:ph type="body" idx="1"/>
          </p:nvPr>
        </p:nvSpPr>
        <p:spPr/>
        <p:txBody>
          <a:bodyPr/>
          <a:lstStyle/>
          <a:p>
            <a:r>
              <a:rPr lang="en-US"/>
              <a:t>Storage volumes for sequestration are typical of sedimentary rocks.</a:t>
            </a: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7E31642-6060-493E-90CF-D8EAF6A1CB2C}" type="slidenum">
              <a:rPr lang="en-US"/>
              <a:pPr/>
              <a:t>12</a:t>
            </a:fld>
            <a:endParaRPr lang="en-US"/>
          </a:p>
        </p:txBody>
      </p:sp>
      <p:sp>
        <p:nvSpPr>
          <p:cNvPr id="25602" name="Rectangle 2"/>
          <p:cNvSpPr>
            <a:spLocks noRot="1" noChangeArrowheads="1" noTextEdit="1"/>
          </p:cNvSpPr>
          <p:nvPr>
            <p:ph type="sldImg"/>
          </p:nvPr>
        </p:nvSpPr>
        <p:spPr>
          <a:ln/>
        </p:spPr>
      </p:sp>
      <p:sp>
        <p:nvSpPr>
          <p:cNvPr id="25603" name="Rectangle 3"/>
          <p:cNvSpPr>
            <a:spLocks noGrp="1" noChangeArrowheads="1"/>
          </p:cNvSpPr>
          <p:nvPr>
            <p:ph type="body" idx="1"/>
          </p:nvPr>
        </p:nvSpPr>
        <p:spPr/>
        <p:txBody>
          <a:bodyPr/>
          <a:lstStyle/>
          <a:p>
            <a:r>
              <a:rPr lang="en-US"/>
              <a:t>Current injection practices under the Safe Drinking Water Act of 1974 (Underground Injection Control Program) provide safeguards that are used to assure safe injection of many types of fluids.</a:t>
            </a:r>
          </a:p>
          <a:p>
            <a:r>
              <a:rPr lang="en-US"/>
              <a:t>Pre –injection characterization and modeling is an essential step, where the permittee provides detailed evidence of the integrity of the seal, and the presence of barriers to prevent damage to USDW.  MASIP is calculated to keep injection pressure below the fracture pressure of the rock and seal. Fracture pressure of rocks are fairly well known because of the common practice of “fracing” a reservoir, deliberately injecting fluid at high pressure to break the rock, and increase oil or gas production.</a:t>
            </a:r>
          </a:p>
          <a:p>
            <a:r>
              <a:rPr lang="en-US"/>
              <a:t>Well engineering is known to be a weak point in the history of injection.  Well failure can provide a very direct conduit from the injection zone to the surface.  Current work underway to investigate the integrity of wells under CO2 flood – so far so good. </a:t>
            </a: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04AAAD7-192E-42EF-9D95-645CDD880CD5}" type="slidenum">
              <a:rPr lang="en-US"/>
              <a:pPr/>
              <a:t>13</a:t>
            </a:fld>
            <a:endParaRPr lang="en-US"/>
          </a:p>
        </p:txBody>
      </p:sp>
      <p:sp>
        <p:nvSpPr>
          <p:cNvPr id="35842" name="Rectangle 2"/>
          <p:cNvSpPr>
            <a:spLocks noRot="1" noChangeArrowheads="1" noTextEdit="1"/>
          </p:cNvSpPr>
          <p:nvPr>
            <p:ph type="sldImg"/>
          </p:nvPr>
        </p:nvSpPr>
        <p:spPr>
          <a:ln/>
        </p:spPr>
      </p:sp>
      <p:sp>
        <p:nvSpPr>
          <p:cNvPr id="35843" name="Rectangle 3"/>
          <p:cNvSpPr>
            <a:spLocks noGrp="1" noChangeArrowheads="1"/>
          </p:cNvSpPr>
          <p:nvPr>
            <p:ph type="body" idx="1"/>
          </p:nvPr>
        </p:nvSpPr>
        <p:spPr/>
        <p:txBody>
          <a:bodyPr/>
          <a:lstStyle/>
          <a:p>
            <a:r>
              <a:rPr lang="en-US"/>
              <a:t>Examples of more rigorous site selection would be 3-D seismic images.</a:t>
            </a:r>
          </a:p>
          <a:p>
            <a:r>
              <a:rPr lang="en-US"/>
              <a:t>Next slide I will talk more of monitoring the CO2 and brine to see that it is responding as predicted and that the predictions of benign behavior are verified. Mitigation refers to actions that will be taken to mitigate failure.  Additional research -  testing to understand for example what a parsimonious approach.</a:t>
            </a: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72D7CD9-4EBA-4201-B99E-220A2656B500}" type="slidenum">
              <a:rPr lang="en-US"/>
              <a:pPr/>
              <a:t>14</a:t>
            </a:fld>
            <a:endParaRPr lang="en-US"/>
          </a:p>
        </p:txBody>
      </p:sp>
      <p:sp>
        <p:nvSpPr>
          <p:cNvPr id="26626" name="Rectangle 2"/>
          <p:cNvSpPr>
            <a:spLocks noRot="1" noChangeArrowheads="1" noTextEdit="1"/>
          </p:cNvSpPr>
          <p:nvPr>
            <p:ph type="sldImg"/>
          </p:nvPr>
        </p:nvSpPr>
        <p:spPr>
          <a:ln/>
        </p:spPr>
      </p:sp>
      <p:sp>
        <p:nvSpPr>
          <p:cNvPr id="26627" name="Rectangle 3"/>
          <p:cNvSpPr>
            <a:spLocks noGrp="1" noChangeArrowheads="1"/>
          </p:cNvSpPr>
          <p:nvPr>
            <p:ph type="body" idx="1"/>
          </p:nvPr>
        </p:nvSpPr>
        <p:spPr/>
        <p:txBody>
          <a:bodyPr/>
          <a:lstStyle/>
          <a:p>
            <a:r>
              <a:rPr lang="en-US"/>
              <a:t>It is possible to collect geochemical and geophysical data to (1) confirm expected events in the injection zone and (2) demonstrate that leakage does not occur in other zones. </a:t>
            </a: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0899D87-7AAE-48EE-8A5C-5440269AA465}" type="slidenum">
              <a:rPr lang="en-US"/>
              <a:pPr/>
              <a:t>15</a:t>
            </a:fld>
            <a:endParaRPr lang="en-US"/>
          </a:p>
        </p:txBody>
      </p:sp>
      <p:sp>
        <p:nvSpPr>
          <p:cNvPr id="41986" name="Rectangle 2"/>
          <p:cNvSpPr>
            <a:spLocks noRot="1" noChangeArrowheads="1" noTextEdit="1"/>
          </p:cNvSpPr>
          <p:nvPr>
            <p:ph type="sldImg"/>
          </p:nvPr>
        </p:nvSpPr>
        <p:spPr>
          <a:ln/>
        </p:spPr>
      </p:sp>
      <p:sp>
        <p:nvSpPr>
          <p:cNvPr id="41987" name="Rectangle 3"/>
          <p:cNvSpPr>
            <a:spLocks noGrp="1" noChangeArrowheads="1"/>
          </p:cNvSpPr>
          <p:nvPr>
            <p:ph type="body" idx="1"/>
          </p:nvPr>
        </p:nvSpPr>
        <p:spPr/>
        <p:txBody>
          <a:bodyPr/>
          <a:lstStyle/>
          <a:p>
            <a:r>
              <a:rPr lang="en-US"/>
              <a:t>Numerous and growing experience with CO2 injection is available worldwide. Most experience Steve will be discussing in the Permian Basin, and much of it is injection of Co2 to enhance oil production. .</a:t>
            </a: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07ECF23-C5A7-4D2D-A581-B965356D25EC}" type="slidenum">
              <a:rPr lang="en-US"/>
              <a:pPr/>
              <a:t>16</a:t>
            </a:fld>
            <a:endParaRPr lang="en-US"/>
          </a:p>
        </p:txBody>
      </p:sp>
      <p:sp>
        <p:nvSpPr>
          <p:cNvPr id="50178" name="Rectangle 2"/>
          <p:cNvSpPr>
            <a:spLocks noRot="1" noChangeArrowheads="1" noTextEdit="1"/>
          </p:cNvSpPr>
          <p:nvPr>
            <p:ph type="sldImg"/>
          </p:nvPr>
        </p:nvSpPr>
        <p:spPr>
          <a:ln/>
        </p:spPr>
      </p:sp>
      <p:sp>
        <p:nvSpPr>
          <p:cNvPr id="50179" name="Rectangle 3"/>
          <p:cNvSpPr>
            <a:spLocks noGrp="1" noChangeArrowheads="1"/>
          </p:cNvSpPr>
          <p:nvPr>
            <p:ph type="body" idx="1"/>
          </p:nvPr>
        </p:nvSpPr>
        <p:spPr/>
        <p:txBody>
          <a:bodyPr/>
          <a:lstStyle/>
          <a:p>
            <a:r>
              <a:rPr lang="en-US"/>
              <a:t>Natural gas is more dangerous than CO2 because it is explosive – provides an analogy for CCS</a:t>
            </a: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F33E3D0-536F-408E-B1C2-F525461DB273}" type="slidenum">
              <a:rPr lang="en-US"/>
              <a:pPr/>
              <a:t>17</a:t>
            </a:fld>
            <a:endParaRPr lang="en-US"/>
          </a:p>
        </p:txBody>
      </p:sp>
      <p:sp>
        <p:nvSpPr>
          <p:cNvPr id="29698" name="Rectangle 2"/>
          <p:cNvSpPr>
            <a:spLocks noRot="1" noChangeArrowheads="1" noTextEdit="1"/>
          </p:cNvSpPr>
          <p:nvPr>
            <p:ph type="sldImg"/>
          </p:nvPr>
        </p:nvSpPr>
        <p:spPr>
          <a:ln/>
        </p:spPr>
      </p:sp>
      <p:sp>
        <p:nvSpPr>
          <p:cNvPr id="29699" name="Rectangle 3"/>
          <p:cNvSpPr>
            <a:spLocks noGrp="1" noChangeArrowheads="1"/>
          </p:cNvSpPr>
          <p:nvPr>
            <p:ph type="body" idx="1"/>
          </p:nvPr>
        </p:nvSpPr>
        <p:spPr/>
        <p:txBody>
          <a:bodyPr/>
          <a:lstStyle/>
          <a:p>
            <a:r>
              <a:rPr lang="en-US"/>
              <a:t>Summary</a:t>
            </a: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F97EA3F-9165-445D-8853-B87B698EB328}" type="slidenum">
              <a:rPr lang="en-US"/>
              <a:pPr/>
              <a:t>18</a:t>
            </a:fld>
            <a:endParaRPr lang="en-US"/>
          </a:p>
        </p:txBody>
      </p:sp>
      <p:sp>
        <p:nvSpPr>
          <p:cNvPr id="31746" name="Rectangle 2"/>
          <p:cNvSpPr>
            <a:spLocks noRot="1" noChangeArrowheads="1" noTextEdit="1"/>
          </p:cNvSpPr>
          <p:nvPr>
            <p:ph type="sldImg"/>
          </p:nvPr>
        </p:nvSpPr>
        <p:spPr>
          <a:ln/>
        </p:spPr>
      </p:sp>
      <p:sp>
        <p:nvSpPr>
          <p:cNvPr id="3174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73EAA3F-CFEA-4BC6-988B-5F5708F0A73F}" type="slidenum">
              <a:rPr lang="en-US"/>
              <a:pPr/>
              <a:t>19</a:t>
            </a:fld>
            <a:endParaRPr lang="en-US"/>
          </a:p>
        </p:txBody>
      </p:sp>
      <p:sp>
        <p:nvSpPr>
          <p:cNvPr id="46082" name="Rectangle 2"/>
          <p:cNvSpPr>
            <a:spLocks noRot="1" noChangeArrowheads="1" noTextEdit="1"/>
          </p:cNvSpPr>
          <p:nvPr>
            <p:ph type="sldImg"/>
          </p:nvPr>
        </p:nvSpPr>
        <p:spPr>
          <a:ln/>
        </p:spPr>
      </p:sp>
      <p:sp>
        <p:nvSpPr>
          <p:cNvPr id="4608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151F2DF-BEFD-4EA9-A79B-38B96242C5C7}" type="slidenum">
              <a:rPr lang="en-US"/>
              <a:pPr/>
              <a:t>2</a:t>
            </a:fld>
            <a:endParaRPr lang="en-US"/>
          </a:p>
        </p:txBody>
      </p:sp>
      <p:sp>
        <p:nvSpPr>
          <p:cNvPr id="34818" name="Rectangle 2"/>
          <p:cNvSpPr>
            <a:spLocks noRot="1" noChangeArrowheads="1" noTextEdit="1"/>
          </p:cNvSpPr>
          <p:nvPr>
            <p:ph type="sldImg"/>
          </p:nvPr>
        </p:nvSpPr>
        <p:spPr>
          <a:ln/>
        </p:spPr>
      </p:sp>
      <p:sp>
        <p:nvSpPr>
          <p:cNvPr id="3481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66E5B5F-A32F-42B2-8DC1-EC1A60CA15F6}" type="slidenum">
              <a:rPr lang="en-US"/>
              <a:pPr/>
              <a:t>3</a:t>
            </a:fld>
            <a:endParaRPr lang="en-US"/>
          </a:p>
        </p:txBody>
      </p:sp>
      <p:sp>
        <p:nvSpPr>
          <p:cNvPr id="7170" name="Rectangle 2"/>
          <p:cNvSpPr>
            <a:spLocks noRot="1" noChangeArrowheads="1" noTextEdit="1"/>
          </p:cNvSpPr>
          <p:nvPr>
            <p:ph type="sldImg"/>
          </p:nvPr>
        </p:nvSpPr>
        <p:spPr>
          <a:ln/>
        </p:spPr>
      </p:sp>
      <p:sp>
        <p:nvSpPr>
          <p:cNvPr id="7171" name="Rectangle 3"/>
          <p:cNvSpPr>
            <a:spLocks noGrp="1" noChangeArrowheads="1"/>
          </p:cNvSpPr>
          <p:nvPr>
            <p:ph type="body" idx="1"/>
          </p:nvPr>
        </p:nvSpPr>
        <p:spPr/>
        <p:txBody>
          <a:bodyPr/>
          <a:lstStyle/>
          <a:p>
            <a:r>
              <a:rPr lang="en-US"/>
              <a:t>These questions will be discussed during this talk.</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C0437E4-F8CD-41C8-8709-A5874F327739}" type="slidenum">
              <a:rPr lang="en-US"/>
              <a:pPr/>
              <a:t>4</a:t>
            </a:fld>
            <a:endParaRPr lang="en-US"/>
          </a:p>
        </p:txBody>
      </p:sp>
      <p:sp>
        <p:nvSpPr>
          <p:cNvPr id="8194" name="Rectangle 2"/>
          <p:cNvSpPr>
            <a:spLocks noRot="1" noChangeArrowheads="1" noTextEdit="1"/>
          </p:cNvSpPr>
          <p:nvPr>
            <p:ph type="sldImg"/>
          </p:nvPr>
        </p:nvSpPr>
        <p:spPr>
          <a:ln/>
        </p:spPr>
      </p:sp>
      <p:sp>
        <p:nvSpPr>
          <p:cNvPr id="8195" name="Rectangle 3"/>
          <p:cNvSpPr>
            <a:spLocks noGrp="1" noChangeArrowheads="1"/>
          </p:cNvSpPr>
          <p:nvPr>
            <p:ph type="body" idx="1"/>
          </p:nvPr>
        </p:nvSpPr>
        <p:spPr/>
        <p:txBody>
          <a:bodyPr/>
          <a:lstStyle/>
          <a:p>
            <a:r>
              <a:rPr lang="en-US"/>
              <a:t>Compression is of great value in creating enough space for storage. However,  we really cannot spread CO2 evenly as a 0.4 mm sheet underground across the US. </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5E156DD-F4DA-4132-A1CE-0F4D67E48DD0}" type="slidenum">
              <a:rPr lang="en-US"/>
              <a:pPr/>
              <a:t>5</a:t>
            </a:fld>
            <a:endParaRPr lang="en-US"/>
          </a:p>
        </p:txBody>
      </p:sp>
      <p:sp>
        <p:nvSpPr>
          <p:cNvPr id="40962" name="Rectangle 2"/>
          <p:cNvSpPr>
            <a:spLocks noRot="1" noChangeArrowheads="1" noTextEdit="1"/>
          </p:cNvSpPr>
          <p:nvPr>
            <p:ph type="sldImg"/>
          </p:nvPr>
        </p:nvSpPr>
        <p:spPr>
          <a:ln/>
        </p:spPr>
      </p:sp>
      <p:sp>
        <p:nvSpPr>
          <p:cNvPr id="40963" name="Rectangle 3"/>
          <p:cNvSpPr>
            <a:spLocks noGrp="1" noChangeArrowheads="1"/>
          </p:cNvSpPr>
          <p:nvPr>
            <p:ph type="body" idx="1"/>
          </p:nvPr>
        </p:nvSpPr>
        <p:spPr/>
        <p:txBody>
          <a:bodyPr/>
          <a:lstStyle/>
          <a:p>
            <a:r>
              <a:rPr lang="en-US"/>
              <a:t>Many people imagine storage of CO2 in a big underground tank or cavern which could  suddenly blow out. Actually the Co2 is stored in microscopic pore systems.  A lot is known about flow though these pores from oil and gas production.  At high concentrations, e.g. in a trap, the CO2 is mobile, it can flow to the surface (demonstration with marble bottle).  In a trap, the quality of the seal is critical (example from jar).  However, if the CO2 spreads in an open system, the distance that it will flow is self limiting.  The limiting principle is non-wetting immiscible phase trapping, or “phase trapping” example from jar.  Evidence from Frio.  CO2 is also dissolved in brine.  Work underway at Frio to determine rate and timing of dissolution.</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BDF4D74-A760-49F3-B6A9-2FD71ED58628}" type="slidenum">
              <a:rPr lang="en-US"/>
              <a:pPr/>
              <a:t>6</a:t>
            </a:fld>
            <a:endParaRPr lang="en-US"/>
          </a:p>
        </p:txBody>
      </p:sp>
      <p:sp>
        <p:nvSpPr>
          <p:cNvPr id="44034" name="Rectangle 2"/>
          <p:cNvSpPr>
            <a:spLocks noRot="1" noChangeArrowheads="1" noTextEdit="1"/>
          </p:cNvSpPr>
          <p:nvPr>
            <p:ph type="sldImg"/>
          </p:nvPr>
        </p:nvSpPr>
        <p:spPr>
          <a:ln/>
        </p:spPr>
      </p:sp>
      <p:sp>
        <p:nvSpPr>
          <p:cNvPr id="44035" name="Rectangle 3"/>
          <p:cNvSpPr>
            <a:spLocks noGrp="1" noChangeArrowheads="1"/>
          </p:cNvSpPr>
          <p:nvPr>
            <p:ph type="body" idx="1"/>
          </p:nvPr>
        </p:nvSpPr>
        <p:spPr/>
        <p:txBody>
          <a:bodyPr/>
          <a:lstStyle/>
          <a:p>
            <a:r>
              <a:rPr lang="en-US"/>
              <a:t>Hovorka 2000 study</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D60EB49-D164-4757-A5FE-5F149DFB4611}" type="slidenum">
              <a:rPr lang="en-US"/>
              <a:pPr/>
              <a:t>7</a:t>
            </a:fld>
            <a:endParaRPr lang="en-US"/>
          </a:p>
        </p:txBody>
      </p:sp>
      <p:sp>
        <p:nvSpPr>
          <p:cNvPr id="16386" name="Rectangle 2"/>
          <p:cNvSpPr>
            <a:spLocks noRot="1" noChangeArrowheads="1" noTextEdit="1"/>
          </p:cNvSpPr>
          <p:nvPr>
            <p:ph type="sldImg"/>
          </p:nvPr>
        </p:nvSpPr>
        <p:spPr>
          <a:ln/>
        </p:spPr>
      </p:sp>
      <p:sp>
        <p:nvSpPr>
          <p:cNvPr id="16387" name="Rectangle 3"/>
          <p:cNvSpPr>
            <a:spLocks noGrp="1" noChangeArrowheads="1"/>
          </p:cNvSpPr>
          <p:nvPr>
            <p:ph type="body" idx="1"/>
          </p:nvPr>
        </p:nvSpPr>
        <p:spPr/>
        <p:txBody>
          <a:bodyPr/>
          <a:lstStyle/>
          <a:p>
            <a:r>
              <a:rPr lang="en-US"/>
              <a:t>This slide shows distribution of power plants (blue dots), refineries ethanol and fertilizer plants superimposed on the distribution of geologic equestrian targets.  Here we are especially interested in brine aquifer ( in green), with dark green showing greatest thickness. </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1DA334B-973C-42AF-9351-C888334DF00F}" type="slidenum">
              <a:rPr lang="en-US"/>
              <a:pPr/>
              <a:t>8</a:t>
            </a:fld>
            <a:endParaRPr lang="en-US"/>
          </a:p>
        </p:txBody>
      </p:sp>
      <p:sp>
        <p:nvSpPr>
          <p:cNvPr id="10242" name="Rectangle 2"/>
          <p:cNvSpPr>
            <a:spLocks noRot="1" noChangeArrowheads="1" noTextEdit="1"/>
          </p:cNvSpPr>
          <p:nvPr>
            <p:ph type="sldImg"/>
          </p:nvPr>
        </p:nvSpPr>
        <p:spPr>
          <a:ln/>
        </p:spPr>
      </p:sp>
      <p:sp>
        <p:nvSpPr>
          <p:cNvPr id="1024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67F96CE-36AA-4D1B-9EE0-B30BB33A982A}" type="slidenum">
              <a:rPr lang="en-US"/>
              <a:pPr/>
              <a:t>9</a:t>
            </a:fld>
            <a:endParaRPr lang="en-US"/>
          </a:p>
        </p:txBody>
      </p:sp>
      <p:sp>
        <p:nvSpPr>
          <p:cNvPr id="24578" name="Rectangle 2"/>
          <p:cNvSpPr>
            <a:spLocks noRot="1" noChangeArrowheads="1" noTextEdit="1"/>
          </p:cNvSpPr>
          <p:nvPr>
            <p:ph type="sldImg"/>
          </p:nvPr>
        </p:nvSpPr>
        <p:spPr>
          <a:ln/>
        </p:spPr>
      </p:sp>
      <p:sp>
        <p:nvSpPr>
          <p:cNvPr id="24579" name="Rectangle 3"/>
          <p:cNvSpPr>
            <a:spLocks noGrp="1" noChangeArrowheads="1"/>
          </p:cNvSpPr>
          <p:nvPr>
            <p:ph type="body" idx="1"/>
          </p:nvPr>
        </p:nvSpPr>
        <p:spPr/>
        <p:txBody>
          <a:bodyPr/>
          <a:lstStyle/>
          <a:p>
            <a:r>
              <a:rPr lang="en-US"/>
              <a:t>Let's review what are the main negative events that we predict during injection.</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0AB0065C-5D55-472D-8181-726142CD7A56}" type="slidenum">
              <a:rPr lang="en-US"/>
              <a:pPr/>
              <a:t>‹#›</a:t>
            </a:fld>
            <a:endParaRPr lang="en-US"/>
          </a:p>
        </p:txBody>
      </p:sp>
    </p:spTree>
    <p:extLst>
      <p:ext uri="{BB962C8B-B14F-4D97-AF65-F5344CB8AC3E}">
        <p14:creationId xmlns:p14="http://schemas.microsoft.com/office/powerpoint/2010/main" val="161561701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8E2ED6EE-2B04-47D6-A899-7715C105121A}" type="slidenum">
              <a:rPr lang="en-US"/>
              <a:pPr/>
              <a:t>‹#›</a:t>
            </a:fld>
            <a:endParaRPr lang="en-US"/>
          </a:p>
        </p:txBody>
      </p:sp>
    </p:spTree>
    <p:extLst>
      <p:ext uri="{BB962C8B-B14F-4D97-AF65-F5344CB8AC3E}">
        <p14:creationId xmlns:p14="http://schemas.microsoft.com/office/powerpoint/2010/main" val="186309587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E4E17A1E-09A0-4703-A8CA-B834B7029F62}" type="slidenum">
              <a:rPr lang="en-US"/>
              <a:pPr/>
              <a:t>‹#›</a:t>
            </a:fld>
            <a:endParaRPr lang="en-US"/>
          </a:p>
        </p:txBody>
      </p:sp>
    </p:spTree>
    <p:extLst>
      <p:ext uri="{BB962C8B-B14F-4D97-AF65-F5344CB8AC3E}">
        <p14:creationId xmlns:p14="http://schemas.microsoft.com/office/powerpoint/2010/main" val="122048461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DD4810B0-24A3-4E92-ACD5-3927398C8A86}" type="slidenum">
              <a:rPr lang="en-US"/>
              <a:pPr/>
              <a:t>‹#›</a:t>
            </a:fld>
            <a:endParaRPr lang="en-US"/>
          </a:p>
        </p:txBody>
      </p:sp>
    </p:spTree>
    <p:extLst>
      <p:ext uri="{BB962C8B-B14F-4D97-AF65-F5344CB8AC3E}">
        <p14:creationId xmlns:p14="http://schemas.microsoft.com/office/powerpoint/2010/main" val="109400672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150FC4B9-D2D6-4826-BC8A-6541677B9346}" type="slidenum">
              <a:rPr lang="en-US"/>
              <a:pPr/>
              <a:t>‹#›</a:t>
            </a:fld>
            <a:endParaRPr lang="en-US"/>
          </a:p>
        </p:txBody>
      </p:sp>
    </p:spTree>
    <p:extLst>
      <p:ext uri="{BB962C8B-B14F-4D97-AF65-F5344CB8AC3E}">
        <p14:creationId xmlns:p14="http://schemas.microsoft.com/office/powerpoint/2010/main" val="216592471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C87CFD46-FC6D-409C-8479-2202603116D8}" type="slidenum">
              <a:rPr lang="en-US"/>
              <a:pPr/>
              <a:t>‹#›</a:t>
            </a:fld>
            <a:endParaRPr lang="en-US"/>
          </a:p>
        </p:txBody>
      </p:sp>
    </p:spTree>
    <p:extLst>
      <p:ext uri="{BB962C8B-B14F-4D97-AF65-F5344CB8AC3E}">
        <p14:creationId xmlns:p14="http://schemas.microsoft.com/office/powerpoint/2010/main" val="321858329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endParaRPr lang="en-US"/>
          </a:p>
        </p:txBody>
      </p:sp>
      <p:sp>
        <p:nvSpPr>
          <p:cNvPr id="9" name="Slide Number Placeholder 8"/>
          <p:cNvSpPr>
            <a:spLocks noGrp="1"/>
          </p:cNvSpPr>
          <p:nvPr>
            <p:ph type="sldNum" sz="quarter" idx="12"/>
          </p:nvPr>
        </p:nvSpPr>
        <p:spPr/>
        <p:txBody>
          <a:bodyPr/>
          <a:lstStyle>
            <a:lvl1pPr>
              <a:defRPr/>
            </a:lvl1pPr>
          </a:lstStyle>
          <a:p>
            <a:fld id="{A243AE53-547D-49D3-9A1B-CECF2147FED1}" type="slidenum">
              <a:rPr lang="en-US"/>
              <a:pPr/>
              <a:t>‹#›</a:t>
            </a:fld>
            <a:endParaRPr lang="en-US"/>
          </a:p>
        </p:txBody>
      </p:sp>
    </p:spTree>
    <p:extLst>
      <p:ext uri="{BB962C8B-B14F-4D97-AF65-F5344CB8AC3E}">
        <p14:creationId xmlns:p14="http://schemas.microsoft.com/office/powerpoint/2010/main" val="414363041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endParaRPr lang="en-US"/>
          </a:p>
        </p:txBody>
      </p:sp>
      <p:sp>
        <p:nvSpPr>
          <p:cNvPr id="5" name="Slide Number Placeholder 4"/>
          <p:cNvSpPr>
            <a:spLocks noGrp="1"/>
          </p:cNvSpPr>
          <p:nvPr>
            <p:ph type="sldNum" sz="quarter" idx="12"/>
          </p:nvPr>
        </p:nvSpPr>
        <p:spPr/>
        <p:txBody>
          <a:bodyPr/>
          <a:lstStyle>
            <a:lvl1pPr>
              <a:defRPr/>
            </a:lvl1pPr>
          </a:lstStyle>
          <a:p>
            <a:fld id="{13D6E87F-D499-419C-ABAE-741589F2D2D4}" type="slidenum">
              <a:rPr lang="en-US"/>
              <a:pPr/>
              <a:t>‹#›</a:t>
            </a:fld>
            <a:endParaRPr lang="en-US"/>
          </a:p>
        </p:txBody>
      </p:sp>
    </p:spTree>
    <p:extLst>
      <p:ext uri="{BB962C8B-B14F-4D97-AF65-F5344CB8AC3E}">
        <p14:creationId xmlns:p14="http://schemas.microsoft.com/office/powerpoint/2010/main" val="226362098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Slide Number Placeholder 3"/>
          <p:cNvSpPr>
            <a:spLocks noGrp="1"/>
          </p:cNvSpPr>
          <p:nvPr>
            <p:ph type="sldNum" sz="quarter" idx="12"/>
          </p:nvPr>
        </p:nvSpPr>
        <p:spPr/>
        <p:txBody>
          <a:bodyPr/>
          <a:lstStyle>
            <a:lvl1pPr>
              <a:defRPr/>
            </a:lvl1pPr>
          </a:lstStyle>
          <a:p>
            <a:fld id="{D58478FE-0C07-49A3-97AA-BB316B50A144}" type="slidenum">
              <a:rPr lang="en-US"/>
              <a:pPr/>
              <a:t>‹#›</a:t>
            </a:fld>
            <a:endParaRPr lang="en-US"/>
          </a:p>
        </p:txBody>
      </p:sp>
    </p:spTree>
    <p:extLst>
      <p:ext uri="{BB962C8B-B14F-4D97-AF65-F5344CB8AC3E}">
        <p14:creationId xmlns:p14="http://schemas.microsoft.com/office/powerpoint/2010/main" val="120684754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B90DDDE8-BA8E-4CB2-9CED-B4C1F86C7020}" type="slidenum">
              <a:rPr lang="en-US"/>
              <a:pPr/>
              <a:t>‹#›</a:t>
            </a:fld>
            <a:endParaRPr lang="en-US"/>
          </a:p>
        </p:txBody>
      </p:sp>
    </p:spTree>
    <p:extLst>
      <p:ext uri="{BB962C8B-B14F-4D97-AF65-F5344CB8AC3E}">
        <p14:creationId xmlns:p14="http://schemas.microsoft.com/office/powerpoint/2010/main" val="330919019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493508BA-299D-474B-94B6-6F697CA76CCD}" type="slidenum">
              <a:rPr lang="en-US"/>
              <a:pPr/>
              <a:t>‹#›</a:t>
            </a:fld>
            <a:endParaRPr lang="en-US"/>
          </a:p>
        </p:txBody>
      </p:sp>
    </p:spTree>
    <p:extLst>
      <p:ext uri="{BB962C8B-B14F-4D97-AF65-F5344CB8AC3E}">
        <p14:creationId xmlns:p14="http://schemas.microsoft.com/office/powerpoint/2010/main" val="284103991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lvl1pPr>
          </a:lstStyle>
          <a:p>
            <a:endParaRPr lang="en-US"/>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lvl1pPr>
          </a:lstStyle>
          <a:p>
            <a:endParaRPr lang="en-US"/>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lvl1pPr>
          </a:lstStyle>
          <a:p>
            <a:fld id="{A5A15F66-8139-49F6-8D1A-93952DB7CCD4}" type="slidenum">
              <a:rPr lang="en-US"/>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charset="0"/>
        </a:defRPr>
      </a:lvl2pPr>
      <a:lvl3pPr algn="ctr" rtl="0" fontAlgn="base">
        <a:spcBef>
          <a:spcPct val="0"/>
        </a:spcBef>
        <a:spcAft>
          <a:spcPct val="0"/>
        </a:spcAft>
        <a:defRPr sz="4400">
          <a:solidFill>
            <a:schemeClr val="tx2"/>
          </a:solidFill>
          <a:latin typeface="Arial" charset="0"/>
        </a:defRPr>
      </a:lvl3pPr>
      <a:lvl4pPr algn="ctr" rtl="0" fontAlgn="base">
        <a:spcBef>
          <a:spcPct val="0"/>
        </a:spcBef>
        <a:spcAft>
          <a:spcPct val="0"/>
        </a:spcAft>
        <a:defRPr sz="4400">
          <a:solidFill>
            <a:schemeClr val="tx2"/>
          </a:solidFill>
          <a:latin typeface="Arial" charset="0"/>
        </a:defRPr>
      </a:lvl4pPr>
      <a:lvl5pPr algn="ctr" rtl="0" fontAlgn="base">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defRPr>
      </a:lvl2pPr>
      <a:lvl3pPr marL="1143000" indent="-228600" algn="l" rtl="0" fontAlgn="base">
        <a:spcBef>
          <a:spcPct val="20000"/>
        </a:spcBef>
        <a:spcAft>
          <a:spcPct val="0"/>
        </a:spcAft>
        <a:buChar char="•"/>
        <a:defRPr sz="2400">
          <a:solidFill>
            <a:schemeClr val="tx1"/>
          </a:solidFill>
          <a:latin typeface="+mn-lt"/>
        </a:defRPr>
      </a:lvl3pPr>
      <a:lvl4pPr marL="1600200" indent="-228600" algn="l" rtl="0" fontAlgn="base">
        <a:spcBef>
          <a:spcPct val="20000"/>
        </a:spcBef>
        <a:spcAft>
          <a:spcPct val="0"/>
        </a:spcAft>
        <a:buChar char="–"/>
        <a:defRPr sz="2000">
          <a:solidFill>
            <a:schemeClr val="tx1"/>
          </a:solidFill>
          <a:latin typeface="+mn-lt"/>
        </a:defRPr>
      </a:lvl4pPr>
      <a:lvl5pPr marL="2057400" indent="-228600" algn="l" rtl="0" fontAlgn="base">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9.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6.xml"/><Relationship Id="rId4" Type="http://schemas.openxmlformats.org/officeDocument/2006/relationships/image" Target="../media/image4.jpe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7.wmf"/><Relationship Id="rId2" Type="http://schemas.openxmlformats.org/officeDocument/2006/relationships/notesSlide" Target="../notesSlides/notesSlide9.xml"/><Relationship Id="rId1" Type="http://schemas.openxmlformats.org/officeDocument/2006/relationships/slideLayout" Target="../slideLayouts/slideLayout6.xml"/><Relationship Id="rId6" Type="http://schemas.openxmlformats.org/officeDocument/2006/relationships/image" Target="../media/image10.jpeg"/><Relationship Id="rId5" Type="http://schemas.openxmlformats.org/officeDocument/2006/relationships/image" Target="../media/image9.wmf"/><Relationship Id="rId4" Type="http://schemas.openxmlformats.org/officeDocument/2006/relationships/image" Target="../media/image8.w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2" name="Picture 4" descr="Oilwell_windfarm"/>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067800" cy="6870700"/>
          </a:xfrm>
          <a:prstGeom prst="rect">
            <a:avLst/>
          </a:prstGeom>
          <a:noFill/>
          <a:extLst>
            <a:ext uri="{909E8E84-426E-40DD-AFC4-6F175D3DCCD1}">
              <a14:hiddenFill xmlns:a14="http://schemas.microsoft.com/office/drawing/2010/main">
                <a:solidFill>
                  <a:srgbClr val="FFFFFF"/>
                </a:solidFill>
              </a14:hiddenFill>
            </a:ext>
          </a:extLst>
        </p:spPr>
      </p:pic>
      <p:sp>
        <p:nvSpPr>
          <p:cNvPr id="2050" name="Rectangle 2"/>
          <p:cNvSpPr>
            <a:spLocks noGrp="1" noChangeArrowheads="1"/>
          </p:cNvSpPr>
          <p:nvPr>
            <p:ph type="ctrTitle"/>
          </p:nvPr>
        </p:nvSpPr>
        <p:spPr>
          <a:xfrm>
            <a:off x="685800" y="457200"/>
            <a:ext cx="7772400" cy="1470025"/>
          </a:xfrm>
        </p:spPr>
        <p:txBody>
          <a:bodyPr/>
          <a:lstStyle/>
          <a:p>
            <a:r>
              <a:rPr lang="en-US">
                <a:solidFill>
                  <a:schemeClr val="tx1"/>
                </a:solidFill>
                <a:effectLst>
                  <a:outerShdw blurRad="38100" dist="38100" dir="2700000" algn="tl">
                    <a:srgbClr val="C0C0C0"/>
                  </a:outerShdw>
                </a:effectLst>
              </a:rPr>
              <a:t>Introduction to Geologic Sequestration of CO</a:t>
            </a:r>
            <a:r>
              <a:rPr lang="en-US" baseline="-25000">
                <a:solidFill>
                  <a:schemeClr val="tx1"/>
                </a:solidFill>
                <a:effectLst>
                  <a:outerShdw blurRad="38100" dist="38100" dir="2700000" algn="tl">
                    <a:srgbClr val="C0C0C0"/>
                  </a:outerShdw>
                </a:effectLst>
              </a:rPr>
              <a:t>2</a:t>
            </a:r>
          </a:p>
        </p:txBody>
      </p:sp>
      <p:sp>
        <p:nvSpPr>
          <p:cNvPr id="2051" name="Rectangle 3"/>
          <p:cNvSpPr>
            <a:spLocks noGrp="1" noChangeArrowheads="1"/>
          </p:cNvSpPr>
          <p:nvPr>
            <p:ph type="subTitle" idx="1"/>
          </p:nvPr>
        </p:nvSpPr>
        <p:spPr>
          <a:xfrm>
            <a:off x="457200" y="5943600"/>
            <a:ext cx="8382000" cy="914400"/>
          </a:xfrm>
        </p:spPr>
        <p:txBody>
          <a:bodyPr/>
          <a:lstStyle/>
          <a:p>
            <a:pPr>
              <a:lnSpc>
                <a:spcPct val="80000"/>
              </a:lnSpc>
            </a:pPr>
            <a:r>
              <a:rPr lang="en-US" sz="2000" b="1">
                <a:solidFill>
                  <a:srgbClr val="FFFF00"/>
                </a:solidFill>
              </a:rPr>
              <a:t>Susan D. Hovorka</a:t>
            </a:r>
          </a:p>
          <a:p>
            <a:pPr>
              <a:lnSpc>
                <a:spcPct val="80000"/>
              </a:lnSpc>
            </a:pPr>
            <a:r>
              <a:rPr lang="en-US" sz="2000" b="1">
                <a:solidFill>
                  <a:srgbClr val="FFFF00"/>
                </a:solidFill>
              </a:rPr>
              <a:t>Gulf Coast Carbon Center, Bureau of Economic Geology</a:t>
            </a:r>
          </a:p>
          <a:p>
            <a:pPr>
              <a:lnSpc>
                <a:spcPct val="80000"/>
              </a:lnSpc>
            </a:pPr>
            <a:r>
              <a:rPr lang="en-US" sz="2000" b="1">
                <a:solidFill>
                  <a:srgbClr val="FFFF00"/>
                </a:solidFill>
              </a:rPr>
              <a:t>Jackson School of Geosciences, The University of Texas at Austin</a:t>
            </a:r>
          </a:p>
        </p:txBody>
      </p:sp>
      <p:pic>
        <p:nvPicPr>
          <p:cNvPr id="2054" name="Picture 6" descr="GCCClogowhite"/>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162925" y="5486400"/>
            <a:ext cx="981075" cy="9906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p:txBody>
          <a:bodyPr/>
          <a:lstStyle/>
          <a:p>
            <a:r>
              <a:rPr lang="en-US"/>
              <a:t>Risk</a:t>
            </a:r>
          </a:p>
        </p:txBody>
      </p:sp>
      <p:sp>
        <p:nvSpPr>
          <p:cNvPr id="17411" name="Rectangle 3"/>
          <p:cNvSpPr>
            <a:spLocks noGrp="1" noChangeArrowheads="1"/>
          </p:cNvSpPr>
          <p:nvPr>
            <p:ph type="body" idx="1"/>
          </p:nvPr>
        </p:nvSpPr>
        <p:spPr/>
        <p:txBody>
          <a:bodyPr/>
          <a:lstStyle/>
          <a:p>
            <a:pPr>
              <a:lnSpc>
                <a:spcPct val="80000"/>
              </a:lnSpc>
            </a:pPr>
            <a:r>
              <a:rPr lang="en-US" sz="2800"/>
              <a:t>Catastrophic or rapid escape of CO</a:t>
            </a:r>
            <a:r>
              <a:rPr lang="en-US" sz="2800" baseline="-25000"/>
              <a:t>2</a:t>
            </a:r>
            <a:r>
              <a:rPr lang="en-US" sz="2800"/>
              <a:t> or brine – death or damages</a:t>
            </a:r>
          </a:p>
          <a:p>
            <a:pPr lvl="1">
              <a:lnSpc>
                <a:spcPct val="80000"/>
              </a:lnSpc>
            </a:pPr>
            <a:r>
              <a:rPr lang="en-US" sz="2400"/>
              <a:t>Well–known volcanogenic CO</a:t>
            </a:r>
            <a:r>
              <a:rPr lang="en-US" sz="2400" baseline="-25000"/>
              <a:t>2</a:t>
            </a:r>
            <a:r>
              <a:rPr lang="en-US" sz="2400"/>
              <a:t> outgassing: examples at Lake Nyos, Cameron; Mammoth Lakes, CA,; industrial confined space risks</a:t>
            </a:r>
          </a:p>
          <a:p>
            <a:pPr>
              <a:lnSpc>
                <a:spcPct val="80000"/>
              </a:lnSpc>
            </a:pPr>
            <a:r>
              <a:rPr lang="en-US" sz="2800"/>
              <a:t>Slow escape of CO</a:t>
            </a:r>
            <a:r>
              <a:rPr lang="en-US" sz="2800" baseline="-25000"/>
              <a:t>2 </a:t>
            </a:r>
            <a:r>
              <a:rPr lang="en-US" sz="2800"/>
              <a:t>– storage becomes ineffective for atmospheric benefit, cost without benefit</a:t>
            </a:r>
          </a:p>
          <a:p>
            <a:pPr lvl="1">
              <a:lnSpc>
                <a:spcPct val="80000"/>
              </a:lnSpc>
            </a:pPr>
            <a:r>
              <a:rPr lang="en-US" sz="2400"/>
              <a:t>Slow leakage of either CO</a:t>
            </a:r>
            <a:r>
              <a:rPr lang="en-US" sz="2400" baseline="-25000"/>
              <a:t>2</a:t>
            </a:r>
            <a:r>
              <a:rPr lang="en-US" sz="2400"/>
              <a:t> or brine within ranges of normal variability is probably acceptable in environmental and resource conservation context</a:t>
            </a:r>
          </a:p>
          <a:p>
            <a:pPr lvl="1">
              <a:lnSpc>
                <a:spcPct val="80000"/>
              </a:lnSpc>
            </a:pPr>
            <a:r>
              <a:rPr lang="en-US" sz="2400"/>
              <a:t>However leakage rates &lt; 0.1% of stored volume/year are required to benefit atmosphere </a:t>
            </a:r>
          </a:p>
          <a:p>
            <a:pPr lvl="1">
              <a:lnSpc>
                <a:spcPct val="80000"/>
              </a:lnSpc>
            </a:pPr>
            <a:endParaRPr lang="en-US" sz="2400"/>
          </a:p>
        </p:txBody>
      </p:sp>
      <p:sp>
        <p:nvSpPr>
          <p:cNvPr id="17412" name="Rectangle 4"/>
          <p:cNvSpPr>
            <a:spLocks noChangeArrowheads="1"/>
          </p:cNvSpPr>
          <p:nvPr/>
        </p:nvSpPr>
        <p:spPr bwMode="auto">
          <a:xfrm>
            <a:off x="0" y="0"/>
            <a:ext cx="9144000" cy="1447800"/>
          </a:xfrm>
          <a:prstGeom prst="rect">
            <a:avLst/>
          </a:prstGeom>
          <a:solidFill>
            <a:schemeClr val="accent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7413" name="Rectangle 5"/>
          <p:cNvSpPr>
            <a:spLocks noChangeArrowheads="1"/>
          </p:cNvSpPr>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ctr"/>
            <a:r>
              <a:rPr lang="en-US" sz="4000">
                <a:solidFill>
                  <a:schemeClr val="tx2"/>
                </a:solidFill>
              </a:rPr>
              <a:t>Is Security of Sequestered CO</a:t>
            </a:r>
            <a:r>
              <a:rPr lang="en-US" sz="4000" baseline="-25000">
                <a:solidFill>
                  <a:schemeClr val="tx2"/>
                </a:solidFill>
              </a:rPr>
              <a:t>2</a:t>
            </a:r>
            <a:r>
              <a:rPr lang="en-US" sz="4000">
                <a:solidFill>
                  <a:schemeClr val="tx2"/>
                </a:solidFill>
              </a:rPr>
              <a:t> Adequate? Types of Risks: </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Grp="1" noChangeArrowheads="1"/>
          </p:cNvSpPr>
          <p:nvPr>
            <p:ph type="title"/>
          </p:nvPr>
        </p:nvSpPr>
        <p:spPr/>
        <p:txBody>
          <a:bodyPr/>
          <a:lstStyle/>
          <a:p>
            <a:r>
              <a:rPr lang="en-US" sz="4000"/>
              <a:t>What is Known about Storage Capacity?</a:t>
            </a:r>
          </a:p>
        </p:txBody>
      </p:sp>
      <p:sp>
        <p:nvSpPr>
          <p:cNvPr id="47107" name="Rectangle 3"/>
          <p:cNvSpPr>
            <a:spLocks noGrp="1" noChangeArrowheads="1"/>
          </p:cNvSpPr>
          <p:nvPr>
            <p:ph type="body" idx="1"/>
          </p:nvPr>
        </p:nvSpPr>
        <p:spPr/>
        <p:txBody>
          <a:bodyPr/>
          <a:lstStyle/>
          <a:p>
            <a:pPr>
              <a:lnSpc>
                <a:spcPct val="90000"/>
              </a:lnSpc>
            </a:pPr>
            <a:r>
              <a:rPr lang="en-US"/>
              <a:t>Pores to store and seals to prevent leakage upward are typical of sedimentary rocks found widely in the US and globally</a:t>
            </a:r>
          </a:p>
          <a:p>
            <a:pPr lvl="1">
              <a:lnSpc>
                <a:spcPct val="90000"/>
              </a:lnSpc>
            </a:pPr>
            <a:r>
              <a:rPr lang="en-US"/>
              <a:t>Economically acceptable estimation of pore space commonly done for oil and gas reservoirs using available tools is adapted to brine-filled volumes</a:t>
            </a:r>
          </a:p>
          <a:p>
            <a:pPr lvl="1">
              <a:lnSpc>
                <a:spcPct val="90000"/>
              </a:lnSpc>
            </a:pPr>
            <a:r>
              <a:rPr lang="en-US"/>
              <a:t>Not all sedimentary rocks are equally well known – confidence of estimates of storage volume is variable.</a:t>
            </a:r>
          </a:p>
        </p:txBody>
      </p:sp>
      <p:sp>
        <p:nvSpPr>
          <p:cNvPr id="47108" name="Rectangle 4"/>
          <p:cNvSpPr>
            <a:spLocks noChangeArrowheads="1"/>
          </p:cNvSpPr>
          <p:nvPr/>
        </p:nvSpPr>
        <p:spPr bwMode="auto">
          <a:xfrm>
            <a:off x="0" y="0"/>
            <a:ext cx="9144000" cy="1447800"/>
          </a:xfrm>
          <a:prstGeom prst="rect">
            <a:avLst/>
          </a:prstGeom>
          <a:solidFill>
            <a:schemeClr val="accent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7109" name="Rectangle 5"/>
          <p:cNvSpPr>
            <a:spLocks noChangeArrowheads="1"/>
          </p:cNvSpPr>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ctr"/>
            <a:r>
              <a:rPr lang="en-US" sz="4000">
                <a:solidFill>
                  <a:schemeClr val="tx2"/>
                </a:solidFill>
              </a:rPr>
              <a:t>Is Security of Sequestered CO2 Adequate? </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2" name="Rectangle 4"/>
          <p:cNvSpPr>
            <a:spLocks noChangeArrowheads="1"/>
          </p:cNvSpPr>
          <p:nvPr/>
        </p:nvSpPr>
        <p:spPr bwMode="auto">
          <a:xfrm>
            <a:off x="0" y="0"/>
            <a:ext cx="9144000" cy="1905000"/>
          </a:xfrm>
          <a:prstGeom prst="rect">
            <a:avLst/>
          </a:prstGeom>
          <a:solidFill>
            <a:schemeClr val="accent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2530" name="Rectangle 2"/>
          <p:cNvSpPr>
            <a:spLocks noGrp="1" noChangeArrowheads="1"/>
          </p:cNvSpPr>
          <p:nvPr>
            <p:ph type="title"/>
          </p:nvPr>
        </p:nvSpPr>
        <p:spPr>
          <a:xfrm>
            <a:off x="228600" y="609600"/>
            <a:ext cx="8229600" cy="1143000"/>
          </a:xfrm>
        </p:spPr>
        <p:txBody>
          <a:bodyPr/>
          <a:lstStyle/>
          <a:p>
            <a:r>
              <a:rPr lang="en-US"/>
              <a:t>Techniques to  Assure Safe Injection of CO</a:t>
            </a:r>
            <a:r>
              <a:rPr lang="en-US" baseline="-25000"/>
              <a:t>2</a:t>
            </a:r>
            <a:r>
              <a:rPr lang="en-US"/>
              <a:t> Used Currently</a:t>
            </a:r>
          </a:p>
        </p:txBody>
      </p:sp>
      <p:sp>
        <p:nvSpPr>
          <p:cNvPr id="22531" name="Rectangle 3"/>
          <p:cNvSpPr>
            <a:spLocks noGrp="1" noChangeArrowheads="1"/>
          </p:cNvSpPr>
          <p:nvPr>
            <p:ph type="body" idx="1"/>
          </p:nvPr>
        </p:nvSpPr>
        <p:spPr>
          <a:xfrm>
            <a:off x="685800" y="1981200"/>
            <a:ext cx="8077200" cy="4114800"/>
          </a:xfrm>
        </p:spPr>
        <p:txBody>
          <a:bodyPr/>
          <a:lstStyle/>
          <a:p>
            <a:pPr>
              <a:lnSpc>
                <a:spcPct val="80000"/>
              </a:lnSpc>
              <a:buFontTx/>
              <a:buNone/>
            </a:pPr>
            <a:endParaRPr lang="en-US" sz="2000"/>
          </a:p>
          <a:p>
            <a:pPr>
              <a:lnSpc>
                <a:spcPct val="80000"/>
              </a:lnSpc>
            </a:pPr>
            <a:r>
              <a:rPr lang="en-US" sz="2000"/>
              <a:t>Health and safety procedures for CO</a:t>
            </a:r>
            <a:r>
              <a:rPr lang="en-US" sz="2000" baseline="-25000"/>
              <a:t>2</a:t>
            </a:r>
            <a:r>
              <a:rPr lang="en-US" sz="2000"/>
              <a:t> pipelines, shipping, handling, and storing</a:t>
            </a:r>
          </a:p>
          <a:p>
            <a:pPr>
              <a:lnSpc>
                <a:spcPct val="80000"/>
              </a:lnSpc>
            </a:pPr>
            <a:r>
              <a:rPr lang="en-US" sz="2000"/>
              <a:t>Pre-injection characterization and modeling</a:t>
            </a:r>
          </a:p>
          <a:p>
            <a:pPr>
              <a:lnSpc>
                <a:spcPct val="80000"/>
              </a:lnSpc>
            </a:pPr>
            <a:r>
              <a:rPr lang="en-US" sz="2000"/>
              <a:t>Isolation of injectate from Underground Sources of Drinking Water (USDW)</a:t>
            </a:r>
          </a:p>
          <a:p>
            <a:pPr>
              <a:lnSpc>
                <a:spcPct val="80000"/>
              </a:lnSpc>
            </a:pPr>
            <a:r>
              <a:rPr lang="en-US" sz="2000"/>
              <a:t>Maximum allowable surface injection pressure (MASIP) to prevent earthquakes.</a:t>
            </a:r>
          </a:p>
          <a:p>
            <a:pPr>
              <a:lnSpc>
                <a:spcPct val="80000"/>
              </a:lnSpc>
            </a:pPr>
            <a:r>
              <a:rPr lang="en-US" sz="2000"/>
              <a:t>Mechanical integrity testing (MIT) of engineered system</a:t>
            </a:r>
          </a:p>
          <a:p>
            <a:pPr>
              <a:lnSpc>
                <a:spcPct val="80000"/>
              </a:lnSpc>
            </a:pPr>
            <a:r>
              <a:rPr lang="en-US" sz="2000"/>
              <a:t>Standards for well completion and plug and abandonment in cone of influence and area of review around injection wells.</a:t>
            </a:r>
          </a:p>
          <a:p>
            <a:pPr>
              <a:lnSpc>
                <a:spcPct val="80000"/>
              </a:lnSpc>
            </a:pPr>
            <a:r>
              <a:rPr lang="en-US" sz="2000"/>
              <a:t>Reservoir management; extensive experience in modeling and measuring location of fluids</a:t>
            </a:r>
          </a:p>
          <a:p>
            <a:pPr>
              <a:lnSpc>
                <a:spcPct val="80000"/>
              </a:lnSpc>
            </a:pPr>
            <a:endParaRPr lang="en-US" sz="240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6" name="Rectangle 8"/>
          <p:cNvSpPr>
            <a:spLocks noChangeArrowheads="1"/>
          </p:cNvSpPr>
          <p:nvPr/>
        </p:nvSpPr>
        <p:spPr bwMode="auto">
          <a:xfrm>
            <a:off x="0" y="0"/>
            <a:ext cx="9144000" cy="1447800"/>
          </a:xfrm>
          <a:prstGeom prst="rect">
            <a:avLst/>
          </a:prstGeom>
          <a:solidFill>
            <a:schemeClr val="accent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2770" name="Rectangle 2"/>
          <p:cNvSpPr>
            <a:spLocks noGrp="1" noChangeArrowheads="1"/>
          </p:cNvSpPr>
          <p:nvPr>
            <p:ph type="title"/>
          </p:nvPr>
        </p:nvSpPr>
        <p:spPr/>
        <p:txBody>
          <a:bodyPr/>
          <a:lstStyle/>
          <a:p>
            <a:r>
              <a:rPr lang="en-US" sz="4000"/>
              <a:t>How can Security of Sequestration be Better Assured?</a:t>
            </a:r>
          </a:p>
        </p:txBody>
      </p:sp>
      <p:sp>
        <p:nvSpPr>
          <p:cNvPr id="32771" name="Rectangle 3"/>
          <p:cNvSpPr>
            <a:spLocks noGrp="1" noChangeArrowheads="1"/>
          </p:cNvSpPr>
          <p:nvPr>
            <p:ph type="body" idx="1"/>
          </p:nvPr>
        </p:nvSpPr>
        <p:spPr/>
        <p:txBody>
          <a:bodyPr/>
          <a:lstStyle/>
          <a:p>
            <a:r>
              <a:rPr lang="en-US"/>
              <a:t>Rigorous site selection requirements</a:t>
            </a:r>
          </a:p>
          <a:p>
            <a:r>
              <a:rPr lang="en-US"/>
              <a:t>Comprehensive monitoring requirements and mitigation plans</a:t>
            </a:r>
          </a:p>
          <a:p>
            <a:r>
              <a:rPr lang="en-US"/>
              <a:t>Additional research</a:t>
            </a:r>
          </a:p>
          <a:p>
            <a:r>
              <a:rPr lang="en-US"/>
              <a:t>Need for a balanced and phased approach</a:t>
            </a:r>
          </a:p>
        </p:txBody>
      </p:sp>
      <p:sp>
        <p:nvSpPr>
          <p:cNvPr id="32772" name="Text Box 4"/>
          <p:cNvSpPr txBox="1">
            <a:spLocks noChangeArrowheads="1"/>
          </p:cNvSpPr>
          <p:nvPr/>
        </p:nvSpPr>
        <p:spPr bwMode="auto">
          <a:xfrm>
            <a:off x="914400" y="4419600"/>
            <a:ext cx="3048000" cy="9159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en-US"/>
              <a:t>Not too restrictive: encourage early entry into CCS – gain experience</a:t>
            </a:r>
          </a:p>
        </p:txBody>
      </p:sp>
      <p:sp>
        <p:nvSpPr>
          <p:cNvPr id="32773" name="Text Box 5"/>
          <p:cNvSpPr txBox="1">
            <a:spLocks noChangeArrowheads="1"/>
          </p:cNvSpPr>
          <p:nvPr/>
        </p:nvSpPr>
        <p:spPr bwMode="auto">
          <a:xfrm>
            <a:off x="4572000" y="4495800"/>
            <a:ext cx="3886200" cy="9159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20000"/>
              </a:spcBef>
            </a:pPr>
            <a:r>
              <a:rPr lang="en-US"/>
              <a:t>Adequate rigor to assure that early programs do not fail</a:t>
            </a:r>
          </a:p>
          <a:p>
            <a:endParaRPr lang="en-US"/>
          </a:p>
        </p:txBody>
      </p:sp>
      <p:sp>
        <p:nvSpPr>
          <p:cNvPr id="32774" name="Text Box 6"/>
          <p:cNvSpPr txBox="1">
            <a:spLocks noChangeArrowheads="1"/>
          </p:cNvSpPr>
          <p:nvPr/>
        </p:nvSpPr>
        <p:spPr bwMode="auto">
          <a:xfrm>
            <a:off x="2251075" y="6019800"/>
            <a:ext cx="4394200"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en-US"/>
              <a:t>Mature = standardized, parsimonious but </a:t>
            </a:r>
          </a:p>
          <a:p>
            <a:pPr algn="ctr"/>
            <a:r>
              <a:rPr lang="en-US"/>
              <a:t>adequate approach</a:t>
            </a:r>
          </a:p>
        </p:txBody>
      </p:sp>
      <p:sp>
        <p:nvSpPr>
          <p:cNvPr id="32775" name="Freeform 7"/>
          <p:cNvSpPr>
            <a:spLocks/>
          </p:cNvSpPr>
          <p:nvPr/>
        </p:nvSpPr>
        <p:spPr bwMode="auto">
          <a:xfrm>
            <a:off x="1981200" y="5181600"/>
            <a:ext cx="4648200" cy="838200"/>
          </a:xfrm>
          <a:custGeom>
            <a:avLst/>
            <a:gdLst>
              <a:gd name="T0" fmla="*/ 0 w 2928"/>
              <a:gd name="T1" fmla="*/ 288 h 528"/>
              <a:gd name="T2" fmla="*/ 2928 w 2928"/>
              <a:gd name="T3" fmla="*/ 0 h 528"/>
              <a:gd name="T4" fmla="*/ 1632 w 2928"/>
              <a:gd name="T5" fmla="*/ 528 h 528"/>
              <a:gd name="T6" fmla="*/ 48 w 2928"/>
              <a:gd name="T7" fmla="*/ 288 h 528"/>
            </a:gdLst>
            <a:ahLst/>
            <a:cxnLst>
              <a:cxn ang="0">
                <a:pos x="T0" y="T1"/>
              </a:cxn>
              <a:cxn ang="0">
                <a:pos x="T2" y="T3"/>
              </a:cxn>
              <a:cxn ang="0">
                <a:pos x="T4" y="T5"/>
              </a:cxn>
              <a:cxn ang="0">
                <a:pos x="T6" y="T7"/>
              </a:cxn>
            </a:cxnLst>
            <a:rect l="0" t="0" r="r" b="b"/>
            <a:pathLst>
              <a:path w="2928" h="528">
                <a:moveTo>
                  <a:pt x="0" y="288"/>
                </a:moveTo>
                <a:lnTo>
                  <a:pt x="2928" y="0"/>
                </a:lnTo>
                <a:lnTo>
                  <a:pt x="1632" y="528"/>
                </a:lnTo>
                <a:lnTo>
                  <a:pt x="48" y="288"/>
                </a:lnTo>
              </a:path>
            </a:pathLst>
          </a:custGeom>
          <a:solidFill>
            <a:srgbClr val="FF00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74" name="Rectangle 22"/>
          <p:cNvSpPr>
            <a:spLocks noChangeArrowheads="1"/>
          </p:cNvSpPr>
          <p:nvPr/>
        </p:nvSpPr>
        <p:spPr bwMode="auto">
          <a:xfrm>
            <a:off x="0" y="0"/>
            <a:ext cx="9144000" cy="1524000"/>
          </a:xfrm>
          <a:prstGeom prst="rect">
            <a:avLst/>
          </a:prstGeom>
          <a:solidFill>
            <a:schemeClr val="accent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3554" name="Rectangle 2"/>
          <p:cNvSpPr>
            <a:spLocks noGrp="1" noChangeArrowheads="1"/>
          </p:cNvSpPr>
          <p:nvPr>
            <p:ph type="title"/>
          </p:nvPr>
        </p:nvSpPr>
        <p:spPr>
          <a:xfrm>
            <a:off x="1371600" y="228600"/>
            <a:ext cx="6477000" cy="1143000"/>
          </a:xfrm>
        </p:spPr>
        <p:txBody>
          <a:bodyPr/>
          <a:lstStyle/>
          <a:p>
            <a:r>
              <a:rPr lang="en-US" sz="4000"/>
              <a:t>Assuring Security:</a:t>
            </a:r>
            <a:br>
              <a:rPr lang="en-US" sz="4000"/>
            </a:br>
            <a:r>
              <a:rPr lang="en-US" sz="4000"/>
              <a:t>Monitoring Options</a:t>
            </a:r>
          </a:p>
        </p:txBody>
      </p:sp>
      <p:sp>
        <p:nvSpPr>
          <p:cNvPr id="23555" name="Rectangle 3"/>
          <p:cNvSpPr>
            <a:spLocks noGrp="1" noChangeArrowheads="1"/>
          </p:cNvSpPr>
          <p:nvPr>
            <p:ph type="body" idx="1"/>
          </p:nvPr>
        </p:nvSpPr>
        <p:spPr>
          <a:xfrm>
            <a:off x="4813300" y="1600200"/>
            <a:ext cx="3873500" cy="3962400"/>
          </a:xfrm>
        </p:spPr>
        <p:txBody>
          <a:bodyPr/>
          <a:lstStyle/>
          <a:p>
            <a:pPr>
              <a:lnSpc>
                <a:spcPct val="80000"/>
              </a:lnSpc>
            </a:pPr>
            <a:r>
              <a:rPr lang="en-US" sz="1600"/>
              <a:t>Atmosphere</a:t>
            </a:r>
          </a:p>
          <a:p>
            <a:pPr lvl="1">
              <a:lnSpc>
                <a:spcPct val="80000"/>
              </a:lnSpc>
            </a:pPr>
            <a:r>
              <a:rPr lang="en-US" sz="1600"/>
              <a:t>Ultimate integrator but dynamic</a:t>
            </a:r>
          </a:p>
          <a:p>
            <a:pPr>
              <a:lnSpc>
                <a:spcPct val="80000"/>
              </a:lnSpc>
            </a:pPr>
            <a:r>
              <a:rPr lang="en-US" sz="1600"/>
              <a:t>Biosphere</a:t>
            </a:r>
          </a:p>
          <a:p>
            <a:pPr lvl="1">
              <a:lnSpc>
                <a:spcPct val="80000"/>
              </a:lnSpc>
            </a:pPr>
            <a:r>
              <a:rPr lang="en-US" sz="1600"/>
              <a:t>Assurance of no damage but dynamic</a:t>
            </a:r>
          </a:p>
          <a:p>
            <a:pPr>
              <a:lnSpc>
                <a:spcPct val="80000"/>
              </a:lnSpc>
            </a:pPr>
            <a:r>
              <a:rPr lang="en-US" sz="1600"/>
              <a:t>Soil and Vadose Zone</a:t>
            </a:r>
          </a:p>
          <a:p>
            <a:pPr lvl="1">
              <a:lnSpc>
                <a:spcPct val="80000"/>
              </a:lnSpc>
            </a:pPr>
            <a:r>
              <a:rPr lang="en-US" sz="1600"/>
              <a:t>Integrator but dynamic</a:t>
            </a:r>
          </a:p>
          <a:p>
            <a:pPr>
              <a:lnSpc>
                <a:spcPct val="80000"/>
              </a:lnSpc>
            </a:pPr>
            <a:r>
              <a:rPr lang="en-US" sz="1600"/>
              <a:t>Aquifer and USDW</a:t>
            </a:r>
          </a:p>
          <a:p>
            <a:pPr lvl="1">
              <a:lnSpc>
                <a:spcPct val="80000"/>
              </a:lnSpc>
            </a:pPr>
            <a:r>
              <a:rPr lang="en-US" sz="1600"/>
              <a:t>Integrator, slightly isolated from ecological effects</a:t>
            </a:r>
          </a:p>
          <a:p>
            <a:pPr>
              <a:lnSpc>
                <a:spcPct val="80000"/>
              </a:lnSpc>
            </a:pPr>
            <a:r>
              <a:rPr lang="en-US" sz="1600"/>
              <a:t>Above injection monitoring zone</a:t>
            </a:r>
          </a:p>
          <a:p>
            <a:pPr lvl="1">
              <a:lnSpc>
                <a:spcPct val="80000"/>
              </a:lnSpc>
            </a:pPr>
            <a:r>
              <a:rPr lang="en-US" sz="1600"/>
              <a:t>First indicator, monitor small signals, more stable. </a:t>
            </a:r>
          </a:p>
          <a:p>
            <a:pPr>
              <a:lnSpc>
                <a:spcPct val="80000"/>
              </a:lnSpc>
            </a:pPr>
            <a:r>
              <a:rPr lang="en-US" sz="1600"/>
              <a:t>In injection zone - plume</a:t>
            </a:r>
          </a:p>
          <a:p>
            <a:pPr lvl="1">
              <a:lnSpc>
                <a:spcPct val="80000"/>
              </a:lnSpc>
            </a:pPr>
            <a:r>
              <a:rPr lang="en-US" sz="1600"/>
              <a:t>Oil-field type technologies. Will not find small leaks</a:t>
            </a:r>
          </a:p>
          <a:p>
            <a:pPr>
              <a:lnSpc>
                <a:spcPct val="80000"/>
              </a:lnSpc>
            </a:pPr>
            <a:r>
              <a:rPr lang="en-US" sz="1600"/>
              <a:t>In injection zone -  outside plume</a:t>
            </a:r>
          </a:p>
          <a:p>
            <a:pPr lvl="1">
              <a:lnSpc>
                <a:spcPct val="80000"/>
              </a:lnSpc>
            </a:pPr>
            <a:r>
              <a:rPr lang="en-US" sz="1600"/>
              <a:t>Assure lateral migration of CO</a:t>
            </a:r>
            <a:r>
              <a:rPr lang="en-US" sz="1600" baseline="-25000"/>
              <a:t>2</a:t>
            </a:r>
            <a:r>
              <a:rPr lang="en-US" sz="1600"/>
              <a:t> and brine is acceptable</a:t>
            </a:r>
          </a:p>
        </p:txBody>
      </p:sp>
      <p:sp>
        <p:nvSpPr>
          <p:cNvPr id="23556" name="Rectangle 4"/>
          <p:cNvSpPr>
            <a:spLocks noChangeArrowheads="1"/>
          </p:cNvSpPr>
          <p:nvPr/>
        </p:nvSpPr>
        <p:spPr bwMode="auto">
          <a:xfrm>
            <a:off x="868363" y="3124200"/>
            <a:ext cx="3048000" cy="762000"/>
          </a:xfrm>
          <a:prstGeom prst="rect">
            <a:avLst/>
          </a:prstGeom>
          <a:gradFill rotWithShape="1">
            <a:gsLst>
              <a:gs pos="0">
                <a:schemeClr val="accent2"/>
              </a:gs>
              <a:gs pos="100000">
                <a:schemeClr val="accent2">
                  <a:gamma/>
                  <a:shade val="46275"/>
                  <a:invGamma/>
                </a:schemeClr>
              </a:gs>
            </a:gsLst>
            <a:lin ang="540000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solidFill>
                  <a:srgbClr val="FFFF00"/>
                </a:solidFill>
                <a:latin typeface="Helvetica" pitchFamily="34" charset="0"/>
              </a:rPr>
              <a:t>Aquifer and USDW</a:t>
            </a:r>
          </a:p>
        </p:txBody>
      </p:sp>
      <p:sp>
        <p:nvSpPr>
          <p:cNvPr id="23557" name="Rectangle 5"/>
          <p:cNvSpPr>
            <a:spLocks noChangeArrowheads="1"/>
          </p:cNvSpPr>
          <p:nvPr/>
        </p:nvSpPr>
        <p:spPr bwMode="auto">
          <a:xfrm>
            <a:off x="868363" y="3886200"/>
            <a:ext cx="3048000" cy="1752600"/>
          </a:xfrm>
          <a:prstGeom prst="rect">
            <a:avLst/>
          </a:prstGeom>
          <a:solidFill>
            <a:schemeClr val="tx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atin typeface="Helvetica" pitchFamily="34" charset="0"/>
            </a:endParaRPr>
          </a:p>
        </p:txBody>
      </p:sp>
      <p:sp>
        <p:nvSpPr>
          <p:cNvPr id="23558" name="Rectangle 6"/>
          <p:cNvSpPr>
            <a:spLocks noChangeArrowheads="1"/>
          </p:cNvSpPr>
          <p:nvPr/>
        </p:nvSpPr>
        <p:spPr bwMode="auto">
          <a:xfrm>
            <a:off x="868363" y="1905000"/>
            <a:ext cx="3048000" cy="762000"/>
          </a:xfrm>
          <a:prstGeom prst="rect">
            <a:avLst/>
          </a:prstGeom>
          <a:gradFill rotWithShape="1">
            <a:gsLst>
              <a:gs pos="0">
                <a:schemeClr val="hlink">
                  <a:gamma/>
                  <a:shade val="46275"/>
                  <a:invGamma/>
                </a:schemeClr>
              </a:gs>
              <a:gs pos="100000">
                <a:schemeClr val="hlink"/>
              </a:gs>
            </a:gsLst>
            <a:lin ang="540000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atin typeface="Helvetica" pitchFamily="34" charset="0"/>
              </a:rPr>
              <a:t>Atmosphere</a:t>
            </a:r>
          </a:p>
        </p:txBody>
      </p:sp>
      <p:sp>
        <p:nvSpPr>
          <p:cNvPr id="23559" name="Rectangle 7" descr="Large confetti"/>
          <p:cNvSpPr>
            <a:spLocks noChangeArrowheads="1"/>
          </p:cNvSpPr>
          <p:nvPr/>
        </p:nvSpPr>
        <p:spPr bwMode="auto">
          <a:xfrm>
            <a:off x="868363" y="2667000"/>
            <a:ext cx="3048000" cy="457200"/>
          </a:xfrm>
          <a:prstGeom prst="rect">
            <a:avLst/>
          </a:prstGeom>
          <a:pattFill prst="lgConfetti">
            <a:fgClr>
              <a:srgbClr val="FFFFCC"/>
            </a:fgClr>
            <a:bgClr>
              <a:srgbClr val="996633"/>
            </a:bgClr>
          </a:patt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atin typeface="Helvetica" pitchFamily="34" charset="0"/>
            </a:endParaRPr>
          </a:p>
        </p:txBody>
      </p:sp>
      <p:sp>
        <p:nvSpPr>
          <p:cNvPr id="23560" name="Freeform 8" descr="Plaid"/>
          <p:cNvSpPr>
            <a:spLocks/>
          </p:cNvSpPr>
          <p:nvPr/>
        </p:nvSpPr>
        <p:spPr bwMode="auto">
          <a:xfrm>
            <a:off x="838200" y="2524125"/>
            <a:ext cx="3146425" cy="288925"/>
          </a:xfrm>
          <a:custGeom>
            <a:avLst/>
            <a:gdLst>
              <a:gd name="T0" fmla="*/ 14 w 1982"/>
              <a:gd name="T1" fmla="*/ 90 h 182"/>
              <a:gd name="T2" fmla="*/ 453 w 1982"/>
              <a:gd name="T3" fmla="*/ 118 h 182"/>
              <a:gd name="T4" fmla="*/ 666 w 1982"/>
              <a:gd name="T5" fmla="*/ 166 h 182"/>
              <a:gd name="T6" fmla="*/ 892 w 1982"/>
              <a:gd name="T7" fmla="*/ 175 h 182"/>
              <a:gd name="T8" fmla="*/ 1062 w 1982"/>
              <a:gd name="T9" fmla="*/ 166 h 182"/>
              <a:gd name="T10" fmla="*/ 1100 w 1982"/>
              <a:gd name="T11" fmla="*/ 142 h 182"/>
              <a:gd name="T12" fmla="*/ 1133 w 1982"/>
              <a:gd name="T13" fmla="*/ 114 h 182"/>
              <a:gd name="T14" fmla="*/ 1171 w 1982"/>
              <a:gd name="T15" fmla="*/ 95 h 182"/>
              <a:gd name="T16" fmla="*/ 1690 w 1982"/>
              <a:gd name="T17" fmla="*/ 99 h 182"/>
              <a:gd name="T18" fmla="*/ 1846 w 1982"/>
              <a:gd name="T19" fmla="*/ 85 h 182"/>
              <a:gd name="T20" fmla="*/ 1950 w 1982"/>
              <a:gd name="T21" fmla="*/ 99 h 182"/>
              <a:gd name="T22" fmla="*/ 1950 w 1982"/>
              <a:gd name="T23" fmla="*/ 29 h 182"/>
              <a:gd name="T24" fmla="*/ 1865 w 1982"/>
              <a:gd name="T25" fmla="*/ 57 h 182"/>
              <a:gd name="T26" fmla="*/ 1775 w 1982"/>
              <a:gd name="T27" fmla="*/ 19 h 182"/>
              <a:gd name="T28" fmla="*/ 1733 w 1982"/>
              <a:gd name="T29" fmla="*/ 0 h 182"/>
              <a:gd name="T30" fmla="*/ 1681 w 1982"/>
              <a:gd name="T31" fmla="*/ 14 h 182"/>
              <a:gd name="T32" fmla="*/ 1634 w 1982"/>
              <a:gd name="T33" fmla="*/ 33 h 182"/>
              <a:gd name="T34" fmla="*/ 1586 w 1982"/>
              <a:gd name="T35" fmla="*/ 66 h 182"/>
              <a:gd name="T36" fmla="*/ 1501 w 1982"/>
              <a:gd name="T37" fmla="*/ 76 h 182"/>
              <a:gd name="T38" fmla="*/ 1459 w 1982"/>
              <a:gd name="T39" fmla="*/ 62 h 182"/>
              <a:gd name="T40" fmla="*/ 1355 w 1982"/>
              <a:gd name="T41" fmla="*/ 24 h 182"/>
              <a:gd name="T42" fmla="*/ 1298 w 1982"/>
              <a:gd name="T43" fmla="*/ 38 h 182"/>
              <a:gd name="T44" fmla="*/ 1265 w 1982"/>
              <a:gd name="T45" fmla="*/ 62 h 182"/>
              <a:gd name="T46" fmla="*/ 1119 w 1982"/>
              <a:gd name="T47" fmla="*/ 5 h 182"/>
              <a:gd name="T48" fmla="*/ 968 w 1982"/>
              <a:gd name="T49" fmla="*/ 52 h 182"/>
              <a:gd name="T50" fmla="*/ 925 w 1982"/>
              <a:gd name="T51" fmla="*/ 85 h 182"/>
              <a:gd name="T52" fmla="*/ 784 w 1982"/>
              <a:gd name="T53" fmla="*/ 76 h 182"/>
              <a:gd name="T54" fmla="*/ 656 w 1982"/>
              <a:gd name="T55" fmla="*/ 24 h 182"/>
              <a:gd name="T56" fmla="*/ 553 w 1982"/>
              <a:gd name="T57" fmla="*/ 0 h 182"/>
              <a:gd name="T58" fmla="*/ 434 w 1982"/>
              <a:gd name="T59" fmla="*/ 29 h 182"/>
              <a:gd name="T60" fmla="*/ 331 w 1982"/>
              <a:gd name="T61" fmla="*/ 66 h 182"/>
              <a:gd name="T62" fmla="*/ 298 w 1982"/>
              <a:gd name="T63" fmla="*/ 57 h 182"/>
              <a:gd name="T64" fmla="*/ 279 w 1982"/>
              <a:gd name="T65" fmla="*/ 52 h 182"/>
              <a:gd name="T66" fmla="*/ 246 w 1982"/>
              <a:gd name="T67" fmla="*/ 29 h 182"/>
              <a:gd name="T68" fmla="*/ 113 w 1982"/>
              <a:gd name="T69" fmla="*/ 0 h 182"/>
              <a:gd name="T70" fmla="*/ 38 w 1982"/>
              <a:gd name="T71" fmla="*/ 19 h 182"/>
              <a:gd name="T72" fmla="*/ 0 w 1982"/>
              <a:gd name="T73" fmla="*/ 38 h 182"/>
              <a:gd name="T74" fmla="*/ 14 w 1982"/>
              <a:gd name="T75" fmla="*/ 90 h 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982" h="182">
                <a:moveTo>
                  <a:pt x="14" y="90"/>
                </a:moveTo>
                <a:cubicBezTo>
                  <a:pt x="162" y="94"/>
                  <a:pt x="306" y="104"/>
                  <a:pt x="453" y="118"/>
                </a:cubicBezTo>
                <a:cubicBezTo>
                  <a:pt x="524" y="133"/>
                  <a:pt x="594" y="158"/>
                  <a:pt x="666" y="166"/>
                </a:cubicBezTo>
                <a:cubicBezTo>
                  <a:pt x="723" y="172"/>
                  <a:pt x="872" y="174"/>
                  <a:pt x="892" y="175"/>
                </a:cubicBezTo>
                <a:cubicBezTo>
                  <a:pt x="950" y="180"/>
                  <a:pt x="1005" y="182"/>
                  <a:pt x="1062" y="166"/>
                </a:cubicBezTo>
                <a:cubicBezTo>
                  <a:pt x="1074" y="154"/>
                  <a:pt x="1087" y="152"/>
                  <a:pt x="1100" y="142"/>
                </a:cubicBezTo>
                <a:cubicBezTo>
                  <a:pt x="1115" y="130"/>
                  <a:pt x="1114" y="119"/>
                  <a:pt x="1133" y="114"/>
                </a:cubicBezTo>
                <a:cubicBezTo>
                  <a:pt x="1145" y="102"/>
                  <a:pt x="1155" y="100"/>
                  <a:pt x="1171" y="95"/>
                </a:cubicBezTo>
                <a:cubicBezTo>
                  <a:pt x="1347" y="98"/>
                  <a:pt x="1514" y="103"/>
                  <a:pt x="1690" y="99"/>
                </a:cubicBezTo>
                <a:cubicBezTo>
                  <a:pt x="1742" y="96"/>
                  <a:pt x="1794" y="90"/>
                  <a:pt x="1846" y="85"/>
                </a:cubicBezTo>
                <a:cubicBezTo>
                  <a:pt x="1880" y="88"/>
                  <a:pt x="1917" y="89"/>
                  <a:pt x="1950" y="99"/>
                </a:cubicBezTo>
                <a:cubicBezTo>
                  <a:pt x="1982" y="90"/>
                  <a:pt x="1976" y="46"/>
                  <a:pt x="1950" y="29"/>
                </a:cubicBezTo>
                <a:cubicBezTo>
                  <a:pt x="1922" y="37"/>
                  <a:pt x="1893" y="47"/>
                  <a:pt x="1865" y="57"/>
                </a:cubicBezTo>
                <a:cubicBezTo>
                  <a:pt x="1835" y="46"/>
                  <a:pt x="1804" y="34"/>
                  <a:pt x="1775" y="19"/>
                </a:cubicBezTo>
                <a:cubicBezTo>
                  <a:pt x="1761" y="12"/>
                  <a:pt x="1733" y="0"/>
                  <a:pt x="1733" y="0"/>
                </a:cubicBezTo>
                <a:cubicBezTo>
                  <a:pt x="1715" y="5"/>
                  <a:pt x="1699" y="10"/>
                  <a:pt x="1681" y="14"/>
                </a:cubicBezTo>
                <a:cubicBezTo>
                  <a:pt x="1665" y="22"/>
                  <a:pt x="1651" y="28"/>
                  <a:pt x="1634" y="33"/>
                </a:cubicBezTo>
                <a:cubicBezTo>
                  <a:pt x="1617" y="45"/>
                  <a:pt x="1606" y="61"/>
                  <a:pt x="1586" y="66"/>
                </a:cubicBezTo>
                <a:cubicBezTo>
                  <a:pt x="1562" y="93"/>
                  <a:pt x="1540" y="79"/>
                  <a:pt x="1501" y="76"/>
                </a:cubicBezTo>
                <a:cubicBezTo>
                  <a:pt x="1468" y="64"/>
                  <a:pt x="1483" y="69"/>
                  <a:pt x="1459" y="62"/>
                </a:cubicBezTo>
                <a:cubicBezTo>
                  <a:pt x="1436" y="37"/>
                  <a:pt x="1386" y="35"/>
                  <a:pt x="1355" y="24"/>
                </a:cubicBezTo>
                <a:cubicBezTo>
                  <a:pt x="1335" y="28"/>
                  <a:pt x="1317" y="32"/>
                  <a:pt x="1298" y="38"/>
                </a:cubicBezTo>
                <a:cubicBezTo>
                  <a:pt x="1287" y="50"/>
                  <a:pt x="1277" y="50"/>
                  <a:pt x="1265" y="62"/>
                </a:cubicBezTo>
                <a:cubicBezTo>
                  <a:pt x="1210" y="55"/>
                  <a:pt x="1170" y="23"/>
                  <a:pt x="1119" y="5"/>
                </a:cubicBezTo>
                <a:cubicBezTo>
                  <a:pt x="1064" y="15"/>
                  <a:pt x="1015" y="22"/>
                  <a:pt x="968" y="52"/>
                </a:cubicBezTo>
                <a:cubicBezTo>
                  <a:pt x="962" y="70"/>
                  <a:pt x="943" y="80"/>
                  <a:pt x="925" y="85"/>
                </a:cubicBezTo>
                <a:cubicBezTo>
                  <a:pt x="890" y="84"/>
                  <a:pt x="827" y="89"/>
                  <a:pt x="784" y="76"/>
                </a:cubicBezTo>
                <a:cubicBezTo>
                  <a:pt x="740" y="63"/>
                  <a:pt x="700" y="33"/>
                  <a:pt x="656" y="24"/>
                </a:cubicBezTo>
                <a:cubicBezTo>
                  <a:pt x="621" y="17"/>
                  <a:pt x="587" y="12"/>
                  <a:pt x="553" y="0"/>
                </a:cubicBezTo>
                <a:cubicBezTo>
                  <a:pt x="510" y="5"/>
                  <a:pt x="475" y="18"/>
                  <a:pt x="434" y="29"/>
                </a:cubicBezTo>
                <a:cubicBezTo>
                  <a:pt x="404" y="48"/>
                  <a:pt x="365" y="56"/>
                  <a:pt x="331" y="66"/>
                </a:cubicBezTo>
                <a:cubicBezTo>
                  <a:pt x="320" y="63"/>
                  <a:pt x="309" y="60"/>
                  <a:pt x="298" y="57"/>
                </a:cubicBezTo>
                <a:cubicBezTo>
                  <a:pt x="292" y="55"/>
                  <a:pt x="279" y="52"/>
                  <a:pt x="279" y="52"/>
                </a:cubicBezTo>
                <a:cubicBezTo>
                  <a:pt x="267" y="41"/>
                  <a:pt x="262" y="34"/>
                  <a:pt x="246" y="29"/>
                </a:cubicBezTo>
                <a:cubicBezTo>
                  <a:pt x="206" y="3"/>
                  <a:pt x="159" y="4"/>
                  <a:pt x="113" y="0"/>
                </a:cubicBezTo>
                <a:cubicBezTo>
                  <a:pt x="86" y="4"/>
                  <a:pt x="63" y="10"/>
                  <a:pt x="38" y="19"/>
                </a:cubicBezTo>
                <a:cubicBezTo>
                  <a:pt x="26" y="31"/>
                  <a:pt x="16" y="32"/>
                  <a:pt x="0" y="38"/>
                </a:cubicBezTo>
                <a:cubicBezTo>
                  <a:pt x="29" y="48"/>
                  <a:pt x="14" y="38"/>
                  <a:pt x="14" y="90"/>
                </a:cubicBezTo>
                <a:close/>
              </a:path>
            </a:pathLst>
          </a:custGeom>
          <a:pattFill prst="plaid">
            <a:fgClr>
              <a:srgbClr val="33CC33"/>
            </a:fgClr>
            <a:bgClr>
              <a:schemeClr val="bg1"/>
            </a:bgClr>
          </a:patt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3561" name="Text Box 9"/>
          <p:cNvSpPr txBox="1">
            <a:spLocks noChangeArrowheads="1"/>
          </p:cNvSpPr>
          <p:nvPr/>
        </p:nvSpPr>
        <p:spPr bwMode="auto">
          <a:xfrm>
            <a:off x="1096963" y="2438400"/>
            <a:ext cx="1212850" cy="366713"/>
          </a:xfrm>
          <a:prstGeom prst="rect">
            <a:avLst/>
          </a:prstGeom>
          <a:solidFill>
            <a:srgbClr val="33CC33"/>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atin typeface="Helvetica" pitchFamily="34" charset="0"/>
              </a:rPr>
              <a:t>Biosphere</a:t>
            </a:r>
          </a:p>
        </p:txBody>
      </p:sp>
      <p:sp>
        <p:nvSpPr>
          <p:cNvPr id="23562" name="Text Box 10"/>
          <p:cNvSpPr txBox="1">
            <a:spLocks noChangeArrowheads="1"/>
          </p:cNvSpPr>
          <p:nvPr/>
        </p:nvSpPr>
        <p:spPr bwMode="auto">
          <a:xfrm>
            <a:off x="1477963" y="2819400"/>
            <a:ext cx="2139950" cy="366713"/>
          </a:xfrm>
          <a:prstGeom prst="rect">
            <a:avLst/>
          </a:prstGeom>
          <a:solidFill>
            <a:srgbClr val="996633"/>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solidFill>
                  <a:srgbClr val="FFFF00"/>
                </a:solidFill>
                <a:latin typeface="Helvetica" pitchFamily="34" charset="0"/>
              </a:rPr>
              <a:t>Vadose zone &amp; soil</a:t>
            </a:r>
          </a:p>
        </p:txBody>
      </p:sp>
      <p:sp>
        <p:nvSpPr>
          <p:cNvPr id="23563" name="Rectangle 11" descr="Large confetti"/>
          <p:cNvSpPr>
            <a:spLocks noChangeArrowheads="1"/>
          </p:cNvSpPr>
          <p:nvPr/>
        </p:nvSpPr>
        <p:spPr bwMode="auto">
          <a:xfrm>
            <a:off x="868363" y="4876800"/>
            <a:ext cx="3048000" cy="152400"/>
          </a:xfrm>
          <a:prstGeom prst="rect">
            <a:avLst/>
          </a:prstGeom>
          <a:pattFill prst="lgConfetti">
            <a:fgClr>
              <a:schemeClr val="tx1"/>
            </a:fgClr>
            <a:bgClr>
              <a:schemeClr val="bg1"/>
            </a:bgClr>
          </a:patt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solidFill>
                <a:srgbClr val="FF3300"/>
              </a:solidFill>
              <a:latin typeface="Helvetica" pitchFamily="34" charset="0"/>
            </a:endParaRPr>
          </a:p>
        </p:txBody>
      </p:sp>
      <p:sp>
        <p:nvSpPr>
          <p:cNvPr id="23564" name="Rectangle 12" descr="Large confetti"/>
          <p:cNvSpPr>
            <a:spLocks noChangeArrowheads="1"/>
          </p:cNvSpPr>
          <p:nvPr/>
        </p:nvSpPr>
        <p:spPr bwMode="auto">
          <a:xfrm>
            <a:off x="868363" y="5638800"/>
            <a:ext cx="3048000" cy="457200"/>
          </a:xfrm>
          <a:prstGeom prst="rect">
            <a:avLst/>
          </a:prstGeom>
          <a:pattFill prst="lgConfetti">
            <a:fgClr>
              <a:schemeClr val="tx1"/>
            </a:fgClr>
            <a:bgClr>
              <a:schemeClr val="bg1"/>
            </a:bgClr>
          </a:patt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3565" name="Freeform 13"/>
          <p:cNvSpPr>
            <a:spLocks/>
          </p:cNvSpPr>
          <p:nvPr/>
        </p:nvSpPr>
        <p:spPr bwMode="auto">
          <a:xfrm>
            <a:off x="1020763" y="5638800"/>
            <a:ext cx="2514600" cy="304800"/>
          </a:xfrm>
          <a:custGeom>
            <a:avLst/>
            <a:gdLst>
              <a:gd name="T0" fmla="*/ 144 w 1584"/>
              <a:gd name="T1" fmla="*/ 0 h 192"/>
              <a:gd name="T2" fmla="*/ 1584 w 1584"/>
              <a:gd name="T3" fmla="*/ 0 h 192"/>
              <a:gd name="T4" fmla="*/ 1056 w 1584"/>
              <a:gd name="T5" fmla="*/ 96 h 192"/>
              <a:gd name="T6" fmla="*/ 816 w 1584"/>
              <a:gd name="T7" fmla="*/ 192 h 192"/>
              <a:gd name="T8" fmla="*/ 576 w 1584"/>
              <a:gd name="T9" fmla="*/ 144 h 192"/>
              <a:gd name="T10" fmla="*/ 144 w 1584"/>
              <a:gd name="T11" fmla="*/ 48 h 192"/>
              <a:gd name="T12" fmla="*/ 0 w 1584"/>
              <a:gd name="T13" fmla="*/ 0 h 192"/>
            </a:gdLst>
            <a:ahLst/>
            <a:cxnLst>
              <a:cxn ang="0">
                <a:pos x="T0" y="T1"/>
              </a:cxn>
              <a:cxn ang="0">
                <a:pos x="T2" y="T3"/>
              </a:cxn>
              <a:cxn ang="0">
                <a:pos x="T4" y="T5"/>
              </a:cxn>
              <a:cxn ang="0">
                <a:pos x="T6" y="T7"/>
              </a:cxn>
              <a:cxn ang="0">
                <a:pos x="T8" y="T9"/>
              </a:cxn>
              <a:cxn ang="0">
                <a:pos x="T10" y="T11"/>
              </a:cxn>
              <a:cxn ang="0">
                <a:pos x="T12" y="T13"/>
              </a:cxn>
            </a:cxnLst>
            <a:rect l="0" t="0" r="r" b="b"/>
            <a:pathLst>
              <a:path w="1584" h="192">
                <a:moveTo>
                  <a:pt x="144" y="0"/>
                </a:moveTo>
                <a:lnTo>
                  <a:pt x="1584" y="0"/>
                </a:lnTo>
                <a:lnTo>
                  <a:pt x="1056" y="96"/>
                </a:lnTo>
                <a:lnTo>
                  <a:pt x="816" y="192"/>
                </a:lnTo>
                <a:lnTo>
                  <a:pt x="576" y="144"/>
                </a:lnTo>
                <a:lnTo>
                  <a:pt x="144" y="48"/>
                </a:lnTo>
                <a:lnTo>
                  <a:pt x="0" y="0"/>
                </a:lnTo>
              </a:path>
            </a:pathLst>
          </a:custGeom>
          <a:solidFill>
            <a:srgbClr val="00FFFF"/>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3566" name="Text Box 14"/>
          <p:cNvSpPr txBox="1">
            <a:spLocks noChangeArrowheads="1"/>
          </p:cNvSpPr>
          <p:nvPr/>
        </p:nvSpPr>
        <p:spPr bwMode="auto">
          <a:xfrm>
            <a:off x="1858963" y="5181600"/>
            <a:ext cx="6413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solidFill>
                  <a:srgbClr val="FFFF00"/>
                </a:solidFill>
                <a:latin typeface="Helvetica" pitchFamily="34" charset="0"/>
              </a:rPr>
              <a:t>Seal</a:t>
            </a:r>
          </a:p>
        </p:txBody>
      </p:sp>
      <p:sp>
        <p:nvSpPr>
          <p:cNvPr id="23567" name="Text Box 15"/>
          <p:cNvSpPr txBox="1">
            <a:spLocks noChangeArrowheads="1"/>
          </p:cNvSpPr>
          <p:nvPr/>
        </p:nvSpPr>
        <p:spPr bwMode="auto">
          <a:xfrm>
            <a:off x="1935163" y="4343400"/>
            <a:ext cx="6413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solidFill>
                  <a:srgbClr val="FFFF00"/>
                </a:solidFill>
                <a:latin typeface="Helvetica" pitchFamily="34" charset="0"/>
              </a:rPr>
              <a:t>Seal</a:t>
            </a:r>
          </a:p>
        </p:txBody>
      </p:sp>
      <p:sp>
        <p:nvSpPr>
          <p:cNvPr id="23569" name="Rectangle 17"/>
          <p:cNvSpPr>
            <a:spLocks noChangeArrowheads="1"/>
          </p:cNvSpPr>
          <p:nvPr/>
        </p:nvSpPr>
        <p:spPr bwMode="auto">
          <a:xfrm>
            <a:off x="1524000" y="4724400"/>
            <a:ext cx="1835150" cy="366713"/>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solidFill>
                  <a:srgbClr val="FF3300"/>
                </a:solidFill>
                <a:latin typeface="Helvetica" pitchFamily="34" charset="0"/>
              </a:rPr>
              <a:t>Monitoring Zone</a:t>
            </a:r>
          </a:p>
        </p:txBody>
      </p:sp>
      <p:sp>
        <p:nvSpPr>
          <p:cNvPr id="23570" name="Rectangle 18"/>
          <p:cNvSpPr>
            <a:spLocks noChangeArrowheads="1"/>
          </p:cNvSpPr>
          <p:nvPr/>
        </p:nvSpPr>
        <p:spPr bwMode="auto">
          <a:xfrm>
            <a:off x="1524000" y="5562600"/>
            <a:ext cx="1600200" cy="366713"/>
          </a:xfrm>
          <a:prstGeom prst="rect">
            <a:avLst/>
          </a:prstGeom>
          <a:noFill/>
          <a:ln>
            <a:noFill/>
          </a:ln>
          <a:effectLst/>
          <a:extLst>
            <a:ext uri="{909E8E84-426E-40DD-AFC4-6F175D3DCCD1}">
              <a14:hiddenFill xmlns:a14="http://schemas.microsoft.com/office/drawing/2010/main">
                <a:solidFill>
                  <a:srgbClr val="00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atin typeface="Helvetica" pitchFamily="34" charset="0"/>
              </a:rPr>
              <a:t>CO2 plume</a:t>
            </a:r>
          </a:p>
        </p:txBody>
      </p:sp>
      <p:sp>
        <p:nvSpPr>
          <p:cNvPr id="23572" name="Line 20"/>
          <p:cNvSpPr>
            <a:spLocks noChangeShapeType="1"/>
          </p:cNvSpPr>
          <p:nvPr/>
        </p:nvSpPr>
        <p:spPr bwMode="auto">
          <a:xfrm>
            <a:off x="3810000" y="5486400"/>
            <a:ext cx="0" cy="457200"/>
          </a:xfrm>
          <a:prstGeom prst="line">
            <a:avLst/>
          </a:prstGeom>
          <a:noFill/>
          <a:ln w="57150">
            <a:solidFill>
              <a:srgbClr val="FFFF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3573" name="Line 21"/>
          <p:cNvSpPr>
            <a:spLocks noChangeShapeType="1"/>
          </p:cNvSpPr>
          <p:nvPr/>
        </p:nvSpPr>
        <p:spPr bwMode="auto">
          <a:xfrm>
            <a:off x="914400" y="5486400"/>
            <a:ext cx="0" cy="457200"/>
          </a:xfrm>
          <a:prstGeom prst="line">
            <a:avLst/>
          </a:prstGeom>
          <a:noFill/>
          <a:ln w="57150">
            <a:solidFill>
              <a:srgbClr val="FFFF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9" name="Rectangle 7"/>
          <p:cNvSpPr>
            <a:spLocks noChangeArrowheads="1"/>
          </p:cNvSpPr>
          <p:nvPr/>
        </p:nvSpPr>
        <p:spPr bwMode="auto">
          <a:xfrm>
            <a:off x="0" y="0"/>
            <a:ext cx="9144000" cy="1524000"/>
          </a:xfrm>
          <a:prstGeom prst="rect">
            <a:avLst/>
          </a:prstGeom>
          <a:solidFill>
            <a:srgbClr val="00CC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solidFill>
                <a:srgbClr val="FFFF00"/>
              </a:solidFill>
            </a:endParaRPr>
          </a:p>
        </p:txBody>
      </p:sp>
      <p:sp>
        <p:nvSpPr>
          <p:cNvPr id="38914" name="Rectangle 2"/>
          <p:cNvSpPr>
            <a:spLocks noGrp="1" noChangeArrowheads="1"/>
          </p:cNvSpPr>
          <p:nvPr>
            <p:ph type="title"/>
          </p:nvPr>
        </p:nvSpPr>
        <p:spPr/>
        <p:txBody>
          <a:bodyPr/>
          <a:lstStyle/>
          <a:p>
            <a:r>
              <a:rPr lang="en-US" sz="4000"/>
              <a:t>System mature enough to proceed: Global experience in CO</a:t>
            </a:r>
            <a:r>
              <a:rPr lang="en-US" sz="4000" baseline="-25000"/>
              <a:t>2</a:t>
            </a:r>
            <a:r>
              <a:rPr lang="en-US" sz="4000"/>
              <a:t> injection</a:t>
            </a:r>
          </a:p>
        </p:txBody>
      </p:sp>
      <p:sp>
        <p:nvSpPr>
          <p:cNvPr id="38915" name="Rectangle 3"/>
          <p:cNvSpPr>
            <a:spLocks noGrp="1" noChangeArrowheads="1"/>
          </p:cNvSpPr>
          <p:nvPr>
            <p:ph type="body" idx="1"/>
          </p:nvPr>
        </p:nvSpPr>
        <p:spPr/>
        <p:txBody>
          <a:bodyPr/>
          <a:lstStyle/>
          <a:p>
            <a:endParaRPr lang="en-US"/>
          </a:p>
        </p:txBody>
      </p:sp>
      <p:pic>
        <p:nvPicPr>
          <p:cNvPr id="38916" name="Picture 4" descr="WorldMap_Projects_IPCC"/>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7188" y="1517650"/>
            <a:ext cx="8229600" cy="4868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8917" name="Text Box 5"/>
          <p:cNvSpPr txBox="1">
            <a:spLocks noChangeArrowheads="1"/>
          </p:cNvSpPr>
          <p:nvPr/>
        </p:nvSpPr>
        <p:spPr bwMode="auto">
          <a:xfrm>
            <a:off x="5618163" y="6332538"/>
            <a:ext cx="30162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solidFill>
                  <a:schemeClr val="accent2"/>
                </a:solidFill>
              </a:rPr>
              <a:t>From Peter Cook, CO2CRC</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p:cNvSpPr>
            <a:spLocks noGrp="1" noChangeArrowheads="1"/>
          </p:cNvSpPr>
          <p:nvPr>
            <p:ph type="title"/>
          </p:nvPr>
        </p:nvSpPr>
        <p:spPr/>
        <p:txBody>
          <a:bodyPr/>
          <a:lstStyle/>
          <a:p>
            <a:endParaRPr lang="en-US"/>
          </a:p>
        </p:txBody>
      </p:sp>
      <p:pic>
        <p:nvPicPr>
          <p:cNvPr id="49156" name="Picture 4" descr="storage_facilities1"/>
          <p:cNvPicPr>
            <a:picLocks noChangeAspect="1" noChangeArrowheads="1"/>
          </p:cNvPicPr>
          <p:nvPr>
            <p:ph type="body" idx="1"/>
          </p:nvPr>
        </p:nvPicPr>
        <p:blipFill>
          <a:blip r:embed="rId3">
            <a:extLst>
              <a:ext uri="{28A0092B-C50C-407E-A947-70E740481C1C}">
                <a14:useLocalDpi xmlns:a14="http://schemas.microsoft.com/office/drawing/2010/main" val="0"/>
              </a:ext>
            </a:extLst>
          </a:blip>
          <a:srcRect/>
          <a:stretch>
            <a:fillRect/>
          </a:stretch>
        </p:blipFill>
        <p:spPr>
          <a:xfrm>
            <a:off x="1257300" y="1776413"/>
            <a:ext cx="6629400" cy="417195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49157" name="Rectangle 5"/>
          <p:cNvSpPr>
            <a:spLocks noChangeArrowheads="1"/>
          </p:cNvSpPr>
          <p:nvPr/>
        </p:nvSpPr>
        <p:spPr bwMode="auto">
          <a:xfrm>
            <a:off x="0" y="0"/>
            <a:ext cx="9144000" cy="1524000"/>
          </a:xfrm>
          <a:prstGeom prst="rect">
            <a:avLst/>
          </a:prstGeom>
          <a:solidFill>
            <a:srgbClr val="00CC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solidFill>
                <a:srgbClr val="FFFF00"/>
              </a:solidFill>
            </a:endParaRPr>
          </a:p>
        </p:txBody>
      </p:sp>
      <p:sp>
        <p:nvSpPr>
          <p:cNvPr id="49158" name="Rectangle 6"/>
          <p:cNvSpPr>
            <a:spLocks noChangeArrowheads="1"/>
          </p:cNvSpPr>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ctr"/>
            <a:r>
              <a:rPr lang="en-US" sz="4000">
                <a:solidFill>
                  <a:schemeClr val="tx2"/>
                </a:solidFill>
              </a:rPr>
              <a:t>System mature enough to proceed: US experience in gas storage</a:t>
            </a:r>
          </a:p>
        </p:txBody>
      </p:sp>
      <p:sp>
        <p:nvSpPr>
          <p:cNvPr id="49159" name="Text Box 7"/>
          <p:cNvSpPr txBox="1">
            <a:spLocks noChangeArrowheads="1"/>
          </p:cNvSpPr>
          <p:nvPr/>
        </p:nvSpPr>
        <p:spPr bwMode="auto">
          <a:xfrm>
            <a:off x="5165725" y="6361113"/>
            <a:ext cx="33083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t>Slide from Sally Benson, LBNL</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a:xfrm>
            <a:off x="304800" y="274638"/>
            <a:ext cx="8382000" cy="2392362"/>
          </a:xfrm>
        </p:spPr>
        <p:txBody>
          <a:bodyPr/>
          <a:lstStyle/>
          <a:p>
            <a:r>
              <a:rPr lang="en-US" sz="4000"/>
              <a:t>Geologic storage is ready to be used as part of a greenhouse gas emissions reduction program</a:t>
            </a:r>
            <a:br>
              <a:rPr lang="en-US" sz="4000"/>
            </a:br>
            <a:endParaRPr lang="en-US" sz="4000"/>
          </a:p>
        </p:txBody>
      </p:sp>
      <p:sp>
        <p:nvSpPr>
          <p:cNvPr id="28675" name="Rectangle 3"/>
          <p:cNvSpPr>
            <a:spLocks noGrp="1" noChangeArrowheads="1"/>
          </p:cNvSpPr>
          <p:nvPr>
            <p:ph type="body" idx="1"/>
          </p:nvPr>
        </p:nvSpPr>
        <p:spPr>
          <a:xfrm>
            <a:off x="457200" y="2667000"/>
            <a:ext cx="8229600" cy="3459163"/>
          </a:xfrm>
        </p:spPr>
        <p:txBody>
          <a:bodyPr/>
          <a:lstStyle/>
          <a:p>
            <a:pPr>
              <a:lnSpc>
                <a:spcPct val="90000"/>
              </a:lnSpc>
            </a:pPr>
            <a:r>
              <a:rPr lang="en-US" sz="2400"/>
              <a:t>Subsurface volumes are adequate to sequester the volumes needed to impact atmospheric concentrations</a:t>
            </a:r>
          </a:p>
          <a:p>
            <a:pPr>
              <a:lnSpc>
                <a:spcPct val="90000"/>
              </a:lnSpc>
            </a:pPr>
            <a:r>
              <a:rPr lang="en-US" sz="2400"/>
              <a:t>Using available technology, adequate storage security can be assured to avoid inducing hazards and to benefit atmospheric concentrations </a:t>
            </a:r>
          </a:p>
          <a:p>
            <a:pPr>
              <a:lnSpc>
                <a:spcPct val="90000"/>
              </a:lnSpc>
            </a:pPr>
            <a:r>
              <a:rPr lang="en-US" sz="2400"/>
              <a:t>The whole system (pipeline, well construction, permitting) is mature enough to proceed forward-some work remaining</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4" name="Rectangle 4"/>
          <p:cNvSpPr>
            <a:spLocks noChangeArrowheads="1"/>
          </p:cNvSpPr>
          <p:nvPr/>
        </p:nvSpPr>
        <p:spPr bwMode="auto">
          <a:xfrm>
            <a:off x="0" y="0"/>
            <a:ext cx="9144000" cy="1524000"/>
          </a:xfrm>
          <a:prstGeom prst="rect">
            <a:avLst/>
          </a:prstGeom>
          <a:solidFill>
            <a:srgbClr val="FFFF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solidFill>
                <a:srgbClr val="FFFF00"/>
              </a:solidFill>
            </a:endParaRPr>
          </a:p>
        </p:txBody>
      </p:sp>
      <p:sp>
        <p:nvSpPr>
          <p:cNvPr id="30722" name="Rectangle 2"/>
          <p:cNvSpPr>
            <a:spLocks noGrp="1" noChangeArrowheads="1"/>
          </p:cNvSpPr>
          <p:nvPr>
            <p:ph type="title"/>
          </p:nvPr>
        </p:nvSpPr>
        <p:spPr/>
        <p:txBody>
          <a:bodyPr/>
          <a:lstStyle/>
          <a:p>
            <a:r>
              <a:rPr lang="en-US"/>
              <a:t>What needs to be done next?</a:t>
            </a:r>
          </a:p>
        </p:txBody>
      </p:sp>
      <p:sp>
        <p:nvSpPr>
          <p:cNvPr id="30723" name="Rectangle 3"/>
          <p:cNvSpPr>
            <a:spLocks noGrp="1" noChangeArrowheads="1"/>
          </p:cNvSpPr>
          <p:nvPr>
            <p:ph type="body" idx="1"/>
          </p:nvPr>
        </p:nvSpPr>
        <p:spPr/>
        <p:txBody>
          <a:bodyPr/>
          <a:lstStyle/>
          <a:p>
            <a:pPr>
              <a:lnSpc>
                <a:spcPct val="90000"/>
              </a:lnSpc>
            </a:pPr>
            <a:r>
              <a:rPr lang="en-US" sz="2400"/>
              <a:t>Prior to injection, CO</a:t>
            </a:r>
            <a:r>
              <a:rPr lang="en-US" sz="2400" baseline="-25000"/>
              <a:t>2</a:t>
            </a:r>
            <a:r>
              <a:rPr lang="en-US" sz="2400"/>
              <a:t> has to be captured at high concentration and compressed to about 2200 psi</a:t>
            </a:r>
          </a:p>
          <a:p>
            <a:pPr lvl="1">
              <a:lnSpc>
                <a:spcPct val="90000"/>
              </a:lnSpc>
            </a:pPr>
            <a:r>
              <a:rPr lang="en-US" sz="2000"/>
              <a:t>Capture is major limit on utilization of geologic storage</a:t>
            </a:r>
          </a:p>
          <a:p>
            <a:pPr>
              <a:lnSpc>
                <a:spcPct val="90000"/>
              </a:lnSpc>
            </a:pPr>
            <a:r>
              <a:rPr lang="en-US" sz="2400"/>
              <a:t>Assurance provided to industry on property rights and permitting</a:t>
            </a:r>
          </a:p>
          <a:p>
            <a:pPr lvl="1">
              <a:lnSpc>
                <a:spcPct val="90000"/>
              </a:lnSpc>
            </a:pPr>
            <a:r>
              <a:rPr lang="en-US" sz="2000"/>
              <a:t>Legal precedents for large volume injection into brine in most states are inadequate</a:t>
            </a:r>
          </a:p>
          <a:p>
            <a:pPr>
              <a:lnSpc>
                <a:spcPct val="90000"/>
              </a:lnSpc>
            </a:pPr>
            <a:r>
              <a:rPr lang="en-US" sz="2400"/>
              <a:t>Consensus on Best Practices for monitoring injection and post injection clarified</a:t>
            </a:r>
          </a:p>
          <a:p>
            <a:pPr lvl="1">
              <a:lnSpc>
                <a:spcPct val="90000"/>
              </a:lnSpc>
            </a:pPr>
            <a:r>
              <a:rPr lang="en-US" sz="2000"/>
              <a:t>This should be a result of research in coming year – how much monitoring is adequate?</a:t>
            </a:r>
          </a:p>
          <a:p>
            <a:pPr>
              <a:lnSpc>
                <a:spcPct val="90000"/>
              </a:lnSpc>
            </a:pPr>
            <a:endParaRPr lang="en-US" sz="240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noChangeArrowheads="1"/>
          </p:cNvSpPr>
          <p:nvPr>
            <p:ph type="title"/>
          </p:nvPr>
        </p:nvSpPr>
        <p:spPr>
          <a:xfrm>
            <a:off x="0" y="228600"/>
            <a:ext cx="8991600" cy="1143000"/>
          </a:xfrm>
        </p:spPr>
        <p:txBody>
          <a:bodyPr/>
          <a:lstStyle/>
          <a:p>
            <a:r>
              <a:rPr lang="en-US"/>
              <a:t>Geologic Sequestration</a:t>
            </a:r>
            <a:br>
              <a:rPr lang="en-US"/>
            </a:br>
            <a:r>
              <a:rPr lang="en-US"/>
              <a:t>of Carbon – Put it back</a:t>
            </a:r>
          </a:p>
        </p:txBody>
      </p:sp>
      <p:pic>
        <p:nvPicPr>
          <p:cNvPr id="45059" name="Picture 3" descr="model-all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1000" y="1346200"/>
            <a:ext cx="4794250" cy="5359400"/>
          </a:xfrm>
          <a:prstGeom prst="rect">
            <a:avLst/>
          </a:prstGeom>
          <a:noFill/>
          <a:extLst>
            <a:ext uri="{909E8E84-426E-40DD-AFC4-6F175D3DCCD1}">
              <a14:hiddenFill xmlns:a14="http://schemas.microsoft.com/office/drawing/2010/main">
                <a:solidFill>
                  <a:srgbClr val="FFFFFF"/>
                </a:solidFill>
              </a14:hiddenFill>
            </a:ext>
          </a:extLst>
        </p:spPr>
      </p:pic>
      <p:sp>
        <p:nvSpPr>
          <p:cNvPr id="45061" name="Line 5"/>
          <p:cNvSpPr>
            <a:spLocks noChangeShapeType="1"/>
          </p:cNvSpPr>
          <p:nvPr/>
        </p:nvSpPr>
        <p:spPr bwMode="auto">
          <a:xfrm>
            <a:off x="1143000" y="1295400"/>
            <a:ext cx="1828800" cy="1752600"/>
          </a:xfrm>
          <a:prstGeom prst="line">
            <a:avLst/>
          </a:prstGeom>
          <a:noFill/>
          <a:ln w="57150">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5062" name="Line 6"/>
          <p:cNvSpPr>
            <a:spLocks noChangeShapeType="1"/>
          </p:cNvSpPr>
          <p:nvPr/>
        </p:nvSpPr>
        <p:spPr bwMode="auto">
          <a:xfrm flipV="1">
            <a:off x="1143000" y="1219200"/>
            <a:ext cx="1981200" cy="1905000"/>
          </a:xfrm>
          <a:prstGeom prst="line">
            <a:avLst/>
          </a:prstGeom>
          <a:noFill/>
          <a:ln w="57150">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5064" name="Text Box 8"/>
          <p:cNvSpPr txBox="1">
            <a:spLocks noChangeArrowheads="1"/>
          </p:cNvSpPr>
          <p:nvPr/>
        </p:nvSpPr>
        <p:spPr bwMode="auto">
          <a:xfrm>
            <a:off x="5410200" y="2209800"/>
            <a:ext cx="1974850" cy="9159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t>Carbon extracted</a:t>
            </a:r>
          </a:p>
          <a:p>
            <a:r>
              <a:rPr lang="en-US"/>
              <a:t>from coal or other</a:t>
            </a:r>
          </a:p>
          <a:p>
            <a:r>
              <a:rPr lang="en-US"/>
              <a:t>fossil fuel…</a:t>
            </a:r>
          </a:p>
        </p:txBody>
      </p:sp>
      <p:sp>
        <p:nvSpPr>
          <p:cNvPr id="45081" name="Line 25"/>
          <p:cNvSpPr>
            <a:spLocks noChangeShapeType="1"/>
          </p:cNvSpPr>
          <p:nvPr/>
        </p:nvSpPr>
        <p:spPr bwMode="auto">
          <a:xfrm>
            <a:off x="4343400" y="4648200"/>
            <a:ext cx="152400" cy="152400"/>
          </a:xfrm>
          <a:prstGeom prst="line">
            <a:avLst/>
          </a:prstGeom>
          <a:noFill/>
          <a:ln w="38100">
            <a:solidFill>
              <a:schemeClr val="accent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5082" name="Line 26"/>
          <p:cNvSpPr>
            <a:spLocks noChangeShapeType="1"/>
          </p:cNvSpPr>
          <p:nvPr/>
        </p:nvSpPr>
        <p:spPr bwMode="auto">
          <a:xfrm>
            <a:off x="4343400" y="4419600"/>
            <a:ext cx="152400" cy="152400"/>
          </a:xfrm>
          <a:prstGeom prst="line">
            <a:avLst/>
          </a:prstGeom>
          <a:noFill/>
          <a:ln w="38100">
            <a:solidFill>
              <a:schemeClr val="accent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5083" name="Line 27"/>
          <p:cNvSpPr>
            <a:spLocks noChangeShapeType="1"/>
          </p:cNvSpPr>
          <p:nvPr/>
        </p:nvSpPr>
        <p:spPr bwMode="auto">
          <a:xfrm>
            <a:off x="4343400" y="4267200"/>
            <a:ext cx="152400" cy="152400"/>
          </a:xfrm>
          <a:prstGeom prst="line">
            <a:avLst/>
          </a:prstGeom>
          <a:noFill/>
          <a:ln w="38100">
            <a:solidFill>
              <a:schemeClr val="accent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5084" name="Line 28"/>
          <p:cNvSpPr>
            <a:spLocks noChangeShapeType="1"/>
          </p:cNvSpPr>
          <p:nvPr/>
        </p:nvSpPr>
        <p:spPr bwMode="auto">
          <a:xfrm flipV="1">
            <a:off x="4495800" y="4648200"/>
            <a:ext cx="152400" cy="152400"/>
          </a:xfrm>
          <a:prstGeom prst="line">
            <a:avLst/>
          </a:prstGeom>
          <a:noFill/>
          <a:ln w="38100">
            <a:solidFill>
              <a:schemeClr val="accent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5085" name="Line 29"/>
          <p:cNvSpPr>
            <a:spLocks noChangeShapeType="1"/>
          </p:cNvSpPr>
          <p:nvPr/>
        </p:nvSpPr>
        <p:spPr bwMode="auto">
          <a:xfrm flipV="1">
            <a:off x="4495800" y="4419600"/>
            <a:ext cx="152400" cy="152400"/>
          </a:xfrm>
          <a:prstGeom prst="line">
            <a:avLst/>
          </a:prstGeom>
          <a:noFill/>
          <a:ln w="38100">
            <a:solidFill>
              <a:schemeClr val="accent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5086" name="Line 30"/>
          <p:cNvSpPr>
            <a:spLocks noChangeShapeType="1"/>
          </p:cNvSpPr>
          <p:nvPr/>
        </p:nvSpPr>
        <p:spPr bwMode="auto">
          <a:xfrm flipV="1">
            <a:off x="4495800" y="4267200"/>
            <a:ext cx="152400" cy="152400"/>
          </a:xfrm>
          <a:prstGeom prst="line">
            <a:avLst/>
          </a:prstGeom>
          <a:noFill/>
          <a:ln w="38100">
            <a:solidFill>
              <a:schemeClr val="accent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nvGrpSpPr>
          <p:cNvPr id="45090" name="Group 34"/>
          <p:cNvGrpSpPr>
            <a:grpSpLocks/>
          </p:cNvGrpSpPr>
          <p:nvPr/>
        </p:nvGrpSpPr>
        <p:grpSpPr bwMode="auto">
          <a:xfrm>
            <a:off x="457200" y="2362200"/>
            <a:ext cx="7534275" cy="4038600"/>
            <a:chOff x="288" y="1488"/>
            <a:chExt cx="4746" cy="2544"/>
          </a:xfrm>
        </p:grpSpPr>
        <p:sp>
          <p:nvSpPr>
            <p:cNvPr id="45087" name="Text Box 31"/>
            <p:cNvSpPr txBox="1">
              <a:spLocks noChangeArrowheads="1"/>
            </p:cNvSpPr>
            <p:nvPr/>
          </p:nvSpPr>
          <p:spPr bwMode="auto">
            <a:xfrm>
              <a:off x="3446" y="2183"/>
              <a:ext cx="1588" cy="4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t>Returned into the earth</a:t>
              </a:r>
            </a:p>
            <a:p>
              <a:r>
                <a:rPr lang="en-US"/>
                <a:t>where it came from</a:t>
              </a:r>
            </a:p>
          </p:txBody>
        </p:sp>
        <p:sp>
          <p:nvSpPr>
            <p:cNvPr id="45088" name="AutoShape 32"/>
            <p:cNvSpPr>
              <a:spLocks noChangeArrowheads="1"/>
            </p:cNvSpPr>
            <p:nvPr/>
          </p:nvSpPr>
          <p:spPr bwMode="auto">
            <a:xfrm rot="8179469">
              <a:off x="288" y="2160"/>
              <a:ext cx="1248" cy="1872"/>
            </a:xfrm>
            <a:prstGeom prst="curvedLeftArrow">
              <a:avLst>
                <a:gd name="adj1" fmla="val 21562"/>
                <a:gd name="adj2" fmla="val 55132"/>
                <a:gd name="adj3" fmla="val 35815"/>
              </a:avLst>
            </a:prstGeom>
            <a:solidFill>
              <a:srgbClr val="FFFF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5089" name="AutoShape 33"/>
            <p:cNvSpPr>
              <a:spLocks noChangeArrowheads="1"/>
            </p:cNvSpPr>
            <p:nvPr/>
          </p:nvSpPr>
          <p:spPr bwMode="auto">
            <a:xfrm rot="-2620531">
              <a:off x="1776" y="1488"/>
              <a:ext cx="1248" cy="1872"/>
            </a:xfrm>
            <a:prstGeom prst="curvedLeftArrow">
              <a:avLst>
                <a:gd name="adj1" fmla="val 21562"/>
                <a:gd name="adj2" fmla="val 55132"/>
                <a:gd name="adj3" fmla="val 35815"/>
              </a:avLst>
            </a:prstGeom>
            <a:solidFill>
              <a:srgbClr val="FFFF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4509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835" name="Rectangle 43"/>
          <p:cNvSpPr>
            <a:spLocks noChangeArrowheads="1"/>
          </p:cNvSpPr>
          <p:nvPr/>
        </p:nvSpPr>
        <p:spPr bwMode="auto">
          <a:xfrm>
            <a:off x="0" y="0"/>
            <a:ext cx="9144000" cy="1295400"/>
          </a:xfrm>
          <a:prstGeom prst="rect">
            <a:avLst/>
          </a:prstGeom>
          <a:solidFill>
            <a:srgbClr val="FFFF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solidFill>
                <a:srgbClr val="FFFF00"/>
              </a:solidFill>
            </a:endParaRPr>
          </a:p>
        </p:txBody>
      </p:sp>
      <p:sp>
        <p:nvSpPr>
          <p:cNvPr id="33795" name="Rectangle 3"/>
          <p:cNvSpPr>
            <a:spLocks noGrp="1" noChangeArrowheads="1"/>
          </p:cNvSpPr>
          <p:nvPr>
            <p:ph type="title"/>
          </p:nvPr>
        </p:nvSpPr>
        <p:spPr>
          <a:xfrm>
            <a:off x="0" y="228600"/>
            <a:ext cx="8991600" cy="1143000"/>
          </a:xfrm>
        </p:spPr>
        <p:txBody>
          <a:bodyPr/>
          <a:lstStyle/>
          <a:p>
            <a:r>
              <a:rPr lang="en-US"/>
              <a:t>What is Geologic Sequestration?</a:t>
            </a:r>
          </a:p>
        </p:txBody>
      </p:sp>
      <p:pic>
        <p:nvPicPr>
          <p:cNvPr id="33797" name="Picture 5" descr="model-all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81000" y="1346200"/>
            <a:ext cx="4794250" cy="5359400"/>
          </a:xfrm>
          <a:prstGeom prst="rect">
            <a:avLst/>
          </a:prstGeom>
          <a:noFill/>
          <a:extLst>
            <a:ext uri="{909E8E84-426E-40DD-AFC4-6F175D3DCCD1}">
              <a14:hiddenFill xmlns:a14="http://schemas.microsoft.com/office/drawing/2010/main">
                <a:solidFill>
                  <a:srgbClr val="FFFFFF"/>
                </a:solidFill>
              </a14:hiddenFill>
            </a:ext>
          </a:extLst>
        </p:spPr>
      </p:pic>
      <p:grpSp>
        <p:nvGrpSpPr>
          <p:cNvPr id="33827" name="Group 35"/>
          <p:cNvGrpSpPr>
            <a:grpSpLocks/>
          </p:cNvGrpSpPr>
          <p:nvPr/>
        </p:nvGrpSpPr>
        <p:grpSpPr bwMode="auto">
          <a:xfrm>
            <a:off x="1143000" y="1219200"/>
            <a:ext cx="7050088" cy="1905000"/>
            <a:chOff x="720" y="768"/>
            <a:chExt cx="4441" cy="1200"/>
          </a:xfrm>
        </p:grpSpPr>
        <p:sp>
          <p:nvSpPr>
            <p:cNvPr id="33800" name="Line 8"/>
            <p:cNvSpPr>
              <a:spLocks noChangeShapeType="1"/>
            </p:cNvSpPr>
            <p:nvPr/>
          </p:nvSpPr>
          <p:spPr bwMode="auto">
            <a:xfrm>
              <a:off x="720" y="816"/>
              <a:ext cx="1152" cy="1104"/>
            </a:xfrm>
            <a:prstGeom prst="line">
              <a:avLst/>
            </a:prstGeom>
            <a:noFill/>
            <a:ln w="38100">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3803" name="Line 11"/>
            <p:cNvSpPr>
              <a:spLocks noChangeShapeType="1"/>
            </p:cNvSpPr>
            <p:nvPr/>
          </p:nvSpPr>
          <p:spPr bwMode="auto">
            <a:xfrm flipV="1">
              <a:off x="720" y="768"/>
              <a:ext cx="1248" cy="1200"/>
            </a:xfrm>
            <a:prstGeom prst="line">
              <a:avLst/>
            </a:prstGeom>
            <a:noFill/>
            <a:ln w="38100">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3804" name="Text Box 12"/>
            <p:cNvSpPr txBox="1">
              <a:spLocks noChangeArrowheads="1"/>
            </p:cNvSpPr>
            <p:nvPr/>
          </p:nvSpPr>
          <p:spPr bwMode="auto">
            <a:xfrm>
              <a:off x="3408" y="864"/>
              <a:ext cx="1753" cy="4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t>To reduce CO</a:t>
              </a:r>
              <a:r>
                <a:rPr lang="en-US" baseline="-25000"/>
                <a:t>2</a:t>
              </a:r>
              <a:r>
                <a:rPr lang="en-US"/>
                <a:t> emissions</a:t>
              </a:r>
            </a:p>
            <a:p>
              <a:r>
                <a:rPr lang="en-US"/>
                <a:t>to air from point sources..</a:t>
              </a:r>
            </a:p>
          </p:txBody>
        </p:sp>
      </p:grpSp>
      <p:sp>
        <p:nvSpPr>
          <p:cNvPr id="33806" name="Text Box 14"/>
          <p:cNvSpPr txBox="1">
            <a:spLocks noChangeArrowheads="1"/>
          </p:cNvSpPr>
          <p:nvPr/>
        </p:nvSpPr>
        <p:spPr bwMode="auto">
          <a:xfrm>
            <a:off x="1676400" y="4343400"/>
            <a:ext cx="2165350" cy="9159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t>Carbon extracted</a:t>
            </a:r>
          </a:p>
          <a:p>
            <a:r>
              <a:rPr lang="en-US"/>
              <a:t>from a coal or other</a:t>
            </a:r>
          </a:p>
          <a:p>
            <a:r>
              <a:rPr lang="en-US"/>
              <a:t>fossil fuel…</a:t>
            </a:r>
          </a:p>
        </p:txBody>
      </p:sp>
      <p:grpSp>
        <p:nvGrpSpPr>
          <p:cNvPr id="33809" name="Group 17"/>
          <p:cNvGrpSpPr>
            <a:grpSpLocks/>
          </p:cNvGrpSpPr>
          <p:nvPr/>
        </p:nvGrpSpPr>
        <p:grpSpPr bwMode="auto">
          <a:xfrm>
            <a:off x="990600" y="2438400"/>
            <a:ext cx="3562350" cy="1677988"/>
            <a:chOff x="624" y="1536"/>
            <a:chExt cx="2244" cy="1057"/>
          </a:xfrm>
        </p:grpSpPr>
        <p:sp>
          <p:nvSpPr>
            <p:cNvPr id="33807" name="Text Box 15"/>
            <p:cNvSpPr txBox="1">
              <a:spLocks noChangeArrowheads="1"/>
            </p:cNvSpPr>
            <p:nvPr/>
          </p:nvSpPr>
          <p:spPr bwMode="auto">
            <a:xfrm>
              <a:off x="1248" y="1536"/>
              <a:ext cx="1620" cy="4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t>is currently burned and </a:t>
              </a:r>
            </a:p>
            <a:p>
              <a:r>
                <a:rPr lang="en-US"/>
                <a:t>emitted to air</a:t>
              </a:r>
            </a:p>
          </p:txBody>
        </p:sp>
        <p:sp>
          <p:nvSpPr>
            <p:cNvPr id="33808" name="AutoShape 16"/>
            <p:cNvSpPr>
              <a:spLocks noChangeArrowheads="1"/>
            </p:cNvSpPr>
            <p:nvPr/>
          </p:nvSpPr>
          <p:spPr bwMode="auto">
            <a:xfrm rot="-5400000">
              <a:off x="648" y="1608"/>
              <a:ext cx="961" cy="1010"/>
            </a:xfrm>
            <a:custGeom>
              <a:avLst/>
              <a:gdLst>
                <a:gd name="G0" fmla="+- 15126 0 0"/>
                <a:gd name="G1" fmla="+- 2912 0 0"/>
                <a:gd name="G2" fmla="+- 12158 0 2912"/>
                <a:gd name="G3" fmla="+- G2 0 2912"/>
                <a:gd name="G4" fmla="*/ G3 32768 32059"/>
                <a:gd name="G5" fmla="*/ G4 1 2"/>
                <a:gd name="G6" fmla="+- 21600 0 15126"/>
                <a:gd name="G7" fmla="*/ G6 2912 6079"/>
                <a:gd name="G8" fmla="+- G7 15126 0"/>
                <a:gd name="T0" fmla="*/ 15126 w 21600"/>
                <a:gd name="T1" fmla="*/ 0 h 21600"/>
                <a:gd name="T2" fmla="*/ 15126 w 21600"/>
                <a:gd name="T3" fmla="*/ 12158 h 21600"/>
                <a:gd name="T4" fmla="*/ 3237 w 21600"/>
                <a:gd name="T5" fmla="*/ 21600 h 21600"/>
                <a:gd name="T6" fmla="*/ 21600 w 21600"/>
                <a:gd name="T7" fmla="*/ 6079 h 21600"/>
                <a:gd name="T8" fmla="*/ 17694720 60000 65536"/>
                <a:gd name="T9" fmla="*/ 5898240 60000 65536"/>
                <a:gd name="T10" fmla="*/ 5898240 60000 65536"/>
                <a:gd name="T11" fmla="*/ 0 60000 65536"/>
                <a:gd name="T12" fmla="*/ 12427 w 21600"/>
                <a:gd name="T13" fmla="*/ G1 h 21600"/>
                <a:gd name="T14" fmla="*/ G8 w 21600"/>
                <a:gd name="T15" fmla="*/ G2 h 21600"/>
              </a:gdLst>
              <a:ahLst/>
              <a:cxnLst>
                <a:cxn ang="T8">
                  <a:pos x="T0" y="T1"/>
                </a:cxn>
                <a:cxn ang="T9">
                  <a:pos x="T2" y="T3"/>
                </a:cxn>
                <a:cxn ang="T10">
                  <a:pos x="T4" y="T5"/>
                </a:cxn>
                <a:cxn ang="T11">
                  <a:pos x="T6" y="T7"/>
                </a:cxn>
              </a:cxnLst>
              <a:rect l="T12" t="T13" r="T14" b="T15"/>
              <a:pathLst>
                <a:path w="21600" h="21600">
                  <a:moveTo>
                    <a:pt x="21600" y="6079"/>
                  </a:moveTo>
                  <a:lnTo>
                    <a:pt x="15126" y="0"/>
                  </a:lnTo>
                  <a:lnTo>
                    <a:pt x="15126" y="2912"/>
                  </a:lnTo>
                  <a:lnTo>
                    <a:pt x="12427" y="2912"/>
                  </a:lnTo>
                  <a:cubicBezTo>
                    <a:pt x="5564" y="2912"/>
                    <a:pt x="0" y="7052"/>
                    <a:pt x="0" y="12158"/>
                  </a:cubicBezTo>
                  <a:lnTo>
                    <a:pt x="0" y="21600"/>
                  </a:lnTo>
                  <a:lnTo>
                    <a:pt x="6474" y="21600"/>
                  </a:lnTo>
                  <a:lnTo>
                    <a:pt x="6474" y="12158"/>
                  </a:lnTo>
                  <a:cubicBezTo>
                    <a:pt x="6474" y="10550"/>
                    <a:pt x="9139" y="9246"/>
                    <a:pt x="12427" y="9246"/>
                  </a:cubicBezTo>
                  <a:lnTo>
                    <a:pt x="15126" y="9246"/>
                  </a:lnTo>
                  <a:lnTo>
                    <a:pt x="15126" y="12158"/>
                  </a:lnTo>
                  <a:close/>
                </a:path>
              </a:pathLst>
            </a:custGeom>
            <a:noFill/>
            <a:ln w="5715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33812" name="Group 20"/>
          <p:cNvGrpSpPr>
            <a:grpSpLocks/>
          </p:cNvGrpSpPr>
          <p:nvPr/>
        </p:nvGrpSpPr>
        <p:grpSpPr bwMode="auto">
          <a:xfrm>
            <a:off x="2209800" y="2133600"/>
            <a:ext cx="6985000" cy="1219200"/>
            <a:chOff x="1392" y="1344"/>
            <a:chExt cx="4400" cy="768"/>
          </a:xfrm>
        </p:grpSpPr>
        <p:sp>
          <p:nvSpPr>
            <p:cNvPr id="33810" name="Text Box 18"/>
            <p:cNvSpPr txBox="1">
              <a:spLocks noChangeArrowheads="1"/>
            </p:cNvSpPr>
            <p:nvPr/>
          </p:nvSpPr>
          <p:spPr bwMode="auto">
            <a:xfrm>
              <a:off x="3364" y="1344"/>
              <a:ext cx="2428" cy="5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t>CO</a:t>
              </a:r>
              <a:r>
                <a:rPr lang="en-US" baseline="-25000"/>
                <a:t>2</a:t>
              </a:r>
              <a:r>
                <a:rPr lang="en-US"/>
                <a:t> is captured as concentrated</a:t>
              </a:r>
            </a:p>
            <a:p>
              <a:r>
                <a:rPr lang="en-US"/>
                <a:t>high pressure fluid by one of several</a:t>
              </a:r>
            </a:p>
            <a:p>
              <a:r>
                <a:rPr lang="en-US"/>
                <a:t>methods..</a:t>
              </a:r>
            </a:p>
          </p:txBody>
        </p:sp>
        <p:sp>
          <p:nvSpPr>
            <p:cNvPr id="33811" name="Line 19"/>
            <p:cNvSpPr>
              <a:spLocks noChangeShapeType="1"/>
            </p:cNvSpPr>
            <p:nvPr/>
          </p:nvSpPr>
          <p:spPr bwMode="auto">
            <a:xfrm flipH="1">
              <a:off x="1392" y="1632"/>
              <a:ext cx="1920" cy="48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grpSp>
        <p:nvGrpSpPr>
          <p:cNvPr id="33822" name="Group 30"/>
          <p:cNvGrpSpPr>
            <a:grpSpLocks/>
          </p:cNvGrpSpPr>
          <p:nvPr/>
        </p:nvGrpSpPr>
        <p:grpSpPr bwMode="auto">
          <a:xfrm>
            <a:off x="3352800" y="3048000"/>
            <a:ext cx="5319713" cy="915988"/>
            <a:chOff x="2112" y="1943"/>
            <a:chExt cx="3351" cy="577"/>
          </a:xfrm>
        </p:grpSpPr>
        <p:sp>
          <p:nvSpPr>
            <p:cNvPr id="33814" name="Text Box 22"/>
            <p:cNvSpPr txBox="1">
              <a:spLocks noChangeArrowheads="1"/>
            </p:cNvSpPr>
            <p:nvPr/>
          </p:nvSpPr>
          <p:spPr bwMode="auto">
            <a:xfrm>
              <a:off x="3350" y="1943"/>
              <a:ext cx="2113" cy="5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t>CO</a:t>
              </a:r>
              <a:r>
                <a:rPr lang="en-US" baseline="-25000"/>
                <a:t>2</a:t>
              </a:r>
              <a:r>
                <a:rPr lang="en-US"/>
                <a:t> is shipped as supercritical </a:t>
              </a:r>
            </a:p>
            <a:p>
              <a:r>
                <a:rPr lang="en-US"/>
                <a:t>fluid via pipeline to a selected, </a:t>
              </a:r>
            </a:p>
            <a:p>
              <a:r>
                <a:rPr lang="en-US"/>
                <a:t>permitted injection site</a:t>
              </a:r>
            </a:p>
          </p:txBody>
        </p:sp>
        <p:sp>
          <p:nvSpPr>
            <p:cNvPr id="33815" name="Line 23"/>
            <p:cNvSpPr>
              <a:spLocks noChangeShapeType="1"/>
            </p:cNvSpPr>
            <p:nvPr/>
          </p:nvSpPr>
          <p:spPr bwMode="auto">
            <a:xfrm flipV="1">
              <a:off x="2112" y="2160"/>
              <a:ext cx="96" cy="96"/>
            </a:xfrm>
            <a:prstGeom prst="line">
              <a:avLst/>
            </a:prstGeom>
            <a:noFill/>
            <a:ln w="28575">
              <a:solidFill>
                <a:schemeClr val="accent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3816" name="Line 24"/>
            <p:cNvSpPr>
              <a:spLocks noChangeShapeType="1"/>
            </p:cNvSpPr>
            <p:nvPr/>
          </p:nvSpPr>
          <p:spPr bwMode="auto">
            <a:xfrm flipV="1">
              <a:off x="2256" y="2160"/>
              <a:ext cx="96" cy="96"/>
            </a:xfrm>
            <a:prstGeom prst="line">
              <a:avLst/>
            </a:prstGeom>
            <a:noFill/>
            <a:ln w="28575">
              <a:solidFill>
                <a:schemeClr val="accent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3817" name="Line 25"/>
            <p:cNvSpPr>
              <a:spLocks noChangeShapeType="1"/>
            </p:cNvSpPr>
            <p:nvPr/>
          </p:nvSpPr>
          <p:spPr bwMode="auto">
            <a:xfrm flipV="1">
              <a:off x="2352" y="2160"/>
              <a:ext cx="96" cy="96"/>
            </a:xfrm>
            <a:prstGeom prst="line">
              <a:avLst/>
            </a:prstGeom>
            <a:noFill/>
            <a:ln w="28575">
              <a:solidFill>
                <a:schemeClr val="accent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3818" name="Line 26"/>
            <p:cNvSpPr>
              <a:spLocks noChangeShapeType="1"/>
            </p:cNvSpPr>
            <p:nvPr/>
          </p:nvSpPr>
          <p:spPr bwMode="auto">
            <a:xfrm flipH="1" flipV="1">
              <a:off x="2352" y="2064"/>
              <a:ext cx="96" cy="96"/>
            </a:xfrm>
            <a:prstGeom prst="line">
              <a:avLst/>
            </a:prstGeom>
            <a:noFill/>
            <a:ln w="28575">
              <a:solidFill>
                <a:schemeClr val="accent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3820" name="Line 28"/>
            <p:cNvSpPr>
              <a:spLocks noChangeShapeType="1"/>
            </p:cNvSpPr>
            <p:nvPr/>
          </p:nvSpPr>
          <p:spPr bwMode="auto">
            <a:xfrm flipH="1" flipV="1">
              <a:off x="2256" y="2064"/>
              <a:ext cx="96" cy="96"/>
            </a:xfrm>
            <a:prstGeom prst="line">
              <a:avLst/>
            </a:prstGeom>
            <a:noFill/>
            <a:ln w="28575">
              <a:solidFill>
                <a:schemeClr val="accent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3821" name="Line 29"/>
            <p:cNvSpPr>
              <a:spLocks noChangeShapeType="1"/>
            </p:cNvSpPr>
            <p:nvPr/>
          </p:nvSpPr>
          <p:spPr bwMode="auto">
            <a:xfrm flipH="1" flipV="1">
              <a:off x="2112" y="2064"/>
              <a:ext cx="96" cy="96"/>
            </a:xfrm>
            <a:prstGeom prst="line">
              <a:avLst/>
            </a:prstGeom>
            <a:noFill/>
            <a:ln w="28575">
              <a:solidFill>
                <a:schemeClr val="accent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sp>
        <p:nvSpPr>
          <p:cNvPr id="33823" name="Text Box 31"/>
          <p:cNvSpPr txBox="1">
            <a:spLocks noChangeArrowheads="1"/>
          </p:cNvSpPr>
          <p:nvPr/>
        </p:nvSpPr>
        <p:spPr bwMode="auto">
          <a:xfrm>
            <a:off x="5365750" y="4114800"/>
            <a:ext cx="3549650" cy="1190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t>CO</a:t>
            </a:r>
            <a:r>
              <a:rPr lang="en-US" baseline="-25000"/>
              <a:t>2</a:t>
            </a:r>
            <a:r>
              <a:rPr lang="en-US"/>
              <a:t> injected at pressure into</a:t>
            </a:r>
          </a:p>
          <a:p>
            <a:r>
              <a:rPr lang="en-US"/>
              <a:t>pore space at depths </a:t>
            </a:r>
          </a:p>
          <a:p>
            <a:r>
              <a:rPr lang="en-US"/>
              <a:t>below and isolated (sequestered)</a:t>
            </a:r>
          </a:p>
          <a:p>
            <a:r>
              <a:rPr lang="en-US"/>
              <a:t>from potable water.</a:t>
            </a:r>
          </a:p>
        </p:txBody>
      </p:sp>
      <p:sp>
        <p:nvSpPr>
          <p:cNvPr id="33826" name="Rectangle 34"/>
          <p:cNvSpPr>
            <a:spLocks noChangeArrowheads="1"/>
          </p:cNvSpPr>
          <p:nvPr/>
        </p:nvSpPr>
        <p:spPr bwMode="auto">
          <a:xfrm>
            <a:off x="5410200" y="5334000"/>
            <a:ext cx="3352800" cy="9159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t>CO</a:t>
            </a:r>
            <a:r>
              <a:rPr lang="en-US" baseline="-25000"/>
              <a:t>2</a:t>
            </a:r>
            <a:r>
              <a:rPr lang="en-US"/>
              <a:t> stored in pore space </a:t>
            </a:r>
          </a:p>
          <a:p>
            <a:r>
              <a:rPr lang="en-US"/>
              <a:t>over geologically</a:t>
            </a:r>
          </a:p>
          <a:p>
            <a:r>
              <a:rPr lang="en-US"/>
              <a:t>significant time frames.</a:t>
            </a:r>
          </a:p>
        </p:txBody>
      </p:sp>
      <p:sp>
        <p:nvSpPr>
          <p:cNvPr id="33828" name="Line 36"/>
          <p:cNvSpPr>
            <a:spLocks noChangeShapeType="1"/>
          </p:cNvSpPr>
          <p:nvPr/>
        </p:nvSpPr>
        <p:spPr bwMode="auto">
          <a:xfrm>
            <a:off x="4343400" y="4648200"/>
            <a:ext cx="152400" cy="152400"/>
          </a:xfrm>
          <a:prstGeom prst="line">
            <a:avLst/>
          </a:prstGeom>
          <a:noFill/>
          <a:ln w="38100">
            <a:solidFill>
              <a:schemeClr val="accent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3829" name="Line 37"/>
          <p:cNvSpPr>
            <a:spLocks noChangeShapeType="1"/>
          </p:cNvSpPr>
          <p:nvPr/>
        </p:nvSpPr>
        <p:spPr bwMode="auto">
          <a:xfrm>
            <a:off x="4343400" y="4419600"/>
            <a:ext cx="152400" cy="152400"/>
          </a:xfrm>
          <a:prstGeom prst="line">
            <a:avLst/>
          </a:prstGeom>
          <a:noFill/>
          <a:ln w="38100">
            <a:solidFill>
              <a:schemeClr val="accent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3830" name="Line 38"/>
          <p:cNvSpPr>
            <a:spLocks noChangeShapeType="1"/>
          </p:cNvSpPr>
          <p:nvPr/>
        </p:nvSpPr>
        <p:spPr bwMode="auto">
          <a:xfrm>
            <a:off x="4343400" y="4267200"/>
            <a:ext cx="152400" cy="152400"/>
          </a:xfrm>
          <a:prstGeom prst="line">
            <a:avLst/>
          </a:prstGeom>
          <a:noFill/>
          <a:ln w="38100">
            <a:solidFill>
              <a:schemeClr val="accent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3831" name="Line 39"/>
          <p:cNvSpPr>
            <a:spLocks noChangeShapeType="1"/>
          </p:cNvSpPr>
          <p:nvPr/>
        </p:nvSpPr>
        <p:spPr bwMode="auto">
          <a:xfrm flipV="1">
            <a:off x="4495800" y="4648200"/>
            <a:ext cx="152400" cy="152400"/>
          </a:xfrm>
          <a:prstGeom prst="line">
            <a:avLst/>
          </a:prstGeom>
          <a:noFill/>
          <a:ln w="38100">
            <a:solidFill>
              <a:schemeClr val="accent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3832" name="Line 40"/>
          <p:cNvSpPr>
            <a:spLocks noChangeShapeType="1"/>
          </p:cNvSpPr>
          <p:nvPr/>
        </p:nvSpPr>
        <p:spPr bwMode="auto">
          <a:xfrm flipV="1">
            <a:off x="4495800" y="4419600"/>
            <a:ext cx="152400" cy="152400"/>
          </a:xfrm>
          <a:prstGeom prst="line">
            <a:avLst/>
          </a:prstGeom>
          <a:noFill/>
          <a:ln w="38100">
            <a:solidFill>
              <a:schemeClr val="accent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3833" name="Line 41"/>
          <p:cNvSpPr>
            <a:spLocks noChangeShapeType="1"/>
          </p:cNvSpPr>
          <p:nvPr/>
        </p:nvSpPr>
        <p:spPr bwMode="auto">
          <a:xfrm flipV="1">
            <a:off x="4495800" y="4267200"/>
            <a:ext cx="152400" cy="152400"/>
          </a:xfrm>
          <a:prstGeom prst="line">
            <a:avLst/>
          </a:prstGeom>
          <a:noFill/>
          <a:ln w="38100">
            <a:solidFill>
              <a:schemeClr val="accent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pic>
        <p:nvPicPr>
          <p:cNvPr id="33834" name="Picture 42" descr="GCCClogowhite"/>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937500" y="5638800"/>
            <a:ext cx="1206500" cy="12192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33809"/>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0" presetClass="exit" presetSubtype="0" fill="hold" nodeType="clickEffect">
                                  <p:stCondLst>
                                    <p:cond delay="0"/>
                                  </p:stCondLst>
                                  <p:childTnLst>
                                    <p:animEffect transition="out" filter="fade">
                                      <p:cBhvr>
                                        <p:cTn id="10" dur="5000"/>
                                        <p:tgtEl>
                                          <p:spTgt spid="33809"/>
                                        </p:tgtEl>
                                      </p:cBhvr>
                                    </p:animEffect>
                                    <p:set>
                                      <p:cBhvr>
                                        <p:cTn id="11" dur="1" fill="hold">
                                          <p:stCondLst>
                                            <p:cond delay="4999"/>
                                          </p:stCondLst>
                                        </p:cTn>
                                        <p:tgtEl>
                                          <p:spTgt spid="33809"/>
                                        </p:tgtEl>
                                        <p:attrNameLst>
                                          <p:attrName>style.visibility</p:attrName>
                                        </p:attrNameLst>
                                      </p:cBhvr>
                                      <p:to>
                                        <p:strVal val="hidden"/>
                                      </p:to>
                                    </p:set>
                                  </p:childTnLst>
                                </p:cTn>
                              </p:par>
                            </p:childTnLst>
                          </p:cTn>
                        </p:par>
                      </p:childTnLst>
                    </p:cTn>
                  </p:par>
                  <p:par>
                    <p:cTn id="12" fill="hold" nodeType="clickPar">
                      <p:stCondLst>
                        <p:cond delay="indefinite"/>
                      </p:stCondLst>
                      <p:childTnLst>
                        <p:par>
                          <p:cTn id="13" fill="hold" nodeType="withGroup">
                            <p:stCondLst>
                              <p:cond delay="0"/>
                            </p:stCondLst>
                            <p:childTnLst>
                              <p:par>
                                <p:cTn id="14" presetID="1" presetClass="entr" presetSubtype="0" fill="hold" nodeType="clickEffect">
                                  <p:stCondLst>
                                    <p:cond delay="0"/>
                                  </p:stCondLst>
                                  <p:childTnLst>
                                    <p:set>
                                      <p:cBhvr>
                                        <p:cTn id="15" dur="1" fill="hold">
                                          <p:stCondLst>
                                            <p:cond delay="0"/>
                                          </p:stCondLst>
                                        </p:cTn>
                                        <p:tgtEl>
                                          <p:spTgt spid="33827"/>
                                        </p:tgtEl>
                                        <p:attrNameLst>
                                          <p:attrName>style.visibility</p:attrName>
                                        </p:attrNameLst>
                                      </p:cBhvr>
                                      <p:to>
                                        <p:strVal val="visible"/>
                                      </p:to>
                                    </p:set>
                                  </p:childTnLst>
                                </p:cTn>
                              </p:par>
                            </p:childTnLst>
                          </p:cTn>
                        </p:par>
                      </p:childTnLst>
                    </p:cTn>
                  </p:par>
                  <p:par>
                    <p:cTn id="16" fill="hold" nodeType="clickPar">
                      <p:stCondLst>
                        <p:cond delay="indefinite"/>
                      </p:stCondLst>
                      <p:childTnLst>
                        <p:par>
                          <p:cTn id="17" fill="hold" nodeType="withGroup">
                            <p:stCondLst>
                              <p:cond delay="0"/>
                            </p:stCondLst>
                            <p:childTnLst>
                              <p:par>
                                <p:cTn id="18" presetID="1" presetClass="entr" presetSubtype="0" fill="hold" nodeType="clickEffect">
                                  <p:stCondLst>
                                    <p:cond delay="0"/>
                                  </p:stCondLst>
                                  <p:childTnLst>
                                    <p:set>
                                      <p:cBhvr>
                                        <p:cTn id="19" dur="1" fill="hold">
                                          <p:stCondLst>
                                            <p:cond delay="0"/>
                                          </p:stCondLst>
                                        </p:cTn>
                                        <p:tgtEl>
                                          <p:spTgt spid="33812"/>
                                        </p:tgtEl>
                                        <p:attrNameLst>
                                          <p:attrName>style.visibility</p:attrName>
                                        </p:attrNameLst>
                                      </p:cBhvr>
                                      <p:to>
                                        <p:strVal val="visible"/>
                                      </p:to>
                                    </p:set>
                                  </p:childTnLst>
                                </p:cTn>
                              </p:par>
                            </p:childTnLst>
                          </p:cTn>
                        </p:par>
                      </p:childTnLst>
                    </p:cTn>
                  </p:par>
                  <p:par>
                    <p:cTn id="20" fill="hold" nodeType="clickPar">
                      <p:stCondLst>
                        <p:cond delay="indefinite"/>
                      </p:stCondLst>
                      <p:childTnLst>
                        <p:par>
                          <p:cTn id="21" fill="hold" nodeType="withGroup">
                            <p:stCondLst>
                              <p:cond delay="0"/>
                            </p:stCondLst>
                            <p:childTnLst>
                              <p:par>
                                <p:cTn id="22" presetID="1" presetClass="entr" presetSubtype="0" fill="hold" nodeType="clickEffect">
                                  <p:stCondLst>
                                    <p:cond delay="0"/>
                                  </p:stCondLst>
                                  <p:childTnLst>
                                    <p:set>
                                      <p:cBhvr>
                                        <p:cTn id="23" dur="1" fill="hold">
                                          <p:stCondLst>
                                            <p:cond delay="0"/>
                                          </p:stCondLst>
                                        </p:cTn>
                                        <p:tgtEl>
                                          <p:spTgt spid="33822"/>
                                        </p:tgtEl>
                                        <p:attrNameLst>
                                          <p:attrName>style.visibility</p:attrName>
                                        </p:attrNameLst>
                                      </p:cBhvr>
                                      <p:to>
                                        <p:strVal val="visible"/>
                                      </p:to>
                                    </p:set>
                                  </p:childTnLst>
                                </p:cTn>
                              </p:par>
                            </p:childTnLst>
                          </p:cTn>
                        </p:par>
                      </p:childTnLst>
                    </p:cTn>
                  </p:par>
                  <p:par>
                    <p:cTn id="24" fill="hold" nodeType="clickPar">
                      <p:stCondLst>
                        <p:cond delay="indefinite"/>
                      </p:stCondLst>
                      <p:childTnLst>
                        <p:par>
                          <p:cTn id="25" fill="hold" nodeType="withGroup">
                            <p:stCondLst>
                              <p:cond delay="0"/>
                            </p:stCondLst>
                            <p:childTnLst>
                              <p:par>
                                <p:cTn id="26" presetID="1" presetClass="entr" presetSubtype="0" fill="hold" grpId="0" nodeType="clickEffect">
                                  <p:stCondLst>
                                    <p:cond delay="0"/>
                                  </p:stCondLst>
                                  <p:childTnLst>
                                    <p:set>
                                      <p:cBhvr>
                                        <p:cTn id="27" dur="1" fill="hold">
                                          <p:stCondLst>
                                            <p:cond delay="0"/>
                                          </p:stCondLst>
                                        </p:cTn>
                                        <p:tgtEl>
                                          <p:spTgt spid="33833"/>
                                        </p:tgtEl>
                                        <p:attrNameLst>
                                          <p:attrName>style.visibility</p:attrName>
                                        </p:attrNameLst>
                                      </p:cBhvr>
                                      <p:to>
                                        <p:strVal val="visible"/>
                                      </p:to>
                                    </p:set>
                                  </p:childTnLst>
                                </p:cTn>
                              </p:par>
                              <p:par>
                                <p:cTn id="28" presetID="1" presetClass="entr" presetSubtype="0" fill="hold" grpId="0" nodeType="withEffect">
                                  <p:stCondLst>
                                    <p:cond delay="0"/>
                                  </p:stCondLst>
                                  <p:childTnLst>
                                    <p:set>
                                      <p:cBhvr>
                                        <p:cTn id="29" dur="1" fill="hold">
                                          <p:stCondLst>
                                            <p:cond delay="0"/>
                                          </p:stCondLst>
                                        </p:cTn>
                                        <p:tgtEl>
                                          <p:spTgt spid="33830"/>
                                        </p:tgtEl>
                                        <p:attrNameLst>
                                          <p:attrName>style.visibility</p:attrName>
                                        </p:attrNameLst>
                                      </p:cBhvr>
                                      <p:to>
                                        <p:strVal val="visible"/>
                                      </p:to>
                                    </p:set>
                                  </p:childTnLst>
                                </p:cTn>
                              </p:par>
                              <p:par>
                                <p:cTn id="30" presetID="1" presetClass="entr" presetSubtype="0" fill="hold" grpId="0" nodeType="withEffect">
                                  <p:stCondLst>
                                    <p:cond delay="0"/>
                                  </p:stCondLst>
                                  <p:childTnLst>
                                    <p:set>
                                      <p:cBhvr>
                                        <p:cTn id="31" dur="1" fill="hold">
                                          <p:stCondLst>
                                            <p:cond delay="0"/>
                                          </p:stCondLst>
                                        </p:cTn>
                                        <p:tgtEl>
                                          <p:spTgt spid="33829"/>
                                        </p:tgtEl>
                                        <p:attrNameLst>
                                          <p:attrName>style.visibility</p:attrName>
                                        </p:attrNameLst>
                                      </p:cBhvr>
                                      <p:to>
                                        <p:strVal val="visible"/>
                                      </p:to>
                                    </p:set>
                                  </p:childTnLst>
                                </p:cTn>
                              </p:par>
                              <p:par>
                                <p:cTn id="32" presetID="1" presetClass="entr" presetSubtype="0" fill="hold" grpId="0" nodeType="withEffect">
                                  <p:stCondLst>
                                    <p:cond delay="0"/>
                                  </p:stCondLst>
                                  <p:childTnLst>
                                    <p:set>
                                      <p:cBhvr>
                                        <p:cTn id="33" dur="1" fill="hold">
                                          <p:stCondLst>
                                            <p:cond delay="0"/>
                                          </p:stCondLst>
                                        </p:cTn>
                                        <p:tgtEl>
                                          <p:spTgt spid="33832"/>
                                        </p:tgtEl>
                                        <p:attrNameLst>
                                          <p:attrName>style.visibility</p:attrName>
                                        </p:attrNameLst>
                                      </p:cBhvr>
                                      <p:to>
                                        <p:strVal val="visible"/>
                                      </p:to>
                                    </p:set>
                                  </p:childTnLst>
                                </p:cTn>
                              </p:par>
                              <p:par>
                                <p:cTn id="34" presetID="1" presetClass="entr" presetSubtype="0" fill="hold" grpId="0" nodeType="withEffect">
                                  <p:stCondLst>
                                    <p:cond delay="0"/>
                                  </p:stCondLst>
                                  <p:childTnLst>
                                    <p:set>
                                      <p:cBhvr>
                                        <p:cTn id="35" dur="1" fill="hold">
                                          <p:stCondLst>
                                            <p:cond delay="0"/>
                                          </p:stCondLst>
                                        </p:cTn>
                                        <p:tgtEl>
                                          <p:spTgt spid="33831"/>
                                        </p:tgtEl>
                                        <p:attrNameLst>
                                          <p:attrName>style.visibility</p:attrName>
                                        </p:attrNameLst>
                                      </p:cBhvr>
                                      <p:to>
                                        <p:strVal val="visible"/>
                                      </p:to>
                                    </p:set>
                                  </p:childTnLst>
                                </p:cTn>
                              </p:par>
                              <p:par>
                                <p:cTn id="36" presetID="1" presetClass="entr" presetSubtype="0" fill="hold" grpId="0" nodeType="withEffect">
                                  <p:stCondLst>
                                    <p:cond delay="0"/>
                                  </p:stCondLst>
                                  <p:childTnLst>
                                    <p:set>
                                      <p:cBhvr>
                                        <p:cTn id="37" dur="1" fill="hold">
                                          <p:stCondLst>
                                            <p:cond delay="0"/>
                                          </p:stCondLst>
                                        </p:cTn>
                                        <p:tgtEl>
                                          <p:spTgt spid="33828"/>
                                        </p:tgtEl>
                                        <p:attrNameLst>
                                          <p:attrName>style.visibility</p:attrName>
                                        </p:attrNameLst>
                                      </p:cBhvr>
                                      <p:to>
                                        <p:strVal val="visible"/>
                                      </p:to>
                                    </p:set>
                                  </p:childTnLst>
                                </p:cTn>
                              </p:par>
                              <p:par>
                                <p:cTn id="38" presetID="1" presetClass="entr" presetSubtype="0" fill="hold" grpId="0" nodeType="withEffect">
                                  <p:stCondLst>
                                    <p:cond delay="0"/>
                                  </p:stCondLst>
                                  <p:childTnLst>
                                    <p:set>
                                      <p:cBhvr>
                                        <p:cTn id="39" dur="1" fill="hold">
                                          <p:stCondLst>
                                            <p:cond delay="0"/>
                                          </p:stCondLst>
                                        </p:cTn>
                                        <p:tgtEl>
                                          <p:spTgt spid="33823"/>
                                        </p:tgtEl>
                                        <p:attrNameLst>
                                          <p:attrName>style.visibility</p:attrName>
                                        </p:attrNameLst>
                                      </p:cBhvr>
                                      <p:to>
                                        <p:strVal val="visible"/>
                                      </p:to>
                                    </p:set>
                                  </p:childTnLst>
                                </p:cTn>
                              </p:par>
                            </p:childTnLst>
                          </p:cTn>
                        </p:par>
                      </p:childTnLst>
                    </p:cTn>
                  </p:par>
                  <p:par>
                    <p:cTn id="40" fill="hold" nodeType="clickPar">
                      <p:stCondLst>
                        <p:cond delay="indefinite"/>
                      </p:stCondLst>
                      <p:childTnLst>
                        <p:par>
                          <p:cTn id="41" fill="hold" nodeType="withGroup">
                            <p:stCondLst>
                              <p:cond delay="0"/>
                            </p:stCondLst>
                            <p:childTnLst>
                              <p:par>
                                <p:cTn id="42" presetID="1" presetClass="entr" presetSubtype="0" fill="hold" grpId="0" nodeType="clickEffect">
                                  <p:stCondLst>
                                    <p:cond delay="0"/>
                                  </p:stCondLst>
                                  <p:childTnLst>
                                    <p:set>
                                      <p:cBhvr>
                                        <p:cTn id="43" dur="1" fill="hold">
                                          <p:stCondLst>
                                            <p:cond delay="0"/>
                                          </p:stCondLst>
                                        </p:cTn>
                                        <p:tgtEl>
                                          <p:spTgt spid="3382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823" grpId="0"/>
      <p:bldP spid="33826" grpId="0"/>
      <p:bldP spid="33828" grpId="0" animBg="1"/>
      <p:bldP spid="33829" grpId="0" animBg="1"/>
      <p:bldP spid="33830" grpId="0" animBg="1"/>
      <p:bldP spid="33831" grpId="0" animBg="1"/>
      <p:bldP spid="33832" grpId="0" animBg="1"/>
      <p:bldP spid="33833"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4" name="Rectangle 4"/>
          <p:cNvSpPr>
            <a:spLocks noChangeArrowheads="1"/>
          </p:cNvSpPr>
          <p:nvPr/>
        </p:nvSpPr>
        <p:spPr bwMode="auto">
          <a:xfrm>
            <a:off x="0" y="2667000"/>
            <a:ext cx="9144000" cy="1219200"/>
          </a:xfrm>
          <a:prstGeom prst="rect">
            <a:avLst/>
          </a:prstGeom>
          <a:solidFill>
            <a:schemeClr val="accent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122" name="Rectangle 2"/>
          <p:cNvSpPr>
            <a:spLocks noGrp="1" noChangeArrowheads="1"/>
          </p:cNvSpPr>
          <p:nvPr>
            <p:ph type="title"/>
          </p:nvPr>
        </p:nvSpPr>
        <p:spPr>
          <a:xfrm>
            <a:off x="304800" y="274638"/>
            <a:ext cx="8382000" cy="2392362"/>
          </a:xfrm>
        </p:spPr>
        <p:txBody>
          <a:bodyPr/>
          <a:lstStyle/>
          <a:p>
            <a:r>
              <a:rPr lang="en-US" sz="4000"/>
              <a:t>Is geologic sequestration ready to be used  as part of a greenhouse gas emissions reduction program?</a:t>
            </a:r>
            <a:br>
              <a:rPr lang="en-US" sz="4000"/>
            </a:br>
            <a:endParaRPr lang="en-US" sz="4000"/>
          </a:p>
        </p:txBody>
      </p:sp>
      <p:sp>
        <p:nvSpPr>
          <p:cNvPr id="5125" name="Rectangle 5"/>
          <p:cNvSpPr>
            <a:spLocks noChangeArrowheads="1"/>
          </p:cNvSpPr>
          <p:nvPr/>
        </p:nvSpPr>
        <p:spPr bwMode="auto">
          <a:xfrm>
            <a:off x="0" y="3886200"/>
            <a:ext cx="9144000" cy="1371600"/>
          </a:xfrm>
          <a:prstGeom prst="rect">
            <a:avLst/>
          </a:prstGeom>
          <a:solidFill>
            <a:schemeClr val="accent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solidFill>
                <a:srgbClr val="FFFF00"/>
              </a:solidFill>
            </a:endParaRPr>
          </a:p>
        </p:txBody>
      </p:sp>
      <p:sp>
        <p:nvSpPr>
          <p:cNvPr id="5126" name="Rectangle 6"/>
          <p:cNvSpPr>
            <a:spLocks noChangeArrowheads="1"/>
          </p:cNvSpPr>
          <p:nvPr/>
        </p:nvSpPr>
        <p:spPr bwMode="auto">
          <a:xfrm>
            <a:off x="0" y="5257800"/>
            <a:ext cx="9144000" cy="1219200"/>
          </a:xfrm>
          <a:prstGeom prst="rect">
            <a:avLst/>
          </a:prstGeom>
          <a:solidFill>
            <a:srgbClr val="00CC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solidFill>
                <a:srgbClr val="FFFF00"/>
              </a:solidFill>
            </a:endParaRPr>
          </a:p>
        </p:txBody>
      </p:sp>
      <p:sp>
        <p:nvSpPr>
          <p:cNvPr id="5123" name="Rectangle 3"/>
          <p:cNvSpPr>
            <a:spLocks noGrp="1" noChangeArrowheads="1"/>
          </p:cNvSpPr>
          <p:nvPr>
            <p:ph type="body" idx="1"/>
          </p:nvPr>
        </p:nvSpPr>
        <p:spPr>
          <a:xfrm>
            <a:off x="0" y="2743200"/>
            <a:ext cx="8229600" cy="3459163"/>
          </a:xfrm>
          <a:ln/>
          <a:extLst>
            <a:ext uri="{91240B29-F687-4F45-9708-019B960494DF}">
              <a14:hiddenLine xmlns:a14="http://schemas.microsoft.com/office/drawing/2010/main" w="9525">
                <a:solidFill>
                  <a:srgbClr val="FFFF00"/>
                </a:solidFill>
                <a:miter lim="800000"/>
                <a:headEnd/>
                <a:tailEnd/>
              </a14:hiddenLine>
            </a:ext>
          </a:extLst>
        </p:spPr>
        <p:txBody>
          <a:bodyPr/>
          <a:lstStyle/>
          <a:p>
            <a:pPr>
              <a:lnSpc>
                <a:spcPct val="90000"/>
              </a:lnSpc>
            </a:pPr>
            <a:r>
              <a:rPr lang="en-US" sz="2800"/>
              <a:t>Are subsurface volumes are adequate to sequester the volumes needed to impact atmospheric concentrations?</a:t>
            </a:r>
          </a:p>
          <a:p>
            <a:pPr>
              <a:lnSpc>
                <a:spcPct val="90000"/>
              </a:lnSpc>
            </a:pPr>
            <a:r>
              <a:rPr lang="en-US" sz="2800"/>
              <a:t>Is storage security adequate to avoid inducing hazards and to benefit atmospheric concentrations? </a:t>
            </a:r>
          </a:p>
          <a:p>
            <a:pPr>
              <a:lnSpc>
                <a:spcPct val="90000"/>
              </a:lnSpc>
            </a:pPr>
            <a:r>
              <a:rPr lang="en-US" sz="2800"/>
              <a:t>Is the whole system (pipeline, well construction, permitting) mature enough to proceed forward?</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52" name="Rectangle 8"/>
          <p:cNvSpPr>
            <a:spLocks noChangeArrowheads="1"/>
          </p:cNvSpPr>
          <p:nvPr/>
        </p:nvSpPr>
        <p:spPr bwMode="auto">
          <a:xfrm>
            <a:off x="0" y="0"/>
            <a:ext cx="9144000" cy="1447800"/>
          </a:xfrm>
          <a:prstGeom prst="rect">
            <a:avLst/>
          </a:prstGeom>
          <a:solidFill>
            <a:schemeClr val="accent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146" name="Rectangle 2"/>
          <p:cNvSpPr>
            <a:spLocks noGrp="1" noChangeArrowheads="1"/>
          </p:cNvSpPr>
          <p:nvPr>
            <p:ph type="title"/>
          </p:nvPr>
        </p:nvSpPr>
        <p:spPr>
          <a:xfrm>
            <a:off x="228600" y="274638"/>
            <a:ext cx="8458200" cy="1143000"/>
          </a:xfrm>
        </p:spPr>
        <p:txBody>
          <a:bodyPr/>
          <a:lstStyle/>
          <a:p>
            <a:r>
              <a:rPr lang="en-US" sz="4000"/>
              <a:t>Assessing Adequacy of Subsurface Volumes: the Value of Compression</a:t>
            </a:r>
          </a:p>
        </p:txBody>
      </p:sp>
      <p:sp>
        <p:nvSpPr>
          <p:cNvPr id="6147" name="Rectangle 3"/>
          <p:cNvSpPr>
            <a:spLocks noGrp="1" noChangeArrowheads="1"/>
          </p:cNvSpPr>
          <p:nvPr>
            <p:ph type="body" idx="1"/>
          </p:nvPr>
        </p:nvSpPr>
        <p:spPr>
          <a:xfrm>
            <a:off x="457200" y="1600200"/>
            <a:ext cx="8229600" cy="1524000"/>
          </a:xfrm>
        </p:spPr>
        <p:txBody>
          <a:bodyPr/>
          <a:lstStyle/>
          <a:p>
            <a:pPr>
              <a:lnSpc>
                <a:spcPct val="90000"/>
              </a:lnSpc>
            </a:pPr>
            <a:r>
              <a:rPr lang="en-US"/>
              <a:t>At depths &gt;800 m CO</a:t>
            </a:r>
            <a:r>
              <a:rPr lang="en-US" baseline="-25000"/>
              <a:t>2</a:t>
            </a:r>
            <a:r>
              <a:rPr lang="en-US"/>
              <a:t> is stored as a dense phase (1metric ton = about 1.6 cubic m)</a:t>
            </a:r>
          </a:p>
          <a:p>
            <a:pPr>
              <a:lnSpc>
                <a:spcPct val="90000"/>
              </a:lnSpc>
            </a:pPr>
            <a:endParaRPr lang="en-US"/>
          </a:p>
          <a:p>
            <a:pPr>
              <a:lnSpc>
                <a:spcPct val="90000"/>
              </a:lnSpc>
            </a:pPr>
            <a:endParaRPr lang="en-US"/>
          </a:p>
        </p:txBody>
      </p:sp>
      <p:sp>
        <p:nvSpPr>
          <p:cNvPr id="6148" name="Rectangle 4" descr="10%"/>
          <p:cNvSpPr>
            <a:spLocks noChangeArrowheads="1"/>
          </p:cNvSpPr>
          <p:nvPr/>
        </p:nvSpPr>
        <p:spPr bwMode="auto">
          <a:xfrm>
            <a:off x="3886200" y="3200400"/>
            <a:ext cx="1752600" cy="2819400"/>
          </a:xfrm>
          <a:prstGeom prst="rect">
            <a:avLst/>
          </a:prstGeom>
          <a:pattFill prst="pct10">
            <a:fgClr>
              <a:srgbClr val="660033"/>
            </a:fgClr>
            <a:bgClr>
              <a:schemeClr val="bg1"/>
            </a:bgClr>
          </a:patt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t>30 cm/year </a:t>
            </a:r>
          </a:p>
          <a:p>
            <a:pPr algn="ctr"/>
            <a:r>
              <a:rPr lang="en-US"/>
              <a:t>at @STP</a:t>
            </a:r>
          </a:p>
          <a:p>
            <a:pPr algn="ctr"/>
            <a:r>
              <a:rPr lang="en-US"/>
              <a:t>(surface</a:t>
            </a:r>
          </a:p>
          <a:p>
            <a:pPr algn="ctr"/>
            <a:r>
              <a:rPr lang="en-US"/>
              <a:t>temperature </a:t>
            </a:r>
          </a:p>
          <a:p>
            <a:pPr algn="ctr"/>
            <a:r>
              <a:rPr lang="en-US"/>
              <a:t>and pressure)</a:t>
            </a:r>
          </a:p>
          <a:p>
            <a:pPr algn="ctr"/>
            <a:endParaRPr lang="en-US"/>
          </a:p>
        </p:txBody>
      </p:sp>
      <p:sp>
        <p:nvSpPr>
          <p:cNvPr id="6149" name="Text Box 5"/>
          <p:cNvSpPr txBox="1">
            <a:spLocks noChangeArrowheads="1"/>
          </p:cNvSpPr>
          <p:nvPr/>
        </p:nvSpPr>
        <p:spPr bwMode="auto">
          <a:xfrm>
            <a:off x="685800" y="3124200"/>
            <a:ext cx="3124200" cy="18780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t>Seven Gigatons (7  x 10</a:t>
            </a:r>
            <a:r>
              <a:rPr lang="en-US" baseline="30000"/>
              <a:t>9</a:t>
            </a:r>
            <a:r>
              <a:rPr lang="en-US"/>
              <a:t>T) CO</a:t>
            </a:r>
            <a:r>
              <a:rPr lang="en-US" baseline="-25000"/>
              <a:t>2</a:t>
            </a:r>
            <a:r>
              <a:rPr lang="en-US"/>
              <a:t>/year US emissions from stationary sources:</a:t>
            </a:r>
          </a:p>
          <a:p>
            <a:r>
              <a:rPr lang="en-US"/>
              <a:t>if spread evenly over US:</a:t>
            </a:r>
          </a:p>
          <a:p>
            <a:endParaRPr lang="en-US"/>
          </a:p>
          <a:p>
            <a:pPr>
              <a:spcBef>
                <a:spcPct val="50000"/>
              </a:spcBef>
            </a:pPr>
            <a:endParaRPr lang="en-US"/>
          </a:p>
        </p:txBody>
      </p:sp>
      <p:sp>
        <p:nvSpPr>
          <p:cNvPr id="6150" name="Rectangle 6"/>
          <p:cNvSpPr>
            <a:spLocks noChangeArrowheads="1"/>
          </p:cNvSpPr>
          <p:nvPr/>
        </p:nvSpPr>
        <p:spPr bwMode="auto">
          <a:xfrm flipV="1">
            <a:off x="5867400" y="5943600"/>
            <a:ext cx="1752600" cy="76200"/>
          </a:xfrm>
          <a:prstGeom prst="rect">
            <a:avLst/>
          </a:prstGeom>
          <a:solidFill>
            <a:srgbClr val="66003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151" name="Text Box 7"/>
          <p:cNvSpPr txBox="1">
            <a:spLocks noChangeArrowheads="1"/>
          </p:cNvSpPr>
          <p:nvPr/>
        </p:nvSpPr>
        <p:spPr bwMode="auto">
          <a:xfrm>
            <a:off x="5791200" y="5029200"/>
            <a:ext cx="2165350"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t>0.4 mm/year at </a:t>
            </a:r>
          </a:p>
          <a:p>
            <a:r>
              <a:rPr lang="en-US"/>
              <a:t>reservoir conditions</a:t>
            </a:r>
          </a:p>
        </p:txBody>
      </p:sp>
      <p:pic>
        <p:nvPicPr>
          <p:cNvPr id="6153" name="Picture 9" descr="GCCClogowhite"/>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937500" y="5638800"/>
            <a:ext cx="1206500" cy="12192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ChangeArrowheads="1"/>
          </p:cNvSpPr>
          <p:nvPr>
            <p:ph type="title"/>
          </p:nvPr>
        </p:nvSpPr>
        <p:spPr/>
        <p:txBody>
          <a:bodyPr/>
          <a:lstStyle/>
          <a:p>
            <a:r>
              <a:rPr lang="en-US" sz="4000"/>
              <a:t>What is Known about Storage Capacity?</a:t>
            </a:r>
          </a:p>
        </p:txBody>
      </p:sp>
      <p:sp>
        <p:nvSpPr>
          <p:cNvPr id="39939" name="Rectangle 3"/>
          <p:cNvSpPr>
            <a:spLocks noGrp="1" noChangeArrowheads="1"/>
          </p:cNvSpPr>
          <p:nvPr>
            <p:ph type="body" idx="1"/>
          </p:nvPr>
        </p:nvSpPr>
        <p:spPr>
          <a:xfrm>
            <a:off x="457200" y="1600200"/>
            <a:ext cx="4191000" cy="4525963"/>
          </a:xfrm>
        </p:spPr>
        <p:txBody>
          <a:bodyPr/>
          <a:lstStyle/>
          <a:p>
            <a:r>
              <a:rPr lang="en-US"/>
              <a:t>Storage volume is  in abundant microscopic spaces (pores) between grains in sedimentary rocks that are now filled with brine (or locally oil or gas)</a:t>
            </a:r>
          </a:p>
          <a:p>
            <a:endParaRPr lang="en-US"/>
          </a:p>
        </p:txBody>
      </p:sp>
      <p:pic>
        <p:nvPicPr>
          <p:cNvPr id="39941" name="Picture 5" descr="porosity"/>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2000" y="1828800"/>
            <a:ext cx="4114800" cy="3109913"/>
          </a:xfrm>
          <a:prstGeom prst="rect">
            <a:avLst/>
          </a:prstGeom>
          <a:noFill/>
          <a:extLst>
            <a:ext uri="{909E8E84-426E-40DD-AFC4-6F175D3DCCD1}">
              <a14:hiddenFill xmlns:a14="http://schemas.microsoft.com/office/drawing/2010/main">
                <a:solidFill>
                  <a:srgbClr val="FFFFFF"/>
                </a:solidFill>
              </a14:hiddenFill>
            </a:ext>
          </a:extLst>
        </p:spPr>
      </p:pic>
      <p:sp>
        <p:nvSpPr>
          <p:cNvPr id="39942" name="Line 6"/>
          <p:cNvSpPr>
            <a:spLocks noChangeShapeType="1"/>
          </p:cNvSpPr>
          <p:nvPr/>
        </p:nvSpPr>
        <p:spPr bwMode="auto">
          <a:xfrm>
            <a:off x="4572000" y="5181600"/>
            <a:ext cx="19812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9943" name="Text Box 7"/>
          <p:cNvSpPr txBox="1">
            <a:spLocks noChangeArrowheads="1"/>
          </p:cNvSpPr>
          <p:nvPr/>
        </p:nvSpPr>
        <p:spPr bwMode="auto">
          <a:xfrm>
            <a:off x="4937125" y="5141913"/>
            <a:ext cx="6921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t>2mm</a:t>
            </a:r>
          </a:p>
        </p:txBody>
      </p:sp>
      <p:sp>
        <p:nvSpPr>
          <p:cNvPr id="39944" name="Text Box 8"/>
          <p:cNvSpPr txBox="1">
            <a:spLocks noChangeArrowheads="1"/>
          </p:cNvSpPr>
          <p:nvPr/>
        </p:nvSpPr>
        <p:spPr bwMode="auto">
          <a:xfrm>
            <a:off x="3260725" y="5675313"/>
            <a:ext cx="5251450" cy="9159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t>Sandstone thin section photomicrograph, Frio Fm.</a:t>
            </a:r>
          </a:p>
          <a:p>
            <a:r>
              <a:rPr lang="en-US">
                <a:solidFill>
                  <a:schemeClr val="accent2"/>
                </a:solidFill>
              </a:rPr>
              <a:t>Blue areas were filled with brine</a:t>
            </a:r>
          </a:p>
          <a:p>
            <a:r>
              <a:rPr lang="en-US">
                <a:solidFill>
                  <a:srgbClr val="FF0000"/>
                </a:solidFill>
              </a:rPr>
              <a:t>now are 10-30% filled with CO</a:t>
            </a:r>
            <a:r>
              <a:rPr lang="en-US" baseline="-25000">
                <a:solidFill>
                  <a:srgbClr val="FF0000"/>
                </a:solidFill>
              </a:rPr>
              <a:t>2</a:t>
            </a:r>
          </a:p>
        </p:txBody>
      </p:sp>
      <p:grpSp>
        <p:nvGrpSpPr>
          <p:cNvPr id="39963" name="Group 27"/>
          <p:cNvGrpSpPr>
            <a:grpSpLocks/>
          </p:cNvGrpSpPr>
          <p:nvPr/>
        </p:nvGrpSpPr>
        <p:grpSpPr bwMode="auto">
          <a:xfrm>
            <a:off x="4876800" y="1981200"/>
            <a:ext cx="3581400" cy="2895600"/>
            <a:chOff x="3072" y="1248"/>
            <a:chExt cx="2256" cy="1824"/>
          </a:xfrm>
        </p:grpSpPr>
        <p:sp>
          <p:nvSpPr>
            <p:cNvPr id="39945" name="Oval 9"/>
            <p:cNvSpPr>
              <a:spLocks noChangeArrowheads="1"/>
            </p:cNvSpPr>
            <p:nvPr/>
          </p:nvSpPr>
          <p:spPr bwMode="auto">
            <a:xfrm>
              <a:off x="3648" y="1824"/>
              <a:ext cx="144" cy="144"/>
            </a:xfrm>
            <a:prstGeom prst="ellipse">
              <a:avLst/>
            </a:prstGeom>
            <a:solidFill>
              <a:srgbClr val="FF00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9946" name="Oval 10"/>
            <p:cNvSpPr>
              <a:spLocks noChangeArrowheads="1"/>
            </p:cNvSpPr>
            <p:nvPr/>
          </p:nvSpPr>
          <p:spPr bwMode="auto">
            <a:xfrm>
              <a:off x="4320" y="1728"/>
              <a:ext cx="96" cy="96"/>
            </a:xfrm>
            <a:prstGeom prst="ellipse">
              <a:avLst/>
            </a:prstGeom>
            <a:solidFill>
              <a:srgbClr val="FF00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9947" name="Oval 11"/>
            <p:cNvSpPr>
              <a:spLocks noChangeArrowheads="1"/>
            </p:cNvSpPr>
            <p:nvPr/>
          </p:nvSpPr>
          <p:spPr bwMode="auto">
            <a:xfrm>
              <a:off x="4896" y="1680"/>
              <a:ext cx="96" cy="96"/>
            </a:xfrm>
            <a:prstGeom prst="ellipse">
              <a:avLst/>
            </a:prstGeom>
            <a:solidFill>
              <a:srgbClr val="FF00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9948" name="Oval 12"/>
            <p:cNvSpPr>
              <a:spLocks noChangeArrowheads="1"/>
            </p:cNvSpPr>
            <p:nvPr/>
          </p:nvSpPr>
          <p:spPr bwMode="auto">
            <a:xfrm>
              <a:off x="4848" y="2064"/>
              <a:ext cx="144" cy="144"/>
            </a:xfrm>
            <a:prstGeom prst="ellipse">
              <a:avLst/>
            </a:prstGeom>
            <a:solidFill>
              <a:srgbClr val="FF00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9949" name="Oval 13"/>
            <p:cNvSpPr>
              <a:spLocks noChangeArrowheads="1"/>
            </p:cNvSpPr>
            <p:nvPr/>
          </p:nvSpPr>
          <p:spPr bwMode="auto">
            <a:xfrm>
              <a:off x="3408" y="2352"/>
              <a:ext cx="96" cy="96"/>
            </a:xfrm>
            <a:prstGeom prst="ellipse">
              <a:avLst/>
            </a:prstGeom>
            <a:solidFill>
              <a:srgbClr val="FF00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9950" name="Oval 14"/>
            <p:cNvSpPr>
              <a:spLocks noChangeArrowheads="1"/>
            </p:cNvSpPr>
            <p:nvPr/>
          </p:nvSpPr>
          <p:spPr bwMode="auto">
            <a:xfrm>
              <a:off x="4752" y="2592"/>
              <a:ext cx="144" cy="144"/>
            </a:xfrm>
            <a:prstGeom prst="ellipse">
              <a:avLst/>
            </a:prstGeom>
            <a:solidFill>
              <a:srgbClr val="FF00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9951" name="Oval 15"/>
            <p:cNvSpPr>
              <a:spLocks noChangeArrowheads="1"/>
            </p:cNvSpPr>
            <p:nvPr/>
          </p:nvSpPr>
          <p:spPr bwMode="auto">
            <a:xfrm>
              <a:off x="3984" y="2736"/>
              <a:ext cx="144" cy="144"/>
            </a:xfrm>
            <a:prstGeom prst="ellipse">
              <a:avLst/>
            </a:prstGeom>
            <a:solidFill>
              <a:srgbClr val="FF00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9952" name="Oval 16"/>
            <p:cNvSpPr>
              <a:spLocks noChangeArrowheads="1"/>
            </p:cNvSpPr>
            <p:nvPr/>
          </p:nvSpPr>
          <p:spPr bwMode="auto">
            <a:xfrm>
              <a:off x="3216" y="2976"/>
              <a:ext cx="144" cy="96"/>
            </a:xfrm>
            <a:prstGeom prst="ellipse">
              <a:avLst/>
            </a:prstGeom>
            <a:solidFill>
              <a:srgbClr val="FF00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9953" name="Oval 17"/>
            <p:cNvSpPr>
              <a:spLocks noChangeArrowheads="1"/>
            </p:cNvSpPr>
            <p:nvPr/>
          </p:nvSpPr>
          <p:spPr bwMode="auto">
            <a:xfrm>
              <a:off x="3072" y="1680"/>
              <a:ext cx="96" cy="96"/>
            </a:xfrm>
            <a:prstGeom prst="ellipse">
              <a:avLst/>
            </a:prstGeom>
            <a:solidFill>
              <a:srgbClr val="FF00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9954" name="Oval 18"/>
            <p:cNvSpPr>
              <a:spLocks noChangeArrowheads="1"/>
            </p:cNvSpPr>
            <p:nvPr/>
          </p:nvSpPr>
          <p:spPr bwMode="auto">
            <a:xfrm>
              <a:off x="4416" y="1584"/>
              <a:ext cx="144" cy="144"/>
            </a:xfrm>
            <a:prstGeom prst="ellipse">
              <a:avLst/>
            </a:prstGeom>
            <a:solidFill>
              <a:srgbClr val="FF00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9955" name="Oval 19"/>
            <p:cNvSpPr>
              <a:spLocks noChangeArrowheads="1"/>
            </p:cNvSpPr>
            <p:nvPr/>
          </p:nvSpPr>
          <p:spPr bwMode="auto">
            <a:xfrm>
              <a:off x="4512" y="1248"/>
              <a:ext cx="144" cy="144"/>
            </a:xfrm>
            <a:prstGeom prst="ellipse">
              <a:avLst/>
            </a:prstGeom>
            <a:solidFill>
              <a:srgbClr val="FF00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9956" name="Oval 20"/>
            <p:cNvSpPr>
              <a:spLocks noChangeArrowheads="1"/>
            </p:cNvSpPr>
            <p:nvPr/>
          </p:nvSpPr>
          <p:spPr bwMode="auto">
            <a:xfrm>
              <a:off x="5184" y="1440"/>
              <a:ext cx="144" cy="144"/>
            </a:xfrm>
            <a:prstGeom prst="ellipse">
              <a:avLst/>
            </a:prstGeom>
            <a:solidFill>
              <a:srgbClr val="FF00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9957" name="Oval 21"/>
            <p:cNvSpPr>
              <a:spLocks noChangeArrowheads="1"/>
            </p:cNvSpPr>
            <p:nvPr/>
          </p:nvSpPr>
          <p:spPr bwMode="auto">
            <a:xfrm>
              <a:off x="3168" y="1488"/>
              <a:ext cx="96" cy="96"/>
            </a:xfrm>
            <a:prstGeom prst="ellipse">
              <a:avLst/>
            </a:prstGeom>
            <a:solidFill>
              <a:srgbClr val="FF00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9958" name="Oval 22"/>
            <p:cNvSpPr>
              <a:spLocks noChangeArrowheads="1"/>
            </p:cNvSpPr>
            <p:nvPr/>
          </p:nvSpPr>
          <p:spPr bwMode="auto">
            <a:xfrm>
              <a:off x="3792" y="1248"/>
              <a:ext cx="96" cy="96"/>
            </a:xfrm>
            <a:prstGeom prst="ellipse">
              <a:avLst/>
            </a:prstGeom>
            <a:solidFill>
              <a:srgbClr val="FF00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9959" name="Oval 23"/>
            <p:cNvSpPr>
              <a:spLocks noChangeArrowheads="1"/>
            </p:cNvSpPr>
            <p:nvPr/>
          </p:nvSpPr>
          <p:spPr bwMode="auto">
            <a:xfrm>
              <a:off x="4416" y="2496"/>
              <a:ext cx="96" cy="96"/>
            </a:xfrm>
            <a:prstGeom prst="ellipse">
              <a:avLst/>
            </a:prstGeom>
            <a:solidFill>
              <a:srgbClr val="FF00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9960" name="Oval 24"/>
            <p:cNvSpPr>
              <a:spLocks noChangeArrowheads="1"/>
            </p:cNvSpPr>
            <p:nvPr/>
          </p:nvSpPr>
          <p:spPr bwMode="auto">
            <a:xfrm>
              <a:off x="5136" y="2496"/>
              <a:ext cx="96" cy="96"/>
            </a:xfrm>
            <a:prstGeom prst="ellipse">
              <a:avLst/>
            </a:prstGeom>
            <a:solidFill>
              <a:srgbClr val="FF00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9962" name="Oval 26"/>
            <p:cNvSpPr>
              <a:spLocks noChangeArrowheads="1"/>
            </p:cNvSpPr>
            <p:nvPr/>
          </p:nvSpPr>
          <p:spPr bwMode="auto">
            <a:xfrm>
              <a:off x="3552" y="1584"/>
              <a:ext cx="96" cy="96"/>
            </a:xfrm>
            <a:prstGeom prst="ellipse">
              <a:avLst/>
            </a:prstGeom>
            <a:solidFill>
              <a:srgbClr val="FF00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sp>
        <p:nvSpPr>
          <p:cNvPr id="39964" name="Rectangle 28"/>
          <p:cNvSpPr>
            <a:spLocks noChangeArrowheads="1"/>
          </p:cNvSpPr>
          <p:nvPr/>
        </p:nvSpPr>
        <p:spPr bwMode="auto">
          <a:xfrm>
            <a:off x="0" y="0"/>
            <a:ext cx="9144000" cy="1447800"/>
          </a:xfrm>
          <a:prstGeom prst="rect">
            <a:avLst/>
          </a:prstGeom>
          <a:solidFill>
            <a:schemeClr val="accent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9965" name="Rectangle 29"/>
          <p:cNvSpPr>
            <a:spLocks noChangeArrowheads="1"/>
          </p:cNvSpPr>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ctr"/>
            <a:r>
              <a:rPr lang="en-US" sz="4000">
                <a:solidFill>
                  <a:schemeClr val="tx2"/>
                </a:solidFill>
              </a:rPr>
              <a:t>Assessing Adequacy of Subsurface Volumes: Microscope View</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3996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noChangeArrowheads="1"/>
          </p:cNvSpPr>
          <p:nvPr>
            <p:ph type="title"/>
          </p:nvPr>
        </p:nvSpPr>
        <p:spPr/>
        <p:txBody>
          <a:bodyPr/>
          <a:lstStyle/>
          <a:p>
            <a:r>
              <a:rPr lang="en-US" sz="4000"/>
              <a:t>What is Known about Storage Capacity?</a:t>
            </a:r>
          </a:p>
        </p:txBody>
      </p:sp>
      <p:sp>
        <p:nvSpPr>
          <p:cNvPr id="43011" name="Rectangle 3"/>
          <p:cNvSpPr>
            <a:spLocks noGrp="1" noChangeArrowheads="1"/>
          </p:cNvSpPr>
          <p:nvPr>
            <p:ph type="body" idx="1"/>
          </p:nvPr>
        </p:nvSpPr>
        <p:spPr/>
        <p:txBody>
          <a:bodyPr/>
          <a:lstStyle/>
          <a:p>
            <a:pPr>
              <a:lnSpc>
                <a:spcPct val="90000"/>
              </a:lnSpc>
            </a:pPr>
            <a:r>
              <a:rPr lang="en-US"/>
              <a:t>Pores to store and seals to prevent leakage upward are typical of sedimentary rocks found widely in the US and globally</a:t>
            </a:r>
          </a:p>
          <a:p>
            <a:pPr lvl="1">
              <a:lnSpc>
                <a:spcPct val="90000"/>
              </a:lnSpc>
            </a:pPr>
            <a:r>
              <a:rPr lang="en-US"/>
              <a:t>Economically acceptable estimation of pore space commonly done for oil and gas reservoirs using available tools is adapted to brine-filled volumes</a:t>
            </a:r>
          </a:p>
          <a:p>
            <a:pPr lvl="1">
              <a:lnSpc>
                <a:spcPct val="90000"/>
              </a:lnSpc>
            </a:pPr>
            <a:r>
              <a:rPr lang="en-US"/>
              <a:t>Not all sedimentary rocks are equally well known – confidence of estimates of storage volume is variable.</a:t>
            </a:r>
          </a:p>
        </p:txBody>
      </p:sp>
      <p:sp>
        <p:nvSpPr>
          <p:cNvPr id="43012" name="Rectangle 4"/>
          <p:cNvSpPr>
            <a:spLocks noChangeArrowheads="1"/>
          </p:cNvSpPr>
          <p:nvPr/>
        </p:nvSpPr>
        <p:spPr bwMode="auto">
          <a:xfrm>
            <a:off x="0" y="0"/>
            <a:ext cx="9144000" cy="1447800"/>
          </a:xfrm>
          <a:prstGeom prst="rect">
            <a:avLst/>
          </a:prstGeom>
          <a:solidFill>
            <a:schemeClr val="accent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3013" name="Rectangle 5"/>
          <p:cNvSpPr>
            <a:spLocks noChangeArrowheads="1"/>
          </p:cNvSpPr>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ctr"/>
            <a:r>
              <a:rPr lang="en-US" sz="4000">
                <a:solidFill>
                  <a:schemeClr val="tx2"/>
                </a:solidFill>
              </a:rPr>
              <a:t>Assessing Adequacy of Subsurface Volumes: Distribution</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4" name="Picture 4" descr="static_us-source sink"/>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85800" y="990600"/>
            <a:ext cx="7639050" cy="5635625"/>
          </a:xfrm>
          <a:prstGeom prst="rect">
            <a:avLst/>
          </a:prstGeom>
          <a:noFill/>
          <a:extLst>
            <a:ext uri="{909E8E84-426E-40DD-AFC4-6F175D3DCCD1}">
              <a14:hiddenFill xmlns:a14="http://schemas.microsoft.com/office/drawing/2010/main">
                <a:solidFill>
                  <a:srgbClr val="FFFFFF"/>
                </a:solidFill>
              </a14:hiddenFill>
            </a:ext>
          </a:extLst>
        </p:spPr>
      </p:pic>
      <p:grpSp>
        <p:nvGrpSpPr>
          <p:cNvPr id="15365" name="Group 5"/>
          <p:cNvGrpSpPr>
            <a:grpSpLocks/>
          </p:cNvGrpSpPr>
          <p:nvPr/>
        </p:nvGrpSpPr>
        <p:grpSpPr bwMode="auto">
          <a:xfrm>
            <a:off x="838200" y="5087938"/>
            <a:ext cx="2819400" cy="1465262"/>
            <a:chOff x="624" y="1333"/>
            <a:chExt cx="1776" cy="923"/>
          </a:xfrm>
        </p:grpSpPr>
        <p:sp>
          <p:nvSpPr>
            <p:cNvPr id="15366" name="Rectangle 6"/>
            <p:cNvSpPr>
              <a:spLocks noChangeArrowheads="1"/>
            </p:cNvSpPr>
            <p:nvPr/>
          </p:nvSpPr>
          <p:spPr bwMode="auto">
            <a:xfrm>
              <a:off x="672" y="1392"/>
              <a:ext cx="48" cy="48"/>
            </a:xfrm>
            <a:prstGeom prst="rect">
              <a:avLst/>
            </a:prstGeom>
            <a:solidFill>
              <a:srgbClr val="0066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5367" name="Rectangle 7"/>
            <p:cNvSpPr>
              <a:spLocks noChangeArrowheads="1"/>
            </p:cNvSpPr>
            <p:nvPr/>
          </p:nvSpPr>
          <p:spPr bwMode="auto">
            <a:xfrm>
              <a:off x="672" y="1584"/>
              <a:ext cx="48" cy="48"/>
            </a:xfrm>
            <a:prstGeom prst="rect">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5368" name="Text Box 8"/>
            <p:cNvSpPr txBox="1">
              <a:spLocks noChangeArrowheads="1"/>
            </p:cNvSpPr>
            <p:nvPr/>
          </p:nvSpPr>
          <p:spPr bwMode="auto">
            <a:xfrm>
              <a:off x="873" y="1333"/>
              <a:ext cx="1527" cy="92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solidFill>
                    <a:schemeClr val="bg1"/>
                  </a:solidFill>
                  <a:latin typeface="Tahoma" charset="0"/>
                </a:rPr>
                <a:t>Power Plants</a:t>
              </a:r>
            </a:p>
            <a:p>
              <a:r>
                <a:rPr lang="en-US">
                  <a:solidFill>
                    <a:schemeClr val="bg1"/>
                  </a:solidFill>
                  <a:latin typeface="Tahoma" charset="0"/>
                </a:rPr>
                <a:t>Pure CO</a:t>
              </a:r>
              <a:r>
                <a:rPr lang="en-US" baseline="-25000">
                  <a:solidFill>
                    <a:schemeClr val="bg1"/>
                  </a:solidFill>
                  <a:latin typeface="Tahoma" charset="0"/>
                </a:rPr>
                <a:t>2</a:t>
              </a:r>
              <a:r>
                <a:rPr lang="en-US">
                  <a:solidFill>
                    <a:schemeClr val="bg1"/>
                  </a:solidFill>
                  <a:latin typeface="Tahoma" charset="0"/>
                </a:rPr>
                <a:t> sources</a:t>
              </a:r>
            </a:p>
            <a:p>
              <a:r>
                <a:rPr lang="en-US">
                  <a:solidFill>
                    <a:schemeClr val="bg1"/>
                  </a:solidFill>
                  <a:latin typeface="Tahoma" charset="0"/>
                </a:rPr>
                <a:t>Oil and Gas (USGS)</a:t>
              </a:r>
            </a:p>
            <a:p>
              <a:r>
                <a:rPr lang="en-US">
                  <a:solidFill>
                    <a:schemeClr val="bg1"/>
                  </a:solidFill>
                  <a:latin typeface="Tahoma" charset="0"/>
                </a:rPr>
                <a:t>Coal (USGS)</a:t>
              </a:r>
            </a:p>
            <a:p>
              <a:r>
                <a:rPr lang="en-US">
                  <a:solidFill>
                    <a:schemeClr val="bg1"/>
                  </a:solidFill>
                  <a:latin typeface="Tahoma" charset="0"/>
                </a:rPr>
                <a:t>Brine Aquifer&gt; 1000m</a:t>
              </a:r>
            </a:p>
          </p:txBody>
        </p:sp>
        <p:sp>
          <p:nvSpPr>
            <p:cNvPr id="15369" name="Rectangle 9"/>
            <p:cNvSpPr>
              <a:spLocks noChangeArrowheads="1"/>
            </p:cNvSpPr>
            <p:nvPr/>
          </p:nvSpPr>
          <p:spPr bwMode="auto">
            <a:xfrm>
              <a:off x="624" y="1728"/>
              <a:ext cx="96" cy="96"/>
            </a:xfrm>
            <a:prstGeom prst="rect">
              <a:avLst/>
            </a:prstGeom>
            <a:solidFill>
              <a:srgbClr val="00FF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5370" name="Rectangle 10"/>
            <p:cNvSpPr>
              <a:spLocks noChangeArrowheads="1"/>
            </p:cNvSpPr>
            <p:nvPr/>
          </p:nvSpPr>
          <p:spPr bwMode="auto">
            <a:xfrm>
              <a:off x="624" y="1920"/>
              <a:ext cx="96" cy="96"/>
            </a:xfrm>
            <a:prstGeom prst="rect">
              <a:avLst/>
            </a:prstGeom>
            <a:solidFill>
              <a:srgbClr val="B2B2B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5371" name="Rectangle 11"/>
            <p:cNvSpPr>
              <a:spLocks noChangeArrowheads="1"/>
            </p:cNvSpPr>
            <p:nvPr/>
          </p:nvSpPr>
          <p:spPr bwMode="auto">
            <a:xfrm>
              <a:off x="624" y="2160"/>
              <a:ext cx="96" cy="48"/>
            </a:xfrm>
            <a:prstGeom prst="rect">
              <a:avLst/>
            </a:prstGeom>
            <a:solidFill>
              <a:srgbClr val="ADEA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5372" name="Rectangle 12"/>
            <p:cNvSpPr>
              <a:spLocks noChangeArrowheads="1"/>
            </p:cNvSpPr>
            <p:nvPr/>
          </p:nvSpPr>
          <p:spPr bwMode="auto">
            <a:xfrm>
              <a:off x="624" y="2112"/>
              <a:ext cx="96" cy="48"/>
            </a:xfrm>
            <a:prstGeom prst="rect">
              <a:avLst/>
            </a:prstGeom>
            <a:solidFill>
              <a:srgbClr val="99CC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5373" name="Rectangle 13"/>
            <p:cNvSpPr>
              <a:spLocks noChangeArrowheads="1"/>
            </p:cNvSpPr>
            <p:nvPr/>
          </p:nvSpPr>
          <p:spPr bwMode="auto">
            <a:xfrm>
              <a:off x="624" y="2208"/>
              <a:ext cx="96" cy="48"/>
            </a:xfrm>
            <a:prstGeom prst="rect">
              <a:avLst/>
            </a:prstGeom>
            <a:solidFill>
              <a:srgbClr val="66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sp>
        <p:nvSpPr>
          <p:cNvPr id="15374" name="Text Box 14"/>
          <p:cNvSpPr txBox="1">
            <a:spLocks noChangeArrowheads="1"/>
          </p:cNvSpPr>
          <p:nvPr/>
        </p:nvSpPr>
        <p:spPr bwMode="auto">
          <a:xfrm>
            <a:off x="4724400" y="6248400"/>
            <a:ext cx="35814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solidFill>
                  <a:schemeClr val="bg1"/>
                </a:solidFill>
                <a:latin typeface="Tahoma" charset="0"/>
              </a:rPr>
              <a:t>Source: Gulf Coast Carbon Center</a:t>
            </a:r>
          </a:p>
        </p:txBody>
      </p:sp>
      <p:sp>
        <p:nvSpPr>
          <p:cNvPr id="15375" name="Text Box 15"/>
          <p:cNvSpPr txBox="1">
            <a:spLocks noChangeArrowheads="1"/>
          </p:cNvSpPr>
          <p:nvPr/>
        </p:nvSpPr>
        <p:spPr bwMode="auto">
          <a:xfrm>
            <a:off x="3124200" y="1295400"/>
            <a:ext cx="4930775"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solidFill>
                  <a:srgbClr val="FFFF00"/>
                </a:solidFill>
              </a:rPr>
              <a:t>[This 2000 data soon to be superseded by DOE Regional Partnerships summary]</a:t>
            </a:r>
          </a:p>
        </p:txBody>
      </p:sp>
      <p:sp>
        <p:nvSpPr>
          <p:cNvPr id="15377" name="Rectangle 17"/>
          <p:cNvSpPr>
            <a:spLocks noChangeArrowheads="1"/>
          </p:cNvSpPr>
          <p:nvPr/>
        </p:nvSpPr>
        <p:spPr bwMode="auto">
          <a:xfrm>
            <a:off x="0" y="0"/>
            <a:ext cx="9144000" cy="1295400"/>
          </a:xfrm>
          <a:prstGeom prst="rect">
            <a:avLst/>
          </a:prstGeom>
          <a:solidFill>
            <a:schemeClr val="accent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5378" name="Rectangle 18"/>
          <p:cNvSpPr>
            <a:spLocks noChangeArrowheads="1"/>
          </p:cNvSpPr>
          <p:nvPr/>
        </p:nvSpPr>
        <p:spPr bwMode="auto">
          <a:xfrm>
            <a:off x="0" y="0"/>
            <a:ext cx="86868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ctr"/>
            <a:r>
              <a:rPr lang="en-US" sz="4000">
                <a:solidFill>
                  <a:schemeClr val="tx2"/>
                </a:solidFill>
              </a:rPr>
              <a:t>Assessing Adequacy of Subsurface Volumes – map view</a:t>
            </a:r>
          </a:p>
        </p:txBody>
      </p:sp>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20" name="Rectangle 4"/>
          <p:cNvSpPr>
            <a:spLocks noChangeArrowheads="1"/>
          </p:cNvSpPr>
          <p:nvPr/>
        </p:nvSpPr>
        <p:spPr bwMode="auto">
          <a:xfrm>
            <a:off x="0" y="0"/>
            <a:ext cx="9144000" cy="1295400"/>
          </a:xfrm>
          <a:prstGeom prst="rect">
            <a:avLst/>
          </a:prstGeom>
          <a:solidFill>
            <a:schemeClr val="accent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218" name="Rectangle 2"/>
          <p:cNvSpPr>
            <a:spLocks noGrp="1" noChangeArrowheads="1"/>
          </p:cNvSpPr>
          <p:nvPr>
            <p:ph type="title"/>
          </p:nvPr>
        </p:nvSpPr>
        <p:spPr/>
        <p:txBody>
          <a:bodyPr/>
          <a:lstStyle/>
          <a:p>
            <a:r>
              <a:rPr lang="en-US" sz="3600"/>
              <a:t>Assessing Adequacy of Subsurface Volumes</a:t>
            </a:r>
          </a:p>
        </p:txBody>
      </p:sp>
      <p:sp>
        <p:nvSpPr>
          <p:cNvPr id="9219" name="Rectangle 3"/>
          <p:cNvSpPr>
            <a:spLocks noGrp="1" noChangeArrowheads="1"/>
          </p:cNvSpPr>
          <p:nvPr>
            <p:ph type="body" idx="1"/>
          </p:nvPr>
        </p:nvSpPr>
        <p:spPr/>
        <p:txBody>
          <a:bodyPr/>
          <a:lstStyle/>
          <a:p>
            <a:pPr>
              <a:lnSpc>
                <a:spcPct val="90000"/>
              </a:lnSpc>
            </a:pPr>
            <a:r>
              <a:rPr lang="en-US" sz="2800"/>
              <a:t>New study of capacity by DOE - NETL Regional Carbon Sequestration Partnerships to be released soon</a:t>
            </a:r>
          </a:p>
          <a:p>
            <a:pPr>
              <a:lnSpc>
                <a:spcPct val="90000"/>
              </a:lnSpc>
            </a:pPr>
            <a:r>
              <a:rPr lang="en-US" sz="2800"/>
              <a:t>Major result: making conservative assumptions</a:t>
            </a:r>
            <a:r>
              <a:rPr lang="en-US" sz="2800" b="1">
                <a:solidFill>
                  <a:srgbClr val="FF0000"/>
                </a:solidFill>
              </a:rPr>
              <a:t>*</a:t>
            </a:r>
            <a:r>
              <a:rPr lang="en-US" sz="2800"/>
              <a:t>: Space for 1000 Gigatons CO</a:t>
            </a:r>
            <a:r>
              <a:rPr lang="en-US" sz="2800" baseline="-25000"/>
              <a:t>2 </a:t>
            </a:r>
            <a:r>
              <a:rPr lang="en-US" sz="2800"/>
              <a:t>at reservoir conditions - adequate space for &gt;120 years of all CO</a:t>
            </a:r>
            <a:r>
              <a:rPr lang="en-US" sz="2800" baseline="-25000"/>
              <a:t>2</a:t>
            </a:r>
            <a:r>
              <a:rPr lang="en-US" sz="2800"/>
              <a:t> at current point source emission rates</a:t>
            </a:r>
          </a:p>
          <a:p>
            <a:pPr lvl="1">
              <a:lnSpc>
                <a:spcPct val="90000"/>
              </a:lnSpc>
              <a:buFontTx/>
              <a:buNone/>
            </a:pPr>
            <a:r>
              <a:rPr lang="en-US" sz="2400" b="1">
                <a:solidFill>
                  <a:srgbClr val="FF0000"/>
                </a:solidFill>
              </a:rPr>
              <a:t>*</a:t>
            </a:r>
            <a:r>
              <a:rPr lang="en-US" sz="2400"/>
              <a:t> only fairly well known rock volumes assessed</a:t>
            </a:r>
          </a:p>
          <a:p>
            <a:pPr lvl="1">
              <a:lnSpc>
                <a:spcPct val="90000"/>
              </a:lnSpc>
              <a:buFontTx/>
              <a:buNone/>
            </a:pPr>
            <a:r>
              <a:rPr lang="en-US" sz="2400" b="1">
                <a:solidFill>
                  <a:srgbClr val="FF0000"/>
                </a:solidFill>
              </a:rPr>
              <a:t>*</a:t>
            </a:r>
            <a:r>
              <a:rPr lang="en-US" sz="2400"/>
              <a:t> Assume that CO</a:t>
            </a:r>
            <a:r>
              <a:rPr lang="en-US" sz="2400" baseline="-25000"/>
              <a:t>2</a:t>
            </a:r>
            <a:r>
              <a:rPr lang="en-US" sz="2400"/>
              <a:t> fills 1% of the volume   </a:t>
            </a:r>
          </a:p>
          <a:p>
            <a:pPr>
              <a:lnSpc>
                <a:spcPct val="90000"/>
              </a:lnSpc>
            </a:pPr>
            <a:r>
              <a:rPr lang="en-US" sz="2800"/>
              <a:t>Uncertainty is risks incurred when very large volumes are injected</a:t>
            </a:r>
          </a:p>
          <a:p>
            <a:pPr>
              <a:lnSpc>
                <a:spcPct val="90000"/>
              </a:lnSpc>
            </a:pPr>
            <a:endParaRPr lang="en-US" sz="280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a:xfrm>
            <a:off x="3657600" y="274638"/>
            <a:ext cx="5029200" cy="1143000"/>
          </a:xfrm>
          <a:solidFill>
            <a:schemeClr val="accent2"/>
          </a:solidFill>
        </p:spPr>
        <p:txBody>
          <a:bodyPr/>
          <a:lstStyle/>
          <a:p>
            <a:r>
              <a:rPr lang="en-US" sz="2800"/>
              <a:t>Is storage security adequate?</a:t>
            </a:r>
          </a:p>
        </p:txBody>
      </p:sp>
      <p:pic>
        <p:nvPicPr>
          <p:cNvPr id="21507" name="Picture 3" descr="MMV_cartoon base_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95325" y="1404938"/>
            <a:ext cx="7753350" cy="4048125"/>
          </a:xfrm>
          <a:prstGeom prst="rect">
            <a:avLst/>
          </a:prstGeom>
          <a:noFill/>
          <a:extLst>
            <a:ext uri="{909E8E84-426E-40DD-AFC4-6F175D3DCCD1}">
              <a14:hiddenFill xmlns:a14="http://schemas.microsoft.com/office/drawing/2010/main">
                <a:solidFill>
                  <a:srgbClr val="FFFFFF"/>
                </a:solidFill>
              </a14:hiddenFill>
            </a:ext>
          </a:extLst>
        </p:spPr>
      </p:pic>
      <p:pic>
        <p:nvPicPr>
          <p:cNvPr id="21508" name="Picture 4" descr="MMV_cartoon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971800" y="2667000"/>
            <a:ext cx="1846263" cy="2057400"/>
          </a:xfrm>
          <a:prstGeom prst="rect">
            <a:avLst/>
          </a:prstGeom>
          <a:noFill/>
          <a:extLst>
            <a:ext uri="{909E8E84-426E-40DD-AFC4-6F175D3DCCD1}">
              <a14:hiddenFill xmlns:a14="http://schemas.microsoft.com/office/drawing/2010/main">
                <a:solidFill>
                  <a:srgbClr val="FFFFFF"/>
                </a:solidFill>
              </a14:hiddenFill>
            </a:ext>
          </a:extLst>
        </p:spPr>
      </p:pic>
      <p:grpSp>
        <p:nvGrpSpPr>
          <p:cNvPr id="21509" name="Group 5"/>
          <p:cNvGrpSpPr>
            <a:grpSpLocks/>
          </p:cNvGrpSpPr>
          <p:nvPr/>
        </p:nvGrpSpPr>
        <p:grpSpPr bwMode="auto">
          <a:xfrm>
            <a:off x="746125" y="4075113"/>
            <a:ext cx="4283075" cy="496887"/>
            <a:chOff x="470" y="2567"/>
            <a:chExt cx="2698" cy="313"/>
          </a:xfrm>
        </p:grpSpPr>
        <p:sp>
          <p:nvSpPr>
            <p:cNvPr id="21510" name="Text Box 6"/>
            <p:cNvSpPr txBox="1">
              <a:spLocks noChangeArrowheads="1"/>
            </p:cNvSpPr>
            <p:nvPr/>
          </p:nvSpPr>
          <p:spPr bwMode="auto">
            <a:xfrm>
              <a:off x="470" y="2567"/>
              <a:ext cx="852"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atin typeface="Helvetica" pitchFamily="34" charset="0"/>
                </a:rPr>
                <a:t>Earthquake</a:t>
              </a:r>
            </a:p>
          </p:txBody>
        </p:sp>
        <p:sp>
          <p:nvSpPr>
            <p:cNvPr id="21511" name="AutoShape 7"/>
            <p:cNvSpPr>
              <a:spLocks noChangeArrowheads="1"/>
            </p:cNvSpPr>
            <p:nvPr/>
          </p:nvSpPr>
          <p:spPr bwMode="auto">
            <a:xfrm>
              <a:off x="2928" y="2592"/>
              <a:ext cx="240" cy="288"/>
            </a:xfrm>
            <a:prstGeom prst="irregularSeal2">
              <a:avLst/>
            </a:prstGeom>
            <a:solidFill>
              <a:srgbClr val="FF33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21512" name="Group 8"/>
          <p:cNvGrpSpPr>
            <a:grpSpLocks/>
          </p:cNvGrpSpPr>
          <p:nvPr/>
        </p:nvGrpSpPr>
        <p:grpSpPr bwMode="auto">
          <a:xfrm>
            <a:off x="838200" y="2362200"/>
            <a:ext cx="7315200" cy="1905000"/>
            <a:chOff x="480" y="1584"/>
            <a:chExt cx="4608" cy="1200"/>
          </a:xfrm>
        </p:grpSpPr>
        <p:grpSp>
          <p:nvGrpSpPr>
            <p:cNvPr id="21513" name="Group 9"/>
            <p:cNvGrpSpPr>
              <a:grpSpLocks/>
            </p:cNvGrpSpPr>
            <p:nvPr/>
          </p:nvGrpSpPr>
          <p:grpSpPr bwMode="auto">
            <a:xfrm>
              <a:off x="480" y="1584"/>
              <a:ext cx="4528" cy="1200"/>
              <a:chOff x="480" y="1584"/>
              <a:chExt cx="4528" cy="1200"/>
            </a:xfrm>
          </p:grpSpPr>
          <p:sp>
            <p:nvSpPr>
              <p:cNvPr id="21514" name="Text Box 10"/>
              <p:cNvSpPr txBox="1">
                <a:spLocks noChangeArrowheads="1"/>
              </p:cNvSpPr>
              <p:nvPr/>
            </p:nvSpPr>
            <p:spPr bwMode="auto">
              <a:xfrm>
                <a:off x="480" y="1584"/>
                <a:ext cx="1156" cy="10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atin typeface="Helvetica" pitchFamily="34" charset="0"/>
                  </a:rPr>
                  <a:t>Escape of brine </a:t>
                </a:r>
              </a:p>
              <a:p>
                <a:r>
                  <a:rPr lang="en-US">
                    <a:latin typeface="Helvetica" pitchFamily="34" charset="0"/>
                  </a:rPr>
                  <a:t>or CO</a:t>
                </a:r>
                <a:r>
                  <a:rPr lang="en-US" baseline="-25000">
                    <a:latin typeface="Helvetica" pitchFamily="34" charset="0"/>
                  </a:rPr>
                  <a:t>2</a:t>
                </a:r>
                <a:r>
                  <a:rPr lang="en-US">
                    <a:latin typeface="Helvetica" pitchFamily="34" charset="0"/>
                  </a:rPr>
                  <a:t> to </a:t>
                </a:r>
              </a:p>
              <a:p>
                <a:r>
                  <a:rPr lang="en-US">
                    <a:latin typeface="Helvetica" pitchFamily="34" charset="0"/>
                  </a:rPr>
                  <a:t>groundwater,</a:t>
                </a:r>
              </a:p>
              <a:p>
                <a:r>
                  <a:rPr lang="en-US">
                    <a:latin typeface="Helvetica" pitchFamily="34" charset="0"/>
                  </a:rPr>
                  <a:t>surface water, </a:t>
                </a:r>
              </a:p>
              <a:p>
                <a:r>
                  <a:rPr lang="en-US">
                    <a:latin typeface="Helvetica" pitchFamily="34" charset="0"/>
                  </a:rPr>
                  <a:t>or air via long </a:t>
                </a:r>
              </a:p>
              <a:p>
                <a:r>
                  <a:rPr lang="en-US">
                    <a:latin typeface="Helvetica" pitchFamily="34" charset="0"/>
                  </a:rPr>
                  <a:t>flowpath</a:t>
                </a:r>
              </a:p>
            </p:txBody>
          </p:sp>
          <p:sp>
            <p:nvSpPr>
              <p:cNvPr id="21515" name="Freeform 11"/>
              <p:cNvSpPr>
                <a:spLocks/>
              </p:cNvSpPr>
              <p:nvPr/>
            </p:nvSpPr>
            <p:spPr bwMode="auto">
              <a:xfrm>
                <a:off x="3016" y="1776"/>
                <a:ext cx="1992" cy="1008"/>
              </a:xfrm>
              <a:custGeom>
                <a:avLst/>
                <a:gdLst>
                  <a:gd name="T0" fmla="*/ 8 w 1992"/>
                  <a:gd name="T1" fmla="*/ 1008 h 1008"/>
                  <a:gd name="T2" fmla="*/ 8 w 1992"/>
                  <a:gd name="T3" fmla="*/ 960 h 1008"/>
                  <a:gd name="T4" fmla="*/ 56 w 1992"/>
                  <a:gd name="T5" fmla="*/ 864 h 1008"/>
                  <a:gd name="T6" fmla="*/ 104 w 1992"/>
                  <a:gd name="T7" fmla="*/ 768 h 1008"/>
                  <a:gd name="T8" fmla="*/ 392 w 1992"/>
                  <a:gd name="T9" fmla="*/ 672 h 1008"/>
                  <a:gd name="T10" fmla="*/ 776 w 1992"/>
                  <a:gd name="T11" fmla="*/ 672 h 1008"/>
                  <a:gd name="T12" fmla="*/ 1160 w 1992"/>
                  <a:gd name="T13" fmla="*/ 624 h 1008"/>
                  <a:gd name="T14" fmla="*/ 1400 w 1992"/>
                  <a:gd name="T15" fmla="*/ 576 h 1008"/>
                  <a:gd name="T16" fmla="*/ 1544 w 1992"/>
                  <a:gd name="T17" fmla="*/ 432 h 1008"/>
                  <a:gd name="T18" fmla="*/ 1640 w 1992"/>
                  <a:gd name="T19" fmla="*/ 384 h 1008"/>
                  <a:gd name="T20" fmla="*/ 1880 w 1992"/>
                  <a:gd name="T21" fmla="*/ 336 h 1008"/>
                  <a:gd name="T22" fmla="*/ 1976 w 1992"/>
                  <a:gd name="T23" fmla="*/ 336 h 1008"/>
                  <a:gd name="T24" fmla="*/ 1976 w 1992"/>
                  <a:gd name="T25" fmla="*/ 0 h 10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992" h="1008">
                    <a:moveTo>
                      <a:pt x="8" y="1008"/>
                    </a:moveTo>
                    <a:cubicBezTo>
                      <a:pt x="4" y="996"/>
                      <a:pt x="0" y="984"/>
                      <a:pt x="8" y="960"/>
                    </a:cubicBezTo>
                    <a:cubicBezTo>
                      <a:pt x="16" y="936"/>
                      <a:pt x="40" y="896"/>
                      <a:pt x="56" y="864"/>
                    </a:cubicBezTo>
                    <a:cubicBezTo>
                      <a:pt x="72" y="832"/>
                      <a:pt x="48" y="800"/>
                      <a:pt x="104" y="768"/>
                    </a:cubicBezTo>
                    <a:cubicBezTo>
                      <a:pt x="160" y="736"/>
                      <a:pt x="280" y="688"/>
                      <a:pt x="392" y="672"/>
                    </a:cubicBezTo>
                    <a:cubicBezTo>
                      <a:pt x="504" y="656"/>
                      <a:pt x="648" y="680"/>
                      <a:pt x="776" y="672"/>
                    </a:cubicBezTo>
                    <a:cubicBezTo>
                      <a:pt x="904" y="664"/>
                      <a:pt x="1056" y="640"/>
                      <a:pt x="1160" y="624"/>
                    </a:cubicBezTo>
                    <a:cubicBezTo>
                      <a:pt x="1264" y="608"/>
                      <a:pt x="1336" y="608"/>
                      <a:pt x="1400" y="576"/>
                    </a:cubicBezTo>
                    <a:cubicBezTo>
                      <a:pt x="1464" y="544"/>
                      <a:pt x="1504" y="464"/>
                      <a:pt x="1544" y="432"/>
                    </a:cubicBezTo>
                    <a:cubicBezTo>
                      <a:pt x="1584" y="400"/>
                      <a:pt x="1584" y="400"/>
                      <a:pt x="1640" y="384"/>
                    </a:cubicBezTo>
                    <a:cubicBezTo>
                      <a:pt x="1696" y="368"/>
                      <a:pt x="1824" y="344"/>
                      <a:pt x="1880" y="336"/>
                    </a:cubicBezTo>
                    <a:cubicBezTo>
                      <a:pt x="1936" y="328"/>
                      <a:pt x="1960" y="392"/>
                      <a:pt x="1976" y="336"/>
                    </a:cubicBezTo>
                    <a:cubicBezTo>
                      <a:pt x="1992" y="280"/>
                      <a:pt x="1984" y="140"/>
                      <a:pt x="1976" y="0"/>
                    </a:cubicBezTo>
                  </a:path>
                </a:pathLst>
              </a:custGeom>
              <a:noFill/>
              <a:ln w="38100" cmpd="sng">
                <a:solidFill>
                  <a:srgbClr val="99FF33"/>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sp>
          <p:nvSpPr>
            <p:cNvPr id="21516" name="Line 12"/>
            <p:cNvSpPr>
              <a:spLocks noChangeShapeType="1"/>
            </p:cNvSpPr>
            <p:nvPr/>
          </p:nvSpPr>
          <p:spPr bwMode="auto">
            <a:xfrm flipV="1">
              <a:off x="4944" y="1776"/>
              <a:ext cx="48" cy="48"/>
            </a:xfrm>
            <a:prstGeom prst="line">
              <a:avLst/>
            </a:prstGeom>
            <a:noFill/>
            <a:ln w="38100">
              <a:solidFill>
                <a:srgbClr val="99FF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1517" name="Line 13"/>
            <p:cNvSpPr>
              <a:spLocks noChangeShapeType="1"/>
            </p:cNvSpPr>
            <p:nvPr/>
          </p:nvSpPr>
          <p:spPr bwMode="auto">
            <a:xfrm>
              <a:off x="4992" y="1776"/>
              <a:ext cx="96" cy="48"/>
            </a:xfrm>
            <a:prstGeom prst="line">
              <a:avLst/>
            </a:prstGeom>
            <a:noFill/>
            <a:ln w="38100">
              <a:solidFill>
                <a:srgbClr val="99FF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grpSp>
        <p:nvGrpSpPr>
          <p:cNvPr id="21518" name="Group 14"/>
          <p:cNvGrpSpPr>
            <a:grpSpLocks/>
          </p:cNvGrpSpPr>
          <p:nvPr/>
        </p:nvGrpSpPr>
        <p:grpSpPr bwMode="auto">
          <a:xfrm>
            <a:off x="2057400" y="609600"/>
            <a:ext cx="2120900" cy="1993900"/>
            <a:chOff x="1296" y="384"/>
            <a:chExt cx="1336" cy="1256"/>
          </a:xfrm>
        </p:grpSpPr>
        <p:pic>
          <p:nvPicPr>
            <p:cNvPr id="21519" name="Picture 15" descr="MMV_cartoon 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064" y="1200"/>
              <a:ext cx="568" cy="440"/>
            </a:xfrm>
            <a:prstGeom prst="rect">
              <a:avLst/>
            </a:prstGeom>
            <a:noFill/>
            <a:extLst>
              <a:ext uri="{909E8E84-426E-40DD-AFC4-6F175D3DCCD1}">
                <a14:hiddenFill xmlns:a14="http://schemas.microsoft.com/office/drawing/2010/main">
                  <a:solidFill>
                    <a:srgbClr val="FFFFFF"/>
                  </a:solidFill>
                </a14:hiddenFill>
              </a:ext>
            </a:extLst>
          </p:spPr>
        </p:pic>
        <p:sp>
          <p:nvSpPr>
            <p:cNvPr id="21520" name="Text Box 16"/>
            <p:cNvSpPr txBox="1">
              <a:spLocks noChangeArrowheads="1"/>
            </p:cNvSpPr>
            <p:nvPr/>
          </p:nvSpPr>
          <p:spPr bwMode="auto">
            <a:xfrm>
              <a:off x="1296" y="384"/>
              <a:ext cx="1052" cy="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atin typeface="Helvetica" pitchFamily="34" charset="0"/>
                </a:rPr>
                <a:t>Substitute </a:t>
              </a:r>
            </a:p>
            <a:p>
              <a:r>
                <a:rPr lang="en-US">
                  <a:latin typeface="Helvetica" pitchFamily="34" charset="0"/>
                </a:rPr>
                <a:t>underground</a:t>
              </a:r>
            </a:p>
            <a:p>
              <a:r>
                <a:rPr lang="en-US">
                  <a:latin typeface="Helvetica" pitchFamily="34" charset="0"/>
                </a:rPr>
                <a:t>injection for air</a:t>
              </a:r>
            </a:p>
            <a:p>
              <a:r>
                <a:rPr lang="en-US">
                  <a:latin typeface="Helvetica" pitchFamily="34" charset="0"/>
                </a:rPr>
                <a:t>release</a:t>
              </a:r>
            </a:p>
          </p:txBody>
        </p:sp>
      </p:grpSp>
      <p:sp>
        <p:nvSpPr>
          <p:cNvPr id="21521" name="Line 17"/>
          <p:cNvSpPr>
            <a:spLocks noChangeShapeType="1"/>
          </p:cNvSpPr>
          <p:nvPr/>
        </p:nvSpPr>
        <p:spPr bwMode="auto">
          <a:xfrm>
            <a:off x="4953000" y="2895600"/>
            <a:ext cx="76200" cy="76200"/>
          </a:xfrm>
          <a:prstGeom prst="line">
            <a:avLst/>
          </a:prstGeom>
          <a:noFill/>
          <a:ln w="38100">
            <a:solidFill>
              <a:srgbClr val="99FF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nvGrpSpPr>
          <p:cNvPr id="21522" name="Group 18"/>
          <p:cNvGrpSpPr>
            <a:grpSpLocks/>
          </p:cNvGrpSpPr>
          <p:nvPr/>
        </p:nvGrpSpPr>
        <p:grpSpPr bwMode="auto">
          <a:xfrm>
            <a:off x="838200" y="2895600"/>
            <a:ext cx="4144963" cy="3416300"/>
            <a:chOff x="528" y="1824"/>
            <a:chExt cx="2611" cy="2152"/>
          </a:xfrm>
        </p:grpSpPr>
        <p:sp>
          <p:nvSpPr>
            <p:cNvPr id="21523" name="Line 19"/>
            <p:cNvSpPr>
              <a:spLocks noChangeShapeType="1"/>
            </p:cNvSpPr>
            <p:nvPr/>
          </p:nvSpPr>
          <p:spPr bwMode="auto">
            <a:xfrm flipV="1">
              <a:off x="3072" y="1824"/>
              <a:ext cx="48" cy="48"/>
            </a:xfrm>
            <a:prstGeom prst="line">
              <a:avLst/>
            </a:prstGeom>
            <a:noFill/>
            <a:ln w="38100">
              <a:solidFill>
                <a:srgbClr val="99FF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nvGrpSpPr>
            <p:cNvPr id="21524" name="Group 20"/>
            <p:cNvGrpSpPr>
              <a:grpSpLocks/>
            </p:cNvGrpSpPr>
            <p:nvPr/>
          </p:nvGrpSpPr>
          <p:grpSpPr bwMode="auto">
            <a:xfrm>
              <a:off x="528" y="1824"/>
              <a:ext cx="2611" cy="2152"/>
              <a:chOff x="528" y="1824"/>
              <a:chExt cx="2611" cy="2152"/>
            </a:xfrm>
          </p:grpSpPr>
          <p:sp>
            <p:nvSpPr>
              <p:cNvPr id="21525" name="Freeform 21"/>
              <p:cNvSpPr>
                <a:spLocks/>
              </p:cNvSpPr>
              <p:nvPr/>
            </p:nvSpPr>
            <p:spPr bwMode="auto">
              <a:xfrm>
                <a:off x="3016" y="1824"/>
                <a:ext cx="123" cy="960"/>
              </a:xfrm>
              <a:custGeom>
                <a:avLst/>
                <a:gdLst>
                  <a:gd name="T0" fmla="*/ 8 w 123"/>
                  <a:gd name="T1" fmla="*/ 960 h 960"/>
                  <a:gd name="T2" fmla="*/ 8 w 123"/>
                  <a:gd name="T3" fmla="*/ 672 h 960"/>
                  <a:gd name="T4" fmla="*/ 59 w 123"/>
                  <a:gd name="T5" fmla="*/ 480 h 960"/>
                  <a:gd name="T6" fmla="*/ 59 w 123"/>
                  <a:gd name="T7" fmla="*/ 240 h 960"/>
                  <a:gd name="T8" fmla="*/ 123 w 123"/>
                  <a:gd name="T9" fmla="*/ 0 h 960"/>
                </a:gdLst>
                <a:ahLst/>
                <a:cxnLst>
                  <a:cxn ang="0">
                    <a:pos x="T0" y="T1"/>
                  </a:cxn>
                  <a:cxn ang="0">
                    <a:pos x="T2" y="T3"/>
                  </a:cxn>
                  <a:cxn ang="0">
                    <a:pos x="T4" y="T5"/>
                  </a:cxn>
                  <a:cxn ang="0">
                    <a:pos x="T6" y="T7"/>
                  </a:cxn>
                  <a:cxn ang="0">
                    <a:pos x="T8" y="T9"/>
                  </a:cxn>
                </a:cxnLst>
                <a:rect l="0" t="0" r="r" b="b"/>
                <a:pathLst>
                  <a:path w="123" h="960">
                    <a:moveTo>
                      <a:pt x="8" y="960"/>
                    </a:moveTo>
                    <a:cubicBezTo>
                      <a:pt x="4" y="856"/>
                      <a:pt x="0" y="752"/>
                      <a:pt x="8" y="672"/>
                    </a:cubicBezTo>
                    <a:cubicBezTo>
                      <a:pt x="16" y="592"/>
                      <a:pt x="51" y="552"/>
                      <a:pt x="59" y="480"/>
                    </a:cubicBezTo>
                    <a:cubicBezTo>
                      <a:pt x="67" y="408"/>
                      <a:pt x="48" y="320"/>
                      <a:pt x="59" y="240"/>
                    </a:cubicBezTo>
                    <a:cubicBezTo>
                      <a:pt x="70" y="160"/>
                      <a:pt x="116" y="40"/>
                      <a:pt x="123" y="0"/>
                    </a:cubicBezTo>
                  </a:path>
                </a:pathLst>
              </a:custGeom>
              <a:noFill/>
              <a:ln w="38100" cmpd="sng">
                <a:solidFill>
                  <a:srgbClr val="99FF33"/>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1526" name="Text Box 22"/>
              <p:cNvSpPr txBox="1">
                <a:spLocks noChangeArrowheads="1"/>
              </p:cNvSpPr>
              <p:nvPr/>
            </p:nvSpPr>
            <p:spPr bwMode="auto">
              <a:xfrm>
                <a:off x="528" y="2880"/>
                <a:ext cx="1140" cy="10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atin typeface="Helvetica" pitchFamily="34" charset="0"/>
                  </a:rPr>
                  <a:t>Escape of CO</a:t>
                </a:r>
                <a:r>
                  <a:rPr lang="en-US" baseline="-25000">
                    <a:latin typeface="Helvetica" pitchFamily="34" charset="0"/>
                  </a:rPr>
                  <a:t>2</a:t>
                </a:r>
                <a:r>
                  <a:rPr lang="en-US">
                    <a:latin typeface="Helvetica" pitchFamily="34" charset="0"/>
                  </a:rPr>
                  <a:t> </a:t>
                </a:r>
              </a:p>
              <a:p>
                <a:r>
                  <a:rPr lang="en-US">
                    <a:latin typeface="Helvetica" pitchFamily="34" charset="0"/>
                  </a:rPr>
                  <a:t>or brine to</a:t>
                </a:r>
              </a:p>
              <a:p>
                <a:r>
                  <a:rPr lang="en-US">
                    <a:latin typeface="Helvetica" pitchFamily="34" charset="0"/>
                  </a:rPr>
                  <a:t>groundwater,</a:t>
                </a:r>
              </a:p>
              <a:p>
                <a:r>
                  <a:rPr lang="en-US">
                    <a:latin typeface="Helvetica" pitchFamily="34" charset="0"/>
                  </a:rPr>
                  <a:t>surface water</a:t>
                </a:r>
              </a:p>
              <a:p>
                <a:r>
                  <a:rPr lang="en-US">
                    <a:latin typeface="Helvetica" pitchFamily="34" charset="0"/>
                  </a:rPr>
                  <a:t>or air through</a:t>
                </a:r>
              </a:p>
              <a:p>
                <a:r>
                  <a:rPr lang="en-US">
                    <a:latin typeface="Helvetica" pitchFamily="34" charset="0"/>
                  </a:rPr>
                  <a:t>flaws in the seal</a:t>
                </a:r>
              </a:p>
            </p:txBody>
          </p:sp>
        </p:grpSp>
      </p:grpSp>
      <p:grpSp>
        <p:nvGrpSpPr>
          <p:cNvPr id="21527" name="Group 23"/>
          <p:cNvGrpSpPr>
            <a:grpSpLocks/>
          </p:cNvGrpSpPr>
          <p:nvPr/>
        </p:nvGrpSpPr>
        <p:grpSpPr bwMode="auto">
          <a:xfrm>
            <a:off x="2879725" y="2036763"/>
            <a:ext cx="2876550" cy="4127500"/>
            <a:chOff x="1814" y="1283"/>
            <a:chExt cx="1812" cy="2600"/>
          </a:xfrm>
        </p:grpSpPr>
        <p:sp>
          <p:nvSpPr>
            <p:cNvPr id="21528" name="Text Box 24"/>
            <p:cNvSpPr txBox="1">
              <a:spLocks noChangeArrowheads="1"/>
            </p:cNvSpPr>
            <p:nvPr/>
          </p:nvSpPr>
          <p:spPr bwMode="auto">
            <a:xfrm>
              <a:off x="1814" y="3479"/>
              <a:ext cx="1812" cy="4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atin typeface="Helvetica" pitchFamily="34" charset="0"/>
                </a:rPr>
                <a:t>Failure of well cement or</a:t>
              </a:r>
            </a:p>
            <a:p>
              <a:r>
                <a:rPr lang="en-US">
                  <a:latin typeface="Helvetica" pitchFamily="34" charset="0"/>
                </a:rPr>
                <a:t>casing resulting in leakage</a:t>
              </a:r>
            </a:p>
          </p:txBody>
        </p:sp>
        <p:grpSp>
          <p:nvGrpSpPr>
            <p:cNvPr id="21529" name="Group 25"/>
            <p:cNvGrpSpPr>
              <a:grpSpLocks/>
            </p:cNvGrpSpPr>
            <p:nvPr/>
          </p:nvGrpSpPr>
          <p:grpSpPr bwMode="auto">
            <a:xfrm>
              <a:off x="2120" y="1283"/>
              <a:ext cx="328" cy="1453"/>
              <a:chOff x="2120" y="1283"/>
              <a:chExt cx="328" cy="1453"/>
            </a:xfrm>
          </p:grpSpPr>
          <p:sp>
            <p:nvSpPr>
              <p:cNvPr id="21530" name="Freeform 26"/>
              <p:cNvSpPr>
                <a:spLocks/>
              </p:cNvSpPr>
              <p:nvPr/>
            </p:nvSpPr>
            <p:spPr bwMode="auto">
              <a:xfrm>
                <a:off x="2120" y="1296"/>
                <a:ext cx="320" cy="1440"/>
              </a:xfrm>
              <a:custGeom>
                <a:avLst/>
                <a:gdLst>
                  <a:gd name="T0" fmla="*/ 40 w 320"/>
                  <a:gd name="T1" fmla="*/ 1440 h 1440"/>
                  <a:gd name="T2" fmla="*/ 40 w 320"/>
                  <a:gd name="T3" fmla="*/ 384 h 1440"/>
                  <a:gd name="T4" fmla="*/ 280 w 320"/>
                  <a:gd name="T5" fmla="*/ 144 h 1440"/>
                  <a:gd name="T6" fmla="*/ 280 w 320"/>
                  <a:gd name="T7" fmla="*/ 0 h 1440"/>
                </a:gdLst>
                <a:ahLst/>
                <a:cxnLst>
                  <a:cxn ang="0">
                    <a:pos x="T0" y="T1"/>
                  </a:cxn>
                  <a:cxn ang="0">
                    <a:pos x="T2" y="T3"/>
                  </a:cxn>
                  <a:cxn ang="0">
                    <a:pos x="T4" y="T5"/>
                  </a:cxn>
                  <a:cxn ang="0">
                    <a:pos x="T6" y="T7"/>
                  </a:cxn>
                </a:cxnLst>
                <a:rect l="0" t="0" r="r" b="b"/>
                <a:pathLst>
                  <a:path w="320" h="1440">
                    <a:moveTo>
                      <a:pt x="40" y="1440"/>
                    </a:moveTo>
                    <a:cubicBezTo>
                      <a:pt x="20" y="1020"/>
                      <a:pt x="0" y="600"/>
                      <a:pt x="40" y="384"/>
                    </a:cubicBezTo>
                    <a:cubicBezTo>
                      <a:pt x="80" y="168"/>
                      <a:pt x="240" y="208"/>
                      <a:pt x="280" y="144"/>
                    </a:cubicBezTo>
                    <a:cubicBezTo>
                      <a:pt x="320" y="80"/>
                      <a:pt x="300" y="40"/>
                      <a:pt x="280" y="0"/>
                    </a:cubicBezTo>
                  </a:path>
                </a:pathLst>
              </a:custGeom>
              <a:noFill/>
              <a:ln w="38100" cmpd="sng">
                <a:solidFill>
                  <a:srgbClr val="99FF33"/>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1531" name="Line 27"/>
              <p:cNvSpPr>
                <a:spLocks noChangeShapeType="1"/>
              </p:cNvSpPr>
              <p:nvPr/>
            </p:nvSpPr>
            <p:spPr bwMode="auto">
              <a:xfrm flipV="1">
                <a:off x="2352" y="1296"/>
                <a:ext cx="28" cy="48"/>
              </a:xfrm>
              <a:prstGeom prst="line">
                <a:avLst/>
              </a:prstGeom>
              <a:noFill/>
              <a:ln w="38100">
                <a:solidFill>
                  <a:srgbClr val="99FF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1532" name="Line 28"/>
              <p:cNvSpPr>
                <a:spLocks noChangeShapeType="1"/>
              </p:cNvSpPr>
              <p:nvPr/>
            </p:nvSpPr>
            <p:spPr bwMode="auto">
              <a:xfrm flipV="1">
                <a:off x="2400" y="1283"/>
                <a:ext cx="48" cy="13"/>
              </a:xfrm>
              <a:prstGeom prst="line">
                <a:avLst/>
              </a:prstGeom>
              <a:noFill/>
              <a:ln w="38100">
                <a:solidFill>
                  <a:srgbClr val="99FF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grpSp>
      <p:pic>
        <p:nvPicPr>
          <p:cNvPr id="21534" name="Picture 30" descr="GCCClogowhit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937500" y="5638800"/>
            <a:ext cx="1206500" cy="1219200"/>
          </a:xfrm>
          <a:prstGeom prst="rect">
            <a:avLst/>
          </a:prstGeom>
          <a:noFill/>
          <a:extLst>
            <a:ext uri="{909E8E84-426E-40DD-AFC4-6F175D3DCCD1}">
              <a14:hiddenFill xmlns:a14="http://schemas.microsoft.com/office/drawing/2010/main">
                <a:solidFill>
                  <a:srgbClr val="FFFFFF"/>
                </a:solidFill>
              </a14:hiddenFill>
            </a:ext>
          </a:extLst>
        </p:spPr>
      </p:pic>
      <p:sp>
        <p:nvSpPr>
          <p:cNvPr id="21535" name="Text Box 31"/>
          <p:cNvSpPr txBox="1">
            <a:spLocks noChangeArrowheads="1"/>
          </p:cNvSpPr>
          <p:nvPr/>
        </p:nvSpPr>
        <p:spPr bwMode="auto">
          <a:xfrm>
            <a:off x="304800" y="457200"/>
            <a:ext cx="1727200" cy="946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2800">
                <a:solidFill>
                  <a:schemeClr val="accent2"/>
                </a:solidFill>
              </a:rPr>
              <a:t>What are </a:t>
            </a:r>
          </a:p>
          <a:p>
            <a:r>
              <a:rPr lang="en-US" sz="2800">
                <a:solidFill>
                  <a:schemeClr val="accent2"/>
                </a:solidFill>
              </a:rPr>
              <a:t>the risks?</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499"/>
                                          </p:stCondLst>
                                        </p:cTn>
                                        <p:tgtEl>
                                          <p:spTgt spid="21518"/>
                                        </p:tgtEl>
                                        <p:attrNameLst>
                                          <p:attrName>style.visibility</p:attrName>
                                        </p:attrNameLst>
                                      </p:cBhvr>
                                      <p:to>
                                        <p:strVal val="visible"/>
                                      </p:to>
                                    </p:set>
                                  </p:childTnLst>
                                  <p:subTnLst>
                                    <p:set>
                                      <p:cBhvr override="childStyle">
                                        <p:cTn dur="1" fill="hold" display="0" masterRel="nextClick" afterEffect="1"/>
                                        <p:tgtEl>
                                          <p:spTgt spid="21518"/>
                                        </p:tgtEl>
                                        <p:attrNameLst>
                                          <p:attrName>style.visibility</p:attrName>
                                        </p:attrNameLst>
                                      </p:cBhvr>
                                      <p:to>
                                        <p:strVal val="hidden"/>
                                      </p:to>
                                    </p:set>
                                  </p:sub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499"/>
                                          </p:stCondLst>
                                        </p:cTn>
                                        <p:tgtEl>
                                          <p:spTgt spid="21508"/>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499"/>
                                          </p:stCondLst>
                                        </p:cTn>
                                        <p:tgtEl>
                                          <p:spTgt spid="21509"/>
                                        </p:tgtEl>
                                        <p:attrNameLst>
                                          <p:attrName>style.visibility</p:attrName>
                                        </p:attrNameLst>
                                      </p:cBhvr>
                                      <p:to>
                                        <p:strVal val="visible"/>
                                      </p:to>
                                    </p:set>
                                  </p:childTnLst>
                                  <p:subTnLst>
                                    <p:set>
                                      <p:cBhvr override="childStyle">
                                        <p:cTn dur="1" fill="hold" display="0" masterRel="nextClick" afterEffect="1"/>
                                        <p:tgtEl>
                                          <p:spTgt spid="21509"/>
                                        </p:tgtEl>
                                        <p:attrNameLst>
                                          <p:attrName>style.visibility</p:attrName>
                                        </p:attrNameLst>
                                      </p:cBhvr>
                                      <p:to>
                                        <p:strVal val="hidden"/>
                                      </p:to>
                                    </p:set>
                                  </p:sub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nodeType="clickEffect">
                                  <p:stCondLst>
                                    <p:cond delay="0"/>
                                  </p:stCondLst>
                                  <p:childTnLst>
                                    <p:set>
                                      <p:cBhvr>
                                        <p:cTn id="18" dur="1" fill="hold">
                                          <p:stCondLst>
                                            <p:cond delay="499"/>
                                          </p:stCondLst>
                                        </p:cTn>
                                        <p:tgtEl>
                                          <p:spTgt spid="21522"/>
                                        </p:tgtEl>
                                        <p:attrNameLst>
                                          <p:attrName>style.visibility</p:attrName>
                                        </p:attrNameLst>
                                      </p:cBhvr>
                                      <p:to>
                                        <p:strVal val="visible"/>
                                      </p:to>
                                    </p:set>
                                  </p:childTnLst>
                                  <p:subTnLst>
                                    <p:set>
                                      <p:cBhvr override="childStyle">
                                        <p:cTn dur="1" fill="hold" display="0" masterRel="nextClick" afterEffect="1"/>
                                        <p:tgtEl>
                                          <p:spTgt spid="21522"/>
                                        </p:tgtEl>
                                        <p:attrNameLst>
                                          <p:attrName>style.visibility</p:attrName>
                                        </p:attrNameLst>
                                      </p:cBhvr>
                                      <p:to>
                                        <p:strVal val="hidden"/>
                                      </p:to>
                                    </p:set>
                                  </p:sub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nodeType="clickEffect">
                                  <p:stCondLst>
                                    <p:cond delay="0"/>
                                  </p:stCondLst>
                                  <p:childTnLst>
                                    <p:set>
                                      <p:cBhvr>
                                        <p:cTn id="22" dur="1" fill="hold">
                                          <p:stCondLst>
                                            <p:cond delay="499"/>
                                          </p:stCondLst>
                                        </p:cTn>
                                        <p:tgtEl>
                                          <p:spTgt spid="21527"/>
                                        </p:tgtEl>
                                        <p:attrNameLst>
                                          <p:attrName>style.visibility</p:attrName>
                                        </p:attrNameLst>
                                      </p:cBhvr>
                                      <p:to>
                                        <p:strVal val="visible"/>
                                      </p:to>
                                    </p:set>
                                  </p:childTnLst>
                                  <p:subTnLst>
                                    <p:set>
                                      <p:cBhvr override="childStyle">
                                        <p:cTn dur="1" fill="hold" display="0" masterRel="nextClick" afterEffect="1"/>
                                        <p:tgtEl>
                                          <p:spTgt spid="21527"/>
                                        </p:tgtEl>
                                        <p:attrNameLst>
                                          <p:attrName>style.visibility</p:attrName>
                                        </p:attrNameLst>
                                      </p:cBhvr>
                                      <p:to>
                                        <p:strVal val="hidden"/>
                                      </p:to>
                                    </p:set>
                                  </p:subTnLst>
                                </p:cTn>
                              </p:par>
                            </p:childTnLst>
                          </p:cTn>
                        </p:par>
                      </p:childTnLst>
                    </p:cTn>
                  </p:par>
                  <p:par>
                    <p:cTn id="23" fill="hold" nodeType="clickPar">
                      <p:stCondLst>
                        <p:cond delay="indefinite"/>
                      </p:stCondLst>
                      <p:childTnLst>
                        <p:par>
                          <p:cTn id="24" fill="hold" nodeType="withGroup">
                            <p:stCondLst>
                              <p:cond delay="0"/>
                            </p:stCondLst>
                            <p:childTnLst>
                              <p:par>
                                <p:cTn id="25" presetID="1" presetClass="entr" presetSubtype="0" fill="hold" nodeType="clickEffect">
                                  <p:stCondLst>
                                    <p:cond delay="0"/>
                                  </p:stCondLst>
                                  <p:childTnLst>
                                    <p:set>
                                      <p:cBhvr>
                                        <p:cTn id="26" dur="1" fill="hold">
                                          <p:stCondLst>
                                            <p:cond delay="499"/>
                                          </p:stCondLst>
                                        </p:cTn>
                                        <p:tgtEl>
                                          <p:spTgt spid="21512"/>
                                        </p:tgtEl>
                                        <p:attrNameLst>
                                          <p:attrName>style.visibility</p:attrName>
                                        </p:attrNameLst>
                                      </p:cBhvr>
                                      <p:to>
                                        <p:strVal val="visible"/>
                                      </p:to>
                                    </p:set>
                                  </p:childTnLst>
                                  <p:subTnLst>
                                    <p:set>
                                      <p:cBhvr override="childStyle">
                                        <p:cTn dur="1" fill="hold" display="0" masterRel="nextClick" afterEffect="1"/>
                                        <p:tgtEl>
                                          <p:spTgt spid="21512"/>
                                        </p:tgtEl>
                                        <p:attrNameLst>
                                          <p:attrName>style.visibility</p:attrName>
                                        </p:attrNameLst>
                                      </p:cBhvr>
                                      <p:to>
                                        <p:strVal val="hidden"/>
                                      </p:to>
                                    </p:set>
                                  </p:sub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Default Design 13">
        <a:dk1>
          <a:srgbClr val="000000"/>
        </a:dk1>
        <a:lt1>
          <a:srgbClr val="FFFFFF"/>
        </a:lt1>
        <a:dk2>
          <a:srgbClr val="000000"/>
        </a:dk2>
        <a:lt2>
          <a:srgbClr val="00000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3196</TotalTime>
  <Words>1960</Words>
  <Application>Microsoft Office PowerPoint</Application>
  <PresentationFormat>On-screen Show (4:3)</PresentationFormat>
  <Paragraphs>204</Paragraphs>
  <Slides>19</Slides>
  <Notes>19</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19</vt:i4>
      </vt:variant>
    </vt:vector>
  </HeadingPairs>
  <TitlesOfParts>
    <vt:vector size="24" baseType="lpstr">
      <vt:lpstr>Arial</vt:lpstr>
      <vt:lpstr>Tahoma</vt:lpstr>
      <vt:lpstr>Times New Roman</vt:lpstr>
      <vt:lpstr>Helvetica</vt:lpstr>
      <vt:lpstr>Default Design</vt:lpstr>
      <vt:lpstr>Introduction to Geologic Sequestration of CO2</vt:lpstr>
      <vt:lpstr>What is Geologic Sequestration?</vt:lpstr>
      <vt:lpstr>Is geologic sequestration ready to be used  as part of a greenhouse gas emissions reduction program? </vt:lpstr>
      <vt:lpstr>Assessing Adequacy of Subsurface Volumes: the Value of Compression</vt:lpstr>
      <vt:lpstr>What is Known about Storage Capacity?</vt:lpstr>
      <vt:lpstr>What is Known about Storage Capacity?</vt:lpstr>
      <vt:lpstr>PowerPoint Presentation</vt:lpstr>
      <vt:lpstr>Assessing Adequacy of Subsurface Volumes</vt:lpstr>
      <vt:lpstr>Is storage security adequate?</vt:lpstr>
      <vt:lpstr>Risk</vt:lpstr>
      <vt:lpstr>What is Known about Storage Capacity?</vt:lpstr>
      <vt:lpstr>Techniques to  Assure Safe Injection of CO2 Used Currently</vt:lpstr>
      <vt:lpstr>How can Security of Sequestration be Better Assured?</vt:lpstr>
      <vt:lpstr>Assuring Security: Monitoring Options</vt:lpstr>
      <vt:lpstr>System mature enough to proceed: Global experience in CO2 injection</vt:lpstr>
      <vt:lpstr>PowerPoint Presentation</vt:lpstr>
      <vt:lpstr>Geologic storage is ready to be used as part of a greenhouse gas emissions reduction program </vt:lpstr>
      <vt:lpstr>What needs to be done next?</vt:lpstr>
      <vt:lpstr>Geologic Sequestration of Carbon – Put it back</vt:lpstr>
    </vt:vector>
  </TitlesOfParts>
  <Company>University of Texas at Austin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Introduction to Geologic Sequestration of CO2</dc:title>
  <dc:creator>Susan Hovorka</dc:creator>
  <cp:lastModifiedBy>Jens</cp:lastModifiedBy>
  <cp:revision>34</cp:revision>
  <dcterms:created xsi:type="dcterms:W3CDTF">2007-01-12T22:29:17Z</dcterms:created>
  <dcterms:modified xsi:type="dcterms:W3CDTF">2012-10-03T20:11:57Z</dcterms:modified>
</cp:coreProperties>
</file>