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75"/>
  </p:notesMasterIdLst>
  <p:sldIdLst>
    <p:sldId id="359" r:id="rId2"/>
    <p:sldId id="360" r:id="rId3"/>
    <p:sldId id="361" r:id="rId4"/>
    <p:sldId id="362" r:id="rId5"/>
    <p:sldId id="363" r:id="rId6"/>
    <p:sldId id="364" r:id="rId7"/>
    <p:sldId id="365" r:id="rId8"/>
    <p:sldId id="366" r:id="rId9"/>
    <p:sldId id="367" r:id="rId10"/>
    <p:sldId id="368" r:id="rId11"/>
    <p:sldId id="369" r:id="rId12"/>
    <p:sldId id="370" r:id="rId13"/>
    <p:sldId id="371" r:id="rId14"/>
    <p:sldId id="372" r:id="rId15"/>
    <p:sldId id="373" r:id="rId16"/>
    <p:sldId id="374" r:id="rId17"/>
    <p:sldId id="375" r:id="rId18"/>
    <p:sldId id="376" r:id="rId19"/>
    <p:sldId id="377" r:id="rId20"/>
    <p:sldId id="353" r:id="rId21"/>
    <p:sldId id="354" r:id="rId22"/>
    <p:sldId id="355" r:id="rId23"/>
    <p:sldId id="356" r:id="rId24"/>
    <p:sldId id="357" r:id="rId25"/>
    <p:sldId id="358" r:id="rId26"/>
    <p:sldId id="256" r:id="rId27"/>
    <p:sldId id="317" r:id="rId28"/>
    <p:sldId id="299" r:id="rId29"/>
    <p:sldId id="300" r:id="rId30"/>
    <p:sldId id="301" r:id="rId31"/>
    <p:sldId id="302" r:id="rId32"/>
    <p:sldId id="303" r:id="rId33"/>
    <p:sldId id="304" r:id="rId34"/>
    <p:sldId id="305" r:id="rId35"/>
    <p:sldId id="306" r:id="rId36"/>
    <p:sldId id="307" r:id="rId37"/>
    <p:sldId id="308" r:id="rId38"/>
    <p:sldId id="309" r:id="rId39"/>
    <p:sldId id="310" r:id="rId40"/>
    <p:sldId id="311" r:id="rId41"/>
    <p:sldId id="312" r:id="rId42"/>
    <p:sldId id="313" r:id="rId43"/>
    <p:sldId id="314" r:id="rId44"/>
    <p:sldId id="316" r:id="rId45"/>
    <p:sldId id="318" r:id="rId46"/>
    <p:sldId id="319" r:id="rId47"/>
    <p:sldId id="320" r:id="rId48"/>
    <p:sldId id="321" r:id="rId49"/>
    <p:sldId id="322" r:id="rId50"/>
    <p:sldId id="323" r:id="rId51"/>
    <p:sldId id="324" r:id="rId52"/>
    <p:sldId id="325" r:id="rId53"/>
    <p:sldId id="326" r:id="rId54"/>
    <p:sldId id="327" r:id="rId55"/>
    <p:sldId id="328" r:id="rId56"/>
    <p:sldId id="329" r:id="rId57"/>
    <p:sldId id="330" r:id="rId58"/>
    <p:sldId id="331" r:id="rId59"/>
    <p:sldId id="332" r:id="rId60"/>
    <p:sldId id="333" r:id="rId61"/>
    <p:sldId id="334" r:id="rId62"/>
    <p:sldId id="341" r:id="rId63"/>
    <p:sldId id="342" r:id="rId64"/>
    <p:sldId id="343" r:id="rId65"/>
    <p:sldId id="344" r:id="rId66"/>
    <p:sldId id="345" r:id="rId67"/>
    <p:sldId id="346" r:id="rId68"/>
    <p:sldId id="347" r:id="rId69"/>
    <p:sldId id="348" r:id="rId70"/>
    <p:sldId id="349" r:id="rId71"/>
    <p:sldId id="350" r:id="rId72"/>
    <p:sldId id="351" r:id="rId73"/>
    <p:sldId id="352" r:id="rId74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99CCFF"/>
    <a:srgbClr val="0033CC"/>
    <a:srgbClr val="A50021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918" autoAdjust="0"/>
  </p:normalViewPr>
  <p:slideViewPr>
    <p:cSldViewPr>
      <p:cViewPr varScale="1">
        <p:scale>
          <a:sx n="77" d="100"/>
          <a:sy n="77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6C397AAA-D6EB-44F2-B2A6-BC574C2E26C2}" type="datetimeFigureOut">
              <a:rPr lang="en-US"/>
              <a:pPr>
                <a:defRPr/>
              </a:pPr>
              <a:t>9/25/2012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</p:spPr>
        <p:txBody>
          <a:bodyPr vert="horz" lIns="93031" tIns="46516" rIns="93031" bIns="4651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D4519D28-C0BA-4385-BC4D-8A0D5558E5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0445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Chapter 13 – C1 Metabolism</a:t>
            </a:r>
          </a:p>
          <a:p>
            <a:r>
              <a:rPr lang="en-US" dirty="0" smtClean="0"/>
              <a:t>Section 13.1.5 – </a:t>
            </a:r>
            <a:r>
              <a:rPr lang="en-US" dirty="0" err="1" smtClean="0"/>
              <a:t>Methanogenesis</a:t>
            </a:r>
            <a:r>
              <a:rPr lang="en-US" dirty="0" smtClean="0"/>
              <a:t> from CO2 and H2 (pp. 368 – 371)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388A8-36FF-429C-A25E-AD2A72C679F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30275">
              <a:spcBef>
                <a:spcPct val="0"/>
              </a:spcBef>
            </a:pPr>
            <a:r>
              <a:rPr lang="en-US" smtClean="0"/>
              <a:t>Chapter 13 – C1 Metabolism</a:t>
            </a:r>
          </a:p>
          <a:p>
            <a:pPr defTabSz="930275">
              <a:spcBef>
                <a:spcPct val="0"/>
              </a:spcBef>
            </a:pPr>
            <a:r>
              <a:rPr lang="en-US" smtClean="0"/>
              <a:t>Section 13.1.9 – The reductive tricarboxylic acid cycle (pp. 372-375)</a:t>
            </a:r>
          </a:p>
          <a:p>
            <a:pPr defTabSz="930275">
              <a:spcBef>
                <a:spcPct val="0"/>
              </a:spcBef>
            </a:pPr>
            <a:endParaRPr lang="en-US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C194F5-B5A8-4FD5-8D94-064DA037A3F0}" type="slidenum">
              <a:rPr lang="en-US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30275">
              <a:spcBef>
                <a:spcPct val="0"/>
              </a:spcBef>
            </a:pPr>
            <a:r>
              <a:rPr lang="en-US" smtClean="0"/>
              <a:t>Chapter 13 – C1 Metabolism</a:t>
            </a:r>
          </a:p>
          <a:p>
            <a:pPr defTabSz="930275">
              <a:spcBef>
                <a:spcPct val="0"/>
              </a:spcBef>
            </a:pPr>
            <a:r>
              <a:rPr lang="en-US" smtClean="0"/>
              <a:t>Section 13.1.9 – The reductive tricarboxylic acid cycle (pp. 372-375)</a:t>
            </a:r>
          </a:p>
          <a:p>
            <a:pPr defTabSz="930275">
              <a:spcBef>
                <a:spcPct val="0"/>
              </a:spcBef>
            </a:pPr>
            <a:endParaRPr lang="en-US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B82F43-1156-4E41-9E1B-C4804384A478}" type="slidenum">
              <a:rPr lang="en-US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30275">
              <a:spcBef>
                <a:spcPct val="0"/>
              </a:spcBef>
            </a:pPr>
            <a:r>
              <a:rPr lang="en-US" smtClean="0"/>
              <a:t>Chapter 13 – C1 Metabolism</a:t>
            </a:r>
          </a:p>
          <a:p>
            <a:pPr defTabSz="930275">
              <a:spcBef>
                <a:spcPct val="0"/>
              </a:spcBef>
            </a:pPr>
            <a:r>
              <a:rPr lang="en-US" smtClean="0"/>
              <a:t>Section 13.1.2 – The acetyl-CoA pathway (pp. 364-365)</a:t>
            </a:r>
          </a:p>
          <a:p>
            <a:pPr defTabSz="930275">
              <a:spcBef>
                <a:spcPct val="0"/>
              </a:spcBef>
            </a:pPr>
            <a:endParaRPr lang="en-US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75805E-1FBD-45E7-9376-2D5579F8BBFB}" type="slidenum">
              <a:rPr lang="en-US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30275">
              <a:spcBef>
                <a:spcPct val="0"/>
              </a:spcBef>
            </a:pPr>
            <a:r>
              <a:rPr lang="en-US" smtClean="0"/>
              <a:t>Chapter 13 – C1 Metabolism</a:t>
            </a:r>
          </a:p>
          <a:p>
            <a:pPr defTabSz="930275">
              <a:spcBef>
                <a:spcPct val="0"/>
              </a:spcBef>
            </a:pPr>
            <a:r>
              <a:rPr lang="en-US" smtClean="0"/>
              <a:t>Section 13.1.2 – The acetyl-CoA pathway (pp. 364-365)</a:t>
            </a:r>
          </a:p>
          <a:p>
            <a:pPr defTabSz="930275">
              <a:spcBef>
                <a:spcPct val="0"/>
              </a:spcBef>
            </a:pPr>
            <a:endParaRPr lang="en-US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1A8B44-3682-4BF2-AA4E-51517B5D67ED}" type="slidenum">
              <a:rPr lang="en-US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30275">
              <a:spcBef>
                <a:spcPct val="0"/>
              </a:spcBef>
            </a:pPr>
            <a:r>
              <a:rPr lang="en-US" smtClean="0"/>
              <a:t>Chapter 13 – C1 Metabolism</a:t>
            </a:r>
          </a:p>
          <a:p>
            <a:pPr defTabSz="930275">
              <a:spcBef>
                <a:spcPct val="0"/>
              </a:spcBef>
            </a:pPr>
            <a:r>
              <a:rPr lang="en-US" smtClean="0"/>
              <a:t>Section 13.1.2 – The acetyl-CoA pathway (pp. 364-365)</a:t>
            </a:r>
          </a:p>
          <a:p>
            <a:pPr defTabSz="930275">
              <a:spcBef>
                <a:spcPct val="0"/>
              </a:spcBef>
            </a:pPr>
            <a:endParaRPr lang="en-US" smtClean="0"/>
          </a:p>
          <a:p>
            <a:pPr defTabSz="930275">
              <a:spcBef>
                <a:spcPct val="0"/>
              </a:spcBef>
            </a:pPr>
            <a:r>
              <a:rPr lang="en-US" smtClean="0"/>
              <a:t>Two CO2 molecules are reduced.  One is reduced to CO bound to a Ni atom in the active center of CO dehydrogenase.  The other to a methyl group bound to the carrier tetrahydropterin.</a:t>
            </a:r>
          </a:p>
          <a:p>
            <a:pPr defTabSz="930275">
              <a:spcBef>
                <a:spcPct val="0"/>
              </a:spcBef>
            </a:pPr>
            <a:r>
              <a:rPr lang="en-US" smtClean="0"/>
              <a:t>Then a methyl-transferring corrinoid protein functions in methyl transfer, and acetyl-enzyme A is synthesized from CO and the methyl group.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FD03D0-B835-4C75-8BB9-065AA30EBF6C}" type="slidenum">
              <a:rPr lang="en-US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30275">
              <a:spcBef>
                <a:spcPct val="0"/>
              </a:spcBef>
            </a:pPr>
            <a:r>
              <a:rPr lang="en-US" smtClean="0"/>
              <a:t>Chapter 13 – C1 Metabolism</a:t>
            </a:r>
          </a:p>
          <a:p>
            <a:pPr defTabSz="930275">
              <a:spcBef>
                <a:spcPct val="0"/>
              </a:spcBef>
            </a:pPr>
            <a:r>
              <a:rPr lang="en-US" smtClean="0"/>
              <a:t>Section 13.1.2 – The acetyl-CoA pathway (pp. 364-365)</a:t>
            </a:r>
          </a:p>
          <a:p>
            <a:pPr defTabSz="930275">
              <a:spcBef>
                <a:spcPct val="0"/>
              </a:spcBef>
            </a:pPr>
            <a:r>
              <a:rPr lang="en-US" smtClean="0"/>
              <a:t>Carbon monoxide dehydrogenase (pp. 366-367)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D736B1C-DD61-4B98-9FD4-2F86DA609423}" type="slidenum">
              <a:rPr lang="en-US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30275">
              <a:spcBef>
                <a:spcPct val="0"/>
              </a:spcBef>
            </a:pPr>
            <a:r>
              <a:rPr lang="en-US" smtClean="0"/>
              <a:t>Chapter 13 – C1 Metabolism</a:t>
            </a:r>
          </a:p>
          <a:p>
            <a:pPr defTabSz="930275">
              <a:spcBef>
                <a:spcPct val="0"/>
              </a:spcBef>
            </a:pPr>
            <a:r>
              <a:rPr lang="en-US" smtClean="0"/>
              <a:t>Section 13.1.2 – The acetyl-CoA pathway (pp. 364-365)</a:t>
            </a:r>
          </a:p>
          <a:p>
            <a:pPr defTabSz="930275">
              <a:spcBef>
                <a:spcPct val="0"/>
              </a:spcBef>
            </a:pPr>
            <a:r>
              <a:rPr lang="en-US" smtClean="0"/>
              <a:t>Carbon monoxide dehydrogenase (pp. 366-367)</a:t>
            </a:r>
          </a:p>
          <a:p>
            <a:pPr defTabSz="930275">
              <a:spcBef>
                <a:spcPct val="0"/>
              </a:spcBef>
            </a:pPr>
            <a:endParaRPr lang="en-US" smtClean="0"/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F54E043-43A9-4A3C-BA0D-FBC5C75488E8}" type="slidenum">
              <a:rPr lang="en-US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30275">
              <a:spcBef>
                <a:spcPct val="0"/>
              </a:spcBef>
            </a:pPr>
            <a:r>
              <a:rPr lang="en-US" smtClean="0"/>
              <a:t>Chapter 13 – C1 Metabolism</a:t>
            </a:r>
          </a:p>
          <a:p>
            <a:pPr defTabSz="930275">
              <a:spcBef>
                <a:spcPct val="0"/>
              </a:spcBef>
            </a:pPr>
            <a:r>
              <a:rPr lang="en-US" smtClean="0"/>
              <a:t>Section 13.1.2 – The acetyl-CoA pathway (pp. 364-365)</a:t>
            </a:r>
          </a:p>
          <a:p>
            <a:pPr defTabSz="930275">
              <a:spcBef>
                <a:spcPct val="0"/>
              </a:spcBef>
            </a:pPr>
            <a:r>
              <a:rPr lang="en-US" smtClean="0"/>
              <a:t>Carbon monoxide dehydrogenase (pp. 366-367)</a:t>
            </a:r>
          </a:p>
          <a:p>
            <a:pPr defTabSz="930275">
              <a:spcBef>
                <a:spcPct val="0"/>
              </a:spcBef>
            </a:pPr>
            <a:endParaRPr lang="en-US" smtClean="0"/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18B81ED-FC03-4B5E-AE1B-EE02BD062C48}" type="slidenum">
              <a:rPr lang="en-US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30275">
              <a:spcBef>
                <a:spcPct val="0"/>
              </a:spcBef>
            </a:pPr>
            <a:r>
              <a:rPr lang="en-US" smtClean="0"/>
              <a:t>Chapter 13 – C1 Metabolism</a:t>
            </a:r>
          </a:p>
          <a:p>
            <a:pPr defTabSz="930275">
              <a:spcBef>
                <a:spcPct val="0"/>
              </a:spcBef>
            </a:pPr>
            <a:r>
              <a:rPr lang="en-US" smtClean="0"/>
              <a:t>Section 13.1.2 – The acetyl-CoA pathway (pp. 364-365)</a:t>
            </a:r>
          </a:p>
          <a:p>
            <a:pPr defTabSz="930275">
              <a:spcBef>
                <a:spcPct val="0"/>
              </a:spcBef>
            </a:pPr>
            <a:endParaRPr lang="en-U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1CC43E-7609-4E93-8301-5879F4731333}" type="slidenum">
              <a:rPr lang="en-US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Chapter 13 – C1 Metabolism</a:t>
            </a:r>
          </a:p>
          <a:p>
            <a:r>
              <a:rPr lang="en-US" dirty="0" smtClean="0"/>
              <a:t>Section 13.1.5 – </a:t>
            </a:r>
            <a:r>
              <a:rPr lang="en-US" dirty="0" err="1" smtClean="0"/>
              <a:t>Methanogenesis</a:t>
            </a:r>
            <a:r>
              <a:rPr lang="en-US" dirty="0" smtClean="0"/>
              <a:t> from CO2 and H2 (pp. 368 – 371)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388A8-36FF-429C-A25E-AD2A72C679F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Chapter 13 – C1 Metabolism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51348B9-C290-4F3B-9354-46348D3F072D}" type="slidenum">
              <a:rPr lang="en-US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30275">
              <a:spcBef>
                <a:spcPct val="0"/>
              </a:spcBef>
            </a:pPr>
            <a:r>
              <a:rPr lang="en-US" smtClean="0"/>
              <a:t>Chapter 13 – C1 Metabolism</a:t>
            </a:r>
          </a:p>
          <a:p>
            <a:pPr defTabSz="930275"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25CDDF9-DA83-406D-920B-415AC110016C}" type="slidenum">
              <a:rPr lang="en-US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30275">
              <a:spcBef>
                <a:spcPct val="0"/>
              </a:spcBef>
            </a:pPr>
            <a:r>
              <a:rPr lang="en-US" smtClean="0"/>
              <a:t>Chapter 13 – C1 Metabolism</a:t>
            </a:r>
          </a:p>
          <a:p>
            <a:pPr defTabSz="930275">
              <a:spcBef>
                <a:spcPct val="0"/>
              </a:spcBef>
            </a:pPr>
            <a:r>
              <a:rPr lang="en-US" smtClean="0"/>
              <a:t>Section 13.1.1 – The Calvin Cycle (pp. 359-364)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4C023C-0D37-42A6-B0D7-4754B70BD342}" type="slidenum">
              <a:rPr lang="en-US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30275">
              <a:spcBef>
                <a:spcPct val="0"/>
              </a:spcBef>
            </a:pPr>
            <a:r>
              <a:rPr lang="en-US" smtClean="0"/>
              <a:t>Chapter 13 – C1 Metabolism</a:t>
            </a:r>
          </a:p>
          <a:p>
            <a:pPr defTabSz="930275">
              <a:spcBef>
                <a:spcPct val="0"/>
              </a:spcBef>
            </a:pPr>
            <a:r>
              <a:rPr lang="en-US" smtClean="0"/>
              <a:t>Section 13.1.1 – The Calvin Cycle (pp. 359-364)</a:t>
            </a:r>
          </a:p>
          <a:p>
            <a:pPr defTabSz="930275">
              <a:spcBef>
                <a:spcPct val="0"/>
              </a:spcBef>
            </a:pPr>
            <a:endParaRPr lang="en-US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A06195E-C141-4152-8A0A-DD7292EDB1AC}" type="slidenum">
              <a:rPr lang="en-US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30275">
              <a:spcBef>
                <a:spcPct val="0"/>
              </a:spcBef>
            </a:pPr>
            <a:r>
              <a:rPr lang="en-US" smtClean="0"/>
              <a:t>Chapter 13 – C1 Metabolism</a:t>
            </a:r>
          </a:p>
          <a:p>
            <a:pPr defTabSz="930275">
              <a:spcBef>
                <a:spcPct val="0"/>
              </a:spcBef>
            </a:pPr>
            <a:r>
              <a:rPr lang="en-US" smtClean="0"/>
              <a:t>Section 13.1.1 – The Calvin Cycle (pp. 359-364)</a:t>
            </a:r>
          </a:p>
          <a:p>
            <a:pPr defTabSz="930275">
              <a:spcBef>
                <a:spcPct val="0"/>
              </a:spcBef>
            </a:pPr>
            <a:endParaRPr lang="en-US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DA54333-463B-4F6A-A3DA-BB4C6B57BDCF}" type="slidenum">
              <a:rPr lang="en-US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30275">
              <a:spcBef>
                <a:spcPct val="0"/>
              </a:spcBef>
            </a:pPr>
            <a:r>
              <a:rPr lang="en-US" smtClean="0"/>
              <a:t>Chapter 13 – C1 Metabolism</a:t>
            </a:r>
          </a:p>
          <a:p>
            <a:pPr defTabSz="930275">
              <a:spcBef>
                <a:spcPct val="0"/>
              </a:spcBef>
            </a:pPr>
            <a:r>
              <a:rPr lang="en-US" smtClean="0"/>
              <a:t>Section 13.1.1 – The Calvin Cycle (pp. 359-364)</a:t>
            </a:r>
          </a:p>
          <a:p>
            <a:pPr defTabSz="930275">
              <a:spcBef>
                <a:spcPct val="0"/>
              </a:spcBef>
            </a:pPr>
            <a:endParaRPr 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7454D57-5895-40AA-96B1-E234666AF37E}" type="slidenum">
              <a:rPr lang="en-US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30275">
              <a:spcBef>
                <a:spcPct val="0"/>
              </a:spcBef>
            </a:pPr>
            <a:r>
              <a:rPr lang="en-US" smtClean="0"/>
              <a:t>Chapter 13 – C1 Metabolism</a:t>
            </a:r>
          </a:p>
          <a:p>
            <a:pPr defTabSz="930275">
              <a:spcBef>
                <a:spcPct val="0"/>
              </a:spcBef>
            </a:pPr>
            <a:r>
              <a:rPr lang="en-US" smtClean="0"/>
              <a:t>Section 13.1.9 – The reductive tricarboxylic acid cycle (pp. 372-375)</a:t>
            </a:r>
          </a:p>
          <a:p>
            <a:pPr defTabSz="930275">
              <a:spcBef>
                <a:spcPct val="0"/>
              </a:spcBef>
            </a:pPr>
            <a:endParaRPr lang="en-US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323C148-7082-4C03-BFB4-C5660ED29737}" type="slidenum">
              <a:rPr lang="en-US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 userDrawn="1"/>
        </p:nvSpPr>
        <p:spPr bwMode="auto">
          <a:xfrm>
            <a:off x="228600" y="2971800"/>
            <a:ext cx="2819400" cy="228600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" name="Rectangle 15"/>
          <p:cNvSpPr>
            <a:spLocks noChangeArrowheads="1"/>
          </p:cNvSpPr>
          <p:nvPr userDrawn="1"/>
        </p:nvSpPr>
        <p:spPr bwMode="auto">
          <a:xfrm>
            <a:off x="3048000" y="2971800"/>
            <a:ext cx="2971800" cy="228600"/>
          </a:xfrm>
          <a:prstGeom prst="rect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6" name="Rectangle 16"/>
          <p:cNvSpPr>
            <a:spLocks noChangeArrowheads="1"/>
          </p:cNvSpPr>
          <p:nvPr userDrawn="1"/>
        </p:nvSpPr>
        <p:spPr bwMode="auto">
          <a:xfrm>
            <a:off x="6019800" y="2971800"/>
            <a:ext cx="2819400" cy="2286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274A4-44DA-4A78-AFB9-7EAAA965BC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E07FF-1BC6-499F-BD23-FF5EDD48D4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30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309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B19E3-27F2-4752-ACAA-A73375E700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0F31E-33C1-446B-BB58-65E763C515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23DC3-BE66-430F-B930-E399D212EF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11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11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31046-DCED-4C30-B9F8-882F5C6255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9445E-424B-4808-B2F6-0CF166A6E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575AA-D40A-433D-9B2A-C3C3AB606C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5EDA0-7194-473A-B57A-3A59C2B7F4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C0ADD-D529-4904-BE93-CE452E29B8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02024-91AB-49F5-B571-DF76349A43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491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Verdana" pitchFamily="34" charset="0"/>
              </a:defRPr>
            </a:lvl1pPr>
          </a:lstStyle>
          <a:p>
            <a:pPr>
              <a:defRPr/>
            </a:pPr>
            <a:fld id="{0391797E-2CDF-40F0-8645-69E15207D9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457200" y="914400"/>
            <a:ext cx="8077200" cy="0"/>
          </a:xfrm>
          <a:prstGeom prst="line">
            <a:avLst/>
          </a:prstGeom>
          <a:noFill/>
          <a:ln w="28575">
            <a:solidFill>
              <a:srgbClr val="9933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5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pic>
        <p:nvPicPr>
          <p:cNvPr id="1035" name="Picture 12" descr="Download me!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10550" y="6288088"/>
            <a:ext cx="804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9pPr>
    </p:titleStyle>
    <p:bodyStyle>
      <a:lvl1pPr marL="292100" indent="-2921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17" Type="http://schemas.openxmlformats.org/officeDocument/2006/relationships/image" Target="../media/image54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5" Type="http://schemas.openxmlformats.org/officeDocument/2006/relationships/image" Target="../media/image5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Relationship Id="rId14" Type="http://schemas.openxmlformats.org/officeDocument/2006/relationships/image" Target="../media/image51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2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3.png"/><Relationship Id="rId3" Type="http://schemas.openxmlformats.org/officeDocument/2006/relationships/image" Target="../media/image51.png"/><Relationship Id="rId7" Type="http://schemas.openxmlformats.org/officeDocument/2006/relationships/image" Target="../media/image58.png"/><Relationship Id="rId12" Type="http://schemas.openxmlformats.org/officeDocument/2006/relationships/image" Target="../media/image4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5" Type="http://schemas.openxmlformats.org/officeDocument/2006/relationships/image" Target="../media/image65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Relationship Id="rId14" Type="http://schemas.openxmlformats.org/officeDocument/2006/relationships/image" Target="../media/image6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49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10" Type="http://schemas.openxmlformats.org/officeDocument/2006/relationships/image" Target="../media/image73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7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4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75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82.png"/><Relationship Id="rId3" Type="http://schemas.openxmlformats.org/officeDocument/2006/relationships/image" Target="../media/image49.png"/><Relationship Id="rId7" Type="http://schemas.openxmlformats.org/officeDocument/2006/relationships/image" Target="../media/image80.png"/><Relationship Id="rId12" Type="http://schemas.openxmlformats.org/officeDocument/2006/relationships/image" Target="../media/image8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11" Type="http://schemas.openxmlformats.org/officeDocument/2006/relationships/image" Target="../media/image43.png"/><Relationship Id="rId5" Type="http://schemas.openxmlformats.org/officeDocument/2006/relationships/image" Target="../media/image78.png"/><Relationship Id="rId15" Type="http://schemas.openxmlformats.org/officeDocument/2006/relationships/image" Target="../media/image84.png"/><Relationship Id="rId10" Type="http://schemas.openxmlformats.org/officeDocument/2006/relationships/image" Target="../media/image41.png"/><Relationship Id="rId4" Type="http://schemas.openxmlformats.org/officeDocument/2006/relationships/image" Target="../media/image77.png"/><Relationship Id="rId9" Type="http://schemas.openxmlformats.org/officeDocument/2006/relationships/image" Target="../media/image51.png"/><Relationship Id="rId14" Type="http://schemas.openxmlformats.org/officeDocument/2006/relationships/image" Target="../media/image8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8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4.png"/><Relationship Id="rId3" Type="http://schemas.openxmlformats.org/officeDocument/2006/relationships/image" Target="../media/image87.png"/><Relationship Id="rId7" Type="http://schemas.openxmlformats.org/officeDocument/2006/relationships/image" Target="../media/image83.png"/><Relationship Id="rId12" Type="http://schemas.openxmlformats.org/officeDocument/2006/relationships/image" Target="../media/image93.png"/><Relationship Id="rId2" Type="http://schemas.openxmlformats.org/officeDocument/2006/relationships/image" Target="../media/image86.png"/><Relationship Id="rId16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11" Type="http://schemas.openxmlformats.org/officeDocument/2006/relationships/image" Target="../media/image92.png"/><Relationship Id="rId5" Type="http://schemas.openxmlformats.org/officeDocument/2006/relationships/image" Target="../media/image88.png"/><Relationship Id="rId15" Type="http://schemas.openxmlformats.org/officeDocument/2006/relationships/image" Target="../media/image96.png"/><Relationship Id="rId10" Type="http://schemas.openxmlformats.org/officeDocument/2006/relationships/image" Target="../media/image91.png"/><Relationship Id="rId4" Type="http://schemas.openxmlformats.org/officeDocument/2006/relationships/image" Target="../media/image81.png"/><Relationship Id="rId9" Type="http://schemas.openxmlformats.org/officeDocument/2006/relationships/image" Target="../media/image90.png"/><Relationship Id="rId14" Type="http://schemas.openxmlformats.org/officeDocument/2006/relationships/image" Target="../media/image9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13" Type="http://schemas.openxmlformats.org/officeDocument/2006/relationships/image" Target="../media/image53.png"/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12" Type="http://schemas.openxmlformats.org/officeDocument/2006/relationships/image" Target="../media/image4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11" Type="http://schemas.openxmlformats.org/officeDocument/2006/relationships/image" Target="../media/image41.png"/><Relationship Id="rId5" Type="http://schemas.openxmlformats.org/officeDocument/2006/relationships/image" Target="../media/image92.png"/><Relationship Id="rId15" Type="http://schemas.openxmlformats.org/officeDocument/2006/relationships/image" Target="../media/image43.png"/><Relationship Id="rId10" Type="http://schemas.openxmlformats.org/officeDocument/2006/relationships/image" Target="../media/image100.png"/><Relationship Id="rId4" Type="http://schemas.openxmlformats.org/officeDocument/2006/relationships/image" Target="../media/image91.png"/><Relationship Id="rId9" Type="http://schemas.openxmlformats.org/officeDocument/2006/relationships/image" Target="../media/image96.png"/><Relationship Id="rId14" Type="http://schemas.openxmlformats.org/officeDocument/2006/relationships/image" Target="../media/image5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9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101.png"/><Relationship Id="rId4" Type="http://schemas.openxmlformats.org/officeDocument/2006/relationships/image" Target="../media/image40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81000"/>
            <a:ext cx="7772400" cy="2127250"/>
          </a:xfrm>
        </p:spPr>
        <p:txBody>
          <a:bodyPr/>
          <a:lstStyle/>
          <a:p>
            <a:r>
              <a:rPr lang="en-US" sz="4000" b="1" dirty="0" smtClean="0"/>
              <a:t>Metabolism – Carbon cycle</a:t>
            </a:r>
            <a:endParaRPr lang="en-US" sz="4000" b="1" dirty="0"/>
          </a:p>
        </p:txBody>
      </p:sp>
      <p:pic>
        <p:nvPicPr>
          <p:cNvPr id="2054" name="Picture 6" descr="Download me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943600"/>
            <a:ext cx="1219200" cy="692150"/>
          </a:xfrm>
          <a:prstGeom prst="rect">
            <a:avLst/>
          </a:prstGeom>
          <a:noFill/>
        </p:spPr>
      </p:pic>
      <p:sp>
        <p:nvSpPr>
          <p:cNvPr id="6" name="Subtitle 4"/>
          <p:cNvSpPr>
            <a:spLocks noGrp="1" noChangeArrowheads="1"/>
          </p:cNvSpPr>
          <p:nvPr/>
        </p:nvSpPr>
        <p:spPr bwMode="auto">
          <a:xfrm>
            <a:off x="1066800" y="3575050"/>
            <a:ext cx="701040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itchFamily="2" charset="2"/>
              <a:buNone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p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en-US" dirty="0">
                <a:latin typeface="Calibri" pitchFamily="34" charset="0"/>
              </a:rPr>
              <a:t>Anthony J. Sinskey, Sc.D.</a:t>
            </a:r>
          </a:p>
          <a:p>
            <a:pPr algn="ctr"/>
            <a:r>
              <a:rPr lang="en-US" dirty="0" smtClean="0">
                <a:latin typeface="Calibri" pitchFamily="34" charset="0"/>
              </a:rPr>
              <a:t>September 28, 2011</a:t>
            </a:r>
          </a:p>
          <a:p>
            <a:pPr algn="ctr"/>
            <a:r>
              <a:rPr lang="en-US" dirty="0" smtClean="0">
                <a:latin typeface="Calibri" pitchFamily="34" charset="0"/>
              </a:rPr>
              <a:t>Lecture 7-1</a:t>
            </a:r>
            <a:endParaRPr lang="en-US" dirty="0">
              <a:latin typeface="Calibri" pitchFamily="34" charset="0"/>
            </a:endParaRPr>
          </a:p>
          <a:p>
            <a:pPr algn="ctr"/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8433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alibri" pitchFamily="34" charset="0"/>
              </a:rPr>
              <a:t>Role of </a:t>
            </a:r>
            <a:r>
              <a:rPr lang="en-US" dirty="0" err="1" smtClean="0">
                <a:latin typeface="Calibri" pitchFamily="34" charset="0"/>
              </a:rPr>
              <a:t>Monensin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5105400" cy="54102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Naturally produced polyether </a:t>
            </a:r>
            <a:r>
              <a:rPr lang="en-US" b="1" dirty="0" err="1" smtClean="0">
                <a:latin typeface="Calibri" pitchFamily="34" charset="0"/>
              </a:rPr>
              <a:t>ionophore</a:t>
            </a:r>
            <a:r>
              <a:rPr lang="en-US" b="1" dirty="0" smtClean="0">
                <a:latin typeface="Calibri" pitchFamily="34" charset="0"/>
              </a:rPr>
              <a:t> antibiotics</a:t>
            </a:r>
          </a:p>
          <a:p>
            <a:r>
              <a:rPr lang="en-US" dirty="0" smtClean="0">
                <a:latin typeface="Calibri" pitchFamily="34" charset="0"/>
              </a:rPr>
              <a:t>Complexes with </a:t>
            </a:r>
            <a:r>
              <a:rPr lang="en-US" b="1" dirty="0" err="1" smtClean="0">
                <a:latin typeface="Calibri" pitchFamily="34" charset="0"/>
              </a:rPr>
              <a:t>monovalent</a:t>
            </a:r>
            <a:r>
              <a:rPr lang="en-US" b="1" dirty="0" smtClean="0">
                <a:latin typeface="Calibri" pitchFamily="34" charset="0"/>
              </a:rPr>
              <a:t> </a:t>
            </a:r>
            <a:r>
              <a:rPr lang="en-US" b="1" dirty="0" err="1" smtClean="0">
                <a:latin typeface="Calibri" pitchFamily="34" charset="0"/>
              </a:rPr>
              <a:t>cations</a:t>
            </a:r>
            <a:r>
              <a:rPr lang="en-US" dirty="0" smtClean="0">
                <a:latin typeface="Calibri" pitchFamily="34" charset="0"/>
              </a:rPr>
              <a:t> such as Li</a:t>
            </a:r>
            <a:r>
              <a:rPr lang="en-US" baseline="30000" dirty="0" smtClean="0">
                <a:latin typeface="Calibri" pitchFamily="34" charset="0"/>
              </a:rPr>
              <a:t>+</a:t>
            </a:r>
            <a:r>
              <a:rPr lang="en-US" dirty="0" smtClean="0">
                <a:latin typeface="Calibri" pitchFamily="34" charset="0"/>
              </a:rPr>
              <a:t>, Na</a:t>
            </a:r>
            <a:r>
              <a:rPr lang="en-US" baseline="30000" dirty="0" smtClean="0">
                <a:latin typeface="Calibri" pitchFamily="34" charset="0"/>
              </a:rPr>
              <a:t>+</a:t>
            </a:r>
            <a:r>
              <a:rPr lang="en-US" dirty="0" smtClean="0">
                <a:latin typeface="Calibri" pitchFamily="34" charset="0"/>
              </a:rPr>
              <a:t>, K</a:t>
            </a:r>
            <a:r>
              <a:rPr lang="en-US" baseline="30000" dirty="0" smtClean="0">
                <a:latin typeface="Calibri" pitchFamily="34" charset="0"/>
              </a:rPr>
              <a:t>+</a:t>
            </a:r>
            <a:r>
              <a:rPr lang="en-US" dirty="0" smtClean="0">
                <a:latin typeface="Calibri" pitchFamily="34" charset="0"/>
              </a:rPr>
              <a:t> et.</a:t>
            </a:r>
          </a:p>
          <a:p>
            <a:r>
              <a:rPr lang="en-US" dirty="0" smtClean="0">
                <a:latin typeface="Calibri" pitchFamily="34" charset="0"/>
              </a:rPr>
              <a:t>Important Na</a:t>
            </a:r>
            <a:r>
              <a:rPr lang="en-US" baseline="30000" dirty="0" smtClean="0">
                <a:latin typeface="Calibri" pitchFamily="34" charset="0"/>
              </a:rPr>
              <a:t>+</a:t>
            </a:r>
            <a:r>
              <a:rPr lang="en-US" dirty="0" smtClean="0">
                <a:latin typeface="Calibri" pitchFamily="34" charset="0"/>
              </a:rPr>
              <a:t>/H</a:t>
            </a:r>
            <a:r>
              <a:rPr lang="en-US" baseline="30000" dirty="0" smtClean="0">
                <a:latin typeface="Calibri" pitchFamily="34" charset="0"/>
              </a:rPr>
              <a:t>+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b="1" dirty="0" err="1" smtClean="0">
                <a:latin typeface="Calibri" pitchFamily="34" charset="0"/>
              </a:rPr>
              <a:t>antiporter</a:t>
            </a:r>
            <a:endParaRPr lang="en-US" b="1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Used in beef and dairy industries to prevent </a:t>
            </a:r>
            <a:r>
              <a:rPr lang="en-US" dirty="0" err="1" smtClean="0">
                <a:latin typeface="Calibri" pitchFamily="34" charset="0"/>
              </a:rPr>
              <a:t>coccidiosis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2941" t="3103" r="7809" b="8621"/>
          <a:stretch>
            <a:fillRect/>
          </a:stretch>
        </p:blipFill>
        <p:spPr bwMode="auto">
          <a:xfrm>
            <a:off x="6096000" y="2286000"/>
            <a:ext cx="2362200" cy="2748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7237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algn="ctr"/>
            <a:r>
              <a:rPr lang="en-US" sz="3200" dirty="0" smtClean="0">
                <a:latin typeface="Calibri" pitchFamily="34" charset="0"/>
              </a:rPr>
              <a:t>Microbial Communities in Nature</a:t>
            </a:r>
            <a:br>
              <a:rPr lang="en-US" sz="3200" dirty="0" smtClean="0">
                <a:latin typeface="Calibri" pitchFamily="34" charset="0"/>
              </a:rPr>
            </a:br>
            <a:r>
              <a:rPr lang="en-US" sz="3200" dirty="0" smtClean="0">
                <a:latin typeface="Calibri" pitchFamily="34" charset="0"/>
              </a:rPr>
              <a:t> Sea Floor Methane Oxidation</a:t>
            </a:r>
            <a:endParaRPr lang="en-US" sz="3200" dirty="0">
              <a:latin typeface="Calibri" pitchFamily="34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095" y="1393535"/>
            <a:ext cx="3317598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187950" y="1585560"/>
            <a:ext cx="43517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en-US" dirty="0" smtClean="0">
                <a:latin typeface="Calibri" pitchFamily="34" charset="0"/>
              </a:rPr>
              <a:t>Zones of quiescent ocean sediments</a:t>
            </a:r>
          </a:p>
          <a:p>
            <a:pPr marL="342900" indent="-342900"/>
            <a:r>
              <a:rPr lang="en-US" dirty="0" smtClean="0">
                <a:latin typeface="Calibri" pitchFamily="34" charset="0"/>
              </a:rPr>
              <a:t>(Methane oxidation most active deep down)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26355" y="3813050"/>
            <a:ext cx="44571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B) Zones of dynamic methane seeps</a:t>
            </a:r>
          </a:p>
          <a:p>
            <a:r>
              <a:rPr lang="en-US" dirty="0" smtClean="0">
                <a:latin typeface="Calibri" pitchFamily="34" charset="0"/>
              </a:rPr>
              <a:t>(Methane oxidation most active near surface)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489" y="6400800"/>
            <a:ext cx="3456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Image from: </a:t>
            </a:r>
            <a:r>
              <a:rPr lang="en-US" sz="1000" dirty="0" err="1" smtClean="0">
                <a:latin typeface="Calibri" pitchFamily="34" charset="0"/>
              </a:rPr>
              <a:t>Alperin</a:t>
            </a:r>
            <a:r>
              <a:rPr lang="en-US" sz="1000" dirty="0" smtClean="0">
                <a:latin typeface="Calibri" pitchFamily="34" charset="0"/>
              </a:rPr>
              <a:t> and </a:t>
            </a:r>
            <a:r>
              <a:rPr lang="en-US" sz="1000" dirty="0" err="1" smtClean="0">
                <a:latin typeface="Calibri" pitchFamily="34" charset="0"/>
              </a:rPr>
              <a:t>Hoehler</a:t>
            </a:r>
            <a:r>
              <a:rPr lang="en-US" sz="1000" dirty="0" smtClean="0">
                <a:latin typeface="Calibri" pitchFamily="34" charset="0"/>
              </a:rPr>
              <a:t> (2010), </a:t>
            </a:r>
            <a:r>
              <a:rPr lang="en-US" sz="1000" i="1" dirty="0" smtClean="0">
                <a:latin typeface="Calibri" pitchFamily="34" charset="0"/>
              </a:rPr>
              <a:t>Science</a:t>
            </a:r>
            <a:r>
              <a:rPr lang="en-US" sz="1000" dirty="0" smtClean="0">
                <a:latin typeface="Calibri" pitchFamily="34" charset="0"/>
              </a:rPr>
              <a:t>, 329, 288-289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64026" y="4965200"/>
            <a:ext cx="41477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In (A) and (B), </a:t>
            </a:r>
            <a:r>
              <a:rPr lang="en-US" dirty="0" err="1" smtClean="0">
                <a:solidFill>
                  <a:srgbClr val="FF0000"/>
                </a:solidFill>
                <a:latin typeface="Calibri" pitchFamily="34" charset="0"/>
              </a:rPr>
              <a:t>archaea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oxidize methane to 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 and H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, and </a:t>
            </a:r>
            <a:r>
              <a:rPr lang="en-US" dirty="0" smtClean="0">
                <a:solidFill>
                  <a:srgbClr val="00B050"/>
                </a:solidFill>
                <a:latin typeface="Calibri" pitchFamily="34" charset="0"/>
              </a:rPr>
              <a:t>sulfate-reducing bacteria</a:t>
            </a:r>
            <a:r>
              <a:rPr lang="en-US" dirty="0" smtClean="0">
                <a:latin typeface="Calibri" pitchFamily="34" charset="0"/>
              </a:rPr>
              <a:t> consume the H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.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54929" y="4941450"/>
            <a:ext cx="4080025" cy="9838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4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alibri" pitchFamily="34" charset="0"/>
              </a:rPr>
              <a:t>Methane in the Global Carbon Cycle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4" name="Picture 80" descr="nrmicro1931-f1"/>
          <p:cNvPicPr>
            <a:picLocks noChangeAspect="1" noChangeArrowheads="1"/>
          </p:cNvPicPr>
          <p:nvPr/>
        </p:nvPicPr>
        <p:blipFill>
          <a:blip r:embed="rId2" cstate="print"/>
          <a:srcRect b="5797"/>
          <a:stretch>
            <a:fillRect/>
          </a:stretch>
        </p:blipFill>
        <p:spPr bwMode="auto">
          <a:xfrm>
            <a:off x="228600" y="1295400"/>
            <a:ext cx="6559718" cy="4953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6477000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Thauer</a:t>
            </a:r>
            <a:r>
              <a:rPr lang="en-US" sz="1400" dirty="0" smtClean="0"/>
              <a:t> </a:t>
            </a:r>
            <a:r>
              <a:rPr lang="en-US" sz="1400" dirty="0" err="1" smtClean="0"/>
              <a:t>et.al</a:t>
            </a:r>
            <a:r>
              <a:rPr lang="en-US" sz="1400" dirty="0" smtClean="0"/>
              <a:t> 2008. 6: 579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6781800" y="1809214"/>
            <a:ext cx="23622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 2 </a:t>
            </a:r>
            <a:r>
              <a:rPr lang="en-US" sz="1200" dirty="0" err="1" smtClean="0">
                <a:solidFill>
                  <a:srgbClr val="FF0000"/>
                </a:solidFill>
                <a:latin typeface="Calibri" pitchFamily="34" charset="0"/>
              </a:rPr>
              <a:t>Gt</a:t>
            </a: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 of methane produced per year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 ~0.6 </a:t>
            </a:r>
            <a:r>
              <a:rPr lang="en-US" sz="1200" dirty="0" err="1" smtClean="0">
                <a:solidFill>
                  <a:srgbClr val="FF0000"/>
                </a:solidFill>
                <a:latin typeface="Calibri" pitchFamily="34" charset="0"/>
              </a:rPr>
              <a:t>Gt</a:t>
            </a: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 is oxidized to CO</a:t>
            </a:r>
            <a:r>
              <a:rPr lang="en-US" sz="1200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 by aerobic bacteria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 ~1 </a:t>
            </a:r>
            <a:r>
              <a:rPr lang="en-US" sz="1200" dirty="0" err="1" smtClean="0">
                <a:solidFill>
                  <a:srgbClr val="FF0000"/>
                </a:solidFill>
                <a:latin typeface="Calibri" pitchFamily="34" charset="0"/>
              </a:rPr>
              <a:t>Gt</a:t>
            </a: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 is oxidized by anaerobic </a:t>
            </a:r>
            <a:r>
              <a:rPr lang="en-US" sz="1200" dirty="0" err="1" smtClean="0">
                <a:solidFill>
                  <a:srgbClr val="FF0000"/>
                </a:solidFill>
                <a:latin typeface="Calibri" pitchFamily="34" charset="0"/>
              </a:rPr>
              <a:t>archaea</a:t>
            </a:r>
            <a:endParaRPr lang="en-US" sz="1200" dirty="0" smtClean="0">
              <a:solidFill>
                <a:srgbClr val="FF0000"/>
              </a:solidFill>
              <a:latin typeface="Calibri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 ~0.4 </a:t>
            </a:r>
            <a:r>
              <a:rPr lang="en-US" sz="1200" dirty="0" err="1" smtClean="0">
                <a:solidFill>
                  <a:srgbClr val="FF0000"/>
                </a:solidFill>
                <a:latin typeface="Calibri" pitchFamily="34" charset="0"/>
              </a:rPr>
              <a:t>Gt</a:t>
            </a: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 escapes into the atmosphere</a:t>
            </a:r>
          </a:p>
          <a:p>
            <a:pPr lvl="1"/>
            <a:endParaRPr lang="en-US" sz="1200" dirty="0" smtClean="0">
              <a:solidFill>
                <a:srgbClr val="FF0000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 0.2 </a:t>
            </a:r>
            <a:r>
              <a:rPr lang="en-US" sz="1200" dirty="0" err="1" smtClean="0">
                <a:solidFill>
                  <a:srgbClr val="FF0000"/>
                </a:solidFill>
                <a:latin typeface="Calibri" pitchFamily="34" charset="0"/>
              </a:rPr>
              <a:t>Gt</a:t>
            </a: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 per year methane released into atmosphere from gas-pipe leakages, etc.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 0.03 </a:t>
            </a:r>
            <a:r>
              <a:rPr lang="en-US" sz="1200" dirty="0" err="1" smtClean="0">
                <a:solidFill>
                  <a:srgbClr val="FF0000"/>
                </a:solidFill>
                <a:latin typeface="Calibri" pitchFamily="34" charset="0"/>
              </a:rPr>
              <a:t>Gt</a:t>
            </a: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 removed by aerobic bacteria</a:t>
            </a:r>
          </a:p>
          <a:p>
            <a:pPr lvl="1"/>
            <a:endParaRPr lang="en-US" sz="1200" dirty="0" smtClean="0">
              <a:solidFill>
                <a:srgbClr val="FF0000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Overall troposphere methane concentration increase ~0.9 to 1.8 </a:t>
            </a:r>
            <a:r>
              <a:rPr lang="en-US" sz="1200" dirty="0" err="1" smtClean="0">
                <a:solidFill>
                  <a:srgbClr val="FF0000"/>
                </a:solidFill>
                <a:latin typeface="Calibri" pitchFamily="34" charset="0"/>
              </a:rPr>
              <a:t>ppm</a:t>
            </a: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 (parts per million) for every 100 years</a:t>
            </a:r>
          </a:p>
        </p:txBody>
      </p:sp>
    </p:spTree>
    <p:extLst>
      <p:ext uri="{BB962C8B-B14F-4D97-AF65-F5344CB8AC3E}">
        <p14:creationId xmlns:p14="http://schemas.microsoft.com/office/powerpoint/2010/main" val="423475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err="1" smtClean="0">
                <a:latin typeface="Calibri" pitchFamily="34" charset="0"/>
              </a:rPr>
              <a:t>Cytochromes</a:t>
            </a:r>
            <a:r>
              <a:rPr lang="en-US" sz="3200" dirty="0" smtClean="0">
                <a:latin typeface="Calibri" pitchFamily="34" charset="0"/>
              </a:rPr>
              <a:t> and </a:t>
            </a:r>
            <a:r>
              <a:rPr lang="en-US" sz="3200" dirty="0" err="1" smtClean="0">
                <a:latin typeface="Calibri" pitchFamily="34" charset="0"/>
              </a:rPr>
              <a:t>Methanogenic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 err="1" smtClean="0">
                <a:latin typeface="Calibri" pitchFamily="34" charset="0"/>
              </a:rPr>
              <a:t>Archaea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4267200" cy="4876800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r>
              <a:rPr lang="en-US" sz="2000" b="1" dirty="0" err="1" smtClean="0">
                <a:latin typeface="+mj-lt"/>
              </a:rPr>
              <a:t>Methanogens</a:t>
            </a:r>
            <a:r>
              <a:rPr lang="en-US" sz="2000" b="1" dirty="0" smtClean="0">
                <a:latin typeface="+mj-lt"/>
              </a:rPr>
              <a:t> </a:t>
            </a:r>
            <a:r>
              <a:rPr lang="en-US" sz="2000" b="1" u="sng" dirty="0" smtClean="0">
                <a:latin typeface="+mj-lt"/>
              </a:rPr>
              <a:t>with</a:t>
            </a:r>
            <a:r>
              <a:rPr lang="en-US" sz="2000" b="1" dirty="0" smtClean="0">
                <a:latin typeface="+mj-lt"/>
              </a:rPr>
              <a:t> </a:t>
            </a:r>
            <a:r>
              <a:rPr lang="en-US" sz="2000" b="1" dirty="0" err="1" smtClean="0">
                <a:latin typeface="+mj-lt"/>
              </a:rPr>
              <a:t>cytochromes</a:t>
            </a:r>
            <a:r>
              <a:rPr lang="en-US" sz="2000" b="1" dirty="0" smtClean="0">
                <a:latin typeface="+mj-lt"/>
              </a:rPr>
              <a:t> (</a:t>
            </a:r>
            <a:r>
              <a:rPr lang="en-US" sz="2000" b="1" dirty="0" err="1" smtClean="0">
                <a:latin typeface="+mj-lt"/>
              </a:rPr>
              <a:t>Methanosarcinales</a:t>
            </a:r>
            <a:r>
              <a:rPr lang="en-US" sz="2000" b="1" dirty="0" smtClean="0">
                <a:latin typeface="+mj-lt"/>
              </a:rPr>
              <a:t>)</a:t>
            </a:r>
          </a:p>
          <a:p>
            <a:pPr>
              <a:buNone/>
            </a:pPr>
            <a:endParaRPr lang="en-US" sz="2000" b="1" dirty="0" smtClean="0">
              <a:latin typeface="Calibri" pitchFamily="34" charset="0"/>
            </a:endParaRPr>
          </a:p>
          <a:p>
            <a:pPr>
              <a:buNone/>
            </a:pPr>
            <a:endParaRPr lang="en-US" sz="2000" b="1" dirty="0" smtClean="0">
              <a:latin typeface="Calibri" pitchFamily="34" charset="0"/>
            </a:endParaRPr>
          </a:p>
          <a:p>
            <a:pPr>
              <a:buNone/>
            </a:pPr>
            <a:endParaRPr lang="en-US" sz="2000" b="1" dirty="0" smtClean="0">
              <a:latin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</a:rPr>
              <a:t>Contain </a:t>
            </a:r>
            <a:r>
              <a:rPr lang="en-US" sz="1800" dirty="0" err="1" smtClean="0">
                <a:latin typeface="Calibri" pitchFamily="34" charset="0"/>
              </a:rPr>
              <a:t>methanophenazine</a:t>
            </a:r>
            <a:endParaRPr lang="en-US" sz="1800" dirty="0" smtClean="0">
              <a:latin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</a:rPr>
              <a:t>Grow on H</a:t>
            </a:r>
            <a:r>
              <a:rPr lang="en-US" sz="1800" baseline="-25000" dirty="0" smtClean="0">
                <a:latin typeface="Calibri" pitchFamily="34" charset="0"/>
              </a:rPr>
              <a:t>2</a:t>
            </a:r>
            <a:r>
              <a:rPr lang="en-US" sz="1800" dirty="0" smtClean="0">
                <a:latin typeface="Calibri" pitchFamily="34" charset="0"/>
              </a:rPr>
              <a:t> and CO</a:t>
            </a:r>
            <a:r>
              <a:rPr lang="en-US" sz="1800" baseline="-25000" dirty="0" smtClean="0">
                <a:latin typeface="Calibri" pitchFamily="34" charset="0"/>
              </a:rPr>
              <a:t>2 </a:t>
            </a:r>
            <a:r>
              <a:rPr lang="en-US" sz="1800" dirty="0" smtClean="0">
                <a:latin typeface="Calibri" pitchFamily="34" charset="0"/>
              </a:rPr>
              <a:t>yields 7 </a:t>
            </a:r>
            <a:r>
              <a:rPr lang="en-US" sz="1800" dirty="0" err="1" smtClean="0">
                <a:latin typeface="Calibri" pitchFamily="34" charset="0"/>
              </a:rPr>
              <a:t>g</a:t>
            </a:r>
            <a:r>
              <a:rPr lang="en-US" sz="1800" dirty="0" smtClean="0">
                <a:latin typeface="Calibri" pitchFamily="34" charset="0"/>
              </a:rPr>
              <a:t>/mole of methane</a:t>
            </a:r>
          </a:p>
          <a:p>
            <a:r>
              <a:rPr lang="en-US" sz="1800" dirty="0" smtClean="0">
                <a:latin typeface="Calibri" pitchFamily="34" charset="0"/>
              </a:rPr>
              <a:t>Grow on acetate, methanol, and methylamines</a:t>
            </a:r>
          </a:p>
          <a:p>
            <a:r>
              <a:rPr lang="en-US" sz="1800" dirty="0" smtClean="0">
                <a:latin typeface="Calibri" pitchFamily="34" charset="0"/>
              </a:rPr>
              <a:t>Cannot grow on </a:t>
            </a:r>
            <a:r>
              <a:rPr lang="en-US" sz="1800" dirty="0" err="1" smtClean="0">
                <a:latin typeface="Calibri" pitchFamily="34" charset="0"/>
              </a:rPr>
              <a:t>formate</a:t>
            </a:r>
            <a:endParaRPr lang="en-US" sz="1800" dirty="0" smtClean="0">
              <a:latin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</a:rPr>
              <a:t>Threshold H</a:t>
            </a:r>
            <a:r>
              <a:rPr lang="en-US" sz="1800" baseline="-25000" dirty="0" smtClean="0">
                <a:latin typeface="Calibri" pitchFamily="34" charset="0"/>
              </a:rPr>
              <a:t>2</a:t>
            </a:r>
            <a:r>
              <a:rPr lang="en-US" sz="1800" dirty="0" smtClean="0">
                <a:latin typeface="Calibri" pitchFamily="34" charset="0"/>
              </a:rPr>
              <a:t> partial pressure &gt;10 Pa</a:t>
            </a:r>
          </a:p>
          <a:p>
            <a:r>
              <a:rPr lang="en-US" sz="1800" dirty="0" smtClean="0">
                <a:latin typeface="Calibri" pitchFamily="34" charset="0"/>
              </a:rPr>
              <a:t>Doubling time &gt;10 hrs</a:t>
            </a:r>
          </a:p>
          <a:p>
            <a:r>
              <a:rPr lang="en-US" sz="1800" dirty="0" smtClean="0">
                <a:latin typeface="Calibri" pitchFamily="34" charset="0"/>
              </a:rPr>
              <a:t>No </a:t>
            </a:r>
            <a:r>
              <a:rPr lang="en-US" sz="1800" dirty="0" err="1" smtClean="0">
                <a:latin typeface="Calibri" pitchFamily="34" charset="0"/>
              </a:rPr>
              <a:t>hyperthermophilic</a:t>
            </a:r>
            <a:r>
              <a:rPr lang="en-US" sz="1800" dirty="0" smtClean="0">
                <a:latin typeface="Calibri" pitchFamily="34" charset="0"/>
              </a:rPr>
              <a:t> species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495800" y="1219200"/>
            <a:ext cx="4648200" cy="487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Methanogens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 </a:t>
            </a:r>
            <a:r>
              <a:rPr lang="en-US" sz="2000" b="1" u="sng" dirty="0" smtClean="0">
                <a:latin typeface="+mj-lt"/>
              </a:rPr>
              <a:t>without</a:t>
            </a:r>
            <a:r>
              <a:rPr lang="en-US" sz="2000" b="1" dirty="0" smtClean="0">
                <a:latin typeface="+mj-lt"/>
              </a:rPr>
              <a:t> </a:t>
            </a:r>
            <a:r>
              <a:rPr lang="en-US" sz="2000" b="1" dirty="0" err="1" smtClean="0">
                <a:latin typeface="+mj-lt"/>
              </a:rPr>
              <a:t>cytochromes</a:t>
            </a:r>
            <a:r>
              <a:rPr lang="en-US" sz="2000" b="1" dirty="0" smtClean="0">
                <a:latin typeface="+mj-lt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(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Methanobacteriales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,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 </a:t>
            </a:r>
            <a:r>
              <a:rPr kumimoji="0" lang="en-US" sz="20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Methanococcales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, </a:t>
            </a:r>
            <a:r>
              <a:rPr kumimoji="0" lang="en-US" sz="20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Methanomicrobiles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, </a:t>
            </a:r>
            <a:r>
              <a:rPr kumimoji="0" lang="en-US" sz="20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Methanopyrales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Do not contain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methanophenazine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Grow on H</a:t>
            </a:r>
            <a:r>
              <a:rPr kumimoji="0" lang="en-US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2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 and CO</a:t>
            </a:r>
            <a:r>
              <a:rPr kumimoji="0" lang="en-US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2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yields 3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g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/mole of methane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dirty="0" smtClean="0">
                <a:latin typeface="Calibri" pitchFamily="34" charset="0"/>
              </a:rPr>
              <a:t>Cannot </a:t>
            </a:r>
            <a:r>
              <a:rPr lang="en-US" dirty="0" err="1" smtClean="0">
                <a:latin typeface="Calibri" pitchFamily="34" charset="0"/>
              </a:rPr>
              <a:t>g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row on acetate, methanol, and methylamines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Can grow on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formate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Threshold H</a:t>
            </a:r>
            <a:r>
              <a:rPr kumimoji="0" lang="en-US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2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 partial pressure &gt;10 Pa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Doubling time ~1 hr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dirty="0" smtClean="0">
                <a:latin typeface="Calibri" pitchFamily="34" charset="0"/>
              </a:rPr>
              <a:t>Many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hyperthermophilic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 species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72200" y="6169223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latin typeface="Calibri" pitchFamily="34" charset="0"/>
              </a:rPr>
              <a:t>Thauer</a:t>
            </a:r>
            <a:r>
              <a:rPr lang="en-US" sz="1400" dirty="0" smtClean="0">
                <a:latin typeface="Calibri" pitchFamily="34" charset="0"/>
              </a:rPr>
              <a:t> </a:t>
            </a:r>
            <a:r>
              <a:rPr lang="en-US" sz="1400" dirty="0" err="1" smtClean="0">
                <a:latin typeface="Calibri" pitchFamily="34" charset="0"/>
              </a:rPr>
              <a:t>et.al</a:t>
            </a:r>
            <a:r>
              <a:rPr lang="en-US" sz="1400" dirty="0" smtClean="0">
                <a:latin typeface="Calibri" pitchFamily="34" charset="0"/>
              </a:rPr>
              <a:t> 2008. 6: 579</a:t>
            </a:r>
            <a:endParaRPr lang="en-US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07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Coenzymes in </a:t>
            </a:r>
            <a:r>
              <a:rPr lang="en-US" dirty="0" err="1" smtClean="0"/>
              <a:t>Methanogens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717482"/>
            <a:ext cx="6934200" cy="392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33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066800"/>
            <a:ext cx="7467600" cy="4900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429000" y="6400800"/>
            <a:ext cx="4782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Thauer</a:t>
            </a:r>
            <a:r>
              <a:rPr lang="en-US" sz="1200" dirty="0" smtClean="0"/>
              <a:t>, et al. 2008, Nature Reviews Microbiology Vol. 6, p. 579-591.</a:t>
            </a:r>
            <a:endParaRPr lang="en-US" sz="1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-20850"/>
            <a:ext cx="8229600" cy="838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Reactions involved in CO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or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methanol reduction with H</a:t>
            </a:r>
            <a:r>
              <a:rPr kumimoji="0" lang="en-US" sz="28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to methane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1612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1" descr="nrmicro1931-f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169987"/>
            <a:ext cx="4267200" cy="4340878"/>
          </a:xfrm>
          <a:prstGeom prst="rect">
            <a:avLst/>
          </a:prstGeom>
          <a:noFill/>
        </p:spPr>
      </p:pic>
      <p:pic>
        <p:nvPicPr>
          <p:cNvPr id="5" name="Picture 84" descr="nrmicro1931-f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2188" y="1219200"/>
            <a:ext cx="4611812" cy="44195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43000" y="457200"/>
            <a:ext cx="29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j-lt"/>
              </a:rPr>
              <a:t>With </a:t>
            </a:r>
            <a:r>
              <a:rPr lang="en-US" sz="2000" b="1" dirty="0" err="1" smtClean="0">
                <a:latin typeface="+mj-lt"/>
              </a:rPr>
              <a:t>Cytochromes</a:t>
            </a:r>
            <a:endParaRPr lang="en-US" sz="2000" b="1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62600" y="457200"/>
            <a:ext cx="29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j-lt"/>
              </a:rPr>
              <a:t>Without </a:t>
            </a:r>
            <a:r>
              <a:rPr lang="en-US" sz="2000" b="1" dirty="0" err="1" smtClean="0">
                <a:latin typeface="+mj-lt"/>
              </a:rPr>
              <a:t>Cytochromes</a:t>
            </a:r>
            <a:endParaRPr lang="en-US" sz="2000" b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715000"/>
            <a:ext cx="449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latin typeface="Calibri" pitchFamily="34" charset="0"/>
              </a:rPr>
              <a:t> 1.5 moles of ATP per 1 mole of methane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Calibri" pitchFamily="34" charset="0"/>
              </a:rPr>
              <a:t> E</a:t>
            </a:r>
            <a:r>
              <a:rPr lang="en-US" baseline="30000" dirty="0" smtClean="0">
                <a:latin typeface="Calibri" pitchFamily="34" charset="0"/>
              </a:rPr>
              <a:t>0’</a:t>
            </a:r>
            <a:r>
              <a:rPr lang="en-US" dirty="0" smtClean="0">
                <a:latin typeface="Calibri" pitchFamily="34" charset="0"/>
              </a:rPr>
              <a:t> = -500 mV (</a:t>
            </a:r>
            <a:r>
              <a:rPr lang="en-US" dirty="0" err="1" smtClean="0">
                <a:latin typeface="Calibri" pitchFamily="34" charset="0"/>
              </a:rPr>
              <a:t>ferredoxin</a:t>
            </a:r>
            <a:r>
              <a:rPr lang="en-US" dirty="0" smtClean="0">
                <a:latin typeface="Calibri" pitchFamily="34" charset="0"/>
              </a:rPr>
              <a:t>) and (CO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/CHO-MFR couple)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00600" y="5715000"/>
            <a:ext cx="449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latin typeface="Calibri" pitchFamily="34" charset="0"/>
              </a:rPr>
              <a:t> 0.5 moles of ATP per 1 mole of methane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Calibri" pitchFamily="34" charset="0"/>
              </a:rPr>
              <a:t> E</a:t>
            </a:r>
            <a:r>
              <a:rPr lang="en-US" baseline="30000" dirty="0" smtClean="0">
                <a:latin typeface="Calibri" pitchFamily="34" charset="0"/>
              </a:rPr>
              <a:t>0’</a:t>
            </a:r>
            <a:r>
              <a:rPr lang="en-US" dirty="0" smtClean="0">
                <a:latin typeface="Calibri" pitchFamily="34" charset="0"/>
              </a:rPr>
              <a:t> = -500 mV (</a:t>
            </a:r>
            <a:r>
              <a:rPr lang="en-US" dirty="0" err="1" smtClean="0">
                <a:latin typeface="Calibri" pitchFamily="34" charset="0"/>
              </a:rPr>
              <a:t>ferredoxin</a:t>
            </a:r>
            <a:r>
              <a:rPr lang="en-US" dirty="0" smtClean="0">
                <a:latin typeface="Calibri" pitchFamily="34" charset="0"/>
              </a:rPr>
              <a:t>) and (CO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/CHO-MFR couple)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76600" y="6550223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latin typeface="Calibri" pitchFamily="34" charset="0"/>
              </a:rPr>
              <a:t>Thauer</a:t>
            </a:r>
            <a:r>
              <a:rPr lang="en-US" sz="1400" dirty="0" smtClean="0">
                <a:latin typeface="Calibri" pitchFamily="34" charset="0"/>
              </a:rPr>
              <a:t> </a:t>
            </a:r>
            <a:r>
              <a:rPr lang="en-US" sz="1400" dirty="0" err="1" smtClean="0">
                <a:latin typeface="Calibri" pitchFamily="34" charset="0"/>
              </a:rPr>
              <a:t>et.al</a:t>
            </a:r>
            <a:r>
              <a:rPr lang="en-US" sz="1400" dirty="0" smtClean="0">
                <a:latin typeface="Calibri" pitchFamily="34" charset="0"/>
              </a:rPr>
              <a:t> 2008. 6: 579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87868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4H</a:t>
            </a:r>
            <a:r>
              <a:rPr lang="en-US" b="1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+ CO</a:t>
            </a:r>
            <a:r>
              <a:rPr lang="en-US" b="1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ea typeface="Wingdings"/>
                <a:cs typeface="Wingdings"/>
              </a:rPr>
              <a:t>→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CH</a:t>
            </a:r>
            <a:r>
              <a:rPr lang="en-US" b="1" baseline="-25000" dirty="0" smtClean="0">
                <a:solidFill>
                  <a:srgbClr val="FF0000"/>
                </a:solidFill>
                <a:latin typeface="Calibri" pitchFamily="34" charset="0"/>
              </a:rPr>
              <a:t>4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+ 2H</a:t>
            </a:r>
            <a:r>
              <a:rPr lang="en-US" b="1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O		ΔG</a:t>
            </a:r>
            <a:r>
              <a:rPr lang="en-US" b="1" baseline="30000" dirty="0" smtClean="0">
                <a:solidFill>
                  <a:srgbClr val="FF0000"/>
                </a:solidFill>
                <a:latin typeface="Calibri" pitchFamily="34" charset="0"/>
              </a:rPr>
              <a:t>0’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= -131 kJ per mole</a:t>
            </a:r>
            <a:endParaRPr lang="en-US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50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/>
          <a:lstStyle/>
          <a:p>
            <a:pPr algn="ctr"/>
            <a:r>
              <a:rPr lang="en-US" sz="2800" dirty="0" err="1" smtClean="0">
                <a:latin typeface="Calibri" pitchFamily="34" charset="0"/>
              </a:rPr>
              <a:t>Butyryl-CoA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Dehydrogenase</a:t>
            </a:r>
            <a:r>
              <a:rPr lang="en-US" sz="2800" dirty="0" smtClean="0">
                <a:latin typeface="Calibri" pitchFamily="34" charset="0"/>
              </a:rPr>
              <a:t/>
            </a:r>
            <a:br>
              <a:rPr lang="en-US" sz="2800" dirty="0" smtClean="0">
                <a:latin typeface="Calibri" pitchFamily="34" charset="0"/>
              </a:rPr>
            </a:br>
            <a:r>
              <a:rPr lang="en-US" sz="2800" dirty="0" err="1" smtClean="0">
                <a:latin typeface="Calibri" pitchFamily="34" charset="0"/>
              </a:rPr>
              <a:t>Hydrogenase-heterodisulphide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Reductase</a:t>
            </a:r>
            <a:r>
              <a:rPr lang="en-US" sz="2800" dirty="0" smtClean="0">
                <a:latin typeface="Calibri" pitchFamily="34" charset="0"/>
              </a:rPr>
              <a:t> Complex</a:t>
            </a:r>
            <a:endParaRPr lang="en-US" sz="2800" dirty="0">
              <a:latin typeface="Calibri" pitchFamily="34" charset="0"/>
            </a:endParaRPr>
          </a:p>
        </p:txBody>
      </p:sp>
      <p:pic>
        <p:nvPicPr>
          <p:cNvPr id="4" name="Picture 82" descr="nrmicro1931-f3"/>
          <p:cNvPicPr>
            <a:picLocks noChangeAspect="1" noChangeArrowheads="1"/>
          </p:cNvPicPr>
          <p:nvPr/>
        </p:nvPicPr>
        <p:blipFill>
          <a:blip r:embed="rId2" cstate="print"/>
          <a:srcRect b="15909"/>
          <a:stretch>
            <a:fillRect/>
          </a:stretch>
        </p:blipFill>
        <p:spPr bwMode="auto">
          <a:xfrm>
            <a:off x="381000" y="1828800"/>
            <a:ext cx="5195226" cy="2819400"/>
          </a:xfrm>
          <a:prstGeom prst="rect">
            <a:avLst/>
          </a:prstGeom>
          <a:noFill/>
        </p:spPr>
      </p:pic>
      <p:pic>
        <p:nvPicPr>
          <p:cNvPr id="5" name="Picture 83" descr="nrmicro1931-f4"/>
          <p:cNvPicPr>
            <a:picLocks noChangeAspect="1" noChangeArrowheads="1"/>
          </p:cNvPicPr>
          <p:nvPr/>
        </p:nvPicPr>
        <p:blipFill>
          <a:blip r:embed="rId3" cstate="print"/>
          <a:srcRect b="9548"/>
          <a:stretch>
            <a:fillRect/>
          </a:stretch>
        </p:blipFill>
        <p:spPr bwMode="auto">
          <a:xfrm>
            <a:off x="5715000" y="1760622"/>
            <a:ext cx="3276600" cy="28875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81000" y="4724400"/>
            <a:ext cx="518160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</a:rPr>
              <a:t>Butyryl-CoA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Dehydrogenase</a:t>
            </a:r>
            <a:endParaRPr lang="en-US" b="1" dirty="0" smtClean="0">
              <a:latin typeface="+mj-lt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latin typeface="Calibri" pitchFamily="34" charset="0"/>
              </a:rPr>
              <a:t> enzyme complex couples with </a:t>
            </a:r>
            <a:r>
              <a:rPr lang="en-US" dirty="0" err="1" smtClean="0">
                <a:latin typeface="Calibri" pitchFamily="34" charset="0"/>
              </a:rPr>
              <a:t>endergonic</a:t>
            </a:r>
            <a:r>
              <a:rPr lang="en-US" dirty="0" smtClean="0">
                <a:latin typeface="Calibri" pitchFamily="34" charset="0"/>
              </a:rPr>
              <a:t> reduction of </a:t>
            </a:r>
            <a:r>
              <a:rPr lang="en-US" dirty="0" err="1" smtClean="0">
                <a:latin typeface="Calibri" pitchFamily="34" charset="0"/>
              </a:rPr>
              <a:t>ferredoxin</a:t>
            </a:r>
            <a:r>
              <a:rPr lang="en-US" dirty="0" smtClean="0">
                <a:latin typeface="Calibri" pitchFamily="34" charset="0"/>
              </a:rPr>
              <a:t> (</a:t>
            </a:r>
            <a:r>
              <a:rPr lang="en-US" dirty="0" err="1" smtClean="0">
                <a:latin typeface="Calibri" pitchFamily="34" charset="0"/>
              </a:rPr>
              <a:t>Fd</a:t>
            </a:r>
            <a:r>
              <a:rPr lang="en-US" dirty="0" smtClean="0">
                <a:latin typeface="Calibri" pitchFamily="34" charset="0"/>
              </a:rPr>
              <a:t>) with NADH to the </a:t>
            </a:r>
            <a:r>
              <a:rPr lang="en-US" dirty="0" err="1" smtClean="0">
                <a:latin typeface="Calibri" pitchFamily="34" charset="0"/>
              </a:rPr>
              <a:t>exergonic</a:t>
            </a:r>
            <a:r>
              <a:rPr lang="en-US" dirty="0" smtClean="0">
                <a:latin typeface="Calibri" pitchFamily="34" charset="0"/>
              </a:rPr>
              <a:t> reduction of </a:t>
            </a:r>
            <a:r>
              <a:rPr lang="en-US" dirty="0" err="1" smtClean="0">
                <a:latin typeface="Calibri" pitchFamily="34" charset="0"/>
              </a:rPr>
              <a:t>crotonyl-CoA</a:t>
            </a:r>
            <a:r>
              <a:rPr lang="en-US" dirty="0" smtClean="0">
                <a:latin typeface="Calibri" pitchFamily="34" charset="0"/>
              </a:rPr>
              <a:t> with NADH by </a:t>
            </a:r>
            <a:r>
              <a:rPr lang="en-US" dirty="0" err="1" smtClean="0">
                <a:latin typeface="Calibri" pitchFamily="34" charset="0"/>
              </a:rPr>
              <a:t>flavin</a:t>
            </a:r>
            <a:r>
              <a:rPr lang="en-US" dirty="0" smtClean="0">
                <a:latin typeface="Calibri" pitchFamily="34" charset="0"/>
              </a:rPr>
              <a:t>-based electron bifurcation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Calibri" pitchFamily="34" charset="0"/>
              </a:rPr>
              <a:t> FADH and FAD reduced by one electron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Calibri" pitchFamily="34" charset="0"/>
              </a:rPr>
              <a:t> FADH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 and FAD reduced by two electrons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0" y="4648200"/>
            <a:ext cx="3429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</a:rPr>
              <a:t>Hydrogenase-heterodisulphide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Reductase</a:t>
            </a:r>
            <a:r>
              <a:rPr lang="en-US" b="1" dirty="0" smtClean="0">
                <a:latin typeface="+mj-lt"/>
              </a:rPr>
              <a:t> Complex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endergonic</a:t>
            </a:r>
            <a:r>
              <a:rPr lang="en-US" dirty="0" smtClean="0">
                <a:latin typeface="Calibri" pitchFamily="34" charset="0"/>
              </a:rPr>
              <a:t> reduction of </a:t>
            </a:r>
            <a:r>
              <a:rPr lang="en-US" dirty="0" err="1" smtClean="0">
                <a:latin typeface="Calibri" pitchFamily="34" charset="0"/>
              </a:rPr>
              <a:t>ferredoxin</a:t>
            </a:r>
            <a:r>
              <a:rPr lang="en-US" dirty="0" smtClean="0">
                <a:latin typeface="Calibri" pitchFamily="34" charset="0"/>
              </a:rPr>
              <a:t> with H</a:t>
            </a:r>
            <a:r>
              <a:rPr lang="en-US" baseline="-25000" dirty="0" smtClean="0">
                <a:latin typeface="Calibri" pitchFamily="34" charset="0"/>
              </a:rPr>
              <a:t>2</a:t>
            </a:r>
            <a:endParaRPr lang="en-US" dirty="0" smtClean="0">
              <a:latin typeface="Calibri" pitchFamily="34" charset="0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exergonic</a:t>
            </a:r>
            <a:r>
              <a:rPr lang="en-US" dirty="0" smtClean="0">
                <a:latin typeface="Calibri" pitchFamily="34" charset="0"/>
              </a:rPr>
              <a:t> reduction of </a:t>
            </a:r>
            <a:r>
              <a:rPr lang="en-US" dirty="0" err="1" smtClean="0">
                <a:latin typeface="Calibri" pitchFamily="34" charset="0"/>
              </a:rPr>
              <a:t>CoM-S-S-CoB</a:t>
            </a:r>
            <a:r>
              <a:rPr lang="en-US" dirty="0" smtClean="0">
                <a:latin typeface="Calibri" pitchFamily="34" charset="0"/>
              </a:rPr>
              <a:t> with H</a:t>
            </a:r>
            <a:r>
              <a:rPr lang="en-US" baseline="-25000" dirty="0" smtClean="0">
                <a:latin typeface="Calibri" pitchFamily="34" charset="0"/>
              </a:rPr>
              <a:t>2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1030069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2NADH + </a:t>
            </a:r>
            <a:r>
              <a:rPr lang="en-US" dirty="0" err="1" smtClean="0">
                <a:solidFill>
                  <a:srgbClr val="FF0000"/>
                </a:solidFill>
                <a:latin typeface="Calibri" pitchFamily="34" charset="0"/>
              </a:rPr>
              <a:t>crontonyl-CoA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 + </a:t>
            </a:r>
            <a:r>
              <a:rPr lang="en-US" dirty="0" err="1" smtClean="0">
                <a:solidFill>
                  <a:srgbClr val="FF0000"/>
                </a:solidFill>
                <a:latin typeface="Calibri" pitchFamily="34" charset="0"/>
              </a:rPr>
              <a:t>Fd</a:t>
            </a:r>
            <a:r>
              <a:rPr lang="en-US" baseline="-25000" dirty="0" err="1" smtClean="0">
                <a:solidFill>
                  <a:srgbClr val="FF0000"/>
                </a:solidFill>
                <a:latin typeface="Calibri" pitchFamily="34" charset="0"/>
              </a:rPr>
              <a:t>ox</a:t>
            </a:r>
            <a:r>
              <a:rPr lang="en-US" baseline="-250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  <a:ea typeface="Wingdings"/>
                <a:cs typeface="Wingdings"/>
              </a:rPr>
              <a:t>→</a:t>
            </a:r>
            <a:r>
              <a:rPr lang="en-US" baseline="-25000" dirty="0" smtClean="0">
                <a:solidFill>
                  <a:srgbClr val="FF0000"/>
                </a:solidFill>
                <a:latin typeface="Calibri" pitchFamily="34" charset="0"/>
                <a:ea typeface="Wingdings"/>
                <a:cs typeface="Wingdings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  <a:ea typeface="Wingdings"/>
                <a:cs typeface="Wingdings"/>
              </a:rPr>
              <a:t>2NAD</a:t>
            </a:r>
            <a:r>
              <a:rPr lang="en-US" baseline="30000" dirty="0" smtClean="0">
                <a:solidFill>
                  <a:srgbClr val="FF0000"/>
                </a:solidFill>
                <a:latin typeface="Calibri" pitchFamily="34" charset="0"/>
                <a:ea typeface="Wingdings"/>
                <a:cs typeface="Wingdings"/>
              </a:rPr>
              <a:t>+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  <a:ea typeface="Wingdings"/>
                <a:cs typeface="Wingdings"/>
              </a:rPr>
              <a:t> + </a:t>
            </a:r>
            <a:r>
              <a:rPr lang="en-US" dirty="0" err="1" smtClean="0">
                <a:solidFill>
                  <a:srgbClr val="FF0000"/>
                </a:solidFill>
                <a:latin typeface="Calibri" pitchFamily="34" charset="0"/>
                <a:ea typeface="Wingdings"/>
                <a:cs typeface="Wingdings"/>
              </a:rPr>
              <a:t>butyryl-CoA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  <a:ea typeface="Wingdings"/>
                <a:cs typeface="Wingdings"/>
              </a:rPr>
              <a:t> + Fd</a:t>
            </a:r>
            <a:r>
              <a:rPr lang="en-US" baseline="-25000" dirty="0" smtClean="0">
                <a:solidFill>
                  <a:srgbClr val="FF0000"/>
                </a:solidFill>
                <a:latin typeface="Calibri" pitchFamily="34" charset="0"/>
                <a:ea typeface="Wingdings"/>
                <a:cs typeface="Wingdings"/>
              </a:rPr>
              <a:t>red</a:t>
            </a:r>
            <a:r>
              <a:rPr lang="en-US" baseline="30000" dirty="0" smtClean="0">
                <a:solidFill>
                  <a:srgbClr val="FF0000"/>
                </a:solidFill>
                <a:latin typeface="Calibri" pitchFamily="34" charset="0"/>
                <a:ea typeface="Wingdings"/>
                <a:cs typeface="Wingdings"/>
              </a:rPr>
              <a:t>2-                  </a:t>
            </a:r>
          </a:p>
          <a:p>
            <a:r>
              <a:rPr lang="en-US" dirty="0" smtClean="0">
                <a:solidFill>
                  <a:srgbClr val="FF0000"/>
                </a:solidFill>
                <a:latin typeface="Calibri" pitchFamily="34" charset="0"/>
                <a:ea typeface="Wingdings"/>
                <a:cs typeface="Wingdings"/>
              </a:rPr>
              <a:t>ΔG</a:t>
            </a:r>
            <a:r>
              <a:rPr lang="en-US" baseline="30000" dirty="0" smtClean="0">
                <a:solidFill>
                  <a:srgbClr val="FF0000"/>
                </a:solidFill>
                <a:latin typeface="Calibri" pitchFamily="34" charset="0"/>
                <a:ea typeface="Wingdings"/>
                <a:cs typeface="Wingdings"/>
              </a:rPr>
              <a:t>0’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  <a:ea typeface="Wingdings"/>
                <a:cs typeface="Wingdings"/>
              </a:rPr>
              <a:t> = -40 kJ per mole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71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alibri" pitchFamily="34" charset="0"/>
              </a:rPr>
              <a:t>Growth on Methanol and Hydrogen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4" name="Picture 86" descr="nrmicro1931-f6"/>
          <p:cNvPicPr>
            <a:picLocks noChangeAspect="1" noChangeArrowheads="1"/>
          </p:cNvPicPr>
          <p:nvPr/>
        </p:nvPicPr>
        <p:blipFill>
          <a:blip r:embed="rId2" cstate="print"/>
          <a:srcRect b="17391"/>
          <a:stretch>
            <a:fillRect/>
          </a:stretch>
        </p:blipFill>
        <p:spPr bwMode="auto">
          <a:xfrm>
            <a:off x="304800" y="1524000"/>
            <a:ext cx="8610600" cy="474260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1062335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CH</a:t>
            </a:r>
            <a:r>
              <a:rPr lang="en-US" sz="2400" baseline="-25000" dirty="0" smtClean="0">
                <a:solidFill>
                  <a:srgbClr val="FF0000"/>
                </a:solidFill>
                <a:latin typeface="Calibri" pitchFamily="34" charset="0"/>
              </a:rPr>
              <a:t>3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OH + H</a:t>
            </a:r>
            <a:r>
              <a:rPr lang="en-US" sz="2400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  <a:ea typeface="Wingdings"/>
                <a:cs typeface="Wingdings"/>
              </a:rPr>
              <a:t>→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CH</a:t>
            </a:r>
            <a:r>
              <a:rPr lang="en-US" sz="2400" baseline="-25000" dirty="0" smtClean="0">
                <a:solidFill>
                  <a:srgbClr val="FF0000"/>
                </a:solidFill>
                <a:latin typeface="Calibri" pitchFamily="34" charset="0"/>
              </a:rPr>
              <a:t>4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+ H</a:t>
            </a:r>
            <a:r>
              <a:rPr lang="en-US" sz="2400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O                   ΔG</a:t>
            </a:r>
            <a:r>
              <a:rPr lang="en-US" sz="2400" baseline="30000" dirty="0" smtClean="0">
                <a:solidFill>
                  <a:srgbClr val="FF0000"/>
                </a:solidFill>
                <a:latin typeface="Calibri" pitchFamily="34" charset="0"/>
              </a:rPr>
              <a:t>0’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= -112.5 kJ/mole</a:t>
            </a:r>
            <a:endParaRPr lang="en-US" sz="24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6477000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latin typeface="Calibri" pitchFamily="34" charset="0"/>
              </a:rPr>
              <a:t>Thauer</a:t>
            </a:r>
            <a:r>
              <a:rPr lang="en-US" sz="1400" dirty="0" smtClean="0">
                <a:latin typeface="Calibri" pitchFamily="34" charset="0"/>
              </a:rPr>
              <a:t> </a:t>
            </a:r>
            <a:r>
              <a:rPr lang="en-US" sz="1400" dirty="0" err="1" smtClean="0">
                <a:latin typeface="Calibri" pitchFamily="34" charset="0"/>
              </a:rPr>
              <a:t>et.al</a:t>
            </a:r>
            <a:r>
              <a:rPr lang="en-US" sz="1400" dirty="0" smtClean="0">
                <a:latin typeface="Calibri" pitchFamily="34" charset="0"/>
              </a:rPr>
              <a:t> 2008. 6: 579</a:t>
            </a:r>
            <a:endParaRPr lang="en-US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76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alibri" pitchFamily="34" charset="0"/>
              </a:rPr>
              <a:t>Carbon Cycle Overview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Most rapidly transferred form of carbon = 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 </a:t>
            </a:r>
          </a:p>
          <a:p>
            <a:r>
              <a:rPr lang="en-US" dirty="0" err="1" smtClean="0">
                <a:latin typeface="Calibri" pitchFamily="34" charset="0"/>
              </a:rPr>
              <a:t>Phototrophy</a:t>
            </a:r>
            <a:r>
              <a:rPr lang="en-US" dirty="0" smtClean="0">
                <a:latin typeface="Calibri" pitchFamily="34" charset="0"/>
              </a:rPr>
              <a:t> – the foundation of the carbon cycle</a:t>
            </a:r>
          </a:p>
          <a:p>
            <a:r>
              <a:rPr lang="en-US" dirty="0" smtClean="0">
                <a:latin typeface="Calibri" pitchFamily="34" charset="0"/>
              </a:rPr>
              <a:t>Methane is an important player in many facets of the global carbon cycle</a:t>
            </a:r>
          </a:p>
          <a:p>
            <a:r>
              <a:rPr lang="en-US" dirty="0" err="1" smtClean="0">
                <a:latin typeface="Calibri" pitchFamily="34" charset="0"/>
              </a:rPr>
              <a:t>Methanogens</a:t>
            </a:r>
            <a:r>
              <a:rPr lang="en-US" dirty="0" smtClean="0">
                <a:latin typeface="Calibri" pitchFamily="34" charset="0"/>
              </a:rPr>
              <a:t> – presence or absence of </a:t>
            </a:r>
            <a:r>
              <a:rPr lang="en-US" dirty="0" err="1" smtClean="0">
                <a:latin typeface="Calibri" pitchFamily="34" charset="0"/>
              </a:rPr>
              <a:t>cytochromes</a:t>
            </a:r>
            <a:r>
              <a:rPr lang="en-US" dirty="0" smtClean="0">
                <a:latin typeface="Calibri" pitchFamily="34" charset="0"/>
              </a:rPr>
              <a:t> suggests lifestyle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Role of </a:t>
            </a:r>
            <a:r>
              <a:rPr lang="en-US" dirty="0" err="1" smtClean="0">
                <a:latin typeface="Calibri" pitchFamily="34" charset="0"/>
              </a:rPr>
              <a:t>cytochromes</a:t>
            </a:r>
            <a:r>
              <a:rPr lang="en-US" dirty="0" smtClean="0">
                <a:latin typeface="Calibri" pitchFamily="34" charset="0"/>
              </a:rPr>
              <a:t> – determines usable growth substrates</a:t>
            </a:r>
          </a:p>
          <a:p>
            <a:endParaRPr lang="en-US" dirty="0" smtClean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48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alibri" pitchFamily="34" charset="0"/>
              </a:rPr>
              <a:t>Outline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Global carbon cycle</a:t>
            </a:r>
          </a:p>
          <a:p>
            <a:r>
              <a:rPr lang="en-US" dirty="0" smtClean="0">
                <a:latin typeface="Calibri" pitchFamily="34" charset="0"/>
              </a:rPr>
              <a:t>Anoxic decomposition</a:t>
            </a:r>
          </a:p>
          <a:p>
            <a:r>
              <a:rPr lang="en-US" dirty="0" smtClean="0">
                <a:latin typeface="Calibri" pitchFamily="34" charset="0"/>
              </a:rPr>
              <a:t>Microbial communities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Cattle rumen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The life aquatic</a:t>
            </a:r>
          </a:p>
          <a:p>
            <a:r>
              <a:rPr lang="en-US" dirty="0" err="1" smtClean="0">
                <a:latin typeface="Calibri" pitchFamily="34" charset="0"/>
              </a:rPr>
              <a:t>Methanogens</a:t>
            </a:r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08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" pitchFamily="34" charset="0"/>
              </a:rPr>
              <a:t>Research of bacterial metabolism provided significant insight into many fundamental functions</a:t>
            </a:r>
          </a:p>
          <a:p>
            <a:r>
              <a:rPr lang="en-US" dirty="0" smtClean="0">
                <a:latin typeface="Calibri" pitchFamily="34" charset="0"/>
              </a:rPr>
              <a:t>1935: </a:t>
            </a:r>
            <a:r>
              <a:rPr lang="en-US" b="1" dirty="0" smtClean="0">
                <a:latin typeface="Calibri" pitchFamily="34" charset="0"/>
              </a:rPr>
              <a:t>Heterotrophic CO</a:t>
            </a:r>
            <a:r>
              <a:rPr lang="en-US" b="1" baseline="-25000" dirty="0" smtClean="0">
                <a:latin typeface="Calibri" pitchFamily="34" charset="0"/>
              </a:rPr>
              <a:t>2</a:t>
            </a:r>
            <a:r>
              <a:rPr lang="en-US" b="1" dirty="0" smtClean="0">
                <a:latin typeface="Calibri" pitchFamily="34" charset="0"/>
              </a:rPr>
              <a:t> fixation </a:t>
            </a:r>
            <a:r>
              <a:rPr lang="en-US" dirty="0" smtClean="0">
                <a:latin typeface="Calibri" pitchFamily="34" charset="0"/>
              </a:rPr>
              <a:t>discovered by Harland Wood (1907-1991) while working on </a:t>
            </a:r>
            <a:r>
              <a:rPr lang="en-US" dirty="0" err="1" smtClean="0">
                <a:latin typeface="Calibri" pitchFamily="34" charset="0"/>
              </a:rPr>
              <a:t>propionic</a:t>
            </a:r>
            <a:r>
              <a:rPr lang="en-US" dirty="0" smtClean="0">
                <a:latin typeface="Calibri" pitchFamily="34" charset="0"/>
              </a:rPr>
              <a:t> acid fermentation</a:t>
            </a:r>
          </a:p>
          <a:p>
            <a:r>
              <a:rPr lang="en-US" b="1" dirty="0" smtClean="0">
                <a:latin typeface="Calibri" pitchFamily="34" charset="0"/>
              </a:rPr>
              <a:t>Autotrophic CO</a:t>
            </a:r>
            <a:r>
              <a:rPr lang="en-US" b="1" baseline="-25000" dirty="0" smtClean="0">
                <a:latin typeface="Calibri" pitchFamily="34" charset="0"/>
              </a:rPr>
              <a:t>2</a:t>
            </a:r>
            <a:r>
              <a:rPr lang="en-US" b="1" dirty="0" smtClean="0">
                <a:latin typeface="Calibri" pitchFamily="34" charset="0"/>
              </a:rPr>
              <a:t> fixation </a:t>
            </a:r>
            <a:r>
              <a:rPr lang="en-US" dirty="0" smtClean="0">
                <a:latin typeface="Calibri" pitchFamily="34" charset="0"/>
              </a:rPr>
              <a:t>was being studied within 15 yrs of radioactive carbon discovery in 1940; study began after M. Calvin, A.A. Benson and J.A. </a:t>
            </a:r>
            <a:r>
              <a:rPr lang="en-US" dirty="0" err="1" smtClean="0">
                <a:latin typeface="Calibri" pitchFamily="34" charset="0"/>
              </a:rPr>
              <a:t>Bassham</a:t>
            </a:r>
            <a:r>
              <a:rPr lang="en-US" dirty="0" smtClean="0">
                <a:latin typeface="Calibri" pitchFamily="34" charset="0"/>
              </a:rPr>
              <a:t> elucidated biochemical pathway of carbon in </a:t>
            </a:r>
            <a:r>
              <a:rPr lang="en-US" i="1" dirty="0" smtClean="0">
                <a:latin typeface="Calibri" pitchFamily="34" charset="0"/>
              </a:rPr>
              <a:t>Chlorella </a:t>
            </a:r>
            <a:r>
              <a:rPr lang="en-US" dirty="0" smtClean="0">
                <a:latin typeface="Calibri" pitchFamily="34" charset="0"/>
              </a:rPr>
              <a:t>and </a:t>
            </a:r>
            <a:r>
              <a:rPr lang="en-US" i="1" dirty="0" err="1" smtClean="0">
                <a:latin typeface="Calibri" pitchFamily="34" charset="0"/>
              </a:rPr>
              <a:t>Scenedesmus</a:t>
            </a:r>
            <a:r>
              <a:rPr lang="en-US" dirty="0" smtClean="0">
                <a:latin typeface="Calibri" pitchFamily="34" charset="0"/>
              </a:rPr>
              <a:t> in 1954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algn="ctr"/>
            <a:r>
              <a:rPr lang="en-US" dirty="0" smtClean="0">
                <a:latin typeface="Calibri" pitchFamily="34" charset="0"/>
              </a:rPr>
              <a:t>Metabolism of microorganisms</a:t>
            </a:r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1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Calibri" pitchFamily="34" charset="0"/>
              </a:rPr>
              <a:t>Physiological Diversity – Energy Source</a:t>
            </a:r>
            <a:endParaRPr lang="en-US" sz="3600" dirty="0">
              <a:latin typeface="Calibri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685800" y="960783"/>
            <a:ext cx="7940675" cy="5211417"/>
            <a:chOff x="685800" y="960783"/>
            <a:chExt cx="7940675" cy="5211417"/>
          </a:xfrm>
        </p:grpSpPr>
        <p:sp>
          <p:nvSpPr>
            <p:cNvPr id="4" name="Oval 3"/>
            <p:cNvSpPr/>
            <p:nvPr/>
          </p:nvSpPr>
          <p:spPr>
            <a:xfrm>
              <a:off x="2133600" y="1219200"/>
              <a:ext cx="1981200" cy="533400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33CC"/>
                  </a:solidFill>
                  <a:latin typeface="Calibri" pitchFamily="34" charset="0"/>
                </a:rPr>
                <a:t>Chemicals</a:t>
              </a:r>
              <a:endParaRPr lang="en-US" dirty="0">
                <a:solidFill>
                  <a:srgbClr val="0033CC"/>
                </a:solidFill>
                <a:latin typeface="Calibri" pitchFamily="34" charset="0"/>
              </a:endParaRPr>
            </a:p>
          </p:txBody>
        </p:sp>
        <p:cxnSp>
          <p:nvCxnSpPr>
            <p:cNvPr id="5" name="Straight Arrow Connector 4"/>
            <p:cNvCxnSpPr>
              <a:stCxn id="4" idx="4"/>
            </p:cNvCxnSpPr>
            <p:nvPr/>
          </p:nvCxnSpPr>
          <p:spPr>
            <a:xfrm rot="5400000">
              <a:off x="2590800" y="2286000"/>
              <a:ext cx="1066800" cy="1588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/>
            <p:cNvSpPr/>
            <p:nvPr/>
          </p:nvSpPr>
          <p:spPr>
            <a:xfrm>
              <a:off x="2149475" y="2819400"/>
              <a:ext cx="1905000" cy="457200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rgbClr val="0033CC"/>
                  </a:solidFill>
                  <a:latin typeface="Calibri" pitchFamily="34" charset="0"/>
                </a:rPr>
                <a:t>Chemotrophy</a:t>
              </a:r>
              <a:endParaRPr lang="en-US" dirty="0">
                <a:solidFill>
                  <a:srgbClr val="0033CC"/>
                </a:solidFill>
                <a:latin typeface="Calibri" pitchFamily="34" charset="0"/>
              </a:endParaRPr>
            </a:p>
          </p:txBody>
        </p:sp>
        <p:cxnSp>
          <p:nvCxnSpPr>
            <p:cNvPr id="7" name="Straight Arrow Connector 6"/>
            <p:cNvCxnSpPr>
              <a:stCxn id="6" idx="2"/>
            </p:cNvCxnSpPr>
            <p:nvPr/>
          </p:nvCxnSpPr>
          <p:spPr>
            <a:xfrm rot="5400000">
              <a:off x="2435225" y="3295650"/>
              <a:ext cx="685800" cy="647700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>
              <a:stCxn id="6" idx="2"/>
            </p:cNvCxnSpPr>
            <p:nvPr/>
          </p:nvCxnSpPr>
          <p:spPr>
            <a:xfrm rot="16200000" flipH="1">
              <a:off x="3121025" y="3257550"/>
              <a:ext cx="685800" cy="723900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854075" y="4038600"/>
              <a:ext cx="2362200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Organic Chemicals</a:t>
              </a:r>
            </a:p>
            <a:p>
              <a:r>
                <a:rPr lang="en-US" dirty="0" smtClean="0">
                  <a:latin typeface="Calibri" pitchFamily="34" charset="0"/>
                </a:rPr>
                <a:t>Glucose, acetate, etc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68675" y="4001869"/>
              <a:ext cx="2590800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Inorganic Chemicals</a:t>
              </a:r>
            </a:p>
            <a:p>
              <a:r>
                <a:rPr lang="en-US" dirty="0" smtClean="0">
                  <a:latin typeface="Calibri" pitchFamily="34" charset="0"/>
                </a:rPr>
                <a:t>H</a:t>
              </a:r>
              <a:r>
                <a:rPr lang="en-US" baseline="-25000" dirty="0" smtClean="0">
                  <a:latin typeface="Calibri" pitchFamily="34" charset="0"/>
                </a:rPr>
                <a:t>2</a:t>
              </a:r>
              <a:r>
                <a:rPr lang="en-US" dirty="0" smtClean="0">
                  <a:latin typeface="Calibri" pitchFamily="34" charset="0"/>
                </a:rPr>
                <a:t>, H</a:t>
              </a:r>
              <a:r>
                <a:rPr lang="en-US" baseline="-25000" dirty="0" smtClean="0">
                  <a:latin typeface="Calibri" pitchFamily="34" charset="0"/>
                </a:rPr>
                <a:t>2</a:t>
              </a:r>
              <a:r>
                <a:rPr lang="en-US" dirty="0" smtClean="0">
                  <a:latin typeface="Calibri" pitchFamily="34" charset="0"/>
                </a:rPr>
                <a:t>S, Fe</a:t>
              </a:r>
              <a:r>
                <a:rPr lang="en-US" baseline="30000" dirty="0" smtClean="0">
                  <a:latin typeface="Calibri" pitchFamily="34" charset="0"/>
                </a:rPr>
                <a:t>2+</a:t>
              </a:r>
              <a:r>
                <a:rPr lang="en-US" dirty="0" smtClean="0">
                  <a:latin typeface="Calibri" pitchFamily="34" charset="0"/>
                </a:rPr>
                <a:t>, NH</a:t>
              </a:r>
              <a:r>
                <a:rPr lang="en-US" baseline="-25000" dirty="0" smtClean="0">
                  <a:latin typeface="Calibri" pitchFamily="34" charset="0"/>
                </a:rPr>
                <a:t>4</a:t>
              </a:r>
              <a:r>
                <a:rPr lang="en-US" baseline="30000" dirty="0" smtClean="0">
                  <a:latin typeface="Calibri" pitchFamily="34" charset="0"/>
                </a:rPr>
                <a:t>+</a:t>
              </a:r>
              <a:r>
                <a:rPr lang="en-US" dirty="0" smtClean="0">
                  <a:latin typeface="Calibri" pitchFamily="34" charset="0"/>
                </a:rPr>
                <a:t>, etc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54075" y="4800600"/>
              <a:ext cx="297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>
                  <a:latin typeface="Calibri" pitchFamily="34" charset="0"/>
                </a:rPr>
                <a:t>Chemoorganotrophs</a:t>
              </a:r>
              <a:endParaRPr lang="en-US" b="1" dirty="0">
                <a:latin typeface="Calibri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521075" y="4800600"/>
              <a:ext cx="2971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>
                  <a:latin typeface="Calibri" pitchFamily="34" charset="0"/>
                </a:rPr>
                <a:t>Chemolithotrophs</a:t>
              </a:r>
              <a:endParaRPr lang="en-US" b="1" dirty="0">
                <a:latin typeface="Calibri" pitchFamily="34" charset="0"/>
              </a:endParaRPr>
            </a:p>
          </p:txBody>
        </p:sp>
        <p:sp>
          <p:nvSpPr>
            <p:cNvPr id="13" name="Text Box 18"/>
            <p:cNvSpPr txBox="1">
              <a:spLocks noChangeArrowheads="1"/>
            </p:cNvSpPr>
            <p:nvPr/>
          </p:nvSpPr>
          <p:spPr bwMode="auto">
            <a:xfrm>
              <a:off x="685800" y="5181600"/>
              <a:ext cx="352107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alibri" pitchFamily="34" charset="0"/>
                </a:rPr>
                <a:t>Glucose + O</a:t>
              </a:r>
              <a:r>
                <a:rPr lang="en-US" sz="1600" baseline="-25000" dirty="0">
                  <a:latin typeface="Calibri" pitchFamily="34" charset="0"/>
                </a:rPr>
                <a:t>2</a:t>
              </a:r>
              <a:r>
                <a:rPr lang="en-US" sz="1600" dirty="0">
                  <a:latin typeface="Calibri" pitchFamily="34" charset="0"/>
                </a:rPr>
                <a:t>        </a:t>
              </a:r>
              <a:r>
                <a:rPr lang="en-US" sz="1600" dirty="0" smtClean="0">
                  <a:latin typeface="Calibri" pitchFamily="34" charset="0"/>
                </a:rPr>
                <a:t> CO</a:t>
              </a:r>
              <a:r>
                <a:rPr lang="en-US" sz="1600" baseline="-25000" dirty="0" smtClean="0">
                  <a:latin typeface="Calibri" pitchFamily="34" charset="0"/>
                </a:rPr>
                <a:t>2</a:t>
              </a:r>
              <a:r>
                <a:rPr lang="en-US" sz="1600" dirty="0" smtClean="0">
                  <a:latin typeface="Calibri" pitchFamily="34" charset="0"/>
                </a:rPr>
                <a:t> </a:t>
              </a:r>
              <a:r>
                <a:rPr lang="en-US" sz="1600" dirty="0">
                  <a:latin typeface="Calibri" pitchFamily="34" charset="0"/>
                </a:rPr>
                <a:t>+ H</a:t>
              </a:r>
              <a:r>
                <a:rPr lang="en-US" sz="1600" baseline="-25000" dirty="0">
                  <a:latin typeface="Calibri" pitchFamily="34" charset="0"/>
                </a:rPr>
                <a:t>2</a:t>
              </a:r>
              <a:r>
                <a:rPr lang="en-US" sz="1600" dirty="0">
                  <a:latin typeface="Calibri" pitchFamily="34" charset="0"/>
                </a:rPr>
                <a:t>O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1828800" y="5334000"/>
              <a:ext cx="381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 Box 20"/>
            <p:cNvSpPr txBox="1">
              <a:spLocks noChangeArrowheads="1"/>
            </p:cNvSpPr>
            <p:nvPr/>
          </p:nvSpPr>
          <p:spPr bwMode="auto">
            <a:xfrm>
              <a:off x="3597275" y="5181600"/>
              <a:ext cx="20574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latin typeface="Calibri" pitchFamily="34" charset="0"/>
                </a:rPr>
                <a:t>H</a:t>
              </a:r>
              <a:r>
                <a:rPr lang="en-US" sz="1600" baseline="-25000" dirty="0">
                  <a:latin typeface="Calibri" pitchFamily="34" charset="0"/>
                </a:rPr>
                <a:t>2</a:t>
              </a:r>
              <a:r>
                <a:rPr lang="en-US" sz="1600" dirty="0">
                  <a:latin typeface="Calibri" pitchFamily="34" charset="0"/>
                </a:rPr>
                <a:t> + O</a:t>
              </a:r>
              <a:r>
                <a:rPr lang="en-US" sz="1600" baseline="-25000" dirty="0">
                  <a:latin typeface="Calibri" pitchFamily="34" charset="0"/>
                </a:rPr>
                <a:t>2</a:t>
              </a:r>
              <a:r>
                <a:rPr lang="en-US" sz="1600" dirty="0">
                  <a:latin typeface="Calibri" pitchFamily="34" charset="0"/>
                </a:rPr>
                <a:t>        </a:t>
              </a:r>
              <a:r>
                <a:rPr lang="en-US" sz="1600" dirty="0" smtClean="0">
                  <a:latin typeface="Calibri" pitchFamily="34" charset="0"/>
                </a:rPr>
                <a:t> H</a:t>
              </a:r>
              <a:r>
                <a:rPr lang="en-US" sz="1600" baseline="-25000" dirty="0" smtClean="0">
                  <a:latin typeface="Calibri" pitchFamily="34" charset="0"/>
                </a:rPr>
                <a:t>2</a:t>
              </a:r>
              <a:r>
                <a:rPr lang="en-US" sz="1600" dirty="0" smtClean="0">
                  <a:latin typeface="Calibri" pitchFamily="34" charset="0"/>
                </a:rPr>
                <a:t>O</a:t>
              </a:r>
              <a:endParaRPr lang="en-US" sz="1600" dirty="0">
                <a:latin typeface="Calibri" pitchFamily="34" charset="0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4267200" y="5334000"/>
              <a:ext cx="381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Down Arrow 16"/>
            <p:cNvSpPr/>
            <p:nvPr/>
          </p:nvSpPr>
          <p:spPr>
            <a:xfrm>
              <a:off x="1828800" y="5562600"/>
              <a:ext cx="304800" cy="609600"/>
            </a:xfrm>
            <a:prstGeom prst="down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itchFamily="34" charset="0"/>
              </a:endParaRPr>
            </a:p>
          </p:txBody>
        </p:sp>
        <p:sp>
          <p:nvSpPr>
            <p:cNvPr id="18" name="Down Arrow 17"/>
            <p:cNvSpPr/>
            <p:nvPr/>
          </p:nvSpPr>
          <p:spPr>
            <a:xfrm>
              <a:off x="4267200" y="5486400"/>
              <a:ext cx="304800" cy="609600"/>
            </a:xfrm>
            <a:prstGeom prst="down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itchFamily="34" charset="0"/>
              </a:endParaRPr>
            </a:p>
          </p:txBody>
        </p:sp>
        <p:sp>
          <p:nvSpPr>
            <p:cNvPr id="19" name="AutoShape 5"/>
            <p:cNvSpPr>
              <a:spLocks noChangeArrowheads="1"/>
            </p:cNvSpPr>
            <p:nvPr/>
          </p:nvSpPr>
          <p:spPr bwMode="auto">
            <a:xfrm>
              <a:off x="6873875" y="960783"/>
              <a:ext cx="1143000" cy="1066800"/>
            </a:xfrm>
            <a:prstGeom prst="sun">
              <a:avLst>
                <a:gd name="adj" fmla="val 25000"/>
              </a:avLst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Calibri" pitchFamily="34" charset="0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rot="5400000">
              <a:off x="6873081" y="2667000"/>
              <a:ext cx="1219200" cy="1588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6569075" y="3276600"/>
              <a:ext cx="1905000" cy="457200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rgbClr val="0033CC"/>
                  </a:solidFill>
                  <a:latin typeface="Calibri" pitchFamily="34" charset="0"/>
                </a:rPr>
                <a:t>Phototrophy</a:t>
              </a:r>
              <a:endParaRPr lang="en-US" dirty="0">
                <a:solidFill>
                  <a:srgbClr val="0033CC"/>
                </a:solidFill>
                <a:latin typeface="Calibri" pitchFamily="34" charset="0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rot="5400000">
              <a:off x="6950869" y="4342606"/>
              <a:ext cx="1066800" cy="1588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797675" y="4800600"/>
              <a:ext cx="182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>
                  <a:latin typeface="Calibri" pitchFamily="34" charset="0"/>
                </a:rPr>
                <a:t>Phototrophs</a:t>
              </a:r>
              <a:endParaRPr lang="en-US" b="1" dirty="0">
                <a:latin typeface="Calibri" pitchFamily="34" charset="0"/>
              </a:endParaRPr>
            </a:p>
          </p:txBody>
        </p:sp>
        <p:sp>
          <p:nvSpPr>
            <p:cNvPr id="24" name="Text Box 20"/>
            <p:cNvSpPr txBox="1">
              <a:spLocks noChangeArrowheads="1"/>
            </p:cNvSpPr>
            <p:nvPr/>
          </p:nvSpPr>
          <p:spPr bwMode="auto">
            <a:xfrm>
              <a:off x="7178675" y="5105400"/>
              <a:ext cx="8382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 smtClean="0">
                  <a:latin typeface="Calibri" pitchFamily="34" charset="0"/>
                </a:rPr>
                <a:t>Light </a:t>
              </a:r>
              <a:endParaRPr lang="en-US" sz="1600" dirty="0">
                <a:latin typeface="Calibri" pitchFamily="34" charset="0"/>
              </a:endParaRPr>
            </a:p>
          </p:txBody>
        </p:sp>
        <p:sp>
          <p:nvSpPr>
            <p:cNvPr id="25" name="Down Arrow 24"/>
            <p:cNvSpPr/>
            <p:nvPr/>
          </p:nvSpPr>
          <p:spPr>
            <a:xfrm>
              <a:off x="7331075" y="5486400"/>
              <a:ext cx="304800" cy="609600"/>
            </a:xfrm>
            <a:prstGeom prst="down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itchFamily="34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676400" y="62484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ATP</a:t>
            </a:r>
            <a:endParaRPr lang="en-US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14800" y="61722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ATP</a:t>
            </a:r>
            <a:endParaRPr lang="en-US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102475" y="61722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ATP</a:t>
            </a:r>
            <a:endParaRPr lang="en-US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28600" y="6581001"/>
            <a:ext cx="601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Brock biology of microorganisms / Michael T. Madigan, John M. </a:t>
            </a:r>
            <a:r>
              <a:rPr lang="en-US" sz="1200" dirty="0" err="1" smtClean="0">
                <a:latin typeface="Calibri" pitchFamily="34" charset="0"/>
              </a:rPr>
              <a:t>Martinko</a:t>
            </a:r>
            <a:r>
              <a:rPr lang="en-US" sz="1200" dirty="0" smtClean="0">
                <a:latin typeface="Calibri" pitchFamily="34" charset="0"/>
              </a:rPr>
              <a:t>. –11</a:t>
            </a:r>
            <a:r>
              <a:rPr lang="en-US" sz="1200" baseline="30000" dirty="0" smtClean="0">
                <a:latin typeface="Calibri" pitchFamily="34" charset="0"/>
              </a:rPr>
              <a:t>th</a:t>
            </a:r>
            <a:r>
              <a:rPr lang="en-US" sz="1200" dirty="0" smtClean="0">
                <a:latin typeface="Calibri" pitchFamily="34" charset="0"/>
              </a:rPr>
              <a:t> ed.</a:t>
            </a:r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52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Calibri" pitchFamily="34" charset="0"/>
              </a:rPr>
              <a:t>Physiological Diversity – Carbon Source</a:t>
            </a:r>
            <a:endParaRPr lang="en-US" sz="36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Autotrophic – 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 as carbon source</a:t>
            </a:r>
            <a:endParaRPr lang="en-US" baseline="-25000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Heterotrophic – one or more organic compounds as carbon source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3352800"/>
          <a:ext cx="8382000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4000"/>
                <a:gridCol w="2794000"/>
                <a:gridCol w="279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Nutritional Type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Energy Source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Carbon Source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alibri" pitchFamily="34" charset="0"/>
                        </a:rPr>
                        <a:t>Photoautotrophs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Light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CO</a:t>
                      </a:r>
                      <a:r>
                        <a:rPr lang="en-US" baseline="-25000" dirty="0" smtClean="0">
                          <a:latin typeface="Calibri" pitchFamily="34" charset="0"/>
                        </a:rPr>
                        <a:t>2</a:t>
                      </a:r>
                      <a:endParaRPr lang="en-US" baseline="-25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alibri" pitchFamily="34" charset="0"/>
                        </a:rPr>
                        <a:t>Photoheterotrophs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Light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Organic compounds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alibri" pitchFamily="34" charset="0"/>
                        </a:rPr>
                        <a:t>Chemoautotrophs</a:t>
                      </a:r>
                      <a:r>
                        <a:rPr lang="en-US" baseline="0" dirty="0" smtClean="0">
                          <a:latin typeface="Calibri" pitchFamily="34" charset="0"/>
                        </a:rPr>
                        <a:t> or </a:t>
                      </a:r>
                      <a:r>
                        <a:rPr lang="en-US" baseline="0" dirty="0" err="1" smtClean="0">
                          <a:latin typeface="Calibri" pitchFamily="34" charset="0"/>
                        </a:rPr>
                        <a:t>Lithotrophs</a:t>
                      </a:r>
                      <a:r>
                        <a:rPr lang="en-US" baseline="0" dirty="0" smtClean="0">
                          <a:latin typeface="Calibri" pitchFamily="34" charset="0"/>
                        </a:rPr>
                        <a:t> (</a:t>
                      </a:r>
                      <a:r>
                        <a:rPr lang="en-US" baseline="0" dirty="0" err="1" smtClean="0">
                          <a:latin typeface="Calibri" pitchFamily="34" charset="0"/>
                        </a:rPr>
                        <a:t>Lithoautotrophs</a:t>
                      </a:r>
                      <a:r>
                        <a:rPr lang="en-US" baseline="0" dirty="0" smtClean="0">
                          <a:latin typeface="Calibri" pitchFamily="34" charset="0"/>
                        </a:rPr>
                        <a:t>)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alibri" pitchFamily="34" charset="0"/>
                        </a:rPr>
                        <a:t>Inorganic compounds (H</a:t>
                      </a:r>
                      <a:r>
                        <a:rPr lang="en-US" baseline="-250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dirty="0" smtClean="0">
                          <a:latin typeface="Calibri" pitchFamily="34" charset="0"/>
                        </a:rPr>
                        <a:t>, H</a:t>
                      </a:r>
                      <a:r>
                        <a:rPr lang="en-US" baseline="-250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dirty="0" smtClean="0">
                          <a:latin typeface="Calibri" pitchFamily="34" charset="0"/>
                        </a:rPr>
                        <a:t>S, Fe</a:t>
                      </a:r>
                      <a:r>
                        <a:rPr lang="en-US" baseline="30000" dirty="0" smtClean="0">
                          <a:latin typeface="Calibri" pitchFamily="34" charset="0"/>
                        </a:rPr>
                        <a:t>2+</a:t>
                      </a:r>
                      <a:r>
                        <a:rPr lang="en-US" dirty="0" smtClean="0">
                          <a:latin typeface="Calibri" pitchFamily="34" charset="0"/>
                        </a:rPr>
                        <a:t>, NH</a:t>
                      </a:r>
                      <a:r>
                        <a:rPr lang="en-US" baseline="-25000" dirty="0" smtClean="0">
                          <a:latin typeface="Calibri" pitchFamily="34" charset="0"/>
                        </a:rPr>
                        <a:t>4</a:t>
                      </a:r>
                      <a:r>
                        <a:rPr lang="en-US" baseline="30000" dirty="0" smtClean="0">
                          <a:latin typeface="Calibri" pitchFamily="34" charset="0"/>
                        </a:rPr>
                        <a:t>+</a:t>
                      </a:r>
                      <a:r>
                        <a:rPr lang="en-US" dirty="0" smtClean="0">
                          <a:latin typeface="Calibri" pitchFamily="34" charset="0"/>
                        </a:rPr>
                        <a:t>, etc)</a:t>
                      </a: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alibri" pitchFamily="34" charset="0"/>
                        </a:rPr>
                        <a:t>CO</a:t>
                      </a:r>
                      <a:r>
                        <a:rPr lang="en-US" baseline="-25000" dirty="0" smtClean="0">
                          <a:latin typeface="Calibri" pitchFamily="34" charset="0"/>
                        </a:rPr>
                        <a:t>2</a:t>
                      </a:r>
                    </a:p>
                  </a:txBody>
                  <a:tcPr>
                    <a:solidFill>
                      <a:srgbClr val="CC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alibri" pitchFamily="34" charset="0"/>
                        </a:rPr>
                        <a:t>Chemoheterotrophs</a:t>
                      </a:r>
                      <a:r>
                        <a:rPr lang="en-US" dirty="0" smtClean="0">
                          <a:latin typeface="Calibri" pitchFamily="34" charset="0"/>
                        </a:rPr>
                        <a:t> or </a:t>
                      </a:r>
                      <a:r>
                        <a:rPr lang="en-US" dirty="0" err="1" smtClean="0">
                          <a:latin typeface="Calibri" pitchFamily="34" charset="0"/>
                        </a:rPr>
                        <a:t>Heterotrophs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Organic compounds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Organic compounds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544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Calibri" pitchFamily="34" charset="0"/>
              </a:rPr>
              <a:t>Physiological Diversity – electron acceptor</a:t>
            </a:r>
            <a:endParaRPr lang="en-US" sz="3600" dirty="0">
              <a:latin typeface="Calibri" pitchFamily="34" charset="0"/>
            </a:endParaRP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412240"/>
          <a:ext cx="8229600" cy="14833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Reactions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Terminal Electron</a:t>
                      </a:r>
                      <a:r>
                        <a:rPr lang="en-US" baseline="0" dirty="0" smtClean="0">
                          <a:latin typeface="Calibri" pitchFamily="34" charset="0"/>
                        </a:rPr>
                        <a:t> Acceptor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Aerobic respiration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O</a:t>
                      </a:r>
                      <a:r>
                        <a:rPr lang="en-US" baseline="-25000" dirty="0" smtClean="0">
                          <a:latin typeface="Calibri" pitchFamily="34" charset="0"/>
                        </a:rPr>
                        <a:t>2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Anaerobic respiration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alibri" pitchFamily="34" charset="0"/>
                        </a:rPr>
                        <a:t>NO</a:t>
                      </a:r>
                      <a:r>
                        <a:rPr lang="en-US" baseline="-25000" dirty="0" err="1" smtClean="0">
                          <a:latin typeface="Calibri" pitchFamily="34" charset="0"/>
                        </a:rPr>
                        <a:t>x</a:t>
                      </a:r>
                      <a:r>
                        <a:rPr lang="en-US" baseline="0" dirty="0" smtClean="0">
                          <a:latin typeface="Calibri" pitchFamily="34" charset="0"/>
                        </a:rPr>
                        <a:t>, </a:t>
                      </a:r>
                      <a:r>
                        <a:rPr lang="en-US" baseline="0" dirty="0" err="1" smtClean="0">
                          <a:latin typeface="Calibri" pitchFamily="34" charset="0"/>
                        </a:rPr>
                        <a:t>SO</a:t>
                      </a:r>
                      <a:r>
                        <a:rPr lang="en-US" baseline="-25000" dirty="0" err="1" smtClean="0">
                          <a:latin typeface="Calibri" pitchFamily="34" charset="0"/>
                        </a:rPr>
                        <a:t>x</a:t>
                      </a:r>
                      <a:r>
                        <a:rPr lang="en-US" baseline="-25000" dirty="0" smtClean="0">
                          <a:latin typeface="Calibri" pitchFamily="34" charset="0"/>
                        </a:rPr>
                        <a:t>, </a:t>
                      </a:r>
                      <a:r>
                        <a:rPr lang="en-US" baseline="0" dirty="0" smtClean="0">
                          <a:latin typeface="Calibri" pitchFamily="34" charset="0"/>
                        </a:rPr>
                        <a:t>Fe, etc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Fermentation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Organic</a:t>
                      </a:r>
                      <a:r>
                        <a:rPr lang="en-US" baseline="0" dirty="0" smtClean="0">
                          <a:latin typeface="Calibri" pitchFamily="34" charset="0"/>
                        </a:rPr>
                        <a:t> compounds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6" descr="20_Table01-T-L"/>
          <p:cNvPicPr>
            <a:picLocks noChangeAspect="1" noChangeArrowheads="1"/>
          </p:cNvPicPr>
          <p:nvPr/>
        </p:nvPicPr>
        <p:blipFill>
          <a:blip r:embed="rId2" cstate="print"/>
          <a:srcRect t="11031" b="28699"/>
          <a:stretch>
            <a:fillRect/>
          </a:stretch>
        </p:blipFill>
        <p:spPr bwMode="auto">
          <a:xfrm>
            <a:off x="381000" y="3810000"/>
            <a:ext cx="8077200" cy="2362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057400" y="6629400"/>
            <a:ext cx="601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Brock biology of microorganisms / Michael T. Madigan, John M. </a:t>
            </a:r>
            <a:r>
              <a:rPr lang="en-US" sz="1200" dirty="0" err="1" smtClean="0">
                <a:latin typeface="Calibri" pitchFamily="34" charset="0"/>
              </a:rPr>
              <a:t>Martinko</a:t>
            </a:r>
            <a:r>
              <a:rPr lang="en-US" sz="1200" dirty="0" smtClean="0">
                <a:latin typeface="Calibri" pitchFamily="34" charset="0"/>
              </a:rPr>
              <a:t>. –11</a:t>
            </a:r>
            <a:r>
              <a:rPr lang="en-US" sz="1200" baseline="30000" dirty="0" smtClean="0">
                <a:latin typeface="Calibri" pitchFamily="34" charset="0"/>
              </a:rPr>
              <a:t>th</a:t>
            </a:r>
            <a:r>
              <a:rPr lang="en-US" sz="1200" dirty="0" smtClean="0">
                <a:latin typeface="Calibri" pitchFamily="34" charset="0"/>
              </a:rPr>
              <a:t> ed.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31242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r>
              <a:rPr lang="en-US" baseline="-25000" dirty="0" smtClean="0"/>
              <a:t>i </a:t>
            </a:r>
            <a:r>
              <a:rPr lang="en-US" dirty="0" smtClean="0"/>
              <a:t>+ P</a:t>
            </a:r>
            <a:r>
              <a:rPr lang="en-US" baseline="-25000" dirty="0" smtClean="0"/>
              <a:t>i </a:t>
            </a:r>
            <a:r>
              <a:rPr lang="en-US" dirty="0" smtClean="0"/>
              <a:t>       </a:t>
            </a:r>
            <a:r>
              <a:rPr lang="en-US" dirty="0" err="1" smtClean="0"/>
              <a:t>PP</a:t>
            </a:r>
            <a:r>
              <a:rPr lang="en-US" baseline="-25000" dirty="0" err="1" smtClean="0"/>
              <a:t>i</a:t>
            </a:r>
            <a:r>
              <a:rPr lang="en-US" dirty="0" smtClean="0"/>
              <a:t>    ΔG</a:t>
            </a:r>
            <a:r>
              <a:rPr lang="en-US" baseline="30000" dirty="0" smtClean="0"/>
              <a:t>0’</a:t>
            </a:r>
            <a:r>
              <a:rPr lang="en-US" dirty="0" smtClean="0"/>
              <a:t> = 33.5kJ/mol  ;  </a:t>
            </a:r>
            <a:r>
              <a:rPr lang="en-US" dirty="0" err="1" smtClean="0"/>
              <a:t>PP</a:t>
            </a:r>
            <a:r>
              <a:rPr lang="en-US" baseline="-25000" dirty="0" err="1" smtClean="0"/>
              <a:t>i</a:t>
            </a:r>
            <a:r>
              <a:rPr lang="en-US" dirty="0" smtClean="0"/>
              <a:t> + AMP        ATP  ΔG</a:t>
            </a:r>
            <a:r>
              <a:rPr lang="en-US" baseline="30000" dirty="0" smtClean="0"/>
              <a:t>0’</a:t>
            </a:r>
            <a:r>
              <a:rPr lang="en-US" dirty="0" smtClean="0"/>
              <a:t> = 32.2kJ/mol</a:t>
            </a:r>
          </a:p>
          <a:p>
            <a:r>
              <a:rPr lang="en-US" dirty="0" smtClean="0"/>
              <a:t>ATP synthesis ~ 66kJ/mol 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237344" y="3294744"/>
            <a:ext cx="381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493720" y="3275380"/>
            <a:ext cx="304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382000" y="4114800"/>
            <a:ext cx="685800" cy="2123658"/>
          </a:xfrm>
          <a:prstGeom prst="rect">
            <a:avLst/>
          </a:prstGeom>
          <a:ln>
            <a:solidFill>
              <a:srgbClr val="0033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#ATP</a:t>
            </a:r>
          </a:p>
          <a:p>
            <a:r>
              <a:rPr lang="en-US" sz="1600" dirty="0" smtClean="0">
                <a:latin typeface="Calibri" pitchFamily="34" charset="0"/>
              </a:rPr>
              <a:t>1.4</a:t>
            </a:r>
          </a:p>
          <a:p>
            <a:r>
              <a:rPr lang="en-US" sz="1600" dirty="0" smtClean="0">
                <a:latin typeface="Calibri" pitchFamily="34" charset="0"/>
              </a:rPr>
              <a:t>3.6</a:t>
            </a:r>
          </a:p>
          <a:p>
            <a:r>
              <a:rPr lang="en-US" sz="1600" dirty="0" smtClean="0">
                <a:latin typeface="Calibri" pitchFamily="34" charset="0"/>
              </a:rPr>
              <a:t>3.2</a:t>
            </a:r>
          </a:p>
          <a:p>
            <a:r>
              <a:rPr lang="en-US" sz="1600" dirty="0" smtClean="0">
                <a:latin typeface="Calibri" pitchFamily="34" charset="0"/>
              </a:rPr>
              <a:t>8.9</a:t>
            </a:r>
          </a:p>
          <a:p>
            <a:r>
              <a:rPr lang="en-US" sz="1600" dirty="0" smtClean="0">
                <a:latin typeface="Calibri" pitchFamily="34" charset="0"/>
              </a:rPr>
              <a:t>4.2</a:t>
            </a:r>
          </a:p>
          <a:p>
            <a:r>
              <a:rPr lang="en-US" dirty="0" smtClean="0">
                <a:latin typeface="Calibri" pitchFamily="34" charset="0"/>
              </a:rPr>
              <a:t>1.1</a:t>
            </a:r>
          </a:p>
          <a:p>
            <a:r>
              <a:rPr lang="en-US" dirty="0" smtClean="0">
                <a:latin typeface="Calibri" pitchFamily="34" charset="0"/>
              </a:rPr>
              <a:t>0.5</a:t>
            </a:r>
          </a:p>
        </p:txBody>
      </p:sp>
    </p:spTree>
    <p:extLst>
      <p:ext uri="{BB962C8B-B14F-4D97-AF65-F5344CB8AC3E}">
        <p14:creationId xmlns:p14="http://schemas.microsoft.com/office/powerpoint/2010/main" val="222910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573"/>
            <a:ext cx="82296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err="1" smtClean="0">
                <a:latin typeface="Calibri" pitchFamily="34" charset="0"/>
              </a:rPr>
              <a:t>Phosphite</a:t>
            </a:r>
            <a:r>
              <a:rPr lang="en-US" sz="2800" dirty="0" smtClean="0">
                <a:latin typeface="Calibri" pitchFamily="34" charset="0"/>
              </a:rPr>
              <a:t> Bacteria</a:t>
            </a:r>
            <a:br>
              <a:rPr lang="en-US" sz="2800" dirty="0" smtClean="0">
                <a:latin typeface="Calibri" pitchFamily="34" charset="0"/>
              </a:rPr>
            </a:br>
            <a:r>
              <a:rPr lang="en-US" sz="2800" i="1" dirty="0" err="1" smtClean="0">
                <a:latin typeface="Calibri" pitchFamily="34" charset="0"/>
              </a:rPr>
              <a:t>Desulfotignum</a:t>
            </a:r>
            <a:r>
              <a:rPr lang="en-US" sz="2800" i="1" dirty="0" smtClean="0">
                <a:latin typeface="Calibri" pitchFamily="34" charset="0"/>
              </a:rPr>
              <a:t> </a:t>
            </a:r>
            <a:r>
              <a:rPr lang="en-US" sz="2800" i="1" dirty="0" err="1" smtClean="0">
                <a:latin typeface="Calibri" pitchFamily="34" charset="0"/>
              </a:rPr>
              <a:t>phosphitoxidans</a:t>
            </a:r>
            <a:endParaRPr lang="en-US" sz="2800" dirty="0">
              <a:latin typeface="Calibri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990600"/>
            <a:ext cx="5105400" cy="2552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1066800"/>
            <a:ext cx="3499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latin typeface="Calibri" pitchFamily="34" charset="0"/>
              </a:rPr>
              <a:t>Lithoautotrophic</a:t>
            </a:r>
            <a:r>
              <a:rPr lang="en-US" sz="1600" b="1" dirty="0" smtClean="0">
                <a:latin typeface="Calibri" pitchFamily="34" charset="0"/>
              </a:rPr>
              <a:t> Growth</a:t>
            </a:r>
          </a:p>
          <a:p>
            <a:r>
              <a:rPr lang="en-US" sz="1600" dirty="0" smtClean="0">
                <a:latin typeface="Calibri" pitchFamily="34" charset="0"/>
              </a:rPr>
              <a:t>sole electron donor-</a:t>
            </a:r>
            <a:r>
              <a:rPr lang="en-US" sz="1600" dirty="0" err="1" smtClean="0">
                <a:latin typeface="Calibri" pitchFamily="34" charset="0"/>
              </a:rPr>
              <a:t>phosphite</a:t>
            </a:r>
            <a:endParaRPr lang="en-US" sz="1600" dirty="0" smtClean="0">
              <a:latin typeface="Calibri" pitchFamily="34" charset="0"/>
            </a:endParaRPr>
          </a:p>
          <a:p>
            <a:r>
              <a:rPr lang="en-US" sz="1600" dirty="0" smtClean="0">
                <a:latin typeface="Calibri" pitchFamily="34" charset="0"/>
              </a:rPr>
              <a:t>electron acceptor-sulfate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26670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alibri" pitchFamily="34" charset="0"/>
              </a:rPr>
              <a:t>Autotrophic Growth</a:t>
            </a:r>
          </a:p>
          <a:p>
            <a:r>
              <a:rPr lang="en-US" sz="1600" dirty="0" smtClean="0">
                <a:latin typeface="Calibri" pitchFamily="34" charset="0"/>
              </a:rPr>
              <a:t>sole electron donor-</a:t>
            </a:r>
            <a:r>
              <a:rPr lang="en-US" sz="1600" dirty="0" err="1" smtClean="0">
                <a:latin typeface="Calibri" pitchFamily="34" charset="0"/>
              </a:rPr>
              <a:t>phosphite</a:t>
            </a:r>
            <a:endParaRPr lang="en-US" sz="1600" dirty="0" smtClean="0">
              <a:latin typeface="Calibri" pitchFamily="34" charset="0"/>
            </a:endParaRPr>
          </a:p>
          <a:p>
            <a:r>
              <a:rPr lang="en-US" sz="1600" dirty="0" smtClean="0">
                <a:latin typeface="Calibri" pitchFamily="34" charset="0"/>
              </a:rPr>
              <a:t>electron acceptor-carbon dioxide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4267200"/>
            <a:ext cx="8686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>
                <a:latin typeface="Calibri" pitchFamily="34" charset="0"/>
              </a:rPr>
              <a:t> Presence of carbon monoxide </a:t>
            </a:r>
            <a:r>
              <a:rPr lang="en-US" sz="2000" dirty="0" err="1" smtClean="0">
                <a:latin typeface="Calibri" pitchFamily="34" charset="0"/>
              </a:rPr>
              <a:t>dehydrogenase</a:t>
            </a:r>
            <a:r>
              <a:rPr lang="en-US" sz="2000" dirty="0" smtClean="0">
                <a:latin typeface="Calibri" pitchFamily="34" charset="0"/>
              </a:rPr>
              <a:t> and absence of 2-oxoglutarate </a:t>
            </a:r>
            <a:r>
              <a:rPr lang="en-US" sz="2000" dirty="0" err="1" smtClean="0">
                <a:latin typeface="Calibri" pitchFamily="34" charset="0"/>
              </a:rPr>
              <a:t>dehydrogenase</a:t>
            </a:r>
            <a:r>
              <a:rPr lang="en-US" sz="2000" dirty="0" smtClean="0">
                <a:latin typeface="Calibri" pitchFamily="34" charset="0"/>
              </a:rPr>
              <a:t> 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latin typeface="Calibri" pitchFamily="34" charset="0"/>
              </a:rPr>
              <a:t>Indicate </a:t>
            </a:r>
            <a:r>
              <a:rPr lang="en-US" sz="2000" b="1" dirty="0" smtClean="0">
                <a:latin typeface="Calibri" pitchFamily="34" charset="0"/>
              </a:rPr>
              <a:t>acetyl-</a:t>
            </a:r>
            <a:r>
              <a:rPr lang="en-US" sz="2000" b="1" dirty="0" err="1" smtClean="0">
                <a:latin typeface="Calibri" pitchFamily="34" charset="0"/>
              </a:rPr>
              <a:t>CoA</a:t>
            </a:r>
            <a:r>
              <a:rPr lang="en-US" sz="2000" b="1" dirty="0" smtClean="0">
                <a:latin typeface="Calibri" pitchFamily="34" charset="0"/>
              </a:rPr>
              <a:t> pathway (“Wood pathway”)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latin typeface="Calibri" pitchFamily="34" charset="0"/>
              </a:rPr>
              <a:t> Can grow on sugars (glucose, </a:t>
            </a:r>
            <a:r>
              <a:rPr lang="en-US" sz="2000" dirty="0" err="1" smtClean="0">
                <a:latin typeface="Calibri" pitchFamily="34" charset="0"/>
              </a:rPr>
              <a:t>arabinose</a:t>
            </a:r>
            <a:r>
              <a:rPr lang="en-US" sz="2000" dirty="0" smtClean="0">
                <a:latin typeface="Calibri" pitchFamily="34" charset="0"/>
              </a:rPr>
              <a:t>, and </a:t>
            </a:r>
            <a:r>
              <a:rPr lang="en-US" sz="2000" dirty="0" err="1" smtClean="0">
                <a:latin typeface="Calibri" pitchFamily="34" charset="0"/>
              </a:rPr>
              <a:t>xylose</a:t>
            </a:r>
            <a:r>
              <a:rPr lang="en-US" sz="2000" dirty="0" smtClean="0">
                <a:latin typeface="Calibri" pitchFamily="34" charset="0"/>
              </a:rPr>
              <a:t>)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latin typeface="Calibri" pitchFamily="34" charset="0"/>
              </a:rPr>
              <a:t>Unusual among sulfate-reducing bacteria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latin typeface="Calibri" pitchFamily="34" charset="0"/>
              </a:rPr>
              <a:t> 1 mol ATP ≈10 g cell material, much higher than normal (2-3 g cell matter per mol ATP)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1200" y="6642556"/>
            <a:ext cx="2362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/>
              <a:t>Schink</a:t>
            </a:r>
            <a:r>
              <a:rPr lang="en-US" sz="800" dirty="0" smtClean="0"/>
              <a:t> et al. Arch </a:t>
            </a:r>
            <a:r>
              <a:rPr lang="en-US" sz="800" dirty="0" err="1" smtClean="0"/>
              <a:t>Microbiol</a:t>
            </a:r>
            <a:r>
              <a:rPr lang="en-US" sz="800" dirty="0" smtClean="0"/>
              <a:t> (2002) 177:381-391</a:t>
            </a:r>
            <a:endParaRPr lang="en-US" sz="800" dirty="0"/>
          </a:p>
        </p:txBody>
      </p:sp>
      <p:cxnSp>
        <p:nvCxnSpPr>
          <p:cNvPr id="13" name="Straight Connector 12"/>
          <p:cNvCxnSpPr/>
          <p:nvPr/>
        </p:nvCxnSpPr>
        <p:spPr>
          <a:xfrm rot="10800000">
            <a:off x="424260" y="2622495"/>
            <a:ext cx="337964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81000" y="1828800"/>
            <a:ext cx="3340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4HPO</a:t>
            </a:r>
            <a:r>
              <a:rPr lang="en-US" sz="1400" baseline="-25000" dirty="0" smtClean="0"/>
              <a:t>3</a:t>
            </a:r>
            <a:r>
              <a:rPr lang="en-US" sz="1400" baseline="30000" dirty="0" smtClean="0"/>
              <a:t>2-</a:t>
            </a:r>
            <a:r>
              <a:rPr lang="en-US" sz="1400" dirty="0" smtClean="0"/>
              <a:t> + SO</a:t>
            </a:r>
            <a:r>
              <a:rPr lang="en-US" sz="1400" baseline="-25000" dirty="0" smtClean="0"/>
              <a:t>4</a:t>
            </a:r>
            <a:r>
              <a:rPr lang="en-US" sz="1400" baseline="30000" dirty="0" smtClean="0"/>
              <a:t>2+ </a:t>
            </a:r>
            <a:r>
              <a:rPr lang="en-US" sz="1400" dirty="0" smtClean="0"/>
              <a:t>+ H</a:t>
            </a:r>
            <a:r>
              <a:rPr lang="en-US" sz="1400" baseline="30000" dirty="0" smtClean="0"/>
              <a:t>+</a:t>
            </a:r>
            <a:r>
              <a:rPr lang="en-US" sz="1400" dirty="0" smtClean="0"/>
              <a:t> → 4HPO</a:t>
            </a:r>
            <a:r>
              <a:rPr lang="en-US" sz="1400" baseline="-25000" dirty="0" smtClean="0"/>
              <a:t>4</a:t>
            </a:r>
            <a:r>
              <a:rPr lang="en-US" sz="1400" baseline="30000" dirty="0" smtClean="0"/>
              <a:t>2-</a:t>
            </a:r>
            <a:r>
              <a:rPr lang="en-US" sz="1400" dirty="0" smtClean="0"/>
              <a:t> + HS</a:t>
            </a:r>
            <a:r>
              <a:rPr lang="en-US" sz="1400" baseline="30000" dirty="0" smtClean="0"/>
              <a:t>-</a:t>
            </a:r>
            <a:endParaRPr lang="en-US" sz="1400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304800" y="207264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Δ</a:t>
            </a:r>
            <a:r>
              <a:rPr lang="en-US" sz="1400" dirty="0" smtClean="0"/>
              <a:t>G</a:t>
            </a:r>
            <a:r>
              <a:rPr lang="en-US" sz="1400" baseline="30000" dirty="0" smtClean="0"/>
              <a:t>0</a:t>
            </a:r>
            <a:r>
              <a:rPr lang="en-US" sz="1400" dirty="0" smtClean="0"/>
              <a:t>’ = -364 kJ/mol sulfate, or -91 kJ/mol </a:t>
            </a:r>
            <a:r>
              <a:rPr lang="en-US" sz="1400" dirty="0" err="1" smtClean="0"/>
              <a:t>phosphite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304800" y="3883223"/>
            <a:ext cx="441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/>
              <a:t>Δ</a:t>
            </a:r>
            <a:r>
              <a:rPr lang="en-US" sz="1400" dirty="0" smtClean="0"/>
              <a:t>G</a:t>
            </a:r>
            <a:r>
              <a:rPr lang="en-US" sz="1400" baseline="30000" dirty="0" smtClean="0"/>
              <a:t>0</a:t>
            </a:r>
            <a:r>
              <a:rPr lang="en-US" sz="1400" dirty="0" smtClean="0"/>
              <a:t>’ = -308 kJ/mol acetate, or -77 kJ/mol </a:t>
            </a:r>
            <a:r>
              <a:rPr lang="en-US" sz="1400" dirty="0" err="1" smtClean="0"/>
              <a:t>phosphite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79400" y="3571240"/>
            <a:ext cx="5270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4HPO</a:t>
            </a:r>
            <a:r>
              <a:rPr lang="en-US" sz="1400" baseline="-25000" dirty="0" smtClean="0"/>
              <a:t>3</a:t>
            </a:r>
            <a:r>
              <a:rPr lang="en-US" sz="1400" baseline="30000" dirty="0" smtClean="0"/>
              <a:t>2-</a:t>
            </a:r>
            <a:r>
              <a:rPr lang="en-US" sz="1400" dirty="0" smtClean="0"/>
              <a:t> + 2CO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 + H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O + 4HPO</a:t>
            </a:r>
            <a:r>
              <a:rPr lang="en-US" sz="1400" baseline="-25000" dirty="0" smtClean="0"/>
              <a:t>4</a:t>
            </a:r>
            <a:r>
              <a:rPr lang="en-US" sz="1400" baseline="30000" dirty="0" smtClean="0"/>
              <a:t>2- </a:t>
            </a:r>
            <a:r>
              <a:rPr lang="en-US" sz="1400" dirty="0" smtClean="0"/>
              <a:t>→ 4HPO</a:t>
            </a:r>
            <a:r>
              <a:rPr lang="en-US" sz="1400" baseline="-25000" dirty="0" smtClean="0"/>
              <a:t>4</a:t>
            </a:r>
            <a:r>
              <a:rPr lang="en-US" sz="1400" baseline="30000" dirty="0" smtClean="0"/>
              <a:t>2-</a:t>
            </a:r>
            <a:r>
              <a:rPr lang="en-US" sz="1400" dirty="0" smtClean="0"/>
              <a:t> + CH3COO</a:t>
            </a:r>
            <a:r>
              <a:rPr lang="en-US" sz="1400" baseline="30000" dirty="0" smtClean="0"/>
              <a:t>-</a:t>
            </a:r>
            <a:r>
              <a:rPr lang="en-US" sz="1400" dirty="0" smtClean="0"/>
              <a:t> + H</a:t>
            </a:r>
            <a:r>
              <a:rPr lang="en-US" sz="1400" baseline="30000" dirty="0" smtClean="0"/>
              <a:t>+</a:t>
            </a:r>
            <a:endParaRPr lang="en-US" sz="1400" baseline="30000" dirty="0"/>
          </a:p>
        </p:txBody>
      </p:sp>
      <p:cxnSp>
        <p:nvCxnSpPr>
          <p:cNvPr id="21" name="Straight Connector 20"/>
          <p:cNvCxnSpPr/>
          <p:nvPr/>
        </p:nvCxnSpPr>
        <p:spPr bwMode="auto">
          <a:xfrm rot="10800000">
            <a:off x="457200" y="4267200"/>
            <a:ext cx="48006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88213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512"/>
            <a:ext cx="82296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smtClean="0">
                <a:latin typeface="Calibri" pitchFamily="34" charset="0"/>
              </a:rPr>
              <a:t>Hydrogen Bacteria</a:t>
            </a:r>
            <a:br>
              <a:rPr lang="en-US" sz="2800" dirty="0" smtClean="0">
                <a:latin typeface="Calibri" pitchFamily="34" charset="0"/>
              </a:rPr>
            </a:br>
            <a:r>
              <a:rPr lang="en-US" sz="2800" i="1" dirty="0" err="1" smtClean="0">
                <a:latin typeface="Calibri" pitchFamily="34" charset="0"/>
              </a:rPr>
              <a:t>Ralstonia</a:t>
            </a:r>
            <a:r>
              <a:rPr lang="en-US" sz="2800" i="1" dirty="0" smtClean="0">
                <a:latin typeface="Calibri" pitchFamily="34" charset="0"/>
              </a:rPr>
              <a:t> </a:t>
            </a:r>
            <a:r>
              <a:rPr lang="en-US" sz="2800" i="1" dirty="0" err="1" smtClean="0">
                <a:latin typeface="Calibri" pitchFamily="34" charset="0"/>
              </a:rPr>
              <a:t>eutropha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5867400" cy="5181600"/>
          </a:xfrm>
        </p:spPr>
        <p:txBody>
          <a:bodyPr/>
          <a:lstStyle/>
          <a:p>
            <a:r>
              <a:rPr lang="en-US" sz="2400" b="1" dirty="0" smtClean="0">
                <a:latin typeface="Calibri" pitchFamily="34" charset="0"/>
              </a:rPr>
              <a:t>‘</a:t>
            </a:r>
            <a:r>
              <a:rPr lang="en-US" sz="2400" b="1" dirty="0" err="1" smtClean="0">
                <a:latin typeface="Calibri" pitchFamily="34" charset="0"/>
              </a:rPr>
              <a:t>Knall</a:t>
            </a:r>
            <a:r>
              <a:rPr lang="en-US" sz="2400" b="1" dirty="0" smtClean="0">
                <a:latin typeface="Calibri" pitchFamily="34" charset="0"/>
              </a:rPr>
              <a:t>-gas’ reaction </a:t>
            </a:r>
            <a:r>
              <a:rPr lang="en-US" sz="2400" dirty="0" smtClean="0">
                <a:latin typeface="Calibri" pitchFamily="34" charset="0"/>
              </a:rPr>
              <a:t>using H</a:t>
            </a:r>
            <a:r>
              <a:rPr lang="en-US" sz="2400" baseline="-25000" dirty="0" smtClean="0">
                <a:latin typeface="Calibri" pitchFamily="34" charset="0"/>
              </a:rPr>
              <a:t>2</a:t>
            </a:r>
            <a:r>
              <a:rPr lang="en-US" sz="2400" dirty="0" smtClean="0">
                <a:latin typeface="Calibri" pitchFamily="34" charset="0"/>
              </a:rPr>
              <a:t> as sole electron donor and O</a:t>
            </a:r>
            <a:r>
              <a:rPr lang="en-US" sz="2400" baseline="-25000" dirty="0" smtClean="0">
                <a:latin typeface="Calibri" pitchFamily="34" charset="0"/>
              </a:rPr>
              <a:t>2</a:t>
            </a:r>
            <a:r>
              <a:rPr lang="en-US" sz="2400" dirty="0" smtClean="0">
                <a:latin typeface="Calibri" pitchFamily="34" charset="0"/>
              </a:rPr>
              <a:t> as electron acceptor</a:t>
            </a:r>
          </a:p>
          <a:p>
            <a:pPr>
              <a:buNone/>
            </a:pPr>
            <a:r>
              <a:rPr lang="en-US" sz="2400" dirty="0" smtClean="0">
                <a:latin typeface="Calibri" pitchFamily="34" charset="0"/>
              </a:rPr>
              <a:t>H</a:t>
            </a:r>
            <a:r>
              <a:rPr lang="en-US" sz="2400" baseline="-25000" dirty="0" smtClean="0">
                <a:latin typeface="Calibri" pitchFamily="34" charset="0"/>
              </a:rPr>
              <a:t>2</a:t>
            </a:r>
            <a:r>
              <a:rPr lang="en-US" sz="2400" dirty="0" smtClean="0">
                <a:latin typeface="Calibri" pitchFamily="34" charset="0"/>
              </a:rPr>
              <a:t>+1/2O</a:t>
            </a:r>
            <a:r>
              <a:rPr lang="en-US" sz="2400" baseline="-25000" dirty="0" smtClean="0">
                <a:latin typeface="Calibri" pitchFamily="34" charset="0"/>
              </a:rPr>
              <a:t>2</a:t>
            </a:r>
            <a:r>
              <a:rPr lang="en-US" sz="2400" dirty="0" smtClean="0">
                <a:latin typeface="Calibri" pitchFamily="34" charset="0"/>
              </a:rPr>
              <a:t>                      H</a:t>
            </a:r>
            <a:r>
              <a:rPr lang="en-US" sz="2400" baseline="-25000" dirty="0" smtClean="0">
                <a:latin typeface="Calibri" pitchFamily="34" charset="0"/>
              </a:rPr>
              <a:t>2</a:t>
            </a:r>
            <a:r>
              <a:rPr lang="en-US" sz="2400" dirty="0" smtClean="0">
                <a:latin typeface="Calibri" pitchFamily="34" charset="0"/>
              </a:rPr>
              <a:t>O   ΔG</a:t>
            </a:r>
            <a:r>
              <a:rPr lang="en-US" sz="2400" baseline="30000" dirty="0" smtClean="0">
                <a:latin typeface="Calibri" pitchFamily="34" charset="0"/>
              </a:rPr>
              <a:t>0’</a:t>
            </a:r>
            <a:r>
              <a:rPr lang="en-US" sz="2400" dirty="0" smtClean="0">
                <a:latin typeface="Calibri" pitchFamily="34" charset="0"/>
              </a:rPr>
              <a:t>=-237kJ</a:t>
            </a:r>
          </a:p>
          <a:p>
            <a:r>
              <a:rPr lang="en-US" sz="2400" dirty="0" smtClean="0">
                <a:latin typeface="Calibri" pitchFamily="34" charset="0"/>
              </a:rPr>
              <a:t>Catalyzed by </a:t>
            </a:r>
            <a:r>
              <a:rPr lang="en-US" sz="2400" b="1" dirty="0" err="1" smtClean="0">
                <a:latin typeface="Calibri" pitchFamily="34" charset="0"/>
              </a:rPr>
              <a:t>hydrogenases</a:t>
            </a:r>
            <a:endParaRPr lang="en-US" sz="2400" b="1" dirty="0" smtClean="0">
              <a:latin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</a:rPr>
              <a:t>Can grow </a:t>
            </a:r>
            <a:r>
              <a:rPr lang="en-US" sz="2400" b="1" dirty="0" err="1" smtClean="0">
                <a:latin typeface="Calibri" pitchFamily="34" charset="0"/>
              </a:rPr>
              <a:t>autotrophically</a:t>
            </a:r>
            <a:r>
              <a:rPr lang="en-US" sz="2400" dirty="0" smtClean="0">
                <a:latin typeface="Calibri" pitchFamily="34" charset="0"/>
              </a:rPr>
              <a:t> using CO</a:t>
            </a:r>
            <a:r>
              <a:rPr lang="en-US" sz="2400" baseline="-25000" dirty="0" smtClean="0">
                <a:latin typeface="Calibri" pitchFamily="34" charset="0"/>
              </a:rPr>
              <a:t>2</a:t>
            </a:r>
            <a:r>
              <a:rPr lang="en-US" sz="2400" dirty="0" smtClean="0">
                <a:latin typeface="Calibri" pitchFamily="34" charset="0"/>
              </a:rPr>
              <a:t> via Calvin cycle</a:t>
            </a:r>
          </a:p>
          <a:p>
            <a:r>
              <a:rPr lang="en-US" sz="2400" dirty="0" smtClean="0">
                <a:latin typeface="Calibri" pitchFamily="34" charset="0"/>
              </a:rPr>
              <a:t>Can also use organic compounds as energy source (</a:t>
            </a:r>
            <a:r>
              <a:rPr lang="en-US" sz="2400" b="1" dirty="0" smtClean="0">
                <a:latin typeface="Calibri" pitchFamily="34" charset="0"/>
              </a:rPr>
              <a:t>facultative </a:t>
            </a:r>
            <a:r>
              <a:rPr lang="en-US" sz="2400" b="1" dirty="0" err="1" smtClean="0">
                <a:latin typeface="Calibri" pitchFamily="34" charset="0"/>
              </a:rPr>
              <a:t>chemolithotrophs</a:t>
            </a:r>
            <a:r>
              <a:rPr lang="en-US" sz="2400" dirty="0" smtClean="0">
                <a:latin typeface="Calibri" pitchFamily="34" charset="0"/>
              </a:rPr>
              <a:t>)</a:t>
            </a:r>
          </a:p>
          <a:p>
            <a:r>
              <a:rPr lang="en-US" sz="2400" dirty="0" smtClean="0">
                <a:latin typeface="Calibri" pitchFamily="34" charset="0"/>
              </a:rPr>
              <a:t>Can </a:t>
            </a:r>
            <a:r>
              <a:rPr lang="en-US" sz="2400" b="1" dirty="0" smtClean="0">
                <a:latin typeface="Calibri" pitchFamily="34" charset="0"/>
              </a:rPr>
              <a:t>switch between </a:t>
            </a:r>
            <a:r>
              <a:rPr lang="en-US" sz="2400" b="1" dirty="0" err="1" smtClean="0">
                <a:latin typeface="Calibri" pitchFamily="34" charset="0"/>
              </a:rPr>
              <a:t>chemolithotrophic</a:t>
            </a:r>
            <a:r>
              <a:rPr lang="en-US" sz="2400" b="1" dirty="0" smtClean="0">
                <a:latin typeface="Calibri" pitchFamily="34" charset="0"/>
              </a:rPr>
              <a:t> and </a:t>
            </a:r>
            <a:r>
              <a:rPr lang="en-US" sz="2400" b="1" dirty="0" err="1" smtClean="0">
                <a:latin typeface="Calibri" pitchFamily="34" charset="0"/>
              </a:rPr>
              <a:t>chemoorganotrophic</a:t>
            </a:r>
            <a:r>
              <a:rPr lang="en-US" sz="2400" b="1" dirty="0" smtClean="0">
                <a:latin typeface="Calibri" pitchFamily="34" charset="0"/>
              </a:rPr>
              <a:t> modes </a:t>
            </a:r>
            <a:r>
              <a:rPr lang="en-US" sz="2400" dirty="0" smtClean="0">
                <a:latin typeface="Calibri" pitchFamily="34" charset="0"/>
              </a:rPr>
              <a:t>of metabolism depending on habitat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4318000"/>
            <a:ext cx="2514600" cy="1854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1401482"/>
            <a:ext cx="2438400" cy="2103718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828800" y="2438400"/>
            <a:ext cx="1371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86000" y="6629400"/>
            <a:ext cx="601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Brock biology of microorganisms / Michael T. Madigan, John M. </a:t>
            </a:r>
            <a:r>
              <a:rPr lang="en-US" sz="1200" dirty="0" err="1" smtClean="0">
                <a:latin typeface="Calibri" pitchFamily="34" charset="0"/>
              </a:rPr>
              <a:t>Martinko</a:t>
            </a:r>
            <a:r>
              <a:rPr lang="en-US" sz="1200" dirty="0" smtClean="0">
                <a:latin typeface="Calibri" pitchFamily="34" charset="0"/>
              </a:rPr>
              <a:t>. –11</a:t>
            </a:r>
            <a:r>
              <a:rPr lang="en-US" sz="1200" baseline="30000" dirty="0" smtClean="0">
                <a:latin typeface="Calibri" pitchFamily="34" charset="0"/>
              </a:rPr>
              <a:t>th</a:t>
            </a:r>
            <a:r>
              <a:rPr lang="en-US" sz="1200" dirty="0" smtClean="0">
                <a:latin typeface="Calibri" pitchFamily="34" charset="0"/>
              </a:rPr>
              <a:t> ed.</a:t>
            </a:r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9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81000"/>
            <a:ext cx="7772400" cy="2127250"/>
          </a:xfrm>
        </p:spPr>
        <p:txBody>
          <a:bodyPr/>
          <a:lstStyle/>
          <a:p>
            <a:pPr eaLnBrk="1" hangingPunct="1"/>
            <a:r>
              <a:rPr lang="en-US" sz="4000" b="1" dirty="0" smtClean="0"/>
              <a:t>Metabolism – Carbon fixation 1 </a:t>
            </a:r>
          </a:p>
        </p:txBody>
      </p:sp>
      <p:pic>
        <p:nvPicPr>
          <p:cNvPr id="14338" name="Picture 6" descr="Download me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943600"/>
            <a:ext cx="12192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Subtitle 4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575050"/>
            <a:ext cx="7010400" cy="191135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Anthony J. Sinskey, Sc.D.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September 26, 2011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Lecture 6-1</a:t>
            </a:r>
          </a:p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Carbon fixation outline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alibri" pitchFamily="34" charset="0"/>
              </a:rPr>
              <a:t>Autotrophy overview</a:t>
            </a:r>
          </a:p>
          <a:p>
            <a:pPr eaLnBrk="1" hangingPunct="1"/>
            <a:r>
              <a:rPr lang="en-US" smtClean="0">
                <a:latin typeface="Calibri" pitchFamily="34" charset="0"/>
              </a:rPr>
              <a:t>Calvin Cycle</a:t>
            </a:r>
          </a:p>
          <a:p>
            <a:pPr lvl="1" eaLnBrk="1" hangingPunct="1"/>
            <a:r>
              <a:rPr lang="en-US" smtClean="0">
                <a:latin typeface="Calibri" pitchFamily="34" charset="0"/>
              </a:rPr>
              <a:t>Pathway</a:t>
            </a:r>
          </a:p>
          <a:p>
            <a:pPr lvl="1" eaLnBrk="1" hangingPunct="1"/>
            <a:r>
              <a:rPr lang="en-US" smtClean="0">
                <a:latin typeface="Calibri" pitchFamily="34" charset="0"/>
              </a:rPr>
              <a:t>Energetics</a:t>
            </a:r>
          </a:p>
          <a:p>
            <a:pPr lvl="1" eaLnBrk="1" hangingPunct="1"/>
            <a:r>
              <a:rPr lang="en-US" smtClean="0">
                <a:latin typeface="Calibri" pitchFamily="34" charset="0"/>
              </a:rPr>
              <a:t>Cellular location</a:t>
            </a:r>
          </a:p>
          <a:p>
            <a:pPr eaLnBrk="1" hangingPunct="1"/>
            <a:r>
              <a:rPr lang="en-US" smtClean="0">
                <a:latin typeface="Calibri" pitchFamily="34" charset="0"/>
              </a:rPr>
              <a:t>Carboxysomes</a:t>
            </a:r>
          </a:p>
          <a:p>
            <a:pPr lvl="1" eaLnBrk="1" hangingPunct="1"/>
            <a:r>
              <a:rPr lang="el-GR" smtClean="0">
                <a:latin typeface="Calibri" pitchFamily="34" charset="0"/>
              </a:rPr>
              <a:t>α</a:t>
            </a:r>
            <a:r>
              <a:rPr lang="en-US" smtClean="0">
                <a:latin typeface="Calibri" pitchFamily="34" charset="0"/>
              </a:rPr>
              <a:t> carboxysomes</a:t>
            </a:r>
          </a:p>
          <a:p>
            <a:pPr lvl="1" eaLnBrk="1" hangingPunct="1"/>
            <a:r>
              <a:rPr lang="el-GR" smtClean="0">
                <a:latin typeface="Calibri" pitchFamily="34" charset="0"/>
              </a:rPr>
              <a:t>β</a:t>
            </a:r>
            <a:r>
              <a:rPr lang="en-US" smtClean="0">
                <a:latin typeface="Calibri" pitchFamily="34" charset="0"/>
              </a:rPr>
              <a:t> carboxysomes</a:t>
            </a:r>
          </a:p>
          <a:p>
            <a:pPr eaLnBrk="1" hangingPunct="1"/>
            <a:r>
              <a:rPr lang="en-US" smtClean="0">
                <a:latin typeface="Calibri" pitchFamily="34" charset="0"/>
              </a:rPr>
              <a:t>Carbonic anhydrase</a:t>
            </a:r>
          </a:p>
          <a:p>
            <a:pPr lvl="1" eaLnBrk="1" hangingPunct="1"/>
            <a:r>
              <a:rPr lang="en-US" smtClean="0">
                <a:latin typeface="Calibri" pitchFamily="34" charset="0"/>
              </a:rPr>
              <a:t>Active site</a:t>
            </a:r>
          </a:p>
          <a:p>
            <a:pPr lvl="1" eaLnBrk="1" hangingPunct="1"/>
            <a:r>
              <a:rPr lang="en-US" smtClean="0">
                <a:latin typeface="Calibri" pitchFamily="34" charset="0"/>
              </a:rPr>
              <a:t>Mechanism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Autotrophic CO</a:t>
            </a:r>
            <a:r>
              <a:rPr lang="en-US" baseline="-25000" smtClean="0">
                <a:latin typeface="Calibri" pitchFamily="34" charset="0"/>
              </a:rPr>
              <a:t>2</a:t>
            </a:r>
            <a:r>
              <a:rPr lang="en-US" smtClean="0">
                <a:latin typeface="Calibri" pitchFamily="34" charset="0"/>
              </a:rPr>
              <a:t> Fixation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4911725"/>
          </a:xfrm>
        </p:spPr>
        <p:txBody>
          <a:bodyPr/>
          <a:lstStyle/>
          <a:p>
            <a:pPr eaLnBrk="1" hangingPunct="1"/>
            <a:r>
              <a:rPr lang="en-US" b="1" dirty="0" smtClean="0">
                <a:latin typeface="Calibri" pitchFamily="34" charset="0"/>
              </a:rPr>
              <a:t>Majority of carbon </a:t>
            </a:r>
            <a:r>
              <a:rPr lang="en-US" dirty="0" smtClean="0">
                <a:latin typeface="Calibri" pitchFamily="34" charset="0"/>
              </a:rPr>
              <a:t>on earth is in the form of 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endParaRPr lang="en-US" dirty="0" smtClean="0">
              <a:latin typeface="Calibri" pitchFamily="34" charset="0"/>
            </a:endParaRPr>
          </a:p>
          <a:p>
            <a:pPr eaLnBrk="1" hangingPunct="1"/>
            <a:r>
              <a:rPr lang="en-US" dirty="0" err="1" smtClean="0">
                <a:latin typeface="Calibri" pitchFamily="34" charset="0"/>
              </a:rPr>
              <a:t>Autotrophs</a:t>
            </a:r>
            <a:r>
              <a:rPr lang="en-US" dirty="0" smtClean="0">
                <a:latin typeface="Calibri" pitchFamily="34" charset="0"/>
              </a:rPr>
              <a:t> have enzymes that </a:t>
            </a:r>
            <a:r>
              <a:rPr lang="en-US" b="1" dirty="0" smtClean="0">
                <a:latin typeface="Calibri" pitchFamily="34" charset="0"/>
              </a:rPr>
              <a:t>reduce CO</a:t>
            </a:r>
            <a:r>
              <a:rPr lang="en-US" b="1" baseline="-25000" dirty="0" smtClean="0">
                <a:latin typeface="Calibri" pitchFamily="34" charset="0"/>
              </a:rPr>
              <a:t>2</a:t>
            </a:r>
            <a:r>
              <a:rPr lang="en-US" b="1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to complex organic compounds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Energy from light (</a:t>
            </a:r>
            <a:r>
              <a:rPr lang="en-US" b="1" dirty="0" err="1" smtClean="0">
                <a:latin typeface="Calibri" pitchFamily="34" charset="0"/>
              </a:rPr>
              <a:t>phototrophs</a:t>
            </a:r>
            <a:r>
              <a:rPr lang="en-US" dirty="0" smtClean="0">
                <a:latin typeface="Calibri" pitchFamily="34" charset="0"/>
              </a:rPr>
              <a:t>) or inorganic molecules (</a:t>
            </a:r>
            <a:r>
              <a:rPr lang="en-US" b="1" dirty="0" err="1" smtClean="0">
                <a:latin typeface="Calibri" pitchFamily="34" charset="0"/>
              </a:rPr>
              <a:t>lithotrophs</a:t>
            </a:r>
            <a:r>
              <a:rPr lang="en-US" dirty="0" smtClean="0">
                <a:latin typeface="Calibri" pitchFamily="34" charset="0"/>
              </a:rPr>
              <a:t>)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There are </a:t>
            </a:r>
            <a:r>
              <a:rPr lang="en-US" b="1" dirty="0" smtClean="0">
                <a:latin typeface="Calibri" pitchFamily="34" charset="0"/>
              </a:rPr>
              <a:t>6 mechanisms </a:t>
            </a:r>
            <a:r>
              <a:rPr lang="en-US" dirty="0" smtClean="0">
                <a:latin typeface="Calibri" pitchFamily="34" charset="0"/>
              </a:rPr>
              <a:t>that assimilate CO</a:t>
            </a:r>
            <a:r>
              <a:rPr lang="en-US" baseline="-25000" dirty="0" smtClean="0">
                <a:latin typeface="Calibri" pitchFamily="34" charset="0"/>
              </a:rPr>
              <a:t>2 </a:t>
            </a:r>
            <a:r>
              <a:rPr lang="en-US" dirty="0" smtClean="0">
                <a:latin typeface="Calibri" pitchFamily="34" charset="0"/>
              </a:rPr>
              <a:t>into cellular material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The Calvin Cycle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Reverse Citric Acid Cycle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Reductive Acetyl-</a:t>
            </a:r>
            <a:r>
              <a:rPr lang="en-US" dirty="0" err="1" smtClean="0">
                <a:latin typeface="Calibri" pitchFamily="34" charset="0"/>
              </a:rPr>
              <a:t>CoA</a:t>
            </a:r>
            <a:r>
              <a:rPr lang="en-US" dirty="0" smtClean="0">
                <a:latin typeface="Calibri" pitchFamily="34" charset="0"/>
              </a:rPr>
              <a:t> Pathway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3-Hydroxypropionate Cycle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3-Hydroxypropionate-4-hydroxybutyrate Cycle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Dicarboxylate-4-Hydroxybutyrate Cycle</a:t>
            </a:r>
          </a:p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" name="Rectangle 3"/>
          <p:cNvSpPr/>
          <p:nvPr/>
        </p:nvSpPr>
        <p:spPr>
          <a:xfrm>
            <a:off x="228600" y="152400"/>
            <a:ext cx="8839200" cy="579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pic>
        <p:nvPicPr>
          <p:cNvPr id="18436" name="Picture 34" descr="nrmicro2365-f1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 b="5186"/>
          <a:stretch>
            <a:fillRect/>
          </a:stretch>
        </p:blipFill>
        <p:spPr bwMode="auto">
          <a:xfrm>
            <a:off x="1752600" y="477838"/>
            <a:ext cx="5638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Box 5"/>
          <p:cNvSpPr txBox="1">
            <a:spLocks noChangeArrowheads="1"/>
          </p:cNvSpPr>
          <p:nvPr/>
        </p:nvSpPr>
        <p:spPr bwMode="auto">
          <a:xfrm>
            <a:off x="5257800" y="0"/>
            <a:ext cx="3886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latin typeface="Calibri" pitchFamily="34" charset="0"/>
              </a:rPr>
              <a:t>Berg et. al. 2010 Nature Reviews Microbiology, 8: 447</a:t>
            </a:r>
          </a:p>
          <a:p>
            <a:pPr eaLnBrk="0" hangingPunct="0"/>
            <a:r>
              <a:rPr lang="en-US" sz="1200">
                <a:latin typeface="Calibri" pitchFamily="34" charset="0"/>
              </a:rPr>
              <a:t>Schleper et. al. 2005 Nature Reviews Microbiology, 3: 479</a:t>
            </a:r>
          </a:p>
        </p:txBody>
      </p:sp>
      <p:pic>
        <p:nvPicPr>
          <p:cNvPr id="18438" name="Picture 6"/>
          <p:cNvPicPr>
            <a:picLocks noChangeAspect="1"/>
          </p:cNvPicPr>
          <p:nvPr/>
        </p:nvPicPr>
        <p:blipFill>
          <a:blip r:embed="rId4" cstate="print"/>
          <a:srcRect l="25714" r="51430"/>
          <a:stretch>
            <a:fillRect/>
          </a:stretch>
        </p:blipFill>
        <p:spPr bwMode="auto">
          <a:xfrm>
            <a:off x="298450" y="4059238"/>
            <a:ext cx="1676400" cy="186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/>
          <p:cNvPicPr>
            <a:picLocks noChangeAspect="1"/>
          </p:cNvPicPr>
          <p:nvPr/>
        </p:nvPicPr>
        <p:blipFill>
          <a:blip r:embed="rId4" cstate="print">
            <a:lum bright="10000"/>
          </a:blip>
          <a:srcRect l="1430" r="74286"/>
          <a:stretch>
            <a:fillRect/>
          </a:stretch>
        </p:blipFill>
        <p:spPr bwMode="auto">
          <a:xfrm>
            <a:off x="314325" y="685800"/>
            <a:ext cx="17430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8"/>
          <p:cNvPicPr>
            <a:picLocks noChangeAspect="1"/>
          </p:cNvPicPr>
          <p:nvPr/>
        </p:nvPicPr>
        <p:blipFill>
          <a:blip r:embed="rId4" cstate="print"/>
          <a:srcRect l="48199" r="28571"/>
          <a:stretch>
            <a:fillRect/>
          </a:stretch>
        </p:blipFill>
        <p:spPr bwMode="auto">
          <a:xfrm>
            <a:off x="7316788" y="1066800"/>
            <a:ext cx="159861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9"/>
          <p:cNvPicPr>
            <a:picLocks noChangeAspect="1"/>
          </p:cNvPicPr>
          <p:nvPr/>
        </p:nvPicPr>
        <p:blipFill>
          <a:blip r:embed="rId4" cstate="print"/>
          <a:srcRect l="71429"/>
          <a:stretch>
            <a:fillRect/>
          </a:stretch>
        </p:blipFill>
        <p:spPr bwMode="auto">
          <a:xfrm>
            <a:off x="7070725" y="4156075"/>
            <a:ext cx="1981200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2" name="TextBox 10"/>
          <p:cNvSpPr txBox="1">
            <a:spLocks noChangeArrowheads="1"/>
          </p:cNvSpPr>
          <p:nvPr/>
        </p:nvSpPr>
        <p:spPr bwMode="auto">
          <a:xfrm>
            <a:off x="304800" y="152400"/>
            <a:ext cx="1752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alibri" pitchFamily="34" charset="0"/>
              </a:rPr>
              <a:t>ANME-2C</a:t>
            </a:r>
          </a:p>
          <a:p>
            <a:pPr eaLnBrk="0" hangingPunct="0"/>
            <a:r>
              <a:rPr lang="en-US">
                <a:solidFill>
                  <a:srgbClr val="FF0000"/>
                </a:solidFill>
                <a:latin typeface="Calibri" pitchFamily="34" charset="0"/>
              </a:rPr>
              <a:t>Euryarchaeota</a:t>
            </a:r>
          </a:p>
        </p:txBody>
      </p:sp>
      <p:sp>
        <p:nvSpPr>
          <p:cNvPr id="18443" name="TextBox 11"/>
          <p:cNvSpPr txBox="1">
            <a:spLocks noChangeArrowheads="1"/>
          </p:cNvSpPr>
          <p:nvPr/>
        </p:nvSpPr>
        <p:spPr bwMode="auto">
          <a:xfrm>
            <a:off x="228600" y="3729038"/>
            <a:ext cx="1981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alibri" pitchFamily="34" charset="0"/>
              </a:rPr>
              <a:t>Euryarchaeon SM1</a:t>
            </a:r>
          </a:p>
        </p:txBody>
      </p:sp>
      <p:sp>
        <p:nvSpPr>
          <p:cNvPr id="18444" name="TextBox 12"/>
          <p:cNvSpPr txBox="1">
            <a:spLocks noChangeArrowheads="1"/>
          </p:cNvSpPr>
          <p:nvPr/>
        </p:nvSpPr>
        <p:spPr bwMode="auto">
          <a:xfrm>
            <a:off x="7162800" y="496888"/>
            <a:ext cx="1752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i="1">
                <a:solidFill>
                  <a:srgbClr val="FF0000"/>
                </a:solidFill>
                <a:latin typeface="Calibri" pitchFamily="34" charset="0"/>
              </a:rPr>
              <a:t>Cenarchaeum symbiosum</a:t>
            </a:r>
          </a:p>
        </p:txBody>
      </p:sp>
      <p:sp>
        <p:nvSpPr>
          <p:cNvPr id="18445" name="TextBox 13"/>
          <p:cNvSpPr txBox="1">
            <a:spLocks noChangeArrowheads="1"/>
          </p:cNvSpPr>
          <p:nvPr/>
        </p:nvSpPr>
        <p:spPr bwMode="auto">
          <a:xfrm>
            <a:off x="7223125" y="3862388"/>
            <a:ext cx="1692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alibri" pitchFamily="34" charset="0"/>
              </a:rPr>
              <a:t>Crenarchaeota</a:t>
            </a:r>
          </a:p>
        </p:txBody>
      </p:sp>
      <p:sp>
        <p:nvSpPr>
          <p:cNvPr id="18446" name="TextBox 14"/>
          <p:cNvSpPr txBox="1">
            <a:spLocks noChangeArrowheads="1"/>
          </p:cNvSpPr>
          <p:nvPr/>
        </p:nvSpPr>
        <p:spPr bwMode="auto">
          <a:xfrm>
            <a:off x="152400" y="5937250"/>
            <a:ext cx="89916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Calibri" pitchFamily="34" charset="0"/>
              </a:rPr>
              <a:t>1-reductive acetyl-CoA pathway		2-dicarboxylate-hydroxybutyrate cycle</a:t>
            </a:r>
          </a:p>
          <a:p>
            <a:pPr eaLnBrk="0" hangingPunct="0"/>
            <a:r>
              <a:rPr lang="en-US">
                <a:latin typeface="Calibri" pitchFamily="34" charset="0"/>
              </a:rPr>
              <a:t>3-hydroxypropionate-hydroxybutyrate cycle 	3’-modified hydroxypropionate-							hydroxybutyrate cycle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alibri" pitchFamily="34" charset="0"/>
              </a:rPr>
              <a:t>Central Carbohydrate Metabolism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4" name="Picture 35" descr="nrmicro2365-f4"/>
          <p:cNvPicPr>
            <a:picLocks noChangeAspect="1" noChangeArrowheads="1"/>
          </p:cNvPicPr>
          <p:nvPr/>
        </p:nvPicPr>
        <p:blipFill>
          <a:blip r:embed="rId2" cstate="print"/>
          <a:srcRect b="6757"/>
          <a:stretch>
            <a:fillRect/>
          </a:stretch>
        </p:blipFill>
        <p:spPr bwMode="auto">
          <a:xfrm>
            <a:off x="2133600" y="990600"/>
            <a:ext cx="4425352" cy="5867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6629400"/>
            <a:ext cx="586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Berg et. al. 2010 Nature Reviews Microbiology, 8: 447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0800" y="13716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200" dirty="0" err="1" smtClean="0">
                <a:solidFill>
                  <a:srgbClr val="FF0000"/>
                </a:solidFill>
                <a:latin typeface="Calibri" pitchFamily="34" charset="0"/>
              </a:rPr>
              <a:t>Pyruvate</a:t>
            </a: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 and </a:t>
            </a:r>
            <a:r>
              <a:rPr lang="en-US" sz="1200" dirty="0" err="1" smtClean="0">
                <a:solidFill>
                  <a:srgbClr val="FF0000"/>
                </a:solidFill>
                <a:latin typeface="Calibri" pitchFamily="34" charset="0"/>
              </a:rPr>
              <a:t>phosphoenolpyruvate</a:t>
            </a: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 (PEP) formation differ in autotrophic organisms</a:t>
            </a:r>
          </a:p>
          <a:p>
            <a:pPr>
              <a:buFont typeface="Arial" pitchFamily="34" charset="0"/>
              <a:buChar char="•"/>
            </a:pPr>
            <a:endParaRPr lang="en-US" sz="1200" dirty="0" smtClean="0">
              <a:solidFill>
                <a:srgbClr val="FF0000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200" dirty="0" err="1" smtClean="0">
                <a:solidFill>
                  <a:srgbClr val="FF0000"/>
                </a:solidFill>
                <a:latin typeface="Calibri" pitchFamily="34" charset="0"/>
              </a:rPr>
              <a:t>Gluconeogenesis</a:t>
            </a: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 from </a:t>
            </a:r>
            <a:r>
              <a:rPr lang="en-US" sz="1200" dirty="0" err="1" smtClean="0">
                <a:solidFill>
                  <a:srgbClr val="FF0000"/>
                </a:solidFill>
                <a:latin typeface="Calibri" pitchFamily="34" charset="0"/>
              </a:rPr>
              <a:t>pyruvate</a:t>
            </a: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 seems to be uniform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4724400" y="2971800"/>
            <a:ext cx="1981200" cy="4572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10400" y="29718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FF0000"/>
                </a:solidFill>
                <a:latin typeface="Calibri" pitchFamily="34" charset="0"/>
              </a:rPr>
              <a:t>Bifunctional</a:t>
            </a: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 enzyme catalyzes both steps in </a:t>
            </a:r>
            <a:r>
              <a:rPr lang="en-US" sz="1200" dirty="0" err="1" smtClean="0">
                <a:solidFill>
                  <a:srgbClr val="FF0000"/>
                </a:solidFill>
                <a:latin typeface="Calibri" pitchFamily="34" charset="0"/>
              </a:rPr>
              <a:t>archaea</a:t>
            </a:r>
            <a:endParaRPr lang="en-US" sz="1200" dirty="0">
              <a:solidFill>
                <a:srgbClr val="FF0000"/>
              </a:solidFill>
              <a:latin typeface="Calibri" pitchFamily="34" charset="0"/>
            </a:endParaRPr>
          </a:p>
        </p:txBody>
      </p:sp>
      <p:cxnSp>
        <p:nvCxnSpPr>
          <p:cNvPr id="10" name="Straight Arrow Connector 9"/>
          <p:cNvCxnSpPr>
            <a:stCxn id="8" idx="1"/>
            <a:endCxn id="7" idx="6"/>
          </p:cNvCxnSpPr>
          <p:nvPr/>
        </p:nvCxnSpPr>
        <p:spPr bwMode="auto">
          <a:xfrm rot="10800000">
            <a:off x="6705600" y="3200400"/>
            <a:ext cx="304800" cy="9456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34985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Calvin Cycle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11725"/>
          </a:xfrm>
        </p:spPr>
        <p:txBody>
          <a:bodyPr/>
          <a:lstStyle/>
          <a:p>
            <a:pPr eaLnBrk="1" hangingPunct="1"/>
            <a:r>
              <a:rPr lang="en-US" b="1" dirty="0" smtClean="0">
                <a:latin typeface="Calibri" pitchFamily="34" charset="0"/>
              </a:rPr>
              <a:t>Most common </a:t>
            </a:r>
            <a:r>
              <a:rPr lang="en-US" dirty="0" smtClean="0">
                <a:latin typeface="Calibri" pitchFamily="34" charset="0"/>
              </a:rPr>
              <a:t>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 fixation pathway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Operates in plants, algae, </a:t>
            </a:r>
            <a:r>
              <a:rPr lang="en-US" dirty="0" err="1" smtClean="0">
                <a:latin typeface="Calibri" pitchFamily="34" charset="0"/>
              </a:rPr>
              <a:t>cyanobacteria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en-US" dirty="0" err="1" smtClean="0">
                <a:latin typeface="Calibri" pitchFamily="34" charset="0"/>
              </a:rPr>
              <a:t>Proteobacteria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en-US" dirty="0" err="1" smtClean="0">
                <a:latin typeface="Calibri" pitchFamily="34" charset="0"/>
              </a:rPr>
              <a:t>mycobacteria</a:t>
            </a:r>
            <a:r>
              <a:rPr lang="en-US" dirty="0" smtClean="0">
                <a:latin typeface="Calibri" pitchFamily="34" charset="0"/>
              </a:rPr>
              <a:t> etc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Often refer to as ‘</a:t>
            </a:r>
            <a:r>
              <a:rPr lang="en-US" b="1" dirty="0" smtClean="0">
                <a:latin typeface="Calibri" pitchFamily="34" charset="0"/>
              </a:rPr>
              <a:t>Dark Cycle</a:t>
            </a:r>
            <a:r>
              <a:rPr lang="en-US" dirty="0" smtClean="0">
                <a:latin typeface="Calibri" pitchFamily="34" charset="0"/>
              </a:rPr>
              <a:t>’ 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Light-independent (misleading; enzymes are activated by light)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Other names 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Reductive Pentose Phosphate Cycle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Requires </a:t>
            </a:r>
            <a:r>
              <a:rPr lang="en-US" b="1" dirty="0" smtClean="0">
                <a:latin typeface="Calibri" pitchFamily="34" charset="0"/>
              </a:rPr>
              <a:t>NADPH and ATP </a:t>
            </a:r>
            <a:r>
              <a:rPr lang="en-US" dirty="0" smtClean="0">
                <a:latin typeface="Calibri" pitchFamily="34" charset="0"/>
              </a:rPr>
              <a:t>as energy source from photosynthesis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Key enzymes </a:t>
            </a:r>
            <a:r>
              <a:rPr lang="en-US" b="1" dirty="0" smtClean="0">
                <a:latin typeface="Calibri" pitchFamily="34" charset="0"/>
              </a:rPr>
              <a:t>- </a:t>
            </a:r>
            <a:r>
              <a:rPr lang="en-US" b="1" dirty="0" err="1" smtClean="0">
                <a:latin typeface="Calibri" pitchFamily="34" charset="0"/>
              </a:rPr>
              <a:t>ribulose</a:t>
            </a:r>
            <a:r>
              <a:rPr lang="en-US" b="1" dirty="0" smtClean="0">
                <a:latin typeface="Calibri" pitchFamily="34" charset="0"/>
              </a:rPr>
              <a:t> </a:t>
            </a:r>
            <a:r>
              <a:rPr lang="en-US" b="1" dirty="0" err="1" smtClean="0">
                <a:latin typeface="Calibri" pitchFamily="34" charset="0"/>
              </a:rPr>
              <a:t>bisphosphate</a:t>
            </a:r>
            <a:r>
              <a:rPr lang="en-US" b="1" dirty="0" smtClean="0">
                <a:latin typeface="Calibri" pitchFamily="34" charset="0"/>
              </a:rPr>
              <a:t> </a:t>
            </a:r>
            <a:r>
              <a:rPr lang="en-US" b="1" dirty="0" err="1" smtClean="0">
                <a:latin typeface="Calibri" pitchFamily="34" charset="0"/>
              </a:rPr>
              <a:t>carboxylase</a:t>
            </a:r>
            <a:r>
              <a:rPr lang="en-US" b="1" dirty="0" smtClean="0">
                <a:latin typeface="Calibri" pitchFamily="34" charset="0"/>
              </a:rPr>
              <a:t> (</a:t>
            </a:r>
            <a:r>
              <a:rPr lang="en-US" b="1" dirty="0" err="1" smtClean="0">
                <a:latin typeface="Calibri" pitchFamily="34" charset="0"/>
              </a:rPr>
              <a:t>RuBisCO</a:t>
            </a:r>
            <a:r>
              <a:rPr lang="en-US" b="1" dirty="0" smtClean="0">
                <a:latin typeface="Calibri" pitchFamily="34" charset="0"/>
              </a:rPr>
              <a:t>) and </a:t>
            </a:r>
            <a:r>
              <a:rPr lang="en-US" b="1" dirty="0" err="1" smtClean="0">
                <a:latin typeface="Calibri" pitchFamily="34" charset="0"/>
              </a:rPr>
              <a:t>phosphoribulokinase</a:t>
            </a:r>
            <a:endParaRPr lang="en-US" b="1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Calvin Cycle</a:t>
            </a:r>
          </a:p>
        </p:txBody>
      </p:sp>
      <p:sp>
        <p:nvSpPr>
          <p:cNvPr id="22530" name="TextBox 3"/>
          <p:cNvSpPr txBox="1">
            <a:spLocks noChangeArrowheads="1"/>
          </p:cNvSpPr>
          <p:nvPr/>
        </p:nvSpPr>
        <p:spPr bwMode="auto">
          <a:xfrm>
            <a:off x="6629400" y="6324600"/>
            <a:ext cx="128428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000">
                <a:latin typeface="Calibri" pitchFamily="34" charset="0"/>
              </a:rPr>
              <a:t>From: tutorvista.com</a:t>
            </a:r>
          </a:p>
        </p:txBody>
      </p:sp>
      <p:grpSp>
        <p:nvGrpSpPr>
          <p:cNvPr id="22531" name="Group 4"/>
          <p:cNvGrpSpPr>
            <a:grpSpLocks/>
          </p:cNvGrpSpPr>
          <p:nvPr/>
        </p:nvGrpSpPr>
        <p:grpSpPr bwMode="auto">
          <a:xfrm>
            <a:off x="1219200" y="1143000"/>
            <a:ext cx="7162800" cy="5181600"/>
            <a:chOff x="1066800" y="1066800"/>
            <a:chExt cx="7162800" cy="5181600"/>
          </a:xfrm>
        </p:grpSpPr>
        <p:grpSp>
          <p:nvGrpSpPr>
            <p:cNvPr id="22532" name="Group 9"/>
            <p:cNvGrpSpPr>
              <a:grpSpLocks/>
            </p:cNvGrpSpPr>
            <p:nvPr/>
          </p:nvGrpSpPr>
          <p:grpSpPr bwMode="auto">
            <a:xfrm>
              <a:off x="1066800" y="1066800"/>
              <a:ext cx="7162800" cy="5181600"/>
              <a:chOff x="1066800" y="990600"/>
              <a:chExt cx="7162800" cy="5181600"/>
            </a:xfrm>
          </p:grpSpPr>
          <p:pic>
            <p:nvPicPr>
              <p:cNvPr id="2253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066800" y="1295400"/>
                <a:ext cx="6561667" cy="4876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535" name="TextBox 8"/>
              <p:cNvSpPr txBox="1">
                <a:spLocks noChangeArrowheads="1"/>
              </p:cNvSpPr>
              <p:nvPr/>
            </p:nvSpPr>
            <p:spPr bwMode="auto">
              <a:xfrm>
                <a:off x="1219200" y="990600"/>
                <a:ext cx="70104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b="1">
                    <a:solidFill>
                      <a:srgbClr val="FF0000"/>
                    </a:solidFill>
                    <a:latin typeface="Calibri" pitchFamily="34" charset="0"/>
                  </a:rPr>
                  <a:t>Light-dependent			Light-independent</a:t>
                </a:r>
              </a:p>
            </p:txBody>
          </p:sp>
        </p:grpSp>
        <p:cxnSp>
          <p:nvCxnSpPr>
            <p:cNvPr id="7" name="Straight Connector 6"/>
            <p:cNvCxnSpPr/>
            <p:nvPr/>
          </p:nvCxnSpPr>
          <p:spPr>
            <a:xfrm rot="16200000" flipH="1">
              <a:off x="2209007" y="3734594"/>
              <a:ext cx="4876800" cy="1587"/>
            </a:xfrm>
            <a:prstGeom prst="line">
              <a:avLst/>
            </a:prstGeom>
            <a:ln w="63500"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Calvin Cycle Energetics</a:t>
            </a:r>
          </a:p>
        </p:txBody>
      </p:sp>
      <p:sp>
        <p:nvSpPr>
          <p:cNvPr id="2355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2936875"/>
          </a:xfrm>
        </p:spPr>
        <p:txBody>
          <a:bodyPr>
            <a:spAutoFit/>
          </a:bodyPr>
          <a:lstStyle/>
          <a:p>
            <a:pPr eaLnBrk="1" hangingPunct="1"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 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 (oxidation state = +4) reduced to cellular carbon with oxidation state = 0 (average)</a:t>
            </a:r>
          </a:p>
          <a:p>
            <a:pPr eaLnBrk="1" hangingPunct="1"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 Very </a:t>
            </a:r>
            <a:r>
              <a:rPr lang="en-US" b="1" dirty="0" smtClean="0">
                <a:latin typeface="Calibri" pitchFamily="34" charset="0"/>
              </a:rPr>
              <a:t>energetically unfavorable </a:t>
            </a:r>
            <a:r>
              <a:rPr lang="en-US" dirty="0" smtClean="0">
                <a:latin typeface="Calibri" pitchFamily="34" charset="0"/>
              </a:rPr>
              <a:t>reaction</a:t>
            </a:r>
          </a:p>
          <a:p>
            <a:pPr eaLnBrk="1" hangingPunct="1"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 Must be </a:t>
            </a:r>
            <a:r>
              <a:rPr lang="en-US" b="1" dirty="0" smtClean="0">
                <a:latin typeface="Calibri" pitchFamily="34" charset="0"/>
              </a:rPr>
              <a:t>coupled with ATP hydrolysis</a:t>
            </a:r>
          </a:p>
          <a:p>
            <a:pPr eaLnBrk="1" hangingPunct="1"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 Reduction driven by low-potential reduced coenzymes (NADPH)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4343400"/>
          <a:ext cx="8153400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0"/>
                <a:gridCol w="4076700"/>
              </a:tblGrid>
              <a:tr h="414779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Calibri" pitchFamily="34" charset="0"/>
                        </a:rPr>
                        <a:t>In</a:t>
                      </a:r>
                      <a:endParaRPr lang="en-US" sz="22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Calibri" pitchFamily="34" charset="0"/>
                        </a:rPr>
                        <a:t>Out</a:t>
                      </a:r>
                      <a:endParaRPr lang="en-US" sz="22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420540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Calibri" pitchFamily="34" charset="0"/>
                        </a:rPr>
                        <a:t>3</a:t>
                      </a:r>
                      <a:r>
                        <a:rPr lang="en-US" sz="2200" baseline="0" dirty="0" smtClean="0">
                          <a:latin typeface="Calibri" pitchFamily="34" charset="0"/>
                        </a:rPr>
                        <a:t> CO</a:t>
                      </a:r>
                      <a:r>
                        <a:rPr lang="en-US" sz="2200" baseline="-25000" dirty="0" smtClean="0">
                          <a:latin typeface="Calibri" pitchFamily="34" charset="0"/>
                        </a:rPr>
                        <a:t>2</a:t>
                      </a:r>
                      <a:endParaRPr lang="en-US" sz="22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Calibri" pitchFamily="34" charset="0"/>
                        </a:rPr>
                        <a:t>1 </a:t>
                      </a:r>
                      <a:r>
                        <a:rPr lang="en-US" sz="2200" dirty="0" err="1" smtClean="0">
                          <a:latin typeface="Calibri" pitchFamily="34" charset="0"/>
                        </a:rPr>
                        <a:t>Glyceraldehyde</a:t>
                      </a:r>
                      <a:r>
                        <a:rPr lang="en-US" sz="2200" baseline="0" dirty="0" smtClean="0">
                          <a:latin typeface="Calibri" pitchFamily="34" charset="0"/>
                        </a:rPr>
                        <a:t> 3-phosphate</a:t>
                      </a:r>
                      <a:endParaRPr lang="en-US" sz="22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  <a:tr h="420540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Calibri" pitchFamily="34" charset="0"/>
                        </a:rPr>
                        <a:t>9 ATP</a:t>
                      </a:r>
                      <a:endParaRPr lang="en-US" sz="22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Calibri" pitchFamily="34" charset="0"/>
                        </a:rPr>
                        <a:t>9 ADP</a:t>
                      </a:r>
                      <a:endParaRPr lang="en-US" sz="22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</a:tr>
              <a:tr h="420540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Calibri" pitchFamily="34" charset="0"/>
                        </a:rPr>
                        <a:t>7 NADPH</a:t>
                      </a:r>
                      <a:endParaRPr lang="en-US" sz="22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Calibri" pitchFamily="34" charset="0"/>
                        </a:rPr>
                        <a:t>6 NADP</a:t>
                      </a:r>
                      <a:r>
                        <a:rPr lang="en-US" sz="2200" baseline="30000" dirty="0" smtClean="0">
                          <a:latin typeface="Calibri" pitchFamily="34" charset="0"/>
                        </a:rPr>
                        <a:t>+</a:t>
                      </a:r>
                      <a:endParaRPr lang="en-US" sz="22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Calvin cycle diagram</a:t>
            </a:r>
          </a:p>
        </p:txBody>
      </p:sp>
      <p:sp>
        <p:nvSpPr>
          <p:cNvPr id="4" name="Arc 3"/>
          <p:cNvSpPr/>
          <p:nvPr/>
        </p:nvSpPr>
        <p:spPr>
          <a:xfrm>
            <a:off x="1295400" y="1143000"/>
            <a:ext cx="6096000" cy="5334000"/>
          </a:xfrm>
          <a:prstGeom prst="arc">
            <a:avLst>
              <a:gd name="adj1" fmla="val 13398206"/>
              <a:gd name="adj2" fmla="val 15303939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5" name="Arc 4"/>
          <p:cNvSpPr/>
          <p:nvPr/>
        </p:nvSpPr>
        <p:spPr>
          <a:xfrm>
            <a:off x="1295400" y="1143000"/>
            <a:ext cx="6096000" cy="5334000"/>
          </a:xfrm>
          <a:prstGeom prst="arc">
            <a:avLst>
              <a:gd name="adj1" fmla="val 17063526"/>
              <a:gd name="adj2" fmla="val 18146063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6" name="Arc 5"/>
          <p:cNvSpPr/>
          <p:nvPr/>
        </p:nvSpPr>
        <p:spPr>
          <a:xfrm>
            <a:off x="1295400" y="1143000"/>
            <a:ext cx="6096000" cy="5334000"/>
          </a:xfrm>
          <a:prstGeom prst="arc">
            <a:avLst>
              <a:gd name="adj1" fmla="val 20001198"/>
              <a:gd name="adj2" fmla="val 2074647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pic>
        <p:nvPicPr>
          <p:cNvPr id="25605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914400"/>
            <a:ext cx="1117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1447800"/>
            <a:ext cx="1219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3048000"/>
            <a:ext cx="8509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9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69000" y="4800600"/>
            <a:ext cx="1651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Arc 10"/>
          <p:cNvSpPr/>
          <p:nvPr/>
        </p:nvSpPr>
        <p:spPr>
          <a:xfrm>
            <a:off x="1295400" y="1143000"/>
            <a:ext cx="6096000" cy="5334000"/>
          </a:xfrm>
          <a:prstGeom prst="arc">
            <a:avLst>
              <a:gd name="adj1" fmla="val 351998"/>
              <a:gd name="adj2" fmla="val 124620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12" name="Arc 11"/>
          <p:cNvSpPr/>
          <p:nvPr/>
        </p:nvSpPr>
        <p:spPr>
          <a:xfrm>
            <a:off x="1295400" y="1143000"/>
            <a:ext cx="6096000" cy="5334000"/>
          </a:xfrm>
          <a:prstGeom prst="arc">
            <a:avLst>
              <a:gd name="adj1" fmla="val 2510014"/>
              <a:gd name="adj2" fmla="val 3805283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pic>
        <p:nvPicPr>
          <p:cNvPr id="25611" name="Picture 12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62400" y="5867400"/>
            <a:ext cx="1536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Picture 1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4648200"/>
            <a:ext cx="8509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3" name="Picture 14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000" y="4191000"/>
            <a:ext cx="1409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Arc 15"/>
          <p:cNvSpPr/>
          <p:nvPr/>
        </p:nvSpPr>
        <p:spPr>
          <a:xfrm>
            <a:off x="1295400" y="1143000"/>
            <a:ext cx="6096000" cy="5334000"/>
          </a:xfrm>
          <a:prstGeom prst="arc">
            <a:avLst>
              <a:gd name="adj1" fmla="val 10584087"/>
              <a:gd name="adj2" fmla="val 1190718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pic>
        <p:nvPicPr>
          <p:cNvPr id="25615" name="Picture 16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90600" y="1981200"/>
            <a:ext cx="1536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6" name="Picture 17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51450" y="3246438"/>
            <a:ext cx="10541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7" name="TextBox 18"/>
          <p:cNvSpPr txBox="1">
            <a:spLocks noChangeArrowheads="1"/>
          </p:cNvSpPr>
          <p:nvPr/>
        </p:nvSpPr>
        <p:spPr bwMode="auto">
          <a:xfrm>
            <a:off x="3581400" y="1524000"/>
            <a:ext cx="1828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latin typeface="Calibri" pitchFamily="34" charset="0"/>
              </a:rPr>
              <a:t>12 3-phospho-glycerate (36 carbons)</a:t>
            </a:r>
          </a:p>
        </p:txBody>
      </p:sp>
      <p:sp>
        <p:nvSpPr>
          <p:cNvPr id="25618" name="TextBox 19"/>
          <p:cNvSpPr txBox="1">
            <a:spLocks noChangeArrowheads="1"/>
          </p:cNvSpPr>
          <p:nvPr/>
        </p:nvSpPr>
        <p:spPr bwMode="auto">
          <a:xfrm>
            <a:off x="5486400" y="1976438"/>
            <a:ext cx="1828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latin typeface="Calibri" pitchFamily="34" charset="0"/>
              </a:rPr>
              <a:t>12 1,3-bisphospho-glycerate (36 carbons)</a:t>
            </a:r>
          </a:p>
        </p:txBody>
      </p:sp>
      <p:pic>
        <p:nvPicPr>
          <p:cNvPr id="25619" name="Picture 20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15000" y="944563"/>
            <a:ext cx="609600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0" name="Picture 21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162800" y="24384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21" name="TextBox 22"/>
          <p:cNvSpPr txBox="1">
            <a:spLocks noChangeArrowheads="1"/>
          </p:cNvSpPr>
          <p:nvPr/>
        </p:nvSpPr>
        <p:spPr bwMode="auto">
          <a:xfrm>
            <a:off x="6781800" y="3652838"/>
            <a:ext cx="1828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latin typeface="Calibri" pitchFamily="34" charset="0"/>
              </a:rPr>
              <a:t>12 glyceraldehyde 3-phosphate (36 carbons)</a:t>
            </a:r>
          </a:p>
        </p:txBody>
      </p:sp>
      <p:sp>
        <p:nvSpPr>
          <p:cNvPr id="25622" name="TextBox 23"/>
          <p:cNvSpPr txBox="1">
            <a:spLocks noChangeArrowheads="1"/>
          </p:cNvSpPr>
          <p:nvPr/>
        </p:nvSpPr>
        <p:spPr bwMode="auto">
          <a:xfrm>
            <a:off x="5715000" y="5410200"/>
            <a:ext cx="2895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latin typeface="Calibri" pitchFamily="34" charset="0"/>
              </a:rPr>
              <a:t>1 fructose 1,6-bisphosphate (6 carbons)</a:t>
            </a:r>
          </a:p>
        </p:txBody>
      </p:sp>
      <p:sp>
        <p:nvSpPr>
          <p:cNvPr id="25623" name="TextBox 24"/>
          <p:cNvSpPr txBox="1">
            <a:spLocks noChangeArrowheads="1"/>
          </p:cNvSpPr>
          <p:nvPr/>
        </p:nvSpPr>
        <p:spPr bwMode="auto">
          <a:xfrm>
            <a:off x="3733800" y="6505575"/>
            <a:ext cx="2971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latin typeface="Calibri" pitchFamily="34" charset="0"/>
              </a:rPr>
              <a:t>1 fructose 6-bisphosphate (6 carbons)</a:t>
            </a:r>
          </a:p>
        </p:txBody>
      </p:sp>
      <p:sp>
        <p:nvSpPr>
          <p:cNvPr id="25624" name="TextBox 25"/>
          <p:cNvSpPr txBox="1">
            <a:spLocks noChangeArrowheads="1"/>
          </p:cNvSpPr>
          <p:nvPr/>
        </p:nvSpPr>
        <p:spPr bwMode="auto">
          <a:xfrm>
            <a:off x="3276600" y="5181600"/>
            <a:ext cx="2438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latin typeface="Calibri" pitchFamily="34" charset="0"/>
              </a:rPr>
              <a:t>10 glyceraldehyde 3-phosphate (30 carbons)</a:t>
            </a:r>
          </a:p>
        </p:txBody>
      </p:sp>
      <p:sp>
        <p:nvSpPr>
          <p:cNvPr id="25625" name="TextBox 26"/>
          <p:cNvSpPr txBox="1">
            <a:spLocks noChangeArrowheads="1"/>
          </p:cNvSpPr>
          <p:nvPr/>
        </p:nvSpPr>
        <p:spPr bwMode="auto">
          <a:xfrm>
            <a:off x="5257800" y="5486400"/>
            <a:ext cx="38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Calibri" pitchFamily="34" charset="0"/>
              </a:rPr>
              <a:t>+</a:t>
            </a:r>
          </a:p>
        </p:txBody>
      </p:sp>
      <p:sp>
        <p:nvSpPr>
          <p:cNvPr id="28" name="Arc 27"/>
          <p:cNvSpPr/>
          <p:nvPr/>
        </p:nvSpPr>
        <p:spPr>
          <a:xfrm>
            <a:off x="762000" y="1066800"/>
            <a:ext cx="6096000" cy="5334000"/>
          </a:xfrm>
          <a:prstGeom prst="arc">
            <a:avLst>
              <a:gd name="adj1" fmla="val 5216084"/>
              <a:gd name="adj2" fmla="val 6767693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25627" name="TextBox 28"/>
          <p:cNvSpPr txBox="1">
            <a:spLocks noChangeArrowheads="1"/>
          </p:cNvSpPr>
          <p:nvPr/>
        </p:nvSpPr>
        <p:spPr bwMode="auto">
          <a:xfrm>
            <a:off x="228600" y="4724400"/>
            <a:ext cx="2971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latin typeface="Calibri" pitchFamily="34" charset="0"/>
              </a:rPr>
              <a:t>6 ribulose 5-phosphate (30 carbons)</a:t>
            </a:r>
          </a:p>
        </p:txBody>
      </p:sp>
      <p:pic>
        <p:nvPicPr>
          <p:cNvPr id="25628" name="Picture 29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7200" y="3657600"/>
            <a:ext cx="533400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29" name="TextBox 30"/>
          <p:cNvSpPr txBox="1">
            <a:spLocks noChangeArrowheads="1"/>
          </p:cNvSpPr>
          <p:nvPr/>
        </p:nvSpPr>
        <p:spPr bwMode="auto">
          <a:xfrm>
            <a:off x="533400" y="2543175"/>
            <a:ext cx="2971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latin typeface="Calibri" pitchFamily="34" charset="0"/>
              </a:rPr>
              <a:t>6 ribulose 1,5-phosphate (30 carbons)</a:t>
            </a:r>
          </a:p>
        </p:txBody>
      </p:sp>
      <p:pic>
        <p:nvPicPr>
          <p:cNvPr id="25630" name="Picture 31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08088" y="1143000"/>
            <a:ext cx="6969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31" name="TextBox 32"/>
          <p:cNvSpPr txBox="1">
            <a:spLocks noChangeArrowheads="1"/>
          </p:cNvSpPr>
          <p:nvPr/>
        </p:nvSpPr>
        <p:spPr bwMode="auto">
          <a:xfrm>
            <a:off x="1143000" y="5943600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Calibri" pitchFamily="34" charset="0"/>
              </a:rPr>
              <a:t>Biosynthesis</a:t>
            </a:r>
          </a:p>
        </p:txBody>
      </p:sp>
      <p:sp>
        <p:nvSpPr>
          <p:cNvPr id="25632" name="TextBox 33"/>
          <p:cNvSpPr txBox="1">
            <a:spLocks noChangeArrowheads="1"/>
          </p:cNvSpPr>
          <p:nvPr/>
        </p:nvSpPr>
        <p:spPr bwMode="auto">
          <a:xfrm>
            <a:off x="1752600" y="2819400"/>
            <a:ext cx="5181600" cy="276225"/>
          </a:xfrm>
          <a:prstGeom prst="rect">
            <a:avLst/>
          </a:prstGeom>
          <a:noFill/>
          <a:ln w="635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 b="1">
                <a:solidFill>
                  <a:srgbClr val="FF0000"/>
                </a:solidFill>
                <a:latin typeface="Calibri" pitchFamily="34" charset="0"/>
              </a:rPr>
              <a:t>6CO</a:t>
            </a:r>
            <a:r>
              <a:rPr lang="en-US" sz="1200" b="1" baseline="-2500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1200" b="1">
                <a:solidFill>
                  <a:srgbClr val="FF0000"/>
                </a:solidFill>
                <a:latin typeface="Calibri" pitchFamily="34" charset="0"/>
              </a:rPr>
              <a:t>+12NAD(P)H+18ATP                     C</a:t>
            </a:r>
            <a:r>
              <a:rPr lang="en-US" sz="1200" b="1" baseline="-25000">
                <a:solidFill>
                  <a:srgbClr val="FF0000"/>
                </a:solidFill>
                <a:latin typeface="Calibri" pitchFamily="34" charset="0"/>
              </a:rPr>
              <a:t>6</a:t>
            </a:r>
            <a:r>
              <a:rPr lang="en-US" sz="1200" b="1">
                <a:solidFill>
                  <a:srgbClr val="FF0000"/>
                </a:solidFill>
                <a:latin typeface="Calibri" pitchFamily="34" charset="0"/>
              </a:rPr>
              <a:t>H</a:t>
            </a:r>
            <a:r>
              <a:rPr lang="en-US" sz="1200" b="1" baseline="-25000">
                <a:solidFill>
                  <a:srgbClr val="FF0000"/>
                </a:solidFill>
                <a:latin typeface="Calibri" pitchFamily="34" charset="0"/>
              </a:rPr>
              <a:t>12</a:t>
            </a:r>
            <a:r>
              <a:rPr lang="en-US" sz="1200" b="1">
                <a:solidFill>
                  <a:srgbClr val="FF0000"/>
                </a:solidFill>
                <a:latin typeface="Calibri" pitchFamily="34" charset="0"/>
              </a:rPr>
              <a:t>O</a:t>
            </a:r>
            <a:r>
              <a:rPr lang="en-US" sz="1200" b="1" baseline="-25000">
                <a:solidFill>
                  <a:srgbClr val="FF0000"/>
                </a:solidFill>
                <a:latin typeface="Calibri" pitchFamily="34" charset="0"/>
              </a:rPr>
              <a:t>6</a:t>
            </a:r>
            <a:r>
              <a:rPr lang="en-US" sz="1200" b="1">
                <a:solidFill>
                  <a:srgbClr val="FF0000"/>
                </a:solidFill>
                <a:latin typeface="Calibri" pitchFamily="34" charset="0"/>
              </a:rPr>
              <a:t>(PO</a:t>
            </a:r>
            <a:r>
              <a:rPr lang="en-US" sz="1200" b="1" baseline="-25000">
                <a:solidFill>
                  <a:srgbClr val="FF0000"/>
                </a:solidFill>
                <a:latin typeface="Calibri" pitchFamily="34" charset="0"/>
              </a:rPr>
              <a:t>3</a:t>
            </a:r>
            <a:r>
              <a:rPr lang="en-US" sz="1200" b="1">
                <a:solidFill>
                  <a:srgbClr val="FF0000"/>
                </a:solidFill>
                <a:latin typeface="Calibri" pitchFamily="34" charset="0"/>
              </a:rPr>
              <a:t>H</a:t>
            </a:r>
            <a:r>
              <a:rPr lang="en-US" sz="1200" b="1" baseline="-2500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1200" b="1">
                <a:solidFill>
                  <a:srgbClr val="FF0000"/>
                </a:solidFill>
                <a:latin typeface="Calibri" pitchFamily="34" charset="0"/>
              </a:rPr>
              <a:t>)+12NADP</a:t>
            </a:r>
            <a:r>
              <a:rPr lang="en-US" sz="1200" b="1" baseline="30000">
                <a:solidFill>
                  <a:srgbClr val="FF0000"/>
                </a:solidFill>
                <a:latin typeface="Calibri" pitchFamily="34" charset="0"/>
              </a:rPr>
              <a:t>+</a:t>
            </a:r>
            <a:r>
              <a:rPr lang="en-US" sz="1200" b="1">
                <a:solidFill>
                  <a:srgbClr val="FF0000"/>
                </a:solidFill>
                <a:latin typeface="Calibri" pitchFamily="34" charset="0"/>
              </a:rPr>
              <a:t>+18ADP+17P</a:t>
            </a:r>
            <a:r>
              <a:rPr lang="en-US" sz="1200" b="1" baseline="-25000">
                <a:solidFill>
                  <a:srgbClr val="FF0000"/>
                </a:solidFill>
                <a:latin typeface="Calibri" pitchFamily="34" charset="0"/>
              </a:rPr>
              <a:t>i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3429000" y="2971800"/>
            <a:ext cx="6096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4" idx="2"/>
            <a:endCxn id="7" idx="1"/>
          </p:cNvCxnSpPr>
          <p:nvPr/>
        </p:nvCxnSpPr>
        <p:spPr>
          <a:xfrm>
            <a:off x="3651250" y="1212850"/>
            <a:ext cx="82550" cy="63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1" idx="2"/>
          </p:cNvCxnSpPr>
          <p:nvPr/>
        </p:nvCxnSpPr>
        <p:spPr>
          <a:xfrm rot="5400000">
            <a:off x="7072313" y="4884737"/>
            <a:ext cx="82550" cy="539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2" idx="2"/>
          </p:cNvCxnSpPr>
          <p:nvPr/>
        </p:nvCxnSpPr>
        <p:spPr>
          <a:xfrm rot="10800000" flipV="1">
            <a:off x="5410200" y="6253163"/>
            <a:ext cx="155575" cy="714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0800000">
            <a:off x="2286000" y="4953000"/>
            <a:ext cx="101600" cy="92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16200000" flipH="1">
            <a:off x="7200900" y="3086100"/>
            <a:ext cx="76202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5" idx="2"/>
          </p:cNvCxnSpPr>
          <p:nvPr/>
        </p:nvCxnSpPr>
        <p:spPr>
          <a:xfrm>
            <a:off x="5824538" y="1479550"/>
            <a:ext cx="42862" cy="444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0800000">
            <a:off x="2590800" y="6172200"/>
            <a:ext cx="2286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642" name="Picture 43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705600" y="6019800"/>
            <a:ext cx="11811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5" name="Arc 44"/>
          <p:cNvSpPr/>
          <p:nvPr/>
        </p:nvSpPr>
        <p:spPr>
          <a:xfrm>
            <a:off x="5562600" y="-152400"/>
            <a:ext cx="6096000" cy="5334000"/>
          </a:xfrm>
          <a:prstGeom prst="arc">
            <a:avLst>
              <a:gd name="adj1" fmla="val 7604022"/>
              <a:gd name="adj2" fmla="val 9457959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46" name="Arc 45"/>
          <p:cNvSpPr/>
          <p:nvPr/>
        </p:nvSpPr>
        <p:spPr>
          <a:xfrm rot="610826">
            <a:off x="4157663" y="3316288"/>
            <a:ext cx="6096000" cy="5334000"/>
          </a:xfrm>
          <a:prstGeom prst="arc">
            <a:avLst>
              <a:gd name="adj1" fmla="val 14370369"/>
              <a:gd name="adj2" fmla="val 15303939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47" name="Arc 46"/>
          <p:cNvSpPr/>
          <p:nvPr/>
        </p:nvSpPr>
        <p:spPr>
          <a:xfrm>
            <a:off x="523875" y="-88900"/>
            <a:ext cx="6096000" cy="5334000"/>
          </a:xfrm>
          <a:prstGeom prst="arc">
            <a:avLst>
              <a:gd name="adj1" fmla="val 5855606"/>
              <a:gd name="adj2" fmla="val 695565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48" name="Arc 47"/>
          <p:cNvSpPr/>
          <p:nvPr/>
        </p:nvSpPr>
        <p:spPr>
          <a:xfrm>
            <a:off x="7239000" y="152400"/>
            <a:ext cx="6096000" cy="5334000"/>
          </a:xfrm>
          <a:prstGeom prst="arc">
            <a:avLst>
              <a:gd name="adj1" fmla="val 10584087"/>
              <a:gd name="adj2" fmla="val 1096932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cxnSp>
        <p:nvCxnSpPr>
          <p:cNvPr id="50" name="Straight Arrow Connector 49"/>
          <p:cNvCxnSpPr>
            <a:stCxn id="32" idx="3"/>
          </p:cNvCxnSpPr>
          <p:nvPr/>
        </p:nvCxnSpPr>
        <p:spPr bwMode="auto">
          <a:xfrm>
            <a:off x="1905000" y="1295400"/>
            <a:ext cx="762000" cy="3048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 rot="5400000" flipH="1" flipV="1">
            <a:off x="990600" y="3429000"/>
            <a:ext cx="304800" cy="3048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 rot="5400000" flipH="1" flipV="1">
            <a:off x="1409700" y="2781300"/>
            <a:ext cx="228600" cy="1524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/>
          <p:nvPr/>
        </p:nvCxnSpPr>
        <p:spPr bwMode="auto">
          <a:xfrm rot="5400000">
            <a:off x="5600700" y="1257300"/>
            <a:ext cx="304800" cy="762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651" name="Oval 61"/>
          <p:cNvSpPr>
            <a:spLocks noChangeArrowheads="1"/>
          </p:cNvSpPr>
          <p:nvPr/>
        </p:nvSpPr>
        <p:spPr bwMode="auto">
          <a:xfrm>
            <a:off x="762000" y="1905000"/>
            <a:ext cx="2057400" cy="6858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5652" name="Oval 62"/>
          <p:cNvSpPr>
            <a:spLocks noChangeArrowheads="1"/>
          </p:cNvSpPr>
          <p:nvPr/>
        </p:nvSpPr>
        <p:spPr bwMode="auto">
          <a:xfrm>
            <a:off x="3657600" y="914400"/>
            <a:ext cx="1447800" cy="6858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5653" name="Oval 63"/>
          <p:cNvSpPr>
            <a:spLocks noChangeArrowheads="1"/>
          </p:cNvSpPr>
          <p:nvPr/>
        </p:nvSpPr>
        <p:spPr bwMode="auto">
          <a:xfrm>
            <a:off x="6858000" y="3048000"/>
            <a:ext cx="1447800" cy="6858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5654" name="Oval 64"/>
          <p:cNvSpPr>
            <a:spLocks noChangeArrowheads="1"/>
          </p:cNvSpPr>
          <p:nvPr/>
        </p:nvSpPr>
        <p:spPr bwMode="auto">
          <a:xfrm>
            <a:off x="533400" y="4114800"/>
            <a:ext cx="2057400" cy="6858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Unique steps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609600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</a:pPr>
            <a:r>
              <a:rPr lang="en-US" sz="3200" smtClean="0">
                <a:latin typeface="Calibri" pitchFamily="34" charset="0"/>
              </a:rPr>
              <a:t>1.  Carboxylation</a:t>
            </a:r>
          </a:p>
        </p:txBody>
      </p:sp>
      <p:grpSp>
        <p:nvGrpSpPr>
          <p:cNvPr id="27651" name="Group 4"/>
          <p:cNvGrpSpPr>
            <a:grpSpLocks/>
          </p:cNvGrpSpPr>
          <p:nvPr/>
        </p:nvGrpSpPr>
        <p:grpSpPr bwMode="auto">
          <a:xfrm>
            <a:off x="381000" y="1700213"/>
            <a:ext cx="8991600" cy="1042987"/>
            <a:chOff x="381000" y="1700775"/>
            <a:chExt cx="8991600" cy="1042425"/>
          </a:xfrm>
        </p:grpSpPr>
        <p:pic>
          <p:nvPicPr>
            <p:cNvPr id="27674" name="Picture 5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8200" y="1905000"/>
              <a:ext cx="15367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75" name="TextBox 6"/>
            <p:cNvSpPr txBox="1">
              <a:spLocks noChangeArrowheads="1"/>
            </p:cNvSpPr>
            <p:nvPr/>
          </p:nvSpPr>
          <p:spPr bwMode="auto">
            <a:xfrm>
              <a:off x="381000" y="2466201"/>
              <a:ext cx="2971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ribulose 1,5-phosphate (5 carbons)</a:t>
              </a:r>
            </a:p>
          </p:txBody>
        </p:sp>
        <p:sp>
          <p:nvSpPr>
            <p:cNvPr id="27676" name="TextBox 7"/>
            <p:cNvSpPr txBox="1">
              <a:spLocks noChangeArrowheads="1"/>
            </p:cNvSpPr>
            <p:nvPr/>
          </p:nvSpPr>
          <p:spPr bwMode="auto">
            <a:xfrm>
              <a:off x="2514600" y="2057400"/>
              <a:ext cx="13716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>
                  <a:latin typeface="Calibri" pitchFamily="34" charset="0"/>
                </a:rPr>
                <a:t>+    CO</a:t>
              </a:r>
              <a:r>
                <a:rPr lang="en-US" sz="1600" baseline="-25000">
                  <a:latin typeface="Calibri" pitchFamily="34" charset="0"/>
                </a:rPr>
                <a:t>2</a:t>
              </a:r>
              <a:endParaRPr lang="en-US" sz="1600">
                <a:latin typeface="Calibri" pitchFamily="34" charset="0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3505200" y="2210087"/>
              <a:ext cx="2819400" cy="15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7678" name="Picture 9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705600" y="1748135"/>
              <a:ext cx="11176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79" name="TextBox 10"/>
            <p:cNvSpPr txBox="1">
              <a:spLocks noChangeArrowheads="1"/>
            </p:cNvSpPr>
            <p:nvPr/>
          </p:nvSpPr>
          <p:spPr bwMode="auto">
            <a:xfrm>
              <a:off x="6553200" y="2357735"/>
              <a:ext cx="28194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2 3-phospho-glycerate (6 carbons)</a:t>
              </a:r>
            </a:p>
          </p:txBody>
        </p:sp>
        <p:sp>
          <p:nvSpPr>
            <p:cNvPr id="27680" name="TextBox 11"/>
            <p:cNvSpPr txBox="1">
              <a:spLocks noChangeArrowheads="1"/>
            </p:cNvSpPr>
            <p:nvPr/>
          </p:nvSpPr>
          <p:spPr bwMode="auto">
            <a:xfrm>
              <a:off x="3035800" y="1700775"/>
              <a:ext cx="36576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400" b="1">
                  <a:solidFill>
                    <a:srgbClr val="FF0000"/>
                  </a:solidFill>
                  <a:latin typeface="Calibri" pitchFamily="34" charset="0"/>
                </a:rPr>
                <a:t>Ribulose Bisphosphate Carboxylase</a:t>
              </a:r>
            </a:p>
            <a:p>
              <a:pPr algn="ctr" eaLnBrk="0" hangingPunct="0"/>
              <a:r>
                <a:rPr lang="en-US" sz="1400" b="1">
                  <a:solidFill>
                    <a:srgbClr val="FF0000"/>
                  </a:solidFill>
                  <a:latin typeface="Calibri" pitchFamily="34" charset="0"/>
                </a:rPr>
                <a:t>(RubisCO)</a:t>
              </a:r>
            </a:p>
          </p:txBody>
        </p:sp>
      </p:grpSp>
      <p:sp>
        <p:nvSpPr>
          <p:cNvPr id="27652" name="Content Placeholder 2"/>
          <p:cNvSpPr txBox="1">
            <a:spLocks/>
          </p:cNvSpPr>
          <p:nvPr/>
        </p:nvSpPr>
        <p:spPr bwMode="auto">
          <a:xfrm>
            <a:off x="457200" y="28194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</a:pPr>
            <a:r>
              <a:rPr lang="en-US" sz="3200">
                <a:latin typeface="Calibri" pitchFamily="34" charset="0"/>
              </a:rPr>
              <a:t>2.  Reduction</a:t>
            </a:r>
          </a:p>
        </p:txBody>
      </p:sp>
      <p:sp>
        <p:nvSpPr>
          <p:cNvPr id="27653" name="Content Placeholder 2"/>
          <p:cNvSpPr txBox="1">
            <a:spLocks/>
          </p:cNvSpPr>
          <p:nvPr/>
        </p:nvSpPr>
        <p:spPr bwMode="auto">
          <a:xfrm>
            <a:off x="457200" y="48006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</a:pPr>
            <a:r>
              <a:rPr lang="en-US" sz="3200">
                <a:latin typeface="Calibri" pitchFamily="34" charset="0"/>
              </a:rPr>
              <a:t>3.  Regeneration</a:t>
            </a:r>
          </a:p>
        </p:txBody>
      </p:sp>
      <p:grpSp>
        <p:nvGrpSpPr>
          <p:cNvPr id="27654" name="Group 14"/>
          <p:cNvGrpSpPr>
            <a:grpSpLocks/>
          </p:cNvGrpSpPr>
          <p:nvPr/>
        </p:nvGrpSpPr>
        <p:grpSpPr bwMode="auto">
          <a:xfrm>
            <a:off x="381000" y="3505200"/>
            <a:ext cx="9067800" cy="1447800"/>
            <a:chOff x="381000" y="3505273"/>
            <a:chExt cx="9067800" cy="1447727"/>
          </a:xfrm>
        </p:grpSpPr>
        <p:pic>
          <p:nvPicPr>
            <p:cNvPr id="27665" name="Picture 15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934200" y="3689866"/>
              <a:ext cx="8509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66" name="TextBox 16"/>
            <p:cNvSpPr txBox="1">
              <a:spLocks noChangeArrowheads="1"/>
            </p:cNvSpPr>
            <p:nvPr/>
          </p:nvSpPr>
          <p:spPr bwMode="auto">
            <a:xfrm>
              <a:off x="6172200" y="4295001"/>
              <a:ext cx="3276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2 glyceraldehyde 3-phosphate (6 carbons)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3352800" y="3962450"/>
              <a:ext cx="28194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rc 18"/>
            <p:cNvSpPr/>
            <p:nvPr/>
          </p:nvSpPr>
          <p:spPr>
            <a:xfrm>
              <a:off x="3962400" y="3962450"/>
              <a:ext cx="1219200" cy="990550"/>
            </a:xfrm>
            <a:prstGeom prst="arc">
              <a:avLst>
                <a:gd name="adj1" fmla="val 11819884"/>
                <a:gd name="adj2" fmla="val 20061323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cxnSp>
          <p:nvCxnSpPr>
            <p:cNvPr id="20" name="Straight Arrow Connector 19"/>
            <p:cNvCxnSpPr>
              <a:stCxn id="19" idx="2"/>
            </p:cNvCxnSpPr>
            <p:nvPr/>
          </p:nvCxnSpPr>
          <p:spPr>
            <a:xfrm rot="16200000" flipH="1">
              <a:off x="5070479" y="4232309"/>
              <a:ext cx="138105" cy="8413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670" name="TextBox 20"/>
            <p:cNvSpPr txBox="1">
              <a:spLocks noChangeArrowheads="1"/>
            </p:cNvSpPr>
            <p:nvPr/>
          </p:nvSpPr>
          <p:spPr bwMode="auto">
            <a:xfrm>
              <a:off x="3276600" y="4309646"/>
              <a:ext cx="29718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>
                  <a:latin typeface="Calibri" pitchFamily="34" charset="0"/>
                </a:rPr>
                <a:t>NAD(P)H		NAD(P)</a:t>
              </a:r>
              <a:r>
                <a:rPr lang="en-US" sz="1600" baseline="30000">
                  <a:latin typeface="Calibri" pitchFamily="34" charset="0"/>
                </a:rPr>
                <a:t>+</a:t>
              </a:r>
              <a:endParaRPr lang="en-US" sz="1600">
                <a:latin typeface="Calibri" pitchFamily="34" charset="0"/>
              </a:endParaRPr>
            </a:p>
          </p:txBody>
        </p:sp>
        <p:pic>
          <p:nvPicPr>
            <p:cNvPr id="27671" name="Picture 21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219200" y="3733800"/>
              <a:ext cx="12192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72" name="TextBox 22"/>
            <p:cNvSpPr txBox="1">
              <a:spLocks noChangeArrowheads="1"/>
            </p:cNvSpPr>
            <p:nvPr/>
          </p:nvSpPr>
          <p:spPr bwMode="auto">
            <a:xfrm>
              <a:off x="381000" y="4371201"/>
              <a:ext cx="32004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 2 1,3-bisphospho-glycerate (6 carbons) </a:t>
              </a:r>
            </a:p>
          </p:txBody>
        </p:sp>
        <p:sp>
          <p:nvSpPr>
            <p:cNvPr id="27673" name="TextBox 23"/>
            <p:cNvSpPr txBox="1">
              <a:spLocks noChangeArrowheads="1"/>
            </p:cNvSpPr>
            <p:nvPr/>
          </p:nvSpPr>
          <p:spPr bwMode="auto">
            <a:xfrm>
              <a:off x="3074205" y="3505273"/>
              <a:ext cx="36576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400" b="1">
                  <a:solidFill>
                    <a:srgbClr val="FF0000"/>
                  </a:solidFill>
                  <a:latin typeface="Calibri" pitchFamily="34" charset="0"/>
                </a:rPr>
                <a:t>Glyceraldehyde-3-pohosphate Dehydrogenase</a:t>
              </a:r>
            </a:p>
          </p:txBody>
        </p:sp>
      </p:grpSp>
      <p:grpSp>
        <p:nvGrpSpPr>
          <p:cNvPr id="27655" name="Group 24"/>
          <p:cNvGrpSpPr>
            <a:grpSpLocks/>
          </p:cNvGrpSpPr>
          <p:nvPr/>
        </p:nvGrpSpPr>
        <p:grpSpPr bwMode="auto">
          <a:xfrm>
            <a:off x="609600" y="5486400"/>
            <a:ext cx="8534400" cy="1371600"/>
            <a:chOff x="609600" y="5486400"/>
            <a:chExt cx="8534400" cy="1371600"/>
          </a:xfrm>
        </p:grpSpPr>
        <p:pic>
          <p:nvPicPr>
            <p:cNvPr id="27656" name="Picture 25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143000" y="5590401"/>
              <a:ext cx="14097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57" name="TextBox 26"/>
            <p:cNvSpPr txBox="1">
              <a:spLocks noChangeArrowheads="1"/>
            </p:cNvSpPr>
            <p:nvPr/>
          </p:nvSpPr>
          <p:spPr bwMode="auto">
            <a:xfrm>
              <a:off x="609600" y="6123801"/>
              <a:ext cx="2971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ribulose 5-phosphate (5 carbons)</a:t>
              </a: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3505200" y="5865813"/>
              <a:ext cx="2819400" cy="15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Arc 28"/>
            <p:cNvSpPr/>
            <p:nvPr/>
          </p:nvSpPr>
          <p:spPr>
            <a:xfrm>
              <a:off x="4114800" y="5867400"/>
              <a:ext cx="1219200" cy="990600"/>
            </a:xfrm>
            <a:prstGeom prst="arc">
              <a:avLst>
                <a:gd name="adj1" fmla="val 11819884"/>
                <a:gd name="adj2" fmla="val 20061323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cxnSp>
          <p:nvCxnSpPr>
            <p:cNvPr id="30" name="Straight Arrow Connector 29"/>
            <p:cNvCxnSpPr>
              <a:stCxn id="29" idx="2"/>
            </p:cNvCxnSpPr>
            <p:nvPr/>
          </p:nvCxnSpPr>
          <p:spPr>
            <a:xfrm rot="16200000" flipH="1">
              <a:off x="5222876" y="6137275"/>
              <a:ext cx="138112" cy="8413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661" name="TextBox 30"/>
            <p:cNvSpPr txBox="1">
              <a:spLocks noChangeArrowheads="1"/>
            </p:cNvSpPr>
            <p:nvPr/>
          </p:nvSpPr>
          <p:spPr bwMode="auto">
            <a:xfrm>
              <a:off x="3886200" y="6172200"/>
              <a:ext cx="23622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 dirty="0">
                  <a:latin typeface="Calibri" pitchFamily="34" charset="0"/>
                </a:rPr>
                <a:t>ATP               </a:t>
              </a:r>
              <a:r>
                <a:rPr lang="en-US" sz="1600" dirty="0" smtClean="0">
                  <a:latin typeface="Calibri" pitchFamily="34" charset="0"/>
                </a:rPr>
                <a:t>       ADP</a:t>
              </a:r>
              <a:endParaRPr lang="en-US" sz="1600" dirty="0">
                <a:latin typeface="Calibri" pitchFamily="34" charset="0"/>
              </a:endParaRPr>
            </a:p>
          </p:txBody>
        </p:sp>
        <p:sp>
          <p:nvSpPr>
            <p:cNvPr id="27662" name="TextBox 31"/>
            <p:cNvSpPr txBox="1">
              <a:spLocks noChangeArrowheads="1"/>
            </p:cNvSpPr>
            <p:nvPr/>
          </p:nvSpPr>
          <p:spPr bwMode="auto">
            <a:xfrm>
              <a:off x="3822200" y="5559623"/>
              <a:ext cx="22860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 b="1">
                  <a:solidFill>
                    <a:srgbClr val="FF0000"/>
                  </a:solidFill>
                  <a:latin typeface="Calibri" pitchFamily="34" charset="0"/>
                </a:rPr>
                <a:t>Phosphoribulokinase</a:t>
              </a:r>
            </a:p>
          </p:txBody>
        </p:sp>
        <p:pic>
          <p:nvPicPr>
            <p:cNvPr id="27663" name="Picture 32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5486400"/>
              <a:ext cx="15367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64" name="TextBox 33"/>
            <p:cNvSpPr txBox="1">
              <a:spLocks noChangeArrowheads="1"/>
            </p:cNvSpPr>
            <p:nvPr/>
          </p:nvSpPr>
          <p:spPr bwMode="auto">
            <a:xfrm>
              <a:off x="6172200" y="6047601"/>
              <a:ext cx="2971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ribulose 1,5-phosphate (5 carbons)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alibri" pitchFamily="34" charset="0"/>
              </a:rPr>
              <a:t>Calvin Cycle Location (Carboxysomes)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In Eukaryotes – </a:t>
            </a:r>
            <a:r>
              <a:rPr lang="en-US" b="1" dirty="0" smtClean="0">
                <a:latin typeface="Calibri" pitchFamily="34" charset="0"/>
              </a:rPr>
              <a:t>membrane-bound organelles </a:t>
            </a:r>
            <a:r>
              <a:rPr lang="en-US" dirty="0" smtClean="0">
                <a:latin typeface="Calibri" pitchFamily="34" charset="0"/>
              </a:rPr>
              <a:t>increase level of organization within a cell</a:t>
            </a:r>
          </a:p>
          <a:p>
            <a:pPr eaLnBrk="1" hangingPunct="1"/>
            <a:r>
              <a:rPr lang="en-US" b="1" dirty="0" err="1" smtClean="0">
                <a:latin typeface="Calibri" pitchFamily="34" charset="0"/>
              </a:rPr>
              <a:t>Proteinaceous</a:t>
            </a:r>
            <a:r>
              <a:rPr lang="en-US" b="1" dirty="0" smtClean="0">
                <a:latin typeface="Calibri" pitchFamily="34" charset="0"/>
              </a:rPr>
              <a:t> </a:t>
            </a:r>
            <a:r>
              <a:rPr lang="en-US" b="1" dirty="0" err="1" smtClean="0">
                <a:latin typeface="Calibri" pitchFamily="34" charset="0"/>
              </a:rPr>
              <a:t>microcompartment</a:t>
            </a:r>
            <a:r>
              <a:rPr lang="en-US" b="1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has similar function as organelle 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Sequesters specific enzymes from a metabolic pathway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Advantages: increase pathway efficiency, control, and specificity </a:t>
            </a:r>
          </a:p>
          <a:p>
            <a:pPr eaLnBrk="1" hangingPunct="1"/>
            <a:r>
              <a:rPr lang="en-US" b="1" dirty="0" err="1" smtClean="0">
                <a:latin typeface="Calibri" pitchFamily="34" charset="0"/>
              </a:rPr>
              <a:t>Carboxysomes</a:t>
            </a:r>
            <a:r>
              <a:rPr lang="en-US" b="1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- </a:t>
            </a:r>
            <a:r>
              <a:rPr lang="en-US" dirty="0" err="1" smtClean="0">
                <a:latin typeface="Calibri" pitchFamily="34" charset="0"/>
              </a:rPr>
              <a:t>microcompartments</a:t>
            </a:r>
            <a:r>
              <a:rPr lang="en-US" dirty="0" smtClean="0">
                <a:latin typeface="Calibri" pitchFamily="34" charset="0"/>
              </a:rPr>
              <a:t> in </a:t>
            </a:r>
            <a:r>
              <a:rPr lang="en-US" dirty="0" err="1" smtClean="0">
                <a:latin typeface="Calibri" pitchFamily="34" charset="0"/>
              </a:rPr>
              <a:t>cyanobacteria</a:t>
            </a:r>
            <a:r>
              <a:rPr lang="en-US" dirty="0" smtClean="0">
                <a:latin typeface="Calibri" pitchFamily="34" charset="0"/>
              </a:rPr>
              <a:t> and some </a:t>
            </a:r>
            <a:r>
              <a:rPr lang="en-US" dirty="0" err="1" smtClean="0">
                <a:latin typeface="Calibri" pitchFamily="34" charset="0"/>
              </a:rPr>
              <a:t>chemoautotrophs</a:t>
            </a:r>
            <a:endParaRPr lang="en-US" dirty="0" smtClean="0">
              <a:latin typeface="Calibri" pitchFamily="34" charset="0"/>
            </a:endParaRPr>
          </a:p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Carboxysomes</a:t>
            </a:r>
          </a:p>
        </p:txBody>
      </p:sp>
      <p:grpSp>
        <p:nvGrpSpPr>
          <p:cNvPr id="30722" name="Group 3"/>
          <p:cNvGrpSpPr>
            <a:grpSpLocks/>
          </p:cNvGrpSpPr>
          <p:nvPr/>
        </p:nvGrpSpPr>
        <p:grpSpPr bwMode="auto">
          <a:xfrm>
            <a:off x="381000" y="3352800"/>
            <a:ext cx="7848600" cy="3201988"/>
            <a:chOff x="228600" y="700536"/>
            <a:chExt cx="8979354" cy="3993785"/>
          </a:xfrm>
        </p:grpSpPr>
        <p:pic>
          <p:nvPicPr>
            <p:cNvPr id="30725" name="Picture 4"/>
            <p:cNvPicPr>
              <a:picLocks noChangeAspect="1"/>
            </p:cNvPicPr>
            <p:nvPr/>
          </p:nvPicPr>
          <p:blipFill>
            <a:blip r:embed="rId2" cstate="print"/>
            <a:srcRect r="-977"/>
            <a:stretch>
              <a:fillRect/>
            </a:stretch>
          </p:blipFill>
          <p:spPr bwMode="auto">
            <a:xfrm>
              <a:off x="381000" y="1219200"/>
              <a:ext cx="8763000" cy="2343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26" name="TextBox 5"/>
            <p:cNvSpPr txBox="1">
              <a:spLocks noChangeArrowheads="1"/>
            </p:cNvSpPr>
            <p:nvPr/>
          </p:nvSpPr>
          <p:spPr bwMode="auto">
            <a:xfrm>
              <a:off x="228600" y="2971800"/>
              <a:ext cx="1219200" cy="4607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100 nm</a:t>
              </a:r>
            </a:p>
          </p:txBody>
        </p:sp>
        <p:sp>
          <p:nvSpPr>
            <p:cNvPr id="30727" name="TextBox 6"/>
            <p:cNvSpPr txBox="1">
              <a:spLocks noChangeArrowheads="1"/>
            </p:cNvSpPr>
            <p:nvPr/>
          </p:nvSpPr>
          <p:spPr bwMode="auto">
            <a:xfrm>
              <a:off x="2718682" y="700536"/>
              <a:ext cx="5181600" cy="499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2000" dirty="0">
                  <a:solidFill>
                    <a:srgbClr val="FF0000"/>
                  </a:solidFill>
                  <a:latin typeface="Calibri" pitchFamily="34" charset="0"/>
                </a:rPr>
                <a:t>Transmission Electron Micrograph</a:t>
              </a:r>
            </a:p>
          </p:txBody>
        </p:sp>
        <p:sp>
          <p:nvSpPr>
            <p:cNvPr id="30728" name="TextBox 7"/>
            <p:cNvSpPr txBox="1">
              <a:spLocks noChangeArrowheads="1"/>
            </p:cNvSpPr>
            <p:nvPr/>
          </p:nvSpPr>
          <p:spPr bwMode="auto">
            <a:xfrm>
              <a:off x="304800" y="3657601"/>
              <a:ext cx="2209800" cy="72954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600" i="1">
                  <a:latin typeface="Calibri" pitchFamily="34" charset="0"/>
                </a:rPr>
                <a:t>Halothiobacillus neapolianus</a:t>
              </a:r>
            </a:p>
          </p:txBody>
        </p:sp>
        <p:sp>
          <p:nvSpPr>
            <p:cNvPr id="30729" name="TextBox 8"/>
            <p:cNvSpPr txBox="1">
              <a:spLocks noChangeArrowheads="1"/>
            </p:cNvSpPr>
            <p:nvPr/>
          </p:nvSpPr>
          <p:spPr bwMode="auto">
            <a:xfrm>
              <a:off x="2590800" y="3657600"/>
              <a:ext cx="2133600" cy="103672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600">
                  <a:latin typeface="Calibri" pitchFamily="34" charset="0"/>
                </a:rPr>
                <a:t>Purified carboxysomes (α type)</a:t>
              </a:r>
            </a:p>
          </p:txBody>
        </p:sp>
        <p:sp>
          <p:nvSpPr>
            <p:cNvPr id="30730" name="TextBox 9"/>
            <p:cNvSpPr txBox="1">
              <a:spLocks noChangeArrowheads="1"/>
            </p:cNvSpPr>
            <p:nvPr/>
          </p:nvSpPr>
          <p:spPr bwMode="auto">
            <a:xfrm>
              <a:off x="4800600" y="3657600"/>
              <a:ext cx="2133600" cy="103672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600">
                  <a:latin typeface="Calibri" pitchFamily="34" charset="0"/>
                </a:rPr>
                <a:t>Purified carboxysomes (β type)</a:t>
              </a:r>
            </a:p>
          </p:txBody>
        </p:sp>
        <p:sp>
          <p:nvSpPr>
            <p:cNvPr id="30731" name="TextBox 10"/>
            <p:cNvSpPr txBox="1">
              <a:spLocks noChangeArrowheads="1"/>
            </p:cNvSpPr>
            <p:nvPr/>
          </p:nvSpPr>
          <p:spPr bwMode="auto">
            <a:xfrm>
              <a:off x="6994752" y="3624443"/>
              <a:ext cx="2213202" cy="103672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600">
                  <a:latin typeface="Calibri" pitchFamily="34" charset="0"/>
                </a:rPr>
                <a:t>Other microcompartment (</a:t>
              </a:r>
              <a:r>
                <a:rPr lang="en-US" sz="1600" i="1">
                  <a:latin typeface="Calibri" pitchFamily="34" charset="0"/>
                </a:rPr>
                <a:t>pdu</a:t>
              </a:r>
              <a:r>
                <a:rPr lang="en-US" sz="1600">
                  <a:latin typeface="Calibri" pitchFamily="34" charset="0"/>
                </a:rPr>
                <a:t>)</a:t>
              </a:r>
            </a:p>
          </p:txBody>
        </p:sp>
      </p:grpSp>
      <p:sp>
        <p:nvSpPr>
          <p:cNvPr id="30723" name="TextBox 11"/>
          <p:cNvSpPr txBox="1">
            <a:spLocks noChangeArrowheads="1"/>
          </p:cNvSpPr>
          <p:nvPr/>
        </p:nvSpPr>
        <p:spPr bwMode="auto">
          <a:xfrm>
            <a:off x="381000" y="889000"/>
            <a:ext cx="8915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Arial" charset="0"/>
              <a:buChar char="•"/>
            </a:pPr>
            <a:r>
              <a:rPr lang="en-US" sz="2400" dirty="0">
                <a:latin typeface="Calibri" pitchFamily="34" charset="0"/>
              </a:rPr>
              <a:t> </a:t>
            </a:r>
            <a:r>
              <a:rPr lang="en-US" sz="2000" dirty="0">
                <a:latin typeface="Calibri" pitchFamily="34" charset="0"/>
              </a:rPr>
              <a:t>Polyhedral in shape</a:t>
            </a:r>
          </a:p>
          <a:p>
            <a:pPr eaLnBrk="0" hangingPunct="0">
              <a:buFont typeface="Arial" charset="0"/>
              <a:buChar char="•"/>
            </a:pPr>
            <a:r>
              <a:rPr lang="en-US" sz="2000" dirty="0">
                <a:latin typeface="Calibri" pitchFamily="34" charset="0"/>
              </a:rPr>
              <a:t> Surrounded by </a:t>
            </a:r>
            <a:r>
              <a:rPr lang="en-US" sz="2000" dirty="0" err="1">
                <a:latin typeface="Calibri" pitchFamily="34" charset="0"/>
              </a:rPr>
              <a:t>proteinaceous</a:t>
            </a:r>
            <a:r>
              <a:rPr lang="en-US" sz="2000" dirty="0">
                <a:latin typeface="Calibri" pitchFamily="34" charset="0"/>
              </a:rPr>
              <a:t> envelope</a:t>
            </a:r>
          </a:p>
          <a:p>
            <a:pPr eaLnBrk="0" hangingPunct="0">
              <a:buFont typeface="Arial" charset="0"/>
              <a:buChar char="•"/>
            </a:pPr>
            <a:r>
              <a:rPr lang="en-US" sz="2000" dirty="0">
                <a:latin typeface="Calibri" pitchFamily="34" charset="0"/>
              </a:rPr>
              <a:t> Contains Calvin Cycle enzymes such as </a:t>
            </a:r>
            <a:r>
              <a:rPr lang="en-US" sz="2000" dirty="0" err="1">
                <a:latin typeface="Calibri" pitchFamily="34" charset="0"/>
              </a:rPr>
              <a:t>RuBisCO</a:t>
            </a:r>
            <a:endParaRPr lang="en-US" sz="2000" dirty="0">
              <a:latin typeface="Calibri" pitchFamily="34" charset="0"/>
            </a:endParaRPr>
          </a:p>
          <a:p>
            <a:pPr eaLnBrk="0" hangingPunct="0">
              <a:buFont typeface="Arial" charset="0"/>
              <a:buChar char="•"/>
            </a:pPr>
            <a:r>
              <a:rPr lang="en-US" sz="2000" dirty="0">
                <a:latin typeface="Calibri" pitchFamily="34" charset="0"/>
              </a:rPr>
              <a:t> Two types of </a:t>
            </a:r>
            <a:r>
              <a:rPr lang="en-US" sz="2000" dirty="0" err="1">
                <a:latin typeface="Calibri" pitchFamily="34" charset="0"/>
              </a:rPr>
              <a:t>RuBisCO</a:t>
            </a:r>
            <a:r>
              <a:rPr lang="en-US" sz="2000" dirty="0">
                <a:latin typeface="Calibri" pitchFamily="34" charset="0"/>
              </a:rPr>
              <a:t>:</a:t>
            </a:r>
          </a:p>
          <a:p>
            <a:pPr lvl="2" eaLnBrk="0" hangingPunct="0">
              <a:buFont typeface="Arial" charset="0"/>
              <a:buChar char="•"/>
            </a:pPr>
            <a:r>
              <a:rPr lang="en-US" sz="2000" dirty="0">
                <a:latin typeface="Calibri" pitchFamily="34" charset="0"/>
              </a:rPr>
              <a:t> α – in α-</a:t>
            </a:r>
            <a:r>
              <a:rPr lang="en-US" sz="2000" dirty="0" err="1">
                <a:latin typeface="Calibri" pitchFamily="34" charset="0"/>
              </a:rPr>
              <a:t>cyanobacteria</a:t>
            </a:r>
            <a:r>
              <a:rPr lang="en-US" sz="2000" dirty="0">
                <a:latin typeface="Calibri" pitchFamily="34" charset="0"/>
              </a:rPr>
              <a:t> with type 1A </a:t>
            </a:r>
            <a:r>
              <a:rPr lang="en-US" sz="2000" dirty="0" err="1">
                <a:latin typeface="Calibri" pitchFamily="34" charset="0"/>
              </a:rPr>
              <a:t>RuBisCO</a:t>
            </a:r>
            <a:r>
              <a:rPr lang="en-US" sz="2000" dirty="0">
                <a:latin typeface="Calibri" pitchFamily="34" charset="0"/>
              </a:rPr>
              <a:t>, genes in a single </a:t>
            </a:r>
            <a:r>
              <a:rPr lang="en-US" sz="2000" dirty="0" err="1">
                <a:latin typeface="Calibri" pitchFamily="34" charset="0"/>
              </a:rPr>
              <a:t>operon</a:t>
            </a:r>
            <a:endParaRPr lang="en-US" sz="2000" dirty="0">
              <a:latin typeface="Calibri" pitchFamily="34" charset="0"/>
            </a:endParaRPr>
          </a:p>
          <a:p>
            <a:pPr lvl="2" eaLnBrk="0" hangingPunct="0">
              <a:buFont typeface="Arial" charset="0"/>
              <a:buChar char="•"/>
            </a:pPr>
            <a:r>
              <a:rPr lang="en-US" sz="2000" dirty="0">
                <a:latin typeface="Calibri" pitchFamily="34" charset="0"/>
              </a:rPr>
              <a:t> β – in β-</a:t>
            </a:r>
            <a:r>
              <a:rPr lang="en-US" sz="2000" dirty="0" err="1">
                <a:latin typeface="Calibri" pitchFamily="34" charset="0"/>
              </a:rPr>
              <a:t>cyanobacteria</a:t>
            </a:r>
            <a:r>
              <a:rPr lang="en-US" sz="2000" dirty="0">
                <a:latin typeface="Calibri" pitchFamily="34" charset="0"/>
              </a:rPr>
              <a:t> with type 1B </a:t>
            </a:r>
            <a:r>
              <a:rPr lang="en-US" sz="2000" dirty="0" err="1">
                <a:latin typeface="Calibri" pitchFamily="34" charset="0"/>
              </a:rPr>
              <a:t>RuBisCO</a:t>
            </a:r>
            <a:r>
              <a:rPr lang="en-US" sz="2000" dirty="0">
                <a:latin typeface="Calibri" pitchFamily="34" charset="0"/>
              </a:rPr>
              <a:t>, genes arranged in multiple gene cluster</a:t>
            </a:r>
          </a:p>
        </p:txBody>
      </p:sp>
      <p:sp>
        <p:nvSpPr>
          <p:cNvPr id="30724" name="TextBox 12"/>
          <p:cNvSpPr txBox="1">
            <a:spLocks noChangeArrowheads="1"/>
          </p:cNvSpPr>
          <p:nvPr/>
        </p:nvSpPr>
        <p:spPr bwMode="auto">
          <a:xfrm>
            <a:off x="4419600" y="6553200"/>
            <a:ext cx="4114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latin typeface="Calibri" pitchFamily="34" charset="0"/>
              </a:rPr>
              <a:t>Yeates et. al. Nature Reviews. Microbiology 2008. 6: 681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α Carboxysomes</a:t>
            </a:r>
          </a:p>
        </p:txBody>
      </p:sp>
      <p:sp>
        <p:nvSpPr>
          <p:cNvPr id="31746" name="TextBox 3"/>
          <p:cNvSpPr txBox="1">
            <a:spLocks noChangeArrowheads="1"/>
          </p:cNvSpPr>
          <p:nvPr/>
        </p:nvSpPr>
        <p:spPr bwMode="auto">
          <a:xfrm>
            <a:off x="4114800" y="914400"/>
            <a:ext cx="49530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 Example from </a:t>
            </a:r>
            <a:r>
              <a:rPr lang="en-US" sz="2400" i="1">
                <a:latin typeface="Calibri" pitchFamily="34" charset="0"/>
              </a:rPr>
              <a:t>Halothiobacillus neapolitanus</a:t>
            </a:r>
          </a:p>
          <a:p>
            <a:pPr eaLnBrk="0" hangingPunct="0">
              <a:buFont typeface="Arial" charset="0"/>
              <a:buChar char="•"/>
            </a:pPr>
            <a:r>
              <a:rPr lang="en-US" sz="2400" i="1">
                <a:latin typeface="Calibri" pitchFamily="34" charset="0"/>
              </a:rPr>
              <a:t> ccb L &amp; S </a:t>
            </a:r>
            <a:r>
              <a:rPr lang="en-US" sz="2400">
                <a:latin typeface="Calibri" pitchFamily="34" charset="0"/>
              </a:rPr>
              <a:t>– RuBisCO</a:t>
            </a:r>
          </a:p>
          <a:p>
            <a:pPr eaLnBrk="0" hangingPunct="0"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 </a:t>
            </a:r>
            <a:r>
              <a:rPr lang="en-US" sz="2400" i="1">
                <a:latin typeface="Calibri" pitchFamily="34" charset="0"/>
              </a:rPr>
              <a:t>csoS3</a:t>
            </a:r>
            <a:r>
              <a:rPr lang="en-US" sz="2400">
                <a:latin typeface="Calibri" pitchFamily="34" charset="0"/>
              </a:rPr>
              <a:t> – carboxysome shell carbonic anhydrase CsoSCA</a:t>
            </a:r>
          </a:p>
          <a:p>
            <a:pPr eaLnBrk="0" hangingPunct="0"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 </a:t>
            </a:r>
            <a:r>
              <a:rPr lang="en-US" sz="2400" i="1">
                <a:latin typeface="Calibri" pitchFamily="34" charset="0"/>
              </a:rPr>
              <a:t>csoS2, scoS4, csoS1</a:t>
            </a:r>
            <a:r>
              <a:rPr lang="en-US" sz="2400">
                <a:latin typeface="Calibri" pitchFamily="34" charset="0"/>
              </a:rPr>
              <a:t> – shell proteins</a:t>
            </a:r>
          </a:p>
          <a:p>
            <a:pPr eaLnBrk="0" hangingPunct="0"/>
            <a:endParaRPr lang="en-US" sz="2400">
              <a:latin typeface="Calibri" pitchFamily="34" charset="0"/>
            </a:endParaRPr>
          </a:p>
          <a:p>
            <a:pPr eaLnBrk="0" hangingPunct="0"/>
            <a:endParaRPr lang="en-US" sz="2400">
              <a:latin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sz="2400">
                <a:latin typeface="Calibri" pitchFamily="34" charset="0"/>
              </a:rPr>
              <a:t>Colocalization of RuBisCO and carbonic anhydrase:</a:t>
            </a:r>
          </a:p>
          <a:p>
            <a:pPr eaLnBrk="0" hangingPunct="0"/>
            <a:endParaRPr lang="en-US" sz="2400">
              <a:latin typeface="Calibri" pitchFamily="34" charset="0"/>
            </a:endParaRPr>
          </a:p>
          <a:p>
            <a:pPr lvl="1" eaLnBrk="0" hangingPunct="0">
              <a:buFontTx/>
              <a:buChar char="•"/>
            </a:pPr>
            <a:r>
              <a:rPr lang="en-US" sz="2400">
                <a:latin typeface="Calibri" pitchFamily="34" charset="0"/>
              </a:rPr>
              <a:t> Increasing CO</a:t>
            </a:r>
            <a:r>
              <a:rPr lang="en-US" sz="2400" baseline="-25000">
                <a:latin typeface="Calibri" pitchFamily="34" charset="0"/>
              </a:rPr>
              <a:t>2</a:t>
            </a:r>
            <a:r>
              <a:rPr lang="en-US" sz="2400">
                <a:latin typeface="Calibri" pitchFamily="34" charset="0"/>
              </a:rPr>
              <a:t>-fixing efficiencies</a:t>
            </a:r>
          </a:p>
          <a:p>
            <a:pPr lvl="1" eaLnBrk="0" hangingPunct="0">
              <a:buFontTx/>
              <a:buChar char="•"/>
            </a:pPr>
            <a:r>
              <a:rPr lang="en-US" sz="2400">
                <a:latin typeface="Calibri" pitchFamily="34" charset="0"/>
              </a:rPr>
              <a:t> Mitigate CO</a:t>
            </a:r>
            <a:r>
              <a:rPr lang="en-US" sz="2400" baseline="-25000">
                <a:latin typeface="Calibri" pitchFamily="34" charset="0"/>
              </a:rPr>
              <a:t>2</a:t>
            </a:r>
            <a:r>
              <a:rPr lang="en-US" sz="2400">
                <a:latin typeface="Calibri" pitchFamily="34" charset="0"/>
              </a:rPr>
              <a:t> loss from the carboxysome</a:t>
            </a:r>
          </a:p>
        </p:txBody>
      </p:sp>
      <p:sp>
        <p:nvSpPr>
          <p:cNvPr id="31747" name="TextBox 4"/>
          <p:cNvSpPr txBox="1">
            <a:spLocks noChangeArrowheads="1"/>
          </p:cNvSpPr>
          <p:nvPr/>
        </p:nvSpPr>
        <p:spPr bwMode="auto">
          <a:xfrm>
            <a:off x="228600" y="6581775"/>
            <a:ext cx="4114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latin typeface="Calibri" pitchFamily="34" charset="0"/>
              </a:rPr>
              <a:t>Yeates et. al. Nature Reviews. Microbiology 2008. 6: 681</a:t>
            </a:r>
          </a:p>
        </p:txBody>
      </p:sp>
      <p:pic>
        <p:nvPicPr>
          <p:cNvPr id="31748" name="Picture 82" descr="nrmicro1913-f2"/>
          <p:cNvPicPr>
            <a:picLocks noChangeAspect="1" noChangeArrowheads="1"/>
          </p:cNvPicPr>
          <p:nvPr/>
        </p:nvPicPr>
        <p:blipFill>
          <a:blip r:embed="rId2" cstate="print"/>
          <a:srcRect r="66246"/>
          <a:stretch>
            <a:fillRect/>
          </a:stretch>
        </p:blipFill>
        <p:spPr bwMode="auto">
          <a:xfrm>
            <a:off x="533400" y="1066800"/>
            <a:ext cx="34290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β Carboxysome</a:t>
            </a:r>
          </a:p>
        </p:txBody>
      </p:sp>
      <p:pic>
        <p:nvPicPr>
          <p:cNvPr id="32770" name="Picture 82" descr="nrmicro1913-f2"/>
          <p:cNvPicPr>
            <a:picLocks noChangeAspect="1" noChangeArrowheads="1"/>
          </p:cNvPicPr>
          <p:nvPr/>
        </p:nvPicPr>
        <p:blipFill>
          <a:blip r:embed="rId2" cstate="print"/>
          <a:srcRect l="32672" b="12476"/>
          <a:stretch>
            <a:fillRect/>
          </a:stretch>
        </p:blipFill>
        <p:spPr bwMode="auto">
          <a:xfrm>
            <a:off x="896938" y="1436688"/>
            <a:ext cx="7866062" cy="481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762000" y="1905000"/>
            <a:ext cx="2438400" cy="990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6096000" y="1752600"/>
            <a:ext cx="2286000" cy="9144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32773" name="TextBox 6"/>
          <p:cNvSpPr txBox="1">
            <a:spLocks noChangeArrowheads="1"/>
          </p:cNvSpPr>
          <p:nvPr/>
        </p:nvSpPr>
        <p:spPr bwMode="auto">
          <a:xfrm>
            <a:off x="1371600" y="2057400"/>
            <a:ext cx="1371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alibri" pitchFamily="34" charset="0"/>
              </a:rPr>
              <a:t>RubisCO</a:t>
            </a:r>
          </a:p>
        </p:txBody>
      </p:sp>
      <p:sp>
        <p:nvSpPr>
          <p:cNvPr id="32774" name="TextBox 7"/>
          <p:cNvSpPr txBox="1">
            <a:spLocks noChangeArrowheads="1"/>
          </p:cNvSpPr>
          <p:nvPr/>
        </p:nvSpPr>
        <p:spPr bwMode="auto">
          <a:xfrm>
            <a:off x="6096000" y="2057400"/>
            <a:ext cx="2667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alibri" pitchFamily="34" charset="0"/>
              </a:rPr>
              <a:t>Carbonic Anhydrase</a:t>
            </a:r>
          </a:p>
        </p:txBody>
      </p:sp>
      <p:sp>
        <p:nvSpPr>
          <p:cNvPr id="32775" name="TextBox 8"/>
          <p:cNvSpPr txBox="1">
            <a:spLocks noChangeArrowheads="1"/>
          </p:cNvSpPr>
          <p:nvPr/>
        </p:nvSpPr>
        <p:spPr bwMode="auto">
          <a:xfrm>
            <a:off x="457200" y="6400800"/>
            <a:ext cx="4114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latin typeface="Calibri" pitchFamily="34" charset="0"/>
              </a:rPr>
              <a:t>Yeates et. al. Nature Reviews. Microbiology 2008. 6: 681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600" smtClean="0">
                <a:latin typeface="Calibri" pitchFamily="34" charset="0"/>
              </a:rPr>
              <a:t>Carbon Concentration Mechanism (CCM)</a:t>
            </a:r>
          </a:p>
        </p:txBody>
      </p:sp>
      <p:pic>
        <p:nvPicPr>
          <p:cNvPr id="33794" name="Picture 3"/>
          <p:cNvPicPr>
            <a:picLocks noChangeAspect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1828800" y="990600"/>
            <a:ext cx="5715000" cy="464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Box 4"/>
          <p:cNvSpPr txBox="1">
            <a:spLocks noChangeArrowheads="1"/>
          </p:cNvSpPr>
          <p:nvPr/>
        </p:nvSpPr>
        <p:spPr bwMode="auto">
          <a:xfrm>
            <a:off x="152400" y="5486400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CCM is a 2-step process</a:t>
            </a:r>
          </a:p>
          <a:p>
            <a:pPr marL="800100" lvl="1" indent="-342900" eaLnBrk="0" hangingPunct="0">
              <a:buFont typeface="Arial" charset="0"/>
              <a:buAutoNum type="arabicPeriod"/>
            </a:pPr>
            <a:r>
              <a:rPr lang="en-US">
                <a:latin typeface="Calibri" pitchFamily="34" charset="0"/>
              </a:rPr>
              <a:t> Transporters concentrate bicarbonates inside the cell</a:t>
            </a:r>
          </a:p>
          <a:p>
            <a:pPr marL="800100" lvl="1" indent="-342900" eaLnBrk="0" hangingPunct="0">
              <a:buFont typeface="Arial" charset="0"/>
              <a:buAutoNum type="arabicPeriod"/>
            </a:pPr>
            <a:r>
              <a:rPr lang="en-US">
                <a:latin typeface="Calibri" pitchFamily="34" charset="0"/>
              </a:rPr>
              <a:t> Carboxysome enhances CO</a:t>
            </a:r>
            <a:r>
              <a:rPr lang="en-US" baseline="-25000">
                <a:latin typeface="Calibri" pitchFamily="34" charset="0"/>
              </a:rPr>
              <a:t>2</a:t>
            </a:r>
            <a:r>
              <a:rPr lang="en-US">
                <a:latin typeface="Calibri" pitchFamily="34" charset="0"/>
              </a:rPr>
              <a:t> fixation by co-localizing RuBisCO and carbonic anhydrase (CA) inside the shell</a:t>
            </a:r>
          </a:p>
        </p:txBody>
      </p:sp>
      <p:sp>
        <p:nvSpPr>
          <p:cNvPr id="33796" name="TextBox 5"/>
          <p:cNvSpPr txBox="1">
            <a:spLocks noChangeArrowheads="1"/>
          </p:cNvSpPr>
          <p:nvPr/>
        </p:nvSpPr>
        <p:spPr bwMode="auto">
          <a:xfrm>
            <a:off x="4114800" y="6629400"/>
            <a:ext cx="4114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latin typeface="Calibri" pitchFamily="34" charset="0"/>
              </a:rPr>
              <a:t>Yeates et. al. Nature Reviews. Microbiology 2008. 6: 681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alibri" pitchFamily="34" charset="0"/>
              </a:rPr>
              <a:t>Choose Among the Various Pathways</a:t>
            </a: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1295401"/>
          <a:ext cx="8610600" cy="45415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28800"/>
                <a:gridCol w="6781800"/>
              </a:tblGrid>
              <a:tr h="42672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Considerations</a:t>
                      </a:r>
                      <a:endParaRPr lang="en-US" sz="160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Outcome</a:t>
                      </a:r>
                      <a:r>
                        <a:rPr lang="en-US" sz="1600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 Options</a:t>
                      </a:r>
                      <a:endParaRPr lang="en-US" sz="160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Calibri" pitchFamily="34" charset="0"/>
                        </a:rPr>
                        <a:t>Oxygen, metals</a:t>
                      </a:r>
                      <a:endParaRPr lang="en-US" sz="1600" b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16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1600" dirty="0" smtClean="0">
                          <a:latin typeface="Calibri" pitchFamily="34" charset="0"/>
                        </a:rPr>
                        <a:t>low ATP yields –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 reductive acetyl-</a:t>
                      </a:r>
                      <a:r>
                        <a:rPr lang="en-US" sz="1600" baseline="0" dirty="0" err="1" smtClean="0">
                          <a:latin typeface="Calibri" pitchFamily="34" charset="0"/>
                        </a:rPr>
                        <a:t>CoA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 pathway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600" baseline="0" dirty="0" smtClean="0">
                          <a:latin typeface="Calibri" pitchFamily="34" charset="0"/>
                        </a:rPr>
                        <a:t> more available essential metals – reductive acetyl-</a:t>
                      </a:r>
                      <a:r>
                        <a:rPr lang="en-US" sz="1600" baseline="0" dirty="0" err="1" smtClean="0">
                          <a:latin typeface="Calibri" pitchFamily="34" charset="0"/>
                        </a:rPr>
                        <a:t>CoA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 pathway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600" baseline="0" dirty="0" smtClean="0">
                          <a:latin typeface="Calibri" pitchFamily="34" charset="0"/>
                        </a:rPr>
                        <a:t> O</a:t>
                      </a:r>
                      <a:r>
                        <a:rPr lang="en-US" sz="1600" baseline="-250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-insensitive enzymes – </a:t>
                      </a:r>
                      <a:r>
                        <a:rPr lang="en-US" sz="1600" baseline="0" dirty="0" err="1" smtClean="0">
                          <a:latin typeface="Calibri" pitchFamily="34" charset="0"/>
                        </a:rPr>
                        <a:t>hydroxypropionate-hydroxybutyrate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 cycle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Calibri" pitchFamily="34" charset="0"/>
                        </a:rPr>
                        <a:t>Energy demands </a:t>
                      </a:r>
                      <a:endParaRPr lang="en-US" sz="1600" b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1600" baseline="0" dirty="0" smtClean="0">
                          <a:latin typeface="Calibri" pitchFamily="34" charset="0"/>
                        </a:rPr>
                        <a:t> energy required:</a:t>
                      </a:r>
                    </a:p>
                    <a:p>
                      <a:pPr>
                        <a:buFont typeface="Arial"/>
                        <a:buNone/>
                      </a:pPr>
                      <a:r>
                        <a:rPr lang="en-US" sz="1600" baseline="0" dirty="0" smtClean="0">
                          <a:latin typeface="Calibri" pitchFamily="34" charset="0"/>
                        </a:rPr>
                        <a:t>        to synthesize CO</a:t>
                      </a:r>
                      <a:r>
                        <a:rPr lang="en-US" sz="1600" baseline="-250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 fixation-related enzymes</a:t>
                      </a:r>
                    </a:p>
                    <a:p>
                      <a:pPr>
                        <a:buFont typeface="Arial"/>
                        <a:buNone/>
                      </a:pPr>
                      <a:r>
                        <a:rPr lang="en-US" sz="1600" baseline="0" dirty="0" smtClean="0">
                          <a:latin typeface="Calibri" pitchFamily="34" charset="0"/>
                        </a:rPr>
                        <a:t>        in catalysis        </a:t>
                      </a:r>
                      <a:endParaRPr lang="en-US" sz="1600" dirty="0" smtClean="0">
                        <a:latin typeface="Calibri" pitchFamily="34" charset="0"/>
                      </a:endParaRP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600" baseline="0" dirty="0" smtClean="0">
                          <a:latin typeface="Calibri" pitchFamily="34" charset="0"/>
                        </a:rPr>
                        <a:t> organisms favor energy-saving mechanisms and mechanisms related with less energy involved autotrophy-related enzymes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Calibri" pitchFamily="34" charset="0"/>
                        </a:rPr>
                        <a:t>Metabolic fluxes</a:t>
                      </a:r>
                      <a:endParaRPr lang="en-US" sz="1600" b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1600" dirty="0" smtClean="0">
                          <a:latin typeface="Calibri" pitchFamily="34" charset="0"/>
                        </a:rPr>
                        <a:t> fluxes from: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 acetyl-</a:t>
                      </a:r>
                      <a:r>
                        <a:rPr lang="en-US" sz="1600" baseline="0" dirty="0" err="1" smtClean="0">
                          <a:latin typeface="Calibri" pitchFamily="34" charset="0"/>
                        </a:rPr>
                        <a:t>CoA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, </a:t>
                      </a:r>
                      <a:r>
                        <a:rPr lang="en-US" sz="1600" baseline="0" dirty="0" err="1" smtClean="0">
                          <a:latin typeface="Calibri" pitchFamily="34" charset="0"/>
                        </a:rPr>
                        <a:t>pyruvate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, </a:t>
                      </a:r>
                      <a:r>
                        <a:rPr lang="en-US" sz="1600" baseline="0" dirty="0" err="1" smtClean="0">
                          <a:latin typeface="Calibri" pitchFamily="34" charset="0"/>
                        </a:rPr>
                        <a:t>oxaloacetate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, and 2-oxoglutarate</a:t>
                      </a:r>
                      <a:endParaRPr lang="en-US" sz="1600" dirty="0" smtClean="0">
                        <a:latin typeface="Calibri" pitchFamily="34" charset="0"/>
                      </a:endParaRP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600" baseline="0" dirty="0" smtClean="0">
                          <a:latin typeface="Calibri" pitchFamily="34" charset="0"/>
                        </a:rPr>
                        <a:t> use Calvin cycle because its regulation is almost detached from the central carbon metabolism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Calibri" pitchFamily="34" charset="0"/>
                        </a:rPr>
                        <a:t>CO</a:t>
                      </a:r>
                      <a:r>
                        <a:rPr lang="en-US" sz="1600" b="0" baseline="-25000" dirty="0" smtClean="0">
                          <a:latin typeface="Calibri" pitchFamily="34" charset="0"/>
                        </a:rPr>
                        <a:t>2</a:t>
                      </a:r>
                      <a:r>
                        <a:rPr lang="en-US" sz="1600" b="0" baseline="0" dirty="0" smtClean="0">
                          <a:latin typeface="Calibri" pitchFamily="34" charset="0"/>
                        </a:rPr>
                        <a:t> species</a:t>
                      </a:r>
                      <a:endParaRPr lang="en-US" sz="1600" b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1600" dirty="0" smtClean="0">
                          <a:latin typeface="Calibri" pitchFamily="34" charset="0"/>
                        </a:rPr>
                        <a:t> bicarbonate is more concentrated in slightly alkaline water than dissolved CO</a:t>
                      </a:r>
                      <a:r>
                        <a:rPr lang="en-US" sz="1600" baseline="-25000" dirty="0" smtClean="0">
                          <a:latin typeface="Calibri" pitchFamily="34" charset="0"/>
                        </a:rPr>
                        <a:t>2</a:t>
                      </a:r>
                      <a:endParaRPr lang="en-US" sz="1600" baseline="0" dirty="0" smtClean="0">
                        <a:latin typeface="Calibri" pitchFamily="34" charset="0"/>
                      </a:endParaRP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600" baseline="0" dirty="0" smtClean="0">
                          <a:latin typeface="Calibri" pitchFamily="34" charset="0"/>
                        </a:rPr>
                        <a:t> usage of bicarbonate might be more favorable at certain environment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Calibri" pitchFamily="34" charset="0"/>
                        </a:rPr>
                        <a:t>Co-assimilation</a:t>
                      </a:r>
                      <a:r>
                        <a:rPr lang="en-US" sz="1600" b="0" baseline="0" dirty="0" smtClean="0">
                          <a:latin typeface="Calibri" pitchFamily="34" charset="0"/>
                        </a:rPr>
                        <a:t> of organic compounds</a:t>
                      </a:r>
                      <a:endParaRPr lang="en-US" sz="1600" b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1600" dirty="0" smtClean="0">
                          <a:latin typeface="Calibri" pitchFamily="34" charset="0"/>
                        </a:rPr>
                        <a:t> growth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 in aquatic habitats results in </a:t>
                      </a:r>
                      <a:r>
                        <a:rPr lang="en-US" sz="1600" baseline="0" dirty="0" err="1" smtClean="0">
                          <a:latin typeface="Calibri" pitchFamily="34" charset="0"/>
                        </a:rPr>
                        <a:t>mixotrophs</a:t>
                      </a:r>
                      <a:endParaRPr lang="en-US" sz="1600" baseline="0" dirty="0" smtClean="0">
                        <a:latin typeface="Calibri" pitchFamily="34" charset="0"/>
                      </a:endParaRP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1600" baseline="0" dirty="0" smtClean="0">
                          <a:latin typeface="Calibri" pitchFamily="34" charset="0"/>
                        </a:rPr>
                        <a:t> co-assimilation increases efficiency</a:t>
                      </a:r>
                      <a:endParaRPr lang="en-US" sz="16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175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200" smtClean="0">
                <a:latin typeface="Calibri" pitchFamily="34" charset="0"/>
              </a:rPr>
              <a:t>Crystal Structures of Carboxysome Shell Proteins</a:t>
            </a:r>
          </a:p>
        </p:txBody>
      </p:sp>
      <p:grpSp>
        <p:nvGrpSpPr>
          <p:cNvPr id="34818" name="Group 3"/>
          <p:cNvGrpSpPr>
            <a:grpSpLocks/>
          </p:cNvGrpSpPr>
          <p:nvPr/>
        </p:nvGrpSpPr>
        <p:grpSpPr bwMode="auto">
          <a:xfrm>
            <a:off x="381000" y="990600"/>
            <a:ext cx="8915400" cy="5867400"/>
            <a:chOff x="533400" y="990600"/>
            <a:chExt cx="8915400" cy="5867400"/>
          </a:xfrm>
        </p:grpSpPr>
        <p:pic>
          <p:nvPicPr>
            <p:cNvPr id="34820" name="Picture 4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3400" y="990600"/>
              <a:ext cx="7692813" cy="586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4821" name="Group 9"/>
            <p:cNvGrpSpPr>
              <a:grpSpLocks/>
            </p:cNvGrpSpPr>
            <p:nvPr/>
          </p:nvGrpSpPr>
          <p:grpSpPr bwMode="auto">
            <a:xfrm>
              <a:off x="7162800" y="3276600"/>
              <a:ext cx="1905000" cy="1524000"/>
              <a:chOff x="6858000" y="2743200"/>
              <a:chExt cx="1905000" cy="1524000"/>
            </a:xfrm>
          </p:grpSpPr>
          <p:sp>
            <p:nvSpPr>
              <p:cNvPr id="12" name="Arc 11"/>
              <p:cNvSpPr/>
              <p:nvPr/>
            </p:nvSpPr>
            <p:spPr>
              <a:xfrm>
                <a:off x="6858000" y="2743200"/>
                <a:ext cx="1905000" cy="1524000"/>
              </a:xfrm>
              <a:prstGeom prst="arc">
                <a:avLst>
                  <a:gd name="adj1" fmla="val 11182687"/>
                  <a:gd name="adj2" fmla="val 15535702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dirty="0">
                  <a:solidFill>
                    <a:srgbClr val="FF0000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13" name="Straight Arrow Connector 12"/>
              <p:cNvCxnSpPr>
                <a:stCxn id="12" idx="0"/>
              </p:cNvCxnSpPr>
              <p:nvPr/>
            </p:nvCxnSpPr>
            <p:spPr>
              <a:xfrm rot="5400000">
                <a:off x="6772275" y="3486150"/>
                <a:ext cx="180975" cy="952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822" name="TextBox 6"/>
            <p:cNvSpPr txBox="1">
              <a:spLocks noChangeArrowheads="1"/>
            </p:cNvSpPr>
            <p:nvPr/>
          </p:nvSpPr>
          <p:spPr bwMode="auto">
            <a:xfrm>
              <a:off x="7924800" y="2895600"/>
              <a:ext cx="15240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FF0000"/>
                  </a:solidFill>
                  <a:latin typeface="Calibri" pitchFamily="34" charset="0"/>
                </a:rPr>
                <a:t>RuBP &amp; PGA</a:t>
              </a:r>
            </a:p>
            <a:p>
              <a:pPr eaLnBrk="0" hangingPunct="0"/>
              <a:r>
                <a:rPr lang="en-US" sz="1200">
                  <a:solidFill>
                    <a:srgbClr val="FF0000"/>
                  </a:solidFill>
                  <a:latin typeface="Calibri" pitchFamily="34" charset="0"/>
                </a:rPr>
                <a:t>* Also negatively changed</a:t>
              </a:r>
            </a:p>
          </p:txBody>
        </p:sp>
        <p:sp>
          <p:nvSpPr>
            <p:cNvPr id="34823" name="TextBox 7"/>
            <p:cNvSpPr txBox="1">
              <a:spLocks noChangeArrowheads="1"/>
            </p:cNvSpPr>
            <p:nvPr/>
          </p:nvSpPr>
          <p:spPr bwMode="auto">
            <a:xfrm>
              <a:off x="5181600" y="4262735"/>
              <a:ext cx="37338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00FF"/>
                  </a:solidFill>
                  <a:latin typeface="Calibri" pitchFamily="34" charset="0"/>
                </a:rPr>
                <a:t>Positive electrostatic potential surrounds the narrow pore created by charged amino acid residues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5562600" y="1897063"/>
              <a:ext cx="533400" cy="152400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5486400" y="2362200"/>
              <a:ext cx="533400" cy="304800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826" name="TextBox 10"/>
            <p:cNvSpPr txBox="1">
              <a:spLocks noChangeArrowheads="1"/>
            </p:cNvSpPr>
            <p:nvPr/>
          </p:nvSpPr>
          <p:spPr bwMode="auto">
            <a:xfrm>
              <a:off x="4419600" y="1897559"/>
              <a:ext cx="1524000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100">
                  <a:solidFill>
                    <a:srgbClr val="008000"/>
                  </a:solidFill>
                  <a:latin typeface="Calibri" pitchFamily="34" charset="0"/>
                </a:rPr>
                <a:t>Both sides have different geometric and chemical properties</a:t>
              </a:r>
            </a:p>
          </p:txBody>
        </p:sp>
      </p:grpSp>
      <p:sp>
        <p:nvSpPr>
          <p:cNvPr id="34819" name="TextBox 13"/>
          <p:cNvSpPr txBox="1">
            <a:spLocks noChangeArrowheads="1"/>
          </p:cNvSpPr>
          <p:nvPr/>
        </p:nvSpPr>
        <p:spPr bwMode="auto">
          <a:xfrm>
            <a:off x="228600" y="6553200"/>
            <a:ext cx="4114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latin typeface="Calibri" pitchFamily="34" charset="0"/>
              </a:rPr>
              <a:t>Yeates et. al. Nature Reviews. Microbiology 2008. 6: 681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Carbonic Anhydrase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alibri" pitchFamily="34" charset="0"/>
              </a:rPr>
              <a:t>Ubiquitous in nature</a:t>
            </a:r>
          </a:p>
          <a:p>
            <a:pPr eaLnBrk="1" hangingPunct="1"/>
            <a:r>
              <a:rPr lang="en-US" smtClean="0">
                <a:latin typeface="Calibri" pitchFamily="34" charset="0"/>
              </a:rPr>
              <a:t>Catalyzes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latin typeface="Calibri" pitchFamily="34" charset="0"/>
              </a:rPr>
              <a:t>CO</a:t>
            </a:r>
            <a:r>
              <a:rPr lang="en-US" baseline="-25000" smtClean="0">
                <a:latin typeface="Calibri" pitchFamily="34" charset="0"/>
              </a:rPr>
              <a:t>2(aq)</a:t>
            </a:r>
            <a:r>
              <a:rPr lang="en-US" smtClean="0">
                <a:latin typeface="Calibri" pitchFamily="34" charset="0"/>
              </a:rPr>
              <a:t> + H</a:t>
            </a:r>
            <a:r>
              <a:rPr lang="en-US" baseline="-25000" smtClean="0">
                <a:latin typeface="Calibri" pitchFamily="34" charset="0"/>
              </a:rPr>
              <a:t>2</a:t>
            </a:r>
            <a:r>
              <a:rPr lang="en-US" smtClean="0">
                <a:latin typeface="Calibri" pitchFamily="34" charset="0"/>
              </a:rPr>
              <a:t>O                       HCO</a:t>
            </a:r>
            <a:r>
              <a:rPr lang="en-US" baseline="-25000" smtClean="0">
                <a:latin typeface="Calibri" pitchFamily="34" charset="0"/>
              </a:rPr>
              <a:t>3</a:t>
            </a:r>
            <a:r>
              <a:rPr lang="en-US" baseline="30000" smtClean="0">
                <a:latin typeface="Calibri" pitchFamily="34" charset="0"/>
              </a:rPr>
              <a:t>-</a:t>
            </a:r>
            <a:r>
              <a:rPr lang="en-US" smtClean="0">
                <a:latin typeface="Calibri" pitchFamily="34" charset="0"/>
              </a:rPr>
              <a:t> + H</a:t>
            </a:r>
            <a:r>
              <a:rPr lang="en-US" baseline="30000" smtClean="0">
                <a:latin typeface="Calibri" pitchFamily="34" charset="0"/>
              </a:rPr>
              <a:t>+</a:t>
            </a:r>
            <a:endParaRPr lang="en-US" smtClean="0">
              <a:latin typeface="Calibri" pitchFamily="34" charset="0"/>
            </a:endParaRPr>
          </a:p>
          <a:p>
            <a:pPr eaLnBrk="1" hangingPunct="1"/>
            <a:r>
              <a:rPr lang="en-US" smtClean="0">
                <a:latin typeface="Calibri" pitchFamily="34" charset="0"/>
              </a:rPr>
              <a:t>Functions to hydrate CO</a:t>
            </a:r>
            <a:r>
              <a:rPr lang="en-US" baseline="-25000" smtClean="0">
                <a:latin typeface="Calibri" pitchFamily="34" charset="0"/>
              </a:rPr>
              <a:t>2</a:t>
            </a:r>
            <a:endParaRPr lang="en-US" smtClean="0">
              <a:latin typeface="Calibri" pitchFamily="34" charset="0"/>
            </a:endParaRPr>
          </a:p>
          <a:p>
            <a:pPr eaLnBrk="1" hangingPunct="1"/>
            <a:r>
              <a:rPr lang="en-US" smtClean="0">
                <a:latin typeface="Calibri" pitchFamily="34" charset="0"/>
              </a:rPr>
              <a:t>CO</a:t>
            </a:r>
            <a:r>
              <a:rPr lang="en-US" baseline="-25000" smtClean="0">
                <a:latin typeface="Calibri" pitchFamily="34" charset="0"/>
              </a:rPr>
              <a:t>2</a:t>
            </a:r>
            <a:r>
              <a:rPr lang="en-US" smtClean="0">
                <a:latin typeface="Calibri" pitchFamily="34" charset="0"/>
              </a:rPr>
              <a:t> - important in living systems </a:t>
            </a:r>
          </a:p>
          <a:p>
            <a:pPr lvl="1" eaLnBrk="1" hangingPunct="1"/>
            <a:r>
              <a:rPr lang="en-US" smtClean="0">
                <a:latin typeface="Calibri" pitchFamily="34" charset="0"/>
              </a:rPr>
              <a:t>Product of aerobic respiration and reactant for photosynthesis</a:t>
            </a:r>
          </a:p>
          <a:p>
            <a:pPr eaLnBrk="1" hangingPunct="1"/>
            <a:r>
              <a:rPr lang="en-US" smtClean="0">
                <a:latin typeface="Calibri" pitchFamily="34" charset="0"/>
              </a:rPr>
              <a:t>CO</a:t>
            </a:r>
            <a:r>
              <a:rPr lang="en-US" baseline="-25000" smtClean="0">
                <a:latin typeface="Calibri" pitchFamily="34" charset="0"/>
              </a:rPr>
              <a:t>2</a:t>
            </a:r>
            <a:r>
              <a:rPr lang="en-US" smtClean="0">
                <a:latin typeface="Calibri" pitchFamily="34" charset="0"/>
              </a:rPr>
              <a:t> solubility in water = extremely low</a:t>
            </a:r>
          </a:p>
          <a:p>
            <a:pPr eaLnBrk="1" hangingPunct="1"/>
            <a:r>
              <a:rPr lang="en-US" smtClean="0">
                <a:latin typeface="Calibri" pitchFamily="34" charset="0"/>
              </a:rPr>
              <a:t>Carbonic anhydrase converts CO</a:t>
            </a:r>
            <a:r>
              <a:rPr lang="en-US" baseline="-25000" smtClean="0">
                <a:latin typeface="Calibri" pitchFamily="34" charset="0"/>
              </a:rPr>
              <a:t>2</a:t>
            </a:r>
            <a:r>
              <a:rPr lang="en-US" smtClean="0">
                <a:latin typeface="Calibri" pitchFamily="34" charset="0"/>
              </a:rPr>
              <a:t> into more soluble ion HCO</a:t>
            </a:r>
            <a:r>
              <a:rPr lang="en-US" baseline="-25000" smtClean="0">
                <a:latin typeface="Calibri" pitchFamily="34" charset="0"/>
              </a:rPr>
              <a:t>3</a:t>
            </a:r>
            <a:r>
              <a:rPr lang="en-US" baseline="30000" smtClean="0">
                <a:latin typeface="Calibri" pitchFamily="34" charset="0"/>
              </a:rPr>
              <a:t>-</a:t>
            </a:r>
            <a:endParaRPr lang="en-US" smtClean="0">
              <a:latin typeface="Calibri" pitchFamily="34" charset="0"/>
            </a:endParaRPr>
          </a:p>
          <a:p>
            <a:pPr eaLnBrk="1" hangingPunct="1"/>
            <a:endParaRPr lang="en-US" smtClean="0">
              <a:latin typeface="Calibri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590800" y="2436813"/>
            <a:ext cx="13716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rot="10800000">
            <a:off x="2590800" y="2589213"/>
            <a:ext cx="13716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Carbonic Anhydrase Active Site</a:t>
            </a:r>
          </a:p>
        </p:txBody>
      </p:sp>
      <p:pic>
        <p:nvPicPr>
          <p:cNvPr id="36866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828800"/>
            <a:ext cx="3632200" cy="263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524000"/>
            <a:ext cx="3200400" cy="314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TextBox 5"/>
          <p:cNvSpPr txBox="1">
            <a:spLocks noChangeArrowheads="1"/>
          </p:cNvSpPr>
          <p:nvPr/>
        </p:nvSpPr>
        <p:spPr bwMode="auto">
          <a:xfrm>
            <a:off x="990600" y="4953000"/>
            <a:ext cx="7391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Enzyme active site is half hydrophobic and half hydrophilic (accommodates both CO</a:t>
            </a:r>
            <a:r>
              <a:rPr lang="en-US" baseline="-25000">
                <a:latin typeface="Calibri" pitchFamily="34" charset="0"/>
              </a:rPr>
              <a:t>2</a:t>
            </a:r>
            <a:r>
              <a:rPr lang="en-US">
                <a:latin typeface="Calibri" pitchFamily="34" charset="0"/>
              </a:rPr>
              <a:t>-hydrophobic and HCO</a:t>
            </a:r>
            <a:r>
              <a:rPr lang="en-US" baseline="-25000">
                <a:latin typeface="Calibri" pitchFamily="34" charset="0"/>
              </a:rPr>
              <a:t>3</a:t>
            </a:r>
            <a:r>
              <a:rPr lang="en-US" baseline="30000">
                <a:latin typeface="Calibri" pitchFamily="34" charset="0"/>
              </a:rPr>
              <a:t>—</a:t>
            </a:r>
            <a:r>
              <a:rPr lang="en-US">
                <a:latin typeface="Calibri" pitchFamily="34" charset="0"/>
              </a:rPr>
              <a:t>hydrophilic)</a:t>
            </a:r>
          </a:p>
          <a:p>
            <a:pPr eaLnBrk="0" hangingPunct="0">
              <a:buFont typeface="Arial" charset="0"/>
              <a:buChar char="•"/>
            </a:pPr>
            <a:endParaRPr lang="en-US">
              <a:latin typeface="Calibri" pitchFamily="34" charset="0"/>
            </a:endParaRPr>
          </a:p>
          <a:p>
            <a:pPr eaLnBrk="0" hangingPunct="0"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Zinc cofactor is coordinated by group of 3 histidines</a:t>
            </a:r>
          </a:p>
        </p:txBody>
      </p:sp>
      <p:pic>
        <p:nvPicPr>
          <p:cNvPr id="36869" name="Picture 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70800" y="6731000"/>
            <a:ext cx="147320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TextBox 7"/>
          <p:cNvSpPr txBox="1">
            <a:spLocks noChangeArrowheads="1"/>
          </p:cNvSpPr>
          <p:nvPr/>
        </p:nvSpPr>
        <p:spPr bwMode="auto">
          <a:xfrm>
            <a:off x="228600" y="6611938"/>
            <a:ext cx="54864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000">
                <a:latin typeface="Calibri" pitchFamily="34" charset="0"/>
              </a:rPr>
              <a:t>Rowlett 2010 Biochimica et Biophysica 1804: 362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200" smtClean="0">
                <a:latin typeface="Calibri" pitchFamily="34" charset="0"/>
              </a:rPr>
              <a:t>Carbonic Anhydrase Active Site - Continued</a:t>
            </a:r>
          </a:p>
        </p:txBody>
      </p:sp>
      <p:sp>
        <p:nvSpPr>
          <p:cNvPr id="37890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2847"/>
          </a:xfrm>
        </p:spPr>
        <p:txBody>
          <a:bodyPr wrap="square">
            <a:spAutoFit/>
          </a:bodyPr>
          <a:lstStyle/>
          <a:p>
            <a:pPr eaLnBrk="1" hangingPunct="1">
              <a:buFont typeface="Arial" charset="0"/>
              <a:buChar char="•"/>
            </a:pPr>
            <a:r>
              <a:rPr lang="en-US" sz="3200" dirty="0" smtClean="0">
                <a:latin typeface="Calibri" pitchFamily="34" charset="0"/>
              </a:rPr>
              <a:t> Cofactor </a:t>
            </a:r>
            <a:r>
              <a:rPr lang="en-US" sz="3200" b="1" dirty="0" err="1" smtClean="0">
                <a:latin typeface="Calibri" pitchFamily="34" charset="0"/>
              </a:rPr>
              <a:t>Zn(II</a:t>
            </a:r>
            <a:r>
              <a:rPr lang="en-US" sz="3200" b="1" dirty="0" smtClean="0">
                <a:latin typeface="Calibri" pitchFamily="34" charset="0"/>
              </a:rPr>
              <a:t>) </a:t>
            </a:r>
            <a:r>
              <a:rPr lang="en-US" sz="3200" dirty="0" smtClean="0">
                <a:latin typeface="Calibri" pitchFamily="34" charset="0"/>
              </a:rPr>
              <a:t>coordinated with water has </a:t>
            </a:r>
            <a:r>
              <a:rPr lang="en-US" sz="3200" dirty="0" err="1" smtClean="0">
                <a:latin typeface="Calibri" pitchFamily="34" charset="0"/>
              </a:rPr>
              <a:t>pKa</a:t>
            </a:r>
            <a:r>
              <a:rPr lang="en-US" sz="3200" dirty="0" smtClean="0">
                <a:latin typeface="Calibri" pitchFamily="34" charset="0"/>
              </a:rPr>
              <a:t> of 7</a:t>
            </a:r>
          </a:p>
          <a:p>
            <a:pPr eaLnBrk="1" hangingPunct="1">
              <a:buFont typeface="Arial" charset="0"/>
              <a:buChar char="•"/>
            </a:pPr>
            <a:r>
              <a:rPr lang="en-US" sz="3200" dirty="0" smtClean="0">
                <a:latin typeface="Calibri" pitchFamily="34" charset="0"/>
              </a:rPr>
              <a:t> Hydrophilic side of active site 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800" dirty="0" smtClean="0">
                <a:latin typeface="Calibri" pitchFamily="34" charset="0"/>
              </a:rPr>
              <a:t>Water molecule enters and facilitates the proton transfer</a:t>
            </a:r>
          </a:p>
          <a:p>
            <a:pPr eaLnBrk="1" hangingPunct="1">
              <a:buFont typeface="Arial" charset="0"/>
              <a:buChar char="•"/>
            </a:pPr>
            <a:r>
              <a:rPr lang="en-US" sz="3200" dirty="0" smtClean="0">
                <a:latin typeface="Calibri" pitchFamily="34" charset="0"/>
              </a:rPr>
              <a:t> Hydrophobic side pre-orients the CO</a:t>
            </a:r>
            <a:r>
              <a:rPr lang="en-US" sz="3200" baseline="-25000" dirty="0" smtClean="0">
                <a:latin typeface="Calibri" pitchFamily="34" charset="0"/>
              </a:rPr>
              <a:t>2</a:t>
            </a:r>
            <a:r>
              <a:rPr lang="en-US" sz="3200" dirty="0" smtClean="0">
                <a:latin typeface="Calibri" pitchFamily="34" charset="0"/>
              </a:rPr>
              <a:t> substrate</a:t>
            </a:r>
          </a:p>
          <a:p>
            <a:pPr eaLnBrk="1" hangingPunct="1">
              <a:buFont typeface="Arial" charset="0"/>
              <a:buChar char="•"/>
            </a:pPr>
            <a:r>
              <a:rPr lang="en-US" sz="3200" dirty="0" smtClean="0">
                <a:latin typeface="Calibri" pitchFamily="34" charset="0"/>
              </a:rPr>
              <a:t> A hydrogen bond network will reach substrate CO</a:t>
            </a:r>
            <a:r>
              <a:rPr lang="en-US" sz="3200" baseline="-25000" dirty="0" smtClean="0">
                <a:latin typeface="Calibri" pitchFamily="34" charset="0"/>
              </a:rPr>
              <a:t>2</a:t>
            </a:r>
            <a:endParaRPr lang="en-US" sz="3200" dirty="0" smtClean="0">
              <a:latin typeface="Calibri" pitchFamily="34" charset="0"/>
            </a:endParaRPr>
          </a:p>
        </p:txBody>
      </p:sp>
      <p:sp>
        <p:nvSpPr>
          <p:cNvPr id="37893" name="TextBox 6"/>
          <p:cNvSpPr txBox="1">
            <a:spLocks noChangeArrowheads="1"/>
          </p:cNvSpPr>
          <p:nvPr/>
        </p:nvSpPr>
        <p:spPr bwMode="auto">
          <a:xfrm>
            <a:off x="228600" y="6611938"/>
            <a:ext cx="54864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000">
                <a:latin typeface="Calibri" pitchFamily="34" charset="0"/>
              </a:rPr>
              <a:t>Rowlett 2010 Biochimica et Biophysica 1804: 362</a:t>
            </a:r>
          </a:p>
        </p:txBody>
      </p:sp>
      <p:pic>
        <p:nvPicPr>
          <p:cNvPr id="37894" name="Picture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400800"/>
            <a:ext cx="147320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latin typeface="Calibri" pitchFamily="34" charset="0"/>
              </a:rPr>
              <a:t>Carbon fixation 1 - overview</a:t>
            </a: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alibri" pitchFamily="34" charset="0"/>
              </a:rPr>
              <a:t>Calvin Cycle – most common CO</a:t>
            </a:r>
            <a:r>
              <a:rPr lang="en-US" baseline="-25000" smtClean="0">
                <a:latin typeface="Calibri" pitchFamily="34" charset="0"/>
              </a:rPr>
              <a:t>2</a:t>
            </a:r>
            <a:r>
              <a:rPr lang="en-US" smtClean="0">
                <a:latin typeface="Calibri" pitchFamily="34" charset="0"/>
              </a:rPr>
              <a:t> fixation pathway</a:t>
            </a:r>
          </a:p>
          <a:p>
            <a:pPr eaLnBrk="1" hangingPunct="1"/>
            <a:r>
              <a:rPr lang="en-US" smtClean="0">
                <a:latin typeface="Calibri" pitchFamily="34" charset="0"/>
              </a:rPr>
              <a:t>Calvin Cycle – energetically unfavorable</a:t>
            </a:r>
          </a:p>
          <a:p>
            <a:pPr lvl="1" eaLnBrk="1" hangingPunct="1"/>
            <a:r>
              <a:rPr lang="en-US" smtClean="0">
                <a:latin typeface="Calibri" pitchFamily="34" charset="0"/>
              </a:rPr>
              <a:t>Must be coupled with ATP hydrolysis</a:t>
            </a:r>
          </a:p>
          <a:p>
            <a:pPr eaLnBrk="1" hangingPunct="1"/>
            <a:r>
              <a:rPr lang="en-US" smtClean="0">
                <a:latin typeface="Calibri" pitchFamily="34" charset="0"/>
              </a:rPr>
              <a:t>Location = carboxysomes</a:t>
            </a:r>
          </a:p>
          <a:p>
            <a:pPr eaLnBrk="1" hangingPunct="1"/>
            <a:r>
              <a:rPr lang="en-US" smtClean="0">
                <a:latin typeface="Calibri" pitchFamily="34" charset="0"/>
              </a:rPr>
              <a:t>Carboxysomes – colocalization of RuBisCO and other important Calvin Cycle enzymes</a:t>
            </a:r>
          </a:p>
          <a:p>
            <a:pPr eaLnBrk="1" hangingPunct="1"/>
            <a:r>
              <a:rPr lang="en-US" smtClean="0">
                <a:latin typeface="Calibri" pitchFamily="34" charset="0"/>
              </a:rPr>
              <a:t>Carbonic anhydrase – ubiquitous</a:t>
            </a:r>
          </a:p>
          <a:p>
            <a:pPr lvl="1" eaLnBrk="1" hangingPunct="1"/>
            <a:r>
              <a:rPr lang="en-US" smtClean="0">
                <a:latin typeface="Calibri" pitchFamily="34" charset="0"/>
              </a:rPr>
              <a:t>Converts CO</a:t>
            </a:r>
            <a:r>
              <a:rPr lang="en-US" baseline="-25000" smtClean="0">
                <a:latin typeface="Calibri" pitchFamily="34" charset="0"/>
              </a:rPr>
              <a:t>2</a:t>
            </a:r>
            <a:r>
              <a:rPr lang="en-US" smtClean="0">
                <a:latin typeface="Calibri" pitchFamily="34" charset="0"/>
              </a:rPr>
              <a:t> to bicarbonate</a:t>
            </a:r>
          </a:p>
          <a:p>
            <a:pPr eaLnBrk="1" hangingPunct="1"/>
            <a:r>
              <a:rPr lang="en-US" smtClean="0">
                <a:latin typeface="Calibri" pitchFamily="34" charset="0"/>
              </a:rPr>
              <a:t>Carbonic anhydrase active site coordinates CO</a:t>
            </a:r>
            <a:r>
              <a:rPr lang="en-US" baseline="-25000" smtClean="0">
                <a:latin typeface="Calibri" pitchFamily="34" charset="0"/>
              </a:rPr>
              <a:t>2</a:t>
            </a:r>
            <a:r>
              <a:rPr lang="en-US" smtClean="0">
                <a:latin typeface="Calibri" pitchFamily="34" charset="0"/>
              </a:rPr>
              <a:t> molecule (Zn cofactor)</a:t>
            </a:r>
          </a:p>
          <a:p>
            <a:pPr eaLnBrk="1" hangingPunct="1"/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81000"/>
            <a:ext cx="7772400" cy="2127250"/>
          </a:xfrm>
        </p:spPr>
        <p:txBody>
          <a:bodyPr/>
          <a:lstStyle/>
          <a:p>
            <a:pPr eaLnBrk="1" hangingPunct="1"/>
            <a:r>
              <a:rPr lang="en-US" sz="4000" b="1" dirty="0" smtClean="0"/>
              <a:t>Metabolism – Carbon fixation 2</a:t>
            </a:r>
          </a:p>
        </p:txBody>
      </p:sp>
      <p:pic>
        <p:nvPicPr>
          <p:cNvPr id="15362" name="Picture 6" descr="Download me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943600"/>
            <a:ext cx="12192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Subtitle 4"/>
          <p:cNvSpPr>
            <a:spLocks noGrp="1" noChangeArrowheads="1"/>
          </p:cNvSpPr>
          <p:nvPr/>
        </p:nvSpPr>
        <p:spPr bwMode="auto">
          <a:xfrm>
            <a:off x="1066800" y="3727450"/>
            <a:ext cx="701040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sz="3000" dirty="0">
                <a:latin typeface="Calibri" pitchFamily="34" charset="0"/>
              </a:rPr>
              <a:t>Anthony J. Sinskey, Sc.D.</a:t>
            </a:r>
          </a:p>
          <a:p>
            <a:pPr algn="ctr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sz="3000" dirty="0">
                <a:latin typeface="Calibri" pitchFamily="34" charset="0"/>
              </a:rPr>
              <a:t>September </a:t>
            </a:r>
            <a:r>
              <a:rPr lang="en-US" sz="3000" dirty="0" smtClean="0">
                <a:latin typeface="Calibri" pitchFamily="34" charset="0"/>
              </a:rPr>
              <a:t>28, 2011</a:t>
            </a:r>
            <a:endParaRPr lang="en-US" sz="3000" dirty="0">
              <a:latin typeface="Calibri" pitchFamily="34" charset="0"/>
            </a:endParaRPr>
          </a:p>
          <a:p>
            <a:pPr algn="ctr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sz="3000" dirty="0">
                <a:latin typeface="Calibri" pitchFamily="34" charset="0"/>
              </a:rPr>
              <a:t>Lecture </a:t>
            </a:r>
            <a:r>
              <a:rPr lang="en-US" sz="3000" dirty="0" smtClean="0">
                <a:latin typeface="Calibri" pitchFamily="34" charset="0"/>
              </a:rPr>
              <a:t>6-2</a:t>
            </a:r>
            <a:endParaRPr lang="en-US" sz="3000" dirty="0">
              <a:latin typeface="Calibri" pitchFamily="34" charset="0"/>
            </a:endParaRPr>
          </a:p>
          <a:p>
            <a:pPr algn="ctr" eaLnBrk="0" hangingPunct="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endParaRPr lang="en-US" sz="3000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latin typeface="Calibri" pitchFamily="34" charset="0"/>
              </a:rPr>
              <a:t>Outline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686800" cy="491172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Carbon fixation pathways other than the “Calvin Cycle”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Reductive citric acid cycle</a:t>
            </a:r>
          </a:p>
          <a:p>
            <a:pPr lvl="2" eaLnBrk="1" hangingPunct="1"/>
            <a:r>
              <a:rPr lang="en-US" dirty="0" smtClean="0">
                <a:latin typeface="Calibri" pitchFamily="34" charset="0"/>
              </a:rPr>
              <a:t>Key steps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Reductive acetyl-CoA pathway</a:t>
            </a:r>
          </a:p>
          <a:p>
            <a:pPr lvl="2" eaLnBrk="1" hangingPunct="1"/>
            <a:r>
              <a:rPr lang="en-US" dirty="0" smtClean="0">
                <a:latin typeface="Calibri" pitchFamily="34" charset="0"/>
              </a:rPr>
              <a:t>Key steps</a:t>
            </a:r>
          </a:p>
          <a:p>
            <a:pPr lvl="2" eaLnBrk="1" hangingPunct="1"/>
            <a:r>
              <a:rPr lang="en-US" dirty="0" smtClean="0">
                <a:latin typeface="Calibri" pitchFamily="34" charset="0"/>
              </a:rPr>
              <a:t>CO dehydrogenase (CODH)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3-hydroxypropionate cycle</a:t>
            </a:r>
          </a:p>
          <a:p>
            <a:pPr lvl="2" eaLnBrk="1" hangingPunct="1"/>
            <a:r>
              <a:rPr lang="en-US" dirty="0" smtClean="0">
                <a:latin typeface="Calibri" pitchFamily="34" charset="0"/>
              </a:rPr>
              <a:t>Key steps</a:t>
            </a:r>
          </a:p>
          <a:p>
            <a:pPr lvl="1" eaLnBrk="1" hangingPunct="1"/>
            <a:r>
              <a:rPr lang="en-US" dirty="0" err="1" smtClean="0">
                <a:latin typeface="Calibri" pitchFamily="34" charset="0"/>
              </a:rPr>
              <a:t>Hydroxypropionate-hydroxybutyrate</a:t>
            </a:r>
            <a:r>
              <a:rPr lang="en-US" dirty="0" smtClean="0">
                <a:latin typeface="Calibri" pitchFamily="34" charset="0"/>
              </a:rPr>
              <a:t> cycle</a:t>
            </a:r>
          </a:p>
          <a:p>
            <a:pPr lvl="2" eaLnBrk="1" hangingPunct="1"/>
            <a:r>
              <a:rPr lang="en-US" dirty="0" smtClean="0">
                <a:latin typeface="Calibri" pitchFamily="34" charset="0"/>
              </a:rPr>
              <a:t>Key steps</a:t>
            </a:r>
          </a:p>
          <a:p>
            <a:pPr lvl="1" eaLnBrk="1" hangingPunct="1"/>
            <a:r>
              <a:rPr lang="en-US" dirty="0" err="1" smtClean="0">
                <a:latin typeface="Calibri" pitchFamily="34" charset="0"/>
              </a:rPr>
              <a:t>Dicarboxylate-hydroxybutyrate</a:t>
            </a:r>
            <a:r>
              <a:rPr lang="en-US" dirty="0" smtClean="0">
                <a:latin typeface="Calibri" pitchFamily="34" charset="0"/>
              </a:rPr>
              <a:t> cycle</a:t>
            </a:r>
          </a:p>
          <a:p>
            <a:pPr lvl="2" eaLnBrk="1" hangingPunct="1"/>
            <a:r>
              <a:rPr lang="en-US" dirty="0" smtClean="0">
                <a:latin typeface="Calibri" pitchFamily="34" charset="0"/>
              </a:rPr>
              <a:t>Key steps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Reductive Citric Acid Cycle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1172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The </a:t>
            </a:r>
            <a:r>
              <a:rPr lang="en-US" b="1" dirty="0" smtClean="0">
                <a:latin typeface="Calibri" pitchFamily="34" charset="0"/>
              </a:rPr>
              <a:t>TCA</a:t>
            </a:r>
            <a:r>
              <a:rPr lang="en-US" dirty="0" smtClean="0">
                <a:latin typeface="Calibri" pitchFamily="34" charset="0"/>
              </a:rPr>
              <a:t> cycle - acetyl-</a:t>
            </a:r>
            <a:r>
              <a:rPr lang="en-US" dirty="0" err="1" smtClean="0">
                <a:latin typeface="Calibri" pitchFamily="34" charset="0"/>
              </a:rPr>
              <a:t>CoA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b="1" dirty="0" smtClean="0">
                <a:latin typeface="Calibri" pitchFamily="34" charset="0"/>
              </a:rPr>
              <a:t>broken down 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With release of 2CO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 and energy</a:t>
            </a:r>
          </a:p>
          <a:p>
            <a:pPr eaLnBrk="1" hangingPunct="1"/>
            <a:r>
              <a:rPr lang="en-US" b="1" u="sng" dirty="0" smtClean="0">
                <a:latin typeface="Calibri" pitchFamily="34" charset="0"/>
              </a:rPr>
              <a:t>Reductive</a:t>
            </a:r>
            <a:r>
              <a:rPr lang="en-US" b="1" dirty="0" smtClean="0">
                <a:latin typeface="Calibri" pitchFamily="34" charset="0"/>
              </a:rPr>
              <a:t> TCA </a:t>
            </a:r>
            <a:r>
              <a:rPr lang="en-US" dirty="0" smtClean="0">
                <a:latin typeface="Calibri" pitchFamily="34" charset="0"/>
              </a:rPr>
              <a:t>cycle - acetyl </a:t>
            </a:r>
            <a:r>
              <a:rPr lang="en-US" dirty="0" err="1" smtClean="0">
                <a:latin typeface="Calibri" pitchFamily="34" charset="0"/>
              </a:rPr>
              <a:t>CoA</a:t>
            </a:r>
            <a:r>
              <a:rPr lang="en-US" dirty="0" smtClean="0">
                <a:latin typeface="Calibri" pitchFamily="34" charset="0"/>
              </a:rPr>
              <a:t> is </a:t>
            </a:r>
            <a:r>
              <a:rPr lang="en-US" b="1" dirty="0" smtClean="0">
                <a:latin typeface="Calibri" pitchFamily="34" charset="0"/>
              </a:rPr>
              <a:t>synthesized 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Incorporation of 2 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 and energy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Share the </a:t>
            </a:r>
            <a:r>
              <a:rPr lang="en-US" b="1" dirty="0" smtClean="0">
                <a:latin typeface="Calibri" pitchFamily="34" charset="0"/>
              </a:rPr>
              <a:t>same enzymes </a:t>
            </a:r>
            <a:r>
              <a:rPr lang="en-US" dirty="0" smtClean="0">
                <a:latin typeface="Calibri" pitchFamily="34" charset="0"/>
              </a:rPr>
              <a:t>as in the TCA cycle 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With exception of three steps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Found in green </a:t>
            </a:r>
            <a:r>
              <a:rPr lang="en-US" dirty="0" err="1" smtClean="0">
                <a:latin typeface="Calibri" pitchFamily="34" charset="0"/>
              </a:rPr>
              <a:t>sulphur</a:t>
            </a:r>
            <a:r>
              <a:rPr lang="en-US" dirty="0" smtClean="0">
                <a:latin typeface="Calibri" pitchFamily="34" charset="0"/>
              </a:rPr>
              <a:t> bacteria, </a:t>
            </a:r>
            <a:r>
              <a:rPr lang="en-US" dirty="0" err="1" smtClean="0">
                <a:latin typeface="Calibri" pitchFamily="34" charset="0"/>
              </a:rPr>
              <a:t>Proteobacteria</a:t>
            </a:r>
            <a:r>
              <a:rPr lang="en-US" dirty="0" smtClean="0">
                <a:latin typeface="Calibri" pitchFamily="34" charset="0"/>
              </a:rPr>
              <a:t>, and </a:t>
            </a:r>
            <a:r>
              <a:rPr lang="en-US" dirty="0" err="1" smtClean="0">
                <a:latin typeface="Calibri" pitchFamily="34" charset="0"/>
              </a:rPr>
              <a:t>microaerophilic</a:t>
            </a:r>
            <a:r>
              <a:rPr lang="en-US" dirty="0" smtClean="0">
                <a:latin typeface="Calibri" pitchFamily="34" charset="0"/>
              </a:rPr>
              <a:t> bacteria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Enzymes are </a:t>
            </a:r>
            <a:r>
              <a:rPr lang="en-US" b="1" dirty="0" smtClean="0">
                <a:latin typeface="Calibri" pitchFamily="34" charset="0"/>
              </a:rPr>
              <a:t>O</a:t>
            </a:r>
            <a:r>
              <a:rPr lang="en-US" b="1" baseline="-25000" dirty="0" smtClean="0">
                <a:latin typeface="Calibri" pitchFamily="34" charset="0"/>
              </a:rPr>
              <a:t>2</a:t>
            </a:r>
            <a:r>
              <a:rPr lang="en-US" b="1" dirty="0" smtClean="0">
                <a:latin typeface="Calibri" pitchFamily="34" charset="0"/>
              </a:rPr>
              <a:t> sensitive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Only active in anaerobes or aerobes in low oxygen tension environment</a:t>
            </a:r>
          </a:p>
          <a:p>
            <a:pPr eaLnBrk="1" hangingPunct="1"/>
            <a:r>
              <a:rPr lang="en-US" b="1" dirty="0" smtClean="0">
                <a:latin typeface="Calibri" pitchFamily="34" charset="0"/>
              </a:rPr>
              <a:t>Less energy-consuming </a:t>
            </a:r>
            <a:r>
              <a:rPr lang="en-US" dirty="0" smtClean="0">
                <a:latin typeface="Calibri" pitchFamily="34" charset="0"/>
              </a:rPr>
              <a:t>than the Calvin cycle</a:t>
            </a:r>
          </a:p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Reverse Citric Acid Cycle</a:t>
            </a:r>
          </a:p>
        </p:txBody>
      </p:sp>
      <p:sp>
        <p:nvSpPr>
          <p:cNvPr id="4" name="Arc 3"/>
          <p:cNvSpPr/>
          <p:nvPr/>
        </p:nvSpPr>
        <p:spPr>
          <a:xfrm>
            <a:off x="1219200" y="1331913"/>
            <a:ext cx="5486400" cy="5257800"/>
          </a:xfrm>
          <a:prstGeom prst="arc">
            <a:avLst>
              <a:gd name="adj1" fmla="val 15439142"/>
              <a:gd name="adj2" fmla="val 168672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pic>
        <p:nvPicPr>
          <p:cNvPr id="19459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331913"/>
            <a:ext cx="11049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rc 5"/>
          <p:cNvSpPr/>
          <p:nvPr/>
        </p:nvSpPr>
        <p:spPr>
          <a:xfrm>
            <a:off x="1371600" y="1331913"/>
            <a:ext cx="5486400" cy="5257800"/>
          </a:xfrm>
          <a:prstGeom prst="arc">
            <a:avLst>
              <a:gd name="adj1" fmla="val 13172556"/>
              <a:gd name="adj2" fmla="val 13945813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pic>
        <p:nvPicPr>
          <p:cNvPr id="19461" name="Picture 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1408113"/>
            <a:ext cx="11049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2500" y="2398713"/>
            <a:ext cx="11049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rc 8"/>
          <p:cNvSpPr/>
          <p:nvPr/>
        </p:nvSpPr>
        <p:spPr>
          <a:xfrm>
            <a:off x="1219200" y="1331913"/>
            <a:ext cx="5486400" cy="5257800"/>
          </a:xfrm>
          <a:prstGeom prst="arc">
            <a:avLst>
              <a:gd name="adj1" fmla="val 11010246"/>
              <a:gd name="adj2" fmla="val 11822509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pic>
        <p:nvPicPr>
          <p:cNvPr id="19464" name="Picture 9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" y="3617913"/>
            <a:ext cx="1066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0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66800" y="4913313"/>
            <a:ext cx="1231900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Arc 11"/>
          <p:cNvSpPr/>
          <p:nvPr/>
        </p:nvSpPr>
        <p:spPr>
          <a:xfrm>
            <a:off x="1219200" y="1331913"/>
            <a:ext cx="5486400" cy="5257800"/>
          </a:xfrm>
          <a:prstGeom prst="arc">
            <a:avLst>
              <a:gd name="adj1" fmla="val 9408783"/>
              <a:gd name="adj2" fmla="val 10206119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pic>
        <p:nvPicPr>
          <p:cNvPr id="19467" name="Picture 12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01900" y="5903913"/>
            <a:ext cx="12319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Arc 13"/>
          <p:cNvSpPr/>
          <p:nvPr/>
        </p:nvSpPr>
        <p:spPr>
          <a:xfrm>
            <a:off x="1219200" y="1331913"/>
            <a:ext cx="5486400" cy="5257800"/>
          </a:xfrm>
          <a:prstGeom prst="arc">
            <a:avLst>
              <a:gd name="adj1" fmla="val 7591558"/>
              <a:gd name="adj2" fmla="val 812692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pic>
        <p:nvPicPr>
          <p:cNvPr id="19469" name="Picture 14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5675313"/>
            <a:ext cx="12319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Arc 15"/>
          <p:cNvSpPr/>
          <p:nvPr/>
        </p:nvSpPr>
        <p:spPr>
          <a:xfrm>
            <a:off x="1219200" y="1331913"/>
            <a:ext cx="5486400" cy="5257800"/>
          </a:xfrm>
          <a:prstGeom prst="arc">
            <a:avLst>
              <a:gd name="adj1" fmla="val 4452683"/>
              <a:gd name="adj2" fmla="val 583758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17" name="Arc 16"/>
          <p:cNvSpPr/>
          <p:nvPr/>
        </p:nvSpPr>
        <p:spPr>
          <a:xfrm>
            <a:off x="1219200" y="1331913"/>
            <a:ext cx="5486400" cy="5257800"/>
          </a:xfrm>
          <a:prstGeom prst="arc">
            <a:avLst>
              <a:gd name="adj1" fmla="val 2057376"/>
              <a:gd name="adj2" fmla="val 2820693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pic>
        <p:nvPicPr>
          <p:cNvPr id="19472" name="Picture 17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91200" y="4456113"/>
            <a:ext cx="1231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Arc 18"/>
          <p:cNvSpPr/>
          <p:nvPr/>
        </p:nvSpPr>
        <p:spPr>
          <a:xfrm>
            <a:off x="1219200" y="1331913"/>
            <a:ext cx="5486400" cy="5257800"/>
          </a:xfrm>
          <a:prstGeom prst="arc">
            <a:avLst>
              <a:gd name="adj1" fmla="val 21460060"/>
              <a:gd name="adj2" fmla="val 71664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pic>
        <p:nvPicPr>
          <p:cNvPr id="19474" name="Picture 19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930900" y="2855913"/>
            <a:ext cx="1231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Arc 20"/>
          <p:cNvSpPr/>
          <p:nvPr/>
        </p:nvSpPr>
        <p:spPr>
          <a:xfrm>
            <a:off x="1219200" y="1331913"/>
            <a:ext cx="5486400" cy="5257800"/>
          </a:xfrm>
          <a:prstGeom prst="arc">
            <a:avLst>
              <a:gd name="adj1" fmla="val 18439052"/>
              <a:gd name="adj2" fmla="val 1995107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22" name="Arc 21"/>
          <p:cNvSpPr/>
          <p:nvPr/>
        </p:nvSpPr>
        <p:spPr>
          <a:xfrm>
            <a:off x="6019800" y="1255713"/>
            <a:ext cx="1447800" cy="1371600"/>
          </a:xfrm>
          <a:prstGeom prst="arc">
            <a:avLst>
              <a:gd name="adj1" fmla="val 5426007"/>
              <a:gd name="adj2" fmla="val 1053591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pic>
        <p:nvPicPr>
          <p:cNvPr id="19477" name="Picture 22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096000" y="1255713"/>
            <a:ext cx="7493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8" name="TextBox 23"/>
          <p:cNvSpPr txBox="1">
            <a:spLocks noChangeArrowheads="1"/>
          </p:cNvSpPr>
          <p:nvPr/>
        </p:nvSpPr>
        <p:spPr bwMode="auto">
          <a:xfrm>
            <a:off x="2514600" y="1941513"/>
            <a:ext cx="1066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malate</a:t>
            </a:r>
          </a:p>
        </p:txBody>
      </p:sp>
      <p:sp>
        <p:nvSpPr>
          <p:cNvPr id="19479" name="TextBox 24"/>
          <p:cNvSpPr txBox="1">
            <a:spLocks noChangeArrowheads="1"/>
          </p:cNvSpPr>
          <p:nvPr/>
        </p:nvSpPr>
        <p:spPr bwMode="auto">
          <a:xfrm>
            <a:off x="4572000" y="1865313"/>
            <a:ext cx="129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oxalacetate</a:t>
            </a:r>
          </a:p>
        </p:txBody>
      </p:sp>
      <p:sp>
        <p:nvSpPr>
          <p:cNvPr id="19480" name="TextBox 25"/>
          <p:cNvSpPr txBox="1">
            <a:spLocks noChangeArrowheads="1"/>
          </p:cNvSpPr>
          <p:nvPr/>
        </p:nvSpPr>
        <p:spPr bwMode="auto">
          <a:xfrm>
            <a:off x="6019800" y="1785938"/>
            <a:ext cx="129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acetyl-CoA</a:t>
            </a:r>
          </a:p>
        </p:txBody>
      </p:sp>
      <p:sp>
        <p:nvSpPr>
          <p:cNvPr id="19481" name="TextBox 26"/>
          <p:cNvSpPr txBox="1">
            <a:spLocks noChangeArrowheads="1"/>
          </p:cNvSpPr>
          <p:nvPr/>
        </p:nvSpPr>
        <p:spPr bwMode="auto">
          <a:xfrm>
            <a:off x="6324600" y="3465513"/>
            <a:ext cx="129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citrate</a:t>
            </a:r>
          </a:p>
        </p:txBody>
      </p:sp>
      <p:sp>
        <p:nvSpPr>
          <p:cNvPr id="19482" name="TextBox 27"/>
          <p:cNvSpPr txBox="1">
            <a:spLocks noChangeArrowheads="1"/>
          </p:cNvSpPr>
          <p:nvPr/>
        </p:nvSpPr>
        <p:spPr bwMode="auto">
          <a:xfrm>
            <a:off x="6096000" y="5065713"/>
            <a:ext cx="129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aconitate</a:t>
            </a:r>
          </a:p>
        </p:txBody>
      </p:sp>
      <p:sp>
        <p:nvSpPr>
          <p:cNvPr id="19483" name="TextBox 28"/>
          <p:cNvSpPr txBox="1">
            <a:spLocks noChangeArrowheads="1"/>
          </p:cNvSpPr>
          <p:nvPr/>
        </p:nvSpPr>
        <p:spPr bwMode="auto">
          <a:xfrm>
            <a:off x="4876800" y="6510338"/>
            <a:ext cx="129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isocitrate</a:t>
            </a:r>
          </a:p>
        </p:txBody>
      </p:sp>
      <p:sp>
        <p:nvSpPr>
          <p:cNvPr id="19484" name="TextBox 29"/>
          <p:cNvSpPr txBox="1">
            <a:spLocks noChangeArrowheads="1"/>
          </p:cNvSpPr>
          <p:nvPr/>
        </p:nvSpPr>
        <p:spPr bwMode="auto">
          <a:xfrm>
            <a:off x="2362200" y="6513513"/>
            <a:ext cx="1524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α-ketoglutarate</a:t>
            </a:r>
          </a:p>
        </p:txBody>
      </p:sp>
      <p:sp>
        <p:nvSpPr>
          <p:cNvPr id="19485" name="TextBox 30"/>
          <p:cNvSpPr txBox="1">
            <a:spLocks noChangeArrowheads="1"/>
          </p:cNvSpPr>
          <p:nvPr/>
        </p:nvSpPr>
        <p:spPr bwMode="auto">
          <a:xfrm>
            <a:off x="1066800" y="5522913"/>
            <a:ext cx="129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succinyl CoA</a:t>
            </a:r>
          </a:p>
        </p:txBody>
      </p:sp>
      <p:sp>
        <p:nvSpPr>
          <p:cNvPr id="19486" name="TextBox 31"/>
          <p:cNvSpPr txBox="1">
            <a:spLocks noChangeArrowheads="1"/>
          </p:cNvSpPr>
          <p:nvPr/>
        </p:nvSpPr>
        <p:spPr bwMode="auto">
          <a:xfrm>
            <a:off x="838200" y="4151313"/>
            <a:ext cx="129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succinate</a:t>
            </a:r>
          </a:p>
        </p:txBody>
      </p:sp>
      <p:sp>
        <p:nvSpPr>
          <p:cNvPr id="19487" name="TextBox 32"/>
          <p:cNvSpPr txBox="1">
            <a:spLocks noChangeArrowheads="1"/>
          </p:cNvSpPr>
          <p:nvPr/>
        </p:nvSpPr>
        <p:spPr bwMode="auto">
          <a:xfrm>
            <a:off x="1371600" y="2855913"/>
            <a:ext cx="129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fumarate</a:t>
            </a:r>
          </a:p>
        </p:txBody>
      </p:sp>
      <p:sp>
        <p:nvSpPr>
          <p:cNvPr id="19488" name="TextBox 33"/>
          <p:cNvSpPr txBox="1">
            <a:spLocks noChangeArrowheads="1"/>
          </p:cNvSpPr>
          <p:nvPr/>
        </p:nvSpPr>
        <p:spPr bwMode="auto">
          <a:xfrm>
            <a:off x="4343400" y="871538"/>
            <a:ext cx="914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2H</a:t>
            </a:r>
          </a:p>
        </p:txBody>
      </p:sp>
      <p:sp>
        <p:nvSpPr>
          <p:cNvPr id="19489" name="TextBox 34"/>
          <p:cNvSpPr txBox="1">
            <a:spLocks noChangeArrowheads="1"/>
          </p:cNvSpPr>
          <p:nvPr/>
        </p:nvSpPr>
        <p:spPr bwMode="auto">
          <a:xfrm>
            <a:off x="838200" y="2932113"/>
            <a:ext cx="914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2H</a:t>
            </a:r>
          </a:p>
        </p:txBody>
      </p:sp>
      <p:pic>
        <p:nvPicPr>
          <p:cNvPr id="19490" name="Picture 35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92100" y="3922713"/>
            <a:ext cx="43497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91" name="Picture 36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17513" y="5821363"/>
            <a:ext cx="54292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Arc 37"/>
          <p:cNvSpPr/>
          <p:nvPr/>
        </p:nvSpPr>
        <p:spPr>
          <a:xfrm rot="10800000">
            <a:off x="3505200" y="3313113"/>
            <a:ext cx="3810000" cy="3505200"/>
          </a:xfrm>
          <a:prstGeom prst="arc">
            <a:avLst>
              <a:gd name="adj1" fmla="val 18290799"/>
              <a:gd name="adj2" fmla="val 2035382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pic>
        <p:nvPicPr>
          <p:cNvPr id="19493" name="Picture 38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276600" y="5141913"/>
            <a:ext cx="5429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94" name="TextBox 39"/>
          <p:cNvSpPr txBox="1">
            <a:spLocks noChangeArrowheads="1"/>
          </p:cNvSpPr>
          <p:nvPr/>
        </p:nvSpPr>
        <p:spPr bwMode="auto">
          <a:xfrm>
            <a:off x="3352800" y="5446713"/>
            <a:ext cx="914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2H</a:t>
            </a:r>
          </a:p>
        </p:txBody>
      </p:sp>
      <p:pic>
        <p:nvPicPr>
          <p:cNvPr id="19495" name="Picture 40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81800" y="2474913"/>
            <a:ext cx="43497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2" name="Straight Arrow Connector 41"/>
          <p:cNvCxnSpPr/>
          <p:nvPr/>
        </p:nvCxnSpPr>
        <p:spPr>
          <a:xfrm>
            <a:off x="6934200" y="1636713"/>
            <a:ext cx="762000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97" name="TextBox 42"/>
          <p:cNvSpPr txBox="1">
            <a:spLocks noChangeArrowheads="1"/>
          </p:cNvSpPr>
          <p:nvPr/>
        </p:nvSpPr>
        <p:spPr bwMode="auto">
          <a:xfrm>
            <a:off x="7239000" y="5457825"/>
            <a:ext cx="1600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Calibri" pitchFamily="34" charset="0"/>
              </a:rPr>
              <a:t>Biosynthesis</a:t>
            </a:r>
          </a:p>
        </p:txBody>
      </p:sp>
      <p:sp>
        <p:nvSpPr>
          <p:cNvPr id="19498" name="TextBox 43"/>
          <p:cNvSpPr txBox="1">
            <a:spLocks noChangeArrowheads="1"/>
          </p:cNvSpPr>
          <p:nvPr/>
        </p:nvSpPr>
        <p:spPr bwMode="auto">
          <a:xfrm>
            <a:off x="2286000" y="3744912"/>
            <a:ext cx="4191000" cy="369888"/>
          </a:xfrm>
          <a:prstGeom prst="rect">
            <a:avLst/>
          </a:prstGeom>
          <a:noFill/>
          <a:ln w="635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alibri" pitchFamily="34" charset="0"/>
              </a:rPr>
              <a:t>3CO</a:t>
            </a:r>
            <a:r>
              <a:rPr lang="en-US" baseline="-2500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+12H+5ATP             triose-phosphate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3886200" y="3913188"/>
            <a:ext cx="609600" cy="15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00" name="TextBox 45"/>
          <p:cNvSpPr txBox="1">
            <a:spLocks noChangeArrowheads="1"/>
          </p:cNvSpPr>
          <p:nvPr/>
        </p:nvSpPr>
        <p:spPr bwMode="auto">
          <a:xfrm>
            <a:off x="7924800" y="1633538"/>
            <a:ext cx="129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pyruvate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rot="5400000">
            <a:off x="7544594" y="2169319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02" name="TextBox 47"/>
          <p:cNvSpPr txBox="1">
            <a:spLocks noChangeArrowheads="1"/>
          </p:cNvSpPr>
          <p:nvPr/>
        </p:nvSpPr>
        <p:spPr bwMode="auto">
          <a:xfrm>
            <a:off x="7086600" y="3008313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phosphoenolpyruvate</a:t>
            </a:r>
          </a:p>
        </p:txBody>
      </p:sp>
      <p:sp>
        <p:nvSpPr>
          <p:cNvPr id="19503" name="TextBox 48"/>
          <p:cNvSpPr txBox="1">
            <a:spLocks noChangeArrowheads="1"/>
          </p:cNvSpPr>
          <p:nvPr/>
        </p:nvSpPr>
        <p:spPr bwMode="auto">
          <a:xfrm>
            <a:off x="7315200" y="4532313"/>
            <a:ext cx="198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triose-phosphate</a:t>
            </a:r>
          </a:p>
        </p:txBody>
      </p:sp>
      <p:pic>
        <p:nvPicPr>
          <p:cNvPr id="19504" name="Picture 49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848600" y="1103313"/>
            <a:ext cx="6731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05" name="Picture 50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391400" y="2474913"/>
            <a:ext cx="9271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06" name="Picture 51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467600" y="4075113"/>
            <a:ext cx="8763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07" name="Picture 52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934200" y="1027113"/>
            <a:ext cx="54292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08" name="Picture 53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01000" y="1828800"/>
            <a:ext cx="43497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09" name="Picture 54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96275" y="3282950"/>
            <a:ext cx="43497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6" name="Straight Arrow Connector 55"/>
          <p:cNvCxnSpPr/>
          <p:nvPr/>
        </p:nvCxnSpPr>
        <p:spPr>
          <a:xfrm rot="5400000">
            <a:off x="7544594" y="3693319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rot="5400000">
            <a:off x="7544594" y="5141119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16" idx="0"/>
          </p:cNvCxnSpPr>
          <p:nvPr/>
        </p:nvCxnSpPr>
        <p:spPr>
          <a:xfrm flipV="1">
            <a:off x="4679950" y="6437313"/>
            <a:ext cx="120650" cy="603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17" idx="0"/>
          </p:cNvCxnSpPr>
          <p:nvPr/>
        </p:nvCxnSpPr>
        <p:spPr>
          <a:xfrm rot="5400000" flipH="1" flipV="1">
            <a:off x="6165850" y="5402263"/>
            <a:ext cx="114300" cy="50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19" idx="0"/>
          </p:cNvCxnSpPr>
          <p:nvPr/>
        </p:nvCxnSpPr>
        <p:spPr>
          <a:xfrm rot="5400000" flipH="1" flipV="1">
            <a:off x="6664325" y="3808413"/>
            <a:ext cx="79375" cy="31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21" idx="0"/>
          </p:cNvCxnSpPr>
          <p:nvPr/>
        </p:nvCxnSpPr>
        <p:spPr>
          <a:xfrm rot="10800000">
            <a:off x="5486400" y="1789113"/>
            <a:ext cx="93663" cy="492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4" idx="0"/>
          </p:cNvCxnSpPr>
          <p:nvPr/>
        </p:nvCxnSpPr>
        <p:spPr>
          <a:xfrm rot="10800000" flipV="1">
            <a:off x="3200400" y="1390650"/>
            <a:ext cx="184150" cy="936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6" idx="0"/>
          </p:cNvCxnSpPr>
          <p:nvPr/>
        </p:nvCxnSpPr>
        <p:spPr>
          <a:xfrm rot="5400000">
            <a:off x="1931988" y="2217737"/>
            <a:ext cx="77788" cy="1317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rot="5400000">
            <a:off x="1104901" y="3730625"/>
            <a:ext cx="228600" cy="31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12" idx="0"/>
          </p:cNvCxnSpPr>
          <p:nvPr/>
        </p:nvCxnSpPr>
        <p:spPr>
          <a:xfrm rot="16200000" flipH="1">
            <a:off x="1436688" y="5054600"/>
            <a:ext cx="107950" cy="666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endCxn id="13" idx="1"/>
          </p:cNvCxnSpPr>
          <p:nvPr/>
        </p:nvCxnSpPr>
        <p:spPr>
          <a:xfrm>
            <a:off x="2366963" y="6084888"/>
            <a:ext cx="134937" cy="1238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22" idx="2"/>
          </p:cNvCxnSpPr>
          <p:nvPr/>
        </p:nvCxnSpPr>
        <p:spPr>
          <a:xfrm rot="16200000" flipV="1">
            <a:off x="5992813" y="1968500"/>
            <a:ext cx="5556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53" idx="2"/>
          </p:cNvCxnSpPr>
          <p:nvPr/>
        </p:nvCxnSpPr>
        <p:spPr>
          <a:xfrm rot="16200000" flipH="1">
            <a:off x="7082632" y="1480344"/>
            <a:ext cx="279400" cy="333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23" name="TextBox 68"/>
          <p:cNvSpPr txBox="1">
            <a:spLocks noChangeArrowheads="1"/>
          </p:cNvSpPr>
          <p:nvPr/>
        </p:nvSpPr>
        <p:spPr bwMode="auto">
          <a:xfrm>
            <a:off x="1295400" y="5980113"/>
            <a:ext cx="1447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 b="1" i="1">
                <a:latin typeface="Calibri" pitchFamily="34" charset="0"/>
              </a:rPr>
              <a:t>Ferredoxin</a:t>
            </a:r>
            <a:r>
              <a:rPr lang="en-US" sz="1200" b="1" i="1" baseline="-25000">
                <a:latin typeface="Calibri" pitchFamily="34" charset="0"/>
              </a:rPr>
              <a:t>red</a:t>
            </a:r>
            <a:endParaRPr lang="en-US" sz="1200" b="1" i="1">
              <a:latin typeface="Calibri" pitchFamily="34" charset="0"/>
            </a:endParaRPr>
          </a:p>
        </p:txBody>
      </p:sp>
      <p:sp>
        <p:nvSpPr>
          <p:cNvPr id="19524" name="TextBox 69"/>
          <p:cNvSpPr txBox="1">
            <a:spLocks noChangeArrowheads="1"/>
          </p:cNvSpPr>
          <p:nvPr/>
        </p:nvSpPr>
        <p:spPr bwMode="auto">
          <a:xfrm>
            <a:off x="6705600" y="1587500"/>
            <a:ext cx="1447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 b="1" i="1">
                <a:latin typeface="Calibri" pitchFamily="34" charset="0"/>
              </a:rPr>
              <a:t>Ferredoxin</a:t>
            </a:r>
            <a:r>
              <a:rPr lang="en-US" sz="1200" b="1" i="1" baseline="-25000">
                <a:latin typeface="Calibri" pitchFamily="34" charset="0"/>
              </a:rPr>
              <a:t>red</a:t>
            </a:r>
            <a:endParaRPr lang="en-US" sz="1200" b="1" i="1">
              <a:latin typeface="Calibri" pitchFamily="34" charset="0"/>
            </a:endParaRPr>
          </a:p>
        </p:txBody>
      </p:sp>
      <p:sp>
        <p:nvSpPr>
          <p:cNvPr id="71" name="Arc 70"/>
          <p:cNvSpPr/>
          <p:nvPr/>
        </p:nvSpPr>
        <p:spPr>
          <a:xfrm>
            <a:off x="-179388" y="-3505200"/>
            <a:ext cx="5486401" cy="5257800"/>
          </a:xfrm>
          <a:prstGeom prst="arc">
            <a:avLst>
              <a:gd name="adj1" fmla="val 2823125"/>
              <a:gd name="adj2" fmla="val 341744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72" name="Arc 71"/>
          <p:cNvSpPr/>
          <p:nvPr/>
        </p:nvSpPr>
        <p:spPr>
          <a:xfrm>
            <a:off x="-3581400" y="3810000"/>
            <a:ext cx="5486400" cy="5257800"/>
          </a:xfrm>
          <a:prstGeom prst="arc">
            <a:avLst>
              <a:gd name="adj1" fmla="val 18163840"/>
              <a:gd name="adj2" fmla="val 19497983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73" name="Arc 72"/>
          <p:cNvSpPr/>
          <p:nvPr/>
        </p:nvSpPr>
        <p:spPr>
          <a:xfrm>
            <a:off x="-420688" y="5867400"/>
            <a:ext cx="3810001" cy="3505200"/>
          </a:xfrm>
          <a:prstGeom prst="arc">
            <a:avLst>
              <a:gd name="adj1" fmla="val 15134382"/>
              <a:gd name="adj2" fmla="val 1789266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74" name="Arc 73"/>
          <p:cNvSpPr/>
          <p:nvPr/>
        </p:nvSpPr>
        <p:spPr>
          <a:xfrm>
            <a:off x="7620000" y="2971800"/>
            <a:ext cx="3810000" cy="3505200"/>
          </a:xfrm>
          <a:prstGeom prst="arc">
            <a:avLst>
              <a:gd name="adj1" fmla="val 12436140"/>
              <a:gd name="adj2" fmla="val 13686163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75" name="Arc 74"/>
          <p:cNvSpPr/>
          <p:nvPr/>
        </p:nvSpPr>
        <p:spPr>
          <a:xfrm>
            <a:off x="7543800" y="1371600"/>
            <a:ext cx="3810000" cy="3505200"/>
          </a:xfrm>
          <a:prstGeom prst="arc">
            <a:avLst>
              <a:gd name="adj1" fmla="val 12436140"/>
              <a:gd name="adj2" fmla="val 1309740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19530" name="Oval 75"/>
          <p:cNvSpPr>
            <a:spLocks noChangeArrowheads="1"/>
          </p:cNvSpPr>
          <p:nvPr/>
        </p:nvSpPr>
        <p:spPr bwMode="auto">
          <a:xfrm>
            <a:off x="838200" y="2362200"/>
            <a:ext cx="1676400" cy="76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9531" name="Oval 76"/>
          <p:cNvSpPr>
            <a:spLocks noChangeArrowheads="1"/>
          </p:cNvSpPr>
          <p:nvPr/>
        </p:nvSpPr>
        <p:spPr bwMode="auto">
          <a:xfrm>
            <a:off x="533400" y="3581400"/>
            <a:ext cx="1676400" cy="76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9532" name="Oval 77"/>
          <p:cNvSpPr>
            <a:spLocks noChangeArrowheads="1"/>
          </p:cNvSpPr>
          <p:nvPr/>
        </p:nvSpPr>
        <p:spPr bwMode="auto">
          <a:xfrm>
            <a:off x="2286000" y="5943600"/>
            <a:ext cx="1676400" cy="76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9533" name="Oval 78"/>
          <p:cNvSpPr>
            <a:spLocks noChangeArrowheads="1"/>
          </p:cNvSpPr>
          <p:nvPr/>
        </p:nvSpPr>
        <p:spPr bwMode="auto">
          <a:xfrm>
            <a:off x="5715000" y="2895600"/>
            <a:ext cx="1676400" cy="76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9534" name="Oval 79"/>
          <p:cNvSpPr>
            <a:spLocks noChangeArrowheads="1"/>
          </p:cNvSpPr>
          <p:nvPr/>
        </p:nvSpPr>
        <p:spPr bwMode="auto">
          <a:xfrm>
            <a:off x="5715000" y="1219200"/>
            <a:ext cx="1676400" cy="76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9535" name="Oval 80"/>
          <p:cNvSpPr>
            <a:spLocks noChangeArrowheads="1"/>
          </p:cNvSpPr>
          <p:nvPr/>
        </p:nvSpPr>
        <p:spPr bwMode="auto">
          <a:xfrm>
            <a:off x="4267200" y="1295400"/>
            <a:ext cx="1676400" cy="76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Reductive TCA Cycle Key Steps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800100" y="990600"/>
            <a:ext cx="7353300" cy="1298575"/>
            <a:chOff x="800100" y="1292422"/>
            <a:chExt cx="7353300" cy="1298378"/>
          </a:xfrm>
        </p:grpSpPr>
        <p:pic>
          <p:nvPicPr>
            <p:cNvPr id="21532" name="Picture 4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0100" y="1292422"/>
              <a:ext cx="1800858" cy="993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33" name="Picture 5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00800" y="1295400"/>
              <a:ext cx="1733550" cy="99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34" name="TextBox 6"/>
            <p:cNvSpPr txBox="1">
              <a:spLocks noChangeArrowheads="1"/>
            </p:cNvSpPr>
            <p:nvPr/>
          </p:nvSpPr>
          <p:spPr bwMode="auto">
            <a:xfrm>
              <a:off x="6858000" y="2206823"/>
              <a:ext cx="1295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>
                  <a:latin typeface="Calibri" pitchFamily="34" charset="0"/>
                </a:rPr>
                <a:t>succinate</a:t>
              </a:r>
            </a:p>
          </p:txBody>
        </p:sp>
        <p:sp>
          <p:nvSpPr>
            <p:cNvPr id="21535" name="TextBox 7"/>
            <p:cNvSpPr txBox="1">
              <a:spLocks noChangeArrowheads="1"/>
            </p:cNvSpPr>
            <p:nvPr/>
          </p:nvSpPr>
          <p:spPr bwMode="auto">
            <a:xfrm>
              <a:off x="1295400" y="2283023"/>
              <a:ext cx="1295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>
                  <a:latin typeface="Calibri" pitchFamily="34" charset="0"/>
                </a:rPr>
                <a:t>fumarate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3200400" y="1903517"/>
              <a:ext cx="2514600" cy="158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537" name="TextBox 9"/>
            <p:cNvSpPr txBox="1">
              <a:spLocks noChangeArrowheads="1"/>
            </p:cNvSpPr>
            <p:nvPr/>
          </p:nvSpPr>
          <p:spPr bwMode="auto">
            <a:xfrm>
              <a:off x="3276600" y="1522412"/>
              <a:ext cx="3505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solidFill>
                    <a:srgbClr val="FF0000"/>
                  </a:solidFill>
                  <a:latin typeface="Calibri" pitchFamily="34" charset="0"/>
                </a:rPr>
                <a:t>Fumarate Reductase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914400" y="2705100"/>
            <a:ext cx="7424738" cy="1565275"/>
            <a:chOff x="914400" y="3007150"/>
            <a:chExt cx="7424738" cy="1564850"/>
          </a:xfrm>
        </p:grpSpPr>
        <p:pic>
          <p:nvPicPr>
            <p:cNvPr id="21522" name="Picture 11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14400" y="3007150"/>
              <a:ext cx="2087880" cy="1183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3" name="Picture 12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337300" y="3273623"/>
              <a:ext cx="2001838" cy="99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24" name="TextBox 13"/>
            <p:cNvSpPr txBox="1">
              <a:spLocks noChangeArrowheads="1"/>
            </p:cNvSpPr>
            <p:nvPr/>
          </p:nvSpPr>
          <p:spPr bwMode="auto">
            <a:xfrm>
              <a:off x="6794500" y="4264223"/>
              <a:ext cx="15240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>
                  <a:latin typeface="Calibri" pitchFamily="34" charset="0"/>
                </a:rPr>
                <a:t>α-ketoglutarate</a:t>
              </a:r>
            </a:p>
          </p:txBody>
        </p:sp>
        <p:sp>
          <p:nvSpPr>
            <p:cNvPr id="21525" name="TextBox 14"/>
            <p:cNvSpPr txBox="1">
              <a:spLocks noChangeArrowheads="1"/>
            </p:cNvSpPr>
            <p:nvPr/>
          </p:nvSpPr>
          <p:spPr bwMode="auto">
            <a:xfrm>
              <a:off x="1308100" y="4191000"/>
              <a:ext cx="1295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>
                  <a:latin typeface="Calibri" pitchFamily="34" charset="0"/>
                </a:rPr>
                <a:t>succinyl CoA</a:t>
              </a:r>
            </a:p>
          </p:txBody>
        </p:sp>
        <p:sp>
          <p:nvSpPr>
            <p:cNvPr id="21526" name="TextBox 15"/>
            <p:cNvSpPr txBox="1">
              <a:spLocks noChangeArrowheads="1"/>
            </p:cNvSpPr>
            <p:nvPr/>
          </p:nvSpPr>
          <p:spPr bwMode="auto">
            <a:xfrm>
              <a:off x="3441700" y="3990201"/>
              <a:ext cx="1447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b="1" i="1">
                  <a:latin typeface="Calibri" pitchFamily="34" charset="0"/>
                </a:rPr>
                <a:t>Ferredoxin</a:t>
              </a:r>
              <a:r>
                <a:rPr lang="en-US" sz="1200" b="1" i="1" baseline="-25000">
                  <a:latin typeface="Calibri" pitchFamily="34" charset="0"/>
                </a:rPr>
                <a:t>red</a:t>
              </a:r>
              <a:endParaRPr lang="en-US" sz="1200" b="1" i="1">
                <a:latin typeface="Calibri" pitchFamily="34" charset="0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3365500" y="3808620"/>
              <a:ext cx="2514600" cy="158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Arc 17"/>
            <p:cNvSpPr/>
            <p:nvPr/>
          </p:nvSpPr>
          <p:spPr>
            <a:xfrm>
              <a:off x="3975100" y="3810207"/>
              <a:ext cx="1447800" cy="685614"/>
            </a:xfrm>
            <a:prstGeom prst="arc">
              <a:avLst>
                <a:gd name="adj1" fmla="val 11545211"/>
                <a:gd name="adj2" fmla="val 2025325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cxnSp>
          <p:nvCxnSpPr>
            <p:cNvPr id="19" name="Straight Arrow Connector 18"/>
            <p:cNvCxnSpPr>
              <a:stCxn id="18" idx="2"/>
            </p:cNvCxnSpPr>
            <p:nvPr/>
          </p:nvCxnSpPr>
          <p:spPr>
            <a:xfrm rot="16200000" flipH="1">
              <a:off x="5240352" y="3932398"/>
              <a:ext cx="111095" cy="1016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530" name="TextBox 19"/>
            <p:cNvSpPr txBox="1">
              <a:spLocks noChangeArrowheads="1"/>
            </p:cNvSpPr>
            <p:nvPr/>
          </p:nvSpPr>
          <p:spPr bwMode="auto">
            <a:xfrm>
              <a:off x="4965700" y="3962400"/>
              <a:ext cx="1447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b="1" i="1">
                  <a:latin typeface="Calibri" pitchFamily="34" charset="0"/>
                </a:rPr>
                <a:t>Ferredoxin</a:t>
              </a:r>
              <a:r>
                <a:rPr lang="en-US" sz="1200" b="1" i="1" baseline="-25000">
                  <a:latin typeface="Calibri" pitchFamily="34" charset="0"/>
                </a:rPr>
                <a:t>ox</a:t>
              </a:r>
              <a:endParaRPr lang="en-US" sz="1200" b="1" i="1">
                <a:latin typeface="Calibri" pitchFamily="34" charset="0"/>
              </a:endParaRPr>
            </a:p>
          </p:txBody>
        </p:sp>
        <p:sp>
          <p:nvSpPr>
            <p:cNvPr id="21531" name="TextBox 20"/>
            <p:cNvSpPr txBox="1">
              <a:spLocks noChangeArrowheads="1"/>
            </p:cNvSpPr>
            <p:nvPr/>
          </p:nvSpPr>
          <p:spPr bwMode="auto">
            <a:xfrm>
              <a:off x="2843775" y="3124200"/>
              <a:ext cx="36576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>
                  <a:solidFill>
                    <a:srgbClr val="FF0000"/>
                  </a:solidFill>
                  <a:latin typeface="Calibri" pitchFamily="34" charset="0"/>
                </a:rPr>
                <a:t>2-oxoglutarate:ferredoxin Oxidoreductase</a:t>
              </a:r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609600" y="4800600"/>
            <a:ext cx="8305800" cy="1600200"/>
            <a:chOff x="762000" y="4953000"/>
            <a:chExt cx="8305800" cy="1600200"/>
          </a:xfrm>
        </p:grpSpPr>
        <p:pic>
          <p:nvPicPr>
            <p:cNvPr id="21509" name="Picture 22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200900" y="5218386"/>
              <a:ext cx="1866900" cy="1030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0" name="Picture 23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2000" y="4953000"/>
              <a:ext cx="2133600" cy="118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1" name="Picture 24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541818" y="5260777"/>
              <a:ext cx="1430482" cy="800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2" name="TextBox 25"/>
            <p:cNvSpPr txBox="1">
              <a:spLocks noChangeArrowheads="1"/>
            </p:cNvSpPr>
            <p:nvPr/>
          </p:nvSpPr>
          <p:spPr bwMode="auto">
            <a:xfrm>
              <a:off x="7658100" y="6245423"/>
              <a:ext cx="1295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>
                  <a:latin typeface="Calibri" pitchFamily="34" charset="0"/>
                </a:rPr>
                <a:t>oxalacetate</a:t>
              </a:r>
            </a:p>
          </p:txBody>
        </p:sp>
        <p:sp>
          <p:nvSpPr>
            <p:cNvPr id="21513" name="TextBox 26"/>
            <p:cNvSpPr txBox="1">
              <a:spLocks noChangeArrowheads="1"/>
            </p:cNvSpPr>
            <p:nvPr/>
          </p:nvSpPr>
          <p:spPr bwMode="auto">
            <a:xfrm>
              <a:off x="5618018" y="6172200"/>
              <a:ext cx="1295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>
                  <a:latin typeface="Calibri" pitchFamily="34" charset="0"/>
                </a:rPr>
                <a:t>acetyl-CoA</a:t>
              </a:r>
            </a:p>
          </p:txBody>
        </p:sp>
        <p:sp>
          <p:nvSpPr>
            <p:cNvPr id="21514" name="TextBox 27"/>
            <p:cNvSpPr txBox="1">
              <a:spLocks noChangeArrowheads="1"/>
            </p:cNvSpPr>
            <p:nvPr/>
          </p:nvSpPr>
          <p:spPr bwMode="auto">
            <a:xfrm>
              <a:off x="1524000" y="6172200"/>
              <a:ext cx="1295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>
                  <a:latin typeface="Calibri" pitchFamily="34" charset="0"/>
                </a:rPr>
                <a:t>citrate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3200400" y="5638800"/>
              <a:ext cx="1981200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Arc 30"/>
            <p:cNvSpPr/>
            <p:nvPr/>
          </p:nvSpPr>
          <p:spPr>
            <a:xfrm>
              <a:off x="3505200" y="5638800"/>
              <a:ext cx="1447800" cy="685800"/>
            </a:xfrm>
            <a:prstGeom prst="arc">
              <a:avLst>
                <a:gd name="adj1" fmla="val 11545211"/>
                <a:gd name="adj2" fmla="val 2025325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cxnSp>
          <p:nvCxnSpPr>
            <p:cNvPr id="32" name="Straight Arrow Connector 31"/>
            <p:cNvCxnSpPr>
              <a:stCxn id="31" idx="2"/>
            </p:cNvCxnSpPr>
            <p:nvPr/>
          </p:nvCxnSpPr>
          <p:spPr>
            <a:xfrm rot="16200000" flipH="1">
              <a:off x="4770437" y="5761038"/>
              <a:ext cx="111125" cy="1016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519" name="TextBox 32"/>
            <p:cNvSpPr txBox="1">
              <a:spLocks noChangeArrowheads="1"/>
            </p:cNvSpPr>
            <p:nvPr/>
          </p:nvSpPr>
          <p:spPr bwMode="auto">
            <a:xfrm>
              <a:off x="3276600" y="5819001"/>
              <a:ext cx="609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b="1">
                  <a:latin typeface="Calibri" pitchFamily="34" charset="0"/>
                </a:rPr>
                <a:t>ATP</a:t>
              </a:r>
            </a:p>
          </p:txBody>
        </p:sp>
        <p:sp>
          <p:nvSpPr>
            <p:cNvPr id="21520" name="TextBox 33"/>
            <p:cNvSpPr txBox="1">
              <a:spLocks noChangeArrowheads="1"/>
            </p:cNvSpPr>
            <p:nvPr/>
          </p:nvSpPr>
          <p:spPr bwMode="auto">
            <a:xfrm>
              <a:off x="4724400" y="5819001"/>
              <a:ext cx="609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b="1">
                  <a:latin typeface="Calibri" pitchFamily="34" charset="0"/>
                </a:rPr>
                <a:t>ADP</a:t>
              </a:r>
            </a:p>
          </p:txBody>
        </p:sp>
        <p:sp>
          <p:nvSpPr>
            <p:cNvPr id="21521" name="TextBox 34"/>
            <p:cNvSpPr txBox="1">
              <a:spLocks noChangeArrowheads="1"/>
            </p:cNvSpPr>
            <p:nvPr/>
          </p:nvSpPr>
          <p:spPr bwMode="auto">
            <a:xfrm>
              <a:off x="3293070" y="5269468"/>
              <a:ext cx="3505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solidFill>
                    <a:srgbClr val="FF0000"/>
                  </a:solidFill>
                  <a:latin typeface="Calibri" pitchFamily="34" charset="0"/>
                </a:rPr>
                <a:t>ATP Citrate Lyase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alibri" pitchFamily="34" charset="0"/>
              </a:rPr>
              <a:t>Global Carbon Cycle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Carbon is cycled through the atmosphere, the land, the oceans, other aquatic environments, sediments, rocks, and biomass</a:t>
            </a:r>
          </a:p>
          <a:p>
            <a:r>
              <a:rPr lang="en-US" dirty="0" smtClean="0">
                <a:latin typeface="Calibri" pitchFamily="34" charset="0"/>
              </a:rPr>
              <a:t>Most rapid global carbon transfer is via 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Carbon cycle and oxygen cycle are linked 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Oxygenic photosynthesis removes 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 and produces 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, 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Respiratory processes utilizes 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 removes 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endParaRPr lang="en-US" dirty="0" smtClean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13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Reductive Acetyl-CoA Pathway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latin typeface="Calibri" pitchFamily="34" charset="0"/>
              </a:rPr>
              <a:t>Non-cyclic</a:t>
            </a:r>
            <a:r>
              <a:rPr lang="en-US" dirty="0" smtClean="0">
                <a:latin typeface="Calibri" pitchFamily="34" charset="0"/>
              </a:rPr>
              <a:t> pathway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Found in Gram-positive bacteria, methane-forming </a:t>
            </a:r>
            <a:r>
              <a:rPr lang="en-US" dirty="0" err="1" smtClean="0">
                <a:latin typeface="Calibri" pitchFamily="34" charset="0"/>
              </a:rPr>
              <a:t>archaea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en-US" dirty="0" err="1" smtClean="0">
                <a:latin typeface="Calibri" pitchFamily="34" charset="0"/>
              </a:rPr>
              <a:t>Proteobacteria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en-US" dirty="0" err="1" smtClean="0">
                <a:latin typeface="Calibri" pitchFamily="34" charset="0"/>
              </a:rPr>
              <a:t>Planctomycetes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en-US" dirty="0" err="1" smtClean="0">
                <a:latin typeface="Calibri" pitchFamily="34" charset="0"/>
              </a:rPr>
              <a:t>spirochaetes</a:t>
            </a:r>
            <a:r>
              <a:rPr lang="en-US" dirty="0" smtClean="0">
                <a:latin typeface="Calibri" pitchFamily="34" charset="0"/>
              </a:rPr>
              <a:t> and </a:t>
            </a:r>
            <a:r>
              <a:rPr lang="en-US" dirty="0" err="1" smtClean="0">
                <a:latin typeface="Calibri" pitchFamily="34" charset="0"/>
              </a:rPr>
              <a:t>Euryarchaeota</a:t>
            </a:r>
            <a:endParaRPr lang="en-US" dirty="0" smtClean="0">
              <a:latin typeface="Calibri" pitchFamily="34" charset="0"/>
            </a:endParaRPr>
          </a:p>
          <a:p>
            <a:pPr eaLnBrk="1" hangingPunct="1"/>
            <a:r>
              <a:rPr lang="en-US" b="1" dirty="0" smtClean="0">
                <a:latin typeface="Calibri" pitchFamily="34" charset="0"/>
              </a:rPr>
              <a:t>Most energetically favorable </a:t>
            </a:r>
            <a:r>
              <a:rPr lang="en-US" dirty="0" smtClean="0">
                <a:latin typeface="Calibri" pitchFamily="34" charset="0"/>
              </a:rPr>
              <a:t>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 fixation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Restricted to strictly anaerobic organisms</a:t>
            </a:r>
          </a:p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200" smtClean="0">
                <a:latin typeface="Calibri" pitchFamily="34" charset="0"/>
              </a:rPr>
              <a:t>Reductive Acetyl-CoA Pathway (simplified view)</a:t>
            </a:r>
          </a:p>
        </p:txBody>
      </p:sp>
      <p:pic>
        <p:nvPicPr>
          <p:cNvPr id="25602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447800"/>
            <a:ext cx="500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>
            <a:off x="1571625" y="16002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604" name="Picture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1447800"/>
            <a:ext cx="83820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1447800"/>
            <a:ext cx="581025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7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3600" y="1524000"/>
            <a:ext cx="581025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0" y="2514600"/>
            <a:ext cx="827088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9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43800" y="1524000"/>
            <a:ext cx="7874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10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96200" y="3581400"/>
            <a:ext cx="1014413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11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20000" y="4495800"/>
            <a:ext cx="5445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1" name="Picture 12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57913" y="4876800"/>
            <a:ext cx="395287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Picture 13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419600" y="3124200"/>
            <a:ext cx="9540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3" name="Picture 14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95825" y="4584700"/>
            <a:ext cx="4572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4" name="Picture 15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190875" y="4572000"/>
            <a:ext cx="2444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Arrow Connector 16"/>
          <p:cNvCxnSpPr/>
          <p:nvPr/>
        </p:nvCxnSpPr>
        <p:spPr>
          <a:xfrm>
            <a:off x="3476625" y="16002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153025" y="16002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6877050" y="1600200"/>
            <a:ext cx="63817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7820819" y="21328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7744619" y="3199606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620" name="Picture 2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940300"/>
            <a:ext cx="522288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Arrow Connector 22"/>
          <p:cNvCxnSpPr/>
          <p:nvPr/>
        </p:nvCxnSpPr>
        <p:spPr>
          <a:xfrm>
            <a:off x="2714625" y="5041900"/>
            <a:ext cx="3276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Arc 23"/>
          <p:cNvSpPr/>
          <p:nvPr/>
        </p:nvSpPr>
        <p:spPr>
          <a:xfrm>
            <a:off x="3324225" y="4038600"/>
            <a:ext cx="1524000" cy="990600"/>
          </a:xfrm>
          <a:prstGeom prst="arc">
            <a:avLst>
              <a:gd name="adj1" fmla="val 1610932"/>
              <a:gd name="adj2" fmla="val 939634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rot="5400000" flipH="1" flipV="1">
            <a:off x="4710113" y="4789487"/>
            <a:ext cx="38100" cy="857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Arc 25"/>
          <p:cNvSpPr/>
          <p:nvPr/>
        </p:nvSpPr>
        <p:spPr>
          <a:xfrm>
            <a:off x="6753225" y="3657600"/>
            <a:ext cx="1066800" cy="1600200"/>
          </a:xfrm>
          <a:prstGeom prst="arc">
            <a:avLst>
              <a:gd name="adj1" fmla="val 16620915"/>
              <a:gd name="adj2" fmla="val 17339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cxnSp>
        <p:nvCxnSpPr>
          <p:cNvPr id="27" name="Straight Arrow Connector 26"/>
          <p:cNvCxnSpPr>
            <a:stCxn id="11" idx="1"/>
          </p:cNvCxnSpPr>
          <p:nvPr/>
        </p:nvCxnSpPr>
        <p:spPr>
          <a:xfrm rot="10800000">
            <a:off x="5634038" y="3124200"/>
            <a:ext cx="2062162" cy="622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Arc 27"/>
          <p:cNvSpPr/>
          <p:nvPr/>
        </p:nvSpPr>
        <p:spPr>
          <a:xfrm>
            <a:off x="5000625" y="3276600"/>
            <a:ext cx="1752600" cy="1676400"/>
          </a:xfrm>
          <a:prstGeom prst="arc">
            <a:avLst>
              <a:gd name="adj1" fmla="val 16620915"/>
              <a:gd name="adj2" fmla="val 302319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25627" name="TextBox 28"/>
          <p:cNvSpPr txBox="1">
            <a:spLocks noChangeArrowheads="1"/>
          </p:cNvSpPr>
          <p:nvPr/>
        </p:nvSpPr>
        <p:spPr bwMode="auto">
          <a:xfrm>
            <a:off x="2181225" y="1676400"/>
            <a:ext cx="1295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latin typeface="Calibri" pitchFamily="34" charset="0"/>
              </a:rPr>
              <a:t>formic acid</a:t>
            </a:r>
          </a:p>
        </p:txBody>
      </p:sp>
      <p:sp>
        <p:nvSpPr>
          <p:cNvPr id="25628" name="TextBox 29"/>
          <p:cNvSpPr txBox="1">
            <a:spLocks noChangeArrowheads="1"/>
          </p:cNvSpPr>
          <p:nvPr/>
        </p:nvSpPr>
        <p:spPr bwMode="auto">
          <a:xfrm>
            <a:off x="4419600" y="3581400"/>
            <a:ext cx="1219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latin typeface="Calibri" pitchFamily="34" charset="0"/>
              </a:rPr>
              <a:t>acetyl-CoA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rot="10800000">
            <a:off x="2943225" y="3494088"/>
            <a:ext cx="1219200" cy="11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630" name="TextBox 31"/>
          <p:cNvSpPr txBox="1">
            <a:spLocks noChangeArrowheads="1"/>
          </p:cNvSpPr>
          <p:nvPr/>
        </p:nvSpPr>
        <p:spPr bwMode="auto">
          <a:xfrm>
            <a:off x="1343025" y="3276600"/>
            <a:ext cx="152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Calibri" pitchFamily="34" charset="0"/>
              </a:rPr>
              <a:t>Biosynthesis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504825" y="2057400"/>
            <a:ext cx="1993900" cy="1219200"/>
            <a:chOff x="838200" y="2362200"/>
            <a:chExt cx="2755900" cy="1435100"/>
          </a:xfrm>
        </p:grpSpPr>
        <p:pic>
          <p:nvPicPr>
            <p:cNvPr id="25633" name="Picture 33"/>
            <p:cNvPicPr>
              <a:picLocks noChangeAspect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838200" y="2362200"/>
              <a:ext cx="2755900" cy="14351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5634" name="TextBox 34"/>
            <p:cNvSpPr txBox="1">
              <a:spLocks noChangeArrowheads="1"/>
            </p:cNvSpPr>
            <p:nvPr/>
          </p:nvSpPr>
          <p:spPr bwMode="auto">
            <a:xfrm>
              <a:off x="838200" y="2451894"/>
              <a:ext cx="1828800" cy="289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000" b="1">
                  <a:latin typeface="Calibri" pitchFamily="34" charset="0"/>
                </a:rPr>
                <a:t>T-tetrahydrofolate</a:t>
              </a:r>
            </a:p>
          </p:txBody>
        </p:sp>
      </p:grpSp>
      <p:sp>
        <p:nvSpPr>
          <p:cNvPr id="25632" name="TextBox 35"/>
          <p:cNvSpPr txBox="1">
            <a:spLocks noChangeArrowheads="1"/>
          </p:cNvSpPr>
          <p:nvPr/>
        </p:nvSpPr>
        <p:spPr bwMode="auto">
          <a:xfrm>
            <a:off x="381000" y="5334000"/>
            <a:ext cx="8763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Calibri" pitchFamily="34" charset="0"/>
              </a:rPr>
              <a:t>1 CO</a:t>
            </a:r>
            <a:r>
              <a:rPr lang="en-US" baseline="-25000">
                <a:latin typeface="Calibri" pitchFamily="34" charset="0"/>
              </a:rPr>
              <a:t>2</a:t>
            </a:r>
            <a:r>
              <a:rPr lang="en-US">
                <a:latin typeface="Calibri" pitchFamily="34" charset="0"/>
              </a:rPr>
              <a:t> – reduced to CO (bound to nickel atom via CO dehydrogenase)</a:t>
            </a:r>
          </a:p>
          <a:p>
            <a:pPr eaLnBrk="0" hangingPunct="0"/>
            <a:r>
              <a:rPr lang="en-US">
                <a:latin typeface="Calibri" pitchFamily="34" charset="0"/>
              </a:rPr>
              <a:t>1 CO</a:t>
            </a:r>
            <a:r>
              <a:rPr lang="en-US" baseline="-25000">
                <a:latin typeface="Calibri" pitchFamily="34" charset="0"/>
              </a:rPr>
              <a:t>2</a:t>
            </a:r>
            <a:r>
              <a:rPr lang="en-US">
                <a:latin typeface="Calibri" pitchFamily="34" charset="0"/>
              </a:rPr>
              <a:t> – reduced to methyl group (bound to tetrahydropterin carrier)</a:t>
            </a:r>
          </a:p>
          <a:p>
            <a:pPr eaLnBrk="0" hangingPunct="0"/>
            <a:r>
              <a:rPr lang="en-US">
                <a:latin typeface="Calibri" pitchFamily="34" charset="0"/>
              </a:rPr>
              <a:t>Methyl-transferring corrinoid protein acts as methyl transferase - combines methyl group with CoA and CO to yield acetyl-CoA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Reductive Acetyl-CoA Pathway</a:t>
            </a:r>
          </a:p>
        </p:txBody>
      </p:sp>
      <p:pic>
        <p:nvPicPr>
          <p:cNvPr id="27650" name="Picture 35" descr="nrmicro2365-f2"/>
          <p:cNvPicPr>
            <a:picLocks noChangeAspect="1" noChangeArrowheads="1"/>
          </p:cNvPicPr>
          <p:nvPr/>
        </p:nvPicPr>
        <p:blipFill>
          <a:blip r:embed="rId3" cstate="print"/>
          <a:srcRect b="57896"/>
          <a:stretch>
            <a:fillRect/>
          </a:stretch>
        </p:blipFill>
        <p:spPr bwMode="auto">
          <a:xfrm>
            <a:off x="1676400" y="1054100"/>
            <a:ext cx="7467600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Box 4"/>
          <p:cNvSpPr txBox="1">
            <a:spLocks noChangeArrowheads="1"/>
          </p:cNvSpPr>
          <p:nvPr/>
        </p:nvSpPr>
        <p:spPr bwMode="auto">
          <a:xfrm>
            <a:off x="228600" y="2346325"/>
            <a:ext cx="2438400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dirty="0">
                <a:latin typeface="Calibri" pitchFamily="34" charset="0"/>
              </a:rPr>
              <a:t>Enzyme list:</a:t>
            </a:r>
          </a:p>
          <a:p>
            <a:pPr eaLnBrk="0" hangingPunct="0"/>
            <a:r>
              <a:rPr lang="en-US" sz="1600" dirty="0">
                <a:latin typeface="Calibri" pitchFamily="34" charset="0"/>
              </a:rPr>
              <a:t>1-formalmethanolfuran</a:t>
            </a:r>
          </a:p>
          <a:p>
            <a:pPr eaLnBrk="0" hangingPunct="0"/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dehydrogenase</a:t>
            </a:r>
            <a:endParaRPr lang="en-US" sz="1600" dirty="0">
              <a:latin typeface="Calibri" pitchFamily="34" charset="0"/>
            </a:endParaRPr>
          </a:p>
          <a:p>
            <a:pPr eaLnBrk="0" hangingPunct="0"/>
            <a:r>
              <a:rPr lang="en-US" sz="1600" dirty="0">
                <a:latin typeface="Calibri" pitchFamily="34" charset="0"/>
              </a:rPr>
              <a:t>2-formylmethanofuran:</a:t>
            </a:r>
          </a:p>
          <a:p>
            <a:pPr eaLnBrk="0" hangingPunct="0"/>
            <a:r>
              <a:rPr lang="en-US" sz="1600" dirty="0" err="1">
                <a:latin typeface="Calibri" pitchFamily="34" charset="0"/>
              </a:rPr>
              <a:t>Tetrahydromethanopterin</a:t>
            </a:r>
            <a:endParaRPr lang="en-US" sz="1600" dirty="0">
              <a:latin typeface="Calibri" pitchFamily="34" charset="0"/>
            </a:endParaRPr>
          </a:p>
          <a:p>
            <a:pPr eaLnBrk="0" hangingPunct="0"/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formyltransferase</a:t>
            </a:r>
            <a:endParaRPr lang="en-US" sz="1600" dirty="0">
              <a:latin typeface="Calibri" pitchFamily="34" charset="0"/>
            </a:endParaRPr>
          </a:p>
          <a:p>
            <a:pPr eaLnBrk="0" hangingPunct="0"/>
            <a:r>
              <a:rPr lang="en-US" sz="1600" dirty="0">
                <a:latin typeface="Calibri" pitchFamily="34" charset="0"/>
              </a:rPr>
              <a:t>3-methenyl-</a:t>
            </a:r>
          </a:p>
          <a:p>
            <a:pPr eaLnBrk="0" hangingPunct="0"/>
            <a:r>
              <a:rPr lang="en-US" sz="1600" dirty="0" err="1">
                <a:latin typeface="Calibri" pitchFamily="34" charset="0"/>
              </a:rPr>
              <a:t>tetrahydromethanopterin</a:t>
            </a:r>
            <a:r>
              <a:rPr lang="en-US" sz="1600" dirty="0">
                <a:latin typeface="Calibri" pitchFamily="34" charset="0"/>
              </a:rPr>
              <a:t> </a:t>
            </a:r>
          </a:p>
          <a:p>
            <a:pPr eaLnBrk="0" hangingPunct="0"/>
            <a:r>
              <a:rPr lang="en-US" sz="1600" dirty="0" err="1">
                <a:latin typeface="Calibri" pitchFamily="34" charset="0"/>
              </a:rPr>
              <a:t>cyclohydrolase</a:t>
            </a:r>
            <a:endParaRPr lang="en-US" sz="1600" dirty="0">
              <a:latin typeface="Calibri" pitchFamily="34" charset="0"/>
            </a:endParaRPr>
          </a:p>
          <a:p>
            <a:pPr eaLnBrk="0" hangingPunct="0"/>
            <a:r>
              <a:rPr lang="en-US" sz="1600" dirty="0">
                <a:latin typeface="Calibri" pitchFamily="34" charset="0"/>
              </a:rPr>
              <a:t>4-methylene-tetrahydrom</a:t>
            </a:r>
          </a:p>
          <a:p>
            <a:pPr eaLnBrk="0" hangingPunct="0"/>
            <a:r>
              <a:rPr lang="en-US" sz="1600" dirty="0" err="1">
                <a:latin typeface="Calibri" pitchFamily="34" charset="0"/>
              </a:rPr>
              <a:t>ethanopterin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 err="1">
                <a:latin typeface="Calibri" pitchFamily="34" charset="0"/>
              </a:rPr>
              <a:t>dehydrogenase</a:t>
            </a:r>
            <a:endParaRPr lang="en-US" sz="1600" dirty="0">
              <a:latin typeface="Calibri" pitchFamily="34" charset="0"/>
            </a:endParaRPr>
          </a:p>
          <a:p>
            <a:pPr eaLnBrk="0" hangingPunct="0"/>
            <a:r>
              <a:rPr lang="en-US" sz="1600" dirty="0">
                <a:latin typeface="Calibri" pitchFamily="34" charset="0"/>
              </a:rPr>
              <a:t>5-methylene-tetrahydromethanopterin </a:t>
            </a:r>
          </a:p>
          <a:p>
            <a:pPr eaLnBrk="0" hangingPunct="0"/>
            <a:r>
              <a:rPr lang="en-US" sz="1600" dirty="0" err="1">
                <a:latin typeface="Calibri" pitchFamily="34" charset="0"/>
              </a:rPr>
              <a:t>reductase</a:t>
            </a:r>
            <a:endParaRPr lang="en-US" sz="1600" dirty="0">
              <a:latin typeface="Calibri" pitchFamily="34" charset="0"/>
            </a:endParaRPr>
          </a:p>
          <a:p>
            <a:pPr eaLnBrk="0" hangingPunct="0"/>
            <a:r>
              <a:rPr lang="en-US" sz="1600" dirty="0">
                <a:latin typeface="Calibri" pitchFamily="34" charset="0"/>
              </a:rPr>
              <a:t>6-CO </a:t>
            </a:r>
            <a:r>
              <a:rPr lang="en-US" sz="1600" dirty="0" err="1">
                <a:latin typeface="Calibri" pitchFamily="34" charset="0"/>
              </a:rPr>
              <a:t>dehydrogenase</a:t>
            </a:r>
            <a:r>
              <a:rPr lang="en-US" sz="1600" dirty="0">
                <a:latin typeface="Calibri" pitchFamily="34" charset="0"/>
              </a:rPr>
              <a:t>-</a:t>
            </a:r>
          </a:p>
          <a:p>
            <a:pPr eaLnBrk="0" hangingPunct="0"/>
            <a:r>
              <a:rPr lang="en-US" sz="1600" dirty="0">
                <a:latin typeface="Calibri" pitchFamily="34" charset="0"/>
              </a:rPr>
              <a:t>acetyl-</a:t>
            </a:r>
            <a:r>
              <a:rPr lang="en-US" sz="1600" dirty="0" err="1">
                <a:latin typeface="Calibri" pitchFamily="34" charset="0"/>
              </a:rPr>
              <a:t>CoA</a:t>
            </a:r>
            <a:r>
              <a:rPr lang="en-US" sz="1600" dirty="0">
                <a:latin typeface="Calibri" pitchFamily="34" charset="0"/>
              </a:rPr>
              <a:t>-</a:t>
            </a:r>
            <a:r>
              <a:rPr lang="en-US" sz="1600" dirty="0" err="1">
                <a:latin typeface="Calibri" pitchFamily="34" charset="0"/>
              </a:rPr>
              <a:t>synthase</a:t>
            </a:r>
            <a:r>
              <a:rPr lang="en-US" sz="1600" dirty="0">
                <a:latin typeface="Calibri" pitchFamily="34" charset="0"/>
              </a:rPr>
              <a:t> </a:t>
            </a:r>
          </a:p>
          <a:p>
            <a:pPr eaLnBrk="0" hangingPunct="0"/>
            <a:endParaRPr lang="en-US" sz="1400" dirty="0">
              <a:latin typeface="Calibri" pitchFamily="34" charset="0"/>
            </a:endParaRPr>
          </a:p>
        </p:txBody>
      </p:sp>
      <p:pic>
        <p:nvPicPr>
          <p:cNvPr id="27652" name="Picture 35" descr="nrmicro2365-f2"/>
          <p:cNvPicPr>
            <a:picLocks noChangeAspect="1" noChangeArrowheads="1"/>
          </p:cNvPicPr>
          <p:nvPr/>
        </p:nvPicPr>
        <p:blipFill>
          <a:blip r:embed="rId3" cstate="print"/>
          <a:srcRect l="13264" t="40834" r="13264" b="6479"/>
          <a:stretch>
            <a:fillRect/>
          </a:stretch>
        </p:blipFill>
        <p:spPr bwMode="auto">
          <a:xfrm>
            <a:off x="2667000" y="3525838"/>
            <a:ext cx="54864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5181600" y="6629400"/>
            <a:ext cx="3657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Berg et al 2010 (8) Nature Reviews Microbiology 447-460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Reductive Acetyl-CoA Key Step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57200" y="1219200"/>
            <a:ext cx="8470900" cy="4848225"/>
            <a:chOff x="673199" y="1323815"/>
            <a:chExt cx="8470803" cy="4848386"/>
          </a:xfrm>
        </p:grpSpPr>
        <p:pic>
          <p:nvPicPr>
            <p:cNvPr id="29699" name="Picture 4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53002" y="1323815"/>
              <a:ext cx="1447800" cy="809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00" name="TextBox 5"/>
            <p:cNvSpPr txBox="1">
              <a:spLocks noChangeArrowheads="1"/>
            </p:cNvSpPr>
            <p:nvPr/>
          </p:nvSpPr>
          <p:spPr bwMode="auto">
            <a:xfrm>
              <a:off x="4953002" y="2023647"/>
              <a:ext cx="1219200" cy="338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/>
                <a:t>acetyl-CoA</a:t>
              </a:r>
            </a:p>
          </p:txBody>
        </p:sp>
        <p:pic>
          <p:nvPicPr>
            <p:cNvPr id="29701" name="Picture 6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962777" y="5638801"/>
              <a:ext cx="1800225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2" name="Picture 7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920755" y="4648202"/>
              <a:ext cx="2223247" cy="609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3" name="Picture 8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590801" y="2036958"/>
              <a:ext cx="1111250" cy="325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4" name="Picture 9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457947">
              <a:off x="673199" y="2309656"/>
              <a:ext cx="1249197" cy="1040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5" name="Picture 10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568799" y="5591016"/>
              <a:ext cx="879361" cy="561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6" name="Picture 11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620001" y="4141857"/>
              <a:ext cx="831851" cy="506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7" name="Picture 12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772401" y="2590802"/>
              <a:ext cx="54032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4" name="Straight Arrow Connector 13"/>
            <p:cNvCxnSpPr/>
            <p:nvPr/>
          </p:nvCxnSpPr>
          <p:spPr>
            <a:xfrm>
              <a:off x="2057483" y="2819290"/>
              <a:ext cx="5410138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3124201" y="1752601"/>
              <a:ext cx="2438400" cy="1066800"/>
              <a:chOff x="3124200" y="1524000"/>
              <a:chExt cx="2438400" cy="1066800"/>
            </a:xfrm>
          </p:grpSpPr>
          <p:sp>
            <p:nvSpPr>
              <p:cNvPr id="22" name="Arc 21"/>
              <p:cNvSpPr/>
              <p:nvPr/>
            </p:nvSpPr>
            <p:spPr>
              <a:xfrm>
                <a:off x="3124270" y="1523853"/>
                <a:ext cx="2438372" cy="1066835"/>
              </a:xfrm>
              <a:prstGeom prst="arc">
                <a:avLst>
                  <a:gd name="adj1" fmla="val 767513"/>
                  <a:gd name="adj2" fmla="val 10475662"/>
                </a:avLst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/>
              </a:p>
            </p:txBody>
          </p:sp>
          <p:cxnSp>
            <p:nvCxnSpPr>
              <p:cNvPr id="23" name="Straight Arrow Connector 22"/>
              <p:cNvCxnSpPr>
                <a:stCxn id="22" idx="0"/>
              </p:cNvCxnSpPr>
              <p:nvPr/>
            </p:nvCxnSpPr>
            <p:spPr>
              <a:xfrm rot="5400000" flipH="1" flipV="1">
                <a:off x="5409446" y="2150146"/>
                <a:ext cx="169869" cy="13652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Straight Arrow Connector 15"/>
            <p:cNvCxnSpPr>
              <a:endCxn id="11" idx="3"/>
            </p:cNvCxnSpPr>
            <p:nvPr/>
          </p:nvCxnSpPr>
          <p:spPr>
            <a:xfrm rot="10800000" flipV="1">
              <a:off x="4448231" y="3533688"/>
              <a:ext cx="3108289" cy="233846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16200000" flipV="1">
              <a:off x="1219238" y="3886163"/>
              <a:ext cx="2438481" cy="167638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Arc 17"/>
            <p:cNvSpPr/>
            <p:nvPr/>
          </p:nvSpPr>
          <p:spPr>
            <a:xfrm>
              <a:off x="6159536" y="4371916"/>
              <a:ext cx="2666969" cy="533418"/>
            </a:xfrm>
            <a:prstGeom prst="arc">
              <a:avLst>
                <a:gd name="adj1" fmla="val 10984182"/>
                <a:gd name="adj2" fmla="val 16699947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/>
            </a:p>
          </p:txBody>
        </p:sp>
        <p:sp>
          <p:nvSpPr>
            <p:cNvPr id="19" name="Arc 18"/>
            <p:cNvSpPr/>
            <p:nvPr/>
          </p:nvSpPr>
          <p:spPr>
            <a:xfrm>
              <a:off x="5410245" y="4876758"/>
              <a:ext cx="2666969" cy="990633"/>
            </a:xfrm>
            <a:prstGeom prst="arc">
              <a:avLst>
                <a:gd name="adj1" fmla="val 6960657"/>
                <a:gd name="adj2" fmla="val 16699947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/>
            </a:p>
          </p:txBody>
        </p:sp>
        <p:cxnSp>
          <p:nvCxnSpPr>
            <p:cNvPr id="20" name="Straight Arrow Connector 19"/>
            <p:cNvCxnSpPr>
              <a:stCxn id="19" idx="0"/>
              <a:endCxn id="7" idx="1"/>
            </p:cNvCxnSpPr>
            <p:nvPr/>
          </p:nvCxnSpPr>
          <p:spPr>
            <a:xfrm>
              <a:off x="6505607" y="5859454"/>
              <a:ext cx="457195" cy="4603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715" name="TextBox 20"/>
            <p:cNvSpPr txBox="1">
              <a:spLocks noChangeArrowheads="1"/>
            </p:cNvSpPr>
            <p:nvPr/>
          </p:nvSpPr>
          <p:spPr bwMode="auto">
            <a:xfrm>
              <a:off x="1883650" y="3465493"/>
              <a:ext cx="5105400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2800" b="1">
                  <a:solidFill>
                    <a:srgbClr val="FF0000"/>
                  </a:solidFill>
                  <a:latin typeface="Calibri" pitchFamily="34" charset="0"/>
                </a:rPr>
                <a:t>CO Dehydrogenase-acetyl-CoA Synthase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8600" y="-76200"/>
            <a:ext cx="9448800" cy="6937375"/>
            <a:chOff x="228600" y="-76200"/>
            <a:chExt cx="9448800" cy="6937177"/>
          </a:xfrm>
        </p:grpSpPr>
        <p:sp>
          <p:nvSpPr>
            <p:cNvPr id="5" name="Rectangle 4"/>
            <p:cNvSpPr/>
            <p:nvPr/>
          </p:nvSpPr>
          <p:spPr>
            <a:xfrm>
              <a:off x="304800" y="617518"/>
              <a:ext cx="8534400" cy="4571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/>
            </a:p>
          </p:txBody>
        </p:sp>
        <p:sp>
          <p:nvSpPr>
            <p:cNvPr id="1029" name="Text Box 10"/>
            <p:cNvSpPr txBox="1">
              <a:spLocks noChangeArrowheads="1"/>
            </p:cNvSpPr>
            <p:nvPr/>
          </p:nvSpPr>
          <p:spPr bwMode="auto">
            <a:xfrm>
              <a:off x="1219200" y="-76200"/>
              <a:ext cx="6640513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3200">
                  <a:latin typeface="Calibri" pitchFamily="34" charset="0"/>
                </a:rPr>
                <a:t>CODH and utilization of H</a:t>
              </a:r>
              <a:r>
                <a:rPr lang="en-US" sz="3200" baseline="-25000">
                  <a:latin typeface="Calibri" pitchFamily="34" charset="0"/>
                </a:rPr>
                <a:t>2</a:t>
              </a:r>
              <a:r>
                <a:rPr lang="en-US" sz="3200">
                  <a:latin typeface="Calibri" pitchFamily="34" charset="0"/>
                </a:rPr>
                <a:t>/CO</a:t>
              </a:r>
              <a:r>
                <a:rPr lang="en-US" sz="3200" baseline="-25000">
                  <a:latin typeface="Calibri" pitchFamily="34" charset="0"/>
                </a:rPr>
                <a:t>2</a:t>
              </a:r>
              <a:r>
                <a:rPr lang="en-US" sz="3200">
                  <a:latin typeface="Calibri" pitchFamily="34" charset="0"/>
                </a:rPr>
                <a:t> and CO</a:t>
              </a:r>
            </a:p>
          </p:txBody>
        </p:sp>
        <p:grpSp>
          <p:nvGrpSpPr>
            <p:cNvPr id="3" name="Group 20"/>
            <p:cNvGrpSpPr>
              <a:grpSpLocks/>
            </p:cNvGrpSpPr>
            <p:nvPr/>
          </p:nvGrpSpPr>
          <p:grpSpPr bwMode="auto">
            <a:xfrm>
              <a:off x="4191000" y="530226"/>
              <a:ext cx="4724400" cy="3702054"/>
              <a:chOff x="4800600" y="572869"/>
              <a:chExt cx="4724400" cy="3702415"/>
            </a:xfrm>
          </p:grpSpPr>
          <p:sp>
            <p:nvSpPr>
              <p:cNvPr id="1058" name="Text Box 2"/>
              <p:cNvSpPr txBox="1">
                <a:spLocks noChangeArrowheads="1"/>
              </p:cNvSpPr>
              <p:nvPr/>
            </p:nvSpPr>
            <p:spPr bwMode="auto">
              <a:xfrm>
                <a:off x="4800600" y="2831068"/>
                <a:ext cx="3743520" cy="36933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b="1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   4 H</a:t>
                </a:r>
                <a:r>
                  <a:rPr lang="en-US" b="1" baseline="-25000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2</a:t>
                </a:r>
                <a:r>
                  <a:rPr lang="en-US" b="1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 + 2 CO</a:t>
                </a:r>
                <a:r>
                  <a:rPr lang="en-US" b="1" baseline="-25000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2</a:t>
                </a:r>
                <a:r>
                  <a:rPr lang="en-US" b="1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           CH</a:t>
                </a:r>
                <a:r>
                  <a:rPr lang="en-US" b="1" baseline="-25000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3</a:t>
                </a:r>
                <a:r>
                  <a:rPr lang="en-US" b="1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COOH + 2 H</a:t>
                </a:r>
                <a:r>
                  <a:rPr lang="en-US" b="1" baseline="-25000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2</a:t>
                </a:r>
                <a:r>
                  <a:rPr lang="en-US" b="1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O</a:t>
                </a:r>
              </a:p>
            </p:txBody>
          </p:sp>
          <p:sp>
            <p:nvSpPr>
              <p:cNvPr id="1059" name="Line 3"/>
              <p:cNvSpPr>
                <a:spLocks noChangeShapeType="1"/>
              </p:cNvSpPr>
              <p:nvPr/>
            </p:nvSpPr>
            <p:spPr bwMode="auto">
              <a:xfrm>
                <a:off x="6199188" y="3029506"/>
                <a:ext cx="45720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060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410199" y="1117128"/>
                <a:ext cx="3242483" cy="1625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61" name="Text Box 5"/>
              <p:cNvSpPr txBox="1">
                <a:spLocks noChangeArrowheads="1"/>
              </p:cNvSpPr>
              <p:nvPr/>
            </p:nvSpPr>
            <p:spPr bwMode="auto">
              <a:xfrm>
                <a:off x="4953000" y="572869"/>
                <a:ext cx="387508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b="1" i="1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Moorella thermoacetica</a:t>
                </a:r>
              </a:p>
            </p:txBody>
          </p:sp>
          <p:sp>
            <p:nvSpPr>
              <p:cNvPr id="1062" name="Text Box 13"/>
              <p:cNvSpPr txBox="1">
                <a:spLocks noChangeArrowheads="1"/>
              </p:cNvSpPr>
              <p:nvPr/>
            </p:nvSpPr>
            <p:spPr bwMode="auto">
              <a:xfrm>
                <a:off x="5562600" y="3124200"/>
                <a:ext cx="3962400" cy="1151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10000"/>
                  </a:spcBef>
                  <a:buFontTx/>
                  <a:buChar char="•"/>
                </a:pPr>
                <a:r>
                  <a:rPr lang="en-US" sz="1600" b="1" i="1">
                    <a:solidFill>
                      <a:srgbClr val="343488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Model acetogenic bacterium</a:t>
                </a:r>
              </a:p>
              <a:p>
                <a:pPr eaLnBrk="0" hangingPunct="0">
                  <a:spcBef>
                    <a:spcPct val="10000"/>
                  </a:spcBef>
                  <a:buFontTx/>
                  <a:buChar char="•"/>
                </a:pPr>
                <a:r>
                  <a:rPr lang="en-US" sz="1600" b="1" i="1">
                    <a:solidFill>
                      <a:srgbClr val="343488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Strict anaerobe</a:t>
                </a:r>
              </a:p>
              <a:p>
                <a:pPr eaLnBrk="0" hangingPunct="0">
                  <a:spcBef>
                    <a:spcPct val="10000"/>
                  </a:spcBef>
                  <a:buFontTx/>
                  <a:buChar char="•"/>
                </a:pPr>
                <a:r>
                  <a:rPr lang="en-US" sz="1600" b="1" i="1">
                    <a:solidFill>
                      <a:srgbClr val="343488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soils, oceans, lakes, GI tract of animals</a:t>
                </a:r>
              </a:p>
              <a:p>
                <a:pPr eaLnBrk="0" hangingPunct="0">
                  <a:spcBef>
                    <a:spcPct val="10000"/>
                  </a:spcBef>
                  <a:buFontTx/>
                  <a:buChar char="•"/>
                </a:pPr>
                <a:r>
                  <a:rPr lang="ru-RU" sz="1600" b="1" i="1">
                    <a:solidFill>
                      <a:srgbClr val="343488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Temperature optimum 55</a:t>
                </a:r>
                <a:r>
                  <a:rPr lang="en-CA" sz="1600" b="1" i="1">
                    <a:solidFill>
                      <a:srgbClr val="343488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 </a:t>
                </a:r>
                <a:r>
                  <a:rPr lang="ru-RU" sz="1600" b="1" i="1" baseline="30000">
                    <a:solidFill>
                      <a:srgbClr val="343488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o</a:t>
                </a:r>
                <a:r>
                  <a:rPr lang="ru-RU" sz="1600" b="1" i="1">
                    <a:solidFill>
                      <a:srgbClr val="343488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C</a:t>
                </a:r>
                <a:endParaRPr lang="en-US" sz="1600" b="1" i="1">
                  <a:solidFill>
                    <a:srgbClr val="343488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1031" name="Text Box 15"/>
            <p:cNvSpPr txBox="1">
              <a:spLocks noChangeArrowheads="1"/>
            </p:cNvSpPr>
            <p:nvPr/>
          </p:nvSpPr>
          <p:spPr bwMode="auto">
            <a:xfrm>
              <a:off x="892175" y="2693987"/>
              <a:ext cx="2484438" cy="3698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b="1">
                  <a:latin typeface="Calibri" pitchFamily="34" charset="0"/>
                  <a:ea typeface="Calibri" pitchFamily="34" charset="0"/>
                  <a:cs typeface="Calibri" pitchFamily="34" charset="0"/>
                </a:rPr>
                <a:t>CO + H</a:t>
              </a:r>
              <a:r>
                <a:rPr lang="en-US" b="1" baseline="-25000">
                  <a:latin typeface="Calibri" pitchFamily="34" charset="0"/>
                  <a:ea typeface="Calibri" pitchFamily="34" charset="0"/>
                  <a:cs typeface="Calibri" pitchFamily="34" charset="0"/>
                </a:rPr>
                <a:t>2</a:t>
              </a:r>
              <a:r>
                <a:rPr lang="en-US" b="1">
                  <a:latin typeface="Calibri" pitchFamily="34" charset="0"/>
                  <a:ea typeface="Calibri" pitchFamily="34" charset="0"/>
                  <a:cs typeface="Calibri" pitchFamily="34" charset="0"/>
                </a:rPr>
                <a:t>O            CO</a:t>
              </a:r>
              <a:r>
                <a:rPr lang="en-US" b="1" baseline="-25000">
                  <a:latin typeface="Calibri" pitchFamily="34" charset="0"/>
                  <a:ea typeface="Calibri" pitchFamily="34" charset="0"/>
                  <a:cs typeface="Calibri" pitchFamily="34" charset="0"/>
                </a:rPr>
                <a:t>2</a:t>
              </a:r>
              <a:r>
                <a:rPr lang="en-US" b="1">
                  <a:latin typeface="Calibri" pitchFamily="34" charset="0"/>
                  <a:ea typeface="Calibri" pitchFamily="34" charset="0"/>
                  <a:cs typeface="Calibri" pitchFamily="34" charset="0"/>
                </a:rPr>
                <a:t> + H</a:t>
              </a:r>
              <a:r>
                <a:rPr lang="en-US" b="1" baseline="-25000">
                  <a:latin typeface="Calibri" pitchFamily="34" charset="0"/>
                  <a:ea typeface="Calibri" pitchFamily="34" charset="0"/>
                  <a:cs typeface="Calibri" pitchFamily="34" charset="0"/>
                </a:rPr>
                <a:t>2</a:t>
              </a:r>
            </a:p>
          </p:txBody>
        </p:sp>
        <p:sp>
          <p:nvSpPr>
            <p:cNvPr id="1032" name="Line 16"/>
            <p:cNvSpPr>
              <a:spLocks noChangeShapeType="1"/>
            </p:cNvSpPr>
            <p:nvPr/>
          </p:nvSpPr>
          <p:spPr bwMode="auto">
            <a:xfrm>
              <a:off x="1938338" y="2922587"/>
              <a:ext cx="457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026" name="Object 2"/>
            <p:cNvGraphicFramePr>
              <a:graphicFrameLocks noChangeAspect="1"/>
            </p:cNvGraphicFramePr>
            <p:nvPr/>
          </p:nvGraphicFramePr>
          <p:xfrm>
            <a:off x="609600" y="896937"/>
            <a:ext cx="1828800" cy="1752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" name="CorelPhotoPaint.Image.8" r:id="rId5" imgW="4457143" imgH="4447619" progId="">
                    <p:embed/>
                  </p:oleObj>
                </mc:Choice>
                <mc:Fallback>
                  <p:oleObj name="CorelPhotoPaint.Image.8" r:id="rId5" imgW="4457143" imgH="4447619" progId="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3999" t="3679" b="4013"/>
                        <a:stretch>
                          <a:fillRect/>
                        </a:stretch>
                      </p:blipFill>
                      <p:spPr bwMode="auto">
                        <a:xfrm>
                          <a:off x="609600" y="896937"/>
                          <a:ext cx="1828800" cy="1752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3" name="Rectangle 18"/>
            <p:cNvSpPr>
              <a:spLocks noChangeArrowheads="1"/>
            </p:cNvSpPr>
            <p:nvPr/>
          </p:nvSpPr>
          <p:spPr bwMode="auto">
            <a:xfrm>
              <a:off x="381000" y="501650"/>
              <a:ext cx="393223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b="1" i="1">
                  <a:latin typeface="Calibri" pitchFamily="34" charset="0"/>
                  <a:ea typeface="Calibri" pitchFamily="34" charset="0"/>
                  <a:cs typeface="Calibri" pitchFamily="34" charset="0"/>
                </a:rPr>
                <a:t>Carboxydothermus hydrogenoformans</a:t>
              </a:r>
            </a:p>
          </p:txBody>
        </p:sp>
        <p:sp>
          <p:nvSpPr>
            <p:cNvPr id="1034" name="Text Box 19"/>
            <p:cNvSpPr txBox="1">
              <a:spLocks noChangeArrowheads="1"/>
            </p:cNvSpPr>
            <p:nvPr/>
          </p:nvSpPr>
          <p:spPr bwMode="auto">
            <a:xfrm>
              <a:off x="228600" y="3114675"/>
              <a:ext cx="5334000" cy="1077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buFontTx/>
                <a:buChar char="•"/>
              </a:pPr>
              <a:r>
                <a:rPr lang="en-US" sz="1600" b="1" i="1">
                  <a:solidFill>
                    <a:srgbClr val="343488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Strict anaerobe, volcanic hot springs in Russia</a:t>
              </a:r>
            </a:p>
            <a:p>
              <a:pPr eaLnBrk="0" hangingPunct="0">
                <a:buFontTx/>
                <a:buChar char="•"/>
              </a:pPr>
              <a:r>
                <a:rPr lang="en-US" sz="1600" b="1" i="1">
                  <a:solidFill>
                    <a:srgbClr val="343488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Highly active CO metabolism, k</a:t>
              </a:r>
              <a:r>
                <a:rPr lang="en-US" sz="1600" b="1" i="1" baseline="-25000">
                  <a:solidFill>
                    <a:srgbClr val="343488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cat</a:t>
              </a:r>
              <a:r>
                <a:rPr lang="en-US" sz="1600" b="1" i="1">
                  <a:solidFill>
                    <a:srgbClr val="343488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 = 40,000 s</a:t>
              </a:r>
              <a:r>
                <a:rPr lang="en-US" sz="1600" b="1" i="1" baseline="30000">
                  <a:solidFill>
                    <a:srgbClr val="343488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-1</a:t>
              </a:r>
              <a:endParaRPr lang="en-US" sz="1600" b="1" i="1">
                <a:solidFill>
                  <a:srgbClr val="343488"/>
                </a:solidFill>
                <a:latin typeface="Calibri" pitchFamily="34" charset="0"/>
                <a:ea typeface="Calibri" pitchFamily="34" charset="0"/>
                <a:cs typeface="Calibri" pitchFamily="34" charset="0"/>
              </a:endParaRPr>
            </a:p>
            <a:p>
              <a:pPr eaLnBrk="0" hangingPunct="0">
                <a:buFontTx/>
                <a:buChar char="•"/>
              </a:pPr>
              <a:r>
                <a:rPr lang="en-US" sz="1600" b="1" i="1">
                  <a:solidFill>
                    <a:srgbClr val="343488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Doubling time, exclusively on CO: 2 hrs.</a:t>
              </a:r>
            </a:p>
            <a:p>
              <a:pPr eaLnBrk="0" hangingPunct="0">
                <a:buFontTx/>
                <a:buChar char="•"/>
              </a:pPr>
              <a:r>
                <a:rPr lang="ru-RU" sz="1600" b="1" i="1">
                  <a:solidFill>
                    <a:srgbClr val="343488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Temperature rang</a:t>
              </a:r>
              <a:r>
                <a:rPr lang="en-CA" sz="1600" b="1" i="1">
                  <a:solidFill>
                    <a:srgbClr val="343488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e </a:t>
              </a:r>
              <a:r>
                <a:rPr lang="ru-RU" sz="1600" b="1" i="1">
                  <a:solidFill>
                    <a:srgbClr val="343488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40-80 </a:t>
              </a:r>
              <a:r>
                <a:rPr lang="ru-RU" sz="1600" b="1" i="1" baseline="30000">
                  <a:solidFill>
                    <a:srgbClr val="343488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o</a:t>
              </a:r>
              <a:r>
                <a:rPr lang="ru-RU" sz="1600" b="1" i="1">
                  <a:solidFill>
                    <a:srgbClr val="343488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C, optimum 70</a:t>
              </a:r>
              <a:r>
                <a:rPr lang="en-CA" sz="1600" b="1" i="1">
                  <a:solidFill>
                    <a:srgbClr val="343488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 </a:t>
              </a:r>
              <a:r>
                <a:rPr lang="ru-RU" sz="1600" b="1" i="1" baseline="30000">
                  <a:solidFill>
                    <a:srgbClr val="343488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o</a:t>
              </a:r>
              <a:r>
                <a:rPr lang="ru-RU" sz="1600" b="1" i="1">
                  <a:solidFill>
                    <a:srgbClr val="343488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C</a:t>
              </a:r>
              <a:endParaRPr lang="en-US" sz="1600" b="1" i="1">
                <a:solidFill>
                  <a:srgbClr val="343488"/>
                </a:solidFill>
                <a:latin typeface="Calibri" pitchFamily="34" charset="0"/>
                <a:ea typeface="Calibri" pitchFamily="34" charset="0"/>
                <a:cs typeface="Calibri" pitchFamily="34" charset="0"/>
              </a:endParaRPr>
            </a:p>
          </p:txBody>
        </p:sp>
        <p:grpSp>
          <p:nvGrpSpPr>
            <p:cNvPr id="4" name="Group 21"/>
            <p:cNvGrpSpPr>
              <a:grpSpLocks/>
            </p:cNvGrpSpPr>
            <p:nvPr/>
          </p:nvGrpSpPr>
          <p:grpSpPr bwMode="auto">
            <a:xfrm>
              <a:off x="381000" y="4503737"/>
              <a:ext cx="6438900" cy="2051050"/>
              <a:chOff x="1676400" y="4841130"/>
              <a:chExt cx="6438900" cy="2050354"/>
            </a:xfrm>
          </p:grpSpPr>
          <p:pic>
            <p:nvPicPr>
              <p:cNvPr id="1052" name="Picture 14" descr="M-barkeri.gif"/>
              <p:cNvPicPr>
                <a:picLocks noChangeAspect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676400" y="4922838"/>
                <a:ext cx="1844675" cy="17954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53" name="TextBox 15"/>
              <p:cNvSpPr txBox="1">
                <a:spLocks noChangeArrowheads="1"/>
              </p:cNvSpPr>
              <p:nvPr/>
            </p:nvSpPr>
            <p:spPr bwMode="auto">
              <a:xfrm>
                <a:off x="3803650" y="4841130"/>
                <a:ext cx="2543835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b="1" i="1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Methanosarcina barkeri</a:t>
                </a:r>
              </a:p>
            </p:txBody>
          </p:sp>
          <p:sp>
            <p:nvSpPr>
              <p:cNvPr id="1054" name="Text Box 15"/>
              <p:cNvSpPr txBox="1">
                <a:spLocks noChangeArrowheads="1"/>
              </p:cNvSpPr>
              <p:nvPr/>
            </p:nvSpPr>
            <p:spPr bwMode="auto">
              <a:xfrm>
                <a:off x="3887787" y="5094288"/>
                <a:ext cx="2839464" cy="64633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b="1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CO</a:t>
                </a:r>
                <a:r>
                  <a:rPr lang="en-US" b="1" baseline="-25000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2</a:t>
                </a:r>
                <a:r>
                  <a:rPr lang="en-US" b="1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 + 4 H</a:t>
                </a:r>
                <a:r>
                  <a:rPr lang="en-US" b="1" baseline="-25000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2</a:t>
                </a:r>
                <a:r>
                  <a:rPr lang="en-US" b="1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           CH</a:t>
                </a:r>
                <a:r>
                  <a:rPr lang="en-US" b="1" baseline="-25000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4</a:t>
                </a:r>
                <a:r>
                  <a:rPr lang="en-US" b="1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 + 2 H</a:t>
                </a:r>
                <a:r>
                  <a:rPr lang="en-US" b="1" baseline="-25000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2</a:t>
                </a:r>
                <a:r>
                  <a:rPr lang="en-US" b="1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O</a:t>
                </a:r>
              </a:p>
              <a:p>
                <a:pPr eaLnBrk="0" hangingPunct="0"/>
                <a:r>
                  <a:rPr lang="en-US" b="1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CH</a:t>
                </a:r>
                <a:r>
                  <a:rPr lang="en-US" b="1" baseline="-25000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3</a:t>
                </a:r>
                <a:r>
                  <a:rPr lang="en-US" b="1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COOH           CH</a:t>
                </a:r>
                <a:r>
                  <a:rPr lang="en-US" b="1" baseline="-25000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4</a:t>
                </a:r>
                <a:r>
                  <a:rPr lang="en-US" b="1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 + CO</a:t>
                </a:r>
                <a:r>
                  <a:rPr lang="en-US" b="1" baseline="-25000"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2</a:t>
                </a:r>
                <a:endParaRPr lang="en-US" b="1">
                  <a:latin typeface="Calibri" pitchFamily="34" charset="0"/>
                  <a:ea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055" name="Line 7"/>
              <p:cNvSpPr>
                <a:spLocks noChangeShapeType="1"/>
              </p:cNvSpPr>
              <p:nvPr/>
            </p:nvSpPr>
            <p:spPr bwMode="auto">
              <a:xfrm>
                <a:off x="4964738" y="5282399"/>
                <a:ext cx="45720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6" name="Line 7"/>
              <p:cNvSpPr>
                <a:spLocks noChangeShapeType="1"/>
              </p:cNvSpPr>
              <p:nvPr/>
            </p:nvSpPr>
            <p:spPr bwMode="auto">
              <a:xfrm>
                <a:off x="4955924" y="5582460"/>
                <a:ext cx="45720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7" name="Text Box 13"/>
              <p:cNvSpPr txBox="1">
                <a:spLocks noChangeArrowheads="1"/>
              </p:cNvSpPr>
              <p:nvPr/>
            </p:nvSpPr>
            <p:spPr bwMode="auto">
              <a:xfrm>
                <a:off x="3887787" y="5740400"/>
                <a:ext cx="4227513" cy="11510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10000"/>
                  </a:spcBef>
                  <a:buFontTx/>
                  <a:buChar char="•"/>
                </a:pPr>
                <a:r>
                  <a:rPr lang="en-US" sz="1600" b="1" i="1">
                    <a:solidFill>
                      <a:srgbClr val="343488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Model methanogenic archaea</a:t>
                </a:r>
              </a:p>
              <a:p>
                <a:pPr eaLnBrk="0" hangingPunct="0">
                  <a:spcBef>
                    <a:spcPct val="10000"/>
                  </a:spcBef>
                  <a:buFontTx/>
                  <a:buChar char="•"/>
                </a:pPr>
                <a:r>
                  <a:rPr lang="en-US" sz="1600" b="1" i="1">
                    <a:solidFill>
                      <a:srgbClr val="343488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Uses two main CH</a:t>
                </a:r>
                <a:r>
                  <a:rPr lang="en-US" sz="1600" b="1" i="1" baseline="-25000">
                    <a:solidFill>
                      <a:srgbClr val="343488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4</a:t>
                </a:r>
                <a:r>
                  <a:rPr lang="en-US" sz="1600" b="1" i="1">
                    <a:solidFill>
                      <a:srgbClr val="343488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-evolving routes</a:t>
                </a:r>
              </a:p>
              <a:p>
                <a:pPr eaLnBrk="0" hangingPunct="0">
                  <a:spcBef>
                    <a:spcPct val="10000"/>
                  </a:spcBef>
                  <a:buFontTx/>
                  <a:buChar char="•"/>
                </a:pPr>
                <a:r>
                  <a:rPr lang="en-US" sz="1600" b="1" i="1">
                    <a:solidFill>
                      <a:srgbClr val="343488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Strict anaerobe</a:t>
                </a:r>
              </a:p>
              <a:p>
                <a:pPr eaLnBrk="0" hangingPunct="0">
                  <a:spcBef>
                    <a:spcPct val="10000"/>
                  </a:spcBef>
                  <a:buFontTx/>
                  <a:buChar char="•"/>
                </a:pPr>
                <a:r>
                  <a:rPr lang="en-CA" sz="1600" b="1" i="1">
                    <a:solidFill>
                      <a:srgbClr val="343488"/>
                    </a:solidFill>
                    <a:latin typeface="Calibri" pitchFamily="34" charset="0"/>
                    <a:ea typeface="Calibri" pitchFamily="34" charset="0"/>
                    <a:cs typeface="Calibri" pitchFamily="34" charset="0"/>
                  </a:rPr>
                  <a:t>Lives in mud, bogs, sewage, cattle rumen</a:t>
                </a:r>
                <a:endParaRPr lang="en-US" sz="1600" b="1" i="1">
                  <a:solidFill>
                    <a:srgbClr val="343488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6" name="Group 22"/>
            <p:cNvGrpSpPr>
              <a:grpSpLocks/>
            </p:cNvGrpSpPr>
            <p:nvPr/>
          </p:nvGrpSpPr>
          <p:grpSpPr bwMode="auto">
            <a:xfrm>
              <a:off x="2895600" y="1455737"/>
              <a:ext cx="449263" cy="838200"/>
              <a:chOff x="7087818" y="1981201"/>
              <a:chExt cx="760781" cy="1421130"/>
            </a:xfrm>
          </p:grpSpPr>
          <p:sp>
            <p:nvSpPr>
              <p:cNvPr id="1050" name="Oval 5"/>
              <p:cNvSpPr>
                <a:spLocks noChangeAspect="1" noChangeArrowheads="1"/>
              </p:cNvSpPr>
              <p:nvPr/>
            </p:nvSpPr>
            <p:spPr bwMode="auto">
              <a:xfrm rot="5400000" flipH="1">
                <a:off x="6919569" y="2149450"/>
                <a:ext cx="1097280" cy="76078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051" name="Oval 8"/>
              <p:cNvSpPr>
                <a:spLocks noChangeAspect="1" noChangeArrowheads="1"/>
              </p:cNvSpPr>
              <p:nvPr/>
            </p:nvSpPr>
            <p:spPr bwMode="auto">
              <a:xfrm rot="5400000" flipH="1">
                <a:off x="6919136" y="2472867"/>
                <a:ext cx="1098146" cy="760781"/>
              </a:xfrm>
              <a:prstGeom prst="ellipse">
                <a:avLst/>
              </a:prstGeom>
              <a:solidFill>
                <a:srgbClr val="3333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/>
              </a:p>
            </p:txBody>
          </p:sp>
        </p:grpSp>
        <p:grpSp>
          <p:nvGrpSpPr>
            <p:cNvPr id="7" name="Group 9"/>
            <p:cNvGrpSpPr>
              <a:grpSpLocks/>
            </p:cNvGrpSpPr>
            <p:nvPr/>
          </p:nvGrpSpPr>
          <p:grpSpPr bwMode="auto">
            <a:xfrm>
              <a:off x="8077202" y="1074737"/>
              <a:ext cx="1047751" cy="1676400"/>
              <a:chOff x="2160" y="960"/>
              <a:chExt cx="1200" cy="1920"/>
            </a:xfrm>
          </p:grpSpPr>
          <p:sp>
            <p:nvSpPr>
              <p:cNvPr id="1046" name="Oval 10"/>
              <p:cNvSpPr>
                <a:spLocks noChangeArrowheads="1"/>
              </p:cNvSpPr>
              <p:nvPr/>
            </p:nvSpPr>
            <p:spPr bwMode="auto">
              <a:xfrm>
                <a:off x="2544" y="1824"/>
                <a:ext cx="384" cy="1056"/>
              </a:xfrm>
              <a:prstGeom prst="ellipse">
                <a:avLst/>
              </a:prstGeom>
              <a:solidFill>
                <a:srgbClr val="EE020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047" name="Oval 11"/>
              <p:cNvSpPr>
                <a:spLocks noChangeArrowheads="1"/>
              </p:cNvSpPr>
              <p:nvPr/>
            </p:nvSpPr>
            <p:spPr bwMode="auto">
              <a:xfrm>
                <a:off x="2544" y="960"/>
                <a:ext cx="379" cy="994"/>
              </a:xfrm>
              <a:prstGeom prst="ellipse">
                <a:avLst/>
              </a:prstGeom>
              <a:solidFill>
                <a:srgbClr val="FEA0A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048" name="Oval 12"/>
              <p:cNvSpPr>
                <a:spLocks noChangeArrowheads="1"/>
              </p:cNvSpPr>
              <p:nvPr/>
            </p:nvSpPr>
            <p:spPr bwMode="auto">
              <a:xfrm flipH="1">
                <a:off x="2160" y="1584"/>
                <a:ext cx="900" cy="62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049" name="Oval 13"/>
              <p:cNvSpPr>
                <a:spLocks noChangeArrowheads="1"/>
              </p:cNvSpPr>
              <p:nvPr/>
            </p:nvSpPr>
            <p:spPr bwMode="auto">
              <a:xfrm flipH="1">
                <a:off x="2460" y="1584"/>
                <a:ext cx="900" cy="624"/>
              </a:xfrm>
              <a:prstGeom prst="ellipse">
                <a:avLst/>
              </a:prstGeom>
              <a:solidFill>
                <a:srgbClr val="3333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>
                  <a:latin typeface="Calibri" pitchFamily="34" charset="0"/>
                </a:endParaRPr>
              </a:p>
            </p:txBody>
          </p:sp>
        </p:grpSp>
        <p:grpSp>
          <p:nvGrpSpPr>
            <p:cNvPr id="8" name="Group 30"/>
            <p:cNvGrpSpPr>
              <a:grpSpLocks/>
            </p:cNvGrpSpPr>
            <p:nvPr/>
          </p:nvGrpSpPr>
          <p:grpSpPr bwMode="auto">
            <a:xfrm>
              <a:off x="6781800" y="4960937"/>
              <a:ext cx="1868488" cy="1184275"/>
              <a:chOff x="6096000" y="5105400"/>
              <a:chExt cx="2630524" cy="1667750"/>
            </a:xfrm>
          </p:grpSpPr>
          <p:sp>
            <p:nvSpPr>
              <p:cNvPr id="1040" name="AutoShape 17"/>
              <p:cNvSpPr>
                <a:spLocks noChangeArrowheads="1"/>
              </p:cNvSpPr>
              <p:nvPr/>
            </p:nvSpPr>
            <p:spPr bwMode="auto">
              <a:xfrm rot="5400000">
                <a:off x="6577387" y="4624013"/>
                <a:ext cx="1667750" cy="2630524"/>
              </a:xfrm>
              <a:prstGeom prst="roundRect">
                <a:avLst>
                  <a:gd name="adj" fmla="val 16667"/>
                </a:avLst>
              </a:prstGeom>
              <a:solidFill>
                <a:srgbClr val="CA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>
                  <a:latin typeface="Calibri" pitchFamily="34" charset="0"/>
                </a:endParaRPr>
              </a:p>
            </p:txBody>
          </p:sp>
          <p:grpSp>
            <p:nvGrpSpPr>
              <p:cNvPr id="9" name="Group 9"/>
              <p:cNvGrpSpPr>
                <a:grpSpLocks/>
              </p:cNvGrpSpPr>
              <p:nvPr/>
            </p:nvGrpSpPr>
            <p:grpSpPr bwMode="auto">
              <a:xfrm rot="5400000">
                <a:off x="6691318" y="4786318"/>
                <a:ext cx="1476375" cy="2362200"/>
                <a:chOff x="2160" y="960"/>
                <a:chExt cx="1200" cy="1920"/>
              </a:xfrm>
            </p:grpSpPr>
            <p:sp>
              <p:nvSpPr>
                <p:cNvPr id="1042" name="Oval 10"/>
                <p:cNvSpPr>
                  <a:spLocks noChangeArrowheads="1"/>
                </p:cNvSpPr>
                <p:nvPr/>
              </p:nvSpPr>
              <p:spPr bwMode="auto">
                <a:xfrm>
                  <a:off x="2544" y="1824"/>
                  <a:ext cx="384" cy="1056"/>
                </a:xfrm>
                <a:prstGeom prst="ellipse">
                  <a:avLst/>
                </a:prstGeom>
                <a:solidFill>
                  <a:srgbClr val="EE020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1043" name="Oval 11"/>
                <p:cNvSpPr>
                  <a:spLocks noChangeArrowheads="1"/>
                </p:cNvSpPr>
                <p:nvPr/>
              </p:nvSpPr>
              <p:spPr bwMode="auto">
                <a:xfrm>
                  <a:off x="2544" y="960"/>
                  <a:ext cx="379" cy="994"/>
                </a:xfrm>
                <a:prstGeom prst="ellipse">
                  <a:avLst/>
                </a:prstGeom>
                <a:solidFill>
                  <a:srgbClr val="FEA0A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1044" name="Oval 12"/>
                <p:cNvSpPr>
                  <a:spLocks noChangeArrowheads="1"/>
                </p:cNvSpPr>
                <p:nvPr/>
              </p:nvSpPr>
              <p:spPr bwMode="auto">
                <a:xfrm flipH="1">
                  <a:off x="2160" y="1584"/>
                  <a:ext cx="900" cy="62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1045" name="Oval 13"/>
                <p:cNvSpPr>
                  <a:spLocks noChangeArrowheads="1"/>
                </p:cNvSpPr>
                <p:nvPr/>
              </p:nvSpPr>
              <p:spPr bwMode="auto">
                <a:xfrm flipH="1">
                  <a:off x="2460" y="1584"/>
                  <a:ext cx="900" cy="624"/>
                </a:xfrm>
                <a:prstGeom prst="ellipse">
                  <a:avLst/>
                </a:prstGeom>
                <a:solidFill>
                  <a:srgbClr val="3333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>
                    <a:latin typeface="Calibri" pitchFamily="34" charset="0"/>
                  </a:endParaRPr>
                </a:p>
              </p:txBody>
            </p:sp>
          </p:grpSp>
        </p:grpSp>
        <p:sp>
          <p:nvSpPr>
            <p:cNvPr id="1039" name="TextBox 16"/>
            <p:cNvSpPr txBox="1">
              <a:spLocks noChangeArrowheads="1"/>
            </p:cNvSpPr>
            <p:nvPr/>
          </p:nvSpPr>
          <p:spPr bwMode="auto">
            <a:xfrm>
              <a:off x="4648200" y="6553200"/>
              <a:ext cx="5029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>
                  <a:latin typeface="Calibri" pitchFamily="34" charset="0"/>
                </a:rPr>
                <a:t>Yan Kung, Drennan Laboratory, MIT, HHMI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6200" y="0"/>
            <a:ext cx="9144000" cy="6858000"/>
            <a:chOff x="76200" y="0"/>
            <a:chExt cx="9144000" cy="6858000"/>
          </a:xfrm>
        </p:grpSpPr>
        <p:sp>
          <p:nvSpPr>
            <p:cNvPr id="5" name="Rectangle 4"/>
            <p:cNvSpPr/>
            <p:nvPr/>
          </p:nvSpPr>
          <p:spPr>
            <a:xfrm>
              <a:off x="454025" y="0"/>
              <a:ext cx="8462963" cy="1752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35844" name="Oval 5"/>
            <p:cNvSpPr>
              <a:spLocks noChangeArrowheads="1"/>
            </p:cNvSpPr>
            <p:nvPr/>
          </p:nvSpPr>
          <p:spPr bwMode="auto">
            <a:xfrm rot="5400000" flipH="1">
              <a:off x="4128" y="3118803"/>
              <a:ext cx="1428750" cy="9823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>
                <a:latin typeface="Calibri" pitchFamily="34" charset="0"/>
              </a:endParaRPr>
            </a:p>
          </p:txBody>
        </p:sp>
        <p:sp>
          <p:nvSpPr>
            <p:cNvPr id="35845" name="Freeform 7"/>
            <p:cNvSpPr>
              <a:spLocks/>
            </p:cNvSpPr>
            <p:nvPr/>
          </p:nvSpPr>
          <p:spPr bwMode="auto">
            <a:xfrm>
              <a:off x="529590" y="1752600"/>
              <a:ext cx="2342515" cy="4724400"/>
            </a:xfrm>
            <a:custGeom>
              <a:avLst/>
              <a:gdLst>
                <a:gd name="T0" fmla="*/ 2147483647 w 1304"/>
                <a:gd name="T1" fmla="*/ 2147483647 h 2976"/>
                <a:gd name="T2" fmla="*/ 2147483647 w 1304"/>
                <a:gd name="T3" fmla="*/ 2147483647 h 2976"/>
                <a:gd name="T4" fmla="*/ 2147483647 w 1304"/>
                <a:gd name="T5" fmla="*/ 0 h 2976"/>
                <a:gd name="T6" fmla="*/ 0 60000 65536"/>
                <a:gd name="T7" fmla="*/ 0 60000 65536"/>
                <a:gd name="T8" fmla="*/ 0 60000 65536"/>
                <a:gd name="T9" fmla="*/ 0 w 1304"/>
                <a:gd name="T10" fmla="*/ 0 h 2976"/>
                <a:gd name="T11" fmla="*/ 1304 w 1304"/>
                <a:gd name="T12" fmla="*/ 2976 h 29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04" h="2976">
                  <a:moveTo>
                    <a:pt x="1304" y="2976"/>
                  </a:moveTo>
                  <a:cubicBezTo>
                    <a:pt x="660" y="2408"/>
                    <a:pt x="16" y="1840"/>
                    <a:pt x="8" y="1344"/>
                  </a:cubicBezTo>
                  <a:cubicBezTo>
                    <a:pt x="0" y="848"/>
                    <a:pt x="628" y="424"/>
                    <a:pt x="1256" y="0"/>
                  </a:cubicBezTo>
                </a:path>
              </a:pathLst>
            </a:custGeom>
            <a:noFill/>
            <a:ln w="12700">
              <a:solidFill>
                <a:srgbClr val="0000FF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46" name="Freeform 37"/>
            <p:cNvSpPr>
              <a:spLocks/>
            </p:cNvSpPr>
            <p:nvPr/>
          </p:nvSpPr>
          <p:spPr bwMode="auto">
            <a:xfrm>
              <a:off x="529590" y="1752600"/>
              <a:ext cx="2342515" cy="4724400"/>
            </a:xfrm>
            <a:custGeom>
              <a:avLst/>
              <a:gdLst>
                <a:gd name="T0" fmla="*/ 2147483647 w 1304"/>
                <a:gd name="T1" fmla="*/ 2147483647 h 2976"/>
                <a:gd name="T2" fmla="*/ 2147483647 w 1304"/>
                <a:gd name="T3" fmla="*/ 2147483647 h 2976"/>
                <a:gd name="T4" fmla="*/ 2147483647 w 1304"/>
                <a:gd name="T5" fmla="*/ 0 h 2976"/>
                <a:gd name="T6" fmla="*/ 0 60000 65536"/>
                <a:gd name="T7" fmla="*/ 0 60000 65536"/>
                <a:gd name="T8" fmla="*/ 0 60000 65536"/>
                <a:gd name="T9" fmla="*/ 0 w 1304"/>
                <a:gd name="T10" fmla="*/ 0 h 2976"/>
                <a:gd name="T11" fmla="*/ 1304 w 1304"/>
                <a:gd name="T12" fmla="*/ 2976 h 29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04" h="2976">
                  <a:moveTo>
                    <a:pt x="1304" y="2976"/>
                  </a:moveTo>
                  <a:cubicBezTo>
                    <a:pt x="660" y="2408"/>
                    <a:pt x="16" y="1840"/>
                    <a:pt x="8" y="1344"/>
                  </a:cubicBezTo>
                  <a:cubicBezTo>
                    <a:pt x="0" y="848"/>
                    <a:pt x="628" y="424"/>
                    <a:pt x="1256" y="0"/>
                  </a:cubicBezTo>
                </a:path>
              </a:pathLst>
            </a:custGeom>
            <a:noFill/>
            <a:ln w="76200">
              <a:solidFill>
                <a:srgbClr val="0000FF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47" name="Freeform 2"/>
            <p:cNvSpPr>
              <a:spLocks/>
            </p:cNvSpPr>
            <p:nvPr/>
          </p:nvSpPr>
          <p:spPr bwMode="auto">
            <a:xfrm>
              <a:off x="3572656" y="1600200"/>
              <a:ext cx="2775439" cy="4505325"/>
            </a:xfrm>
            <a:custGeom>
              <a:avLst/>
              <a:gdLst>
                <a:gd name="T0" fmla="*/ 0 w 1776"/>
                <a:gd name="T1" fmla="*/ 2147483647 h 2928"/>
                <a:gd name="T2" fmla="*/ 2147483647 w 1776"/>
                <a:gd name="T3" fmla="*/ 2147483647 h 2928"/>
                <a:gd name="T4" fmla="*/ 2147483647 w 1776"/>
                <a:gd name="T5" fmla="*/ 0 h 2928"/>
                <a:gd name="T6" fmla="*/ 0 60000 65536"/>
                <a:gd name="T7" fmla="*/ 0 60000 65536"/>
                <a:gd name="T8" fmla="*/ 0 60000 65536"/>
                <a:gd name="T9" fmla="*/ 0 w 1776"/>
                <a:gd name="T10" fmla="*/ 0 h 2928"/>
                <a:gd name="T11" fmla="*/ 1776 w 1776"/>
                <a:gd name="T12" fmla="*/ 2928 h 29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76" h="2928">
                  <a:moveTo>
                    <a:pt x="0" y="2928"/>
                  </a:moveTo>
                  <a:cubicBezTo>
                    <a:pt x="20" y="2380"/>
                    <a:pt x="40" y="1832"/>
                    <a:pt x="336" y="1344"/>
                  </a:cubicBezTo>
                  <a:cubicBezTo>
                    <a:pt x="632" y="856"/>
                    <a:pt x="1204" y="428"/>
                    <a:pt x="1776" y="0"/>
                  </a:cubicBezTo>
                </a:path>
              </a:pathLst>
            </a:custGeom>
            <a:noFill/>
            <a:ln w="76200">
              <a:solidFill>
                <a:srgbClr val="EE0202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48" name="Line 3"/>
            <p:cNvSpPr>
              <a:spLocks noChangeShapeType="1"/>
            </p:cNvSpPr>
            <p:nvPr/>
          </p:nvSpPr>
          <p:spPr bwMode="auto">
            <a:xfrm>
              <a:off x="3325495" y="1752600"/>
              <a:ext cx="0" cy="4371975"/>
            </a:xfrm>
            <a:prstGeom prst="line">
              <a:avLst/>
            </a:prstGeom>
            <a:noFill/>
            <a:ln w="76200">
              <a:solidFill>
                <a:srgbClr val="EE0202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49" name="Freeform 4"/>
            <p:cNvSpPr>
              <a:spLocks/>
            </p:cNvSpPr>
            <p:nvPr/>
          </p:nvSpPr>
          <p:spPr bwMode="auto">
            <a:xfrm>
              <a:off x="3572656" y="1600200"/>
              <a:ext cx="2775439" cy="4505325"/>
            </a:xfrm>
            <a:custGeom>
              <a:avLst/>
              <a:gdLst>
                <a:gd name="T0" fmla="*/ 0 w 1776"/>
                <a:gd name="T1" fmla="*/ 2147483647 h 2928"/>
                <a:gd name="T2" fmla="*/ 2147483647 w 1776"/>
                <a:gd name="T3" fmla="*/ 2147483647 h 2928"/>
                <a:gd name="T4" fmla="*/ 2147483647 w 1776"/>
                <a:gd name="T5" fmla="*/ 0 h 2928"/>
                <a:gd name="T6" fmla="*/ 0 60000 65536"/>
                <a:gd name="T7" fmla="*/ 0 60000 65536"/>
                <a:gd name="T8" fmla="*/ 0 60000 65536"/>
                <a:gd name="T9" fmla="*/ 0 w 1776"/>
                <a:gd name="T10" fmla="*/ 0 h 2928"/>
                <a:gd name="T11" fmla="*/ 1776 w 1776"/>
                <a:gd name="T12" fmla="*/ 2928 h 29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76" h="2928">
                  <a:moveTo>
                    <a:pt x="0" y="2928"/>
                  </a:moveTo>
                  <a:cubicBezTo>
                    <a:pt x="20" y="2380"/>
                    <a:pt x="40" y="1832"/>
                    <a:pt x="336" y="1344"/>
                  </a:cubicBezTo>
                  <a:cubicBezTo>
                    <a:pt x="632" y="856"/>
                    <a:pt x="1204" y="428"/>
                    <a:pt x="1776" y="0"/>
                  </a:cubicBezTo>
                </a:path>
              </a:pathLst>
            </a:custGeom>
            <a:noFill/>
            <a:ln w="12700">
              <a:solidFill>
                <a:srgbClr val="EE0202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0" name="Line 6"/>
            <p:cNvSpPr>
              <a:spLocks noChangeShapeType="1"/>
            </p:cNvSpPr>
            <p:nvPr/>
          </p:nvSpPr>
          <p:spPr bwMode="auto">
            <a:xfrm>
              <a:off x="3325495" y="1752600"/>
              <a:ext cx="0" cy="4371975"/>
            </a:xfrm>
            <a:prstGeom prst="line">
              <a:avLst/>
            </a:prstGeom>
            <a:noFill/>
            <a:ln w="12700">
              <a:solidFill>
                <a:srgbClr val="EE0202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9"/>
            <p:cNvGrpSpPr>
              <a:grpSpLocks/>
            </p:cNvGrpSpPr>
            <p:nvPr/>
          </p:nvGrpSpPr>
          <p:grpSpPr bwMode="auto">
            <a:xfrm rot="5400000">
              <a:off x="2297430" y="2336800"/>
              <a:ext cx="1905000" cy="3022600"/>
              <a:chOff x="2160" y="960"/>
              <a:chExt cx="1200" cy="1920"/>
            </a:xfrm>
          </p:grpSpPr>
          <p:sp>
            <p:nvSpPr>
              <p:cNvPr id="35902" name="Oval 10"/>
              <p:cNvSpPr>
                <a:spLocks noChangeArrowheads="1"/>
              </p:cNvSpPr>
              <p:nvPr/>
            </p:nvSpPr>
            <p:spPr bwMode="auto">
              <a:xfrm>
                <a:off x="2544" y="1824"/>
                <a:ext cx="384" cy="1056"/>
              </a:xfrm>
              <a:prstGeom prst="ellipse">
                <a:avLst/>
              </a:prstGeom>
              <a:solidFill>
                <a:srgbClr val="EE020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5903" name="Oval 11"/>
              <p:cNvSpPr>
                <a:spLocks noChangeArrowheads="1"/>
              </p:cNvSpPr>
              <p:nvPr/>
            </p:nvSpPr>
            <p:spPr bwMode="auto">
              <a:xfrm>
                <a:off x="2544" y="960"/>
                <a:ext cx="379" cy="994"/>
              </a:xfrm>
              <a:prstGeom prst="ellipse">
                <a:avLst/>
              </a:prstGeom>
              <a:solidFill>
                <a:srgbClr val="FEA0A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5904" name="Oval 12"/>
              <p:cNvSpPr>
                <a:spLocks noChangeArrowheads="1"/>
              </p:cNvSpPr>
              <p:nvPr/>
            </p:nvSpPr>
            <p:spPr bwMode="auto">
              <a:xfrm flipH="1">
                <a:off x="2160" y="1584"/>
                <a:ext cx="900" cy="62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5905" name="Oval 13"/>
              <p:cNvSpPr>
                <a:spLocks noChangeArrowheads="1"/>
              </p:cNvSpPr>
              <p:nvPr/>
            </p:nvSpPr>
            <p:spPr bwMode="auto">
              <a:xfrm flipH="1">
                <a:off x="2460" y="1584"/>
                <a:ext cx="900" cy="624"/>
              </a:xfrm>
              <a:prstGeom prst="ellipse">
                <a:avLst/>
              </a:prstGeom>
              <a:solidFill>
                <a:srgbClr val="3333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>
                  <a:latin typeface="Calibri" pitchFamily="34" charset="0"/>
                </a:endParaRPr>
              </a:p>
            </p:txBody>
          </p:sp>
        </p:grpSp>
        <p:sp>
          <p:nvSpPr>
            <p:cNvPr id="35852" name="Line 14"/>
            <p:cNvSpPr>
              <a:spLocks noChangeShapeType="1"/>
            </p:cNvSpPr>
            <p:nvPr/>
          </p:nvSpPr>
          <p:spPr bwMode="auto">
            <a:xfrm>
              <a:off x="3325495" y="2895600"/>
              <a:ext cx="0" cy="476250"/>
            </a:xfrm>
            <a:prstGeom prst="line">
              <a:avLst/>
            </a:prstGeom>
            <a:noFill/>
            <a:ln w="12700">
              <a:solidFill>
                <a:srgbClr val="EE020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53" name="Text Box 15"/>
            <p:cNvSpPr txBox="1">
              <a:spLocks noChangeArrowheads="1"/>
            </p:cNvSpPr>
            <p:nvPr/>
          </p:nvSpPr>
          <p:spPr bwMode="auto">
            <a:xfrm>
              <a:off x="6515477" y="1219200"/>
              <a:ext cx="2012474" cy="5847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3200" b="1">
                  <a:latin typeface="Calibri" pitchFamily="34" charset="0"/>
                  <a:ea typeface="SimSun" pitchFamily="2" charset="-122"/>
                </a:rPr>
                <a:t>acetyl-CoA</a:t>
              </a:r>
              <a:endParaRPr lang="en-US" sz="3200" b="1">
                <a:latin typeface="Calibri" pitchFamily="34" charset="0"/>
              </a:endParaRPr>
            </a:p>
          </p:txBody>
        </p:sp>
        <p:sp>
          <p:nvSpPr>
            <p:cNvPr id="35854" name="Text Box 16"/>
            <p:cNvSpPr txBox="1">
              <a:spLocks noChangeArrowheads="1"/>
            </p:cNvSpPr>
            <p:nvPr/>
          </p:nvSpPr>
          <p:spPr bwMode="auto">
            <a:xfrm>
              <a:off x="3972770" y="4495800"/>
              <a:ext cx="569387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b="1">
                  <a:latin typeface="Calibri" pitchFamily="34" charset="0"/>
                </a:rPr>
                <a:t>CoA</a:t>
              </a:r>
            </a:p>
          </p:txBody>
        </p:sp>
        <p:sp>
          <p:nvSpPr>
            <p:cNvPr id="35855" name="AutoShape 17"/>
            <p:cNvSpPr>
              <a:spLocks noChangeArrowheads="1"/>
            </p:cNvSpPr>
            <p:nvPr/>
          </p:nvSpPr>
          <p:spPr bwMode="auto">
            <a:xfrm rot="5400000">
              <a:off x="6149658" y="2718118"/>
              <a:ext cx="2286000" cy="3098165"/>
            </a:xfrm>
            <a:prstGeom prst="roundRect">
              <a:avLst>
                <a:gd name="adj" fmla="val 16667"/>
              </a:avLst>
            </a:prstGeom>
            <a:solidFill>
              <a:srgbClr val="CA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>
                <a:latin typeface="Calibri" pitchFamily="34" charset="0"/>
              </a:endParaRPr>
            </a:p>
          </p:txBody>
        </p:sp>
        <p:sp>
          <p:nvSpPr>
            <p:cNvPr id="35856" name="Oval 18"/>
            <p:cNvSpPr>
              <a:spLocks noChangeArrowheads="1"/>
            </p:cNvSpPr>
            <p:nvPr/>
          </p:nvSpPr>
          <p:spPr bwMode="auto">
            <a:xfrm rot="5400000">
              <a:off x="6310921" y="3356610"/>
              <a:ext cx="609600" cy="1662430"/>
            </a:xfrm>
            <a:prstGeom prst="ellipse">
              <a:avLst/>
            </a:prstGeom>
            <a:solidFill>
              <a:srgbClr val="EE020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>
                <a:latin typeface="Calibri" pitchFamily="34" charset="0"/>
              </a:endParaRPr>
            </a:p>
          </p:txBody>
        </p:sp>
        <p:sp>
          <p:nvSpPr>
            <p:cNvPr id="35857" name="Oval 19"/>
            <p:cNvSpPr>
              <a:spLocks noChangeArrowheads="1"/>
            </p:cNvSpPr>
            <p:nvPr/>
          </p:nvSpPr>
          <p:spPr bwMode="auto">
            <a:xfrm rot="5400000">
              <a:off x="7723862" y="3401444"/>
              <a:ext cx="601663" cy="1564825"/>
            </a:xfrm>
            <a:prstGeom prst="ellipse">
              <a:avLst/>
            </a:prstGeom>
            <a:solidFill>
              <a:srgbClr val="FEA0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>
                <a:latin typeface="Calibri" pitchFamily="34" charset="0"/>
              </a:endParaRPr>
            </a:p>
          </p:txBody>
        </p:sp>
        <p:grpSp>
          <p:nvGrpSpPr>
            <p:cNvPr id="4" name="Group 20"/>
            <p:cNvGrpSpPr>
              <a:grpSpLocks/>
            </p:cNvGrpSpPr>
            <p:nvPr/>
          </p:nvGrpSpPr>
          <p:grpSpPr bwMode="auto">
            <a:xfrm>
              <a:off x="3604141" y="4419600"/>
              <a:ext cx="398290" cy="985838"/>
              <a:chOff x="2241" y="2784"/>
              <a:chExt cx="253" cy="621"/>
            </a:xfrm>
          </p:grpSpPr>
          <p:sp>
            <p:nvSpPr>
              <p:cNvPr id="35900" name="Freeform 21"/>
              <p:cNvSpPr>
                <a:spLocks/>
              </p:cNvSpPr>
              <p:nvPr/>
            </p:nvSpPr>
            <p:spPr bwMode="auto">
              <a:xfrm>
                <a:off x="2328" y="2784"/>
                <a:ext cx="112" cy="240"/>
              </a:xfrm>
              <a:custGeom>
                <a:avLst/>
                <a:gdLst>
                  <a:gd name="T0" fmla="*/ 112 w 112"/>
                  <a:gd name="T1" fmla="*/ 240 h 240"/>
                  <a:gd name="T2" fmla="*/ 16 w 112"/>
                  <a:gd name="T3" fmla="*/ 192 h 240"/>
                  <a:gd name="T4" fmla="*/ 16 w 112"/>
                  <a:gd name="T5" fmla="*/ 0 h 240"/>
                  <a:gd name="T6" fmla="*/ 0 60000 65536"/>
                  <a:gd name="T7" fmla="*/ 0 60000 65536"/>
                  <a:gd name="T8" fmla="*/ 0 60000 65536"/>
                  <a:gd name="T9" fmla="*/ 0 w 112"/>
                  <a:gd name="T10" fmla="*/ 0 h 240"/>
                  <a:gd name="T11" fmla="*/ 112 w 112"/>
                  <a:gd name="T12" fmla="*/ 240 h 2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2" h="240">
                    <a:moveTo>
                      <a:pt x="112" y="240"/>
                    </a:moveTo>
                    <a:cubicBezTo>
                      <a:pt x="72" y="236"/>
                      <a:pt x="32" y="232"/>
                      <a:pt x="16" y="192"/>
                    </a:cubicBezTo>
                    <a:cubicBezTo>
                      <a:pt x="0" y="152"/>
                      <a:pt x="8" y="76"/>
                      <a:pt x="16" y="0"/>
                    </a:cubicBezTo>
                  </a:path>
                </a:pathLst>
              </a:custGeom>
              <a:noFill/>
              <a:ln w="28575">
                <a:solidFill>
                  <a:srgbClr val="EE020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901" name="Freeform 22"/>
              <p:cNvSpPr>
                <a:spLocks/>
              </p:cNvSpPr>
              <p:nvPr/>
            </p:nvSpPr>
            <p:spPr bwMode="auto">
              <a:xfrm>
                <a:off x="2241" y="3111"/>
                <a:ext cx="253" cy="294"/>
              </a:xfrm>
              <a:custGeom>
                <a:avLst/>
                <a:gdLst>
                  <a:gd name="T0" fmla="*/ 6594 w 112"/>
                  <a:gd name="T1" fmla="*/ 662 h 240"/>
                  <a:gd name="T2" fmla="*/ 933 w 112"/>
                  <a:gd name="T3" fmla="*/ 529 h 240"/>
                  <a:gd name="T4" fmla="*/ 933 w 112"/>
                  <a:gd name="T5" fmla="*/ 0 h 240"/>
                  <a:gd name="T6" fmla="*/ 0 60000 65536"/>
                  <a:gd name="T7" fmla="*/ 0 60000 65536"/>
                  <a:gd name="T8" fmla="*/ 0 60000 65536"/>
                  <a:gd name="T9" fmla="*/ 0 w 112"/>
                  <a:gd name="T10" fmla="*/ 0 h 240"/>
                  <a:gd name="T11" fmla="*/ 112 w 112"/>
                  <a:gd name="T12" fmla="*/ 240 h 2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2" h="240">
                    <a:moveTo>
                      <a:pt x="112" y="240"/>
                    </a:moveTo>
                    <a:cubicBezTo>
                      <a:pt x="72" y="236"/>
                      <a:pt x="32" y="232"/>
                      <a:pt x="16" y="192"/>
                    </a:cubicBezTo>
                    <a:cubicBezTo>
                      <a:pt x="0" y="152"/>
                      <a:pt x="8" y="76"/>
                      <a:pt x="16" y="0"/>
                    </a:cubicBezTo>
                  </a:path>
                </a:pathLst>
              </a:custGeom>
              <a:noFill/>
              <a:ln w="28575">
                <a:solidFill>
                  <a:srgbClr val="EE020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5859" name="Freeform 23"/>
            <p:cNvSpPr>
              <a:spLocks/>
            </p:cNvSpPr>
            <p:nvPr/>
          </p:nvSpPr>
          <p:spPr bwMode="auto">
            <a:xfrm>
              <a:off x="3733800" y="1600200"/>
              <a:ext cx="1889125" cy="3192462"/>
            </a:xfrm>
            <a:custGeom>
              <a:avLst/>
              <a:gdLst>
                <a:gd name="T0" fmla="*/ 2147483647 w 1104"/>
                <a:gd name="T1" fmla="*/ 2147483647 h 1920"/>
                <a:gd name="T2" fmla="*/ 2147483647 w 1104"/>
                <a:gd name="T3" fmla="*/ 2147483647 h 1920"/>
                <a:gd name="T4" fmla="*/ 2147483647 w 1104"/>
                <a:gd name="T5" fmla="*/ 2147483647 h 1920"/>
                <a:gd name="T6" fmla="*/ 2147483647 w 1104"/>
                <a:gd name="T7" fmla="*/ 2147483647 h 1920"/>
                <a:gd name="T8" fmla="*/ 0 w 1104"/>
                <a:gd name="T9" fmla="*/ 0 h 19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04"/>
                <a:gd name="T16" fmla="*/ 0 h 1920"/>
                <a:gd name="T17" fmla="*/ 1104 w 1104"/>
                <a:gd name="T18" fmla="*/ 1920 h 19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04" h="1920">
                  <a:moveTo>
                    <a:pt x="1104" y="1920"/>
                  </a:moveTo>
                  <a:cubicBezTo>
                    <a:pt x="992" y="1908"/>
                    <a:pt x="880" y="1896"/>
                    <a:pt x="816" y="1776"/>
                  </a:cubicBezTo>
                  <a:cubicBezTo>
                    <a:pt x="752" y="1656"/>
                    <a:pt x="752" y="1400"/>
                    <a:pt x="720" y="1200"/>
                  </a:cubicBezTo>
                  <a:cubicBezTo>
                    <a:pt x="688" y="1000"/>
                    <a:pt x="744" y="776"/>
                    <a:pt x="624" y="576"/>
                  </a:cubicBezTo>
                  <a:cubicBezTo>
                    <a:pt x="504" y="376"/>
                    <a:pt x="252" y="188"/>
                    <a:pt x="0" y="0"/>
                  </a:cubicBezTo>
                </a:path>
              </a:pathLst>
            </a:custGeom>
            <a:noFill/>
            <a:ln w="76200">
              <a:solidFill>
                <a:srgbClr val="7CA800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60" name="Text Box 24"/>
            <p:cNvSpPr txBox="1">
              <a:spLocks noChangeArrowheads="1"/>
            </p:cNvSpPr>
            <p:nvPr/>
          </p:nvSpPr>
          <p:spPr bwMode="auto">
            <a:xfrm>
              <a:off x="4924359" y="5791200"/>
              <a:ext cx="1712712" cy="5847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3200" b="1">
                  <a:latin typeface="Calibri" pitchFamily="34" charset="0"/>
                </a:rPr>
                <a:t>methane</a:t>
              </a:r>
            </a:p>
          </p:txBody>
        </p:sp>
        <p:sp>
          <p:nvSpPr>
            <p:cNvPr id="35861" name="Text Box 25"/>
            <p:cNvSpPr txBox="1">
              <a:spLocks noChangeArrowheads="1"/>
            </p:cNvSpPr>
            <p:nvPr/>
          </p:nvSpPr>
          <p:spPr bwMode="auto">
            <a:xfrm>
              <a:off x="2897293" y="6124575"/>
              <a:ext cx="985494" cy="5889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 b="1">
                  <a:latin typeface="Calibri" pitchFamily="34" charset="0"/>
                </a:rPr>
                <a:t>CO</a:t>
              </a:r>
            </a:p>
          </p:txBody>
        </p:sp>
        <p:sp>
          <p:nvSpPr>
            <p:cNvPr id="35862" name="Text Box 26"/>
            <p:cNvSpPr txBox="1">
              <a:spLocks noChangeArrowheads="1"/>
            </p:cNvSpPr>
            <p:nvPr/>
          </p:nvSpPr>
          <p:spPr bwMode="auto">
            <a:xfrm>
              <a:off x="2881853" y="1169988"/>
              <a:ext cx="816442" cy="5847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3200" b="1">
                  <a:latin typeface="Calibri" pitchFamily="34" charset="0"/>
                </a:rPr>
                <a:t>CO</a:t>
              </a:r>
              <a:r>
                <a:rPr lang="en-US" sz="3200" b="1" baseline="-25000">
                  <a:latin typeface="Calibri" pitchFamily="34" charset="0"/>
                </a:rPr>
                <a:t>2</a:t>
              </a:r>
              <a:endParaRPr lang="en-US" sz="3200" b="1">
                <a:latin typeface="Calibri" pitchFamily="34" charset="0"/>
              </a:endParaRPr>
            </a:p>
          </p:txBody>
        </p:sp>
        <p:sp>
          <p:nvSpPr>
            <p:cNvPr id="35863" name="Text Box 27"/>
            <p:cNvSpPr txBox="1">
              <a:spLocks noChangeArrowheads="1"/>
            </p:cNvSpPr>
            <p:nvPr/>
          </p:nvSpPr>
          <p:spPr bwMode="auto">
            <a:xfrm>
              <a:off x="76200" y="5934075"/>
              <a:ext cx="2418080" cy="923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>
                  <a:solidFill>
                    <a:srgbClr val="0000FF"/>
                  </a:solidFill>
                  <a:latin typeface="Calibri" pitchFamily="34" charset="0"/>
                </a:rPr>
                <a:t>~10</a:t>
              </a:r>
              <a:r>
                <a:rPr lang="en-US" baseline="30000">
                  <a:solidFill>
                    <a:srgbClr val="0000FF"/>
                  </a:solidFill>
                  <a:latin typeface="Calibri" pitchFamily="34" charset="0"/>
                </a:rPr>
                <a:t>8</a:t>
              </a:r>
              <a:r>
                <a:rPr lang="en-US">
                  <a:solidFill>
                    <a:srgbClr val="0000FF"/>
                  </a:solidFill>
                  <a:latin typeface="Calibri" pitchFamily="34" charset="0"/>
                </a:rPr>
                <a:t> tons CO</a:t>
              </a:r>
            </a:p>
            <a:p>
              <a:pPr algn="ctr" eaLnBrk="0" hangingPunct="0"/>
              <a:r>
                <a:rPr lang="en-US">
                  <a:solidFill>
                    <a:srgbClr val="0000FF"/>
                  </a:solidFill>
                  <a:latin typeface="Calibri" pitchFamily="34" charset="0"/>
                </a:rPr>
                <a:t>removed per year</a:t>
              </a:r>
            </a:p>
            <a:p>
              <a:pPr algn="ctr" eaLnBrk="0" hangingPunct="0"/>
              <a:r>
                <a:rPr lang="en-US">
                  <a:solidFill>
                    <a:srgbClr val="0000FF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ΔG°</a:t>
              </a:r>
              <a:r>
                <a:rPr lang="en-US" altLang="zh-CN">
                  <a:solidFill>
                    <a:srgbClr val="0000FF"/>
                  </a:solidFill>
                  <a:latin typeface="Calibri" pitchFamily="34" charset="0"/>
                  <a:ea typeface="SimSun" pitchFamily="2" charset="-122"/>
                  <a:cs typeface="Arial" charset="0"/>
                </a:rPr>
                <a:t>′  = -20 kJ/mol</a:t>
              </a:r>
              <a:r>
                <a:rPr lang="en-US">
                  <a:solidFill>
                    <a:srgbClr val="0000FF"/>
                  </a:solidFill>
                  <a:latin typeface="Calibri" pitchFamily="34" charset="0"/>
                </a:rPr>
                <a:t> </a:t>
              </a:r>
            </a:p>
          </p:txBody>
        </p:sp>
        <p:sp>
          <p:nvSpPr>
            <p:cNvPr id="35864" name="Text Box 32"/>
            <p:cNvSpPr txBox="1">
              <a:spLocks noChangeArrowheads="1"/>
            </p:cNvSpPr>
            <p:nvPr/>
          </p:nvSpPr>
          <p:spPr bwMode="auto">
            <a:xfrm>
              <a:off x="4059105" y="819150"/>
              <a:ext cx="2266950" cy="923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>
                  <a:solidFill>
                    <a:srgbClr val="EE0202"/>
                  </a:solidFill>
                  <a:latin typeface="Calibri" pitchFamily="34" charset="0"/>
                </a:rPr>
                <a:t>~10</a:t>
              </a:r>
              <a:r>
                <a:rPr lang="en-US" baseline="30000">
                  <a:solidFill>
                    <a:srgbClr val="EE0202"/>
                  </a:solidFill>
                  <a:latin typeface="Calibri" pitchFamily="34" charset="0"/>
                </a:rPr>
                <a:t>11</a:t>
              </a:r>
              <a:r>
                <a:rPr lang="en-US">
                  <a:solidFill>
                    <a:srgbClr val="EE0202"/>
                  </a:solidFill>
                  <a:latin typeface="Calibri" pitchFamily="34" charset="0"/>
                </a:rPr>
                <a:t> tons acetate produced per year</a:t>
              </a:r>
            </a:p>
            <a:p>
              <a:pPr algn="ctr" eaLnBrk="0" hangingPunct="0"/>
              <a:r>
                <a:rPr lang="en-US">
                  <a:solidFill>
                    <a:srgbClr val="FF0000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ΔG°</a:t>
              </a:r>
              <a:r>
                <a:rPr lang="en-US" altLang="zh-CN">
                  <a:solidFill>
                    <a:srgbClr val="FF0000"/>
                  </a:solidFill>
                  <a:latin typeface="Calibri" pitchFamily="34" charset="0"/>
                  <a:ea typeface="SimSun" pitchFamily="2" charset="-122"/>
                  <a:cs typeface="Arial" charset="0"/>
                </a:rPr>
                <a:t>′ </a:t>
              </a:r>
              <a:r>
                <a:rPr lang="en-US" altLang="zh-CN">
                  <a:solidFill>
                    <a:srgbClr val="FF0000"/>
                  </a:solidFill>
                  <a:latin typeface="Calibri" pitchFamily="34" charset="0"/>
                  <a:ea typeface="SimSun" pitchFamily="2" charset="-122"/>
                </a:rPr>
                <a:t>= -95 kJ/mol</a:t>
              </a:r>
              <a:endParaRPr lang="en-US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endParaRPr>
            </a:p>
          </p:txBody>
        </p:sp>
        <p:sp>
          <p:nvSpPr>
            <p:cNvPr id="35865" name="Text Box 33"/>
            <p:cNvSpPr txBox="1">
              <a:spLocks noChangeArrowheads="1"/>
            </p:cNvSpPr>
            <p:nvPr/>
          </p:nvSpPr>
          <p:spPr bwMode="auto">
            <a:xfrm>
              <a:off x="6725920" y="5486400"/>
              <a:ext cx="2418080" cy="923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>
                  <a:solidFill>
                    <a:srgbClr val="8BB238"/>
                  </a:solidFill>
                  <a:latin typeface="Calibri" pitchFamily="34" charset="0"/>
                </a:rPr>
                <a:t>~10</a:t>
              </a:r>
              <a:r>
                <a:rPr lang="en-US" baseline="30000">
                  <a:solidFill>
                    <a:srgbClr val="8BB238"/>
                  </a:solidFill>
                  <a:latin typeface="Calibri" pitchFamily="34" charset="0"/>
                </a:rPr>
                <a:t>9</a:t>
              </a:r>
              <a:r>
                <a:rPr lang="en-US">
                  <a:solidFill>
                    <a:srgbClr val="8BB238"/>
                  </a:solidFill>
                  <a:latin typeface="Calibri" pitchFamily="34" charset="0"/>
                </a:rPr>
                <a:t> tons of methane produced per year</a:t>
              </a:r>
            </a:p>
            <a:p>
              <a:pPr algn="ctr" eaLnBrk="0" hangingPunct="0"/>
              <a:r>
                <a:rPr lang="en-US">
                  <a:solidFill>
                    <a:srgbClr val="8BB238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rPr>
                <a:t>ΔG°</a:t>
              </a:r>
              <a:r>
                <a:rPr lang="en-US" altLang="zh-CN">
                  <a:solidFill>
                    <a:srgbClr val="8BB238"/>
                  </a:solidFill>
                  <a:latin typeface="Calibri" pitchFamily="34" charset="0"/>
                  <a:ea typeface="SimSun" pitchFamily="2" charset="-122"/>
                  <a:cs typeface="Arial" charset="0"/>
                </a:rPr>
                <a:t>′  = </a:t>
              </a:r>
              <a:r>
                <a:rPr lang="en-US">
                  <a:solidFill>
                    <a:srgbClr val="8BB238"/>
                  </a:solidFill>
                  <a:latin typeface="Calibri" pitchFamily="34" charset="0"/>
                </a:rPr>
                <a:t>-36 kJ/mol</a:t>
              </a:r>
            </a:p>
          </p:txBody>
        </p:sp>
        <p:sp>
          <p:nvSpPr>
            <p:cNvPr id="35866" name="Text Box 34"/>
            <p:cNvSpPr txBox="1">
              <a:spLocks noChangeArrowheads="1"/>
            </p:cNvSpPr>
            <p:nvPr/>
          </p:nvSpPr>
          <p:spPr bwMode="auto">
            <a:xfrm>
              <a:off x="279281" y="2590800"/>
              <a:ext cx="746204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b="1">
                  <a:solidFill>
                    <a:srgbClr val="0000FF"/>
                  </a:solidFill>
                  <a:latin typeface="Calibri" pitchFamily="34" charset="0"/>
                </a:rPr>
                <a:t>CODH</a:t>
              </a:r>
            </a:p>
          </p:txBody>
        </p:sp>
        <p:sp>
          <p:nvSpPr>
            <p:cNvPr id="35867" name="Text Box 35"/>
            <p:cNvSpPr txBox="1">
              <a:spLocks noChangeArrowheads="1"/>
            </p:cNvSpPr>
            <p:nvPr/>
          </p:nvSpPr>
          <p:spPr bwMode="auto">
            <a:xfrm>
              <a:off x="3449922" y="2635250"/>
              <a:ext cx="120892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b="1">
                  <a:solidFill>
                    <a:srgbClr val="EE0202"/>
                  </a:solidFill>
                  <a:latin typeface="Calibri" pitchFamily="34" charset="0"/>
                </a:rPr>
                <a:t>CODH/ACS</a:t>
              </a:r>
            </a:p>
          </p:txBody>
        </p:sp>
        <p:sp>
          <p:nvSpPr>
            <p:cNvPr id="35868" name="Text Box 36"/>
            <p:cNvSpPr txBox="1">
              <a:spLocks noChangeArrowheads="1"/>
            </p:cNvSpPr>
            <p:nvPr/>
          </p:nvSpPr>
          <p:spPr bwMode="auto">
            <a:xfrm>
              <a:off x="5800028" y="2743200"/>
              <a:ext cx="15810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b="1">
                  <a:solidFill>
                    <a:srgbClr val="7CA800"/>
                  </a:solidFill>
                  <a:latin typeface="Calibri" pitchFamily="34" charset="0"/>
                </a:rPr>
                <a:t>ACDS Complex</a:t>
              </a:r>
            </a:p>
          </p:txBody>
        </p:sp>
        <p:sp>
          <p:nvSpPr>
            <p:cNvPr id="35869" name="Line 38"/>
            <p:cNvSpPr>
              <a:spLocks noChangeShapeType="1"/>
            </p:cNvSpPr>
            <p:nvPr/>
          </p:nvSpPr>
          <p:spPr bwMode="auto">
            <a:xfrm>
              <a:off x="3325495" y="2895600"/>
              <a:ext cx="0" cy="476250"/>
            </a:xfrm>
            <a:prstGeom prst="line">
              <a:avLst/>
            </a:prstGeom>
            <a:noFill/>
            <a:ln w="76200">
              <a:solidFill>
                <a:srgbClr val="EE020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70" name="Freeform 41"/>
            <p:cNvSpPr>
              <a:spLocks/>
            </p:cNvSpPr>
            <p:nvPr/>
          </p:nvSpPr>
          <p:spPr bwMode="auto">
            <a:xfrm>
              <a:off x="4038600" y="1657350"/>
              <a:ext cx="3879003" cy="4438650"/>
            </a:xfrm>
            <a:custGeom>
              <a:avLst/>
              <a:gdLst>
                <a:gd name="T0" fmla="*/ 2147483647 w 2464"/>
                <a:gd name="T1" fmla="*/ 0 h 2832"/>
                <a:gd name="T2" fmla="*/ 2147483647 w 2464"/>
                <a:gd name="T3" fmla="*/ 2147483647 h 2832"/>
                <a:gd name="T4" fmla="*/ 2147483647 w 2464"/>
                <a:gd name="T5" fmla="*/ 2147483647 h 2832"/>
                <a:gd name="T6" fmla="*/ 2147483647 w 2464"/>
                <a:gd name="T7" fmla="*/ 2147483647 h 28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64"/>
                <a:gd name="T13" fmla="*/ 0 h 2832"/>
                <a:gd name="T14" fmla="*/ 2464 w 2464"/>
                <a:gd name="T15" fmla="*/ 2832 h 28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64" h="2832">
                  <a:moveTo>
                    <a:pt x="2192" y="0"/>
                  </a:moveTo>
                  <a:cubicBezTo>
                    <a:pt x="2328" y="684"/>
                    <a:pt x="2464" y="1368"/>
                    <a:pt x="2144" y="1728"/>
                  </a:cubicBezTo>
                  <a:cubicBezTo>
                    <a:pt x="1824" y="2088"/>
                    <a:pt x="544" y="1976"/>
                    <a:pt x="272" y="2160"/>
                  </a:cubicBezTo>
                  <a:cubicBezTo>
                    <a:pt x="0" y="2344"/>
                    <a:pt x="256" y="2588"/>
                    <a:pt x="512" y="2832"/>
                  </a:cubicBezTo>
                </a:path>
              </a:pathLst>
            </a:custGeom>
            <a:noFill/>
            <a:ln w="76200">
              <a:solidFill>
                <a:srgbClr val="7CA800"/>
              </a:solidFill>
              <a:round/>
              <a:headEnd/>
              <a:tailEnd type="stealth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" name="Group 42"/>
            <p:cNvGrpSpPr>
              <a:grpSpLocks/>
            </p:cNvGrpSpPr>
            <p:nvPr/>
          </p:nvGrpSpPr>
          <p:grpSpPr bwMode="auto">
            <a:xfrm rot="5400000">
              <a:off x="6377940" y="3699828"/>
              <a:ext cx="1905000" cy="982345"/>
              <a:chOff x="720" y="1584"/>
              <a:chExt cx="768" cy="432"/>
            </a:xfrm>
          </p:grpSpPr>
          <p:sp>
            <p:nvSpPr>
              <p:cNvPr id="35898" name="Oval 43"/>
              <p:cNvSpPr>
                <a:spLocks noChangeArrowheads="1"/>
              </p:cNvSpPr>
              <p:nvPr/>
            </p:nvSpPr>
            <p:spPr bwMode="auto">
              <a:xfrm flipH="1">
                <a:off x="720" y="1584"/>
                <a:ext cx="576" cy="43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5899" name="Oval 44"/>
              <p:cNvSpPr>
                <a:spLocks noChangeArrowheads="1"/>
              </p:cNvSpPr>
              <p:nvPr/>
            </p:nvSpPr>
            <p:spPr bwMode="auto">
              <a:xfrm flipH="1">
                <a:off x="912" y="1584"/>
                <a:ext cx="576" cy="432"/>
              </a:xfrm>
              <a:prstGeom prst="ellipse">
                <a:avLst/>
              </a:prstGeom>
              <a:solidFill>
                <a:srgbClr val="3333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>
                  <a:latin typeface="Calibri" pitchFamily="34" charset="0"/>
                </a:endParaRPr>
              </a:p>
            </p:txBody>
          </p:sp>
        </p:grpSp>
        <p:grpSp>
          <p:nvGrpSpPr>
            <p:cNvPr id="7" name="Group 45"/>
            <p:cNvGrpSpPr>
              <a:grpSpLocks/>
            </p:cNvGrpSpPr>
            <p:nvPr/>
          </p:nvGrpSpPr>
          <p:grpSpPr bwMode="auto">
            <a:xfrm>
              <a:off x="3604141" y="4419600"/>
              <a:ext cx="398290" cy="985838"/>
              <a:chOff x="2241" y="2784"/>
              <a:chExt cx="253" cy="621"/>
            </a:xfrm>
          </p:grpSpPr>
          <p:sp>
            <p:nvSpPr>
              <p:cNvPr id="35896" name="Freeform 46"/>
              <p:cNvSpPr>
                <a:spLocks/>
              </p:cNvSpPr>
              <p:nvPr/>
            </p:nvSpPr>
            <p:spPr bwMode="auto">
              <a:xfrm>
                <a:off x="2328" y="2784"/>
                <a:ext cx="112" cy="240"/>
              </a:xfrm>
              <a:custGeom>
                <a:avLst/>
                <a:gdLst>
                  <a:gd name="T0" fmla="*/ 112 w 112"/>
                  <a:gd name="T1" fmla="*/ 240 h 240"/>
                  <a:gd name="T2" fmla="*/ 16 w 112"/>
                  <a:gd name="T3" fmla="*/ 192 h 240"/>
                  <a:gd name="T4" fmla="*/ 16 w 112"/>
                  <a:gd name="T5" fmla="*/ 0 h 240"/>
                  <a:gd name="T6" fmla="*/ 0 60000 65536"/>
                  <a:gd name="T7" fmla="*/ 0 60000 65536"/>
                  <a:gd name="T8" fmla="*/ 0 60000 65536"/>
                  <a:gd name="T9" fmla="*/ 0 w 112"/>
                  <a:gd name="T10" fmla="*/ 0 h 240"/>
                  <a:gd name="T11" fmla="*/ 112 w 112"/>
                  <a:gd name="T12" fmla="*/ 240 h 2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2" h="240">
                    <a:moveTo>
                      <a:pt x="112" y="240"/>
                    </a:moveTo>
                    <a:cubicBezTo>
                      <a:pt x="72" y="236"/>
                      <a:pt x="32" y="232"/>
                      <a:pt x="16" y="192"/>
                    </a:cubicBezTo>
                    <a:cubicBezTo>
                      <a:pt x="0" y="152"/>
                      <a:pt x="8" y="76"/>
                      <a:pt x="16" y="0"/>
                    </a:cubicBezTo>
                  </a:path>
                </a:pathLst>
              </a:custGeom>
              <a:noFill/>
              <a:ln w="12700">
                <a:solidFill>
                  <a:srgbClr val="EE020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97" name="Freeform 47"/>
              <p:cNvSpPr>
                <a:spLocks/>
              </p:cNvSpPr>
              <p:nvPr/>
            </p:nvSpPr>
            <p:spPr bwMode="auto">
              <a:xfrm>
                <a:off x="2241" y="3111"/>
                <a:ext cx="253" cy="294"/>
              </a:xfrm>
              <a:custGeom>
                <a:avLst/>
                <a:gdLst>
                  <a:gd name="T0" fmla="*/ 6594 w 112"/>
                  <a:gd name="T1" fmla="*/ 662 h 240"/>
                  <a:gd name="T2" fmla="*/ 933 w 112"/>
                  <a:gd name="T3" fmla="*/ 529 h 240"/>
                  <a:gd name="T4" fmla="*/ 933 w 112"/>
                  <a:gd name="T5" fmla="*/ 0 h 240"/>
                  <a:gd name="T6" fmla="*/ 0 60000 65536"/>
                  <a:gd name="T7" fmla="*/ 0 60000 65536"/>
                  <a:gd name="T8" fmla="*/ 0 60000 65536"/>
                  <a:gd name="T9" fmla="*/ 0 w 112"/>
                  <a:gd name="T10" fmla="*/ 0 h 240"/>
                  <a:gd name="T11" fmla="*/ 112 w 112"/>
                  <a:gd name="T12" fmla="*/ 240 h 2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2" h="240">
                    <a:moveTo>
                      <a:pt x="112" y="240"/>
                    </a:moveTo>
                    <a:cubicBezTo>
                      <a:pt x="72" y="236"/>
                      <a:pt x="32" y="232"/>
                      <a:pt x="16" y="192"/>
                    </a:cubicBezTo>
                    <a:cubicBezTo>
                      <a:pt x="0" y="152"/>
                      <a:pt x="8" y="76"/>
                      <a:pt x="16" y="0"/>
                    </a:cubicBezTo>
                  </a:path>
                </a:pathLst>
              </a:custGeom>
              <a:noFill/>
              <a:ln w="12700">
                <a:solidFill>
                  <a:srgbClr val="EE020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5873" name="Text Box 48"/>
            <p:cNvSpPr txBox="1">
              <a:spLocks noChangeArrowheads="1"/>
            </p:cNvSpPr>
            <p:nvPr/>
          </p:nvSpPr>
          <p:spPr bwMode="auto">
            <a:xfrm>
              <a:off x="4123457" y="5181600"/>
              <a:ext cx="530915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b="1">
                  <a:latin typeface="Calibri" pitchFamily="34" charset="0"/>
                  <a:ea typeface="SimSun" pitchFamily="2" charset="-122"/>
                </a:rPr>
                <a:t>CH</a:t>
              </a:r>
              <a:r>
                <a:rPr lang="en-US" altLang="zh-CN" b="1" baseline="-25000">
                  <a:latin typeface="Calibri" pitchFamily="34" charset="0"/>
                  <a:ea typeface="SimSun" pitchFamily="2" charset="-122"/>
                </a:rPr>
                <a:t>3</a:t>
              </a:r>
              <a:endParaRPr lang="en-US" altLang="zh-CN" b="1">
                <a:latin typeface="Calibri" pitchFamily="34" charset="0"/>
                <a:ea typeface="SimSun" pitchFamily="2" charset="-122"/>
              </a:endParaRPr>
            </a:p>
          </p:txBody>
        </p:sp>
        <p:sp>
          <p:nvSpPr>
            <p:cNvPr id="35874" name="Oval 8"/>
            <p:cNvSpPr>
              <a:spLocks noChangeArrowheads="1"/>
            </p:cNvSpPr>
            <p:nvPr/>
          </p:nvSpPr>
          <p:spPr bwMode="auto">
            <a:xfrm rot="5400000" flipH="1">
              <a:off x="4128" y="3595053"/>
              <a:ext cx="1428750" cy="982345"/>
            </a:xfrm>
            <a:prstGeom prst="ellipse">
              <a:avLst/>
            </a:prstGeom>
            <a:solidFill>
              <a:srgbClr val="3333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>
                <a:latin typeface="Calibri" pitchFamily="34" charset="0"/>
              </a:endParaRPr>
            </a:p>
          </p:txBody>
        </p:sp>
        <p:sp>
          <p:nvSpPr>
            <p:cNvPr id="35875" name="TextBox 48"/>
            <p:cNvSpPr txBox="1">
              <a:spLocks noChangeArrowheads="1"/>
            </p:cNvSpPr>
            <p:nvPr/>
          </p:nvSpPr>
          <p:spPr bwMode="auto">
            <a:xfrm>
              <a:off x="238350" y="61913"/>
              <a:ext cx="5202965" cy="646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3600">
                  <a:latin typeface="Calibri" pitchFamily="34" charset="0"/>
                </a:rPr>
                <a:t>CODH and carbon cycling</a:t>
              </a:r>
            </a:p>
          </p:txBody>
        </p:sp>
        <p:sp>
          <p:nvSpPr>
            <p:cNvPr id="38" name="Block Arc 37"/>
            <p:cNvSpPr/>
            <p:nvPr/>
          </p:nvSpPr>
          <p:spPr>
            <a:xfrm rot="7770067">
              <a:off x="379413" y="5018088"/>
              <a:ext cx="990600" cy="755650"/>
            </a:xfrm>
            <a:prstGeom prst="blockArc">
              <a:avLst>
                <a:gd name="adj1" fmla="val 10800000"/>
                <a:gd name="adj2" fmla="val 15436070"/>
                <a:gd name="adj3" fmla="val 6049"/>
              </a:avLst>
            </a:prstGeom>
            <a:solidFill>
              <a:srgbClr val="0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5877" name="TextBox 50"/>
            <p:cNvSpPr txBox="1">
              <a:spLocks noChangeArrowheads="1"/>
            </p:cNvSpPr>
            <p:nvPr/>
          </p:nvSpPr>
          <p:spPr bwMode="auto">
            <a:xfrm>
              <a:off x="675998" y="5468938"/>
              <a:ext cx="55976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FF"/>
                  </a:solidFill>
                  <a:latin typeface="Calibri" pitchFamily="34" charset="0"/>
                </a:rPr>
                <a:t>H</a:t>
              </a:r>
              <a:r>
                <a:rPr lang="en-US" baseline="-25000">
                  <a:solidFill>
                    <a:srgbClr val="0000FF"/>
                  </a:solidFill>
                  <a:latin typeface="Calibri" pitchFamily="34" charset="0"/>
                </a:rPr>
                <a:t>2</a:t>
              </a:r>
              <a:r>
                <a:rPr lang="en-US">
                  <a:solidFill>
                    <a:srgbClr val="0000FF"/>
                  </a:solidFill>
                  <a:latin typeface="Calibri" pitchFamily="34" charset="0"/>
                </a:rPr>
                <a:t>O</a:t>
              </a:r>
            </a:p>
          </p:txBody>
        </p:sp>
        <p:sp>
          <p:nvSpPr>
            <p:cNvPr id="40" name="Block Arc 39"/>
            <p:cNvSpPr/>
            <p:nvPr/>
          </p:nvSpPr>
          <p:spPr>
            <a:xfrm rot="7903010">
              <a:off x="420688" y="2311400"/>
              <a:ext cx="990600" cy="688975"/>
            </a:xfrm>
            <a:prstGeom prst="blockArc">
              <a:avLst>
                <a:gd name="adj1" fmla="val 10800000"/>
                <a:gd name="adj2" fmla="val 15436070"/>
                <a:gd name="adj3" fmla="val 6049"/>
              </a:avLst>
            </a:prstGeom>
            <a:solidFill>
              <a:srgbClr val="0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5879" name="TextBox 52"/>
            <p:cNvSpPr txBox="1">
              <a:spLocks noChangeArrowheads="1"/>
            </p:cNvSpPr>
            <p:nvPr/>
          </p:nvSpPr>
          <p:spPr bwMode="auto">
            <a:xfrm>
              <a:off x="748563" y="1752600"/>
              <a:ext cx="580608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solidFill>
                    <a:srgbClr val="0000FF"/>
                  </a:solidFill>
                  <a:latin typeface="Calibri" pitchFamily="34" charset="0"/>
                </a:rPr>
                <a:t>2H</a:t>
              </a:r>
              <a:r>
                <a:rPr lang="en-US" baseline="30000">
                  <a:solidFill>
                    <a:srgbClr val="0000FF"/>
                  </a:solidFill>
                  <a:latin typeface="Calibri" pitchFamily="34" charset="0"/>
                </a:rPr>
                <a:t>+</a:t>
              </a:r>
              <a:r>
                <a:rPr lang="en-US">
                  <a:solidFill>
                    <a:srgbClr val="0000FF"/>
                  </a:solidFill>
                  <a:latin typeface="Calibri" pitchFamily="34" charset="0"/>
                </a:rPr>
                <a:t>,</a:t>
              </a:r>
            </a:p>
            <a:p>
              <a:pPr algn="ctr" eaLnBrk="0" hangingPunct="0"/>
              <a:r>
                <a:rPr lang="en-US">
                  <a:solidFill>
                    <a:srgbClr val="0000FF"/>
                  </a:solidFill>
                  <a:latin typeface="Calibri" pitchFamily="34" charset="0"/>
                </a:rPr>
                <a:t>2e</a:t>
              </a:r>
              <a:r>
                <a:rPr lang="en-US" baseline="30000">
                  <a:solidFill>
                    <a:srgbClr val="0000FF"/>
                  </a:solidFill>
                  <a:latin typeface="Calibri" pitchFamily="34" charset="0"/>
                </a:rPr>
                <a:t>-</a:t>
              </a:r>
              <a:endParaRPr lang="en-US">
                <a:solidFill>
                  <a:srgbClr val="0000FF"/>
                </a:solidFill>
                <a:latin typeface="Calibri" pitchFamily="34" charset="0"/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rot="16200000" flipV="1">
              <a:off x="520700" y="1454150"/>
              <a:ext cx="366713" cy="296863"/>
            </a:xfrm>
            <a:prstGeom prst="straightConnector1">
              <a:avLst/>
            </a:pr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881" name="TextBox 56"/>
            <p:cNvSpPr txBox="1">
              <a:spLocks noChangeArrowheads="1"/>
            </p:cNvSpPr>
            <p:nvPr/>
          </p:nvSpPr>
          <p:spPr bwMode="auto">
            <a:xfrm>
              <a:off x="195845" y="1060450"/>
              <a:ext cx="40748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solidFill>
                    <a:srgbClr val="0000FF"/>
                  </a:solidFill>
                  <a:latin typeface="Calibri" pitchFamily="34" charset="0"/>
                </a:rPr>
                <a:t>H</a:t>
              </a:r>
              <a:r>
                <a:rPr lang="en-US" baseline="-25000">
                  <a:solidFill>
                    <a:srgbClr val="0000FF"/>
                  </a:solidFill>
                  <a:latin typeface="Calibri" pitchFamily="34" charset="0"/>
                </a:rPr>
                <a:t>2</a:t>
              </a:r>
              <a:endParaRPr lang="en-US">
                <a:solidFill>
                  <a:srgbClr val="0000FF"/>
                </a:solidFill>
                <a:latin typeface="Calibri" pitchFamily="34" charset="0"/>
              </a:endParaRPr>
            </a:p>
          </p:txBody>
        </p:sp>
        <p:sp>
          <p:nvSpPr>
            <p:cNvPr id="44" name="Block Arc 43"/>
            <p:cNvSpPr/>
            <p:nvPr/>
          </p:nvSpPr>
          <p:spPr>
            <a:xfrm rot="7903010">
              <a:off x="408836" y="4995999"/>
              <a:ext cx="914400" cy="755650"/>
            </a:xfrm>
            <a:prstGeom prst="blockArc">
              <a:avLst>
                <a:gd name="adj1" fmla="val 10800000"/>
                <a:gd name="adj2" fmla="val 15377180"/>
                <a:gd name="adj3" fmla="val 1297"/>
              </a:avLst>
            </a:prstGeom>
            <a:solidFill>
              <a:srgbClr val="0000FF"/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45" name="Block Arc 44"/>
            <p:cNvSpPr/>
            <p:nvPr/>
          </p:nvSpPr>
          <p:spPr>
            <a:xfrm rot="8544273">
              <a:off x="433238" y="2201359"/>
              <a:ext cx="906780" cy="762000"/>
            </a:xfrm>
            <a:prstGeom prst="blockArc">
              <a:avLst>
                <a:gd name="adj1" fmla="val 10800000"/>
                <a:gd name="adj2" fmla="val 15272137"/>
                <a:gd name="adj3" fmla="val 1885"/>
              </a:avLst>
            </a:prstGeom>
            <a:solidFill>
              <a:srgbClr val="0000FF"/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endParaRP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rot="16200000" flipV="1">
              <a:off x="515937" y="1447801"/>
              <a:ext cx="366713" cy="296862"/>
            </a:xfrm>
            <a:prstGeom prst="straightConnector1">
              <a:avLst/>
            </a:pr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889" name="Line 28"/>
            <p:cNvSpPr>
              <a:spLocks noChangeShapeType="1"/>
            </p:cNvSpPr>
            <p:nvPr/>
          </p:nvSpPr>
          <p:spPr bwMode="auto">
            <a:xfrm flipH="1" flipV="1">
              <a:off x="6744811" y="892175"/>
              <a:ext cx="358934" cy="327025"/>
            </a:xfrm>
            <a:prstGeom prst="line">
              <a:avLst/>
            </a:prstGeom>
            <a:noFill/>
            <a:ln w="12700">
              <a:solidFill>
                <a:srgbClr val="EE0202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90" name="Line 29"/>
            <p:cNvSpPr>
              <a:spLocks noChangeShapeType="1"/>
            </p:cNvSpPr>
            <p:nvPr/>
          </p:nvSpPr>
          <p:spPr bwMode="auto">
            <a:xfrm flipV="1">
              <a:off x="7934960" y="838200"/>
              <a:ext cx="302260" cy="381000"/>
            </a:xfrm>
            <a:prstGeom prst="line">
              <a:avLst/>
            </a:prstGeom>
            <a:noFill/>
            <a:ln w="12700">
              <a:solidFill>
                <a:srgbClr val="EE0202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91" name="Text Box 30"/>
            <p:cNvSpPr txBox="1">
              <a:spLocks noChangeArrowheads="1"/>
            </p:cNvSpPr>
            <p:nvPr/>
          </p:nvSpPr>
          <p:spPr bwMode="auto">
            <a:xfrm>
              <a:off x="7885162" y="465138"/>
              <a:ext cx="971741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b="1">
                  <a:latin typeface="Calibri" pitchFamily="34" charset="0"/>
                </a:rPr>
                <a:t>biomass</a:t>
              </a:r>
            </a:p>
          </p:txBody>
        </p:sp>
        <p:sp>
          <p:nvSpPr>
            <p:cNvPr id="35892" name="Text Box 31"/>
            <p:cNvSpPr txBox="1">
              <a:spLocks noChangeArrowheads="1"/>
            </p:cNvSpPr>
            <p:nvPr/>
          </p:nvSpPr>
          <p:spPr bwMode="auto">
            <a:xfrm>
              <a:off x="5751447" y="134938"/>
              <a:ext cx="1379061" cy="7667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n-US" b="1">
                  <a:latin typeface="Calibri" pitchFamily="34" charset="0"/>
                </a:rPr>
                <a:t>Energy (ATP)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en-US" b="1">
                  <a:latin typeface="Calibri" pitchFamily="34" charset="0"/>
                </a:rPr>
                <a:t>+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en-US" b="1">
                  <a:latin typeface="Calibri" pitchFamily="34" charset="0"/>
                </a:rPr>
                <a:t>acetate</a:t>
              </a:r>
            </a:p>
          </p:txBody>
        </p:sp>
        <p:sp>
          <p:nvSpPr>
            <p:cNvPr id="35893" name="Line 39"/>
            <p:cNvSpPr>
              <a:spLocks noChangeShapeType="1"/>
            </p:cNvSpPr>
            <p:nvPr/>
          </p:nvSpPr>
          <p:spPr bwMode="auto">
            <a:xfrm flipH="1" flipV="1">
              <a:off x="6725920" y="892175"/>
              <a:ext cx="358934" cy="327025"/>
            </a:xfrm>
            <a:prstGeom prst="line">
              <a:avLst/>
            </a:prstGeom>
            <a:noFill/>
            <a:ln w="76200">
              <a:solidFill>
                <a:srgbClr val="EE0202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94" name="Line 40"/>
            <p:cNvSpPr>
              <a:spLocks noChangeShapeType="1"/>
            </p:cNvSpPr>
            <p:nvPr/>
          </p:nvSpPr>
          <p:spPr bwMode="auto">
            <a:xfrm flipV="1">
              <a:off x="7934960" y="838200"/>
              <a:ext cx="302260" cy="381000"/>
            </a:xfrm>
            <a:prstGeom prst="line">
              <a:avLst/>
            </a:prstGeom>
            <a:noFill/>
            <a:ln w="76200">
              <a:solidFill>
                <a:srgbClr val="EE0202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95" name="TextBox 52"/>
            <p:cNvSpPr txBox="1">
              <a:spLocks noChangeArrowheads="1"/>
            </p:cNvSpPr>
            <p:nvPr/>
          </p:nvSpPr>
          <p:spPr bwMode="auto">
            <a:xfrm>
              <a:off x="4191000" y="6477000"/>
              <a:ext cx="50292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Yan Kung, Drennan Laboratory, MIT, HHMI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Reductive Acetyl-CoA Pathway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latin typeface="Calibri" pitchFamily="34" charset="0"/>
              </a:rPr>
              <a:t>Lowest energetic cost </a:t>
            </a:r>
            <a:r>
              <a:rPr lang="en-US" dirty="0" smtClean="0">
                <a:latin typeface="Calibri" pitchFamily="34" charset="0"/>
              </a:rPr>
              <a:t>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 fixation pathway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Less than 1 ATP per Acetyl-</a:t>
            </a:r>
            <a:r>
              <a:rPr lang="en-US" dirty="0" err="1" smtClean="0">
                <a:latin typeface="Calibri" pitchFamily="34" charset="0"/>
              </a:rPr>
              <a:t>CoA</a:t>
            </a:r>
            <a:r>
              <a:rPr lang="en-US" dirty="0" smtClean="0">
                <a:latin typeface="Calibri" pitchFamily="34" charset="0"/>
              </a:rPr>
              <a:t> made</a:t>
            </a:r>
          </a:p>
          <a:p>
            <a:pPr eaLnBrk="1" hangingPunct="1"/>
            <a:r>
              <a:rPr lang="en-US" b="1" dirty="0" smtClean="0">
                <a:latin typeface="Calibri" pitchFamily="34" charset="0"/>
              </a:rPr>
              <a:t>High demand on metals, cofactors, </a:t>
            </a:r>
            <a:r>
              <a:rPr lang="en-US" b="1" dirty="0" err="1" smtClean="0">
                <a:latin typeface="Calibri" pitchFamily="34" charset="0"/>
              </a:rPr>
              <a:t>anaerobiosis</a:t>
            </a:r>
            <a:r>
              <a:rPr lang="en-US" b="1" dirty="0" smtClean="0">
                <a:latin typeface="Calibri" pitchFamily="34" charset="0"/>
              </a:rPr>
              <a:t>, and substrates</a:t>
            </a:r>
            <a:r>
              <a:rPr lang="en-US" dirty="0" smtClean="0">
                <a:latin typeface="Calibri" pitchFamily="34" charset="0"/>
              </a:rPr>
              <a:t> with low reducing potential</a:t>
            </a:r>
          </a:p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3-Hydroxypropionate Cycle</a:t>
            </a:r>
          </a:p>
        </p:txBody>
      </p:sp>
      <p:sp>
        <p:nvSpPr>
          <p:cNvPr id="430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Also referred to as </a:t>
            </a:r>
            <a:r>
              <a:rPr lang="en-US" b="1" dirty="0" smtClean="0">
                <a:latin typeface="Calibri" pitchFamily="34" charset="0"/>
              </a:rPr>
              <a:t>3-hydroxypropionate bicycle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Assimilation of </a:t>
            </a:r>
            <a:r>
              <a:rPr lang="en-US" dirty="0" err="1" smtClean="0">
                <a:latin typeface="Calibri" pitchFamily="34" charset="0"/>
              </a:rPr>
              <a:t>glyoxylate</a:t>
            </a:r>
            <a:r>
              <a:rPr lang="en-US" dirty="0" smtClean="0">
                <a:latin typeface="Calibri" pitchFamily="34" charset="0"/>
              </a:rPr>
              <a:t> requires second cycle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Found in green non-</a:t>
            </a:r>
            <a:r>
              <a:rPr lang="en-US" dirty="0" err="1" smtClean="0">
                <a:latin typeface="Calibri" pitchFamily="34" charset="0"/>
              </a:rPr>
              <a:t>sulphur</a:t>
            </a:r>
            <a:r>
              <a:rPr lang="en-US" dirty="0" smtClean="0">
                <a:latin typeface="Calibri" pitchFamily="34" charset="0"/>
              </a:rPr>
              <a:t> bacteria (</a:t>
            </a:r>
            <a:r>
              <a:rPr lang="en-US" i="1" dirty="0" err="1" smtClean="0">
                <a:latin typeface="Calibri" pitchFamily="34" charset="0"/>
              </a:rPr>
              <a:t>Chloroflexus</a:t>
            </a:r>
            <a:r>
              <a:rPr lang="en-US" i="1" dirty="0" smtClean="0">
                <a:latin typeface="Calibri" pitchFamily="34" charset="0"/>
              </a:rPr>
              <a:t>) </a:t>
            </a:r>
            <a:r>
              <a:rPr lang="en-US" dirty="0" smtClean="0">
                <a:latin typeface="Calibri" pitchFamily="34" charset="0"/>
              </a:rPr>
              <a:t>and </a:t>
            </a:r>
            <a:r>
              <a:rPr lang="en-US" dirty="0" err="1" smtClean="0">
                <a:latin typeface="Calibri" pitchFamily="34" charset="0"/>
              </a:rPr>
              <a:t>archaea</a:t>
            </a:r>
            <a:endParaRPr lang="en-US" dirty="0" smtClean="0">
              <a:latin typeface="Calibri" pitchFamily="34" charset="0"/>
            </a:endParaRPr>
          </a:p>
          <a:p>
            <a:pPr eaLnBrk="1" hangingPunct="1"/>
            <a:r>
              <a:rPr lang="en-US" i="1" dirty="0" err="1" smtClean="0">
                <a:latin typeface="Calibri" pitchFamily="34" charset="0"/>
              </a:rPr>
              <a:t>Chloroflexus</a:t>
            </a:r>
            <a:r>
              <a:rPr lang="en-US" dirty="0" smtClean="0">
                <a:latin typeface="Calibri" pitchFamily="34" charset="0"/>
              </a:rPr>
              <a:t> is the earliest branching </a:t>
            </a:r>
            <a:r>
              <a:rPr lang="en-US" dirty="0" err="1" smtClean="0">
                <a:latin typeface="Calibri" pitchFamily="34" charset="0"/>
              </a:rPr>
              <a:t>anoxygenic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phototroph</a:t>
            </a:r>
            <a:r>
              <a:rPr lang="en-US" dirty="0" smtClean="0">
                <a:latin typeface="Calibri" pitchFamily="34" charset="0"/>
              </a:rPr>
              <a:t> on the tree of </a:t>
            </a:r>
            <a:r>
              <a:rPr lang="en-US" i="1" dirty="0" smtClean="0">
                <a:latin typeface="Calibri" pitchFamily="34" charset="0"/>
              </a:rPr>
              <a:t>Bacteria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Suggest the 3-hydroxypropionate cycle might be the first attempt at autotrophy in </a:t>
            </a:r>
            <a:r>
              <a:rPr lang="en-US" dirty="0" err="1" smtClean="0">
                <a:latin typeface="Calibri" pitchFamily="34" charset="0"/>
              </a:rPr>
              <a:t>anoxygenic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phototrophs</a:t>
            </a:r>
            <a:endParaRPr lang="en-US" i="1" dirty="0" smtClean="0">
              <a:latin typeface="Calibri" pitchFamily="34" charset="0"/>
            </a:endParaRPr>
          </a:p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3-Hydroxypropionate Cycle</a:t>
            </a:r>
          </a:p>
        </p:txBody>
      </p:sp>
      <p:sp>
        <p:nvSpPr>
          <p:cNvPr id="4" name="Arc 3"/>
          <p:cNvSpPr/>
          <p:nvPr/>
        </p:nvSpPr>
        <p:spPr>
          <a:xfrm>
            <a:off x="2667000" y="914400"/>
            <a:ext cx="5715000" cy="5029200"/>
          </a:xfrm>
          <a:prstGeom prst="arc">
            <a:avLst>
              <a:gd name="adj1" fmla="val 13574732"/>
              <a:gd name="adj2" fmla="val 14364563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pic>
        <p:nvPicPr>
          <p:cNvPr id="44035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5778500"/>
            <a:ext cx="1231900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981200"/>
            <a:ext cx="7493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4610100"/>
            <a:ext cx="9017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82800" y="5643563"/>
            <a:ext cx="1041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0" name="Picture 9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53200" y="3276600"/>
            <a:ext cx="1193800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1" name="Picture 10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24800" y="1219200"/>
            <a:ext cx="558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Arc 11"/>
          <p:cNvSpPr/>
          <p:nvPr/>
        </p:nvSpPr>
        <p:spPr>
          <a:xfrm>
            <a:off x="1447800" y="1447800"/>
            <a:ext cx="5715000" cy="5029200"/>
          </a:xfrm>
          <a:prstGeom prst="arc">
            <a:avLst>
              <a:gd name="adj1" fmla="val 20336514"/>
              <a:gd name="adj2" fmla="val 2086592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13" name="Arc 12"/>
          <p:cNvSpPr/>
          <p:nvPr/>
        </p:nvSpPr>
        <p:spPr>
          <a:xfrm>
            <a:off x="1447800" y="1447800"/>
            <a:ext cx="5715000" cy="5029200"/>
          </a:xfrm>
          <a:prstGeom prst="arc">
            <a:avLst>
              <a:gd name="adj1" fmla="val 681888"/>
              <a:gd name="adj2" fmla="val 1307329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14" name="Arc 13"/>
          <p:cNvSpPr/>
          <p:nvPr/>
        </p:nvSpPr>
        <p:spPr>
          <a:xfrm>
            <a:off x="1447800" y="1447800"/>
            <a:ext cx="5715000" cy="5029200"/>
          </a:xfrm>
          <a:prstGeom prst="arc">
            <a:avLst>
              <a:gd name="adj1" fmla="val 4452193"/>
              <a:gd name="adj2" fmla="val 505995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15" name="Arc 14"/>
          <p:cNvSpPr/>
          <p:nvPr/>
        </p:nvSpPr>
        <p:spPr>
          <a:xfrm>
            <a:off x="1447800" y="1447800"/>
            <a:ext cx="5715000" cy="5029200"/>
          </a:xfrm>
          <a:prstGeom prst="arc">
            <a:avLst>
              <a:gd name="adj1" fmla="val 8622158"/>
              <a:gd name="adj2" fmla="val 9118499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16" name="Arc 15"/>
          <p:cNvSpPr/>
          <p:nvPr/>
        </p:nvSpPr>
        <p:spPr>
          <a:xfrm>
            <a:off x="1447800" y="1447800"/>
            <a:ext cx="5715000" cy="5029200"/>
          </a:xfrm>
          <a:prstGeom prst="arc">
            <a:avLst>
              <a:gd name="adj1" fmla="val 15357825"/>
              <a:gd name="adj2" fmla="val 1634767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17" name="Arc 16"/>
          <p:cNvSpPr/>
          <p:nvPr/>
        </p:nvSpPr>
        <p:spPr>
          <a:xfrm>
            <a:off x="1447800" y="1447800"/>
            <a:ext cx="5715000" cy="5029200"/>
          </a:xfrm>
          <a:prstGeom prst="arc">
            <a:avLst>
              <a:gd name="adj1" fmla="val 18182405"/>
              <a:gd name="adj2" fmla="val 1878242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44048" name="TextBox 17"/>
          <p:cNvSpPr txBox="1">
            <a:spLocks noChangeArrowheads="1"/>
          </p:cNvSpPr>
          <p:nvPr/>
        </p:nvSpPr>
        <p:spPr bwMode="auto">
          <a:xfrm>
            <a:off x="4343400" y="1689100"/>
            <a:ext cx="1828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latin typeface="Calibri" pitchFamily="34" charset="0"/>
              </a:rPr>
              <a:t>malonyl-CoA</a:t>
            </a:r>
          </a:p>
        </p:txBody>
      </p:sp>
      <p:sp>
        <p:nvSpPr>
          <p:cNvPr id="44049" name="TextBox 18"/>
          <p:cNvSpPr txBox="1">
            <a:spLocks noChangeArrowheads="1"/>
          </p:cNvSpPr>
          <p:nvPr/>
        </p:nvSpPr>
        <p:spPr bwMode="auto">
          <a:xfrm>
            <a:off x="5943600" y="2438400"/>
            <a:ext cx="1828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latin typeface="Calibri" pitchFamily="34" charset="0"/>
              </a:rPr>
              <a:t>acetyl-CoA</a:t>
            </a:r>
          </a:p>
        </p:txBody>
      </p:sp>
      <p:sp>
        <p:nvSpPr>
          <p:cNvPr id="44050" name="TextBox 19"/>
          <p:cNvSpPr txBox="1">
            <a:spLocks noChangeArrowheads="1"/>
          </p:cNvSpPr>
          <p:nvPr/>
        </p:nvSpPr>
        <p:spPr bwMode="auto">
          <a:xfrm>
            <a:off x="6553200" y="3929063"/>
            <a:ext cx="1828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dirty="0" err="1" smtClean="0">
                <a:latin typeface="Calibri" pitchFamily="34" charset="0"/>
              </a:rPr>
              <a:t>malyl</a:t>
            </a:r>
            <a:r>
              <a:rPr lang="en-US" sz="1600" dirty="0">
                <a:latin typeface="Calibri" pitchFamily="34" charset="0"/>
              </a:rPr>
              <a:t>-CoA</a:t>
            </a:r>
          </a:p>
        </p:txBody>
      </p:sp>
      <p:sp>
        <p:nvSpPr>
          <p:cNvPr id="44051" name="TextBox 20"/>
          <p:cNvSpPr txBox="1">
            <a:spLocks noChangeArrowheads="1"/>
          </p:cNvSpPr>
          <p:nvPr/>
        </p:nvSpPr>
        <p:spPr bwMode="auto">
          <a:xfrm>
            <a:off x="3429000" y="6443663"/>
            <a:ext cx="1828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latin typeface="Calibri" pitchFamily="34" charset="0"/>
              </a:rPr>
              <a:t>succinyl-CoA</a:t>
            </a:r>
          </a:p>
        </p:txBody>
      </p:sp>
      <p:sp>
        <p:nvSpPr>
          <p:cNvPr id="44052" name="TextBox 21"/>
          <p:cNvSpPr txBox="1">
            <a:spLocks noChangeArrowheads="1"/>
          </p:cNvSpPr>
          <p:nvPr/>
        </p:nvSpPr>
        <p:spPr bwMode="auto">
          <a:xfrm>
            <a:off x="1371600" y="6291263"/>
            <a:ext cx="23622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latin typeface="Calibri" pitchFamily="34" charset="0"/>
              </a:rPr>
              <a:t>methylmalonyl-CoA</a:t>
            </a:r>
          </a:p>
        </p:txBody>
      </p:sp>
      <p:sp>
        <p:nvSpPr>
          <p:cNvPr id="44053" name="TextBox 22"/>
          <p:cNvSpPr txBox="1">
            <a:spLocks noChangeArrowheads="1"/>
          </p:cNvSpPr>
          <p:nvPr/>
        </p:nvSpPr>
        <p:spPr bwMode="auto">
          <a:xfrm>
            <a:off x="838200" y="4919663"/>
            <a:ext cx="1828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latin typeface="Calibri" pitchFamily="34" charset="0"/>
              </a:rPr>
              <a:t>propionyl-CoA</a:t>
            </a:r>
          </a:p>
        </p:txBody>
      </p:sp>
      <p:sp>
        <p:nvSpPr>
          <p:cNvPr id="44054" name="TextBox 23"/>
          <p:cNvSpPr txBox="1">
            <a:spLocks noChangeArrowheads="1"/>
          </p:cNvSpPr>
          <p:nvPr/>
        </p:nvSpPr>
        <p:spPr bwMode="auto">
          <a:xfrm>
            <a:off x="7696200" y="1752600"/>
            <a:ext cx="1828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latin typeface="Calibri" pitchFamily="34" charset="0"/>
              </a:rPr>
              <a:t>glyoxylate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rot="5400000">
            <a:off x="7964488" y="2552700"/>
            <a:ext cx="68421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056" name="TextBox 25"/>
          <p:cNvSpPr txBox="1">
            <a:spLocks noChangeArrowheads="1"/>
          </p:cNvSpPr>
          <p:nvPr/>
        </p:nvSpPr>
        <p:spPr bwMode="auto">
          <a:xfrm>
            <a:off x="7696200" y="2819400"/>
            <a:ext cx="1828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Calibri" pitchFamily="34" charset="0"/>
              </a:rPr>
              <a:t>Biosynthesis</a:t>
            </a:r>
          </a:p>
        </p:txBody>
      </p:sp>
      <p:cxnSp>
        <p:nvCxnSpPr>
          <p:cNvPr id="27" name="Straight Arrow Connector 26"/>
          <p:cNvCxnSpPr>
            <a:stCxn id="17" idx="0"/>
          </p:cNvCxnSpPr>
          <p:nvPr/>
        </p:nvCxnSpPr>
        <p:spPr>
          <a:xfrm rot="10800000">
            <a:off x="5486400" y="1676400"/>
            <a:ext cx="238125" cy="1031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6" idx="0"/>
          </p:cNvCxnSpPr>
          <p:nvPr/>
        </p:nvCxnSpPr>
        <p:spPr>
          <a:xfrm rot="10800000" flipV="1">
            <a:off x="3505200" y="1506538"/>
            <a:ext cx="185738" cy="174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4" idx="0"/>
          </p:cNvCxnSpPr>
          <p:nvPr/>
        </p:nvCxnSpPr>
        <p:spPr>
          <a:xfrm flipV="1">
            <a:off x="4995863" y="6324600"/>
            <a:ext cx="109537" cy="777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3" idx="0"/>
          </p:cNvCxnSpPr>
          <p:nvPr/>
        </p:nvCxnSpPr>
        <p:spPr>
          <a:xfrm rot="16200000" flipV="1">
            <a:off x="6999288" y="4430712"/>
            <a:ext cx="179388" cy="47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 flipH="1" flipV="1">
            <a:off x="7627938" y="1687512"/>
            <a:ext cx="133350" cy="1492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2" idx="0"/>
          </p:cNvCxnSpPr>
          <p:nvPr/>
        </p:nvCxnSpPr>
        <p:spPr>
          <a:xfrm rot="16200000" flipV="1">
            <a:off x="6746875" y="2778125"/>
            <a:ext cx="211138" cy="1412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4064" name="Picture 33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05600" y="1600200"/>
            <a:ext cx="3048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65" name="Picture 34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43400" y="1117600"/>
            <a:ext cx="3048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66" name="TextBox 35"/>
          <p:cNvSpPr txBox="1">
            <a:spLocks noChangeArrowheads="1"/>
          </p:cNvSpPr>
          <p:nvPr/>
        </p:nvSpPr>
        <p:spPr bwMode="auto">
          <a:xfrm>
            <a:off x="4267200" y="911225"/>
            <a:ext cx="457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6H</a:t>
            </a:r>
          </a:p>
        </p:txBody>
      </p:sp>
      <p:sp>
        <p:nvSpPr>
          <p:cNvPr id="37" name="Arc 36"/>
          <p:cNvSpPr/>
          <p:nvPr/>
        </p:nvSpPr>
        <p:spPr>
          <a:xfrm>
            <a:off x="152400" y="685800"/>
            <a:ext cx="5715000" cy="5029200"/>
          </a:xfrm>
          <a:prstGeom prst="arc">
            <a:avLst>
              <a:gd name="adj1" fmla="val 6637449"/>
              <a:gd name="adj2" fmla="val 711761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pic>
        <p:nvPicPr>
          <p:cNvPr id="44068" name="Picture 37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95400" y="5308600"/>
            <a:ext cx="53340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69" name="Picture 38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71600" y="5537200"/>
            <a:ext cx="3048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70" name="TextBox 39"/>
          <p:cNvSpPr txBox="1">
            <a:spLocks noChangeArrowheads="1"/>
          </p:cNvSpPr>
          <p:nvPr/>
        </p:nvSpPr>
        <p:spPr bwMode="auto">
          <a:xfrm>
            <a:off x="2362200" y="3821113"/>
            <a:ext cx="3962400" cy="369887"/>
          </a:xfrm>
          <a:prstGeom prst="rect">
            <a:avLst/>
          </a:prstGeom>
          <a:noFill/>
          <a:ln w="635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alibri" pitchFamily="34" charset="0"/>
              </a:rPr>
              <a:t>2CO</a:t>
            </a:r>
            <a:r>
              <a:rPr lang="en-US" baseline="-2500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+6H+3ATP                glyoxylate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3886200" y="4037013"/>
            <a:ext cx="762000" cy="15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4072" name="Picture 41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72200" y="4953000"/>
            <a:ext cx="11049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73" name="Picture 42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29200" y="5791200"/>
            <a:ext cx="1066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74" name="TextBox 43"/>
          <p:cNvSpPr txBox="1">
            <a:spLocks noChangeArrowheads="1"/>
          </p:cNvSpPr>
          <p:nvPr/>
        </p:nvSpPr>
        <p:spPr bwMode="auto">
          <a:xfrm>
            <a:off x="6477000" y="5483225"/>
            <a:ext cx="1066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malate</a:t>
            </a:r>
          </a:p>
        </p:txBody>
      </p:sp>
      <p:sp>
        <p:nvSpPr>
          <p:cNvPr id="44075" name="TextBox 44"/>
          <p:cNvSpPr txBox="1">
            <a:spLocks noChangeArrowheads="1"/>
          </p:cNvSpPr>
          <p:nvPr/>
        </p:nvSpPr>
        <p:spPr bwMode="auto">
          <a:xfrm>
            <a:off x="5181600" y="6397625"/>
            <a:ext cx="129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succinate</a:t>
            </a:r>
          </a:p>
        </p:txBody>
      </p:sp>
      <p:sp>
        <p:nvSpPr>
          <p:cNvPr id="46" name="Arc 45"/>
          <p:cNvSpPr/>
          <p:nvPr/>
        </p:nvSpPr>
        <p:spPr>
          <a:xfrm>
            <a:off x="1524000" y="1447800"/>
            <a:ext cx="5715000" cy="5029200"/>
          </a:xfrm>
          <a:prstGeom prst="arc">
            <a:avLst>
              <a:gd name="adj1" fmla="val 2585305"/>
              <a:gd name="adj2" fmla="val 304456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cxnSp>
        <p:nvCxnSpPr>
          <p:cNvPr id="47" name="Straight Arrow Connector 46"/>
          <p:cNvCxnSpPr>
            <a:stCxn id="46" idx="0"/>
            <a:endCxn id="44074" idx="1"/>
          </p:cNvCxnSpPr>
          <p:nvPr/>
        </p:nvCxnSpPr>
        <p:spPr>
          <a:xfrm rot="5400000" flipH="1" flipV="1">
            <a:off x="6329363" y="5646738"/>
            <a:ext cx="157162" cy="13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Arc 47"/>
          <p:cNvSpPr/>
          <p:nvPr/>
        </p:nvSpPr>
        <p:spPr>
          <a:xfrm>
            <a:off x="1447800" y="1447800"/>
            <a:ext cx="5715000" cy="5029200"/>
          </a:xfrm>
          <a:prstGeom prst="arc">
            <a:avLst>
              <a:gd name="adj1" fmla="val 6882872"/>
              <a:gd name="adj2" fmla="val 72427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pic>
        <p:nvPicPr>
          <p:cNvPr id="44079" name="Picture 48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62000" y="3395663"/>
            <a:ext cx="9017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0" name="Straight Arrow Connector 49"/>
          <p:cNvCxnSpPr>
            <a:stCxn id="48" idx="0"/>
          </p:cNvCxnSpPr>
          <p:nvPr/>
        </p:nvCxnSpPr>
        <p:spPr>
          <a:xfrm>
            <a:off x="3232150" y="6292850"/>
            <a:ext cx="273050" cy="1079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15" idx="0"/>
          </p:cNvCxnSpPr>
          <p:nvPr/>
        </p:nvCxnSpPr>
        <p:spPr>
          <a:xfrm rot="16200000" flipH="1">
            <a:off x="2128044" y="5557044"/>
            <a:ext cx="141287" cy="1746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Arc 51"/>
          <p:cNvSpPr/>
          <p:nvPr/>
        </p:nvSpPr>
        <p:spPr>
          <a:xfrm>
            <a:off x="1371600" y="1524000"/>
            <a:ext cx="5715000" cy="5029200"/>
          </a:xfrm>
          <a:prstGeom prst="arc">
            <a:avLst>
              <a:gd name="adj1" fmla="val 10310328"/>
              <a:gd name="adj2" fmla="val 10753453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44083" name="TextBox 52"/>
          <p:cNvSpPr txBox="1">
            <a:spLocks noChangeArrowheads="1"/>
          </p:cNvSpPr>
          <p:nvPr/>
        </p:nvSpPr>
        <p:spPr bwMode="auto">
          <a:xfrm>
            <a:off x="685800" y="3700463"/>
            <a:ext cx="1828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latin typeface="Calibri" pitchFamily="34" charset="0"/>
              </a:rPr>
              <a:t>acrylyl-CoA</a:t>
            </a:r>
          </a:p>
        </p:txBody>
      </p:sp>
      <p:pic>
        <p:nvPicPr>
          <p:cNvPr id="44084" name="Picture 53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49400" y="2286000"/>
            <a:ext cx="9652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85" name="TextBox 54"/>
          <p:cNvSpPr txBox="1">
            <a:spLocks noChangeArrowheads="1"/>
          </p:cNvSpPr>
          <p:nvPr/>
        </p:nvSpPr>
        <p:spPr bwMode="auto">
          <a:xfrm>
            <a:off x="2514600" y="1854200"/>
            <a:ext cx="1828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latin typeface="Calibri" pitchFamily="34" charset="0"/>
              </a:rPr>
              <a:t>malonate semialdehyde</a:t>
            </a:r>
          </a:p>
        </p:txBody>
      </p:sp>
      <p:pic>
        <p:nvPicPr>
          <p:cNvPr id="44086" name="Picture 55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590800" y="1473200"/>
            <a:ext cx="863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7" name="Straight Arrow Connector 56"/>
          <p:cNvCxnSpPr>
            <a:stCxn id="52" idx="0"/>
            <a:endCxn id="7" idx="0"/>
          </p:cNvCxnSpPr>
          <p:nvPr/>
        </p:nvCxnSpPr>
        <p:spPr>
          <a:xfrm rot="16200000" flipH="1">
            <a:off x="1341438" y="4510088"/>
            <a:ext cx="166687" cy="333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Arc 57"/>
          <p:cNvSpPr/>
          <p:nvPr/>
        </p:nvSpPr>
        <p:spPr>
          <a:xfrm>
            <a:off x="1447800" y="1447800"/>
            <a:ext cx="5715000" cy="5029200"/>
          </a:xfrm>
          <a:prstGeom prst="arc">
            <a:avLst>
              <a:gd name="adj1" fmla="val 13220546"/>
              <a:gd name="adj2" fmla="val 1378417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44089" name="TextBox 58"/>
          <p:cNvSpPr txBox="1">
            <a:spLocks noChangeArrowheads="1"/>
          </p:cNvSpPr>
          <p:nvPr/>
        </p:nvSpPr>
        <p:spPr bwMode="auto">
          <a:xfrm>
            <a:off x="1066800" y="2667000"/>
            <a:ext cx="2286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latin typeface="Calibri" pitchFamily="34" charset="0"/>
              </a:rPr>
              <a:t>3-hydroxypropionate</a:t>
            </a:r>
          </a:p>
        </p:txBody>
      </p:sp>
      <p:cxnSp>
        <p:nvCxnSpPr>
          <p:cNvPr id="60" name="Straight Arrow Connector 59"/>
          <p:cNvCxnSpPr>
            <a:stCxn id="58" idx="0"/>
          </p:cNvCxnSpPr>
          <p:nvPr/>
        </p:nvCxnSpPr>
        <p:spPr>
          <a:xfrm rot="5400000">
            <a:off x="2194719" y="2231231"/>
            <a:ext cx="69850" cy="396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Arc 60"/>
          <p:cNvSpPr/>
          <p:nvPr/>
        </p:nvSpPr>
        <p:spPr>
          <a:xfrm>
            <a:off x="1447800" y="1447800"/>
            <a:ext cx="5715000" cy="5029200"/>
          </a:xfrm>
          <a:prstGeom prst="arc">
            <a:avLst>
              <a:gd name="adj1" fmla="val 11564683"/>
              <a:gd name="adj2" fmla="val 1197486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dirty="0">
              <a:latin typeface="Calibri" pitchFamily="34" charset="0"/>
            </a:endParaRPr>
          </a:p>
        </p:txBody>
      </p:sp>
      <p:cxnSp>
        <p:nvCxnSpPr>
          <p:cNvPr id="62" name="Straight Arrow Connector 61"/>
          <p:cNvCxnSpPr>
            <a:stCxn id="61" idx="0"/>
          </p:cNvCxnSpPr>
          <p:nvPr/>
        </p:nvCxnSpPr>
        <p:spPr>
          <a:xfrm rot="5400000">
            <a:off x="1485106" y="3375819"/>
            <a:ext cx="92075" cy="142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Arc 62"/>
          <p:cNvSpPr/>
          <p:nvPr/>
        </p:nvSpPr>
        <p:spPr>
          <a:xfrm>
            <a:off x="7086600" y="762000"/>
            <a:ext cx="5715000" cy="5029200"/>
          </a:xfrm>
          <a:prstGeom prst="arc">
            <a:avLst>
              <a:gd name="adj1" fmla="val 10687569"/>
              <a:gd name="adj2" fmla="val 1273714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44094" name="Oval 63"/>
          <p:cNvSpPr>
            <a:spLocks noChangeArrowheads="1"/>
          </p:cNvSpPr>
          <p:nvPr/>
        </p:nvSpPr>
        <p:spPr bwMode="auto">
          <a:xfrm>
            <a:off x="5638800" y="1905000"/>
            <a:ext cx="1676400" cy="76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cxnSp>
        <p:nvCxnSpPr>
          <p:cNvPr id="66" name="Straight Arrow Connector 65"/>
          <p:cNvCxnSpPr>
            <a:endCxn id="17" idx="0"/>
          </p:cNvCxnSpPr>
          <p:nvPr/>
        </p:nvCxnSpPr>
        <p:spPr bwMode="auto">
          <a:xfrm rot="10800000" flipV="1">
            <a:off x="5724525" y="1524000"/>
            <a:ext cx="752475" cy="255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4096" name="Oval 66"/>
          <p:cNvSpPr>
            <a:spLocks noChangeArrowheads="1"/>
          </p:cNvSpPr>
          <p:nvPr/>
        </p:nvSpPr>
        <p:spPr bwMode="auto">
          <a:xfrm>
            <a:off x="4267200" y="990600"/>
            <a:ext cx="1676400" cy="76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44097" name="Oval 67"/>
          <p:cNvSpPr>
            <a:spLocks noChangeArrowheads="1"/>
          </p:cNvSpPr>
          <p:nvPr/>
        </p:nvSpPr>
        <p:spPr bwMode="auto">
          <a:xfrm>
            <a:off x="685800" y="4495800"/>
            <a:ext cx="1676400" cy="76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44098" name="Oval 68"/>
          <p:cNvSpPr>
            <a:spLocks noChangeArrowheads="1"/>
          </p:cNvSpPr>
          <p:nvPr/>
        </p:nvSpPr>
        <p:spPr bwMode="auto">
          <a:xfrm>
            <a:off x="1828800" y="5562600"/>
            <a:ext cx="1676400" cy="76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44099" name="Oval 69"/>
          <p:cNvSpPr>
            <a:spLocks noChangeArrowheads="1"/>
          </p:cNvSpPr>
          <p:nvPr/>
        </p:nvSpPr>
        <p:spPr bwMode="auto">
          <a:xfrm>
            <a:off x="6324600" y="3276600"/>
            <a:ext cx="1676400" cy="76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44100" name="Oval 70"/>
          <p:cNvSpPr>
            <a:spLocks noChangeArrowheads="1"/>
          </p:cNvSpPr>
          <p:nvPr/>
        </p:nvSpPr>
        <p:spPr bwMode="auto">
          <a:xfrm>
            <a:off x="7391400" y="1219200"/>
            <a:ext cx="1676400" cy="76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6400800" y="1295400"/>
            <a:ext cx="616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 rot="21170081">
            <a:off x="4446027" y="1143000"/>
            <a:ext cx="1143000" cy="495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91440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3-Hydroxypropionate Cycle Key Steps</a:t>
            </a:r>
          </a:p>
        </p:txBody>
      </p:sp>
      <p:sp>
        <p:nvSpPr>
          <p:cNvPr id="4" name="Arc 3"/>
          <p:cNvSpPr/>
          <p:nvPr/>
        </p:nvSpPr>
        <p:spPr>
          <a:xfrm>
            <a:off x="5181600" y="838200"/>
            <a:ext cx="2057400" cy="1066800"/>
          </a:xfrm>
          <a:prstGeom prst="arc">
            <a:avLst>
              <a:gd name="adj1" fmla="val 6622545"/>
              <a:gd name="adj2" fmla="val 1006393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pic>
        <p:nvPicPr>
          <p:cNvPr id="45059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14463"/>
            <a:ext cx="14478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TextBox 6"/>
          <p:cNvSpPr txBox="1">
            <a:spLocks noChangeArrowheads="1"/>
          </p:cNvSpPr>
          <p:nvPr/>
        </p:nvSpPr>
        <p:spPr bwMode="auto">
          <a:xfrm>
            <a:off x="7162800" y="2328863"/>
            <a:ext cx="1828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dirty="0" err="1">
                <a:latin typeface="Calibri" pitchFamily="34" charset="0"/>
              </a:rPr>
              <a:t>malonyl</a:t>
            </a:r>
            <a:r>
              <a:rPr lang="en-US" sz="1600" dirty="0">
                <a:latin typeface="Calibri" pitchFamily="34" charset="0"/>
              </a:rPr>
              <a:t>-CoA</a:t>
            </a:r>
          </a:p>
        </p:txBody>
      </p:sp>
      <p:sp>
        <p:nvSpPr>
          <p:cNvPr id="45062" name="TextBox 7"/>
          <p:cNvSpPr txBox="1">
            <a:spLocks noChangeArrowheads="1"/>
          </p:cNvSpPr>
          <p:nvPr/>
        </p:nvSpPr>
        <p:spPr bwMode="auto">
          <a:xfrm>
            <a:off x="762000" y="2293938"/>
            <a:ext cx="18288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latin typeface="Calibri" pitchFamily="34" charset="0"/>
              </a:rPr>
              <a:t>acetyl-CoA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362200" y="1871663"/>
            <a:ext cx="37338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276600" y="1871663"/>
            <a:ext cx="1981200" cy="762000"/>
            <a:chOff x="3276600" y="1676400"/>
            <a:chExt cx="1981201" cy="762000"/>
          </a:xfrm>
        </p:grpSpPr>
        <p:sp>
          <p:nvSpPr>
            <p:cNvPr id="12" name="Arc 11"/>
            <p:cNvSpPr/>
            <p:nvPr/>
          </p:nvSpPr>
          <p:spPr>
            <a:xfrm>
              <a:off x="3276600" y="1676400"/>
              <a:ext cx="1828801" cy="762000"/>
            </a:xfrm>
            <a:prstGeom prst="arc">
              <a:avLst>
                <a:gd name="adj1" fmla="val 11094607"/>
                <a:gd name="adj2" fmla="val 20701376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cxnSp>
          <p:nvCxnSpPr>
            <p:cNvPr id="13" name="Straight Arrow Connector 12"/>
            <p:cNvCxnSpPr>
              <a:stCxn id="12" idx="2"/>
            </p:cNvCxnSpPr>
            <p:nvPr/>
          </p:nvCxnSpPr>
          <p:spPr>
            <a:xfrm rot="16200000" flipH="1">
              <a:off x="5006182" y="1805782"/>
              <a:ext cx="206375" cy="29686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066" name="TextBox 13"/>
          <p:cNvSpPr txBox="1">
            <a:spLocks noChangeArrowheads="1"/>
          </p:cNvSpPr>
          <p:nvPr/>
        </p:nvSpPr>
        <p:spPr bwMode="auto">
          <a:xfrm>
            <a:off x="4953000" y="2252663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Calibri" pitchFamily="34" charset="0"/>
              </a:rPr>
              <a:t>ADP</a:t>
            </a:r>
          </a:p>
        </p:txBody>
      </p:sp>
      <p:sp>
        <p:nvSpPr>
          <p:cNvPr id="45067" name="TextBox 14"/>
          <p:cNvSpPr txBox="1">
            <a:spLocks noChangeArrowheads="1"/>
          </p:cNvSpPr>
          <p:nvPr/>
        </p:nvSpPr>
        <p:spPr bwMode="auto">
          <a:xfrm>
            <a:off x="2971800" y="2176463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Calibri" pitchFamily="34" charset="0"/>
              </a:rPr>
              <a:t>ATP</a:t>
            </a:r>
          </a:p>
        </p:txBody>
      </p:sp>
      <p:sp>
        <p:nvSpPr>
          <p:cNvPr id="45068" name="TextBox 15"/>
          <p:cNvSpPr txBox="1">
            <a:spLocks noChangeArrowheads="1"/>
          </p:cNvSpPr>
          <p:nvPr/>
        </p:nvSpPr>
        <p:spPr bwMode="auto">
          <a:xfrm>
            <a:off x="2286000" y="1447800"/>
            <a:ext cx="434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Acetyl-CoA Carboxylase</a:t>
            </a:r>
          </a:p>
        </p:txBody>
      </p:sp>
      <p:sp>
        <p:nvSpPr>
          <p:cNvPr id="17" name="Arc 16"/>
          <p:cNvSpPr/>
          <p:nvPr/>
        </p:nvSpPr>
        <p:spPr>
          <a:xfrm>
            <a:off x="5334000" y="2743200"/>
            <a:ext cx="2057400" cy="1066800"/>
          </a:xfrm>
          <a:prstGeom prst="arc">
            <a:avLst>
              <a:gd name="adj1" fmla="val 6622545"/>
              <a:gd name="adj2" fmla="val 1006393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685800" y="3201071"/>
            <a:ext cx="8153400" cy="1337592"/>
            <a:chOff x="685800" y="3200400"/>
            <a:chExt cx="8153400" cy="1337846"/>
          </a:xfrm>
        </p:grpSpPr>
        <p:pic>
          <p:nvPicPr>
            <p:cNvPr id="45080" name="Picture 18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5800" y="3352800"/>
              <a:ext cx="1676400" cy="779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81" name="Picture 19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705600" y="3200400"/>
              <a:ext cx="1574800" cy="979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082" name="TextBox 20"/>
            <p:cNvSpPr txBox="1">
              <a:spLocks noChangeArrowheads="1"/>
            </p:cNvSpPr>
            <p:nvPr/>
          </p:nvSpPr>
          <p:spPr bwMode="auto">
            <a:xfrm>
              <a:off x="762000" y="4081046"/>
              <a:ext cx="18288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>
                  <a:latin typeface="Calibri" pitchFamily="34" charset="0"/>
                </a:rPr>
                <a:t>propionyl-CoA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2514600" y="3776101"/>
              <a:ext cx="3733800" cy="15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23"/>
            <p:cNvGrpSpPr>
              <a:grpSpLocks/>
            </p:cNvGrpSpPr>
            <p:nvPr/>
          </p:nvGrpSpPr>
          <p:grpSpPr bwMode="auto">
            <a:xfrm>
              <a:off x="3429000" y="3776246"/>
              <a:ext cx="1981201" cy="762000"/>
              <a:chOff x="3276600" y="1676400"/>
              <a:chExt cx="1981201" cy="762000"/>
            </a:xfrm>
          </p:grpSpPr>
          <p:sp>
            <p:nvSpPr>
              <p:cNvPr id="29" name="Arc 28"/>
              <p:cNvSpPr/>
              <p:nvPr/>
            </p:nvSpPr>
            <p:spPr>
              <a:xfrm>
                <a:off x="3276600" y="1676255"/>
                <a:ext cx="1828800" cy="762145"/>
              </a:xfrm>
              <a:prstGeom prst="arc">
                <a:avLst>
                  <a:gd name="adj1" fmla="val 11094607"/>
                  <a:gd name="adj2" fmla="val 20701376"/>
                </a:avLst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>
                  <a:latin typeface="Calibri" pitchFamily="34" charset="0"/>
                </a:endParaRPr>
              </a:p>
            </p:txBody>
          </p:sp>
          <p:cxnSp>
            <p:nvCxnSpPr>
              <p:cNvPr id="30" name="Straight Arrow Connector 29"/>
              <p:cNvCxnSpPr>
                <a:stCxn id="29" idx="2"/>
              </p:cNvCxnSpPr>
              <p:nvPr/>
            </p:nvCxnSpPr>
            <p:spPr>
              <a:xfrm rot="16200000" flipH="1">
                <a:off x="5006161" y="1805690"/>
                <a:ext cx="206414" cy="29686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086" name="TextBox 24"/>
            <p:cNvSpPr txBox="1">
              <a:spLocks noChangeArrowheads="1"/>
            </p:cNvSpPr>
            <p:nvPr/>
          </p:nvSpPr>
          <p:spPr bwMode="auto">
            <a:xfrm>
              <a:off x="5105400" y="4157246"/>
              <a:ext cx="8382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ADP</a:t>
              </a:r>
            </a:p>
          </p:txBody>
        </p:sp>
        <p:sp>
          <p:nvSpPr>
            <p:cNvPr id="45087" name="TextBox 25"/>
            <p:cNvSpPr txBox="1">
              <a:spLocks noChangeArrowheads="1"/>
            </p:cNvSpPr>
            <p:nvPr/>
          </p:nvSpPr>
          <p:spPr bwMode="auto">
            <a:xfrm>
              <a:off x="3124200" y="4081046"/>
              <a:ext cx="8382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ATP</a:t>
              </a:r>
            </a:p>
          </p:txBody>
        </p:sp>
        <p:sp>
          <p:nvSpPr>
            <p:cNvPr id="45088" name="TextBox 26"/>
            <p:cNvSpPr txBox="1">
              <a:spLocks noChangeArrowheads="1"/>
            </p:cNvSpPr>
            <p:nvPr/>
          </p:nvSpPr>
          <p:spPr bwMode="auto">
            <a:xfrm>
              <a:off x="2286000" y="3395246"/>
              <a:ext cx="43434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b="1">
                  <a:solidFill>
                    <a:srgbClr val="FF0000"/>
                  </a:solidFill>
                  <a:latin typeface="Calibri" pitchFamily="34" charset="0"/>
                </a:rPr>
                <a:t>Propionyl-CoA Carboxylase</a:t>
              </a:r>
            </a:p>
          </p:txBody>
        </p:sp>
        <p:sp>
          <p:nvSpPr>
            <p:cNvPr id="45089" name="TextBox 27"/>
            <p:cNvSpPr txBox="1">
              <a:spLocks noChangeArrowheads="1"/>
            </p:cNvSpPr>
            <p:nvPr/>
          </p:nvSpPr>
          <p:spPr bwMode="auto">
            <a:xfrm>
              <a:off x="6477000" y="4191000"/>
              <a:ext cx="23622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>
                  <a:latin typeface="Calibri" pitchFamily="34" charset="0"/>
                </a:rPr>
                <a:t>methylmalonyl-CoA</a:t>
              </a:r>
            </a:p>
          </p:txBody>
        </p:sp>
      </p:grp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685800" y="5105400"/>
            <a:ext cx="8686800" cy="1482725"/>
            <a:chOff x="685800" y="5374714"/>
            <a:chExt cx="8686800" cy="1483286"/>
          </a:xfrm>
        </p:grpSpPr>
        <p:pic>
          <p:nvPicPr>
            <p:cNvPr id="45072" name="Picture 31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943600" y="5410200"/>
              <a:ext cx="1370134" cy="766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73" name="Picture 32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85800" y="5410200"/>
              <a:ext cx="1823258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74" name="Picture 33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543800" y="5374714"/>
              <a:ext cx="990600" cy="878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075" name="TextBox 34"/>
            <p:cNvSpPr txBox="1">
              <a:spLocks noChangeArrowheads="1"/>
            </p:cNvSpPr>
            <p:nvPr/>
          </p:nvSpPr>
          <p:spPr bwMode="auto">
            <a:xfrm>
              <a:off x="5791200" y="6214646"/>
              <a:ext cx="18288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>
                  <a:latin typeface="Calibri" pitchFamily="34" charset="0"/>
                </a:rPr>
                <a:t>acetyl-CoA</a:t>
              </a:r>
            </a:p>
          </p:txBody>
        </p:sp>
        <p:sp>
          <p:nvSpPr>
            <p:cNvPr id="45076" name="TextBox 35"/>
            <p:cNvSpPr txBox="1">
              <a:spLocks noChangeArrowheads="1"/>
            </p:cNvSpPr>
            <p:nvPr/>
          </p:nvSpPr>
          <p:spPr bwMode="auto">
            <a:xfrm>
              <a:off x="685800" y="6519446"/>
              <a:ext cx="18288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>
                  <a:latin typeface="Calibri" pitchFamily="34" charset="0"/>
                </a:rPr>
                <a:t>malyl-CoA</a:t>
              </a:r>
            </a:p>
          </p:txBody>
        </p:sp>
        <p:sp>
          <p:nvSpPr>
            <p:cNvPr id="45077" name="TextBox 36"/>
            <p:cNvSpPr txBox="1">
              <a:spLocks noChangeArrowheads="1"/>
            </p:cNvSpPr>
            <p:nvPr/>
          </p:nvSpPr>
          <p:spPr bwMode="auto">
            <a:xfrm>
              <a:off x="7543800" y="6290846"/>
              <a:ext cx="18288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>
                  <a:latin typeface="Calibri" pitchFamily="34" charset="0"/>
                </a:rPr>
                <a:t>glyoxylate</a:t>
              </a: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2667000" y="6019483"/>
              <a:ext cx="2819400" cy="158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079" name="TextBox 38"/>
            <p:cNvSpPr txBox="1">
              <a:spLocks noChangeArrowheads="1"/>
            </p:cNvSpPr>
            <p:nvPr/>
          </p:nvSpPr>
          <p:spPr bwMode="auto">
            <a:xfrm>
              <a:off x="3200400" y="5638800"/>
              <a:ext cx="2514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b="1">
                  <a:solidFill>
                    <a:srgbClr val="FF0000"/>
                  </a:solidFill>
                  <a:latin typeface="Calibri" pitchFamily="34" charset="0"/>
                </a:rPr>
                <a:t>Malyl-CoA Lyase</a:t>
              </a: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572000" y="1219200"/>
            <a:ext cx="616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41" name="TextBox 40"/>
          <p:cNvSpPr txBox="1"/>
          <p:nvPr/>
        </p:nvSpPr>
        <p:spPr>
          <a:xfrm>
            <a:off x="4648200" y="3200400"/>
            <a:ext cx="6165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</a:p>
          <a:p>
            <a:endParaRPr lang="en-US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1170081">
            <a:off x="6376096" y="1458394"/>
            <a:ext cx="2227272" cy="9651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alibri" pitchFamily="34" charset="0"/>
              </a:rPr>
              <a:t>Carbon Cycle</a:t>
            </a:r>
            <a:endParaRPr lang="en-US" dirty="0">
              <a:latin typeface="Calibri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rot="5400000">
            <a:off x="828037" y="4179181"/>
            <a:ext cx="1522342" cy="479184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124200" y="6516294"/>
            <a:ext cx="43765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Adapted from Madigan and </a:t>
            </a:r>
            <a:r>
              <a:rPr lang="en-US" sz="1000" dirty="0" err="1" smtClean="0">
                <a:latin typeface="Calibri" pitchFamily="34" charset="0"/>
              </a:rPr>
              <a:t>Martinko</a:t>
            </a:r>
            <a:r>
              <a:rPr lang="en-US" sz="1000" dirty="0" smtClean="0">
                <a:latin typeface="Calibri" pitchFamily="34" charset="0"/>
              </a:rPr>
              <a:t> 2006 </a:t>
            </a:r>
            <a:r>
              <a:rPr lang="en-US" sz="1000" i="1" dirty="0" smtClean="0">
                <a:latin typeface="Calibri" pitchFamily="34" charset="0"/>
              </a:rPr>
              <a:t>Biology of Microorganisms</a:t>
            </a:r>
            <a:r>
              <a:rPr lang="en-US" sz="1000" dirty="0" smtClean="0">
                <a:latin typeface="Calibri" pitchFamily="34" charset="0"/>
              </a:rPr>
              <a:t>, ed. Brock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99598" y="959799"/>
            <a:ext cx="136537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Calibri" pitchFamily="34" charset="0"/>
              </a:rPr>
              <a:t>(CH</a:t>
            </a:r>
            <a:r>
              <a:rPr lang="en-US" sz="1400" baseline="-25000" dirty="0" smtClean="0">
                <a:latin typeface="Calibri" pitchFamily="34" charset="0"/>
              </a:rPr>
              <a:t>2</a:t>
            </a:r>
            <a:r>
              <a:rPr lang="en-US" sz="1400" dirty="0" smtClean="0">
                <a:latin typeface="Calibri" pitchFamily="34" charset="0"/>
              </a:rPr>
              <a:t>O)</a:t>
            </a:r>
            <a:r>
              <a:rPr lang="en-US" sz="1400" baseline="-25000" dirty="0" smtClean="0">
                <a:latin typeface="Calibri" pitchFamily="34" charset="0"/>
              </a:rPr>
              <a:t>n</a:t>
            </a:r>
          </a:p>
          <a:p>
            <a:pPr algn="ctr"/>
            <a:r>
              <a:rPr lang="en-US" sz="1400" dirty="0" smtClean="0">
                <a:latin typeface="Calibri" pitchFamily="34" charset="0"/>
              </a:rPr>
              <a:t>(organic matter)</a:t>
            </a:r>
            <a:endParaRPr lang="en-US" sz="1400" dirty="0">
              <a:latin typeface="Calibri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10800000">
            <a:off x="509442" y="3482009"/>
            <a:ext cx="7949835" cy="0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114775" y="3316357"/>
            <a:ext cx="53687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endParaRPr lang="en-US" baseline="-25000" dirty="0"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69023" y="1981200"/>
            <a:ext cx="20585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Calibri" pitchFamily="34" charset="0"/>
              </a:rPr>
              <a:t>Aerobic Respiration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(CH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O)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n 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+ O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→ CO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+ H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O</a:t>
            </a:r>
            <a:endParaRPr lang="en-US" sz="14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09630" y="3067878"/>
            <a:ext cx="5507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 smtClean="0">
                <a:latin typeface="Calibri" pitchFamily="34" charset="0"/>
              </a:rPr>
              <a:t>Oxic</a:t>
            </a:r>
            <a:endParaRPr lang="en-US" sz="1600" b="1" i="1" dirty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09630" y="3476235"/>
            <a:ext cx="7526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>
                <a:latin typeface="Calibri" pitchFamily="34" charset="0"/>
              </a:rPr>
              <a:t>Anoxic</a:t>
            </a:r>
            <a:endParaRPr lang="en-US" sz="1600" b="1" i="1" dirty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41640" y="2819400"/>
            <a:ext cx="1518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Calibri" pitchFamily="34" charset="0"/>
              </a:rPr>
              <a:t>Chemolithotrophy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35644" y="1981200"/>
            <a:ext cx="2726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Calibri" pitchFamily="34" charset="0"/>
              </a:rPr>
              <a:t>Oxygenic photosynthesis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CO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+ H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O → (CH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O)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n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+ O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endParaRPr lang="en-US" sz="1400" baseline="-250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53000" y="450598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alibri" pitchFamily="34" charset="0"/>
              </a:rPr>
              <a:t>Anaerobic respiration and fermentation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(CH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O)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n 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+ SO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4</a:t>
            </a:r>
            <a:r>
              <a:rPr lang="en-US" sz="1400" baseline="30000" dirty="0" smtClean="0">
                <a:solidFill>
                  <a:srgbClr val="FF0000"/>
                </a:solidFill>
                <a:latin typeface="Calibri" pitchFamily="34" charset="0"/>
              </a:rPr>
              <a:t>2-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→ CO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+ SH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endParaRPr lang="en-US" sz="1400" baseline="-250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71153" y="5842552"/>
            <a:ext cx="136537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Calibri" pitchFamily="34" charset="0"/>
              </a:rPr>
              <a:t>(CH</a:t>
            </a:r>
            <a:r>
              <a:rPr lang="en-US" sz="1400" baseline="-25000" dirty="0" smtClean="0">
                <a:latin typeface="Calibri" pitchFamily="34" charset="0"/>
              </a:rPr>
              <a:t>2</a:t>
            </a:r>
            <a:r>
              <a:rPr lang="en-US" sz="1400" dirty="0" smtClean="0">
                <a:latin typeface="Calibri" pitchFamily="34" charset="0"/>
              </a:rPr>
              <a:t>O)</a:t>
            </a:r>
            <a:r>
              <a:rPr lang="en-US" sz="1400" baseline="-25000" dirty="0" smtClean="0">
                <a:latin typeface="Calibri" pitchFamily="34" charset="0"/>
              </a:rPr>
              <a:t>n</a:t>
            </a:r>
          </a:p>
          <a:p>
            <a:pPr algn="ctr"/>
            <a:r>
              <a:rPr lang="en-US" sz="1400" dirty="0" smtClean="0">
                <a:latin typeface="Calibri" pitchFamily="34" charset="0"/>
              </a:rPr>
              <a:t>(organic matter)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40420" y="4800600"/>
            <a:ext cx="31839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latin typeface="Calibri" pitchFamily="34" charset="0"/>
              </a:rPr>
              <a:t>Anoxygenic</a:t>
            </a:r>
            <a:r>
              <a:rPr lang="en-US" sz="1400" b="1" dirty="0" smtClean="0">
                <a:latin typeface="Calibri" pitchFamily="34" charset="0"/>
              </a:rPr>
              <a:t> photosynthesis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CO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+ SH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→ (CH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O)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n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+ SO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4</a:t>
            </a:r>
            <a:r>
              <a:rPr lang="en-US" sz="1400" baseline="30000" dirty="0" smtClean="0">
                <a:solidFill>
                  <a:srgbClr val="FF0000"/>
                </a:solidFill>
                <a:latin typeface="Calibri" pitchFamily="34" charset="0"/>
              </a:rPr>
              <a:t>2-</a:t>
            </a:r>
            <a:endParaRPr lang="en-US" sz="1400" baseline="300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46659" y="4419600"/>
            <a:ext cx="2311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Calibri" pitchFamily="34" charset="0"/>
              </a:rPr>
              <a:t>Acetogenesis</a:t>
            </a:r>
            <a:endParaRPr lang="en-US" sz="1400" b="1" dirty="0" smtClean="0">
              <a:latin typeface="Calibri" pitchFamily="34" charset="0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Acetate + H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O → CH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4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+ HCO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3</a:t>
            </a:r>
            <a:r>
              <a:rPr lang="en-US" sz="1400" baseline="30000" dirty="0" smtClean="0">
                <a:solidFill>
                  <a:srgbClr val="FF0000"/>
                </a:solidFill>
                <a:latin typeface="Calibri" pitchFamily="34" charset="0"/>
              </a:rPr>
              <a:t>-</a:t>
            </a:r>
            <a:endParaRPr lang="en-US" sz="14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838200" y="3760041"/>
            <a:ext cx="2677099" cy="2546227"/>
          </a:xfrm>
          <a:custGeom>
            <a:avLst/>
            <a:gdLst>
              <a:gd name="connsiteX0" fmla="*/ 2677099 w 2677099"/>
              <a:gd name="connsiteY0" fmla="*/ 2302525 h 2361281"/>
              <a:gd name="connsiteX1" fmla="*/ 1222873 w 2677099"/>
              <a:gd name="connsiteY1" fmla="*/ 2335575 h 2361281"/>
              <a:gd name="connsiteX2" fmla="*/ 793215 w 2677099"/>
              <a:gd name="connsiteY2" fmla="*/ 2148289 h 2361281"/>
              <a:gd name="connsiteX3" fmla="*/ 429658 w 2677099"/>
              <a:gd name="connsiteY3" fmla="*/ 1663547 h 2361281"/>
              <a:gd name="connsiteX4" fmla="*/ 0 w 2677099"/>
              <a:gd name="connsiteY4" fmla="*/ 0 h 2361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77099" h="2361281">
                <a:moveTo>
                  <a:pt x="2677099" y="2302525"/>
                </a:moveTo>
                <a:cubicBezTo>
                  <a:pt x="2106976" y="2331903"/>
                  <a:pt x="1536854" y="2361281"/>
                  <a:pt x="1222873" y="2335575"/>
                </a:cubicBezTo>
                <a:cubicBezTo>
                  <a:pt x="908892" y="2309869"/>
                  <a:pt x="925418" y="2260294"/>
                  <a:pt x="793215" y="2148289"/>
                </a:cubicBezTo>
                <a:cubicBezTo>
                  <a:pt x="661013" y="2036284"/>
                  <a:pt x="561860" y="2021595"/>
                  <a:pt x="429658" y="1663547"/>
                </a:cubicBezTo>
                <a:cubicBezTo>
                  <a:pt x="297456" y="1305499"/>
                  <a:pt x="148728" y="652749"/>
                  <a:pt x="0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6730" y="3290814"/>
            <a:ext cx="53091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CH</a:t>
            </a:r>
            <a:r>
              <a:rPr lang="en-US" baseline="-25000" dirty="0" smtClean="0">
                <a:latin typeface="Calibri" pitchFamily="34" charset="0"/>
              </a:rPr>
              <a:t>4</a:t>
            </a:r>
            <a:endParaRPr lang="en-US" baseline="-25000" dirty="0"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17074" y="3962400"/>
            <a:ext cx="248812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latin typeface="Calibri" pitchFamily="34" charset="0"/>
              </a:rPr>
              <a:t>Methanogenesis</a:t>
            </a:r>
            <a:endParaRPr lang="en-US" sz="1400" b="1" dirty="0" smtClean="0">
              <a:latin typeface="Calibri" pitchFamily="34" charset="0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CH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4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+ 2H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O → CO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2 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+ 2H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endParaRPr lang="en-US" sz="1400" dirty="0">
              <a:solidFill>
                <a:srgbClr val="FF0000"/>
              </a:solidFill>
              <a:latin typeface="Calibri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10800000" flipV="1">
            <a:off x="1503236" y="3647660"/>
            <a:ext cx="2342705" cy="414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2438400" y="3886200"/>
            <a:ext cx="384050" cy="414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c 22"/>
          <p:cNvSpPr/>
          <p:nvPr/>
        </p:nvSpPr>
        <p:spPr>
          <a:xfrm>
            <a:off x="2971800" y="1066800"/>
            <a:ext cx="2743200" cy="2438400"/>
          </a:xfrm>
          <a:prstGeom prst="arc">
            <a:avLst>
              <a:gd name="adj1" fmla="val 18690710"/>
              <a:gd name="adj2" fmla="val 2052520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24" name="Arc 23"/>
          <p:cNvSpPr/>
          <p:nvPr/>
        </p:nvSpPr>
        <p:spPr>
          <a:xfrm>
            <a:off x="2971800" y="1066800"/>
            <a:ext cx="2743200" cy="2438400"/>
          </a:xfrm>
          <a:prstGeom prst="arc">
            <a:avLst>
              <a:gd name="adj1" fmla="val 717982"/>
              <a:gd name="adj2" fmla="val 352968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25" name="Arc 24"/>
          <p:cNvSpPr/>
          <p:nvPr/>
        </p:nvSpPr>
        <p:spPr>
          <a:xfrm>
            <a:off x="2971800" y="1066800"/>
            <a:ext cx="2743200" cy="2438400"/>
          </a:xfrm>
          <a:prstGeom prst="arc">
            <a:avLst>
              <a:gd name="adj1" fmla="val 6919252"/>
              <a:gd name="adj2" fmla="val 980342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26" name="Arc 25"/>
          <p:cNvSpPr/>
          <p:nvPr/>
        </p:nvSpPr>
        <p:spPr>
          <a:xfrm>
            <a:off x="2971800" y="1066800"/>
            <a:ext cx="2743200" cy="2438400"/>
          </a:xfrm>
          <a:prstGeom prst="arc">
            <a:avLst>
              <a:gd name="adj1" fmla="val 11528041"/>
              <a:gd name="adj2" fmla="val 1361098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cxnSp>
        <p:nvCxnSpPr>
          <p:cNvPr id="27" name="Straight Arrow Connector 26"/>
          <p:cNvCxnSpPr>
            <a:stCxn id="23" idx="2"/>
          </p:cNvCxnSpPr>
          <p:nvPr/>
        </p:nvCxnSpPr>
        <p:spPr>
          <a:xfrm rot="16200000" flipH="1">
            <a:off x="5579672" y="1922072"/>
            <a:ext cx="188069" cy="825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4" idx="2"/>
          </p:cNvCxnSpPr>
          <p:nvPr/>
        </p:nvCxnSpPr>
        <p:spPr>
          <a:xfrm rot="10800000" flipV="1">
            <a:off x="4876800" y="3359794"/>
            <a:ext cx="116196" cy="692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5" idx="2"/>
          </p:cNvCxnSpPr>
          <p:nvPr/>
        </p:nvCxnSpPr>
        <p:spPr>
          <a:xfrm rot="16200000" flipV="1">
            <a:off x="2927792" y="2558609"/>
            <a:ext cx="159283" cy="712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6" idx="2"/>
          </p:cNvCxnSpPr>
          <p:nvPr/>
        </p:nvCxnSpPr>
        <p:spPr>
          <a:xfrm flipV="1">
            <a:off x="3465362" y="1295400"/>
            <a:ext cx="116038" cy="539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Arc 30"/>
          <p:cNvSpPr/>
          <p:nvPr/>
        </p:nvSpPr>
        <p:spPr>
          <a:xfrm>
            <a:off x="3124200" y="3581400"/>
            <a:ext cx="2743200" cy="2438400"/>
          </a:xfrm>
          <a:prstGeom prst="arc">
            <a:avLst>
              <a:gd name="adj1" fmla="val 17505927"/>
              <a:gd name="adj2" fmla="val 2052520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32" name="Arc 31"/>
          <p:cNvSpPr/>
          <p:nvPr/>
        </p:nvSpPr>
        <p:spPr>
          <a:xfrm>
            <a:off x="3124200" y="3581400"/>
            <a:ext cx="2743200" cy="2667000"/>
          </a:xfrm>
          <a:prstGeom prst="arc">
            <a:avLst>
              <a:gd name="adj1" fmla="val 717982"/>
              <a:gd name="adj2" fmla="val 317647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33" name="Arc 32"/>
          <p:cNvSpPr/>
          <p:nvPr/>
        </p:nvSpPr>
        <p:spPr>
          <a:xfrm>
            <a:off x="3124200" y="3581400"/>
            <a:ext cx="2743200" cy="2667000"/>
          </a:xfrm>
          <a:prstGeom prst="arc">
            <a:avLst>
              <a:gd name="adj1" fmla="val 7988566"/>
              <a:gd name="adj2" fmla="val 9683069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34" name="Arc 33"/>
          <p:cNvSpPr/>
          <p:nvPr/>
        </p:nvSpPr>
        <p:spPr>
          <a:xfrm>
            <a:off x="3124200" y="3581400"/>
            <a:ext cx="2743200" cy="2438400"/>
          </a:xfrm>
          <a:prstGeom prst="arc">
            <a:avLst>
              <a:gd name="adj1" fmla="val 11528041"/>
              <a:gd name="adj2" fmla="val 14734643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cxnSp>
        <p:nvCxnSpPr>
          <p:cNvPr id="35" name="Straight Arrow Connector 34"/>
          <p:cNvCxnSpPr>
            <a:stCxn id="34" idx="0"/>
          </p:cNvCxnSpPr>
          <p:nvPr/>
        </p:nvCxnSpPr>
        <p:spPr>
          <a:xfrm rot="5400000">
            <a:off x="3114406" y="4523762"/>
            <a:ext cx="58032" cy="384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3" idx="0"/>
          </p:cNvCxnSpPr>
          <p:nvPr/>
        </p:nvCxnSpPr>
        <p:spPr>
          <a:xfrm>
            <a:off x="3572019" y="5900598"/>
            <a:ext cx="161781" cy="1192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2" idx="0"/>
          </p:cNvCxnSpPr>
          <p:nvPr/>
        </p:nvCxnSpPr>
        <p:spPr>
          <a:xfrm rot="5400000" flipH="1" flipV="1">
            <a:off x="5766798" y="5098328"/>
            <a:ext cx="169730" cy="314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1" idx="0"/>
          </p:cNvCxnSpPr>
          <p:nvPr/>
        </p:nvCxnSpPr>
        <p:spPr>
          <a:xfrm rot="10800000" flipV="1">
            <a:off x="4800601" y="3651616"/>
            <a:ext cx="153957" cy="59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811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/>
              <a:t>Chloroflexus aurantiacus</a:t>
            </a:r>
          </a:p>
        </p:txBody>
      </p:sp>
      <p:sp>
        <p:nvSpPr>
          <p:cNvPr id="1433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1336675"/>
            <a:ext cx="4038600" cy="4911725"/>
          </a:xfrm>
        </p:spPr>
        <p:txBody>
          <a:bodyPr/>
          <a:lstStyle/>
          <a:p>
            <a:pPr eaLnBrk="1" hangingPunct="1"/>
            <a:r>
              <a:rPr lang="en-US" dirty="0" err="1"/>
              <a:t>Thermophilic</a:t>
            </a:r>
            <a:endParaRPr lang="en-US" dirty="0"/>
          </a:p>
          <a:p>
            <a:pPr eaLnBrk="1" hangingPunct="1"/>
            <a:r>
              <a:rPr lang="en-US" dirty="0" err="1"/>
              <a:t>Anoxygenic</a:t>
            </a:r>
            <a:endParaRPr lang="en-US" dirty="0"/>
          </a:p>
          <a:p>
            <a:pPr eaLnBrk="1" hangingPunct="1"/>
            <a:r>
              <a:rPr lang="en-US" dirty="0" err="1"/>
              <a:t>Photoheterotrophic</a:t>
            </a:r>
            <a:endParaRPr lang="en-US" dirty="0"/>
          </a:p>
          <a:p>
            <a:pPr eaLnBrk="1" hangingPunct="1"/>
            <a:r>
              <a:rPr lang="en-US" dirty="0"/>
              <a:t>Has properties of both purple bacteria (</a:t>
            </a:r>
            <a:r>
              <a:rPr lang="en-US" dirty="0" err="1"/>
              <a:t>Pheo-quinone</a:t>
            </a:r>
            <a:r>
              <a:rPr lang="en-US" dirty="0"/>
              <a:t> RC) and green sulfur bacteria (</a:t>
            </a:r>
            <a:r>
              <a:rPr lang="en-US" dirty="0" err="1"/>
              <a:t>bacteriochlorophyll</a:t>
            </a:r>
            <a:r>
              <a:rPr lang="en-US" dirty="0"/>
              <a:t> c)</a:t>
            </a:r>
          </a:p>
        </p:txBody>
      </p:sp>
      <p:pic>
        <p:nvPicPr>
          <p:cNvPr id="14340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489075"/>
            <a:ext cx="4478338" cy="4003675"/>
          </a:xfrm>
          <a:noFill/>
        </p:spPr>
      </p:pic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685800" y="6248400"/>
            <a:ext cx="4044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Image taken from: genome.jgi-psf.org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Overview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2CO</a:t>
            </a:r>
            <a:r>
              <a:rPr lang="en-US" baseline="-25000"/>
              <a:t>2</a:t>
            </a:r>
            <a:r>
              <a:rPr lang="en-US"/>
              <a:t> + 6H</a:t>
            </a:r>
            <a:r>
              <a:rPr lang="en-US" baseline="30000"/>
              <a:t>+</a:t>
            </a:r>
            <a:r>
              <a:rPr lang="en-US"/>
              <a:t> + 3ATP </a:t>
            </a:r>
            <a:r>
              <a:rPr lang="en-US">
                <a:sym typeface="Wingdings" charset="2"/>
              </a:rPr>
              <a:t> Glyoxylate</a:t>
            </a:r>
          </a:p>
          <a:p>
            <a:pPr eaLnBrk="1" hangingPunct="1"/>
            <a:r>
              <a:rPr lang="en-US"/>
              <a:t>Glyoxylate then converted to pyruvate via a different cycle</a:t>
            </a:r>
          </a:p>
          <a:p>
            <a:pPr eaLnBrk="1" hangingPunct="1"/>
            <a:r>
              <a:rPr lang="en-US"/>
              <a:t>Pyruvate = precursor to gluconeogenesis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600" smtClean="0">
                <a:latin typeface="Calibri" pitchFamily="34" charset="0"/>
              </a:rPr>
              <a:t>Hydroxypropionate-Hydroxybutyrate Cycle</a:t>
            </a:r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latin typeface="Calibri" pitchFamily="34" charset="0"/>
              </a:rPr>
              <a:t>Shares common intermediates and </a:t>
            </a:r>
            <a:r>
              <a:rPr lang="en-US" b="1" dirty="0" err="1" smtClean="0">
                <a:latin typeface="Calibri" pitchFamily="34" charset="0"/>
              </a:rPr>
              <a:t>carboxylation</a:t>
            </a:r>
            <a:r>
              <a:rPr lang="en-US" b="1" dirty="0" smtClean="0">
                <a:latin typeface="Calibri" pitchFamily="34" charset="0"/>
              </a:rPr>
              <a:t> reactions as 3-hydroxypropionate cycle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Enzymes are not </a:t>
            </a:r>
            <a:r>
              <a:rPr lang="en-US" dirty="0" err="1" smtClean="0">
                <a:latin typeface="Calibri" pitchFamily="34" charset="0"/>
              </a:rPr>
              <a:t>homologs</a:t>
            </a:r>
            <a:endParaRPr lang="en-US" dirty="0" smtClean="0">
              <a:latin typeface="Calibri" pitchFamily="34" charset="0"/>
            </a:endParaRP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Evolved independently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Found in aerobic </a:t>
            </a:r>
            <a:r>
              <a:rPr lang="en-US" dirty="0" err="1" smtClean="0">
                <a:latin typeface="Calibri" pitchFamily="34" charset="0"/>
              </a:rPr>
              <a:t>Crenarchaeota</a:t>
            </a:r>
            <a:r>
              <a:rPr lang="en-US" dirty="0" smtClean="0">
                <a:latin typeface="Calibri" pitchFamily="34" charset="0"/>
              </a:rPr>
              <a:t> 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grow at harsh environments (pH 2, 60-90°C)</a:t>
            </a:r>
          </a:p>
          <a:p>
            <a:pPr lvl="1" eaLnBrk="1" hangingPunct="1"/>
            <a:r>
              <a:rPr lang="en-US" dirty="0" smtClean="0">
                <a:latin typeface="Calibri" pitchFamily="34" charset="0"/>
              </a:rPr>
              <a:t>facultative anaerobic and strictly anaerobic </a:t>
            </a:r>
            <a:r>
              <a:rPr lang="en-US" dirty="0" err="1" smtClean="0">
                <a:latin typeface="Calibri" pitchFamily="34" charset="0"/>
              </a:rPr>
              <a:t>Sulfolobales</a:t>
            </a:r>
            <a:endParaRPr lang="en-US" dirty="0" smtClean="0">
              <a:latin typeface="Calibri" pitchFamily="34" charset="0"/>
            </a:endParaRPr>
          </a:p>
          <a:p>
            <a:pPr eaLnBrk="1" hangingPunct="1"/>
            <a:r>
              <a:rPr lang="en-US" dirty="0" smtClean="0">
                <a:latin typeface="Calibri" pitchFamily="34" charset="0"/>
              </a:rPr>
              <a:t>Enzymes are </a:t>
            </a:r>
            <a:r>
              <a:rPr lang="en-US" b="1" dirty="0" smtClean="0">
                <a:latin typeface="Calibri" pitchFamily="34" charset="0"/>
              </a:rPr>
              <a:t>oxygen tolerant</a:t>
            </a:r>
          </a:p>
          <a:p>
            <a:pPr eaLnBrk="1" hangingPunct="1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600" smtClean="0">
                <a:latin typeface="Calibri" pitchFamily="34" charset="0"/>
              </a:rPr>
              <a:t>Hydroxypropionate-Hydroxybutyrate Cycle</a:t>
            </a:r>
          </a:p>
        </p:txBody>
      </p:sp>
      <p:sp>
        <p:nvSpPr>
          <p:cNvPr id="47106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sz="2000" dirty="0" smtClean="0">
                <a:latin typeface="Calibri" pitchFamily="34" charset="0"/>
              </a:rPr>
              <a:t>Acetyl-CoA formed from 2 molecules of bicarbonate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dirty="0" smtClean="0">
                <a:latin typeface="Calibri" pitchFamily="34" charset="0"/>
              </a:rPr>
              <a:t>Key enzyme = acetyl-CoA-</a:t>
            </a:r>
            <a:r>
              <a:rPr lang="en-US" sz="2000" dirty="0" err="1" smtClean="0">
                <a:latin typeface="Calibri" pitchFamily="34" charset="0"/>
              </a:rPr>
              <a:t>propionyl</a:t>
            </a:r>
            <a:r>
              <a:rPr lang="en-US" sz="2000" dirty="0" smtClean="0">
                <a:latin typeface="Calibri" pitchFamily="34" charset="0"/>
              </a:rPr>
              <a:t>-CoA carboxylase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dirty="0" smtClean="0">
                <a:latin typeface="Calibri" pitchFamily="34" charset="0"/>
              </a:rPr>
              <a:t>Acetyl-</a:t>
            </a:r>
            <a:r>
              <a:rPr lang="en-US" sz="2000" dirty="0" err="1" smtClean="0">
                <a:latin typeface="Calibri" pitchFamily="34" charset="0"/>
              </a:rPr>
              <a:t>CoA</a:t>
            </a:r>
            <a:r>
              <a:rPr lang="en-US" sz="2000" dirty="0" smtClean="0">
                <a:latin typeface="Calibri" pitchFamily="34" charset="0"/>
              </a:rPr>
              <a:t> carboxylase in Bacteria and Eukaryotes catalyses 1</a:t>
            </a:r>
            <a:r>
              <a:rPr lang="en-US" sz="2000" baseline="30000" dirty="0" smtClean="0">
                <a:latin typeface="Calibri" pitchFamily="34" charset="0"/>
              </a:rPr>
              <a:t>st</a:t>
            </a:r>
            <a:r>
              <a:rPr lang="en-US" sz="2000" dirty="0" smtClean="0">
                <a:latin typeface="Calibri" pitchFamily="34" charset="0"/>
              </a:rPr>
              <a:t> step in fatty acid biosynthesis 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000" dirty="0" err="1" smtClean="0">
                <a:latin typeface="Calibri" pitchFamily="34" charset="0"/>
              </a:rPr>
              <a:t>Archaea</a:t>
            </a:r>
            <a:r>
              <a:rPr lang="en-US" sz="2000" dirty="0" smtClean="0">
                <a:latin typeface="Calibri" pitchFamily="34" charset="0"/>
              </a:rPr>
              <a:t> contain no fatty acids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dirty="0" smtClean="0">
                <a:latin typeface="Calibri" pitchFamily="34" charset="0"/>
              </a:rPr>
              <a:t>Two parts to the Cycle: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000" dirty="0" smtClean="0">
                <a:latin typeface="Calibri" pitchFamily="34" charset="0"/>
              </a:rPr>
              <a:t>transformation of acetyl-CoA + 2 bicarbonate molecules to </a:t>
            </a:r>
            <a:r>
              <a:rPr lang="en-US" sz="2000" dirty="0" err="1" smtClean="0">
                <a:latin typeface="Calibri" pitchFamily="34" charset="0"/>
              </a:rPr>
              <a:t>succinyl-CoA</a:t>
            </a:r>
            <a:endParaRPr lang="en-US" sz="2000" dirty="0" smtClean="0">
              <a:latin typeface="Calibri" pitchFamily="34" charset="0"/>
            </a:endParaRPr>
          </a:p>
          <a:p>
            <a:pPr lvl="1" eaLnBrk="1" hangingPunct="1">
              <a:buFont typeface="Arial" charset="0"/>
              <a:buChar char="•"/>
            </a:pPr>
            <a:r>
              <a:rPr lang="en-US" sz="2000" dirty="0" smtClean="0">
                <a:latin typeface="Calibri" pitchFamily="34" charset="0"/>
              </a:rPr>
              <a:t>conversion of </a:t>
            </a:r>
            <a:r>
              <a:rPr lang="en-US" sz="2000" dirty="0" err="1" smtClean="0">
                <a:latin typeface="Calibri" pitchFamily="34" charset="0"/>
              </a:rPr>
              <a:t>succinyl-CoA</a:t>
            </a:r>
            <a:r>
              <a:rPr lang="en-US" sz="2000" dirty="0" smtClean="0">
                <a:latin typeface="Calibri" pitchFamily="34" charset="0"/>
              </a:rPr>
              <a:t> to 2 acetyl-CoA molecules 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1 used for biosynthesis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1 as bicarbonate receptor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7107" name="TextBox 10"/>
          <p:cNvSpPr txBox="1">
            <a:spLocks noChangeArrowheads="1"/>
          </p:cNvSpPr>
          <p:nvPr/>
        </p:nvSpPr>
        <p:spPr bwMode="auto">
          <a:xfrm>
            <a:off x="3657600" y="6505575"/>
            <a:ext cx="3886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latin typeface="Calibri" pitchFamily="34" charset="0"/>
              </a:rPr>
              <a:t>Berg et. al. 2010 Nature Reviews Microbiology, 8: 447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600" smtClean="0">
                <a:latin typeface="Calibri" pitchFamily="34" charset="0"/>
              </a:rPr>
              <a:t>Hydroxypropionate-Hydroxybutyrate Cycle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57200" y="925513"/>
            <a:ext cx="8839200" cy="5856287"/>
            <a:chOff x="685800" y="926068"/>
            <a:chExt cx="8839200" cy="5855732"/>
          </a:xfrm>
        </p:grpSpPr>
        <p:pic>
          <p:nvPicPr>
            <p:cNvPr id="48135" name="Picture 4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11600" y="977900"/>
              <a:ext cx="1041400" cy="69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36" name="Picture 5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99100" y="1219200"/>
              <a:ext cx="9017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37" name="Picture 6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00800" y="1676400"/>
              <a:ext cx="9017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38" name="Picture 7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62800" y="2400300"/>
              <a:ext cx="11938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39" name="Picture 8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391400" y="3429000"/>
              <a:ext cx="9652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0" name="Picture 9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442200" y="4648200"/>
              <a:ext cx="863600" cy="43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1" name="Picture 10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562600" y="5981700"/>
              <a:ext cx="7747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2" name="Picture 11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73500" y="6096000"/>
              <a:ext cx="1003300" cy="444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3" name="Picture 12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286000" y="5638800"/>
              <a:ext cx="10287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4" name="Picture 13"/>
            <p:cNvPicPr>
              <a:picLocks noChangeAspect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295400" y="4953000"/>
              <a:ext cx="1054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5" name="Picture 14"/>
            <p:cNvPicPr>
              <a:picLocks noChangeAspect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838200" y="4038600"/>
              <a:ext cx="13589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6" name="Picture 15"/>
            <p:cNvPicPr>
              <a:picLocks noChangeAspect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889000" y="3009900"/>
              <a:ext cx="11684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7" name="Picture 16"/>
            <p:cNvPicPr>
              <a:picLocks noChangeAspect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384300" y="2133600"/>
              <a:ext cx="9017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8" name="Picture 17"/>
            <p:cNvPicPr>
              <a:picLocks noChangeAspect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2222500" y="1295400"/>
              <a:ext cx="13589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9" name="Picture 18"/>
            <p:cNvPicPr>
              <a:picLocks noChangeAspect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6591300" y="5448300"/>
              <a:ext cx="11049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Arc 19"/>
            <p:cNvSpPr/>
            <p:nvPr/>
          </p:nvSpPr>
          <p:spPr>
            <a:xfrm>
              <a:off x="1295400" y="1295920"/>
              <a:ext cx="6705600" cy="5104916"/>
            </a:xfrm>
            <a:prstGeom prst="arc">
              <a:avLst>
                <a:gd name="adj1" fmla="val 16768892"/>
                <a:gd name="adj2" fmla="val 17481703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21" name="Arc 20"/>
            <p:cNvSpPr/>
            <p:nvPr/>
          </p:nvSpPr>
          <p:spPr>
            <a:xfrm>
              <a:off x="1295400" y="1295920"/>
              <a:ext cx="6705600" cy="5104916"/>
            </a:xfrm>
            <a:prstGeom prst="arc">
              <a:avLst>
                <a:gd name="adj1" fmla="val 18518401"/>
                <a:gd name="adj2" fmla="val 18755874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22" name="Arc 21"/>
            <p:cNvSpPr/>
            <p:nvPr/>
          </p:nvSpPr>
          <p:spPr>
            <a:xfrm>
              <a:off x="1295400" y="1219727"/>
              <a:ext cx="6705600" cy="5104916"/>
            </a:xfrm>
            <a:prstGeom prst="arc">
              <a:avLst>
                <a:gd name="adj1" fmla="val 19835825"/>
                <a:gd name="adj2" fmla="val 19994852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23" name="Arc 22"/>
            <p:cNvSpPr/>
            <p:nvPr/>
          </p:nvSpPr>
          <p:spPr>
            <a:xfrm>
              <a:off x="1295400" y="1295920"/>
              <a:ext cx="6705600" cy="5104916"/>
            </a:xfrm>
            <a:prstGeom prst="arc">
              <a:avLst>
                <a:gd name="adj1" fmla="val 20934028"/>
                <a:gd name="adj2" fmla="val 21240153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24" name="Arc 23"/>
            <p:cNvSpPr/>
            <p:nvPr/>
          </p:nvSpPr>
          <p:spPr>
            <a:xfrm>
              <a:off x="1295400" y="1295920"/>
              <a:ext cx="6705600" cy="5104916"/>
            </a:xfrm>
            <a:prstGeom prst="arc">
              <a:avLst>
                <a:gd name="adj1" fmla="val 442251"/>
                <a:gd name="adj2" fmla="val 963526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25" name="Arc 24"/>
            <p:cNvSpPr/>
            <p:nvPr/>
          </p:nvSpPr>
          <p:spPr>
            <a:xfrm>
              <a:off x="1295400" y="1372113"/>
              <a:ext cx="6705600" cy="5104916"/>
            </a:xfrm>
            <a:prstGeom prst="arc">
              <a:avLst>
                <a:gd name="adj1" fmla="val 1580532"/>
                <a:gd name="adj2" fmla="val 1947448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26" name="Arc 25"/>
            <p:cNvSpPr/>
            <p:nvPr/>
          </p:nvSpPr>
          <p:spPr>
            <a:xfrm>
              <a:off x="1295400" y="1372113"/>
              <a:ext cx="6705600" cy="5104916"/>
            </a:xfrm>
            <a:prstGeom prst="arc">
              <a:avLst>
                <a:gd name="adj1" fmla="val 2777241"/>
                <a:gd name="adj2" fmla="val 3279883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27" name="Arc 26"/>
            <p:cNvSpPr/>
            <p:nvPr/>
          </p:nvSpPr>
          <p:spPr>
            <a:xfrm>
              <a:off x="1295400" y="1372113"/>
              <a:ext cx="6705600" cy="5104916"/>
            </a:xfrm>
            <a:prstGeom prst="arc">
              <a:avLst>
                <a:gd name="adj1" fmla="val 4217845"/>
                <a:gd name="adj2" fmla="val 4987173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28" name="Arc 27"/>
            <p:cNvSpPr/>
            <p:nvPr/>
          </p:nvSpPr>
          <p:spPr>
            <a:xfrm>
              <a:off x="1295400" y="1372113"/>
              <a:ext cx="6705600" cy="5104916"/>
            </a:xfrm>
            <a:prstGeom prst="arc">
              <a:avLst>
                <a:gd name="adj1" fmla="val 6787633"/>
                <a:gd name="adj2" fmla="val 730040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29" name="Arc 28"/>
            <p:cNvSpPr/>
            <p:nvPr/>
          </p:nvSpPr>
          <p:spPr>
            <a:xfrm>
              <a:off x="1295400" y="1372113"/>
              <a:ext cx="6705600" cy="5104916"/>
            </a:xfrm>
            <a:prstGeom prst="arc">
              <a:avLst>
                <a:gd name="adj1" fmla="val 8592241"/>
                <a:gd name="adj2" fmla="val 8896914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30" name="Arc 29"/>
            <p:cNvSpPr/>
            <p:nvPr/>
          </p:nvSpPr>
          <p:spPr>
            <a:xfrm>
              <a:off x="1295400" y="1372113"/>
              <a:ext cx="6705600" cy="5104916"/>
            </a:xfrm>
            <a:prstGeom prst="arc">
              <a:avLst>
                <a:gd name="adj1" fmla="val 9733075"/>
                <a:gd name="adj2" fmla="val 1006912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31" name="Arc 30"/>
            <p:cNvSpPr/>
            <p:nvPr/>
          </p:nvSpPr>
          <p:spPr>
            <a:xfrm>
              <a:off x="1295400" y="1372113"/>
              <a:ext cx="6705600" cy="5104916"/>
            </a:xfrm>
            <a:prstGeom prst="arc">
              <a:avLst>
                <a:gd name="adj1" fmla="val 10841085"/>
                <a:gd name="adj2" fmla="val 1109837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32" name="Arc 31"/>
            <p:cNvSpPr/>
            <p:nvPr/>
          </p:nvSpPr>
          <p:spPr>
            <a:xfrm>
              <a:off x="1295400" y="1372113"/>
              <a:ext cx="6705600" cy="5104916"/>
            </a:xfrm>
            <a:prstGeom prst="arc">
              <a:avLst>
                <a:gd name="adj1" fmla="val 11688629"/>
                <a:gd name="adj2" fmla="val 12116628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33" name="Arc 32"/>
            <p:cNvSpPr/>
            <p:nvPr/>
          </p:nvSpPr>
          <p:spPr>
            <a:xfrm>
              <a:off x="1295400" y="1372113"/>
              <a:ext cx="6705600" cy="5104916"/>
            </a:xfrm>
            <a:prstGeom prst="arc">
              <a:avLst>
                <a:gd name="adj1" fmla="val 12941104"/>
                <a:gd name="adj2" fmla="val 13298882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34" name="Arc 33"/>
            <p:cNvSpPr/>
            <p:nvPr/>
          </p:nvSpPr>
          <p:spPr>
            <a:xfrm>
              <a:off x="1295400" y="1372113"/>
              <a:ext cx="6705600" cy="5104916"/>
            </a:xfrm>
            <a:prstGeom prst="arc">
              <a:avLst>
                <a:gd name="adj1" fmla="val 15084635"/>
                <a:gd name="adj2" fmla="val 15488524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cxnSp>
          <p:nvCxnSpPr>
            <p:cNvPr id="35" name="Straight Arrow Connector 34"/>
            <p:cNvCxnSpPr>
              <a:stCxn id="34" idx="0"/>
            </p:cNvCxnSpPr>
            <p:nvPr/>
          </p:nvCxnSpPr>
          <p:spPr>
            <a:xfrm rot="10800000" flipV="1">
              <a:off x="3657600" y="1451480"/>
              <a:ext cx="158750" cy="7301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33" idx="0"/>
            </p:cNvCxnSpPr>
            <p:nvPr/>
          </p:nvCxnSpPr>
          <p:spPr>
            <a:xfrm rot="5400000">
              <a:off x="2076455" y="2153081"/>
              <a:ext cx="114289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32" idx="0"/>
            </p:cNvCxnSpPr>
            <p:nvPr/>
          </p:nvCxnSpPr>
          <p:spPr>
            <a:xfrm rot="5400000">
              <a:off x="1407324" y="3126926"/>
              <a:ext cx="114289" cy="3333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rot="5400000">
              <a:off x="1181112" y="3999176"/>
              <a:ext cx="228578" cy="31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stCxn id="30" idx="0"/>
            </p:cNvCxnSpPr>
            <p:nvPr/>
          </p:nvCxnSpPr>
          <p:spPr>
            <a:xfrm rot="16200000" flipH="1">
              <a:off x="1522418" y="4951584"/>
              <a:ext cx="114289" cy="412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29" idx="0"/>
            </p:cNvCxnSpPr>
            <p:nvPr/>
          </p:nvCxnSpPr>
          <p:spPr>
            <a:xfrm rot="16200000" flipH="1">
              <a:off x="2270129" y="5699224"/>
              <a:ext cx="77780" cy="10636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stCxn id="28" idx="0"/>
            </p:cNvCxnSpPr>
            <p:nvPr/>
          </p:nvCxnSpPr>
          <p:spPr>
            <a:xfrm>
              <a:off x="3611563" y="6351629"/>
              <a:ext cx="198437" cy="4920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27" idx="0"/>
            </p:cNvCxnSpPr>
            <p:nvPr/>
          </p:nvCxnSpPr>
          <p:spPr>
            <a:xfrm flipV="1">
              <a:off x="5530850" y="6324643"/>
              <a:ext cx="184150" cy="6190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stCxn id="26" idx="0"/>
            </p:cNvCxnSpPr>
            <p:nvPr/>
          </p:nvCxnSpPr>
          <p:spPr>
            <a:xfrm flipV="1">
              <a:off x="6621463" y="5867487"/>
              <a:ext cx="160337" cy="12063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25" idx="0"/>
            </p:cNvCxnSpPr>
            <p:nvPr/>
          </p:nvCxnSpPr>
          <p:spPr>
            <a:xfrm rot="5400000" flipH="1" flipV="1">
              <a:off x="7472366" y="5245242"/>
              <a:ext cx="58732" cy="841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stCxn id="24" idx="0"/>
            </p:cNvCxnSpPr>
            <p:nvPr/>
          </p:nvCxnSpPr>
          <p:spPr>
            <a:xfrm rot="5400000" flipH="1" flipV="1">
              <a:off x="7858930" y="4133305"/>
              <a:ext cx="236516" cy="476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23" idx="0"/>
            </p:cNvCxnSpPr>
            <p:nvPr/>
          </p:nvCxnSpPr>
          <p:spPr>
            <a:xfrm rot="16200000" flipV="1">
              <a:off x="7751770" y="3068984"/>
              <a:ext cx="163498" cy="12223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stCxn id="22" idx="0"/>
            </p:cNvCxnSpPr>
            <p:nvPr/>
          </p:nvCxnSpPr>
          <p:spPr>
            <a:xfrm rot="16200000" flipV="1">
              <a:off x="7231862" y="2141179"/>
              <a:ext cx="119052" cy="1047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>
              <a:stCxn id="21" idx="0"/>
            </p:cNvCxnSpPr>
            <p:nvPr/>
          </p:nvCxnSpPr>
          <p:spPr>
            <a:xfrm rot="10800000">
              <a:off x="6248400" y="1600691"/>
              <a:ext cx="142875" cy="6666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>
              <a:stCxn id="20" idx="0"/>
              <a:endCxn id="5" idx="3"/>
            </p:cNvCxnSpPr>
            <p:nvPr/>
          </p:nvCxnSpPr>
          <p:spPr>
            <a:xfrm rot="10800000" flipV="1">
              <a:off x="4953000" y="1316556"/>
              <a:ext cx="117475" cy="1111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180" name="TextBox 49"/>
            <p:cNvSpPr txBox="1">
              <a:spLocks noChangeArrowheads="1"/>
            </p:cNvSpPr>
            <p:nvPr/>
          </p:nvSpPr>
          <p:spPr bwMode="auto">
            <a:xfrm>
              <a:off x="3657600" y="1628001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Methylmalonyl-CoA</a:t>
              </a:r>
            </a:p>
          </p:txBody>
        </p:sp>
        <p:sp>
          <p:nvSpPr>
            <p:cNvPr id="48181" name="TextBox 50"/>
            <p:cNvSpPr txBox="1">
              <a:spLocks noChangeArrowheads="1"/>
            </p:cNvSpPr>
            <p:nvPr/>
          </p:nvSpPr>
          <p:spPr bwMode="auto">
            <a:xfrm>
              <a:off x="2438400" y="1856601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Succinyl-CoA</a:t>
              </a:r>
            </a:p>
          </p:txBody>
        </p:sp>
        <p:sp>
          <p:nvSpPr>
            <p:cNvPr id="48182" name="TextBox 51"/>
            <p:cNvSpPr txBox="1">
              <a:spLocks noChangeArrowheads="1"/>
            </p:cNvSpPr>
            <p:nvPr/>
          </p:nvSpPr>
          <p:spPr bwMode="auto">
            <a:xfrm>
              <a:off x="1066800" y="2438400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Succinic semialdehyde</a:t>
              </a:r>
            </a:p>
          </p:txBody>
        </p:sp>
        <p:sp>
          <p:nvSpPr>
            <p:cNvPr id="48183" name="TextBox 52"/>
            <p:cNvSpPr txBox="1">
              <a:spLocks noChangeArrowheads="1"/>
            </p:cNvSpPr>
            <p:nvPr/>
          </p:nvSpPr>
          <p:spPr bwMode="auto">
            <a:xfrm>
              <a:off x="685800" y="3352800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4-hydroxybutyrate</a:t>
              </a:r>
            </a:p>
          </p:txBody>
        </p:sp>
        <p:sp>
          <p:nvSpPr>
            <p:cNvPr id="48184" name="TextBox 53"/>
            <p:cNvSpPr txBox="1">
              <a:spLocks noChangeArrowheads="1"/>
            </p:cNvSpPr>
            <p:nvPr/>
          </p:nvSpPr>
          <p:spPr bwMode="auto">
            <a:xfrm>
              <a:off x="685800" y="4371201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4-hydroxybutyryl-CoA</a:t>
              </a:r>
            </a:p>
          </p:txBody>
        </p:sp>
        <p:sp>
          <p:nvSpPr>
            <p:cNvPr id="48185" name="TextBox 54"/>
            <p:cNvSpPr txBox="1">
              <a:spLocks noChangeArrowheads="1"/>
            </p:cNvSpPr>
            <p:nvPr/>
          </p:nvSpPr>
          <p:spPr bwMode="auto">
            <a:xfrm>
              <a:off x="1295400" y="5334000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Crotonyl-CoA</a:t>
              </a:r>
            </a:p>
          </p:txBody>
        </p:sp>
        <p:sp>
          <p:nvSpPr>
            <p:cNvPr id="48186" name="TextBox 55"/>
            <p:cNvSpPr txBox="1">
              <a:spLocks noChangeArrowheads="1"/>
            </p:cNvSpPr>
            <p:nvPr/>
          </p:nvSpPr>
          <p:spPr bwMode="auto">
            <a:xfrm>
              <a:off x="1981200" y="6019800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3-hydroxybutyryl-CoA</a:t>
              </a:r>
            </a:p>
          </p:txBody>
        </p:sp>
        <p:sp>
          <p:nvSpPr>
            <p:cNvPr id="48187" name="TextBox 56"/>
            <p:cNvSpPr txBox="1">
              <a:spLocks noChangeArrowheads="1"/>
            </p:cNvSpPr>
            <p:nvPr/>
          </p:nvSpPr>
          <p:spPr bwMode="auto">
            <a:xfrm>
              <a:off x="3733800" y="6504801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Acetoacetyl-CoA</a:t>
              </a:r>
            </a:p>
          </p:txBody>
        </p:sp>
        <p:sp>
          <p:nvSpPr>
            <p:cNvPr id="48188" name="TextBox 57"/>
            <p:cNvSpPr txBox="1">
              <a:spLocks noChangeArrowheads="1"/>
            </p:cNvSpPr>
            <p:nvPr/>
          </p:nvSpPr>
          <p:spPr bwMode="auto">
            <a:xfrm>
              <a:off x="5562600" y="6428601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Acetyl-CoA</a:t>
              </a: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 rot="5400000" flipH="1" flipV="1">
              <a:off x="4306119" y="5676211"/>
              <a:ext cx="533349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8190" name="Picture 59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114800" y="4648200"/>
              <a:ext cx="7747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191" name="TextBox 60"/>
            <p:cNvSpPr txBox="1">
              <a:spLocks noChangeArrowheads="1"/>
            </p:cNvSpPr>
            <p:nvPr/>
          </p:nvSpPr>
          <p:spPr bwMode="auto">
            <a:xfrm>
              <a:off x="4114800" y="5095101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Acetyl-CoA</a:t>
              </a: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 rot="5400000" flipH="1" flipV="1">
              <a:off x="4343423" y="4342043"/>
              <a:ext cx="457157" cy="31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193" name="TextBox 62"/>
            <p:cNvSpPr txBox="1">
              <a:spLocks noChangeArrowheads="1"/>
            </p:cNvSpPr>
            <p:nvPr/>
          </p:nvSpPr>
          <p:spPr bwMode="auto">
            <a:xfrm>
              <a:off x="3886200" y="3593068"/>
              <a:ext cx="16764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Biosynthesis</a:t>
              </a:r>
            </a:p>
          </p:txBody>
        </p:sp>
        <p:sp>
          <p:nvSpPr>
            <p:cNvPr id="48194" name="TextBox 63"/>
            <p:cNvSpPr txBox="1">
              <a:spLocks noChangeArrowheads="1"/>
            </p:cNvSpPr>
            <p:nvPr/>
          </p:nvSpPr>
          <p:spPr bwMode="auto">
            <a:xfrm>
              <a:off x="6705600" y="5819001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Malonyl-CoA</a:t>
              </a:r>
            </a:p>
          </p:txBody>
        </p:sp>
        <p:sp>
          <p:nvSpPr>
            <p:cNvPr id="48195" name="TextBox 64"/>
            <p:cNvSpPr txBox="1">
              <a:spLocks noChangeArrowheads="1"/>
            </p:cNvSpPr>
            <p:nvPr/>
          </p:nvSpPr>
          <p:spPr bwMode="auto">
            <a:xfrm>
              <a:off x="7086600" y="4980801"/>
              <a:ext cx="22860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Malonate semialdehyde</a:t>
              </a:r>
            </a:p>
          </p:txBody>
        </p:sp>
        <p:sp>
          <p:nvSpPr>
            <p:cNvPr id="48196" name="TextBox 65"/>
            <p:cNvSpPr txBox="1">
              <a:spLocks noChangeArrowheads="1"/>
            </p:cNvSpPr>
            <p:nvPr/>
          </p:nvSpPr>
          <p:spPr bwMode="auto">
            <a:xfrm>
              <a:off x="7239000" y="3761601"/>
              <a:ext cx="22860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3-hydroxypropionate</a:t>
              </a:r>
            </a:p>
          </p:txBody>
        </p:sp>
        <p:sp>
          <p:nvSpPr>
            <p:cNvPr id="48197" name="TextBox 66"/>
            <p:cNvSpPr txBox="1">
              <a:spLocks noChangeArrowheads="1"/>
            </p:cNvSpPr>
            <p:nvPr/>
          </p:nvSpPr>
          <p:spPr bwMode="auto">
            <a:xfrm>
              <a:off x="7010400" y="2771001"/>
              <a:ext cx="22860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3-hydroxypropionyl-CoA</a:t>
              </a:r>
            </a:p>
          </p:txBody>
        </p:sp>
        <p:sp>
          <p:nvSpPr>
            <p:cNvPr id="48198" name="TextBox 67"/>
            <p:cNvSpPr txBox="1">
              <a:spLocks noChangeArrowheads="1"/>
            </p:cNvSpPr>
            <p:nvPr/>
          </p:nvSpPr>
          <p:spPr bwMode="auto">
            <a:xfrm>
              <a:off x="6248400" y="2057400"/>
              <a:ext cx="22860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Acryloyl-CoA</a:t>
              </a:r>
            </a:p>
          </p:txBody>
        </p:sp>
        <p:sp>
          <p:nvSpPr>
            <p:cNvPr id="48199" name="TextBox 68"/>
            <p:cNvSpPr txBox="1">
              <a:spLocks noChangeArrowheads="1"/>
            </p:cNvSpPr>
            <p:nvPr/>
          </p:nvSpPr>
          <p:spPr bwMode="auto">
            <a:xfrm>
              <a:off x="5257800" y="1628001"/>
              <a:ext cx="22860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Propionyl-CoA</a:t>
              </a:r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 rot="10800000" flipV="1">
              <a:off x="5257800" y="1143534"/>
              <a:ext cx="381000" cy="22857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201" name="TextBox 70"/>
            <p:cNvSpPr txBox="1">
              <a:spLocks noChangeArrowheads="1"/>
            </p:cNvSpPr>
            <p:nvPr/>
          </p:nvSpPr>
          <p:spPr bwMode="auto">
            <a:xfrm>
              <a:off x="5638800" y="926068"/>
              <a:ext cx="1066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solidFill>
                    <a:srgbClr val="FF0000"/>
                  </a:solidFill>
                  <a:latin typeface="Calibri" pitchFamily="34" charset="0"/>
                </a:rPr>
                <a:t>HCO</a:t>
              </a:r>
              <a:r>
                <a:rPr lang="en-US" baseline="-25000">
                  <a:solidFill>
                    <a:srgbClr val="FF0000"/>
                  </a:solidFill>
                  <a:latin typeface="Calibri" pitchFamily="34" charset="0"/>
                </a:rPr>
                <a:t>3</a:t>
              </a:r>
              <a:r>
                <a:rPr lang="en-US" baseline="30000">
                  <a:solidFill>
                    <a:srgbClr val="FF0000"/>
                  </a:solidFill>
                  <a:latin typeface="Calibri" pitchFamily="34" charset="0"/>
                </a:rPr>
                <a:t>-</a:t>
              </a:r>
              <a:endParaRPr lang="en-US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cxnSp>
          <p:nvCxnSpPr>
            <p:cNvPr id="72" name="Straight Arrow Connector 71"/>
            <p:cNvCxnSpPr/>
            <p:nvPr/>
          </p:nvCxnSpPr>
          <p:spPr>
            <a:xfrm rot="16200000" flipV="1">
              <a:off x="6438918" y="6057954"/>
              <a:ext cx="380964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203" name="TextBox 72"/>
            <p:cNvSpPr txBox="1">
              <a:spLocks noChangeArrowheads="1"/>
            </p:cNvSpPr>
            <p:nvPr/>
          </p:nvSpPr>
          <p:spPr bwMode="auto">
            <a:xfrm>
              <a:off x="6705600" y="6260068"/>
              <a:ext cx="1066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solidFill>
                    <a:srgbClr val="FF0000"/>
                  </a:solidFill>
                  <a:latin typeface="Calibri" pitchFamily="34" charset="0"/>
                </a:rPr>
                <a:t>HCO</a:t>
              </a:r>
              <a:r>
                <a:rPr lang="en-US" baseline="-25000">
                  <a:solidFill>
                    <a:srgbClr val="FF0000"/>
                  </a:solidFill>
                  <a:latin typeface="Calibri" pitchFamily="34" charset="0"/>
                </a:rPr>
                <a:t>3</a:t>
              </a:r>
              <a:r>
                <a:rPr lang="en-US" baseline="30000">
                  <a:solidFill>
                    <a:srgbClr val="FF0000"/>
                  </a:solidFill>
                  <a:latin typeface="Calibri" pitchFamily="34" charset="0"/>
                </a:rPr>
                <a:t>-</a:t>
              </a:r>
              <a:endParaRPr lang="en-US">
                <a:solidFill>
                  <a:srgbClr val="FF0000"/>
                </a:solidFill>
                <a:latin typeface="Calibri" pitchFamily="34" charset="0"/>
              </a:endParaRPr>
            </a:p>
          </p:txBody>
        </p:sp>
      </p:grpSp>
      <p:sp>
        <p:nvSpPr>
          <p:cNvPr id="48131" name="Oval 73"/>
          <p:cNvSpPr>
            <a:spLocks noChangeArrowheads="1"/>
          </p:cNvSpPr>
          <p:nvPr/>
        </p:nvSpPr>
        <p:spPr bwMode="auto">
          <a:xfrm>
            <a:off x="4876800" y="5943600"/>
            <a:ext cx="1676400" cy="76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48132" name="Oval 74"/>
          <p:cNvSpPr>
            <a:spLocks noChangeArrowheads="1"/>
          </p:cNvSpPr>
          <p:nvPr/>
        </p:nvSpPr>
        <p:spPr bwMode="auto">
          <a:xfrm>
            <a:off x="6019800" y="5410200"/>
            <a:ext cx="1676400" cy="76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48133" name="Oval 75"/>
          <p:cNvSpPr>
            <a:spLocks noChangeArrowheads="1"/>
          </p:cNvSpPr>
          <p:nvPr/>
        </p:nvSpPr>
        <p:spPr bwMode="auto">
          <a:xfrm>
            <a:off x="3276600" y="914400"/>
            <a:ext cx="1676400" cy="76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48134" name="Oval 76"/>
          <p:cNvSpPr>
            <a:spLocks noChangeArrowheads="1"/>
          </p:cNvSpPr>
          <p:nvPr/>
        </p:nvSpPr>
        <p:spPr bwMode="auto">
          <a:xfrm>
            <a:off x="4800600" y="1219200"/>
            <a:ext cx="1676400" cy="76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algn="ctr">
              <a:defRPr/>
            </a:pPr>
            <a:r>
              <a:rPr lang="en-US" sz="3200" kern="1200" dirty="0" err="1" smtClean="0">
                <a:latin typeface="Calibri" pitchFamily="34" charset="0"/>
              </a:rPr>
              <a:t>Hydroxypropionate-Hydroxybutyrate</a:t>
            </a:r>
            <a:r>
              <a:rPr lang="en-US" sz="3200" kern="1200" dirty="0" smtClean="0">
                <a:latin typeface="Calibri" pitchFamily="34" charset="0"/>
              </a:rPr>
              <a:t> Cycle</a:t>
            </a:r>
            <a:br>
              <a:rPr lang="en-US" sz="3200" kern="1200" dirty="0" smtClean="0">
                <a:latin typeface="Calibri" pitchFamily="34" charset="0"/>
              </a:rPr>
            </a:br>
            <a:r>
              <a:rPr lang="en-US" sz="3200" dirty="0" smtClean="0">
                <a:latin typeface="Calibri" pitchFamily="34" charset="0"/>
              </a:rPr>
              <a:t>Key Steps</a:t>
            </a:r>
            <a:endParaRPr lang="en-US" sz="3200" dirty="0">
              <a:latin typeface="Calibri" pitchFamily="34" charset="0"/>
            </a:endParaRPr>
          </a:p>
        </p:txBody>
      </p:sp>
      <p:pic>
        <p:nvPicPr>
          <p:cNvPr id="49154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71663"/>
            <a:ext cx="14478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4775" y="1719263"/>
            <a:ext cx="2155825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TextBox 5"/>
          <p:cNvSpPr txBox="1">
            <a:spLocks noChangeArrowheads="1"/>
          </p:cNvSpPr>
          <p:nvPr/>
        </p:nvSpPr>
        <p:spPr bwMode="auto">
          <a:xfrm>
            <a:off x="7162800" y="2786063"/>
            <a:ext cx="1828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latin typeface="Calibri" pitchFamily="34" charset="0"/>
              </a:rPr>
              <a:t>malonyl-CoA</a:t>
            </a:r>
          </a:p>
        </p:txBody>
      </p:sp>
      <p:sp>
        <p:nvSpPr>
          <p:cNvPr id="49157" name="TextBox 6"/>
          <p:cNvSpPr txBox="1">
            <a:spLocks noChangeArrowheads="1"/>
          </p:cNvSpPr>
          <p:nvPr/>
        </p:nvSpPr>
        <p:spPr bwMode="auto">
          <a:xfrm>
            <a:off x="762000" y="2751138"/>
            <a:ext cx="18288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latin typeface="Calibri" pitchFamily="34" charset="0"/>
              </a:rPr>
              <a:t>acetyl-CoA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362200" y="2328863"/>
            <a:ext cx="37338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276600" y="2328863"/>
            <a:ext cx="1981200" cy="762000"/>
            <a:chOff x="3276600" y="1676400"/>
            <a:chExt cx="1981201" cy="762000"/>
          </a:xfrm>
        </p:grpSpPr>
        <p:sp>
          <p:nvSpPr>
            <p:cNvPr id="10" name="Arc 9"/>
            <p:cNvSpPr/>
            <p:nvPr/>
          </p:nvSpPr>
          <p:spPr>
            <a:xfrm>
              <a:off x="3276600" y="1676400"/>
              <a:ext cx="1828801" cy="762000"/>
            </a:xfrm>
            <a:prstGeom prst="arc">
              <a:avLst>
                <a:gd name="adj1" fmla="val 11094607"/>
                <a:gd name="adj2" fmla="val 20701376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cxnSp>
          <p:nvCxnSpPr>
            <p:cNvPr id="11" name="Straight Arrow Connector 10"/>
            <p:cNvCxnSpPr>
              <a:stCxn id="10" idx="2"/>
            </p:cNvCxnSpPr>
            <p:nvPr/>
          </p:nvCxnSpPr>
          <p:spPr>
            <a:xfrm rot="16200000" flipH="1">
              <a:off x="5006182" y="1805782"/>
              <a:ext cx="206375" cy="29686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160" name="TextBox 11"/>
          <p:cNvSpPr txBox="1">
            <a:spLocks noChangeArrowheads="1"/>
          </p:cNvSpPr>
          <p:nvPr/>
        </p:nvSpPr>
        <p:spPr bwMode="auto">
          <a:xfrm>
            <a:off x="4953000" y="2709863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Calibri" pitchFamily="34" charset="0"/>
              </a:rPr>
              <a:t>ADP</a:t>
            </a:r>
          </a:p>
        </p:txBody>
      </p:sp>
      <p:sp>
        <p:nvSpPr>
          <p:cNvPr id="49161" name="TextBox 12"/>
          <p:cNvSpPr txBox="1">
            <a:spLocks noChangeArrowheads="1"/>
          </p:cNvSpPr>
          <p:nvPr/>
        </p:nvSpPr>
        <p:spPr bwMode="auto">
          <a:xfrm>
            <a:off x="2971800" y="2633663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Calibri" pitchFamily="34" charset="0"/>
              </a:rPr>
              <a:t>ATP</a:t>
            </a:r>
          </a:p>
        </p:txBody>
      </p:sp>
      <p:sp>
        <p:nvSpPr>
          <p:cNvPr id="49162" name="TextBox 13"/>
          <p:cNvSpPr txBox="1">
            <a:spLocks noChangeArrowheads="1"/>
          </p:cNvSpPr>
          <p:nvPr/>
        </p:nvSpPr>
        <p:spPr bwMode="auto">
          <a:xfrm>
            <a:off x="2413000" y="1725613"/>
            <a:ext cx="43434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Acetyl-CoA-propionyl-CoA</a:t>
            </a:r>
          </a:p>
          <a:p>
            <a:pPr eaLnBrk="0" hangingPunct="0"/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Carboxylase</a:t>
            </a:r>
          </a:p>
        </p:txBody>
      </p:sp>
      <p:sp>
        <p:nvSpPr>
          <p:cNvPr id="15" name="Arc 14"/>
          <p:cNvSpPr/>
          <p:nvPr/>
        </p:nvSpPr>
        <p:spPr>
          <a:xfrm>
            <a:off x="5181600" y="1295400"/>
            <a:ext cx="2057400" cy="1066800"/>
          </a:xfrm>
          <a:prstGeom prst="arc">
            <a:avLst>
              <a:gd name="adj1" fmla="val 6622545"/>
              <a:gd name="adj2" fmla="val 11102152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pic>
        <p:nvPicPr>
          <p:cNvPr id="49164" name="Picture 1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681538"/>
            <a:ext cx="167640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5" name="Picture 1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4529138"/>
            <a:ext cx="1574800" cy="97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66" name="TextBox 17"/>
          <p:cNvSpPr txBox="1">
            <a:spLocks noChangeArrowheads="1"/>
          </p:cNvSpPr>
          <p:nvPr/>
        </p:nvSpPr>
        <p:spPr bwMode="auto">
          <a:xfrm>
            <a:off x="762000" y="5410200"/>
            <a:ext cx="1828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latin typeface="Calibri" pitchFamily="34" charset="0"/>
              </a:rPr>
              <a:t>propionyl-CoA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514600" y="5105400"/>
            <a:ext cx="3733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429000" y="5105400"/>
            <a:ext cx="1981200" cy="762000"/>
            <a:chOff x="3276600" y="1676400"/>
            <a:chExt cx="1981201" cy="762000"/>
          </a:xfrm>
        </p:grpSpPr>
        <p:sp>
          <p:nvSpPr>
            <p:cNvPr id="21" name="Arc 20"/>
            <p:cNvSpPr/>
            <p:nvPr/>
          </p:nvSpPr>
          <p:spPr>
            <a:xfrm>
              <a:off x="3276600" y="1676400"/>
              <a:ext cx="1828801" cy="762000"/>
            </a:xfrm>
            <a:prstGeom prst="arc">
              <a:avLst>
                <a:gd name="adj1" fmla="val 11094607"/>
                <a:gd name="adj2" fmla="val 20701376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cxnSp>
          <p:nvCxnSpPr>
            <p:cNvPr id="22" name="Straight Arrow Connector 21"/>
            <p:cNvCxnSpPr>
              <a:stCxn id="21" idx="2"/>
            </p:cNvCxnSpPr>
            <p:nvPr/>
          </p:nvCxnSpPr>
          <p:spPr>
            <a:xfrm rot="16200000" flipH="1">
              <a:off x="5006182" y="1805782"/>
              <a:ext cx="206375" cy="29686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169" name="TextBox 22"/>
          <p:cNvSpPr txBox="1">
            <a:spLocks noChangeArrowheads="1"/>
          </p:cNvSpPr>
          <p:nvPr/>
        </p:nvSpPr>
        <p:spPr bwMode="auto">
          <a:xfrm>
            <a:off x="5105400" y="5486400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Calibri" pitchFamily="34" charset="0"/>
              </a:rPr>
              <a:t>ADP</a:t>
            </a:r>
          </a:p>
        </p:txBody>
      </p:sp>
      <p:sp>
        <p:nvSpPr>
          <p:cNvPr id="49170" name="TextBox 23"/>
          <p:cNvSpPr txBox="1">
            <a:spLocks noChangeArrowheads="1"/>
          </p:cNvSpPr>
          <p:nvPr/>
        </p:nvSpPr>
        <p:spPr bwMode="auto">
          <a:xfrm>
            <a:off x="3124200" y="5410200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Calibri" pitchFamily="34" charset="0"/>
              </a:rPr>
              <a:t>ATP</a:t>
            </a:r>
          </a:p>
        </p:txBody>
      </p:sp>
      <p:sp>
        <p:nvSpPr>
          <p:cNvPr id="49171" name="TextBox 24"/>
          <p:cNvSpPr txBox="1">
            <a:spLocks noChangeArrowheads="1"/>
          </p:cNvSpPr>
          <p:nvPr/>
        </p:nvSpPr>
        <p:spPr bwMode="auto">
          <a:xfrm>
            <a:off x="6477000" y="5519738"/>
            <a:ext cx="23622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latin typeface="Calibri" pitchFamily="34" charset="0"/>
              </a:rPr>
              <a:t>methylmalonyl-CoA</a:t>
            </a:r>
          </a:p>
        </p:txBody>
      </p:sp>
      <p:sp>
        <p:nvSpPr>
          <p:cNvPr id="49172" name="TextBox 25"/>
          <p:cNvSpPr txBox="1">
            <a:spLocks noChangeArrowheads="1"/>
          </p:cNvSpPr>
          <p:nvPr/>
        </p:nvSpPr>
        <p:spPr bwMode="auto">
          <a:xfrm>
            <a:off x="2565400" y="4421188"/>
            <a:ext cx="43434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Acetyl-CoA-propionyl-CoA</a:t>
            </a:r>
          </a:p>
          <a:p>
            <a:pPr eaLnBrk="0" hangingPunct="0"/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Carboxylase</a:t>
            </a:r>
          </a:p>
        </p:txBody>
      </p:sp>
      <p:sp>
        <p:nvSpPr>
          <p:cNvPr id="27" name="Arc 26"/>
          <p:cNvSpPr/>
          <p:nvPr/>
        </p:nvSpPr>
        <p:spPr>
          <a:xfrm>
            <a:off x="5334000" y="4038600"/>
            <a:ext cx="2057400" cy="1066800"/>
          </a:xfrm>
          <a:prstGeom prst="arc">
            <a:avLst>
              <a:gd name="adj1" fmla="val 6622545"/>
              <a:gd name="adj2" fmla="val 11102152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49174" name="TextBox 27"/>
          <p:cNvSpPr txBox="1">
            <a:spLocks noChangeArrowheads="1"/>
          </p:cNvSpPr>
          <p:nvPr/>
        </p:nvSpPr>
        <p:spPr bwMode="auto">
          <a:xfrm>
            <a:off x="4876800" y="1371600"/>
            <a:ext cx="1600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b="1">
                <a:latin typeface="Calibri" pitchFamily="34" charset="0"/>
              </a:rPr>
              <a:t>HCO</a:t>
            </a:r>
            <a:r>
              <a:rPr lang="en-US" b="1" baseline="-25000">
                <a:latin typeface="Calibri" pitchFamily="34" charset="0"/>
              </a:rPr>
              <a:t>3</a:t>
            </a:r>
            <a:r>
              <a:rPr lang="en-US" b="1" baseline="30000">
                <a:latin typeface="Calibri" pitchFamily="34" charset="0"/>
              </a:rPr>
              <a:t>-</a:t>
            </a:r>
            <a:endParaRPr lang="en-US" b="1">
              <a:latin typeface="Calibri" pitchFamily="34" charset="0"/>
            </a:endParaRPr>
          </a:p>
        </p:txBody>
      </p:sp>
      <p:sp>
        <p:nvSpPr>
          <p:cNvPr id="49175" name="TextBox 28"/>
          <p:cNvSpPr txBox="1">
            <a:spLocks noChangeArrowheads="1"/>
          </p:cNvSpPr>
          <p:nvPr/>
        </p:nvSpPr>
        <p:spPr bwMode="auto">
          <a:xfrm>
            <a:off x="5029200" y="4125913"/>
            <a:ext cx="1600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b="1">
                <a:latin typeface="Calibri" pitchFamily="34" charset="0"/>
              </a:rPr>
              <a:t>HCO</a:t>
            </a:r>
            <a:r>
              <a:rPr lang="en-US" b="1" baseline="-25000">
                <a:latin typeface="Calibri" pitchFamily="34" charset="0"/>
              </a:rPr>
              <a:t>3</a:t>
            </a:r>
            <a:r>
              <a:rPr lang="en-US" b="1" baseline="30000">
                <a:latin typeface="Calibri" pitchFamily="34" charset="0"/>
              </a:rPr>
              <a:t>-</a:t>
            </a:r>
            <a:endParaRPr lang="en-US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algn="ctr" eaLnBrk="1" hangingPunct="1"/>
            <a:r>
              <a:rPr lang="en-US" sz="3200" smtClean="0">
                <a:latin typeface="Calibri" pitchFamily="34" charset="0"/>
              </a:rPr>
              <a:t>Hydroxypropionate-hydroxybutyrate Cycle vs. Hydroxypropionate Cycle</a:t>
            </a:r>
          </a:p>
        </p:txBody>
      </p:sp>
      <p:pic>
        <p:nvPicPr>
          <p:cNvPr id="5017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987425"/>
            <a:ext cx="6248400" cy="5870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0179" name="Text Box 4"/>
          <p:cNvSpPr txBox="1">
            <a:spLocks noChangeArrowheads="1"/>
          </p:cNvSpPr>
          <p:nvPr/>
        </p:nvSpPr>
        <p:spPr bwMode="auto">
          <a:xfrm>
            <a:off x="304800" y="6686550"/>
            <a:ext cx="6588125" cy="171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 sz="1200" b="1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rPr>
              <a:t>Teufel, R. et al. 2009. J. Bacteriol. 191(14):4572-4581</a:t>
            </a:r>
          </a:p>
        </p:txBody>
      </p:sp>
      <p:sp>
        <p:nvSpPr>
          <p:cNvPr id="50180" name="TextBox 5"/>
          <p:cNvSpPr txBox="1">
            <a:spLocks noChangeArrowheads="1"/>
          </p:cNvSpPr>
          <p:nvPr/>
        </p:nvSpPr>
        <p:spPr bwMode="auto">
          <a:xfrm>
            <a:off x="3429000" y="2438400"/>
            <a:ext cx="2667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Arial" charset="0"/>
              <a:buChar char="•"/>
            </a:pPr>
            <a:r>
              <a:rPr lang="en-US" sz="1400">
                <a:latin typeface="Calibri" pitchFamily="34" charset="0"/>
              </a:rPr>
              <a:t> </a:t>
            </a:r>
            <a:r>
              <a:rPr lang="en-US" sz="1300">
                <a:solidFill>
                  <a:srgbClr val="FF0000"/>
                </a:solidFill>
                <a:latin typeface="Calibri" pitchFamily="34" charset="0"/>
              </a:rPr>
              <a:t>Hydroxypropionate-hydroxybutyrate cycle uses </a:t>
            </a:r>
            <a:r>
              <a:rPr lang="en-US" sz="1300" b="1">
                <a:solidFill>
                  <a:srgbClr val="FF0000"/>
                </a:solidFill>
                <a:latin typeface="Calibri" pitchFamily="34" charset="0"/>
              </a:rPr>
              <a:t>3</a:t>
            </a:r>
            <a:r>
              <a:rPr lang="en-US" sz="1300">
                <a:solidFill>
                  <a:srgbClr val="FF0000"/>
                </a:solidFill>
                <a:latin typeface="Calibri" pitchFamily="34" charset="0"/>
              </a:rPr>
              <a:t> enzymes to convert from 3-hydroxypropionate to propionyl-CoA:</a:t>
            </a:r>
          </a:p>
          <a:p>
            <a:pPr lvl="1" eaLnBrk="0" hangingPunct="0">
              <a:buFont typeface="Arial" charset="0"/>
              <a:buChar char="•"/>
            </a:pPr>
            <a:r>
              <a:rPr lang="en-US" sz="1300">
                <a:solidFill>
                  <a:srgbClr val="FF0000"/>
                </a:solidFill>
                <a:latin typeface="Calibri" pitchFamily="34" charset="0"/>
              </a:rPr>
              <a:t> 3-hydroxypropionyl-CoA synthetase</a:t>
            </a:r>
          </a:p>
          <a:p>
            <a:pPr lvl="1" eaLnBrk="0" hangingPunct="0">
              <a:buFont typeface="Arial" charset="0"/>
              <a:buChar char="•"/>
            </a:pPr>
            <a:r>
              <a:rPr lang="en-US" sz="1300">
                <a:solidFill>
                  <a:srgbClr val="FF0000"/>
                </a:solidFill>
                <a:latin typeface="Calibri" pitchFamily="34" charset="0"/>
              </a:rPr>
              <a:t> 3-hydroxypropionl-CoA dehydratase</a:t>
            </a:r>
          </a:p>
          <a:p>
            <a:pPr lvl="1" eaLnBrk="0" hangingPunct="0">
              <a:buFont typeface="Arial" charset="0"/>
              <a:buChar char="•"/>
            </a:pPr>
            <a:r>
              <a:rPr lang="en-US" sz="1300">
                <a:solidFill>
                  <a:srgbClr val="FF0000"/>
                </a:solidFill>
                <a:latin typeface="Calibri" pitchFamily="34" charset="0"/>
              </a:rPr>
              <a:t>Acryloyl-CoA reductase</a:t>
            </a:r>
          </a:p>
          <a:p>
            <a:pPr eaLnBrk="0" hangingPunct="0">
              <a:buFont typeface="Arial" charset="0"/>
              <a:buChar char="•"/>
            </a:pPr>
            <a:endParaRPr lang="en-US" sz="1300">
              <a:solidFill>
                <a:srgbClr val="FF0000"/>
              </a:solidFill>
              <a:latin typeface="Calibri" pitchFamily="34" charset="0"/>
            </a:endParaRPr>
          </a:p>
          <a:p>
            <a:pPr eaLnBrk="0" hangingPunct="0">
              <a:buFont typeface="Arial" charset="0"/>
              <a:buChar char="•"/>
            </a:pPr>
            <a:r>
              <a:rPr lang="en-US" sz="1300">
                <a:solidFill>
                  <a:srgbClr val="FF0000"/>
                </a:solidFill>
                <a:latin typeface="Calibri" pitchFamily="34" charset="0"/>
              </a:rPr>
              <a:t> Hydroxypropionate cycle uses only </a:t>
            </a:r>
            <a:r>
              <a:rPr lang="en-US" sz="1300" b="1">
                <a:solidFill>
                  <a:srgbClr val="FF0000"/>
                </a:solidFill>
                <a:latin typeface="Calibri" pitchFamily="34" charset="0"/>
              </a:rPr>
              <a:t>1</a:t>
            </a:r>
            <a:r>
              <a:rPr lang="en-US" sz="1300">
                <a:solidFill>
                  <a:srgbClr val="FF0000"/>
                </a:solidFill>
                <a:latin typeface="Calibri" pitchFamily="34" charset="0"/>
              </a:rPr>
              <a:t> enzyme, propinyl-CoA synthetase, which can catalyze all of these reactions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Dicarboxylate-hydroxybutyrate Cycle</a:t>
            </a:r>
          </a:p>
        </p:txBody>
      </p:sp>
      <p:sp>
        <p:nvSpPr>
          <p:cNvPr id="512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alibri" pitchFamily="34" charset="0"/>
              </a:rPr>
              <a:t>Found in anaerobic or microaerobic autotrophic members of the Crenarchaeal orders </a:t>
            </a:r>
          </a:p>
          <a:p>
            <a:pPr lvl="1" eaLnBrk="1" hangingPunct="1"/>
            <a:r>
              <a:rPr lang="en-US" smtClean="0">
                <a:latin typeface="Calibri" pitchFamily="34" charset="0"/>
              </a:rPr>
              <a:t>Thermoproteales and Desulfurococcales</a:t>
            </a:r>
          </a:p>
          <a:p>
            <a:pPr eaLnBrk="1" hangingPunct="1"/>
            <a:r>
              <a:rPr lang="en-US" smtClean="0">
                <a:latin typeface="Calibri" pitchFamily="34" charset="0"/>
              </a:rPr>
              <a:t>Key enzyme 4-hydroxybutyryl-CoA dehydratase </a:t>
            </a:r>
          </a:p>
          <a:p>
            <a:pPr lvl="1" eaLnBrk="1" hangingPunct="1"/>
            <a:r>
              <a:rPr lang="en-US" smtClean="0">
                <a:latin typeface="Calibri" pitchFamily="34" charset="0"/>
              </a:rPr>
              <a:t>Contains 4Fe-4S centre</a:t>
            </a:r>
          </a:p>
          <a:p>
            <a:pPr eaLnBrk="1" hangingPunct="1"/>
            <a:r>
              <a:rPr lang="en-US" smtClean="0">
                <a:latin typeface="Calibri" pitchFamily="34" charset="0"/>
              </a:rPr>
              <a:t>Enzymes such as pyruvate synthase and electron carriers (ex: ferredoxin) are oxygen sensitive</a:t>
            </a:r>
          </a:p>
          <a:p>
            <a:pPr lvl="1" eaLnBrk="1" hangingPunct="1"/>
            <a:r>
              <a:rPr lang="en-US" smtClean="0">
                <a:latin typeface="Calibri" pitchFamily="34" charset="0"/>
              </a:rPr>
              <a:t> Thus, this cycle is anaerobic</a:t>
            </a:r>
          </a:p>
          <a:p>
            <a:pPr eaLnBrk="1" hangingPunct="1"/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Dicarboxylate-hydroxybutyrate Cycle</a:t>
            </a:r>
          </a:p>
        </p:txBody>
      </p:sp>
      <p:sp>
        <p:nvSpPr>
          <p:cNvPr id="522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Calibri" pitchFamily="34" charset="0"/>
              </a:rPr>
              <a:t> Two Parts: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mtClean="0">
                <a:latin typeface="Calibri" pitchFamily="34" charset="0"/>
              </a:rPr>
              <a:t> acetyl-CoA, CO</a:t>
            </a:r>
            <a:r>
              <a:rPr lang="en-US" baseline="-25000" smtClean="0">
                <a:latin typeface="Calibri" pitchFamily="34" charset="0"/>
              </a:rPr>
              <a:t>2</a:t>
            </a:r>
            <a:r>
              <a:rPr lang="en-US" smtClean="0">
                <a:latin typeface="Calibri" pitchFamily="34" charset="0"/>
              </a:rPr>
              <a:t>, and bicarbonate are made into succinyl-CoA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mtClean="0">
                <a:latin typeface="Calibri" pitchFamily="34" charset="0"/>
              </a:rPr>
              <a:t> succinyl-CoA is converted into 2 molecules of acetyl-CoA 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smtClean="0">
                <a:latin typeface="Calibri" pitchFamily="34" charset="0"/>
              </a:rPr>
              <a:t>1 used in biosynthesis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smtClean="0">
                <a:latin typeface="Calibri" pitchFamily="34" charset="0"/>
              </a:rPr>
              <a:t>1 used to regenerate the succinyl-CoA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Calibri" pitchFamily="34" charset="0"/>
              </a:rPr>
              <a:t> Pyruvate synthase (pyruvate:ferredoxin oxidoreductase) is oxygen-sensitive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Calibri" pitchFamily="34" charset="0"/>
              </a:rPr>
              <a:t> 4-hydroxybutyryl-CoA dehydratase contains a 4Fe-4S centre and FAD 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mtClean="0">
                <a:latin typeface="Calibri" pitchFamily="34" charset="0"/>
              </a:rPr>
              <a:t>Reaction catalyzed by a ketyl radical mechanism</a:t>
            </a:r>
          </a:p>
          <a:p>
            <a:pPr eaLnBrk="1" hangingPunct="1">
              <a:buFont typeface="Wingdings" pitchFamily="2" charset="2"/>
              <a:buChar char="§"/>
            </a:pPr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Dicarboxylate-hydroxybutyrate Cycle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57200" y="1066800"/>
            <a:ext cx="8991600" cy="5638800"/>
            <a:chOff x="685800" y="1143000"/>
            <a:chExt cx="8991600" cy="5638800"/>
          </a:xfrm>
        </p:grpSpPr>
        <p:pic>
          <p:nvPicPr>
            <p:cNvPr id="53257" name="Picture 4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62600" y="5981700"/>
              <a:ext cx="7747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58" name="Picture 5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73500" y="6096000"/>
              <a:ext cx="1003300" cy="444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59" name="Picture 6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86000" y="5638800"/>
              <a:ext cx="10287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0" name="Picture 7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95400" y="4953000"/>
              <a:ext cx="1054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1" name="Picture 8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38200" y="4038600"/>
              <a:ext cx="13589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2" name="Picture 9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89000" y="3009900"/>
              <a:ext cx="11684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3" name="Picture 10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384300" y="2133600"/>
              <a:ext cx="9017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64" name="Picture 11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222500" y="1295400"/>
              <a:ext cx="13589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Arc 12"/>
            <p:cNvSpPr/>
            <p:nvPr/>
          </p:nvSpPr>
          <p:spPr>
            <a:xfrm>
              <a:off x="1295400" y="1295400"/>
              <a:ext cx="6705600" cy="5105400"/>
            </a:xfrm>
            <a:prstGeom prst="arc">
              <a:avLst>
                <a:gd name="adj1" fmla="val 20934028"/>
                <a:gd name="adj2" fmla="val 21240153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14" name="Arc 13"/>
            <p:cNvSpPr/>
            <p:nvPr/>
          </p:nvSpPr>
          <p:spPr>
            <a:xfrm>
              <a:off x="1295400" y="1295400"/>
              <a:ext cx="6705600" cy="5105400"/>
            </a:xfrm>
            <a:prstGeom prst="arc">
              <a:avLst>
                <a:gd name="adj1" fmla="val 442251"/>
                <a:gd name="adj2" fmla="val 963526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15" name="Arc 14"/>
            <p:cNvSpPr/>
            <p:nvPr/>
          </p:nvSpPr>
          <p:spPr>
            <a:xfrm>
              <a:off x="1295400" y="1371600"/>
              <a:ext cx="6705600" cy="5105400"/>
            </a:xfrm>
            <a:prstGeom prst="arc">
              <a:avLst>
                <a:gd name="adj1" fmla="val 1580532"/>
                <a:gd name="adj2" fmla="val 1947448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16" name="Arc 15"/>
            <p:cNvSpPr/>
            <p:nvPr/>
          </p:nvSpPr>
          <p:spPr>
            <a:xfrm>
              <a:off x="1295400" y="1371600"/>
              <a:ext cx="6705600" cy="5105400"/>
            </a:xfrm>
            <a:prstGeom prst="arc">
              <a:avLst>
                <a:gd name="adj1" fmla="val 2777241"/>
                <a:gd name="adj2" fmla="val 3279883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17" name="Arc 16"/>
            <p:cNvSpPr/>
            <p:nvPr/>
          </p:nvSpPr>
          <p:spPr>
            <a:xfrm>
              <a:off x="1295400" y="1371600"/>
              <a:ext cx="6705600" cy="5105400"/>
            </a:xfrm>
            <a:prstGeom prst="arc">
              <a:avLst>
                <a:gd name="adj1" fmla="val 4217845"/>
                <a:gd name="adj2" fmla="val 4987173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18" name="Arc 17"/>
            <p:cNvSpPr/>
            <p:nvPr/>
          </p:nvSpPr>
          <p:spPr>
            <a:xfrm>
              <a:off x="1295400" y="1371600"/>
              <a:ext cx="6705600" cy="5105400"/>
            </a:xfrm>
            <a:prstGeom prst="arc">
              <a:avLst>
                <a:gd name="adj1" fmla="val 6787633"/>
                <a:gd name="adj2" fmla="val 7300409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19" name="Arc 18"/>
            <p:cNvSpPr/>
            <p:nvPr/>
          </p:nvSpPr>
          <p:spPr>
            <a:xfrm>
              <a:off x="1295400" y="1371600"/>
              <a:ext cx="6705600" cy="5105400"/>
            </a:xfrm>
            <a:prstGeom prst="arc">
              <a:avLst>
                <a:gd name="adj1" fmla="val 8592241"/>
                <a:gd name="adj2" fmla="val 8896914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20" name="Arc 19"/>
            <p:cNvSpPr/>
            <p:nvPr/>
          </p:nvSpPr>
          <p:spPr>
            <a:xfrm>
              <a:off x="1295400" y="1371600"/>
              <a:ext cx="6705600" cy="5105400"/>
            </a:xfrm>
            <a:prstGeom prst="arc">
              <a:avLst>
                <a:gd name="adj1" fmla="val 9733075"/>
                <a:gd name="adj2" fmla="val 1006912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21" name="Arc 20"/>
            <p:cNvSpPr/>
            <p:nvPr/>
          </p:nvSpPr>
          <p:spPr>
            <a:xfrm>
              <a:off x="1295400" y="1371600"/>
              <a:ext cx="6705600" cy="5105400"/>
            </a:xfrm>
            <a:prstGeom prst="arc">
              <a:avLst>
                <a:gd name="adj1" fmla="val 10841085"/>
                <a:gd name="adj2" fmla="val 1109837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22" name="Arc 21"/>
            <p:cNvSpPr/>
            <p:nvPr/>
          </p:nvSpPr>
          <p:spPr>
            <a:xfrm>
              <a:off x="1295400" y="1371600"/>
              <a:ext cx="6705600" cy="5105400"/>
            </a:xfrm>
            <a:prstGeom prst="arc">
              <a:avLst>
                <a:gd name="adj1" fmla="val 11688629"/>
                <a:gd name="adj2" fmla="val 12116628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23" name="Arc 22"/>
            <p:cNvSpPr/>
            <p:nvPr/>
          </p:nvSpPr>
          <p:spPr>
            <a:xfrm>
              <a:off x="1295400" y="1371600"/>
              <a:ext cx="6705600" cy="5105400"/>
            </a:xfrm>
            <a:prstGeom prst="arc">
              <a:avLst>
                <a:gd name="adj1" fmla="val 12941104"/>
                <a:gd name="adj2" fmla="val 13298882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sp>
          <p:nvSpPr>
            <p:cNvPr id="24" name="Arc 23"/>
            <p:cNvSpPr/>
            <p:nvPr/>
          </p:nvSpPr>
          <p:spPr>
            <a:xfrm>
              <a:off x="1295400" y="1371600"/>
              <a:ext cx="6705600" cy="5105400"/>
            </a:xfrm>
            <a:prstGeom prst="arc">
              <a:avLst>
                <a:gd name="adj1" fmla="val 15084635"/>
                <a:gd name="adj2" fmla="val 15722952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cxnSp>
          <p:nvCxnSpPr>
            <p:cNvPr id="25" name="Straight Arrow Connector 24"/>
            <p:cNvCxnSpPr>
              <a:stCxn id="24" idx="0"/>
            </p:cNvCxnSpPr>
            <p:nvPr/>
          </p:nvCxnSpPr>
          <p:spPr>
            <a:xfrm rot="10800000" flipV="1">
              <a:off x="3657600" y="1450975"/>
              <a:ext cx="158750" cy="730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23" idx="0"/>
            </p:cNvCxnSpPr>
            <p:nvPr/>
          </p:nvCxnSpPr>
          <p:spPr>
            <a:xfrm rot="5400000">
              <a:off x="2077244" y="2153444"/>
              <a:ext cx="112712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22" idx="0"/>
            </p:cNvCxnSpPr>
            <p:nvPr/>
          </p:nvCxnSpPr>
          <p:spPr>
            <a:xfrm rot="5400000">
              <a:off x="1407319" y="3126581"/>
              <a:ext cx="114300" cy="3333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5400000">
              <a:off x="1181101" y="4000500"/>
              <a:ext cx="228600" cy="31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20" idx="0"/>
            </p:cNvCxnSpPr>
            <p:nvPr/>
          </p:nvCxnSpPr>
          <p:spPr>
            <a:xfrm rot="16200000" flipH="1">
              <a:off x="1522413" y="4951412"/>
              <a:ext cx="114300" cy="412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19" idx="0"/>
            </p:cNvCxnSpPr>
            <p:nvPr/>
          </p:nvCxnSpPr>
          <p:spPr>
            <a:xfrm rot="16200000" flipH="1">
              <a:off x="2270125" y="5699126"/>
              <a:ext cx="77787" cy="10636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18" idx="0"/>
            </p:cNvCxnSpPr>
            <p:nvPr/>
          </p:nvCxnSpPr>
          <p:spPr>
            <a:xfrm>
              <a:off x="3611563" y="6351588"/>
              <a:ext cx="198437" cy="4921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17" idx="0"/>
            </p:cNvCxnSpPr>
            <p:nvPr/>
          </p:nvCxnSpPr>
          <p:spPr>
            <a:xfrm flipV="1">
              <a:off x="5530850" y="6324600"/>
              <a:ext cx="184150" cy="6191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16" idx="0"/>
            </p:cNvCxnSpPr>
            <p:nvPr/>
          </p:nvCxnSpPr>
          <p:spPr>
            <a:xfrm flipV="1">
              <a:off x="6621463" y="5867400"/>
              <a:ext cx="160337" cy="12065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15" idx="0"/>
            </p:cNvCxnSpPr>
            <p:nvPr/>
          </p:nvCxnSpPr>
          <p:spPr>
            <a:xfrm rot="5400000" flipH="1" flipV="1">
              <a:off x="7472363" y="5245100"/>
              <a:ext cx="58738" cy="841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14" idx="0"/>
            </p:cNvCxnSpPr>
            <p:nvPr/>
          </p:nvCxnSpPr>
          <p:spPr>
            <a:xfrm rot="5400000" flipH="1" flipV="1">
              <a:off x="7858919" y="4133056"/>
              <a:ext cx="236538" cy="476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13" idx="0"/>
            </p:cNvCxnSpPr>
            <p:nvPr/>
          </p:nvCxnSpPr>
          <p:spPr>
            <a:xfrm rot="16200000" flipV="1">
              <a:off x="7751762" y="3068638"/>
              <a:ext cx="163513" cy="12223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289" name="TextBox 36"/>
            <p:cNvSpPr txBox="1">
              <a:spLocks noChangeArrowheads="1"/>
            </p:cNvSpPr>
            <p:nvPr/>
          </p:nvSpPr>
          <p:spPr bwMode="auto">
            <a:xfrm>
              <a:off x="2438400" y="1856601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Succinyl-CoA</a:t>
              </a:r>
            </a:p>
          </p:txBody>
        </p:sp>
        <p:sp>
          <p:nvSpPr>
            <p:cNvPr id="53290" name="TextBox 37"/>
            <p:cNvSpPr txBox="1">
              <a:spLocks noChangeArrowheads="1"/>
            </p:cNvSpPr>
            <p:nvPr/>
          </p:nvSpPr>
          <p:spPr bwMode="auto">
            <a:xfrm>
              <a:off x="1066800" y="2438400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Succinic semialdehyde</a:t>
              </a:r>
            </a:p>
          </p:txBody>
        </p:sp>
        <p:sp>
          <p:nvSpPr>
            <p:cNvPr id="53291" name="TextBox 38"/>
            <p:cNvSpPr txBox="1">
              <a:spLocks noChangeArrowheads="1"/>
            </p:cNvSpPr>
            <p:nvPr/>
          </p:nvSpPr>
          <p:spPr bwMode="auto">
            <a:xfrm>
              <a:off x="685800" y="3352800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4-hydroxybutyrate</a:t>
              </a:r>
            </a:p>
          </p:txBody>
        </p:sp>
        <p:sp>
          <p:nvSpPr>
            <p:cNvPr id="53292" name="TextBox 39"/>
            <p:cNvSpPr txBox="1">
              <a:spLocks noChangeArrowheads="1"/>
            </p:cNvSpPr>
            <p:nvPr/>
          </p:nvSpPr>
          <p:spPr bwMode="auto">
            <a:xfrm>
              <a:off x="685800" y="4371201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4-hydroxybutyryl-CoA</a:t>
              </a:r>
            </a:p>
          </p:txBody>
        </p:sp>
        <p:sp>
          <p:nvSpPr>
            <p:cNvPr id="53293" name="TextBox 40"/>
            <p:cNvSpPr txBox="1">
              <a:spLocks noChangeArrowheads="1"/>
            </p:cNvSpPr>
            <p:nvPr/>
          </p:nvSpPr>
          <p:spPr bwMode="auto">
            <a:xfrm>
              <a:off x="1295400" y="5334000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Crotonyl-CoA</a:t>
              </a:r>
            </a:p>
          </p:txBody>
        </p:sp>
        <p:sp>
          <p:nvSpPr>
            <p:cNvPr id="53294" name="TextBox 41"/>
            <p:cNvSpPr txBox="1">
              <a:spLocks noChangeArrowheads="1"/>
            </p:cNvSpPr>
            <p:nvPr/>
          </p:nvSpPr>
          <p:spPr bwMode="auto">
            <a:xfrm>
              <a:off x="1981200" y="6019800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3-hydroxybutyryl-CoA</a:t>
              </a:r>
            </a:p>
          </p:txBody>
        </p:sp>
        <p:sp>
          <p:nvSpPr>
            <p:cNvPr id="53295" name="TextBox 42"/>
            <p:cNvSpPr txBox="1">
              <a:spLocks noChangeArrowheads="1"/>
            </p:cNvSpPr>
            <p:nvPr/>
          </p:nvSpPr>
          <p:spPr bwMode="auto">
            <a:xfrm>
              <a:off x="3733800" y="6504801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Acetoacetyl-CoA</a:t>
              </a:r>
            </a:p>
          </p:txBody>
        </p:sp>
        <p:sp>
          <p:nvSpPr>
            <p:cNvPr id="53296" name="TextBox 43"/>
            <p:cNvSpPr txBox="1">
              <a:spLocks noChangeArrowheads="1"/>
            </p:cNvSpPr>
            <p:nvPr/>
          </p:nvSpPr>
          <p:spPr bwMode="auto">
            <a:xfrm>
              <a:off x="5562600" y="6428601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Acetyl-CoA</a:t>
              </a: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rot="5400000" flipH="1" flipV="1">
              <a:off x="4306888" y="5676900"/>
              <a:ext cx="53181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3298" name="Picture 4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14800" y="4648200"/>
              <a:ext cx="7747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299" name="TextBox 46"/>
            <p:cNvSpPr txBox="1">
              <a:spLocks noChangeArrowheads="1"/>
            </p:cNvSpPr>
            <p:nvPr/>
          </p:nvSpPr>
          <p:spPr bwMode="auto">
            <a:xfrm>
              <a:off x="4114800" y="5095101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Acetyl-CoA</a:t>
              </a: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 rot="5400000" flipH="1" flipV="1">
              <a:off x="4343401" y="4341812"/>
              <a:ext cx="457200" cy="31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301" name="TextBox 48"/>
            <p:cNvSpPr txBox="1">
              <a:spLocks noChangeArrowheads="1"/>
            </p:cNvSpPr>
            <p:nvPr/>
          </p:nvSpPr>
          <p:spPr bwMode="auto">
            <a:xfrm>
              <a:off x="3886200" y="3593068"/>
              <a:ext cx="16764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Biosynthesis</a:t>
              </a: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rot="16200000" flipV="1">
              <a:off x="6438900" y="6057900"/>
              <a:ext cx="38100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303" name="TextBox 50"/>
            <p:cNvSpPr txBox="1">
              <a:spLocks noChangeArrowheads="1"/>
            </p:cNvSpPr>
            <p:nvPr/>
          </p:nvSpPr>
          <p:spPr bwMode="auto">
            <a:xfrm>
              <a:off x="6705600" y="6260068"/>
              <a:ext cx="1066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solidFill>
                    <a:srgbClr val="FF0000"/>
                  </a:solidFill>
                  <a:latin typeface="Calibri" pitchFamily="34" charset="0"/>
                </a:rPr>
                <a:t>CO</a:t>
              </a:r>
              <a:r>
                <a:rPr lang="en-US" baseline="-25000">
                  <a:solidFill>
                    <a:srgbClr val="FF0000"/>
                  </a:solidFill>
                  <a:latin typeface="Calibri" pitchFamily="34" charset="0"/>
                </a:rPr>
                <a:t>2</a:t>
              </a:r>
              <a:endParaRPr lang="en-US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pic>
          <p:nvPicPr>
            <p:cNvPr id="53304" name="Picture 51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72200" y="1524000"/>
              <a:ext cx="11049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305" name="Picture 52"/>
            <p:cNvPicPr>
              <a:picLocks noChangeAspect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7124700" y="2514600"/>
              <a:ext cx="11049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306" name="Picture 53"/>
            <p:cNvPicPr>
              <a:picLocks noChangeAspect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315200" y="3505200"/>
              <a:ext cx="11049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307" name="Picture 54"/>
            <p:cNvPicPr>
              <a:picLocks noChangeAspect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7226300" y="4699000"/>
              <a:ext cx="927100" cy="55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6" name="Arc 55"/>
            <p:cNvSpPr/>
            <p:nvPr/>
          </p:nvSpPr>
          <p:spPr>
            <a:xfrm>
              <a:off x="1295400" y="1295400"/>
              <a:ext cx="6705600" cy="5105400"/>
            </a:xfrm>
            <a:prstGeom prst="arc">
              <a:avLst>
                <a:gd name="adj1" fmla="val 19869640"/>
                <a:gd name="adj2" fmla="val 20221782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rot="16200000" flipV="1">
              <a:off x="7248525" y="2230438"/>
              <a:ext cx="163513" cy="1222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3310" name="Picture 57"/>
            <p:cNvPicPr>
              <a:picLocks noChangeAspect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6781800" y="5410200"/>
              <a:ext cx="6731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311" name="Picture 58"/>
            <p:cNvPicPr>
              <a:picLocks noChangeAspect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4419600" y="1143000"/>
              <a:ext cx="10668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" name="Arc 59"/>
            <p:cNvSpPr/>
            <p:nvPr/>
          </p:nvSpPr>
          <p:spPr>
            <a:xfrm>
              <a:off x="1447800" y="1371600"/>
              <a:ext cx="6705600" cy="5105400"/>
            </a:xfrm>
            <a:prstGeom prst="arc">
              <a:avLst>
                <a:gd name="adj1" fmla="val 17288754"/>
                <a:gd name="adj2" fmla="val 18168633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cxnSp>
          <p:nvCxnSpPr>
            <p:cNvPr id="61" name="Straight Arrow Connector 60"/>
            <p:cNvCxnSpPr>
              <a:stCxn id="60" idx="0"/>
              <a:endCxn id="59" idx="3"/>
            </p:cNvCxnSpPr>
            <p:nvPr/>
          </p:nvCxnSpPr>
          <p:spPr>
            <a:xfrm rot="10800000" flipV="1">
              <a:off x="5486400" y="1447800"/>
              <a:ext cx="12541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314" name="TextBox 61"/>
            <p:cNvSpPr txBox="1">
              <a:spLocks noChangeArrowheads="1"/>
            </p:cNvSpPr>
            <p:nvPr/>
          </p:nvSpPr>
          <p:spPr bwMode="auto">
            <a:xfrm>
              <a:off x="4495800" y="1752600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Succinate</a:t>
              </a:r>
            </a:p>
          </p:txBody>
        </p:sp>
        <p:sp>
          <p:nvSpPr>
            <p:cNvPr id="53315" name="TextBox 62"/>
            <p:cNvSpPr txBox="1">
              <a:spLocks noChangeArrowheads="1"/>
            </p:cNvSpPr>
            <p:nvPr/>
          </p:nvSpPr>
          <p:spPr bwMode="auto">
            <a:xfrm>
              <a:off x="6324600" y="2133600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Fumarate</a:t>
              </a:r>
            </a:p>
          </p:txBody>
        </p:sp>
        <p:sp>
          <p:nvSpPr>
            <p:cNvPr id="53316" name="TextBox 63"/>
            <p:cNvSpPr txBox="1">
              <a:spLocks noChangeArrowheads="1"/>
            </p:cNvSpPr>
            <p:nvPr/>
          </p:nvSpPr>
          <p:spPr bwMode="auto">
            <a:xfrm>
              <a:off x="7772400" y="2895600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Malate</a:t>
              </a:r>
            </a:p>
          </p:txBody>
        </p:sp>
        <p:sp>
          <p:nvSpPr>
            <p:cNvPr id="53317" name="TextBox 64"/>
            <p:cNvSpPr txBox="1">
              <a:spLocks noChangeArrowheads="1"/>
            </p:cNvSpPr>
            <p:nvPr/>
          </p:nvSpPr>
          <p:spPr bwMode="auto">
            <a:xfrm>
              <a:off x="7924800" y="3886200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Oxaloacetate</a:t>
              </a:r>
            </a:p>
          </p:txBody>
        </p:sp>
        <p:sp>
          <p:nvSpPr>
            <p:cNvPr id="53318" name="TextBox 65"/>
            <p:cNvSpPr txBox="1">
              <a:spLocks noChangeArrowheads="1"/>
            </p:cNvSpPr>
            <p:nvPr/>
          </p:nvSpPr>
          <p:spPr bwMode="auto">
            <a:xfrm>
              <a:off x="7467600" y="5209401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PEP</a:t>
              </a:r>
            </a:p>
          </p:txBody>
        </p:sp>
        <p:sp>
          <p:nvSpPr>
            <p:cNvPr id="53319" name="TextBox 66"/>
            <p:cNvSpPr txBox="1">
              <a:spLocks noChangeArrowheads="1"/>
            </p:cNvSpPr>
            <p:nvPr/>
          </p:nvSpPr>
          <p:spPr bwMode="auto">
            <a:xfrm>
              <a:off x="7086600" y="5971401"/>
              <a:ext cx="1752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Calibri" pitchFamily="34" charset="0"/>
                </a:rPr>
                <a:t>Pyruvate</a:t>
              </a:r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 rot="10800000">
              <a:off x="7924800" y="4419600"/>
              <a:ext cx="30480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321" name="TextBox 68"/>
            <p:cNvSpPr txBox="1">
              <a:spLocks noChangeArrowheads="1"/>
            </p:cNvSpPr>
            <p:nvPr/>
          </p:nvSpPr>
          <p:spPr bwMode="auto">
            <a:xfrm>
              <a:off x="8229600" y="4572000"/>
              <a:ext cx="9144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solidFill>
                    <a:srgbClr val="FF0000"/>
                  </a:solidFill>
                  <a:latin typeface="Calibri" pitchFamily="34" charset="0"/>
                </a:rPr>
                <a:t>HCO</a:t>
              </a:r>
              <a:r>
                <a:rPr lang="en-US" baseline="-25000">
                  <a:solidFill>
                    <a:srgbClr val="FF0000"/>
                  </a:solidFill>
                  <a:latin typeface="Calibri" pitchFamily="34" charset="0"/>
                </a:rPr>
                <a:t>3</a:t>
              </a:r>
              <a:r>
                <a:rPr lang="en-US" baseline="30000">
                  <a:solidFill>
                    <a:srgbClr val="FF0000"/>
                  </a:solidFill>
                  <a:latin typeface="Calibri" pitchFamily="34" charset="0"/>
                </a:rPr>
                <a:t>-</a:t>
              </a:r>
              <a:endParaRPr lang="en-US">
                <a:solidFill>
                  <a:srgbClr val="FF0000"/>
                </a:solidFill>
                <a:latin typeface="Calibri" pitchFamily="34" charset="0"/>
              </a:endParaRPr>
            </a:p>
          </p:txBody>
        </p:sp>
      </p:grpSp>
      <p:sp>
        <p:nvSpPr>
          <p:cNvPr id="53251" name="Oval 69"/>
          <p:cNvSpPr>
            <a:spLocks noChangeArrowheads="1"/>
          </p:cNvSpPr>
          <p:nvPr/>
        </p:nvSpPr>
        <p:spPr bwMode="auto">
          <a:xfrm>
            <a:off x="4800600" y="5867400"/>
            <a:ext cx="1676400" cy="76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53252" name="Oval 70"/>
          <p:cNvSpPr>
            <a:spLocks noChangeArrowheads="1"/>
          </p:cNvSpPr>
          <p:nvPr/>
        </p:nvSpPr>
        <p:spPr bwMode="auto">
          <a:xfrm>
            <a:off x="6096000" y="5334000"/>
            <a:ext cx="1676400" cy="76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53253" name="Oval 71"/>
          <p:cNvSpPr>
            <a:spLocks noChangeArrowheads="1"/>
          </p:cNvSpPr>
          <p:nvPr/>
        </p:nvSpPr>
        <p:spPr bwMode="auto">
          <a:xfrm>
            <a:off x="6934200" y="3352800"/>
            <a:ext cx="1676400" cy="76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53254" name="Oval 72"/>
          <p:cNvSpPr>
            <a:spLocks noChangeArrowheads="1"/>
          </p:cNvSpPr>
          <p:nvPr/>
        </p:nvSpPr>
        <p:spPr bwMode="auto">
          <a:xfrm>
            <a:off x="6629400" y="4572000"/>
            <a:ext cx="1676400" cy="76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53255" name="Oval 73"/>
          <p:cNvSpPr>
            <a:spLocks noChangeArrowheads="1"/>
          </p:cNvSpPr>
          <p:nvPr/>
        </p:nvSpPr>
        <p:spPr bwMode="auto">
          <a:xfrm>
            <a:off x="457200" y="3886200"/>
            <a:ext cx="1676400" cy="76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53256" name="Oval 74"/>
          <p:cNvSpPr>
            <a:spLocks noChangeArrowheads="1"/>
          </p:cNvSpPr>
          <p:nvPr/>
        </p:nvSpPr>
        <p:spPr bwMode="auto">
          <a:xfrm>
            <a:off x="685800" y="4876800"/>
            <a:ext cx="1676400" cy="76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alibri" pitchFamily="34" charset="0"/>
              </a:rPr>
              <a:t>Anoxic Decomposition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Phototrophic organisms are the foundation of the carbon cycle</a:t>
            </a:r>
          </a:p>
          <a:p>
            <a:r>
              <a:rPr lang="en-US" dirty="0" err="1" smtClean="0">
                <a:latin typeface="Calibri" pitchFamily="34" charset="0"/>
              </a:rPr>
              <a:t>Photosynthetically</a:t>
            </a:r>
            <a:r>
              <a:rPr lang="en-US" dirty="0" smtClean="0">
                <a:latin typeface="Calibri" pitchFamily="34" charset="0"/>
              </a:rPr>
              <a:t> fixed carbons are degraded into methane (CH</a:t>
            </a:r>
            <a:r>
              <a:rPr lang="en-US" baseline="-25000" dirty="0" smtClean="0">
                <a:latin typeface="Calibri" pitchFamily="34" charset="0"/>
              </a:rPr>
              <a:t>4</a:t>
            </a:r>
            <a:r>
              <a:rPr lang="en-US" dirty="0" smtClean="0">
                <a:latin typeface="Calibri" pitchFamily="34" charset="0"/>
              </a:rPr>
              <a:t>) and carbon dioxide (CO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)</a:t>
            </a:r>
          </a:p>
          <a:p>
            <a:r>
              <a:rPr lang="en-US" dirty="0" err="1" smtClean="0">
                <a:latin typeface="Calibri" pitchFamily="34" charset="0"/>
              </a:rPr>
              <a:t>Methanogenesis</a:t>
            </a:r>
            <a:r>
              <a:rPr lang="en-US" dirty="0" smtClean="0">
                <a:latin typeface="Calibri" pitchFamily="34" charset="0"/>
              </a:rPr>
              <a:t> by </a:t>
            </a:r>
            <a:r>
              <a:rPr lang="en-US" dirty="0" err="1" smtClean="0">
                <a:latin typeface="Calibri" pitchFamily="34" charset="0"/>
              </a:rPr>
              <a:t>Archaea</a:t>
            </a:r>
            <a:r>
              <a:rPr lang="en-US" dirty="0" smtClean="0">
                <a:latin typeface="Calibri" pitchFamily="34" charset="0"/>
              </a:rPr>
              <a:t> is a strictly anaerobic process</a:t>
            </a:r>
          </a:p>
          <a:p>
            <a:pPr>
              <a:buNone/>
            </a:pPr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81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200" smtClean="0">
                <a:latin typeface="Calibri" pitchFamily="34" charset="0"/>
              </a:rPr>
              <a:t>Dicarboxylate-hydroxybutyrate Cycle Key Steps</a:t>
            </a:r>
          </a:p>
        </p:txBody>
      </p:sp>
      <p:sp>
        <p:nvSpPr>
          <p:cNvPr id="4" name="Arc 3"/>
          <p:cNvSpPr/>
          <p:nvPr/>
        </p:nvSpPr>
        <p:spPr>
          <a:xfrm>
            <a:off x="5334000" y="1066800"/>
            <a:ext cx="1143000" cy="990600"/>
          </a:xfrm>
          <a:prstGeom prst="arc">
            <a:avLst>
              <a:gd name="adj1" fmla="val 6132585"/>
              <a:gd name="adj2" fmla="val 967488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990600" y="1447800"/>
            <a:ext cx="7162800" cy="1981200"/>
            <a:chOff x="990599" y="1447800"/>
            <a:chExt cx="7162801" cy="1981200"/>
          </a:xfrm>
        </p:grpSpPr>
        <p:pic>
          <p:nvPicPr>
            <p:cNvPr id="54296" name="Picture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90599" y="1521023"/>
              <a:ext cx="1226127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297" name="TextBox 6"/>
            <p:cNvSpPr txBox="1">
              <a:spLocks noChangeArrowheads="1"/>
            </p:cNvSpPr>
            <p:nvPr/>
          </p:nvSpPr>
          <p:spPr bwMode="auto">
            <a:xfrm>
              <a:off x="990600" y="2283023"/>
              <a:ext cx="1295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>
                  <a:latin typeface="Calibri" pitchFamily="34" charset="0"/>
                </a:rPr>
                <a:t>acetyl-CoA</a:t>
              </a:r>
            </a:p>
          </p:txBody>
        </p:sp>
        <p:sp>
          <p:nvSpPr>
            <p:cNvPr id="54298" name="TextBox 7"/>
            <p:cNvSpPr txBox="1">
              <a:spLocks noChangeArrowheads="1"/>
            </p:cNvSpPr>
            <p:nvPr/>
          </p:nvSpPr>
          <p:spPr bwMode="auto">
            <a:xfrm>
              <a:off x="6858000" y="2359223"/>
              <a:ext cx="1295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>
                  <a:latin typeface="Calibri" pitchFamily="34" charset="0"/>
                </a:rPr>
                <a:t>pyruvate</a:t>
              </a:r>
            </a:p>
          </p:txBody>
        </p:sp>
        <p:pic>
          <p:nvPicPr>
            <p:cNvPr id="54299" name="Picture 8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58000" y="1447800"/>
              <a:ext cx="990600" cy="897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2514599" y="2057400"/>
              <a:ext cx="3886201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Arc 10"/>
            <p:cNvSpPr/>
            <p:nvPr/>
          </p:nvSpPr>
          <p:spPr>
            <a:xfrm>
              <a:off x="3276599" y="2057400"/>
              <a:ext cx="2133600" cy="1371600"/>
            </a:xfrm>
            <a:prstGeom prst="arc">
              <a:avLst>
                <a:gd name="adj1" fmla="val 12241175"/>
                <a:gd name="adj2" fmla="val 19449499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rot="16200000" flipH="1">
              <a:off x="5051426" y="2232025"/>
              <a:ext cx="131762" cy="1285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303" name="TextBox 12"/>
            <p:cNvSpPr txBox="1">
              <a:spLocks noChangeArrowheads="1"/>
            </p:cNvSpPr>
            <p:nvPr/>
          </p:nvSpPr>
          <p:spPr bwMode="auto">
            <a:xfrm>
              <a:off x="3200400" y="2362200"/>
              <a:ext cx="13716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Fd</a:t>
              </a:r>
              <a:r>
                <a:rPr lang="en-US" baseline="-25000">
                  <a:latin typeface="Calibri" pitchFamily="34" charset="0"/>
                </a:rPr>
                <a:t>red</a:t>
              </a:r>
              <a:r>
                <a:rPr lang="en-US" baseline="30000">
                  <a:latin typeface="Calibri" pitchFamily="34" charset="0"/>
                </a:rPr>
                <a:t>2-</a:t>
              </a:r>
              <a:endParaRPr lang="en-US">
                <a:latin typeface="Calibri" pitchFamily="34" charset="0"/>
              </a:endParaRPr>
            </a:p>
          </p:txBody>
        </p:sp>
        <p:sp>
          <p:nvSpPr>
            <p:cNvPr id="54304" name="TextBox 13"/>
            <p:cNvSpPr txBox="1">
              <a:spLocks noChangeArrowheads="1"/>
            </p:cNvSpPr>
            <p:nvPr/>
          </p:nvSpPr>
          <p:spPr bwMode="auto">
            <a:xfrm>
              <a:off x="4953000" y="2362200"/>
              <a:ext cx="13716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Fd</a:t>
              </a:r>
              <a:r>
                <a:rPr lang="en-US" baseline="-25000">
                  <a:latin typeface="Calibri" pitchFamily="34" charset="0"/>
                </a:rPr>
                <a:t>ox</a:t>
              </a:r>
              <a:endParaRPr lang="en-US">
                <a:latin typeface="Calibri" pitchFamily="34" charset="0"/>
              </a:endParaRPr>
            </a:p>
          </p:txBody>
        </p:sp>
        <p:sp>
          <p:nvSpPr>
            <p:cNvPr id="54305" name="TextBox 14"/>
            <p:cNvSpPr txBox="1">
              <a:spLocks noChangeArrowheads="1"/>
            </p:cNvSpPr>
            <p:nvPr/>
          </p:nvSpPr>
          <p:spPr bwMode="auto">
            <a:xfrm>
              <a:off x="5105400" y="1447800"/>
              <a:ext cx="9906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CO</a:t>
              </a:r>
              <a:r>
                <a:rPr lang="en-US" baseline="-25000">
                  <a:latin typeface="Calibri" pitchFamily="34" charset="0"/>
                </a:rPr>
                <a:t>2</a:t>
              </a:r>
              <a:endParaRPr lang="en-US">
                <a:latin typeface="Calibri" pitchFamily="34" charset="0"/>
              </a:endParaRPr>
            </a:p>
          </p:txBody>
        </p:sp>
        <p:sp>
          <p:nvSpPr>
            <p:cNvPr id="54306" name="TextBox 15"/>
            <p:cNvSpPr txBox="1">
              <a:spLocks noChangeArrowheads="1"/>
            </p:cNvSpPr>
            <p:nvPr/>
          </p:nvSpPr>
          <p:spPr bwMode="auto">
            <a:xfrm>
              <a:off x="3094335" y="1676400"/>
              <a:ext cx="25146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solidFill>
                    <a:srgbClr val="FF0000"/>
                  </a:solidFill>
                  <a:latin typeface="Calibri" pitchFamily="34" charset="0"/>
                </a:rPr>
                <a:t>Pyruvate Synthase</a:t>
              </a:r>
            </a:p>
          </p:txBody>
        </p:sp>
      </p:grpSp>
      <p:pic>
        <p:nvPicPr>
          <p:cNvPr id="54276" name="Picture 1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3429000"/>
            <a:ext cx="1709738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TextBox 18"/>
          <p:cNvSpPr txBox="1">
            <a:spLocks noChangeArrowheads="1"/>
          </p:cNvSpPr>
          <p:nvPr/>
        </p:nvSpPr>
        <p:spPr bwMode="auto">
          <a:xfrm>
            <a:off x="6858000" y="4419600"/>
            <a:ext cx="129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oxalacetate</a:t>
            </a:r>
          </a:p>
        </p:txBody>
      </p:sp>
      <p:pic>
        <p:nvPicPr>
          <p:cNvPr id="54278" name="Picture 19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3200400"/>
            <a:ext cx="1460500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9" name="TextBox 20"/>
          <p:cNvSpPr txBox="1">
            <a:spLocks noChangeArrowheads="1"/>
          </p:cNvSpPr>
          <p:nvPr/>
        </p:nvSpPr>
        <p:spPr bwMode="auto">
          <a:xfrm>
            <a:off x="381000" y="4114800"/>
            <a:ext cx="2438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phosphoenolpyruvate (PEP)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667000" y="3903663"/>
            <a:ext cx="35052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Arc 22"/>
          <p:cNvSpPr/>
          <p:nvPr/>
        </p:nvSpPr>
        <p:spPr>
          <a:xfrm>
            <a:off x="3124200" y="3905250"/>
            <a:ext cx="2133600" cy="1371600"/>
          </a:xfrm>
          <a:prstGeom prst="arc">
            <a:avLst>
              <a:gd name="adj1" fmla="val 12241175"/>
              <a:gd name="adj2" fmla="val 19449499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latin typeface="Calibri" pitchFamily="34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rot="16200000" flipH="1">
            <a:off x="4876006" y="4056857"/>
            <a:ext cx="130175" cy="128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283" name="TextBox 24"/>
          <p:cNvSpPr txBox="1">
            <a:spLocks noChangeArrowheads="1"/>
          </p:cNvSpPr>
          <p:nvPr/>
        </p:nvSpPr>
        <p:spPr bwMode="auto">
          <a:xfrm>
            <a:off x="2971800" y="4208463"/>
            <a:ext cx="1371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Calibri" pitchFamily="34" charset="0"/>
              </a:rPr>
              <a:t>HCO</a:t>
            </a:r>
            <a:r>
              <a:rPr lang="en-US" baseline="-25000">
                <a:latin typeface="Calibri" pitchFamily="34" charset="0"/>
              </a:rPr>
              <a:t>3</a:t>
            </a:r>
            <a:r>
              <a:rPr lang="en-US" baseline="30000">
                <a:latin typeface="Calibri" pitchFamily="34" charset="0"/>
              </a:rPr>
              <a:t>-</a:t>
            </a:r>
            <a:endParaRPr lang="en-US">
              <a:latin typeface="Calibri" pitchFamily="34" charset="0"/>
            </a:endParaRPr>
          </a:p>
        </p:txBody>
      </p:sp>
      <p:sp>
        <p:nvSpPr>
          <p:cNvPr id="54284" name="TextBox 25"/>
          <p:cNvSpPr txBox="1">
            <a:spLocks noChangeArrowheads="1"/>
          </p:cNvSpPr>
          <p:nvPr/>
        </p:nvSpPr>
        <p:spPr bwMode="auto">
          <a:xfrm>
            <a:off x="4800600" y="4208463"/>
            <a:ext cx="1371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Calibri" pitchFamily="34" charset="0"/>
              </a:rPr>
              <a:t>Pi</a:t>
            </a:r>
          </a:p>
        </p:txBody>
      </p:sp>
      <p:sp>
        <p:nvSpPr>
          <p:cNvPr id="54285" name="TextBox 26"/>
          <p:cNvSpPr txBox="1">
            <a:spLocks noChangeArrowheads="1"/>
          </p:cNvSpPr>
          <p:nvPr/>
        </p:nvSpPr>
        <p:spPr bwMode="auto">
          <a:xfrm>
            <a:off x="3402013" y="3524250"/>
            <a:ext cx="2514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FF0000"/>
                </a:solidFill>
                <a:latin typeface="Calibri" pitchFamily="34" charset="0"/>
              </a:rPr>
              <a:t>PEP Carboxylase</a:t>
            </a:r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609600" y="5276850"/>
            <a:ext cx="8839200" cy="1905000"/>
            <a:chOff x="609600" y="5410200"/>
            <a:chExt cx="8839200" cy="1905000"/>
          </a:xfrm>
        </p:grpSpPr>
        <p:pic>
          <p:nvPicPr>
            <p:cNvPr id="54287" name="Picture 28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09600" y="5410200"/>
              <a:ext cx="2347191" cy="72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88" name="Picture 29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664036" y="5448300"/>
              <a:ext cx="1629064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289" name="TextBox 30"/>
            <p:cNvSpPr txBox="1">
              <a:spLocks noChangeArrowheads="1"/>
            </p:cNvSpPr>
            <p:nvPr/>
          </p:nvSpPr>
          <p:spPr bwMode="auto">
            <a:xfrm>
              <a:off x="762000" y="6169223"/>
              <a:ext cx="2438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>
                  <a:latin typeface="Calibri" pitchFamily="34" charset="0"/>
                </a:rPr>
                <a:t>4-hydroxybutyryl-CoA</a:t>
              </a:r>
            </a:p>
          </p:txBody>
        </p:sp>
        <p:sp>
          <p:nvSpPr>
            <p:cNvPr id="54290" name="TextBox 31"/>
            <p:cNvSpPr txBox="1">
              <a:spLocks noChangeArrowheads="1"/>
            </p:cNvSpPr>
            <p:nvPr/>
          </p:nvSpPr>
          <p:spPr bwMode="auto">
            <a:xfrm>
              <a:off x="7010400" y="6172200"/>
              <a:ext cx="2438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>
                  <a:latin typeface="Calibri" pitchFamily="34" charset="0"/>
                </a:rPr>
                <a:t>crotonyl-CoA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3276600" y="5943600"/>
              <a:ext cx="2971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292" name="TextBox 33"/>
            <p:cNvSpPr txBox="1">
              <a:spLocks noChangeArrowheads="1"/>
            </p:cNvSpPr>
            <p:nvPr/>
          </p:nvSpPr>
          <p:spPr bwMode="auto">
            <a:xfrm>
              <a:off x="3032165" y="5486400"/>
              <a:ext cx="43434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solidFill>
                    <a:srgbClr val="FF0000"/>
                  </a:solidFill>
                  <a:latin typeface="Calibri" pitchFamily="34" charset="0"/>
                </a:rPr>
                <a:t>4-Hydroxybutyryl-CoA Dehydratase</a:t>
              </a:r>
            </a:p>
          </p:txBody>
        </p:sp>
        <p:sp>
          <p:nvSpPr>
            <p:cNvPr id="35" name="Arc 34"/>
            <p:cNvSpPr/>
            <p:nvPr/>
          </p:nvSpPr>
          <p:spPr>
            <a:xfrm>
              <a:off x="3352800" y="5943600"/>
              <a:ext cx="2133600" cy="1371600"/>
            </a:xfrm>
            <a:prstGeom prst="arc">
              <a:avLst>
                <a:gd name="adj1" fmla="val 16552293"/>
                <a:gd name="adj2" fmla="val 19449499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>
                <a:latin typeface="Calibri" pitchFamily="34" charset="0"/>
              </a:endParaRP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rot="16200000" flipH="1">
              <a:off x="5103812" y="6097588"/>
              <a:ext cx="131763" cy="128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295" name="TextBox 36"/>
            <p:cNvSpPr txBox="1">
              <a:spLocks noChangeArrowheads="1"/>
            </p:cNvSpPr>
            <p:nvPr/>
          </p:nvSpPr>
          <p:spPr bwMode="auto">
            <a:xfrm>
              <a:off x="5029200" y="6172200"/>
              <a:ext cx="13716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Calibri" pitchFamily="34" charset="0"/>
                </a:rPr>
                <a:t>H</a:t>
              </a:r>
              <a:r>
                <a:rPr lang="en-US" baseline="-25000">
                  <a:latin typeface="Calibri" pitchFamily="34" charset="0"/>
                </a:rPr>
                <a:t>2</a:t>
              </a:r>
              <a:r>
                <a:rPr lang="en-US">
                  <a:latin typeface="Calibri" pitchFamily="34" charset="0"/>
                </a:rPr>
                <a:t>O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Autotrophic CO</a:t>
            </a:r>
            <a:r>
              <a:rPr lang="en-US" baseline="-25000" smtClean="0">
                <a:latin typeface="Calibri" pitchFamily="34" charset="0"/>
              </a:rPr>
              <a:t>2</a:t>
            </a:r>
            <a:r>
              <a:rPr lang="en-US" smtClean="0">
                <a:latin typeface="Calibri" pitchFamily="34" charset="0"/>
              </a:rPr>
              <a:t> Fixation Summary</a:t>
            </a:r>
          </a:p>
        </p:txBody>
      </p:sp>
      <p:pic>
        <p:nvPicPr>
          <p:cNvPr id="55298" name="Picture 35" descr="nrmicro2365-t1"/>
          <p:cNvPicPr>
            <a:picLocks noChangeAspect="1" noChangeArrowheads="1"/>
          </p:cNvPicPr>
          <p:nvPr/>
        </p:nvPicPr>
        <p:blipFill>
          <a:blip r:embed="rId2" cstate="print"/>
          <a:srcRect b="12161"/>
          <a:stretch>
            <a:fillRect/>
          </a:stretch>
        </p:blipFill>
        <p:spPr bwMode="auto">
          <a:xfrm>
            <a:off x="1541463" y="990600"/>
            <a:ext cx="6307137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9" name="TextBox 4"/>
          <p:cNvSpPr txBox="1">
            <a:spLocks noChangeArrowheads="1"/>
          </p:cNvSpPr>
          <p:nvPr/>
        </p:nvSpPr>
        <p:spPr bwMode="auto">
          <a:xfrm>
            <a:off x="4572000" y="6581775"/>
            <a:ext cx="3657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latin typeface="Calibri" pitchFamily="34" charset="0"/>
              </a:rPr>
              <a:t>Berg et. al. 2010 Nature Reviews Microbiology, 8: 447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Gluconeogenesis from Acetyl-CoA</a:t>
            </a:r>
            <a:endParaRPr lang="en-US" smtClean="0"/>
          </a:p>
        </p:txBody>
      </p:sp>
      <p:sp>
        <p:nvSpPr>
          <p:cNvPr id="563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Biosynthesis from (C2) acetyl-CoA to any C6 compound goes through formation of pyruvate and PEP</a:t>
            </a:r>
          </a:p>
          <a:p>
            <a:pPr eaLnBrk="1" hangingPunct="1"/>
            <a:r>
              <a:rPr lang="en-US" dirty="0" err="1" smtClean="0">
                <a:latin typeface="Calibri" pitchFamily="34" charset="0"/>
              </a:rPr>
              <a:t>Gluconeogenesis</a:t>
            </a:r>
            <a:r>
              <a:rPr lang="en-US" dirty="0" smtClean="0">
                <a:latin typeface="Calibri" pitchFamily="34" charset="0"/>
              </a:rPr>
              <a:t> starts with PEP</a:t>
            </a:r>
          </a:p>
          <a:p>
            <a:pPr eaLnBrk="1" hangingPunct="1"/>
            <a:r>
              <a:rPr lang="en-US" dirty="0" err="1" smtClean="0">
                <a:latin typeface="Calibri" pitchFamily="34" charset="0"/>
              </a:rPr>
              <a:t>Bifunctional</a:t>
            </a:r>
            <a:r>
              <a:rPr lang="en-US" dirty="0" smtClean="0">
                <a:latin typeface="Calibri" pitchFamily="34" charset="0"/>
              </a:rPr>
              <a:t> fructose 1,6-bisphosphate (FBP) </a:t>
            </a:r>
            <a:r>
              <a:rPr lang="en-US" dirty="0" err="1" smtClean="0">
                <a:latin typeface="Calibri" pitchFamily="34" charset="0"/>
              </a:rPr>
              <a:t>aldolase-phosphatase</a:t>
            </a:r>
            <a:r>
              <a:rPr lang="en-US" dirty="0" smtClean="0">
                <a:latin typeface="Calibri" pitchFamily="34" charset="0"/>
              </a:rPr>
              <a:t> replaces reactions of the FBP </a:t>
            </a:r>
            <a:r>
              <a:rPr lang="en-US" dirty="0" err="1" smtClean="0">
                <a:latin typeface="Calibri" pitchFamily="34" charset="0"/>
              </a:rPr>
              <a:t>aldolases</a:t>
            </a:r>
            <a:r>
              <a:rPr lang="en-US" dirty="0" smtClean="0">
                <a:latin typeface="Calibri" pitchFamily="34" charset="0"/>
              </a:rPr>
              <a:t> and FBP </a:t>
            </a:r>
            <a:r>
              <a:rPr lang="en-US" dirty="0" err="1" smtClean="0">
                <a:latin typeface="Calibri" pitchFamily="34" charset="0"/>
              </a:rPr>
              <a:t>phosphatase</a:t>
            </a:r>
            <a:endParaRPr lang="en-US" dirty="0" smtClean="0">
              <a:latin typeface="Calibri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Calibri" pitchFamily="34" charset="0"/>
              </a:rPr>
              <a:t>Carbon fixation summary</a:t>
            </a:r>
          </a:p>
        </p:txBody>
      </p:sp>
      <p:sp>
        <p:nvSpPr>
          <p:cNvPr id="57346" name="Content Placeholder 2"/>
          <p:cNvSpPr>
            <a:spLocks noGrp="1"/>
          </p:cNvSpPr>
          <p:nvPr>
            <p:ph idx="1"/>
          </p:nvPr>
        </p:nvSpPr>
        <p:spPr>
          <a:xfrm>
            <a:off x="457200" y="803275"/>
            <a:ext cx="8229600" cy="4911725"/>
          </a:xfrm>
        </p:spPr>
        <p:txBody>
          <a:bodyPr/>
          <a:lstStyle/>
          <a:p>
            <a:pPr eaLnBrk="1" hangingPunct="1"/>
            <a:r>
              <a:rPr lang="en-US" smtClean="0">
                <a:latin typeface="Calibri" pitchFamily="34" charset="0"/>
              </a:rPr>
              <a:t>Six CO</a:t>
            </a:r>
            <a:r>
              <a:rPr lang="en-US" baseline="-25000" smtClean="0">
                <a:latin typeface="Calibri" pitchFamily="34" charset="0"/>
              </a:rPr>
              <a:t>2</a:t>
            </a:r>
            <a:r>
              <a:rPr lang="en-US" smtClean="0">
                <a:latin typeface="Calibri" pitchFamily="34" charset="0"/>
              </a:rPr>
              <a:t> fixation pathways</a:t>
            </a:r>
          </a:p>
          <a:p>
            <a:pPr lvl="1" eaLnBrk="1" hangingPunct="1"/>
            <a:r>
              <a:rPr lang="en-US" smtClean="0">
                <a:latin typeface="Calibri" pitchFamily="34" charset="0"/>
              </a:rPr>
              <a:t>Calvin cycle</a:t>
            </a:r>
          </a:p>
          <a:p>
            <a:pPr lvl="1" eaLnBrk="1" hangingPunct="1"/>
            <a:r>
              <a:rPr lang="en-US" smtClean="0">
                <a:latin typeface="Calibri" pitchFamily="34" charset="0"/>
              </a:rPr>
              <a:t>Reductive TCA cycle</a:t>
            </a:r>
          </a:p>
          <a:p>
            <a:pPr lvl="1" eaLnBrk="1" hangingPunct="1"/>
            <a:r>
              <a:rPr lang="en-US" smtClean="0">
                <a:latin typeface="Calibri" pitchFamily="34" charset="0"/>
              </a:rPr>
              <a:t>Reductive acetyl-CoA pathway</a:t>
            </a:r>
          </a:p>
          <a:p>
            <a:pPr lvl="1" eaLnBrk="1" hangingPunct="1"/>
            <a:r>
              <a:rPr lang="en-US" smtClean="0">
                <a:latin typeface="Calibri" pitchFamily="34" charset="0"/>
              </a:rPr>
              <a:t>3-hydroxypropionate cycle</a:t>
            </a:r>
          </a:p>
          <a:p>
            <a:pPr lvl="1" eaLnBrk="1" hangingPunct="1"/>
            <a:r>
              <a:rPr lang="en-US" smtClean="0">
                <a:latin typeface="Calibri" pitchFamily="34" charset="0"/>
              </a:rPr>
              <a:t>3-Hydroxypropionate-4-hydroxybutyrate cycle</a:t>
            </a:r>
          </a:p>
          <a:p>
            <a:pPr lvl="1" eaLnBrk="1" hangingPunct="1"/>
            <a:r>
              <a:rPr lang="en-US" smtClean="0">
                <a:latin typeface="Calibri" pitchFamily="34" charset="0"/>
              </a:rPr>
              <a:t>Dicarboxylate-4-hydroxybutyrate cycle</a:t>
            </a:r>
          </a:p>
          <a:p>
            <a:pPr eaLnBrk="1" hangingPunct="1"/>
            <a:r>
              <a:rPr lang="en-US" smtClean="0">
                <a:latin typeface="Calibri" pitchFamily="34" charset="0"/>
              </a:rPr>
              <a:t>Acetyl-CoA is one of the most important molecules in the cell</a:t>
            </a:r>
          </a:p>
          <a:p>
            <a:pPr lvl="1" eaLnBrk="1" hangingPunct="1"/>
            <a:r>
              <a:rPr lang="en-US" smtClean="0">
                <a:latin typeface="Calibri" pitchFamily="34" charset="0"/>
              </a:rPr>
              <a:t> Produced from all autotrophic pathways</a:t>
            </a:r>
          </a:p>
          <a:p>
            <a:pPr lvl="1" eaLnBrk="1" hangingPunct="1"/>
            <a:r>
              <a:rPr lang="en-US" smtClean="0">
                <a:latin typeface="Calibri" pitchFamily="34" charset="0"/>
              </a:rPr>
              <a:t>For each CO</a:t>
            </a:r>
            <a:r>
              <a:rPr lang="en-US" baseline="-25000" smtClean="0">
                <a:latin typeface="Calibri" pitchFamily="34" charset="0"/>
              </a:rPr>
              <a:t>2</a:t>
            </a:r>
            <a:r>
              <a:rPr lang="en-US" smtClean="0">
                <a:latin typeface="Calibri" pitchFamily="34" charset="0"/>
              </a:rPr>
              <a:t> fixation cycle there are 1-3 key steps</a:t>
            </a:r>
          </a:p>
          <a:p>
            <a:pPr lvl="2" eaLnBrk="1" hangingPunct="1"/>
            <a:r>
              <a:rPr lang="en-US" smtClean="0">
                <a:latin typeface="Calibri" pitchFamily="34" charset="0"/>
              </a:rPr>
              <a:t>All involve acetyl-CoA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alibri" pitchFamily="34" charset="0"/>
              </a:rPr>
              <a:t>Anoxic Decomposition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4600" y="1295400"/>
            <a:ext cx="4114800" cy="22860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alibri" pitchFamily="34" charset="0"/>
              </a:rPr>
              <a:t>Complex polymers (polysaccharides, proteins)</a:t>
            </a:r>
            <a:endParaRPr lang="en-US" sz="1400" dirty="0">
              <a:latin typeface="Calibri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4381500" y="1789906"/>
            <a:ext cx="381000" cy="158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724400" y="1566446"/>
            <a:ext cx="18288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alibri" pitchFamily="34" charset="0"/>
              </a:rPr>
              <a:t>Hydrolysis</a:t>
            </a:r>
            <a:endParaRPr lang="en-US" sz="1600" b="1" dirty="0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24200" y="1981200"/>
            <a:ext cx="2819400" cy="22860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alibri" pitchFamily="34" charset="0"/>
              </a:rPr>
              <a:t>Monomers (sugars, amino acids)</a:t>
            </a:r>
            <a:endParaRPr lang="en-US" sz="1400" dirty="0">
              <a:latin typeface="Calibri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4191794" y="2590006"/>
            <a:ext cx="762000" cy="158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24400" y="2209800"/>
            <a:ext cx="18288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alibri" pitchFamily="34" charset="0"/>
              </a:rPr>
              <a:t>Fermentation</a:t>
            </a:r>
            <a:endParaRPr lang="en-US" sz="1600" b="1" dirty="0">
              <a:latin typeface="Calibri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590800" y="2590800"/>
            <a:ext cx="4343400" cy="158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2401094" y="2780506"/>
            <a:ext cx="381000" cy="158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6742906" y="2780506"/>
            <a:ext cx="381000" cy="158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905000" y="2971800"/>
            <a:ext cx="1371600" cy="38100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 pitchFamily="34" charset="0"/>
              </a:rPr>
              <a:t>H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 + 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62400" y="3048000"/>
            <a:ext cx="1371600" cy="38100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 pitchFamily="34" charset="0"/>
              </a:rPr>
              <a:t>acetate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638800" y="3048000"/>
            <a:ext cx="2743200" cy="38100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alibri" pitchFamily="34" charset="0"/>
              </a:rPr>
              <a:t>propionate, butyrate, </a:t>
            </a:r>
            <a:r>
              <a:rPr lang="en-US" sz="1600" dirty="0" err="1" smtClean="0">
                <a:latin typeface="Calibri" pitchFamily="34" charset="0"/>
              </a:rPr>
              <a:t>succinate</a:t>
            </a:r>
            <a:r>
              <a:rPr lang="en-US" sz="1600" dirty="0" smtClean="0">
                <a:latin typeface="Calibri" pitchFamily="34" charset="0"/>
              </a:rPr>
              <a:t>, alcohols</a:t>
            </a:r>
            <a:endParaRPr lang="en-US" sz="1600" dirty="0">
              <a:latin typeface="Calibri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2210594" y="3733006"/>
            <a:ext cx="762000" cy="158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3199606" y="4876800"/>
            <a:ext cx="2743994" cy="794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905000" y="4114800"/>
            <a:ext cx="1371600" cy="38100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 pitchFamily="34" charset="0"/>
              </a:rPr>
              <a:t>acetate</a:t>
            </a:r>
            <a:endParaRPr lang="en-US" dirty="0">
              <a:latin typeface="Calibri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6172200" y="4191000"/>
            <a:ext cx="1524000" cy="158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6590506" y="3848100"/>
            <a:ext cx="686594" cy="794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5982494" y="4380706"/>
            <a:ext cx="381000" cy="158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7504905" y="4380706"/>
            <a:ext cx="381000" cy="158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5486400" y="4572000"/>
            <a:ext cx="1371600" cy="38100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 pitchFamily="34" charset="0"/>
              </a:rPr>
              <a:t>H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 + 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010400" y="4572000"/>
            <a:ext cx="1371600" cy="38100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 pitchFamily="34" charset="0"/>
              </a:rPr>
              <a:t>acetate</a:t>
            </a:r>
            <a:endParaRPr lang="en-US" dirty="0">
              <a:latin typeface="Calibri" pitchFamily="34" charset="0"/>
            </a:endParaRPr>
          </a:p>
        </p:txBody>
      </p:sp>
      <p:cxnSp>
        <p:nvCxnSpPr>
          <p:cNvPr id="25" name="Straight Connector 24"/>
          <p:cNvCxnSpPr>
            <a:stCxn id="23" idx="2"/>
          </p:cNvCxnSpPr>
          <p:nvPr/>
        </p:nvCxnSpPr>
        <p:spPr>
          <a:xfrm rot="5400000">
            <a:off x="5981700" y="5143500"/>
            <a:ext cx="381000" cy="158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7504905" y="5142706"/>
            <a:ext cx="381000" cy="158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>
            <a:off x="4648200" y="5334000"/>
            <a:ext cx="3048000" cy="158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8" idx="2"/>
          </p:cNvCxnSpPr>
          <p:nvPr/>
        </p:nvCxnSpPr>
        <p:spPr>
          <a:xfrm rot="5400000">
            <a:off x="2171700" y="4914900"/>
            <a:ext cx="838200" cy="158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590800" y="5332412"/>
            <a:ext cx="1905000" cy="158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3886200" y="6324600"/>
            <a:ext cx="1371600" cy="38100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 pitchFamily="34" charset="0"/>
              </a:rPr>
              <a:t>CH</a:t>
            </a:r>
            <a:r>
              <a:rPr lang="en-US" baseline="-25000" dirty="0" smtClean="0">
                <a:latin typeface="Calibri" pitchFamily="34" charset="0"/>
              </a:rPr>
              <a:t>4</a:t>
            </a:r>
            <a:r>
              <a:rPr lang="en-US" dirty="0" smtClean="0">
                <a:latin typeface="Calibri" pitchFamily="34" charset="0"/>
              </a:rPr>
              <a:t> + CO</a:t>
            </a:r>
            <a:r>
              <a:rPr lang="en-US" baseline="-25000" dirty="0" smtClean="0">
                <a:latin typeface="Calibri" pitchFamily="34" charset="0"/>
              </a:rPr>
              <a:t>2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90600" y="3623846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latin typeface="Calibri" pitchFamily="34" charset="0"/>
              </a:rPr>
              <a:t>Acetogenesis</a:t>
            </a:r>
            <a:endParaRPr lang="en-US" sz="1600" b="1" dirty="0">
              <a:latin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743200" y="5638800"/>
            <a:ext cx="18288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latin typeface="Calibri" pitchFamily="34" charset="0"/>
              </a:rPr>
              <a:t>Methanogenesis</a:t>
            </a:r>
            <a:endParaRPr lang="en-US" sz="1600" b="1" dirty="0">
              <a:latin typeface="Calibri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10400" y="3657600"/>
            <a:ext cx="18288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alibri" pitchFamily="34" charset="0"/>
              </a:rPr>
              <a:t>Fermentation</a:t>
            </a:r>
            <a:endParaRPr lang="en-US" sz="1600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6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alibri" pitchFamily="34" charset="0"/>
              </a:rPr>
              <a:t>Rumen as a </a:t>
            </a:r>
            <a:r>
              <a:rPr lang="en-US" dirty="0" err="1" smtClean="0">
                <a:latin typeface="Calibri" pitchFamily="34" charset="0"/>
              </a:rPr>
              <a:t>Fermenter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9067800" cy="457200"/>
          </a:xfrm>
        </p:spPr>
        <p:txBody>
          <a:bodyPr/>
          <a:lstStyle/>
          <a:p>
            <a:pPr>
              <a:buNone/>
            </a:pPr>
            <a:r>
              <a:rPr lang="en-US" sz="1600" dirty="0" smtClean="0">
                <a:latin typeface="Calibri" pitchFamily="34" charset="0"/>
              </a:rPr>
              <a:t>Cellulose (CH</a:t>
            </a:r>
            <a:r>
              <a:rPr lang="en-US" sz="1600" baseline="-25000" dirty="0" smtClean="0">
                <a:latin typeface="Calibri" pitchFamily="34" charset="0"/>
              </a:rPr>
              <a:t>2</a:t>
            </a:r>
            <a:r>
              <a:rPr lang="en-US" sz="1600" dirty="0" smtClean="0">
                <a:latin typeface="Calibri" pitchFamily="34" charset="0"/>
              </a:rPr>
              <a:t>O)</a:t>
            </a:r>
            <a:r>
              <a:rPr lang="en-US" sz="1600" baseline="-25000" dirty="0" smtClean="0">
                <a:latin typeface="Calibri" pitchFamily="34" charset="0"/>
              </a:rPr>
              <a:t>n</a:t>
            </a:r>
            <a:r>
              <a:rPr lang="en-US" sz="1600" dirty="0" smtClean="0">
                <a:latin typeface="Calibri" pitchFamily="34" charset="0"/>
              </a:rPr>
              <a:t> + microorganism + NH</a:t>
            </a:r>
            <a:r>
              <a:rPr lang="en-US" sz="1600" baseline="-25000" dirty="0" smtClean="0">
                <a:latin typeface="Calibri" pitchFamily="34" charset="0"/>
              </a:rPr>
              <a:t>3                        </a:t>
            </a:r>
            <a:r>
              <a:rPr lang="en-US" sz="1600" dirty="0" smtClean="0">
                <a:latin typeface="Calibri" pitchFamily="34" charset="0"/>
              </a:rPr>
              <a:t>microorganism + </a:t>
            </a:r>
            <a:r>
              <a:rPr lang="en-US" sz="1600" dirty="0" err="1" smtClean="0">
                <a:latin typeface="Calibri" pitchFamily="34" charset="0"/>
              </a:rPr>
              <a:t>VFAs</a:t>
            </a:r>
            <a:r>
              <a:rPr lang="en-US" sz="1600" dirty="0" smtClean="0">
                <a:latin typeface="Calibri" pitchFamily="34" charset="0"/>
              </a:rPr>
              <a:t> (volatile fatty acids) + CO</a:t>
            </a:r>
            <a:r>
              <a:rPr lang="en-US" sz="1600" baseline="-25000" dirty="0" smtClean="0">
                <a:latin typeface="Calibri" pitchFamily="34" charset="0"/>
              </a:rPr>
              <a:t>2</a:t>
            </a:r>
            <a:r>
              <a:rPr lang="en-US" sz="1600" dirty="0" smtClean="0">
                <a:latin typeface="Calibri" pitchFamily="34" charset="0"/>
              </a:rPr>
              <a:t> + CH</a:t>
            </a:r>
            <a:r>
              <a:rPr lang="en-US" sz="1600" baseline="-25000" dirty="0" smtClean="0">
                <a:latin typeface="Calibri" pitchFamily="34" charset="0"/>
              </a:rPr>
              <a:t>4</a:t>
            </a:r>
            <a:r>
              <a:rPr lang="en-US" sz="1600" dirty="0" smtClean="0">
                <a:latin typeface="Calibri" pitchFamily="34" charset="0"/>
              </a:rPr>
              <a:t> </a:t>
            </a:r>
            <a:endParaRPr lang="en-US" sz="1600" dirty="0">
              <a:latin typeface="Calibri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810000" y="1522412"/>
            <a:ext cx="609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762000" y="2362200"/>
            <a:ext cx="7924800" cy="3352800"/>
            <a:chOff x="762000" y="2514600"/>
            <a:chExt cx="7924800" cy="3352800"/>
          </a:xfrm>
        </p:grpSpPr>
        <p:sp>
          <p:nvSpPr>
            <p:cNvPr id="7" name="TextBox 6"/>
            <p:cNvSpPr txBox="1"/>
            <p:nvPr/>
          </p:nvSpPr>
          <p:spPr>
            <a:xfrm>
              <a:off x="762000" y="25146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Cellulose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057400" y="2514600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latin typeface="Calibri" pitchFamily="34" charset="0"/>
                </a:rPr>
                <a:t>Hemicellulose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86200" y="251460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Starch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029200" y="2514600"/>
              <a:ext cx="2590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Mono/disaccharides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543800" y="25262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latin typeface="Calibri" pitchFamily="34" charset="0"/>
                </a:rPr>
                <a:t>Pectins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2" name="Left Brace 11"/>
            <p:cNvSpPr/>
            <p:nvPr/>
          </p:nvSpPr>
          <p:spPr>
            <a:xfrm rot="16200000">
              <a:off x="4495800" y="-304800"/>
              <a:ext cx="381000" cy="6781800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191000" y="32766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Glucose</a:t>
              </a:r>
              <a:endParaRPr lang="en-US" dirty="0">
                <a:latin typeface="Calibri" pitchFamily="34" charset="0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5400000">
              <a:off x="4496594" y="3809206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191000" y="38978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latin typeface="Calibri" pitchFamily="34" charset="0"/>
                </a:rPr>
                <a:t>Pyruvate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267200" y="46598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Acetate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267200" y="54980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Butyrate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62200" y="44958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Lactate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362200" y="5498068"/>
              <a:ext cx="1295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Propionate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867400" y="44958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latin typeface="Calibri" pitchFamily="34" charset="0"/>
                </a:rPr>
                <a:t>Formate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96000" y="5421868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CO</a:t>
              </a:r>
              <a:r>
                <a:rPr lang="en-US" baseline="-25000" dirty="0" smtClean="0">
                  <a:latin typeface="Calibri" pitchFamily="34" charset="0"/>
                </a:rPr>
                <a:t>2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467600" y="5410200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CH</a:t>
              </a:r>
              <a:r>
                <a:rPr lang="en-US" baseline="-25000" dirty="0" smtClean="0">
                  <a:latin typeface="Calibri" pitchFamily="34" charset="0"/>
                </a:rPr>
                <a:t>4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934200" y="4964668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H</a:t>
              </a:r>
              <a:r>
                <a:rPr lang="en-US" baseline="-25000" dirty="0" smtClean="0">
                  <a:latin typeface="Calibri" pitchFamily="34" charset="0"/>
                </a:rPr>
                <a:t>2</a:t>
              </a:r>
              <a:endParaRPr lang="en-US" dirty="0">
                <a:latin typeface="Calibri" pitchFamily="34" charset="0"/>
              </a:endParaRPr>
            </a:p>
          </p:txBody>
        </p:sp>
        <p:cxnSp>
          <p:nvCxnSpPr>
            <p:cNvPr id="24" name="Straight Arrow Connector 23"/>
            <p:cNvCxnSpPr>
              <a:stCxn id="15" idx="1"/>
            </p:cNvCxnSpPr>
            <p:nvPr/>
          </p:nvCxnSpPr>
          <p:spPr>
            <a:xfrm rot="10800000" flipV="1">
              <a:off x="3200400" y="4082534"/>
              <a:ext cx="990600" cy="56566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5181600" y="4038600"/>
              <a:ext cx="838200" cy="5334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5400000">
              <a:off x="4419600" y="4495800"/>
              <a:ext cx="4572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5400000">
              <a:off x="4420394" y="5333206"/>
              <a:ext cx="4572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5400000">
              <a:off x="2477294" y="5218906"/>
              <a:ext cx="685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rot="5400000">
              <a:off x="6057106" y="5142706"/>
              <a:ext cx="685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rot="5400000">
              <a:off x="6934200" y="5486400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6781800" y="5638800"/>
              <a:ext cx="6096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3726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7">
      <a:dk1>
        <a:srgbClr val="000000"/>
      </a:dk1>
      <a:lt1>
        <a:srgbClr val="FFFFFF"/>
      </a:lt1>
      <a:dk2>
        <a:srgbClr val="CC3300"/>
      </a:dk2>
      <a:lt2>
        <a:srgbClr val="663300"/>
      </a:lt2>
      <a:accent1>
        <a:srgbClr val="FFCC00"/>
      </a:accent1>
      <a:accent2>
        <a:srgbClr val="CC6600"/>
      </a:accent2>
      <a:accent3>
        <a:srgbClr val="FFFFFF"/>
      </a:accent3>
      <a:accent4>
        <a:srgbClr val="000000"/>
      </a:accent4>
      <a:accent5>
        <a:srgbClr val="FFE2AA"/>
      </a:accent5>
      <a:accent6>
        <a:srgbClr val="B95C00"/>
      </a:accent6>
      <a:hlink>
        <a:srgbClr val="CC9900"/>
      </a:hlink>
      <a:folHlink>
        <a:srgbClr val="996633"/>
      </a:folHlink>
    </a:clrScheme>
    <a:fontScheme name="Lev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1532</TotalTime>
  <Words>3977</Words>
  <Application>Microsoft Office PowerPoint</Application>
  <PresentationFormat>On-screen Show (4:3)</PresentationFormat>
  <Paragraphs>818</Paragraphs>
  <Slides>73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5" baseType="lpstr">
      <vt:lpstr>Level</vt:lpstr>
      <vt:lpstr>CorelPhotoPaint.Image.8</vt:lpstr>
      <vt:lpstr>Metabolism – Carbon cycle</vt:lpstr>
      <vt:lpstr>Outline</vt:lpstr>
      <vt:lpstr>Central Carbohydrate Metabolism</vt:lpstr>
      <vt:lpstr>Choose Among the Various Pathways</vt:lpstr>
      <vt:lpstr>Global Carbon Cycle</vt:lpstr>
      <vt:lpstr>Carbon Cycle</vt:lpstr>
      <vt:lpstr>Anoxic Decomposition</vt:lpstr>
      <vt:lpstr>Anoxic Decomposition</vt:lpstr>
      <vt:lpstr>Rumen as a Fermenter</vt:lpstr>
      <vt:lpstr>Role of Monensin</vt:lpstr>
      <vt:lpstr>Microbial Communities in Nature  Sea Floor Methane Oxidation</vt:lpstr>
      <vt:lpstr>Methane in the Global Carbon Cycle</vt:lpstr>
      <vt:lpstr>Cytochromes and Methanogenic Archaea</vt:lpstr>
      <vt:lpstr>Coenzymes in Methanogens</vt:lpstr>
      <vt:lpstr>PowerPoint Presentation</vt:lpstr>
      <vt:lpstr>PowerPoint Presentation</vt:lpstr>
      <vt:lpstr>Butyryl-CoA Dehydrogenase Hydrogenase-heterodisulphide Reductase Complex</vt:lpstr>
      <vt:lpstr>Growth on Methanol and Hydrogen</vt:lpstr>
      <vt:lpstr>Carbon Cycle Overview</vt:lpstr>
      <vt:lpstr>Metabolism of microorganisms</vt:lpstr>
      <vt:lpstr>Physiological Diversity – Energy Source</vt:lpstr>
      <vt:lpstr>Physiological Diversity – Carbon Source</vt:lpstr>
      <vt:lpstr>Physiological Diversity – electron acceptor</vt:lpstr>
      <vt:lpstr>Phosphite Bacteria Desulfotignum phosphitoxidans</vt:lpstr>
      <vt:lpstr>Hydrogen Bacteria Ralstonia eutropha</vt:lpstr>
      <vt:lpstr>Metabolism – Carbon fixation 1 </vt:lpstr>
      <vt:lpstr>Carbon fixation outline</vt:lpstr>
      <vt:lpstr>Autotrophic CO2 Fixation</vt:lpstr>
      <vt:lpstr>PowerPoint Presentation</vt:lpstr>
      <vt:lpstr>Calvin Cycle</vt:lpstr>
      <vt:lpstr>Calvin Cycle</vt:lpstr>
      <vt:lpstr>Calvin Cycle Energetics</vt:lpstr>
      <vt:lpstr>Calvin cycle diagram</vt:lpstr>
      <vt:lpstr>Unique steps</vt:lpstr>
      <vt:lpstr>Calvin Cycle Location (Carboxysomes)</vt:lpstr>
      <vt:lpstr>Carboxysomes</vt:lpstr>
      <vt:lpstr>α Carboxysomes</vt:lpstr>
      <vt:lpstr>β Carboxysome</vt:lpstr>
      <vt:lpstr>Carbon Concentration Mechanism (CCM)</vt:lpstr>
      <vt:lpstr>Crystal Structures of Carboxysome Shell Proteins</vt:lpstr>
      <vt:lpstr>Carbonic Anhydrase</vt:lpstr>
      <vt:lpstr>Carbonic Anhydrase Active Site</vt:lpstr>
      <vt:lpstr>Carbonic Anhydrase Active Site - Continued</vt:lpstr>
      <vt:lpstr>Carbon fixation 1 - overview</vt:lpstr>
      <vt:lpstr>Metabolism – Carbon fixation 2</vt:lpstr>
      <vt:lpstr>Outline</vt:lpstr>
      <vt:lpstr>Reductive Citric Acid Cycle</vt:lpstr>
      <vt:lpstr>Reverse Citric Acid Cycle</vt:lpstr>
      <vt:lpstr>Reductive TCA Cycle Key Steps</vt:lpstr>
      <vt:lpstr>Reductive Acetyl-CoA Pathway</vt:lpstr>
      <vt:lpstr>Reductive Acetyl-CoA Pathway (simplified view)</vt:lpstr>
      <vt:lpstr>Reductive Acetyl-CoA Pathway</vt:lpstr>
      <vt:lpstr>Reductive Acetyl-CoA Key Step</vt:lpstr>
      <vt:lpstr>PowerPoint Presentation</vt:lpstr>
      <vt:lpstr>PowerPoint Presentation</vt:lpstr>
      <vt:lpstr>Reductive Acetyl-CoA Pathway</vt:lpstr>
      <vt:lpstr>3-Hydroxypropionate Cycle</vt:lpstr>
      <vt:lpstr>3-Hydroxypropionate Cycle</vt:lpstr>
      <vt:lpstr>3-Hydroxypropionate Cycle Key Steps</vt:lpstr>
      <vt:lpstr>Chloroflexus aurantiacus</vt:lpstr>
      <vt:lpstr>Overview</vt:lpstr>
      <vt:lpstr>Hydroxypropionate-Hydroxybutyrate Cycle</vt:lpstr>
      <vt:lpstr>Hydroxypropionate-Hydroxybutyrate Cycle</vt:lpstr>
      <vt:lpstr>Hydroxypropionate-Hydroxybutyrate Cycle</vt:lpstr>
      <vt:lpstr>Hydroxypropionate-Hydroxybutyrate Cycle Key Steps</vt:lpstr>
      <vt:lpstr>Hydroxypropionate-hydroxybutyrate Cycle vs. Hydroxypropionate Cycle</vt:lpstr>
      <vt:lpstr>Dicarboxylate-hydroxybutyrate Cycle</vt:lpstr>
      <vt:lpstr>Dicarboxylate-hydroxybutyrate Cycle</vt:lpstr>
      <vt:lpstr>Dicarboxylate-hydroxybutyrate Cycle</vt:lpstr>
      <vt:lpstr>Dicarboxylate-hydroxybutyrate Cycle Key Steps</vt:lpstr>
      <vt:lpstr>Autotrophic CO2 Fixation Summary</vt:lpstr>
      <vt:lpstr>Gluconeogenesis from Acetyl-CoA</vt:lpstr>
      <vt:lpstr>Carbon fixation summary</vt:lpstr>
    </vt:vector>
  </TitlesOfParts>
  <Company>Chemical Engineering, 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Jingnan Lu</dc:creator>
  <cp:lastModifiedBy>Jens</cp:lastModifiedBy>
  <cp:revision>186</cp:revision>
  <dcterms:created xsi:type="dcterms:W3CDTF">2010-09-27T14:03:36Z</dcterms:created>
  <dcterms:modified xsi:type="dcterms:W3CDTF">2012-09-25T20:34:14Z</dcterms:modified>
</cp:coreProperties>
</file>