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79" r:id="rId6"/>
    <p:sldId id="260" r:id="rId7"/>
    <p:sldId id="262" r:id="rId8"/>
    <p:sldId id="263" r:id="rId9"/>
    <p:sldId id="264" r:id="rId10"/>
    <p:sldId id="265" r:id="rId11"/>
    <p:sldId id="268" r:id="rId12"/>
    <p:sldId id="280" r:id="rId13"/>
    <p:sldId id="269" r:id="rId14"/>
    <p:sldId id="270" r:id="rId15"/>
    <p:sldId id="272" r:id="rId16"/>
    <p:sldId id="273" r:id="rId17"/>
    <p:sldId id="281" r:id="rId18"/>
    <p:sldId id="274" r:id="rId19"/>
    <p:sldId id="275" r:id="rId20"/>
    <p:sldId id="282" r:id="rId21"/>
    <p:sldId id="276" r:id="rId22"/>
    <p:sldId id="277" r:id="rId23"/>
    <p:sldId id="278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D0642-C183-4315-B3C3-8E7158678FF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B686E-C5D5-47E2-8FF6-163191FB7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9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B686E-C5D5-47E2-8FF6-163191FB79C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455DC-DF36-4221-B3F6-463DD2BFF84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E0683-E60D-4385-A8D7-A8B77E23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28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29.png"/><Relationship Id="rId2" Type="http://schemas.openxmlformats.org/officeDocument/2006/relationships/image" Target="../media/image3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20.png"/><Relationship Id="rId5" Type="http://schemas.openxmlformats.org/officeDocument/2006/relationships/image" Target="../media/image33.png"/><Relationship Id="rId15" Type="http://schemas.openxmlformats.org/officeDocument/2006/relationships/image" Target="../media/image22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33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39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11" Type="http://schemas.openxmlformats.org/officeDocument/2006/relationships/image" Target="../media/image31.png"/><Relationship Id="rId5" Type="http://schemas.openxmlformats.org/officeDocument/2006/relationships/image" Target="../media/image41.png"/><Relationship Id="rId15" Type="http://schemas.openxmlformats.org/officeDocument/2006/relationships/image" Target="../media/image35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8074"/>
            <a:ext cx="7848600" cy="45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5257800"/>
            <a:ext cx="33528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October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2011</a:t>
            </a:r>
          </a:p>
          <a:p>
            <a:r>
              <a:rPr lang="en-US" sz="2400" dirty="0" smtClean="0"/>
              <a:t>Journal Club</a:t>
            </a:r>
          </a:p>
          <a:p>
            <a:r>
              <a:rPr lang="en-US" sz="2400" dirty="0" err="1" smtClean="0"/>
              <a:t>Jingnan</a:t>
            </a:r>
            <a:r>
              <a:rPr lang="en-US" sz="2400" dirty="0" smtClean="0"/>
              <a:t> Lu</a:t>
            </a:r>
            <a:endParaRPr lang="en-US" sz="2400" dirty="0"/>
          </a:p>
        </p:txBody>
      </p:sp>
      <p:pic>
        <p:nvPicPr>
          <p:cNvPr id="1028" name="Picture 4" descr="Annual Revie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486400"/>
            <a:ext cx="2623928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Calvin-Benson-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Bassham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Acetyl-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Reductive Citric Acid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3-Hydroxypropionate/4-hydroxybutyrate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 Bi-Cycle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457200"/>
            <a:ext cx="9080500" cy="6400800"/>
            <a:chOff x="626612" y="685800"/>
            <a:chExt cx="8072888" cy="6172200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617"/>
            <a:stretch>
              <a:fillRect/>
            </a:stretch>
          </p:blipFill>
          <p:spPr bwMode="auto">
            <a:xfrm>
              <a:off x="626612" y="847725"/>
              <a:ext cx="7967474" cy="578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50685" y="685800"/>
              <a:ext cx="12319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12285" y="58674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4485" y="62484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46085" y="54102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60485" y="4495800"/>
              <a:ext cx="1066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298685" y="3429000"/>
              <a:ext cx="12319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467600" y="2590800"/>
              <a:ext cx="1231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469885" y="1143000"/>
              <a:ext cx="1231900" cy="86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736085" y="1524000"/>
              <a:ext cx="7493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45485" y="3048000"/>
              <a:ext cx="6731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97885" y="4419600"/>
              <a:ext cx="927100" cy="55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Reductive Citric Acid Cycle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667000" y="2741474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Malate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Fumarate</a:t>
            </a:r>
            <a:r>
              <a:rPr lang="en-US" sz="1200" dirty="0" smtClean="0"/>
              <a:t> </a:t>
            </a:r>
            <a:r>
              <a:rPr lang="en-US" sz="1200" dirty="0" err="1" smtClean="0"/>
              <a:t>hydrtase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>
                <a:solidFill>
                  <a:srgbClr val="FF0000"/>
                </a:solidFill>
              </a:rPr>
              <a:t>Fumarate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reductase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(</a:t>
            </a:r>
            <a:r>
              <a:rPr lang="en-US" sz="1200" dirty="0" err="1" smtClean="0"/>
              <a:t>succinate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r>
              <a:rPr lang="en-US" sz="1200" dirty="0" smtClean="0"/>
              <a:t>)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Succinyl-CoA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synthetase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>
                <a:solidFill>
                  <a:srgbClr val="FF0000"/>
                </a:solidFill>
              </a:rPr>
              <a:t>Oxoglutarate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synthase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(</a:t>
            </a:r>
            <a:r>
              <a:rPr lang="en-US" sz="1200" dirty="0" err="1" smtClean="0"/>
              <a:t>oxogluatarate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r>
              <a:rPr lang="en-US" sz="1200" dirty="0" smtClean="0"/>
              <a:t>)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Isocitrate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Aconitase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Citryl-CoA</a:t>
            </a:r>
            <a:r>
              <a:rPr lang="en-US" sz="1200" dirty="0" smtClean="0"/>
              <a:t> </a:t>
            </a:r>
            <a:r>
              <a:rPr lang="en-US" sz="1200" dirty="0" err="1" smtClean="0"/>
              <a:t>synthetase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>
                <a:solidFill>
                  <a:srgbClr val="FF0000"/>
                </a:solidFill>
              </a:rPr>
              <a:t>Citryl-CoA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lyase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(citrate </a:t>
            </a:r>
            <a:r>
              <a:rPr lang="en-US" sz="1200" dirty="0" err="1" smtClean="0"/>
              <a:t>synthase</a:t>
            </a:r>
            <a:r>
              <a:rPr lang="en-US" sz="1200" dirty="0" smtClean="0"/>
              <a:t>)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Pyruvate</a:t>
            </a:r>
            <a:r>
              <a:rPr lang="en-US" sz="1200" dirty="0" smtClean="0"/>
              <a:t> </a:t>
            </a:r>
            <a:r>
              <a:rPr lang="en-US" sz="1200" dirty="0" err="1" smtClean="0"/>
              <a:t>synthase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PEP </a:t>
            </a:r>
            <a:r>
              <a:rPr lang="en-US" sz="1200" dirty="0" err="1" smtClean="0"/>
              <a:t>synthetase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ontent Placeholder 3"/>
          <p:cNvGrpSpPr>
            <a:grpSpLocks noGrp="1"/>
          </p:cNvGrpSpPr>
          <p:nvPr/>
        </p:nvGrpSpPr>
        <p:grpSpPr>
          <a:xfrm>
            <a:off x="762000" y="1600200"/>
            <a:ext cx="6781800" cy="5105400"/>
            <a:chOff x="626612" y="685800"/>
            <a:chExt cx="8072888" cy="61722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617"/>
            <a:stretch>
              <a:fillRect/>
            </a:stretch>
          </p:blipFill>
          <p:spPr bwMode="auto">
            <a:xfrm>
              <a:off x="626612" y="847725"/>
              <a:ext cx="7967474" cy="578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50685" y="685800"/>
              <a:ext cx="12319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12285" y="58674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4485" y="62484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46085" y="54102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60485" y="4495800"/>
              <a:ext cx="1066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298685" y="3429000"/>
              <a:ext cx="12319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467600" y="2590800"/>
              <a:ext cx="1231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469885" y="1143000"/>
              <a:ext cx="1231900" cy="86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736085" y="1524000"/>
              <a:ext cx="7493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45485" y="3048000"/>
              <a:ext cx="6731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97885" y="4419600"/>
              <a:ext cx="927100" cy="55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Group 23"/>
          <p:cNvGrpSpPr/>
          <p:nvPr/>
        </p:nvGrpSpPr>
        <p:grpSpPr>
          <a:xfrm>
            <a:off x="1286941" y="449398"/>
            <a:ext cx="6330611" cy="3904049"/>
            <a:chOff x="1467064" y="359510"/>
            <a:chExt cx="6107926" cy="3663172"/>
          </a:xfrm>
        </p:grpSpPr>
        <p:sp>
          <p:nvSpPr>
            <p:cNvPr id="19" name="Rectangle 18"/>
            <p:cNvSpPr/>
            <p:nvPr/>
          </p:nvSpPr>
          <p:spPr>
            <a:xfrm rot="1917277">
              <a:off x="1821842" y="1462761"/>
              <a:ext cx="5753148" cy="25599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20909872">
              <a:off x="1467064" y="359510"/>
              <a:ext cx="3588488" cy="11227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1905000" y="1219200"/>
              <a:ext cx="2819400" cy="5334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Reductive Citric Acid Cycle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38200" y="609600"/>
            <a:ext cx="678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Two-component </a:t>
            </a:r>
            <a:r>
              <a:rPr lang="en-US" sz="1400" dirty="0" err="1" smtClean="0"/>
              <a:t>isocitrate</a:t>
            </a:r>
            <a:r>
              <a:rPr lang="en-US" sz="1400" dirty="0" smtClean="0"/>
              <a:t> </a:t>
            </a:r>
            <a:r>
              <a:rPr lang="en-US" sz="1400" dirty="0" err="1" smtClean="0"/>
              <a:t>dehydrogenase</a:t>
            </a:r>
            <a:r>
              <a:rPr lang="en-US" sz="1400" dirty="0" smtClean="0"/>
              <a:t> system (7) that favors </a:t>
            </a:r>
            <a:r>
              <a:rPr lang="en-US" sz="1400" dirty="0" err="1" smtClean="0"/>
              <a:t>isocitrate</a:t>
            </a:r>
            <a:r>
              <a:rPr lang="en-US" sz="1400" dirty="0" smtClean="0"/>
              <a:t> formation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Isocitrate</a:t>
            </a:r>
            <a:r>
              <a:rPr lang="en-US" sz="1400" dirty="0" smtClean="0"/>
              <a:t> </a:t>
            </a:r>
            <a:r>
              <a:rPr lang="en-US" sz="1400" dirty="0" err="1" smtClean="0"/>
              <a:t>dehydrogenase</a:t>
            </a:r>
            <a:r>
              <a:rPr lang="en-US" sz="1400" dirty="0" smtClean="0"/>
              <a:t>: ATP/biotin-dependent </a:t>
            </a:r>
            <a:r>
              <a:rPr lang="en-US" sz="1400" dirty="0" err="1" smtClean="0"/>
              <a:t>oxoglutarate</a:t>
            </a:r>
            <a:r>
              <a:rPr lang="en-US" sz="1400" dirty="0" smtClean="0"/>
              <a:t> </a:t>
            </a:r>
            <a:r>
              <a:rPr lang="en-US" sz="1400" dirty="0" err="1" smtClean="0"/>
              <a:t>carboxylase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Keeping the </a:t>
            </a:r>
            <a:r>
              <a:rPr lang="en-US" sz="1400" dirty="0" err="1" smtClean="0"/>
              <a:t>ferredoxins</a:t>
            </a:r>
            <a:r>
              <a:rPr lang="en-US" sz="1400" dirty="0" smtClean="0"/>
              <a:t> in the reduced form is fairly challenging</a:t>
            </a:r>
            <a:endParaRPr lang="en-US" sz="1400" dirty="0"/>
          </a:p>
        </p:txBody>
      </p:sp>
      <p:sp>
        <p:nvSpPr>
          <p:cNvPr id="32" name="Oval 31"/>
          <p:cNvSpPr/>
          <p:nvPr/>
        </p:nvSpPr>
        <p:spPr>
          <a:xfrm>
            <a:off x="1447800" y="3048000"/>
            <a:ext cx="457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096000" y="3810000"/>
            <a:ext cx="457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0" y="2971800"/>
            <a:ext cx="10967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400" dirty="0" smtClean="0"/>
              <a:t>Δ</a:t>
            </a:r>
            <a:r>
              <a:rPr lang="en-US" sz="1400" dirty="0" smtClean="0"/>
              <a:t>G⁰’= +19 kJ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620000" y="3810000"/>
            <a:ext cx="10054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400" dirty="0" smtClean="0"/>
              <a:t>Δ</a:t>
            </a:r>
            <a:r>
              <a:rPr lang="en-US" sz="1400" dirty="0" smtClean="0"/>
              <a:t>G⁰’= +8 kJ</a:t>
            </a:r>
          </a:p>
        </p:txBody>
      </p:sp>
      <p:sp>
        <p:nvSpPr>
          <p:cNvPr id="36" name="Rectangle 35"/>
          <p:cNvSpPr/>
          <p:nvPr/>
        </p:nvSpPr>
        <p:spPr>
          <a:xfrm rot="20992788">
            <a:off x="2362200" y="1465565"/>
            <a:ext cx="10967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400" dirty="0" smtClean="0"/>
              <a:t>Δ</a:t>
            </a:r>
            <a:r>
              <a:rPr lang="en-US" sz="1400" dirty="0" smtClean="0"/>
              <a:t>G⁰’= +27 kJ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Calvin-Benson-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Bassham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Acetyl-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Citric Acid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3-Hydroxypropionate/4-hydroxybutyrate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 Bi-Cycle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533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4-Hydroxybutyrate (</a:t>
            </a:r>
            <a:r>
              <a:rPr lang="en-US" sz="3600" dirty="0" err="1" smtClean="0"/>
              <a:t>Dicarboxylate</a:t>
            </a:r>
            <a:r>
              <a:rPr lang="en-US" sz="3600" dirty="0" smtClean="0"/>
              <a:t>) Cycle</a:t>
            </a:r>
            <a:endParaRPr lang="en-US" sz="36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0" y="762000"/>
            <a:ext cx="9144000" cy="6096000"/>
            <a:chOff x="0" y="609600"/>
            <a:chExt cx="8992256" cy="6248400"/>
          </a:xfrm>
        </p:grpSpPr>
        <p:grpSp>
          <p:nvGrpSpPr>
            <p:cNvPr id="11" name="Group 10"/>
            <p:cNvGrpSpPr/>
            <p:nvPr/>
          </p:nvGrpSpPr>
          <p:grpSpPr>
            <a:xfrm>
              <a:off x="1676400" y="609600"/>
              <a:ext cx="5334000" cy="6248400"/>
              <a:chOff x="0" y="914400"/>
              <a:chExt cx="4953000" cy="5943600"/>
            </a:xfrm>
          </p:grpSpPr>
          <p:pic>
            <p:nvPicPr>
              <p:cNvPr id="2048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6132" r="1238"/>
              <a:stretch>
                <a:fillRect/>
              </a:stretch>
            </p:blipFill>
            <p:spPr bwMode="auto">
              <a:xfrm>
                <a:off x="0" y="1066800"/>
                <a:ext cx="4724400" cy="579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343400" y="914400"/>
                <a:ext cx="533400" cy="76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3810000" y="1371600"/>
                <a:ext cx="609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981200" y="914400"/>
                <a:ext cx="3048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191000" y="6096000"/>
                <a:ext cx="762000" cy="685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1856396">
                <a:off x="3630260" y="6284450"/>
                <a:ext cx="762000" cy="1045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600" y="1219200"/>
              <a:ext cx="101907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9800" y="2057400"/>
              <a:ext cx="72129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43600" y="2819400"/>
              <a:ext cx="863600" cy="309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67400" y="3429001"/>
              <a:ext cx="990600" cy="305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91200" y="4267200"/>
              <a:ext cx="838200" cy="333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43600" y="4953000"/>
              <a:ext cx="762000" cy="338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943600" y="5791200"/>
              <a:ext cx="85989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791200" y="6400800"/>
              <a:ext cx="704206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Left Brace 19"/>
            <p:cNvSpPr/>
            <p:nvPr/>
          </p:nvSpPr>
          <p:spPr>
            <a:xfrm>
              <a:off x="990600" y="838200"/>
              <a:ext cx="228600" cy="5715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0" y="2901842"/>
              <a:ext cx="1143000" cy="127827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Shared Intermediates and Enzymes with the </a:t>
              </a:r>
              <a:r>
                <a:rPr lang="en-US" sz="1200" b="1" dirty="0" smtClean="0">
                  <a:solidFill>
                    <a:srgbClr val="7030A0"/>
                  </a:solidFill>
                </a:rPr>
                <a:t>Reductive TCA Cycle</a:t>
              </a:r>
              <a:endParaRPr lang="en-US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22" name="Left Brace 21"/>
            <p:cNvSpPr/>
            <p:nvPr/>
          </p:nvSpPr>
          <p:spPr>
            <a:xfrm flipH="1">
              <a:off x="6934200" y="838200"/>
              <a:ext cx="228600" cy="5715000"/>
            </a:xfrm>
            <a:prstGeom prst="leftBrace">
              <a:avLst>
                <a:gd name="adj1" fmla="val 8333"/>
                <a:gd name="adj2" fmla="val 5013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24548" y="3186822"/>
              <a:ext cx="1767708" cy="884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Shared Intermediates and Enzymes with the </a:t>
              </a:r>
              <a:r>
                <a:rPr lang="en-US" sz="1200" b="1" dirty="0" smtClean="0">
                  <a:solidFill>
                    <a:srgbClr val="7030A0"/>
                  </a:solidFill>
                </a:rPr>
                <a:t>3-hydroxypropionate/4-hydroxybutyrate Cycle</a:t>
              </a:r>
              <a:endParaRPr lang="en-US" sz="1200" b="1" dirty="0">
                <a:solidFill>
                  <a:srgbClr val="7030A0"/>
                </a:solidFill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219200" y="3618839"/>
              <a:ext cx="825213" cy="419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43000" y="4419600"/>
              <a:ext cx="695734" cy="386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09800" y="5486400"/>
              <a:ext cx="452312" cy="377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962400" y="6477000"/>
              <a:ext cx="551806" cy="298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24000" y="2594764"/>
              <a:ext cx="785607" cy="39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905000" y="1676400"/>
              <a:ext cx="749013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505200" y="725944"/>
              <a:ext cx="689841" cy="363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" name="TextBox 31"/>
          <p:cNvSpPr txBox="1"/>
          <p:nvPr/>
        </p:nvSpPr>
        <p:spPr>
          <a:xfrm>
            <a:off x="2438400" y="457200"/>
            <a:ext cx="45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of </a:t>
            </a:r>
            <a:r>
              <a:rPr lang="en-US" sz="1400" i="1" dirty="0" err="1" smtClean="0"/>
              <a:t>Thermoproteales</a:t>
            </a:r>
            <a:r>
              <a:rPr lang="en-US" sz="1400" dirty="0" smtClean="0"/>
              <a:t> and </a:t>
            </a:r>
            <a:r>
              <a:rPr lang="en-US" sz="1400" i="1" dirty="0" err="1" smtClean="0"/>
              <a:t>Desulfurococcales</a:t>
            </a:r>
            <a:endParaRPr lang="en-US" sz="1400" i="1" dirty="0"/>
          </a:p>
        </p:txBody>
      </p:sp>
      <p:sp>
        <p:nvSpPr>
          <p:cNvPr id="33" name="Oval 32"/>
          <p:cNvSpPr/>
          <p:nvPr/>
        </p:nvSpPr>
        <p:spPr>
          <a:xfrm>
            <a:off x="5410200" y="39624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162800" y="4330005"/>
            <a:ext cx="175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4-hydroxybutyryl-CoA </a:t>
            </a:r>
            <a:r>
              <a:rPr lang="en-US" sz="1200" dirty="0" err="1" smtClean="0">
                <a:solidFill>
                  <a:srgbClr val="FF0000"/>
                </a:solidFill>
              </a:rPr>
              <a:t>dehydratase</a:t>
            </a:r>
            <a:endParaRPr lang="en-US" sz="1200" dirty="0" smtClean="0">
              <a:solidFill>
                <a:srgbClr val="FF0000"/>
              </a:solidFill>
            </a:endParaRP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[4Fe-4S] cluster, FAD-containing </a:t>
            </a:r>
            <a:r>
              <a:rPr lang="en-US" sz="1200" dirty="0" err="1" smtClean="0">
                <a:solidFill>
                  <a:srgbClr val="FF0000"/>
                </a:solidFill>
              </a:rPr>
              <a:t>dehydratase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ketyl</a:t>
            </a:r>
            <a:r>
              <a:rPr lang="en-US" sz="1200" dirty="0" smtClean="0">
                <a:solidFill>
                  <a:srgbClr val="FF0000"/>
                </a:solidFill>
              </a:rPr>
              <a:t> radical mechanism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5" name="Left Brace 34"/>
          <p:cNvSpPr/>
          <p:nvPr/>
        </p:nvSpPr>
        <p:spPr>
          <a:xfrm>
            <a:off x="4648200" y="4495800"/>
            <a:ext cx="228600" cy="21336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3810000" y="5410200"/>
            <a:ext cx="9144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1200" dirty="0" smtClean="0">
                <a:solidFill>
                  <a:srgbClr val="FF0000"/>
                </a:solidFill>
              </a:rPr>
              <a:t>β</a:t>
            </a:r>
            <a:r>
              <a:rPr lang="en-US" sz="1200" dirty="0" smtClean="0">
                <a:solidFill>
                  <a:srgbClr val="FF0000"/>
                </a:solidFill>
              </a:rPr>
              <a:t>-oxidation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2514600" y="4038600"/>
            <a:ext cx="685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276600" y="5715000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Calvin-Benson-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Bassham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Acetyl-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Citric Acid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3-Hydroxypropionate/4-hydroxybutyrate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 Bi-Cycle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3-Hydroxypropionate/4-hydroxybutyrate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Cycle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71600" y="990600"/>
            <a:ext cx="6248400" cy="5791200"/>
            <a:chOff x="1200751" y="685800"/>
            <a:chExt cx="6266849" cy="6096000"/>
          </a:xfrm>
        </p:grpSpPr>
        <p:grpSp>
          <p:nvGrpSpPr>
            <p:cNvPr id="11" name="Group 10"/>
            <p:cNvGrpSpPr/>
            <p:nvPr/>
          </p:nvGrpSpPr>
          <p:grpSpPr>
            <a:xfrm>
              <a:off x="1828800" y="685800"/>
              <a:ext cx="5237307" cy="6019800"/>
              <a:chOff x="1828800" y="685800"/>
              <a:chExt cx="5237307" cy="6019800"/>
            </a:xfrm>
          </p:grpSpPr>
          <p:pic>
            <p:nvPicPr>
              <p:cNvPr id="2150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81200" y="685800"/>
                <a:ext cx="5084907" cy="6019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3886200" y="685800"/>
                <a:ext cx="609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981200" y="838200"/>
                <a:ext cx="5334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209800" y="914400"/>
                <a:ext cx="6096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828800" y="5867400"/>
                <a:ext cx="6096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057400" y="5943600"/>
                <a:ext cx="609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99494" y="6400800"/>
              <a:ext cx="704206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65375" y="5819274"/>
              <a:ext cx="914400" cy="346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72200" y="5105566"/>
              <a:ext cx="762000" cy="381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24600" y="4436928"/>
              <a:ext cx="838200" cy="363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77000" y="3621928"/>
              <a:ext cx="990600" cy="347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96000" y="2694281"/>
              <a:ext cx="762000" cy="354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791200" y="1703724"/>
              <a:ext cx="762000" cy="354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38800" y="846247"/>
              <a:ext cx="838200" cy="562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506554" y="1295400"/>
              <a:ext cx="884124" cy="396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496078" y="1981200"/>
              <a:ext cx="72129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311584" y="2743200"/>
              <a:ext cx="84966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200751" y="3505200"/>
              <a:ext cx="1009049" cy="311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408564" y="4114800"/>
              <a:ext cx="958181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447800" y="4953000"/>
              <a:ext cx="762000" cy="338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447800" y="5715000"/>
              <a:ext cx="85989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5000" y="6400800"/>
              <a:ext cx="609600" cy="329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" name="TextBox 35"/>
          <p:cNvSpPr txBox="1"/>
          <p:nvPr/>
        </p:nvSpPr>
        <p:spPr>
          <a:xfrm>
            <a:off x="2667000" y="609600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of </a:t>
            </a:r>
            <a:r>
              <a:rPr lang="en-US" sz="1200" i="1" dirty="0" err="1" smtClean="0"/>
              <a:t>Sulfolobales</a:t>
            </a:r>
            <a:r>
              <a:rPr lang="en-US" sz="1200" dirty="0" smtClean="0"/>
              <a:t> and </a:t>
            </a:r>
            <a:r>
              <a:rPr lang="en-US" sz="1200" i="1" dirty="0" err="1" smtClean="0"/>
              <a:t>Stygiolobus</a:t>
            </a:r>
            <a:endParaRPr lang="en-US" sz="1200" i="1" dirty="0"/>
          </a:p>
        </p:txBody>
      </p:sp>
      <p:sp>
        <p:nvSpPr>
          <p:cNvPr id="37" name="Left Brace 36"/>
          <p:cNvSpPr/>
          <p:nvPr/>
        </p:nvSpPr>
        <p:spPr>
          <a:xfrm>
            <a:off x="1235916" y="1287966"/>
            <a:ext cx="288084" cy="53414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0" y="33528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Shared Intermediates and Enzymes with the </a:t>
            </a:r>
            <a:r>
              <a:rPr lang="en-US" sz="1200" b="1" dirty="0" smtClean="0">
                <a:solidFill>
                  <a:srgbClr val="7030A0"/>
                </a:solidFill>
              </a:rPr>
              <a:t>3-hydroxypropionate/4-hydroxybutyrate Cycle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3048000" y="3962400"/>
            <a:ext cx="1219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572000" y="6172200"/>
            <a:ext cx="1905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49200"/>
            <a:ext cx="7762875" cy="61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04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a: 4-Hydroxybutyrate Cycle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304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b: 3-Hydroxypropionate/4-Hydroxybutyrate Cycle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Calvin-Benson-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Bassham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Acetyl-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Citric Acid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3-Hydroxypropionate/4-hydroxybutyrate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3-Hydroxypropionate Bi-Cycle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3-Hydroxypropionate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Bi-Cycle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3939" r="12348"/>
          <a:stretch>
            <a:fillRect/>
          </a:stretch>
        </p:blipFill>
        <p:spPr bwMode="auto">
          <a:xfrm>
            <a:off x="0" y="1143000"/>
            <a:ext cx="6759890" cy="546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6096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of </a:t>
            </a:r>
            <a:r>
              <a:rPr lang="en-US" sz="1200" i="1" dirty="0" err="1" smtClean="0"/>
              <a:t>Chloroflexus</a:t>
            </a:r>
            <a:r>
              <a:rPr lang="en-US" sz="1200" dirty="0" smtClean="0"/>
              <a:t> and </a:t>
            </a:r>
            <a:r>
              <a:rPr lang="en-US" sz="1200" i="1" dirty="0" err="1" smtClean="0"/>
              <a:t>Chloroflexi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2438400"/>
            <a:ext cx="2362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Acetyl-</a:t>
            </a:r>
            <a:r>
              <a:rPr lang="en-US" sz="1200" dirty="0" err="1" smtClean="0"/>
              <a:t>CoA</a:t>
            </a:r>
            <a:r>
              <a:rPr lang="en-US" sz="1200" dirty="0" smtClean="0"/>
              <a:t> </a:t>
            </a:r>
            <a:r>
              <a:rPr lang="en-US" sz="1200" dirty="0" err="1" smtClean="0"/>
              <a:t>carboxylase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Malonyl-CoA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reductase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Propionyl-CoA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synthase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Propionyl-CoA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carboxylase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Methylmalonyl-CoA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epimerase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Methylmalonyl-CoA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mutase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Succinyl-CoA</a:t>
            </a:r>
            <a:r>
              <a:rPr lang="en-US" sz="1200" dirty="0" smtClean="0"/>
              <a:t> </a:t>
            </a:r>
            <a:r>
              <a:rPr lang="en-US" sz="1200" dirty="0" err="1" smtClean="0"/>
              <a:t>transferase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Succinate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200" dirty="0" err="1" smtClean="0"/>
              <a:t>Fumarate</a:t>
            </a:r>
            <a:r>
              <a:rPr lang="en-US" sz="1200" dirty="0" smtClean="0"/>
              <a:t> </a:t>
            </a:r>
            <a:r>
              <a:rPr lang="en-US" sz="1200" dirty="0" err="1" smtClean="0"/>
              <a:t>hydratase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10a.Malyl-CoA </a:t>
            </a:r>
            <a:r>
              <a:rPr lang="en-US" sz="1200" dirty="0" err="1" smtClean="0"/>
              <a:t>lyase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10b.Methylmalyl-CoA </a:t>
            </a:r>
            <a:r>
              <a:rPr lang="en-US" sz="1200" dirty="0" err="1" smtClean="0"/>
              <a:t>lyase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11. </a:t>
            </a:r>
            <a:r>
              <a:rPr lang="en-US" sz="1200" dirty="0" err="1" smtClean="0"/>
              <a:t>Mesaconyl</a:t>
            </a:r>
            <a:r>
              <a:rPr lang="en-US" sz="1200" dirty="0" smtClean="0"/>
              <a:t>-</a:t>
            </a:r>
            <a:r>
              <a:rPr lang="en-US" sz="1200" dirty="0" err="1" smtClean="0"/>
              <a:t>CoA</a:t>
            </a:r>
            <a:r>
              <a:rPr lang="en-US" sz="1200" dirty="0" smtClean="0"/>
              <a:t> </a:t>
            </a:r>
            <a:r>
              <a:rPr lang="en-US" sz="1200" dirty="0" err="1" smtClean="0"/>
              <a:t>hydratase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12. </a:t>
            </a:r>
            <a:r>
              <a:rPr lang="en-US" sz="1200" dirty="0" err="1" smtClean="0"/>
              <a:t>Mesaconyl</a:t>
            </a:r>
            <a:r>
              <a:rPr lang="en-US" sz="1200" dirty="0" smtClean="0"/>
              <a:t>-</a:t>
            </a:r>
            <a:r>
              <a:rPr lang="en-US" sz="1200" dirty="0" err="1" smtClean="0"/>
              <a:t>CoA</a:t>
            </a:r>
            <a:r>
              <a:rPr lang="en-US" sz="1200" dirty="0" smtClean="0"/>
              <a:t> </a:t>
            </a:r>
            <a:r>
              <a:rPr lang="en-US" sz="1200" dirty="0" err="1" smtClean="0"/>
              <a:t>transferase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13. </a:t>
            </a:r>
            <a:r>
              <a:rPr lang="en-US" sz="1200" dirty="0" err="1" smtClean="0"/>
              <a:t>Mesaconyl</a:t>
            </a:r>
            <a:r>
              <a:rPr lang="en-US" sz="1200" dirty="0" smtClean="0"/>
              <a:t> </a:t>
            </a:r>
            <a:r>
              <a:rPr lang="en-US" sz="1200" dirty="0" err="1" smtClean="0"/>
              <a:t>hydratase</a:t>
            </a:r>
            <a:endParaRPr lang="en-US" sz="1200" dirty="0" smtClean="0"/>
          </a:p>
          <a:p>
            <a:pPr marL="228600" indent="-228600"/>
            <a:r>
              <a:rPr lang="en-US" sz="1200" dirty="0" smtClean="0"/>
              <a:t>10c.Citramalyl-CoA </a:t>
            </a:r>
            <a:r>
              <a:rPr lang="en-US" sz="1200" dirty="0" err="1" smtClean="0"/>
              <a:t>lyase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3657600" y="2667000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895600" y="5867400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276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Calvin-Benson-</a:t>
            </a:r>
            <a:r>
              <a:rPr lang="en-US" dirty="0" err="1" smtClean="0"/>
              <a:t>Bassham</a:t>
            </a:r>
            <a:r>
              <a:rPr lang="en-US" dirty="0" smtClean="0"/>
              <a:t> Cycle</a:t>
            </a:r>
          </a:p>
          <a:p>
            <a:r>
              <a:rPr lang="en-US" dirty="0" smtClean="0"/>
              <a:t>Reductive Acetyl-</a:t>
            </a:r>
            <a:r>
              <a:rPr lang="en-US" dirty="0" err="1" smtClean="0"/>
              <a:t>CoA</a:t>
            </a:r>
            <a:r>
              <a:rPr lang="en-US" dirty="0" smtClean="0"/>
              <a:t> Pathway</a:t>
            </a:r>
          </a:p>
          <a:p>
            <a:r>
              <a:rPr lang="en-US" dirty="0" smtClean="0"/>
              <a:t>Reductive Citric Acid Cycle</a:t>
            </a:r>
          </a:p>
          <a:p>
            <a:r>
              <a:rPr lang="en-US" dirty="0" smtClean="0"/>
              <a:t>4-Hydroxybutyrate Cycle</a:t>
            </a:r>
          </a:p>
          <a:p>
            <a:r>
              <a:rPr lang="en-US" dirty="0" smtClean="0"/>
              <a:t>3-Hydroxypropionate/4-hydroxybutyrate Cycle</a:t>
            </a:r>
          </a:p>
          <a:p>
            <a:r>
              <a:rPr lang="en-US" dirty="0" smtClean="0"/>
              <a:t>3-Hydroxypropionate Bi-Cycle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7620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3-Hydroxypropionate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Bi-Cycle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24000" y="609599"/>
            <a:ext cx="7620000" cy="6157633"/>
            <a:chOff x="1295400" y="609599"/>
            <a:chExt cx="7620000" cy="6157633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939" r="12348"/>
            <a:stretch>
              <a:fillRect/>
            </a:stretch>
          </p:blipFill>
          <p:spPr bwMode="auto">
            <a:xfrm>
              <a:off x="1295400" y="609599"/>
              <a:ext cx="7620000" cy="6157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Oval 5"/>
            <p:cNvSpPr/>
            <p:nvPr/>
          </p:nvSpPr>
          <p:spPr>
            <a:xfrm rot="12026697">
              <a:off x="1457875" y="4019905"/>
              <a:ext cx="4418383" cy="205492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0" y="38862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Identical to the steps in 3-hydroxypropionate/4-hydroxybutyrate cycle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Common in many organisms for the synthesis of </a:t>
            </a:r>
            <a:r>
              <a:rPr lang="en-US" sz="1200" dirty="0" err="1" smtClean="0">
                <a:solidFill>
                  <a:srgbClr val="FF0000"/>
                </a:solidFill>
              </a:rPr>
              <a:t>succinyl-CoA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7848600" cy="838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200" dirty="0" smtClean="0">
                <a:latin typeface="Calibri" pitchFamily="34" charset="0"/>
              </a:rPr>
              <a:t>3-Hydroxypropionate/4-hydroxybutyrate Cycle (HPHB) vs. 3-Hydroxypropionate Bi-Cycle (HP)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87425"/>
            <a:ext cx="6248400" cy="587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200" y="6686550"/>
            <a:ext cx="6588125" cy="17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sz="1200" b="1" dirty="0" err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Teufel</a:t>
            </a:r>
            <a:r>
              <a:rPr lang="en-GB" sz="1200" b="1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, R. et al. 2009. J. </a:t>
            </a:r>
            <a:r>
              <a:rPr lang="en-GB" sz="1200" b="1" dirty="0" err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Bacteriol</a:t>
            </a:r>
            <a:r>
              <a:rPr lang="en-GB" sz="1200" b="1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. 191(14):4572-4581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505200" y="2730311"/>
            <a:ext cx="2514600" cy="290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HPHB 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cycle uses </a:t>
            </a:r>
            <a:r>
              <a:rPr lang="en-US" sz="13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enzymes to convert from 3-hydroxypropionate to 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S-</a:t>
            </a:r>
            <a:r>
              <a:rPr lang="en-US" sz="1300" dirty="0" err="1" smtClean="0">
                <a:solidFill>
                  <a:srgbClr val="FF0000"/>
                </a:solidFill>
                <a:latin typeface="Calibri" pitchFamily="34" charset="0"/>
              </a:rPr>
              <a:t>methylmalonyl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1300" dirty="0" err="1" smtClean="0">
                <a:solidFill>
                  <a:srgbClr val="FF0000"/>
                </a:solidFill>
                <a:latin typeface="Calibri" pitchFamily="34" charset="0"/>
              </a:rPr>
              <a:t>CoA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:</a:t>
            </a:r>
            <a:endParaRPr lang="en-US" sz="1300" dirty="0">
              <a:solidFill>
                <a:srgbClr val="FF0000"/>
              </a:solidFill>
              <a:latin typeface="Calibri" pitchFamily="34" charset="0"/>
            </a:endParaRPr>
          </a:p>
          <a:p>
            <a:pPr lvl="1" eaLnBrk="0" hangingPunct="0">
              <a:buFont typeface="Arial" charset="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3-hydroxypropionyl-CoA </a:t>
            </a:r>
            <a:r>
              <a:rPr lang="en-US" sz="1300" dirty="0" err="1">
                <a:solidFill>
                  <a:srgbClr val="FF0000"/>
                </a:solidFill>
                <a:latin typeface="Calibri" pitchFamily="34" charset="0"/>
              </a:rPr>
              <a:t>synthetase</a:t>
            </a:r>
            <a:endParaRPr lang="en-US" sz="1300" dirty="0">
              <a:solidFill>
                <a:srgbClr val="FF0000"/>
              </a:solidFill>
              <a:latin typeface="Calibri" pitchFamily="34" charset="0"/>
            </a:endParaRPr>
          </a:p>
          <a:p>
            <a:pPr lvl="1" eaLnBrk="0" hangingPunct="0">
              <a:buFont typeface="Arial" charset="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3-hydroxypropionl-CoA </a:t>
            </a:r>
            <a:r>
              <a:rPr lang="en-US" sz="1300" dirty="0" err="1">
                <a:solidFill>
                  <a:srgbClr val="FF0000"/>
                </a:solidFill>
                <a:latin typeface="Calibri" pitchFamily="34" charset="0"/>
              </a:rPr>
              <a:t>dehydratase</a:t>
            </a:r>
            <a:endParaRPr lang="en-US" sz="1300" dirty="0">
              <a:solidFill>
                <a:srgbClr val="FF0000"/>
              </a:solidFill>
              <a:latin typeface="Calibri" pitchFamily="34" charset="0"/>
            </a:endParaRPr>
          </a:p>
          <a:p>
            <a:pPr lvl="1" eaLnBrk="0" hangingPunct="0">
              <a:buFont typeface="Arial" charset="0"/>
              <a:buChar char="•"/>
            </a:pPr>
            <a:r>
              <a:rPr lang="en-US" sz="1300" dirty="0" err="1">
                <a:solidFill>
                  <a:srgbClr val="FF0000"/>
                </a:solidFill>
                <a:latin typeface="Calibri" pitchFamily="34" charset="0"/>
              </a:rPr>
              <a:t>Acryloyl-CoA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300" dirty="0" err="1">
                <a:solidFill>
                  <a:srgbClr val="FF0000"/>
                </a:solidFill>
                <a:latin typeface="Calibri" pitchFamily="34" charset="0"/>
              </a:rPr>
              <a:t>reductase</a:t>
            </a:r>
            <a:endParaRPr lang="en-US" sz="1300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endParaRPr lang="en-US" sz="1300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HP cycle 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uses only </a:t>
            </a:r>
            <a:r>
              <a:rPr lang="en-US" sz="1300" b="1" dirty="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enzyme, </a:t>
            </a:r>
            <a:r>
              <a:rPr lang="en-US" sz="1300" dirty="0" err="1">
                <a:solidFill>
                  <a:srgbClr val="FF0000"/>
                </a:solidFill>
                <a:latin typeface="Calibri" pitchFamily="34" charset="0"/>
              </a:rPr>
              <a:t>propinyl-CoA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300" dirty="0" err="1">
                <a:solidFill>
                  <a:srgbClr val="FF0000"/>
                </a:solidFill>
                <a:latin typeface="Calibri" pitchFamily="34" charset="0"/>
              </a:rPr>
              <a:t>synthetase</a:t>
            </a:r>
            <a:r>
              <a:rPr lang="en-US" sz="1300" dirty="0">
                <a:solidFill>
                  <a:srgbClr val="FF0000"/>
                </a:solidFill>
                <a:latin typeface="Calibri" pitchFamily="34" charset="0"/>
              </a:rPr>
              <a:t>, which can catalyze all of these 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reactions for the generation of S-</a:t>
            </a:r>
            <a:r>
              <a:rPr lang="en-US" sz="1300" dirty="0" err="1" smtClean="0">
                <a:solidFill>
                  <a:srgbClr val="FF0000"/>
                </a:solidFill>
                <a:latin typeface="Calibri" pitchFamily="34" charset="0"/>
              </a:rPr>
              <a:t>methylmalonyl</a:t>
            </a:r>
            <a:r>
              <a:rPr lang="en-US" sz="1300" dirty="0" smtClean="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1300" dirty="0" err="1" smtClean="0">
                <a:solidFill>
                  <a:srgbClr val="FF0000"/>
                </a:solidFill>
                <a:latin typeface="Calibri" pitchFamily="34" charset="0"/>
              </a:rPr>
              <a:t>CoA</a:t>
            </a:r>
            <a:endParaRPr lang="en-US" sz="13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Reduction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</a:t>
            </a:r>
            <a:r>
              <a:rPr kumimoji="0" lang="en-US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Ferredoxin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720" y="685800"/>
            <a:ext cx="272828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71800" y="1143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a: </a:t>
            </a:r>
            <a:r>
              <a:rPr lang="en-US" sz="1200" dirty="0" err="1" smtClean="0">
                <a:solidFill>
                  <a:srgbClr val="FF0000"/>
                </a:solidFill>
              </a:rPr>
              <a:t>Ferredoxin</a:t>
            </a:r>
            <a:r>
              <a:rPr lang="en-US" sz="1200" dirty="0" smtClean="0">
                <a:solidFill>
                  <a:srgbClr val="FF0000"/>
                </a:solidFill>
              </a:rPr>
              <a:t> reduction by NADH via </a:t>
            </a:r>
            <a:r>
              <a:rPr lang="en-US" sz="1200" dirty="0" err="1" smtClean="0">
                <a:solidFill>
                  <a:srgbClr val="FF0000"/>
                </a:solidFill>
              </a:rPr>
              <a:t>Rnf</a:t>
            </a:r>
            <a:r>
              <a:rPr lang="en-US" sz="1200" dirty="0" smtClean="0">
                <a:solidFill>
                  <a:srgbClr val="FF0000"/>
                </a:solidFill>
              </a:rPr>
              <a:t> (</a:t>
            </a:r>
            <a:r>
              <a:rPr lang="en-US" sz="1200" i="1" dirty="0" err="1" smtClean="0">
                <a:solidFill>
                  <a:srgbClr val="FF0000"/>
                </a:solidFill>
              </a:rPr>
              <a:t>Rhodobacter</a:t>
            </a:r>
            <a:r>
              <a:rPr lang="en-US" sz="1200" dirty="0" smtClean="0">
                <a:solidFill>
                  <a:srgbClr val="FF0000"/>
                </a:solidFill>
              </a:rPr>
              <a:t> nitrogen fixation) complex: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ferredoxin</a:t>
            </a:r>
            <a:r>
              <a:rPr lang="en-US" sz="1200" dirty="0" smtClean="0">
                <a:solidFill>
                  <a:srgbClr val="FF0000"/>
                </a:solidFill>
              </a:rPr>
              <a:t>: NAD+ </a:t>
            </a:r>
            <a:r>
              <a:rPr lang="en-US" sz="1200" dirty="0" err="1" smtClean="0">
                <a:solidFill>
                  <a:srgbClr val="FF0000"/>
                </a:solidFill>
              </a:rPr>
              <a:t>oxidoreductase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coupled with the </a:t>
            </a:r>
            <a:r>
              <a:rPr lang="en-US" sz="1200" dirty="0" err="1" smtClean="0">
                <a:solidFill>
                  <a:srgbClr val="FF0000"/>
                </a:solidFill>
              </a:rPr>
              <a:t>electrogenic</a:t>
            </a:r>
            <a:r>
              <a:rPr lang="en-US" sz="1200" dirty="0" smtClean="0">
                <a:solidFill>
                  <a:srgbClr val="FF0000"/>
                </a:solidFill>
              </a:rPr>
              <a:t> transduction of Na+ ions across the membrane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1800" y="2662535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b: </a:t>
            </a:r>
            <a:r>
              <a:rPr lang="en-US" sz="1200" dirty="0" err="1" smtClean="0">
                <a:solidFill>
                  <a:srgbClr val="FF0000"/>
                </a:solidFill>
              </a:rPr>
              <a:t>Ferredoxin</a:t>
            </a:r>
            <a:r>
              <a:rPr lang="en-US" sz="1200" dirty="0" smtClean="0">
                <a:solidFill>
                  <a:srgbClr val="FF0000"/>
                </a:solidFill>
              </a:rPr>
              <a:t> reduction by H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r>
              <a:rPr lang="en-US" sz="1200" dirty="0" smtClean="0">
                <a:solidFill>
                  <a:srgbClr val="FF0000"/>
                </a:solidFill>
              </a:rPr>
              <a:t> in </a:t>
            </a:r>
            <a:r>
              <a:rPr lang="en-US" sz="1200" dirty="0" err="1" smtClean="0">
                <a:solidFill>
                  <a:srgbClr val="FF0000"/>
                </a:solidFill>
              </a:rPr>
              <a:t>methanogens</a:t>
            </a:r>
            <a:r>
              <a:rPr lang="en-US" sz="1200" dirty="0" smtClean="0">
                <a:solidFill>
                  <a:srgbClr val="FF0000"/>
                </a:solidFill>
              </a:rPr>
              <a:t> via soluble [</a:t>
            </a:r>
            <a:r>
              <a:rPr lang="en-US" sz="1200" dirty="0" err="1" smtClean="0">
                <a:solidFill>
                  <a:srgbClr val="FF0000"/>
                </a:solidFill>
              </a:rPr>
              <a:t>NiFe</a:t>
            </a:r>
            <a:r>
              <a:rPr lang="en-US" sz="1200" dirty="0" smtClean="0">
                <a:solidFill>
                  <a:srgbClr val="FF0000"/>
                </a:solidFill>
              </a:rPr>
              <a:t>] </a:t>
            </a:r>
            <a:r>
              <a:rPr lang="en-US" sz="1200" dirty="0" err="1" smtClean="0">
                <a:solidFill>
                  <a:srgbClr val="FF0000"/>
                </a:solidFill>
              </a:rPr>
              <a:t>hydrogenase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coupled with </a:t>
            </a:r>
            <a:r>
              <a:rPr lang="en-US" sz="1200" dirty="0" err="1" smtClean="0">
                <a:solidFill>
                  <a:srgbClr val="FF0000"/>
                </a:solidFill>
              </a:rPr>
              <a:t>crotonyl-CoA</a:t>
            </a:r>
            <a:r>
              <a:rPr lang="en-US" sz="1200" dirty="0" smtClean="0">
                <a:solidFill>
                  <a:srgbClr val="FF0000"/>
                </a:solidFill>
              </a:rPr>
              <a:t> reduction to </a:t>
            </a:r>
            <a:r>
              <a:rPr lang="en-US" sz="1200" dirty="0" err="1" smtClean="0">
                <a:solidFill>
                  <a:srgbClr val="FF0000"/>
                </a:solidFill>
              </a:rPr>
              <a:t>butyryl-CoA</a:t>
            </a:r>
            <a:r>
              <a:rPr lang="en-US" sz="1200" dirty="0" smtClean="0">
                <a:solidFill>
                  <a:srgbClr val="FF0000"/>
                </a:solidFill>
              </a:rPr>
              <a:t> (electron bifurcation)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H</a:t>
            </a:r>
            <a:r>
              <a:rPr lang="en-US" sz="1200" baseline="-25000" dirty="0" smtClean="0">
                <a:solidFill>
                  <a:srgbClr val="FF0000"/>
                </a:solidFill>
              </a:rPr>
              <a:t>2 </a:t>
            </a:r>
            <a:r>
              <a:rPr lang="en-US" sz="1200" dirty="0" smtClean="0">
                <a:solidFill>
                  <a:srgbClr val="FF0000"/>
                </a:solidFill>
              </a:rPr>
              <a:t>can be substituted with </a:t>
            </a:r>
            <a:r>
              <a:rPr lang="en-US" sz="1200" dirty="0" err="1" smtClean="0">
                <a:solidFill>
                  <a:srgbClr val="FF0000"/>
                </a:solidFill>
              </a:rPr>
              <a:t>formate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218801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d: </a:t>
            </a:r>
            <a:r>
              <a:rPr lang="en-US" sz="1200" dirty="0" err="1" smtClean="0">
                <a:solidFill>
                  <a:srgbClr val="FF0000"/>
                </a:solidFill>
              </a:rPr>
              <a:t>Ferredoxin</a:t>
            </a:r>
            <a:r>
              <a:rPr lang="en-US" sz="1200" dirty="0" smtClean="0">
                <a:solidFill>
                  <a:srgbClr val="FF0000"/>
                </a:solidFill>
              </a:rPr>
              <a:t> reduction by H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r>
              <a:rPr lang="en-US" sz="1200" dirty="0" smtClean="0">
                <a:solidFill>
                  <a:srgbClr val="FF0000"/>
                </a:solidFill>
              </a:rPr>
              <a:t> via soluble [Fe-Fe] </a:t>
            </a:r>
            <a:r>
              <a:rPr lang="en-US" sz="1200" dirty="0" err="1" smtClean="0">
                <a:solidFill>
                  <a:srgbClr val="FF0000"/>
                </a:solidFill>
              </a:rPr>
              <a:t>hydrogenase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543800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c: </a:t>
            </a:r>
            <a:r>
              <a:rPr lang="en-US" sz="1200" dirty="0" err="1" smtClean="0">
                <a:solidFill>
                  <a:srgbClr val="FF0000"/>
                </a:solidFill>
              </a:rPr>
              <a:t>Ferredoxin</a:t>
            </a:r>
            <a:r>
              <a:rPr lang="en-US" sz="1200" dirty="0" smtClean="0">
                <a:solidFill>
                  <a:srgbClr val="FF0000"/>
                </a:solidFill>
              </a:rPr>
              <a:t> reduction by H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r>
              <a:rPr lang="en-US" sz="1200" dirty="0" smtClean="0">
                <a:solidFill>
                  <a:srgbClr val="FF0000"/>
                </a:solidFill>
              </a:rPr>
              <a:t> via membrane-bound [</a:t>
            </a:r>
            <a:r>
              <a:rPr lang="en-US" sz="1200" dirty="0" err="1" smtClean="0">
                <a:solidFill>
                  <a:srgbClr val="FF0000"/>
                </a:solidFill>
              </a:rPr>
              <a:t>NiFe</a:t>
            </a:r>
            <a:r>
              <a:rPr lang="en-US" sz="1200" dirty="0" smtClean="0">
                <a:solidFill>
                  <a:srgbClr val="FF0000"/>
                </a:solidFill>
              </a:rPr>
              <a:t>] </a:t>
            </a:r>
            <a:r>
              <a:rPr lang="en-US" sz="1200" dirty="0" err="1" smtClean="0">
                <a:solidFill>
                  <a:srgbClr val="FF0000"/>
                </a:solidFill>
              </a:rPr>
              <a:t>hydrogenase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coupled to translocation of proton or sodium ion to the outside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ummary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66800" y="533400"/>
            <a:ext cx="7086600" cy="6324600"/>
            <a:chOff x="1066800" y="609600"/>
            <a:chExt cx="6282556" cy="6248400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26445"/>
            <a:stretch>
              <a:fillRect/>
            </a:stretch>
          </p:blipFill>
          <p:spPr bwMode="auto">
            <a:xfrm>
              <a:off x="1066800" y="609600"/>
              <a:ext cx="5181600" cy="624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84372"/>
            <a:stretch>
              <a:fillRect/>
            </a:stretch>
          </p:blipFill>
          <p:spPr bwMode="auto">
            <a:xfrm>
              <a:off x="6248400" y="609600"/>
              <a:ext cx="1100956" cy="624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Final Remarks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9144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Prokaryotes do not contain </a:t>
            </a:r>
            <a:r>
              <a:rPr lang="en-US" sz="1400" dirty="0" err="1" smtClean="0"/>
              <a:t>lignocellulose</a:t>
            </a:r>
            <a:r>
              <a:rPr lang="en-US" sz="1400" dirty="0" smtClean="0"/>
              <a:t> cell walls like plants, therefore no need to biosynthesize large amounts of sugar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Carbon fixation molecules direct fluxes to acetyl-</a:t>
            </a:r>
            <a:r>
              <a:rPr lang="en-US" sz="1400" dirty="0" err="1" smtClean="0"/>
              <a:t>CoA</a:t>
            </a:r>
            <a:r>
              <a:rPr lang="en-US" sz="1400" dirty="0" smtClean="0"/>
              <a:t> (29%), </a:t>
            </a:r>
            <a:r>
              <a:rPr lang="en-US" sz="1400" dirty="0" err="1" smtClean="0"/>
              <a:t>pyruvate</a:t>
            </a:r>
            <a:r>
              <a:rPr lang="en-US" sz="1400" dirty="0" smtClean="0"/>
              <a:t> (21%), </a:t>
            </a:r>
            <a:r>
              <a:rPr lang="en-US" sz="1400" dirty="0" err="1" smtClean="0"/>
              <a:t>oxaloacetate</a:t>
            </a:r>
            <a:r>
              <a:rPr lang="en-US" sz="1400" dirty="0" smtClean="0"/>
              <a:t> (13.5%), and 2-oxoglutarate (8.2%)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Apparent </a:t>
            </a:r>
            <a:r>
              <a:rPr lang="en-US" sz="1400" dirty="0" err="1" smtClean="0"/>
              <a:t>pKa</a:t>
            </a:r>
            <a:r>
              <a:rPr lang="en-US" sz="1400" dirty="0" smtClean="0"/>
              <a:t> [HCO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/CO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] = 6.3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[CO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] = 0.012 </a:t>
            </a:r>
            <a:r>
              <a:rPr lang="en-US" sz="1400" dirty="0" err="1" smtClean="0"/>
              <a:t>mM</a:t>
            </a:r>
            <a:r>
              <a:rPr lang="en-US" sz="1400" dirty="0" smtClean="0"/>
              <a:t>, [HCO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] = 0.26 </a:t>
            </a:r>
            <a:r>
              <a:rPr lang="en-US" sz="1400" dirty="0" err="1" smtClean="0"/>
              <a:t>mM</a:t>
            </a:r>
            <a:r>
              <a:rPr lang="en-US" sz="1400" dirty="0" smtClean="0"/>
              <a:t> in water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Autotrops</a:t>
            </a:r>
            <a:r>
              <a:rPr lang="en-US" sz="1400" dirty="0" smtClean="0"/>
              <a:t> may benefit from using bicarbonate instead of CO2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138363" y="1771650"/>
            <a:ext cx="4867275" cy="3486150"/>
            <a:chOff x="2138363" y="1771650"/>
            <a:chExt cx="4867275" cy="3486150"/>
          </a:xfrm>
        </p:grpSpPr>
        <p:grpSp>
          <p:nvGrpSpPr>
            <p:cNvPr id="8" name="Group 7"/>
            <p:cNvGrpSpPr/>
            <p:nvPr/>
          </p:nvGrpSpPr>
          <p:grpSpPr>
            <a:xfrm>
              <a:off x="2138363" y="1771650"/>
              <a:ext cx="4867275" cy="3486150"/>
              <a:chOff x="2138363" y="1676400"/>
              <a:chExt cx="4867275" cy="348615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138363" y="1695450"/>
                <a:ext cx="4867275" cy="3467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2209800" y="1676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val 8"/>
            <p:cNvSpPr/>
            <p:nvPr/>
          </p:nvSpPr>
          <p:spPr>
            <a:xfrm rot="18951041">
              <a:off x="2425303" y="3492103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8951041">
              <a:off x="3339703" y="3415903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20950816">
              <a:off x="4127897" y="3415903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18842515">
              <a:off x="5473297" y="3415897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18842515">
              <a:off x="6413903" y="3442103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18842515">
              <a:off x="4406497" y="4711297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rm1.static.flickr.com/27/58392393_80aa004a37_z.jpg?zz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85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5745162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Thank You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&amp;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Happy </a:t>
            </a:r>
            <a:r>
              <a:rPr lang="en-US" sz="2000" dirty="0" smtClean="0">
                <a:solidFill>
                  <a:schemeClr val="bg1"/>
                </a:solidFill>
              </a:rPr>
              <a:t>Early</a:t>
            </a:r>
            <a:r>
              <a:rPr lang="en-US" sz="6000" dirty="0" smtClean="0">
                <a:solidFill>
                  <a:schemeClr val="bg1"/>
                </a:solidFill>
              </a:rPr>
              <a:t> Halloween</a:t>
            </a:r>
            <a:br>
              <a:rPr lang="en-US" sz="6000" dirty="0" smtClean="0">
                <a:solidFill>
                  <a:schemeClr val="bg1"/>
                </a:solidFill>
              </a:rPr>
            </a:br>
            <a:endParaRPr lang="en-US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057400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Calvin-Benson-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Bassham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Acetyl-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Citric Acid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3-Hydroxypropionate/4-hydroxybutyrate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 Bi-Cycle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Calvin-Benson-</a:t>
            </a:r>
            <a:r>
              <a:rPr lang="en-US" sz="3600" dirty="0" err="1" smtClean="0"/>
              <a:t>Bassham</a:t>
            </a:r>
            <a:r>
              <a:rPr lang="en-US" sz="3600" dirty="0" smtClean="0"/>
              <a:t> Cycle</a:t>
            </a:r>
            <a:endParaRPr lang="en-US" sz="36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219200" y="1981200"/>
            <a:ext cx="7086600" cy="4800600"/>
            <a:chOff x="1066800" y="1066800"/>
            <a:chExt cx="7162800" cy="5181600"/>
          </a:xfrm>
        </p:grpSpPr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066800" y="1066800"/>
              <a:ext cx="7162800" cy="5181600"/>
              <a:chOff x="1066800" y="990600"/>
              <a:chExt cx="7162800" cy="5181600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66800" y="1295400"/>
                <a:ext cx="6561667" cy="487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Box 8"/>
              <p:cNvSpPr txBox="1">
                <a:spLocks noChangeArrowheads="1"/>
              </p:cNvSpPr>
              <p:nvPr/>
            </p:nvSpPr>
            <p:spPr bwMode="auto">
              <a:xfrm>
                <a:off x="1219200" y="990600"/>
                <a:ext cx="70104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b="1">
                    <a:solidFill>
                      <a:srgbClr val="FF0000"/>
                    </a:solidFill>
                    <a:latin typeface="Calibri" pitchFamily="34" charset="0"/>
                  </a:rPr>
                  <a:t>Light-dependent			Light-independent</a:t>
                </a:r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 rot="16200000" flipH="1">
              <a:off x="2209007" y="3734594"/>
              <a:ext cx="4876800" cy="1587"/>
            </a:xfrm>
            <a:prstGeom prst="line">
              <a:avLst/>
            </a:prstGeom>
            <a:ln w="63500"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685800" y="704671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Also referred to as </a:t>
            </a:r>
            <a:r>
              <a:rPr lang="en-US" b="1" dirty="0" smtClean="0"/>
              <a:t>Reductive Pentose Phosphate Cycle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Most common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fixation pathway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Operates in plants, algae, </a:t>
            </a:r>
            <a:r>
              <a:rPr lang="en-US" dirty="0" err="1" smtClean="0">
                <a:latin typeface="Calibri" pitchFamily="34" charset="0"/>
              </a:rPr>
              <a:t>cyanobacteria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Proteobacteria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mycobacteria</a:t>
            </a:r>
            <a:r>
              <a:rPr lang="en-US" dirty="0" smtClean="0">
                <a:latin typeface="Calibri" pitchFamily="34" charset="0"/>
              </a:rPr>
              <a:t> etc.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Requires </a:t>
            </a:r>
            <a:r>
              <a:rPr lang="en-US" b="1" dirty="0" smtClean="0">
                <a:latin typeface="Calibri" pitchFamily="34" charset="0"/>
              </a:rPr>
              <a:t>NADPH </a:t>
            </a:r>
            <a:r>
              <a:rPr lang="en-US" dirty="0" smtClean="0">
                <a:latin typeface="Calibri" pitchFamily="34" charset="0"/>
              </a:rPr>
              <a:t>and</a:t>
            </a:r>
            <a:r>
              <a:rPr lang="en-US" b="1" dirty="0" smtClean="0">
                <a:latin typeface="Calibri" pitchFamily="34" charset="0"/>
              </a:rPr>
              <a:t> ATP </a:t>
            </a:r>
            <a:r>
              <a:rPr lang="en-US" dirty="0" smtClean="0">
                <a:latin typeface="Calibri" pitchFamily="34" charset="0"/>
              </a:rPr>
              <a:t>as energy source from photosynthesis or other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4602"/>
          <a:stretch>
            <a:fillRect/>
          </a:stretch>
        </p:blipFill>
        <p:spPr bwMode="auto">
          <a:xfrm>
            <a:off x="76200" y="609600"/>
            <a:ext cx="491863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Calvin-Benson-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Bassham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Cycle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876800" y="1201579"/>
            <a:ext cx="4191000" cy="246221"/>
            <a:chOff x="4876800" y="685800"/>
            <a:chExt cx="4191000" cy="246221"/>
          </a:xfrm>
        </p:grpSpPr>
        <p:sp>
          <p:nvSpPr>
            <p:cNvPr id="6" name="TextBox 33"/>
            <p:cNvSpPr txBox="1">
              <a:spLocks noChangeArrowheads="1"/>
            </p:cNvSpPr>
            <p:nvPr/>
          </p:nvSpPr>
          <p:spPr bwMode="auto">
            <a:xfrm>
              <a:off x="4876800" y="685800"/>
              <a:ext cx="4191000" cy="246221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000" b="1" dirty="0" smtClean="0">
                  <a:solidFill>
                    <a:srgbClr val="FF0000"/>
                  </a:solidFill>
                  <a:latin typeface="Calibri" pitchFamily="34" charset="0"/>
                </a:rPr>
                <a:t>6CO</a:t>
              </a:r>
              <a:r>
                <a:rPr lang="en-US" sz="1000" b="1" baseline="-25000" dirty="0" smtClean="0">
                  <a:solidFill>
                    <a:srgbClr val="FF0000"/>
                  </a:solidFill>
                  <a:latin typeface="Calibri" pitchFamily="34" charset="0"/>
                </a:rPr>
                <a:t>2</a:t>
              </a:r>
              <a:r>
                <a:rPr lang="en-US" sz="1000" b="1" dirty="0" smtClean="0">
                  <a:solidFill>
                    <a:srgbClr val="FF0000"/>
                  </a:solidFill>
                  <a:latin typeface="Calibri" pitchFamily="34" charset="0"/>
                </a:rPr>
                <a:t>+12NADPH+18ATP                     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C</a:t>
              </a:r>
              <a:r>
                <a:rPr lang="en-US" sz="1000" b="1" baseline="-25000" dirty="0">
                  <a:solidFill>
                    <a:srgbClr val="FF0000"/>
                  </a:solidFill>
                  <a:latin typeface="Calibri" pitchFamily="34" charset="0"/>
                </a:rPr>
                <a:t>6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H</a:t>
              </a:r>
              <a:r>
                <a:rPr lang="en-US" sz="1000" b="1" baseline="-25000" dirty="0">
                  <a:solidFill>
                    <a:srgbClr val="FF0000"/>
                  </a:solidFill>
                  <a:latin typeface="Calibri" pitchFamily="34" charset="0"/>
                </a:rPr>
                <a:t>12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O</a:t>
              </a:r>
              <a:r>
                <a:rPr lang="en-US" sz="1000" b="1" baseline="-25000" dirty="0">
                  <a:solidFill>
                    <a:srgbClr val="FF0000"/>
                  </a:solidFill>
                  <a:latin typeface="Calibri" pitchFamily="34" charset="0"/>
                </a:rPr>
                <a:t>6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(PO</a:t>
              </a:r>
              <a:r>
                <a:rPr lang="en-US" sz="1000" b="1" baseline="-25000" dirty="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H</a:t>
              </a:r>
              <a:r>
                <a:rPr lang="en-US" sz="1000" b="1" baseline="-25000" dirty="0">
                  <a:solidFill>
                    <a:srgbClr val="FF0000"/>
                  </a:solidFill>
                  <a:latin typeface="Calibri" pitchFamily="34" charset="0"/>
                </a:rPr>
                <a:t>2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)+12NADP</a:t>
              </a:r>
              <a:r>
                <a:rPr lang="en-US" sz="1000" b="1" baseline="30000" dirty="0">
                  <a:solidFill>
                    <a:srgbClr val="FF0000"/>
                  </a:solidFill>
                  <a:latin typeface="Calibri" pitchFamily="34" charset="0"/>
                </a:rPr>
                <a:t>+</a:t>
              </a:r>
              <a:r>
                <a:rPr lang="en-US" sz="1000" b="1" dirty="0">
                  <a:solidFill>
                    <a:srgbClr val="FF0000"/>
                  </a:solidFill>
                  <a:latin typeface="Calibri" pitchFamily="34" charset="0"/>
                </a:rPr>
                <a:t>+18ADP+17P</a:t>
              </a:r>
              <a:r>
                <a:rPr lang="en-US" sz="1000" b="1" baseline="-25000" dirty="0">
                  <a:solidFill>
                    <a:srgbClr val="FF0000"/>
                  </a:solidFill>
                  <a:latin typeface="Calibri" pitchFamily="34" charset="0"/>
                </a:rPr>
                <a:t>i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6324600" y="838200"/>
              <a:ext cx="4572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5181600" y="2212300"/>
            <a:ext cx="35814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Key enzyme: </a:t>
            </a:r>
          </a:p>
          <a:p>
            <a:r>
              <a:rPr lang="en-US" sz="1400" dirty="0" err="1" smtClean="0"/>
              <a:t>Ribulose</a:t>
            </a:r>
            <a:r>
              <a:rPr lang="en-US" sz="1400" dirty="0" smtClean="0"/>
              <a:t> </a:t>
            </a:r>
            <a:r>
              <a:rPr lang="en-US" sz="1400" dirty="0" err="1" smtClean="0"/>
              <a:t>bisphosphate</a:t>
            </a:r>
            <a:r>
              <a:rPr lang="en-US" sz="1400" dirty="0" smtClean="0"/>
              <a:t> </a:t>
            </a:r>
            <a:r>
              <a:rPr lang="en-US" sz="1400" dirty="0" err="1" smtClean="0"/>
              <a:t>carboxylase</a:t>
            </a:r>
            <a:r>
              <a:rPr lang="en-US" sz="1400" dirty="0" smtClean="0"/>
              <a:t> </a:t>
            </a:r>
            <a:r>
              <a:rPr lang="en-US" sz="1400" dirty="0" err="1" smtClean="0"/>
              <a:t>oxygenase</a:t>
            </a:r>
            <a:r>
              <a:rPr lang="en-US" sz="1400" dirty="0" smtClean="0"/>
              <a:t> (</a:t>
            </a:r>
            <a:r>
              <a:rPr lang="en-US" sz="1400" dirty="0" err="1" smtClean="0"/>
              <a:t>RuBisCO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Considered to be the most abundant protein on Earth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Also very inefficient, substrates CO</a:t>
            </a:r>
            <a:r>
              <a:rPr lang="en-US" sz="1400" baseline="-25000" dirty="0" smtClean="0"/>
              <a:t>2 </a:t>
            </a:r>
            <a:r>
              <a:rPr lang="en-US" sz="1400" dirty="0" smtClean="0"/>
              <a:t>to O</a:t>
            </a:r>
            <a:r>
              <a:rPr lang="en-US" sz="1400" baseline="-25000" dirty="0" smtClean="0"/>
              <a:t>2 </a:t>
            </a:r>
            <a:r>
              <a:rPr lang="en-US" sz="1400" dirty="0" smtClean="0"/>
              <a:t>ratio is 4:1</a:t>
            </a:r>
            <a:endParaRPr lang="en-US" sz="1400" baseline="-250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Mg(II) involved to activate the CO</a:t>
            </a:r>
            <a:r>
              <a:rPr lang="en-US" sz="1400" baseline="-25000" dirty="0" smtClean="0"/>
              <a:t>2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Rate-controlling step in Calvin-Benson Cycle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Biotechnological interest: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increase catalytic activity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decrease oxygenation activity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1295400" y="914400"/>
            <a:ext cx="609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CBB Cycle in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Archaebacteria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62" name="Arc 61"/>
          <p:cNvSpPr/>
          <p:nvPr/>
        </p:nvSpPr>
        <p:spPr>
          <a:xfrm>
            <a:off x="914400" y="-152400"/>
            <a:ext cx="6096000" cy="5334000"/>
          </a:xfrm>
          <a:prstGeom prst="arc">
            <a:avLst>
              <a:gd name="adj1" fmla="val 5216084"/>
              <a:gd name="adj2" fmla="val 741401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28600" y="685800"/>
            <a:ext cx="8724900" cy="5867400"/>
            <a:chOff x="228600" y="685800"/>
            <a:chExt cx="8724900" cy="5867400"/>
          </a:xfrm>
        </p:grpSpPr>
        <p:sp>
          <p:nvSpPr>
            <p:cNvPr id="8" name="Arc 7"/>
            <p:cNvSpPr/>
            <p:nvPr/>
          </p:nvSpPr>
          <p:spPr>
            <a:xfrm>
              <a:off x="1295400" y="914400"/>
              <a:ext cx="6096000" cy="5334000"/>
            </a:xfrm>
            <a:prstGeom prst="arc">
              <a:avLst>
                <a:gd name="adj1" fmla="val 13398206"/>
                <a:gd name="adj2" fmla="val 1530393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1295400" y="914400"/>
              <a:ext cx="6096000" cy="5334000"/>
            </a:xfrm>
            <a:prstGeom prst="arc">
              <a:avLst>
                <a:gd name="adj1" fmla="val 17063526"/>
                <a:gd name="adj2" fmla="val 1814606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0" name="Arc 9"/>
            <p:cNvSpPr/>
            <p:nvPr/>
          </p:nvSpPr>
          <p:spPr>
            <a:xfrm>
              <a:off x="1295400" y="914400"/>
              <a:ext cx="6096000" cy="5334000"/>
            </a:xfrm>
            <a:prstGeom prst="arc">
              <a:avLst>
                <a:gd name="adj1" fmla="val 20001198"/>
                <a:gd name="adj2" fmla="val 2070299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pic>
          <p:nvPicPr>
            <p:cNvPr id="11" name="Picture 6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33800" y="685800"/>
              <a:ext cx="1117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2192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10400" y="2819400"/>
              <a:ext cx="850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69000" y="4572000"/>
              <a:ext cx="16510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rc 14"/>
            <p:cNvSpPr/>
            <p:nvPr/>
          </p:nvSpPr>
          <p:spPr>
            <a:xfrm>
              <a:off x="1295400" y="914400"/>
              <a:ext cx="6096000" cy="5334000"/>
            </a:xfrm>
            <a:prstGeom prst="arc">
              <a:avLst>
                <a:gd name="adj1" fmla="val 351998"/>
                <a:gd name="adj2" fmla="val 1246205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1295400" y="914400"/>
              <a:ext cx="6096000" cy="5334000"/>
            </a:xfrm>
            <a:prstGeom prst="arc">
              <a:avLst>
                <a:gd name="adj1" fmla="val 2510014"/>
                <a:gd name="adj2" fmla="val 380528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pic>
          <p:nvPicPr>
            <p:cNvPr id="17" name="Picture 12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62400" y="5638800"/>
              <a:ext cx="1536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8200" y="4495800"/>
              <a:ext cx="850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2000" y="3962400"/>
              <a:ext cx="1409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Arc 19"/>
            <p:cNvSpPr/>
            <p:nvPr/>
          </p:nvSpPr>
          <p:spPr>
            <a:xfrm>
              <a:off x="1295400" y="914400"/>
              <a:ext cx="6096000" cy="5334000"/>
            </a:xfrm>
            <a:prstGeom prst="arc">
              <a:avLst>
                <a:gd name="adj1" fmla="val 10584087"/>
                <a:gd name="adj2" fmla="val 11907185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pic>
          <p:nvPicPr>
            <p:cNvPr id="21" name="Picture 16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90600" y="1752600"/>
              <a:ext cx="1536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18"/>
            <p:cNvSpPr txBox="1">
              <a:spLocks noChangeArrowheads="1"/>
            </p:cNvSpPr>
            <p:nvPr/>
          </p:nvSpPr>
          <p:spPr bwMode="auto">
            <a:xfrm>
              <a:off x="3581400" y="1295400"/>
              <a:ext cx="18288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12 3-phospho-glycerate (36 C</a:t>
              </a:r>
              <a:r>
                <a:rPr lang="en-US" sz="1200" dirty="0" smtClean="0">
                  <a:latin typeface="Calibri" pitchFamily="34" charset="0"/>
                </a:rPr>
                <a:t>)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24" name="TextBox 19"/>
            <p:cNvSpPr txBox="1">
              <a:spLocks noChangeArrowheads="1"/>
            </p:cNvSpPr>
            <p:nvPr/>
          </p:nvSpPr>
          <p:spPr bwMode="auto">
            <a:xfrm>
              <a:off x="5486400" y="1747838"/>
              <a:ext cx="18288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12 1,3-bisphospho-glycerate (</a:t>
              </a:r>
              <a:r>
                <a:rPr lang="en-US" sz="1200" dirty="0" smtClean="0">
                  <a:latin typeface="Calibri" pitchFamily="34" charset="0"/>
                </a:rPr>
                <a:t>36 C)</a:t>
              </a:r>
              <a:endParaRPr lang="en-US" sz="1200" dirty="0">
                <a:latin typeface="Calibri" pitchFamily="34" charset="0"/>
              </a:endParaRPr>
            </a:p>
          </p:txBody>
        </p:sp>
        <p:pic>
          <p:nvPicPr>
            <p:cNvPr id="25" name="Picture 20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81600" y="685800"/>
              <a:ext cx="609600" cy="22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2"/>
            <p:cNvSpPr txBox="1">
              <a:spLocks noChangeArrowheads="1"/>
            </p:cNvSpPr>
            <p:nvPr/>
          </p:nvSpPr>
          <p:spPr bwMode="auto">
            <a:xfrm>
              <a:off x="6781800" y="3424238"/>
              <a:ext cx="18288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12 </a:t>
              </a:r>
              <a:r>
                <a:rPr lang="en-US" sz="1200" dirty="0" err="1">
                  <a:latin typeface="Calibri" pitchFamily="34" charset="0"/>
                </a:rPr>
                <a:t>glyceraldehyde</a:t>
              </a:r>
              <a:r>
                <a:rPr lang="en-US" sz="1200" dirty="0">
                  <a:latin typeface="Calibri" pitchFamily="34" charset="0"/>
                </a:rPr>
                <a:t> 3-phosphate (36 C</a:t>
              </a:r>
              <a:r>
                <a:rPr lang="en-US" sz="1200" dirty="0" smtClean="0">
                  <a:latin typeface="Calibri" pitchFamily="34" charset="0"/>
                </a:rPr>
                <a:t>)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28" name="TextBox 23"/>
            <p:cNvSpPr txBox="1">
              <a:spLocks noChangeArrowheads="1"/>
            </p:cNvSpPr>
            <p:nvPr/>
          </p:nvSpPr>
          <p:spPr bwMode="auto">
            <a:xfrm>
              <a:off x="5715000" y="5181600"/>
              <a:ext cx="28956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1 fructose 1,6-bisphosphate (</a:t>
              </a:r>
              <a:r>
                <a:rPr lang="en-US" sz="1200" dirty="0" smtClean="0">
                  <a:latin typeface="Calibri" pitchFamily="34" charset="0"/>
                </a:rPr>
                <a:t>6 C)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29" name="TextBox 24"/>
            <p:cNvSpPr txBox="1">
              <a:spLocks noChangeArrowheads="1"/>
            </p:cNvSpPr>
            <p:nvPr/>
          </p:nvSpPr>
          <p:spPr bwMode="auto">
            <a:xfrm>
              <a:off x="3733800" y="6276975"/>
              <a:ext cx="2971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1 fructose 6-bisphosphate (</a:t>
              </a:r>
              <a:r>
                <a:rPr lang="en-US" sz="1200" dirty="0" smtClean="0">
                  <a:latin typeface="Calibri" pitchFamily="34" charset="0"/>
                </a:rPr>
                <a:t>6 C)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30" name="TextBox 25"/>
            <p:cNvSpPr txBox="1">
              <a:spLocks noChangeArrowheads="1"/>
            </p:cNvSpPr>
            <p:nvPr/>
          </p:nvSpPr>
          <p:spPr bwMode="auto">
            <a:xfrm>
              <a:off x="4267200" y="5105400"/>
              <a:ext cx="15240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10 </a:t>
              </a:r>
              <a:r>
                <a:rPr lang="en-US" sz="1200" dirty="0" err="1">
                  <a:latin typeface="Calibri" pitchFamily="34" charset="0"/>
                </a:rPr>
                <a:t>glyceraldehyde</a:t>
              </a:r>
              <a:r>
                <a:rPr lang="en-US" sz="1200" dirty="0">
                  <a:latin typeface="Calibri" pitchFamily="34" charset="0"/>
                </a:rPr>
                <a:t> 3-phosphate (</a:t>
              </a:r>
              <a:r>
                <a:rPr lang="en-US" sz="1200" dirty="0" smtClean="0">
                  <a:latin typeface="Calibri" pitchFamily="34" charset="0"/>
                </a:rPr>
                <a:t>30 C)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31" name="TextBox 26"/>
            <p:cNvSpPr txBox="1">
              <a:spLocks noChangeArrowheads="1"/>
            </p:cNvSpPr>
            <p:nvPr/>
          </p:nvSpPr>
          <p:spPr bwMode="auto">
            <a:xfrm>
              <a:off x="5562600" y="4648200"/>
              <a:ext cx="3810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dirty="0">
                  <a:latin typeface="Calibri" pitchFamily="34" charset="0"/>
                </a:rPr>
                <a:t>+</a:t>
              </a:r>
            </a:p>
          </p:txBody>
        </p:sp>
        <p:sp>
          <p:nvSpPr>
            <p:cNvPr id="32" name="Arc 31"/>
            <p:cNvSpPr/>
            <p:nvPr/>
          </p:nvSpPr>
          <p:spPr>
            <a:xfrm>
              <a:off x="762000" y="838200"/>
              <a:ext cx="6096000" cy="5334000"/>
            </a:xfrm>
            <a:prstGeom prst="arc">
              <a:avLst>
                <a:gd name="adj1" fmla="val 5216084"/>
                <a:gd name="adj2" fmla="val 676769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3" name="TextBox 28"/>
            <p:cNvSpPr txBox="1">
              <a:spLocks noChangeArrowheads="1"/>
            </p:cNvSpPr>
            <p:nvPr/>
          </p:nvSpPr>
          <p:spPr bwMode="auto">
            <a:xfrm>
              <a:off x="228600" y="4495800"/>
              <a:ext cx="2971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6 ribulose 5-phosphate (30 carbons)</a:t>
              </a:r>
            </a:p>
          </p:txBody>
        </p:sp>
        <p:pic>
          <p:nvPicPr>
            <p:cNvPr id="34" name="Picture 29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2000" y="3200400"/>
              <a:ext cx="53340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0"/>
            <p:cNvSpPr txBox="1">
              <a:spLocks noChangeArrowheads="1"/>
            </p:cNvSpPr>
            <p:nvPr/>
          </p:nvSpPr>
          <p:spPr bwMode="auto">
            <a:xfrm>
              <a:off x="533400" y="2314575"/>
              <a:ext cx="2971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6 </a:t>
              </a:r>
              <a:r>
                <a:rPr lang="en-US" sz="1200" dirty="0" err="1">
                  <a:latin typeface="Calibri" pitchFamily="34" charset="0"/>
                </a:rPr>
                <a:t>ribulose</a:t>
              </a:r>
              <a:r>
                <a:rPr lang="en-US" sz="1200" dirty="0">
                  <a:latin typeface="Calibri" pitchFamily="34" charset="0"/>
                </a:rPr>
                <a:t> </a:t>
              </a:r>
              <a:r>
                <a:rPr lang="en-US" sz="1200" dirty="0" smtClean="0">
                  <a:latin typeface="Calibri" pitchFamily="34" charset="0"/>
                </a:rPr>
                <a:t>1,5-bisphosphate </a:t>
              </a:r>
              <a:r>
                <a:rPr lang="en-US" sz="1200" dirty="0">
                  <a:latin typeface="Calibri" pitchFamily="34" charset="0"/>
                </a:rPr>
                <a:t>(30 C</a:t>
              </a:r>
              <a:r>
                <a:rPr lang="en-US" sz="1200" dirty="0" smtClean="0">
                  <a:latin typeface="Calibri" pitchFamily="34" charset="0"/>
                </a:rPr>
                <a:t>)</a:t>
              </a:r>
              <a:endParaRPr lang="en-US" sz="1200" dirty="0">
                <a:latin typeface="Calibri" pitchFamily="34" charset="0"/>
              </a:endParaRPr>
            </a:p>
          </p:txBody>
        </p:sp>
        <p:pic>
          <p:nvPicPr>
            <p:cNvPr id="36" name="Picture 31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981200" y="1066800"/>
              <a:ext cx="544512" cy="238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2"/>
            <p:cNvSpPr txBox="1">
              <a:spLocks noChangeArrowheads="1"/>
            </p:cNvSpPr>
            <p:nvPr/>
          </p:nvSpPr>
          <p:spPr bwMode="auto">
            <a:xfrm>
              <a:off x="1143000" y="5715000"/>
              <a:ext cx="1828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Biosynthesis</a:t>
              </a:r>
            </a:p>
          </p:txBody>
        </p:sp>
        <p:cxnSp>
          <p:nvCxnSpPr>
            <p:cNvPr id="40" name="Straight Arrow Connector 39"/>
            <p:cNvCxnSpPr>
              <a:stCxn id="8" idx="2"/>
            </p:cNvCxnSpPr>
            <p:nvPr/>
          </p:nvCxnSpPr>
          <p:spPr>
            <a:xfrm>
              <a:off x="3651250" y="984250"/>
              <a:ext cx="82550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15" idx="2"/>
            </p:cNvCxnSpPr>
            <p:nvPr/>
          </p:nvCxnSpPr>
          <p:spPr>
            <a:xfrm rot="5400000">
              <a:off x="7072313" y="4656137"/>
              <a:ext cx="82550" cy="539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16" idx="2"/>
            </p:cNvCxnSpPr>
            <p:nvPr/>
          </p:nvCxnSpPr>
          <p:spPr>
            <a:xfrm rot="10800000" flipV="1">
              <a:off x="5410200" y="6024563"/>
              <a:ext cx="155575" cy="714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 flipV="1">
              <a:off x="2286000" y="4724400"/>
              <a:ext cx="145937" cy="966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6200000" flipH="1">
              <a:off x="7200900" y="2857500"/>
              <a:ext cx="76202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9" idx="2"/>
            </p:cNvCxnSpPr>
            <p:nvPr/>
          </p:nvCxnSpPr>
          <p:spPr>
            <a:xfrm>
              <a:off x="5824538" y="1250950"/>
              <a:ext cx="42862" cy="444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0800000">
              <a:off x="2590800" y="5943600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3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772400" y="5791200"/>
              <a:ext cx="1181100" cy="685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48" name="Straight Arrow Connector 47"/>
            <p:cNvCxnSpPr/>
            <p:nvPr/>
          </p:nvCxnSpPr>
          <p:spPr bwMode="auto">
            <a:xfrm>
              <a:off x="2514600" y="1219200"/>
              <a:ext cx="38100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flipV="1">
              <a:off x="1219200" y="3048000"/>
              <a:ext cx="152400" cy="2286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flipV="1">
              <a:off x="1447800" y="2514600"/>
              <a:ext cx="76200" cy="2286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 bwMode="auto">
            <a:xfrm>
              <a:off x="5486400" y="914400"/>
              <a:ext cx="228600" cy="304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H="1">
              <a:off x="7239000" y="2438400"/>
              <a:ext cx="76200" cy="304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6" name="TextBox 65"/>
            <p:cNvSpPr txBox="1"/>
            <p:nvPr/>
          </p:nvSpPr>
          <p:spPr>
            <a:xfrm>
              <a:off x="7010400" y="2176046"/>
              <a:ext cx="1219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12 NADPH</a:t>
              </a:r>
              <a:endParaRPr lang="en-US" sz="1600" b="1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743200" y="26670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RuBisCo</a:t>
            </a:r>
            <a:r>
              <a:rPr lang="en-US" sz="1200" dirty="0" smtClean="0">
                <a:solidFill>
                  <a:srgbClr val="FF0000"/>
                </a:solidFill>
              </a:rPr>
              <a:t> Type III gene found in </a:t>
            </a:r>
            <a:r>
              <a:rPr lang="en-US" sz="1200" dirty="0" err="1" smtClean="0">
                <a:solidFill>
                  <a:srgbClr val="FF0000"/>
                </a:solidFill>
              </a:rPr>
              <a:t>Archaebacteria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Active </a:t>
            </a:r>
            <a:r>
              <a:rPr lang="en-US" sz="1200" dirty="0" err="1" smtClean="0">
                <a:solidFill>
                  <a:srgbClr val="FF0000"/>
                </a:solidFill>
              </a:rPr>
              <a:t>RuBisCo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no operative Calvin-Benson Cycle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no </a:t>
            </a:r>
            <a:r>
              <a:rPr lang="en-US" sz="1200" dirty="0" err="1" smtClean="0">
                <a:solidFill>
                  <a:srgbClr val="FF0000"/>
                </a:solidFill>
              </a:rPr>
              <a:t>ribulose</a:t>
            </a:r>
            <a:r>
              <a:rPr lang="en-US" sz="1200" dirty="0" smtClean="0">
                <a:solidFill>
                  <a:srgbClr val="FF0000"/>
                </a:solidFill>
              </a:rPr>
              <a:t> 1,5 </a:t>
            </a:r>
            <a:r>
              <a:rPr lang="en-US" sz="1200" dirty="0" err="1" smtClean="0">
                <a:solidFill>
                  <a:srgbClr val="FF0000"/>
                </a:solidFill>
              </a:rPr>
              <a:t>bisphosphate</a:t>
            </a:r>
            <a:r>
              <a:rPr lang="en-US" sz="1200" dirty="0" smtClean="0">
                <a:solidFill>
                  <a:srgbClr val="FF0000"/>
                </a:solidFill>
              </a:rPr>
              <a:t> regeneration gene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role in O</a:t>
            </a:r>
            <a:r>
              <a:rPr lang="en-US" sz="1200" baseline="-25000" dirty="0" smtClean="0">
                <a:solidFill>
                  <a:srgbClr val="FF0000"/>
                </a:solidFill>
              </a:rPr>
              <a:t>2</a:t>
            </a:r>
            <a:r>
              <a:rPr lang="en-US" sz="1200" dirty="0" smtClean="0">
                <a:solidFill>
                  <a:srgbClr val="FF0000"/>
                </a:solidFill>
              </a:rPr>
              <a:t> detoxification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 role in consumption of excess reducing equivalents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Autotrophic Pathways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Calvin-Benson-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Bassham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Reductive Acetyl-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Pathway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Reductive Citric Acid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3-Hydroxypropionate/4-hydroxybutyrate Cycle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3-Hydroxypropionate Bi-Cycle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5"/>
          <p:cNvSpPr txBox="1">
            <a:spLocks noChangeArrowheads="1"/>
          </p:cNvSpPr>
          <p:nvPr/>
        </p:nvSpPr>
        <p:spPr bwMode="auto">
          <a:xfrm>
            <a:off x="76200" y="57661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Wood-</a:t>
            </a:r>
            <a:r>
              <a:rPr lang="en-US" sz="1200" dirty="0" err="1" smtClean="0">
                <a:latin typeface="Calibri" pitchFamily="34" charset="0"/>
              </a:rPr>
              <a:t>Lungdahl</a:t>
            </a:r>
            <a:r>
              <a:rPr lang="en-US" sz="1200" dirty="0" smtClean="0">
                <a:latin typeface="Calibri" pitchFamily="34" charset="0"/>
              </a:rPr>
              <a:t> Pathway used by </a:t>
            </a:r>
            <a:r>
              <a:rPr lang="en-US" sz="1200" dirty="0" err="1" smtClean="0">
                <a:latin typeface="Calibri" pitchFamily="34" charset="0"/>
              </a:rPr>
              <a:t>acetogenic</a:t>
            </a:r>
            <a:r>
              <a:rPr lang="en-US" sz="1200" dirty="0" smtClean="0">
                <a:latin typeface="Calibri" pitchFamily="34" charset="0"/>
              </a:rPr>
              <a:t>, </a:t>
            </a:r>
            <a:r>
              <a:rPr lang="en-US" sz="1200" dirty="0" err="1" smtClean="0">
                <a:latin typeface="Calibri" pitchFamily="34" charset="0"/>
              </a:rPr>
              <a:t>Eubacteria</a:t>
            </a:r>
            <a:r>
              <a:rPr lang="en-US" sz="1200" dirty="0" smtClean="0">
                <a:latin typeface="Calibri" pitchFamily="34" charset="0"/>
              </a:rPr>
              <a:t> and </a:t>
            </a:r>
            <a:r>
              <a:rPr lang="en-US" sz="1200" dirty="0" err="1" smtClean="0">
                <a:latin typeface="Calibri" pitchFamily="34" charset="0"/>
              </a:rPr>
              <a:t>methanogenic</a:t>
            </a:r>
            <a:r>
              <a:rPr lang="en-US" sz="1200" dirty="0" smtClean="0">
                <a:latin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</a:rPr>
              <a:t>Euryarchaeota</a:t>
            </a:r>
            <a:endParaRPr lang="en-US" sz="1200" dirty="0" smtClean="0">
              <a:latin typeface="Calibri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Simultaneously fix CO</a:t>
            </a:r>
            <a:r>
              <a:rPr lang="en-US" sz="1200" baseline="-25000" dirty="0" smtClean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 and generate ATP by converting acetyl-</a:t>
            </a:r>
            <a:r>
              <a:rPr lang="en-US" sz="1200" dirty="0" err="1" smtClean="0">
                <a:latin typeface="Calibri" pitchFamily="34" charset="0"/>
              </a:rPr>
              <a:t>CoA</a:t>
            </a:r>
            <a:r>
              <a:rPr lang="en-US" sz="1200" dirty="0" smtClean="0">
                <a:latin typeface="Calibri" pitchFamily="34" charset="0"/>
              </a:rPr>
              <a:t> to acetate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1 CO</a:t>
            </a:r>
            <a:r>
              <a:rPr lang="en-US" sz="1200" baseline="-25000" dirty="0" smtClean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 </a:t>
            </a:r>
            <a:r>
              <a:rPr lang="en-US" sz="1200" dirty="0">
                <a:latin typeface="Calibri" pitchFamily="34" charset="0"/>
              </a:rPr>
              <a:t>reduced to CO (bound to nickel atom via CO </a:t>
            </a:r>
            <a:r>
              <a:rPr lang="en-US" sz="1200" dirty="0" err="1">
                <a:latin typeface="Calibri" pitchFamily="34" charset="0"/>
              </a:rPr>
              <a:t>dehydrogenase</a:t>
            </a:r>
            <a:r>
              <a:rPr lang="en-US" sz="1200" dirty="0">
                <a:latin typeface="Calibri" pitchFamily="34" charset="0"/>
              </a:rPr>
              <a:t>)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1 CO</a:t>
            </a:r>
            <a:r>
              <a:rPr lang="en-US" sz="1200" baseline="-25000" dirty="0" smtClean="0">
                <a:latin typeface="Calibri" pitchFamily="34" charset="0"/>
              </a:rPr>
              <a:t>2</a:t>
            </a:r>
            <a:r>
              <a:rPr lang="en-US" sz="1200" dirty="0" smtClean="0">
                <a:latin typeface="Calibri" pitchFamily="34" charset="0"/>
              </a:rPr>
              <a:t> </a:t>
            </a:r>
            <a:r>
              <a:rPr lang="en-US" sz="1200" dirty="0">
                <a:latin typeface="Calibri" pitchFamily="34" charset="0"/>
              </a:rPr>
              <a:t>reduced to methyl group (bound to </a:t>
            </a:r>
            <a:r>
              <a:rPr lang="en-US" sz="1200" dirty="0" err="1">
                <a:latin typeface="Calibri" pitchFamily="34" charset="0"/>
              </a:rPr>
              <a:t>tetrahydropterin</a:t>
            </a:r>
            <a:r>
              <a:rPr lang="en-US" sz="1200" dirty="0">
                <a:latin typeface="Calibri" pitchFamily="34" charset="0"/>
              </a:rPr>
              <a:t> carrier)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CO </a:t>
            </a:r>
            <a:r>
              <a:rPr lang="en-US" sz="1200" dirty="0" err="1" smtClean="0">
                <a:latin typeface="Calibri" pitchFamily="34" charset="0"/>
              </a:rPr>
              <a:t>dehydrogenase</a:t>
            </a:r>
            <a:r>
              <a:rPr lang="en-US" sz="1200" dirty="0" smtClean="0">
                <a:latin typeface="Calibri" pitchFamily="34" charset="0"/>
              </a:rPr>
              <a:t>/acetyl-</a:t>
            </a:r>
            <a:r>
              <a:rPr lang="en-US" sz="1200" dirty="0" err="1" smtClean="0">
                <a:latin typeface="Calibri" pitchFamily="34" charset="0"/>
              </a:rPr>
              <a:t>CoA</a:t>
            </a:r>
            <a:r>
              <a:rPr lang="en-US" sz="1200" dirty="0" smtClean="0">
                <a:latin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</a:rPr>
              <a:t>synthase</a:t>
            </a:r>
            <a:r>
              <a:rPr lang="en-US" sz="1200" dirty="0" smtClean="0">
                <a:latin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</a:rPr>
              <a:t>bifunctional</a:t>
            </a:r>
            <a:r>
              <a:rPr lang="en-US" sz="1200" dirty="0" smtClean="0">
                <a:latin typeface="Calibri" pitchFamily="34" charset="0"/>
              </a:rPr>
              <a:t> enzyme combines methyl group with </a:t>
            </a:r>
            <a:r>
              <a:rPr lang="en-US" sz="1200" dirty="0" err="1" smtClean="0">
                <a:latin typeface="Calibri" pitchFamily="34" charset="0"/>
              </a:rPr>
              <a:t>CoA</a:t>
            </a:r>
            <a:r>
              <a:rPr lang="en-US" sz="1200" dirty="0" smtClean="0">
                <a:latin typeface="Calibri" pitchFamily="34" charset="0"/>
              </a:rPr>
              <a:t> and CO to yield acetyl-</a:t>
            </a:r>
            <a:r>
              <a:rPr lang="en-US" sz="1200" dirty="0" err="1" smtClean="0">
                <a:latin typeface="Calibri" pitchFamily="34" charset="0"/>
              </a:rPr>
              <a:t>CoA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14400"/>
          </a:xfrm>
        </p:spPr>
        <p:txBody>
          <a:bodyPr/>
          <a:lstStyle/>
          <a:p>
            <a:r>
              <a:rPr lang="en-US" dirty="0" smtClean="0"/>
              <a:t>Reductive Acetyl-</a:t>
            </a:r>
            <a:r>
              <a:rPr lang="en-US" dirty="0" err="1" smtClean="0"/>
              <a:t>CoA</a:t>
            </a:r>
            <a:r>
              <a:rPr lang="en-US" dirty="0" smtClean="0"/>
              <a:t> Pathway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1295400" y="914400"/>
            <a:ext cx="6477000" cy="4688715"/>
            <a:chOff x="1053167" y="569085"/>
            <a:chExt cx="6871633" cy="5145915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53167" y="569085"/>
              <a:ext cx="6719233" cy="5145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Oval 40"/>
            <p:cNvSpPr/>
            <p:nvPr/>
          </p:nvSpPr>
          <p:spPr>
            <a:xfrm>
              <a:off x="7467600" y="1524000"/>
              <a:ext cx="457200" cy="381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447800" y="1600200"/>
              <a:ext cx="457200" cy="381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172200" y="2209800"/>
              <a:ext cx="609600" cy="533400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410200" y="2819400"/>
              <a:ext cx="1447800" cy="914400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371600" y="609600"/>
            <a:ext cx="617220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+ 4H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+ </a:t>
            </a:r>
            <a:r>
              <a:rPr lang="en-US" dirty="0" err="1" smtClean="0">
                <a:solidFill>
                  <a:srgbClr val="FF0000"/>
                </a:solidFill>
              </a:rPr>
              <a:t>CoASH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  CH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CO-SCoA + 3H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505200" y="762000"/>
            <a:ext cx="1524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b="3678"/>
          <a:stretch>
            <a:fillRect/>
          </a:stretch>
        </p:blipFill>
        <p:spPr bwMode="auto">
          <a:xfrm>
            <a:off x="0" y="685800"/>
            <a:ext cx="9143999" cy="598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76200" y="76200"/>
            <a:ext cx="9144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Reductive Acetyl-</a:t>
            </a:r>
            <a:r>
              <a:rPr lang="en-US" sz="3000" dirty="0" err="1" smtClean="0"/>
              <a:t>CoA</a:t>
            </a:r>
            <a:r>
              <a:rPr lang="en-US" sz="3000" dirty="0" smtClean="0"/>
              <a:t> Pathway</a:t>
            </a:r>
            <a:br>
              <a:rPr lang="en-US" sz="3000" dirty="0" smtClean="0"/>
            </a:br>
            <a:r>
              <a:rPr lang="en-US" sz="1600" i="1" dirty="0" err="1" smtClean="0">
                <a:solidFill>
                  <a:srgbClr val="FF0000"/>
                </a:solidFill>
              </a:rPr>
              <a:t>Moorella</a:t>
            </a:r>
            <a:r>
              <a:rPr lang="en-US" sz="1600" i="1" dirty="0" smtClean="0">
                <a:solidFill>
                  <a:srgbClr val="FF0000"/>
                </a:solidFill>
              </a:rPr>
              <a:t> </a:t>
            </a:r>
            <a:r>
              <a:rPr lang="en-US" sz="1600" i="1" dirty="0" err="1" smtClean="0">
                <a:solidFill>
                  <a:srgbClr val="FF0000"/>
                </a:solidFill>
              </a:rPr>
              <a:t>thermoacetica</a:t>
            </a:r>
            <a:r>
              <a:rPr lang="en-US" sz="1600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(red)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i="1" dirty="0" err="1" smtClean="0">
                <a:solidFill>
                  <a:srgbClr val="00B0F0"/>
                </a:solidFill>
              </a:rPr>
              <a:t>Methanothermobacter</a:t>
            </a:r>
            <a:r>
              <a:rPr lang="en-US" sz="1600" i="1" dirty="0" smtClean="0">
                <a:solidFill>
                  <a:srgbClr val="00B0F0"/>
                </a:solidFill>
              </a:rPr>
              <a:t> </a:t>
            </a:r>
            <a:r>
              <a:rPr lang="en-US" sz="1600" i="1" dirty="0" err="1" smtClean="0">
                <a:solidFill>
                  <a:srgbClr val="00B0F0"/>
                </a:solidFill>
              </a:rPr>
              <a:t>marburgensis</a:t>
            </a:r>
            <a:r>
              <a:rPr lang="en-US" sz="1600" i="1" dirty="0" smtClean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(blue)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3810000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Formate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r>
              <a:rPr lang="en-US" sz="1200" dirty="0" smtClean="0"/>
              <a:t>/</a:t>
            </a:r>
            <a:r>
              <a:rPr lang="en-US" sz="1200" dirty="0" err="1" smtClean="0"/>
              <a:t>formyl-methanofuran</a:t>
            </a:r>
            <a:r>
              <a:rPr lang="en-US" sz="1200" dirty="0" smtClean="0"/>
              <a:t> </a:t>
            </a:r>
            <a:r>
              <a:rPr lang="en-US" sz="1200" dirty="0" err="1" smtClean="0"/>
              <a:t>dehydrogenase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10-formyl-H</a:t>
            </a:r>
            <a:r>
              <a:rPr lang="en-US" sz="1200" baseline="-25000" dirty="0" smtClean="0"/>
              <a:t>4</a:t>
            </a:r>
            <a:r>
              <a:rPr lang="en-US" sz="1200" dirty="0" smtClean="0"/>
              <a:t> </a:t>
            </a:r>
            <a:r>
              <a:rPr lang="en-US" sz="1200" dirty="0" err="1" smtClean="0"/>
              <a:t>folate</a:t>
            </a:r>
            <a:r>
              <a:rPr lang="en-US" sz="1200" dirty="0" smtClean="0"/>
              <a:t> </a:t>
            </a:r>
            <a:r>
              <a:rPr lang="en-US" sz="1200" dirty="0" err="1" smtClean="0"/>
              <a:t>synthetase</a:t>
            </a:r>
            <a:r>
              <a:rPr lang="en-US" sz="1200" dirty="0" smtClean="0"/>
              <a:t>/</a:t>
            </a:r>
            <a:r>
              <a:rPr lang="en-US" sz="1200" dirty="0" err="1" smtClean="0"/>
              <a:t>formyl</a:t>
            </a:r>
            <a:r>
              <a:rPr lang="en-US" sz="1200" dirty="0" smtClean="0"/>
              <a:t> </a:t>
            </a:r>
            <a:r>
              <a:rPr lang="en-US" sz="1200" dirty="0" err="1" smtClean="0"/>
              <a:t>transferase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Cyclohydrolase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Dehydrogenase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Reductase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Methyl-H</a:t>
            </a:r>
            <a:r>
              <a:rPr lang="en-US" sz="1200" baseline="-25000" dirty="0" smtClean="0"/>
              <a:t>4</a:t>
            </a:r>
            <a:r>
              <a:rPr lang="en-US" sz="1200" dirty="0" smtClean="0"/>
              <a:t> </a:t>
            </a:r>
            <a:r>
              <a:rPr lang="en-US" sz="1200" dirty="0" err="1" smtClean="0"/>
              <a:t>folate:corrinoid</a:t>
            </a:r>
            <a:r>
              <a:rPr lang="en-US" sz="1200" dirty="0" smtClean="0"/>
              <a:t> iron-sulfur protein </a:t>
            </a:r>
            <a:r>
              <a:rPr lang="en-US" sz="1200" dirty="0" err="1" smtClean="0"/>
              <a:t>methyltransferase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Corrinoid</a:t>
            </a:r>
            <a:r>
              <a:rPr lang="en-US" sz="1200" dirty="0" smtClean="0"/>
              <a:t> iron-sulfur protein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CO </a:t>
            </a:r>
            <a:r>
              <a:rPr lang="en-US" sz="1200" dirty="0" err="1" smtClean="0">
                <a:solidFill>
                  <a:srgbClr val="FF0000"/>
                </a:solidFill>
              </a:rPr>
              <a:t>dehydrogenase</a:t>
            </a:r>
            <a:r>
              <a:rPr lang="en-US" sz="1200" dirty="0" smtClean="0">
                <a:solidFill>
                  <a:srgbClr val="FF0000"/>
                </a:solidFill>
              </a:rPr>
              <a:t>/acetyl-</a:t>
            </a:r>
            <a:r>
              <a:rPr lang="en-US" sz="1200" dirty="0" err="1" smtClean="0">
                <a:solidFill>
                  <a:srgbClr val="FF0000"/>
                </a:solidFill>
              </a:rPr>
              <a:t>CoA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synthase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Pyruvate</a:t>
            </a:r>
            <a:r>
              <a:rPr lang="en-US" sz="1200" dirty="0" smtClean="0"/>
              <a:t> </a:t>
            </a:r>
            <a:r>
              <a:rPr lang="en-US" sz="1200" dirty="0" err="1" smtClean="0"/>
              <a:t>synthase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5257800" y="3472711"/>
            <a:ext cx="3581400" cy="2209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5791200"/>
            <a:ext cx="472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Calibri" pitchFamily="34" charset="0"/>
              </a:rPr>
              <a:t> Lowest energetic cost CO</a:t>
            </a:r>
            <a:r>
              <a:rPr lang="en-US" sz="1400" baseline="-25000" dirty="0" smtClean="0">
                <a:latin typeface="Calibri" pitchFamily="34" charset="0"/>
              </a:rPr>
              <a:t>2</a:t>
            </a:r>
            <a:r>
              <a:rPr lang="en-US" sz="1400" dirty="0" smtClean="0">
                <a:latin typeface="Calibri" pitchFamily="34" charset="0"/>
              </a:rPr>
              <a:t> fixation pathway:</a:t>
            </a:r>
          </a:p>
          <a:p>
            <a:pPr lvl="1"/>
            <a:r>
              <a:rPr lang="en-US" sz="1400" dirty="0" smtClean="0">
                <a:latin typeface="Calibri" pitchFamily="34" charset="0"/>
              </a:rPr>
              <a:t>1 ATP per Acetyl-</a:t>
            </a:r>
            <a:r>
              <a:rPr lang="en-US" sz="1400" dirty="0" err="1" smtClean="0">
                <a:latin typeface="Calibri" pitchFamily="34" charset="0"/>
              </a:rPr>
              <a:t>CoA</a:t>
            </a:r>
            <a:r>
              <a:rPr lang="en-US" sz="1400" dirty="0" smtClean="0">
                <a:latin typeface="Calibri" pitchFamily="34" charset="0"/>
              </a:rPr>
              <a:t> made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Calibri" pitchFamily="34" charset="0"/>
              </a:rPr>
              <a:t> High demand on metals, cofactors, </a:t>
            </a:r>
            <a:r>
              <a:rPr lang="en-US" sz="1400" dirty="0" err="1" smtClean="0">
                <a:latin typeface="Calibri" pitchFamily="34" charset="0"/>
              </a:rPr>
              <a:t>anaerobiosis</a:t>
            </a:r>
            <a:r>
              <a:rPr lang="en-US" sz="1400" dirty="0" smtClean="0">
                <a:latin typeface="Calibri" pitchFamily="34" charset="0"/>
              </a:rPr>
              <a:t>, and substrates with low reducing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903</Words>
  <Application>Microsoft Office PowerPoint</Application>
  <PresentationFormat>On-screen Show (4:3)</PresentationFormat>
  <Paragraphs>204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Autotrophic Pathways</vt:lpstr>
      <vt:lpstr>Autotrophic Pathways</vt:lpstr>
      <vt:lpstr>Calvin-Benson-Bassham Cycle</vt:lpstr>
      <vt:lpstr>PowerPoint Presentation</vt:lpstr>
      <vt:lpstr>PowerPoint Presentation</vt:lpstr>
      <vt:lpstr>Autotrophic Pathways</vt:lpstr>
      <vt:lpstr>Reductive Acetyl-CoA Pathway</vt:lpstr>
      <vt:lpstr>Reductive Acetyl-CoA Pathway Moorella thermoacetica (red) Methanothermobacter marburgensis (blue)</vt:lpstr>
      <vt:lpstr>Autotrophic Pathways</vt:lpstr>
      <vt:lpstr>Reductive Citric Acid Cycle</vt:lpstr>
      <vt:lpstr>Reductive Citric Acid Cycle</vt:lpstr>
      <vt:lpstr>Autotrophic Pathways</vt:lpstr>
      <vt:lpstr>4-Hydroxybutyrate (Dicarboxylate) Cycle</vt:lpstr>
      <vt:lpstr>Autotrophic Pathways</vt:lpstr>
      <vt:lpstr>PowerPoint Presentation</vt:lpstr>
      <vt:lpstr>PowerPoint Presentation</vt:lpstr>
      <vt:lpstr>Autotrophic Pathways</vt:lpstr>
      <vt:lpstr>PowerPoint Presentation</vt:lpstr>
      <vt:lpstr>PowerPoint Presentation</vt:lpstr>
      <vt:lpstr>3-Hydroxypropionate/4-hydroxybutyrate Cycle (HPHB) vs. 3-Hydroxypropionate Bi-Cycle (HP)</vt:lpstr>
      <vt:lpstr>PowerPoint Presentation</vt:lpstr>
      <vt:lpstr>PowerPoint Presentation</vt:lpstr>
      <vt:lpstr>PowerPoint Presentation</vt:lpstr>
      <vt:lpstr>Thank You &amp; Happy Early Halloween 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jlu5189</dc:creator>
  <cp:lastModifiedBy>Jens</cp:lastModifiedBy>
  <cp:revision>104</cp:revision>
  <dcterms:created xsi:type="dcterms:W3CDTF">2011-10-24T14:25:46Z</dcterms:created>
  <dcterms:modified xsi:type="dcterms:W3CDTF">2012-09-25T19:59:39Z</dcterms:modified>
</cp:coreProperties>
</file>