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5" r:id="rId9"/>
    <p:sldId id="261" r:id="rId10"/>
    <p:sldId id="262" r:id="rId11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4660"/>
  </p:normalViewPr>
  <p:slideViewPr>
    <p:cSldViewPr>
      <p:cViewPr varScale="1">
        <p:scale>
          <a:sx n="86" d="100"/>
          <a:sy n="86" d="100"/>
        </p:scale>
        <p:origin x="-87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1A01EEEE-EC93-4732-984A-5F66DEA4F7D3}" type="datetimeFigureOut">
              <a:rPr lang="en-US" smtClean="0"/>
              <a:t>7/5/2012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5795FE8E-E69E-416B-8196-CA1CEA2C9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444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Meetings were 1 ½</a:t>
            </a:r>
            <a:r>
              <a:rPr lang="en-US" baseline="0" dirty="0" smtClean="0"/>
              <a:t> to 2 hours long.  Generated 3-6 pages of detailed notes per meeting.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FE8E-E69E-416B-8196-CA1CEA2C99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8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defTabSz="929579">
              <a:defRPr/>
            </a:pPr>
            <a:r>
              <a:rPr lang="en-US" dirty="0" smtClean="0"/>
              <a:t>Discovery items follow-on work:  Could be distinct effort, could be on </a:t>
            </a:r>
            <a:r>
              <a:rPr lang="en-US" dirty="0" err="1" smtClean="0"/>
              <a:t>Wai</a:t>
            </a:r>
            <a:r>
              <a:rPr lang="en-US" dirty="0" smtClean="0"/>
              <a:t>-Ming’s low priority list,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FE8E-E69E-416B-8196-CA1CEA2C990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18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74143C-FD91-4DBB-98E1-090F911381E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74143C-FD91-4DBB-98E1-090F911381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74143C-FD91-4DBB-98E1-090F911381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74143C-FD91-4DBB-98E1-090F911381E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4" descr="http://web.mit.edu/graphicidentity/images/pptfooterlight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400800"/>
            <a:ext cx="27336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74143C-FD91-4DBB-98E1-090F911381E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74143C-FD91-4DBB-98E1-090F911381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74143C-FD91-4DBB-98E1-090F911381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74143C-FD91-4DBB-98E1-090F911381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74143C-FD91-4DBB-98E1-090F911381E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74143C-FD91-4DBB-98E1-090F911381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74143C-FD91-4DBB-98E1-090F911381E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774143C-FD91-4DBB-98E1-090F911381E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 Dynpro ABAP </a:t>
            </a:r>
            <a:br>
              <a:rPr lang="en-US" dirty="0" smtClean="0"/>
            </a:br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MIT Information Services and Technology</a:t>
            </a:r>
          </a:p>
          <a:p>
            <a:r>
              <a:rPr lang="en-US" dirty="0" smtClean="0"/>
              <a:t>June 2012</a:t>
            </a:r>
            <a:endParaRPr lang="en-US" dirty="0"/>
          </a:p>
        </p:txBody>
      </p:sp>
      <p:pic>
        <p:nvPicPr>
          <p:cNvPr id="4" name="Picture 4" descr="http://web.mit.edu/graphicidentity/images/pptfooterligh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400800"/>
            <a:ext cx="27336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276600"/>
            <a:ext cx="2574202" cy="261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43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Share findings with WDA developers</a:t>
            </a:r>
          </a:p>
          <a:p>
            <a:r>
              <a:rPr lang="en-US" dirty="0" smtClean="0"/>
              <a:t>Select which, if any, </a:t>
            </a:r>
            <a:r>
              <a:rPr lang="en-US" dirty="0" smtClean="0"/>
              <a:t>Discovery </a:t>
            </a:r>
            <a:r>
              <a:rPr lang="en-US" dirty="0" smtClean="0"/>
              <a:t>items from previous slide will be worked on, and how</a:t>
            </a:r>
          </a:p>
          <a:p>
            <a:pPr lvl="0"/>
            <a:r>
              <a:rPr lang="en-US" dirty="0" smtClean="0"/>
              <a:t>Recommend incorporating a Technical Design </a:t>
            </a:r>
            <a:r>
              <a:rPr lang="en-US" dirty="0"/>
              <a:t>phase </a:t>
            </a:r>
            <a:r>
              <a:rPr lang="en-US" dirty="0" smtClean="0"/>
              <a:t>for </a:t>
            </a:r>
            <a:r>
              <a:rPr lang="en-US" dirty="0"/>
              <a:t>new </a:t>
            </a:r>
            <a:r>
              <a:rPr lang="en-US" dirty="0" smtClean="0"/>
              <a:t>WDA-based projects.  </a:t>
            </a:r>
            <a:endParaRPr lang="en-US" dirty="0"/>
          </a:p>
          <a:p>
            <a:pPr lvl="1"/>
            <a:r>
              <a:rPr lang="en-US" dirty="0"/>
              <a:t>Not possible 1-year ago, but now would be useful for new projects</a:t>
            </a:r>
          </a:p>
          <a:p>
            <a:pPr lvl="1"/>
            <a:r>
              <a:rPr lang="en-US" dirty="0" smtClean="0"/>
              <a:t>Plan </a:t>
            </a:r>
            <a:r>
              <a:rPr lang="en-US" dirty="0"/>
              <a:t>out what kind of objects, applications, views should be created ahead of time.</a:t>
            </a:r>
          </a:p>
          <a:p>
            <a:endParaRPr lang="en-US" dirty="0" smtClean="0"/>
          </a:p>
        </p:txBody>
      </p:sp>
      <p:pic>
        <p:nvPicPr>
          <p:cNvPr id="1028" name="Picture 4" descr="http://web.mit.edu/graphicidentity/images/pptfooterligh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400800"/>
            <a:ext cx="27336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4143C-FD91-4DBB-98E1-090F911381E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458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Capture lessons learned on recent IS&amp;T projects with Web Dynpro ABAP</a:t>
            </a:r>
          </a:p>
          <a:p>
            <a:pPr lvl="1"/>
            <a:r>
              <a:rPr lang="en-US" i="1" dirty="0" smtClean="0"/>
              <a:t>Focus on </a:t>
            </a:r>
            <a:r>
              <a:rPr lang="en-US" i="1" dirty="0"/>
              <a:t>technical perspective</a:t>
            </a:r>
            <a:endParaRPr lang="en-US" i="1" dirty="0" smtClean="0"/>
          </a:p>
          <a:p>
            <a:pPr lvl="1"/>
            <a:r>
              <a:rPr lang="en-US" i="1" dirty="0" smtClean="0"/>
              <a:t>What worked well</a:t>
            </a:r>
          </a:p>
          <a:p>
            <a:pPr lvl="1"/>
            <a:r>
              <a:rPr lang="en-US" i="1" dirty="0" smtClean="0"/>
              <a:t>What did not</a:t>
            </a:r>
          </a:p>
          <a:p>
            <a:pPr lvl="1"/>
            <a:r>
              <a:rPr lang="en-US" i="1" dirty="0" smtClean="0"/>
              <a:t>Why were decisions made</a:t>
            </a:r>
          </a:p>
          <a:p>
            <a:pPr lvl="1"/>
            <a:r>
              <a:rPr lang="en-US" i="1" dirty="0" smtClean="0"/>
              <a:t>Opportunities for further discovery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4143C-FD91-4DBB-98E1-090F911381E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31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Kevin conducted 1-1 interviews with developers to collect data:</a:t>
            </a:r>
          </a:p>
          <a:p>
            <a:pPr lvl="1"/>
            <a:r>
              <a:rPr lang="en-US" dirty="0" smtClean="0"/>
              <a:t>Elda </a:t>
            </a:r>
            <a:r>
              <a:rPr lang="en-US" dirty="0"/>
              <a:t>Prudden on </a:t>
            </a:r>
            <a:r>
              <a:rPr lang="en-US" b="1" dirty="0" smtClean="0">
                <a:solidFill>
                  <a:schemeClr val="tx2"/>
                </a:solidFill>
              </a:rPr>
              <a:t>SEMO Work Orders</a:t>
            </a:r>
            <a:endParaRPr lang="en-US" b="1" dirty="0">
              <a:solidFill>
                <a:schemeClr val="tx2"/>
              </a:solidFill>
            </a:endParaRPr>
          </a:p>
          <a:p>
            <a:pPr lvl="1"/>
            <a:r>
              <a:rPr lang="en-US" dirty="0" smtClean="0"/>
              <a:t>Mark </a:t>
            </a:r>
            <a:r>
              <a:rPr lang="en-US" dirty="0"/>
              <a:t>Prudden and Larissa </a:t>
            </a:r>
            <a:r>
              <a:rPr lang="en-US" dirty="0" smtClean="0"/>
              <a:t>on </a:t>
            </a:r>
            <a:r>
              <a:rPr lang="en-US" b="1" dirty="0">
                <a:solidFill>
                  <a:schemeClr val="tx2"/>
                </a:solidFill>
              </a:rPr>
              <a:t>Hourly </a:t>
            </a:r>
            <a:r>
              <a:rPr lang="en-US" b="1" dirty="0" smtClean="0">
                <a:solidFill>
                  <a:schemeClr val="tx2"/>
                </a:solidFill>
              </a:rPr>
              <a:t>Student Appointment </a:t>
            </a:r>
            <a:endParaRPr lang="en-US" b="1" dirty="0">
              <a:solidFill>
                <a:schemeClr val="tx2"/>
              </a:solidFill>
            </a:endParaRPr>
          </a:p>
          <a:p>
            <a:pPr lvl="1"/>
            <a:r>
              <a:rPr lang="en-US" dirty="0" smtClean="0"/>
              <a:t>Sharath </a:t>
            </a:r>
            <a:r>
              <a:rPr lang="en-US" dirty="0"/>
              <a:t>on </a:t>
            </a:r>
            <a:r>
              <a:rPr lang="en-US" b="1" dirty="0" smtClean="0">
                <a:solidFill>
                  <a:schemeClr val="tx2"/>
                </a:solidFill>
              </a:rPr>
              <a:t>Enterprise Learning</a:t>
            </a:r>
            <a:endParaRPr lang="en-US" b="1" dirty="0">
              <a:solidFill>
                <a:schemeClr val="tx2"/>
              </a:solidFill>
            </a:endParaRPr>
          </a:p>
          <a:p>
            <a:pPr lvl="1"/>
            <a:r>
              <a:rPr lang="en-US" dirty="0" smtClean="0"/>
              <a:t>Dudley </a:t>
            </a:r>
            <a:r>
              <a:rPr lang="en-US" dirty="0"/>
              <a:t>on </a:t>
            </a:r>
            <a:r>
              <a:rPr lang="en-US" b="1" dirty="0">
                <a:solidFill>
                  <a:schemeClr val="tx2"/>
                </a:solidFill>
              </a:rPr>
              <a:t>Enterprise Learning</a:t>
            </a:r>
          </a:p>
          <a:p>
            <a:pPr lvl="1"/>
            <a:r>
              <a:rPr lang="en-US" dirty="0" smtClean="0"/>
              <a:t>Larissa </a:t>
            </a:r>
            <a:r>
              <a:rPr lang="en-US" dirty="0"/>
              <a:t>on </a:t>
            </a:r>
            <a:r>
              <a:rPr lang="en-US" dirty="0" smtClean="0"/>
              <a:t>her SAP training class </a:t>
            </a:r>
            <a:r>
              <a:rPr lang="en-US" b="1" dirty="0" smtClean="0"/>
              <a:t>“</a:t>
            </a:r>
            <a:r>
              <a:rPr lang="en-US" b="1" dirty="0" smtClean="0">
                <a:solidFill>
                  <a:schemeClr val="tx2"/>
                </a:solidFill>
              </a:rPr>
              <a:t>NET312 UI </a:t>
            </a:r>
            <a:r>
              <a:rPr lang="en-US" b="1" dirty="0">
                <a:solidFill>
                  <a:schemeClr val="tx2"/>
                </a:solidFill>
              </a:rPr>
              <a:t>Development with Web </a:t>
            </a:r>
            <a:r>
              <a:rPr lang="en-US" b="1" dirty="0" smtClean="0">
                <a:solidFill>
                  <a:schemeClr val="tx2"/>
                </a:solidFill>
              </a:rPr>
              <a:t>Dynpro for ABAP</a:t>
            </a:r>
            <a:r>
              <a:rPr lang="en-US" b="1" dirty="0" smtClean="0"/>
              <a:t>”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4143C-FD91-4DBB-98E1-090F911381E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185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Findings:  </a:t>
            </a:r>
            <a:r>
              <a:rPr lang="en-US" dirty="0"/>
              <a:t>Things that worked </a:t>
            </a:r>
            <a:r>
              <a:rPr lang="en-US" dirty="0" smtClean="0"/>
              <a:t>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3000" dirty="0" smtClean="0"/>
              <a:t>Following </a:t>
            </a:r>
            <a:r>
              <a:rPr lang="en-US" sz="3000" dirty="0"/>
              <a:t>SAP’s WDA Do’s and Don’t guide, “Checklist for High-Performance WDA Programming”</a:t>
            </a:r>
          </a:p>
          <a:p>
            <a:pPr lvl="0"/>
            <a:r>
              <a:rPr lang="en-US" sz="3000" dirty="0" smtClean="0"/>
              <a:t>Starting </a:t>
            </a:r>
            <a:r>
              <a:rPr lang="en-US" sz="3000" dirty="0"/>
              <a:t>with </a:t>
            </a:r>
            <a:r>
              <a:rPr lang="en-US" sz="3000" dirty="0" smtClean="0"/>
              <a:t>an SAP standard </a:t>
            </a:r>
            <a:r>
              <a:rPr lang="en-US" sz="3000" dirty="0"/>
              <a:t>theme and reference application greatly simplified design process</a:t>
            </a:r>
          </a:p>
          <a:p>
            <a:pPr lvl="0"/>
            <a:r>
              <a:rPr lang="en-US" sz="3000" dirty="0"/>
              <a:t>Using “MIT standard” Header and Footer components for multiple </a:t>
            </a:r>
            <a:r>
              <a:rPr lang="en-US" sz="3000" dirty="0" smtClean="0"/>
              <a:t>applications</a:t>
            </a:r>
          </a:p>
          <a:p>
            <a:pPr lvl="0"/>
            <a:r>
              <a:rPr lang="en-US" sz="3000" dirty="0" smtClean="0"/>
              <a:t>Using tabs is easy in WDA and improved UX on certain screens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4143C-FD91-4DBB-98E1-090F911381E3}" type="slidenum">
              <a:rPr lang="en-US" smtClean="0"/>
              <a:t>4</a:t>
            </a:fld>
            <a:endParaRPr lang="en-US" dirty="0"/>
          </a:p>
        </p:txBody>
      </p:sp>
      <p:pic>
        <p:nvPicPr>
          <p:cNvPr id="5122" name="Picture 2" descr="C:\Program Files\Microsoft Office\MEDIA\CAGCAT10\j028606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0"/>
            <a:ext cx="625450" cy="93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60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Findings: Things </a:t>
            </a:r>
            <a:r>
              <a:rPr lang="en-US" dirty="0"/>
              <a:t>that did </a:t>
            </a:r>
            <a:r>
              <a:rPr lang="en-US" dirty="0" smtClean="0"/>
              <a:t>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Naming conventions</a:t>
            </a:r>
          </a:p>
          <a:p>
            <a:pPr lvl="1"/>
            <a:r>
              <a:rPr lang="en-US" dirty="0" smtClean="0"/>
              <a:t>Spent “weeks” of effort trying to conform to some MIT conventions re: Table UI elements</a:t>
            </a:r>
          </a:p>
          <a:p>
            <a:pPr lvl="0"/>
            <a:r>
              <a:rPr lang="en-US" dirty="0" smtClean="0"/>
              <a:t>Cosmetic issues</a:t>
            </a:r>
          </a:p>
          <a:p>
            <a:pPr lvl="1"/>
            <a:r>
              <a:rPr lang="en-US" dirty="0" smtClean="0"/>
              <a:t>Spent </a:t>
            </a:r>
            <a:r>
              <a:rPr lang="en-US" dirty="0"/>
              <a:t>a lot of time on cosmetic issues such as making fields of varying lengths line </a:t>
            </a:r>
            <a:r>
              <a:rPr lang="en-US" dirty="0" smtClean="0"/>
              <a:t>up … either come up with simpler design, ignore, or </a:t>
            </a:r>
            <a:r>
              <a:rPr lang="en-US" dirty="0"/>
              <a:t>come up with guideline on best practice</a:t>
            </a:r>
          </a:p>
          <a:p>
            <a:pPr lvl="0"/>
            <a:r>
              <a:rPr lang="en-US" dirty="0" smtClean="0"/>
              <a:t>Customizing a </a:t>
            </a:r>
            <a:r>
              <a:rPr lang="en-US" dirty="0"/>
              <a:t>second level of warning messages (“strong warning”) </a:t>
            </a:r>
            <a:endParaRPr lang="en-US" dirty="0" smtClean="0"/>
          </a:p>
          <a:p>
            <a:pPr lvl="1"/>
            <a:r>
              <a:rPr lang="en-US" dirty="0" smtClean="0"/>
              <a:t>This was </a:t>
            </a:r>
            <a:r>
              <a:rPr lang="en-US" dirty="0"/>
              <a:t>very complicated.  Stick with standard SAP error, warning, or success message structure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Constraints of UI elements </a:t>
            </a:r>
          </a:p>
          <a:p>
            <a:pPr lvl="1"/>
            <a:r>
              <a:rPr lang="en-US" dirty="0" smtClean="0"/>
              <a:t>Some things are hard to do with WDA (e.g. putting two UI elements like text and graphic into a single Table cell)</a:t>
            </a:r>
          </a:p>
          <a:p>
            <a:r>
              <a:rPr lang="en-US" dirty="0" smtClean="0"/>
              <a:t>Authorizations</a:t>
            </a:r>
          </a:p>
          <a:p>
            <a:pPr lvl="1"/>
            <a:r>
              <a:rPr lang="en-US" dirty="0" smtClean="0"/>
              <a:t>Checks must be manually inserted to each WDA app – may change with next release</a:t>
            </a:r>
          </a:p>
          <a:p>
            <a:r>
              <a:rPr lang="en-US" dirty="0"/>
              <a:t>Tables UI performance degrades quickly for “large” data sets (1000+ rows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Takes </a:t>
            </a:r>
            <a:r>
              <a:rPr lang="en-US" dirty="0"/>
              <a:t>awhile to load, consider different design </a:t>
            </a:r>
            <a:r>
              <a:rPr lang="en-US" dirty="0" smtClean="0"/>
              <a:t>alternatives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4143C-FD91-4DBB-98E1-090F911381E3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6" descr="C:\Program Files\Microsoft Office\MEDIA\CAGCAT10\j028603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953877"/>
            <a:ext cx="918972" cy="88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231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Findings:  FPM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Floor Plan Manager (FPM) use:</a:t>
            </a:r>
          </a:p>
          <a:p>
            <a:pPr lvl="1"/>
            <a:r>
              <a:rPr lang="en-US" dirty="0"/>
              <a:t>FPM good for single stream updates, discreet tasks</a:t>
            </a:r>
          </a:p>
          <a:p>
            <a:pPr lvl="1"/>
            <a:r>
              <a:rPr lang="en-US" dirty="0"/>
              <a:t>Used Guided Application Framework for most</a:t>
            </a:r>
          </a:p>
          <a:p>
            <a:pPr lvl="1"/>
            <a:r>
              <a:rPr lang="en-US" dirty="0"/>
              <a:t>Provides consistent UI that users get accustomed to</a:t>
            </a:r>
          </a:p>
          <a:p>
            <a:pPr lvl="1"/>
            <a:r>
              <a:rPr lang="en-US" dirty="0"/>
              <a:t>Provides basic re-usable building blocks that do not need to be manually coded (i.e. tab switching)</a:t>
            </a:r>
          </a:p>
          <a:p>
            <a:pPr lvl="0"/>
            <a:r>
              <a:rPr lang="en-US" dirty="0"/>
              <a:t>For the Learner Center part of EL, this was developed as one big WDA.</a:t>
            </a:r>
          </a:p>
          <a:p>
            <a:pPr lvl="1"/>
            <a:r>
              <a:rPr lang="en-US" dirty="0"/>
              <a:t>Because of data lookups &amp; performance</a:t>
            </a:r>
          </a:p>
          <a:p>
            <a:pPr lvl="1"/>
            <a:r>
              <a:rPr lang="en-US" dirty="0"/>
              <a:t>Needed to retain context </a:t>
            </a:r>
          </a:p>
          <a:p>
            <a:pPr lvl="0"/>
            <a:r>
              <a:rPr lang="en-US" dirty="0"/>
              <a:t>FPM can be overkill for some types of applications, hence mixed and matched depending on need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4143C-FD91-4DBB-98E1-090F911381E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43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Findings:  Other general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WDA layout types: </a:t>
            </a:r>
            <a:r>
              <a:rPr lang="en-US" dirty="0"/>
              <a:t>Matrix, Grid, Flow…. no one is perfect, depends on what you’re trying to accomplish</a:t>
            </a:r>
          </a:p>
          <a:p>
            <a:pPr lvl="0"/>
            <a:r>
              <a:rPr lang="en-US" dirty="0" smtClean="0"/>
              <a:t>WDA is a tool for “business applications” primarily on Internet Explorer.  Everything that doesn’t look/act good, report to SAP   (per UI training class)</a:t>
            </a:r>
          </a:p>
          <a:p>
            <a:r>
              <a:rPr lang="en-US" dirty="0"/>
              <a:t>Some consensus growing on where to put UI code (component controller) versus business logic (assistance class), still </a:t>
            </a:r>
            <a:r>
              <a:rPr lang="en-US" dirty="0" smtClean="0"/>
              <a:t>learning</a:t>
            </a:r>
          </a:p>
          <a:p>
            <a:pPr lvl="1"/>
            <a:r>
              <a:rPr lang="en-US" dirty="0" smtClean="0"/>
              <a:t>EL kept most objects in a single package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4143C-FD91-4DBB-98E1-090F911381E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769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decisions were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Project team opinion</a:t>
            </a:r>
          </a:p>
          <a:p>
            <a:r>
              <a:rPr lang="en-US" dirty="0" smtClean="0"/>
              <a:t>Easiest / quickest way possible</a:t>
            </a:r>
          </a:p>
          <a:p>
            <a:r>
              <a:rPr lang="en-US" dirty="0" smtClean="0"/>
              <a:t>Designer input</a:t>
            </a:r>
          </a:p>
          <a:p>
            <a:pPr lvl="1"/>
            <a:r>
              <a:rPr lang="en-US" dirty="0" smtClean="0"/>
              <a:t>HSA had a dedicate UX designer, plus started with custom theme so had more options</a:t>
            </a:r>
          </a:p>
          <a:p>
            <a:pPr lvl="1"/>
            <a:r>
              <a:rPr lang="en-US" dirty="0" smtClean="0"/>
              <a:t>SEMO conducted design team review (Monday PM) followed by 1-1 developer-designer session</a:t>
            </a:r>
            <a:endParaRPr lang="en-US" dirty="0"/>
          </a:p>
          <a:p>
            <a:r>
              <a:rPr lang="en-US" dirty="0" smtClean="0"/>
              <a:t>Consistency with legacy apps within a suite, e.g. </a:t>
            </a:r>
            <a:r>
              <a:rPr lang="en-US" dirty="0" smtClean="0"/>
              <a:t>“Employees” or “Building </a:t>
            </a:r>
            <a:r>
              <a:rPr lang="en-US" dirty="0" err="1" smtClean="0"/>
              <a:t>Svcs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4143C-FD91-4DBB-98E1-090F911381E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470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 for 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en-US" sz="1400" dirty="0"/>
              <a:t>Naming conventions for some WDA elements.  Most are covered by SAP, some need </a:t>
            </a:r>
            <a:r>
              <a:rPr lang="en-US" sz="1400" dirty="0" smtClean="0"/>
              <a:t>review: </a:t>
            </a:r>
          </a:p>
          <a:p>
            <a:pPr lvl="2"/>
            <a:r>
              <a:rPr lang="en-US" sz="1400" dirty="0"/>
              <a:t>Local and Global method attributes – in OO context, not sure if it even makes sense</a:t>
            </a:r>
          </a:p>
          <a:p>
            <a:pPr lvl="2"/>
            <a:r>
              <a:rPr lang="en-US" sz="1400" dirty="0"/>
              <a:t>Renaming of Table UI elements – especially for large tables, can be painful, took weeks of work in some </a:t>
            </a:r>
            <a:r>
              <a:rPr lang="en-US" sz="1400" dirty="0" smtClean="0"/>
              <a:t>cases</a:t>
            </a:r>
          </a:p>
          <a:p>
            <a:pPr lvl="2"/>
            <a:r>
              <a:rPr lang="en-US" sz="1400" dirty="0" smtClean="0"/>
              <a:t>Others:  Components, Windows, Views, Plugs, </a:t>
            </a:r>
            <a:r>
              <a:rPr lang="en-US" sz="1400" dirty="0" err="1" smtClean="0"/>
              <a:t>Floorplan</a:t>
            </a:r>
            <a:r>
              <a:rPr lang="en-US" sz="1400" dirty="0" smtClean="0"/>
              <a:t> views</a:t>
            </a:r>
            <a:endParaRPr lang="en-US" sz="1400" dirty="0"/>
          </a:p>
          <a:p>
            <a:pPr marL="596646" lvl="0" indent="-514350">
              <a:buFont typeface="+mj-lt"/>
              <a:buAutoNum type="arabicPeriod"/>
            </a:pPr>
            <a:r>
              <a:rPr lang="en-US" sz="1400" dirty="0" smtClean="0"/>
              <a:t>Documentation:  what </a:t>
            </a:r>
            <a:r>
              <a:rPr lang="en-US" sz="1400" dirty="0"/>
              <a:t>is the right place or level for WDA documentation / code comments</a:t>
            </a:r>
            <a:endParaRPr lang="en-US" sz="1400" dirty="0" smtClean="0"/>
          </a:p>
          <a:p>
            <a:pPr marL="596646" lvl="0" indent="-514350">
              <a:buFont typeface="+mj-lt"/>
              <a:buAutoNum type="arabicPeriod"/>
            </a:pPr>
            <a:r>
              <a:rPr lang="en-US" sz="1400" dirty="0" smtClean="0"/>
              <a:t>Messaging:  some </a:t>
            </a:r>
            <a:r>
              <a:rPr lang="en-US" sz="1400" dirty="0"/>
              <a:t>investigation could be done on Error messages. How is WDA behavior similar or different than SAP GUI behavior? For Errors? For Warnings? </a:t>
            </a:r>
            <a:endParaRPr lang="en-US" sz="1400" dirty="0" smtClean="0"/>
          </a:p>
          <a:p>
            <a:pPr marL="596646" lvl="0" indent="-514350">
              <a:buFont typeface="+mj-lt"/>
              <a:buAutoNum type="arabicPeriod"/>
            </a:pPr>
            <a:r>
              <a:rPr lang="en-US" sz="1400" dirty="0" smtClean="0"/>
              <a:t>Authorizations – leverage standard method in next NW release</a:t>
            </a:r>
          </a:p>
          <a:p>
            <a:pPr marL="596646" lvl="0" indent="-514350">
              <a:buFont typeface="+mj-lt"/>
              <a:buAutoNum type="arabicPeriod"/>
            </a:pPr>
            <a:r>
              <a:rPr lang="en-US" sz="1400" dirty="0" smtClean="0"/>
              <a:t>How </a:t>
            </a:r>
            <a:r>
              <a:rPr lang="en-US" sz="1400" dirty="0"/>
              <a:t>best to show/hide fields in a single application that is determined by type of transaction </a:t>
            </a:r>
            <a:r>
              <a:rPr lang="en-US" sz="1400" dirty="0" smtClean="0"/>
              <a:t>(e.g. UROP </a:t>
            </a:r>
            <a:r>
              <a:rPr lang="en-US" sz="1400" dirty="0"/>
              <a:t>v non UROP appointment)</a:t>
            </a:r>
          </a:p>
          <a:p>
            <a:pPr marL="596646" lvl="0" indent="-514350">
              <a:buFont typeface="+mj-lt"/>
              <a:buAutoNum type="arabicPeriod"/>
            </a:pPr>
            <a:r>
              <a:rPr lang="en-US" sz="1400" dirty="0"/>
              <a:t>What are the benefits of Matrix </a:t>
            </a:r>
            <a:r>
              <a:rPr lang="en-US" sz="1400" dirty="0" err="1"/>
              <a:t>vs</a:t>
            </a:r>
            <a:r>
              <a:rPr lang="en-US" sz="1400" dirty="0"/>
              <a:t> Grid </a:t>
            </a:r>
            <a:r>
              <a:rPr lang="en-US" sz="1400" dirty="0" err="1" smtClean="0"/>
              <a:t>vs</a:t>
            </a:r>
            <a:r>
              <a:rPr lang="en-US" sz="1400" dirty="0" smtClean="0"/>
              <a:t> other layout </a:t>
            </a:r>
            <a:r>
              <a:rPr lang="en-US" sz="1400" dirty="0"/>
              <a:t>types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1400" dirty="0" err="1"/>
              <a:t>LaunchPad</a:t>
            </a:r>
            <a:r>
              <a:rPr lang="en-US" sz="1400" dirty="0"/>
              <a:t> technology – impacts approach to WDA </a:t>
            </a:r>
          </a:p>
          <a:p>
            <a:pPr marL="596646" lvl="0" indent="-514350">
              <a:buFont typeface="+mj-lt"/>
              <a:buAutoNum type="arabicPeriod"/>
            </a:pPr>
            <a:r>
              <a:rPr lang="en-US" sz="1400" dirty="0" smtClean="0"/>
              <a:t>When </a:t>
            </a:r>
            <a:r>
              <a:rPr lang="en-US" sz="1400" dirty="0"/>
              <a:t>to break screens into smaller Views – what level make sense</a:t>
            </a:r>
          </a:p>
          <a:p>
            <a:pPr marL="596646" lvl="0" indent="-514350">
              <a:buFont typeface="+mj-lt"/>
              <a:buAutoNum type="arabicPeriod"/>
            </a:pPr>
            <a:r>
              <a:rPr lang="en-US" sz="1400" dirty="0"/>
              <a:t>How to tie screen focus to a specific action button in a reusable Search </a:t>
            </a:r>
            <a:r>
              <a:rPr lang="en-US" sz="1400" dirty="0" smtClean="0"/>
              <a:t>Help</a:t>
            </a:r>
            <a:endParaRPr lang="en-US" sz="1400" dirty="0"/>
          </a:p>
          <a:p>
            <a:pPr marL="596646" lvl="0" indent="-514350">
              <a:buFont typeface="+mj-lt"/>
              <a:buAutoNum type="arabicPeriod"/>
            </a:pPr>
            <a:r>
              <a:rPr lang="en-US" sz="1400" dirty="0"/>
              <a:t>Static constants – where is the best place to store</a:t>
            </a:r>
          </a:p>
          <a:p>
            <a:pPr marL="596646" lvl="0" indent="-514350">
              <a:buFont typeface="+mj-lt"/>
              <a:buAutoNum type="arabicPeriod"/>
            </a:pPr>
            <a:r>
              <a:rPr lang="en-US" sz="1400" dirty="0"/>
              <a:t>Building Drop-down lists, two methods were used, are there others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6/29/2012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4143C-FD91-4DBB-98E1-090F911381E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1109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328</TotalTime>
  <Words>603</Words>
  <Application>Microsoft Office PowerPoint</Application>
  <PresentationFormat>On-screen Show (4:3)</PresentationFormat>
  <Paragraphs>100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Web Dynpro ABAP  Lessons Learned</vt:lpstr>
      <vt:lpstr>Objective</vt:lpstr>
      <vt:lpstr>Approach</vt:lpstr>
      <vt:lpstr>Findings:  Things that worked well</vt:lpstr>
      <vt:lpstr>Findings: Things that did NOT</vt:lpstr>
      <vt:lpstr>Findings:  FPM comments</vt:lpstr>
      <vt:lpstr>Findings:  Other general comments</vt:lpstr>
      <vt:lpstr>Why decisions were made</vt:lpstr>
      <vt:lpstr>Opportunities for discovery</vt:lpstr>
      <vt:lpstr>Next steps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Dynpro ABAP  Lessons Learned</dc:title>
  <dc:creator>Kevin P Lyons</dc:creator>
  <cp:lastModifiedBy>Kevin P Lyons</cp:lastModifiedBy>
  <cp:revision>60</cp:revision>
  <cp:lastPrinted>2012-07-05T15:49:49Z</cp:lastPrinted>
  <dcterms:created xsi:type="dcterms:W3CDTF">2012-07-03T15:52:31Z</dcterms:created>
  <dcterms:modified xsi:type="dcterms:W3CDTF">2012-07-05T15:56:48Z</dcterms:modified>
</cp:coreProperties>
</file>