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0" r:id="rId1"/>
    <p:sldMasterId id="2147483698" r:id="rId2"/>
  </p:sldMasterIdLst>
  <p:notesMasterIdLst>
    <p:notesMasterId r:id="rId20"/>
  </p:notesMasterIdLst>
  <p:handoutMasterIdLst>
    <p:handoutMasterId r:id="rId21"/>
  </p:handout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3" r:id="rId12"/>
    <p:sldId id="268" r:id="rId13"/>
    <p:sldId id="269" r:id="rId14"/>
    <p:sldId id="270" r:id="rId15"/>
    <p:sldId id="271" r:id="rId16"/>
    <p:sldId id="272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DDDDDD"/>
    <a:srgbClr val="990000"/>
    <a:srgbClr val="9C1F0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92" y="-104"/>
      </p:cViewPr>
      <p:guideLst>
        <p:guide orient="horz" pos="2160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046E7-6A38-4443-B934-91B5BB2E9B7D}" type="doc">
      <dgm:prSet loTypeId="urn:microsoft.com/office/officeart/2005/8/layout/pyramid1" loCatId="pyramid" qsTypeId="urn:microsoft.com/office/officeart/2005/8/quickstyle/3d4" qsCatId="3D" csTypeId="urn:microsoft.com/office/officeart/2005/8/colors/accent6_3" csCatId="accent6" phldr="1"/>
      <dgm:spPr/>
    </dgm:pt>
    <dgm:pt modelId="{B41AEA1F-4C8C-4429-9D0A-9F2AE5609B09}">
      <dgm:prSet phldrT="[Text]"/>
      <dgm:spPr/>
      <dgm:t>
        <a:bodyPr/>
        <a:lstStyle/>
        <a:p>
          <a:r>
            <a:rPr lang="en-US" dirty="0" smtClean="0"/>
            <a:t>Business Executives</a:t>
          </a:r>
          <a:endParaRPr lang="en-US" dirty="0"/>
        </a:p>
      </dgm:t>
    </dgm:pt>
    <dgm:pt modelId="{F6F9CA44-76E4-4B15-886D-4A655E36C43C}" type="parTrans" cxnId="{7B7B67CB-BFB8-4AD9-9ED1-A74403A16478}">
      <dgm:prSet/>
      <dgm:spPr/>
      <dgm:t>
        <a:bodyPr/>
        <a:lstStyle/>
        <a:p>
          <a:endParaRPr lang="en-US"/>
        </a:p>
      </dgm:t>
    </dgm:pt>
    <dgm:pt modelId="{A377F20A-3929-45DB-847C-6F79F22C4A1C}" type="sibTrans" cxnId="{7B7B67CB-BFB8-4AD9-9ED1-A74403A16478}">
      <dgm:prSet/>
      <dgm:spPr/>
      <dgm:t>
        <a:bodyPr/>
        <a:lstStyle/>
        <a:p>
          <a:endParaRPr lang="en-US"/>
        </a:p>
      </dgm:t>
    </dgm:pt>
    <dgm:pt modelId="{965F3E8D-EC4F-4D98-A07B-B6E073F5EC33}">
      <dgm:prSet phldrT="[Text]"/>
      <dgm:spPr/>
      <dgm:t>
        <a:bodyPr/>
        <a:lstStyle/>
        <a:p>
          <a:r>
            <a:rPr lang="en-US" dirty="0" smtClean="0"/>
            <a:t>Business Management</a:t>
          </a:r>
          <a:endParaRPr lang="en-US" dirty="0"/>
        </a:p>
      </dgm:t>
    </dgm:pt>
    <dgm:pt modelId="{FE3D70C4-298C-4CE6-BB50-E6139168B562}" type="parTrans" cxnId="{929CC968-04D4-4026-9266-8DB9F56AB6BD}">
      <dgm:prSet/>
      <dgm:spPr/>
      <dgm:t>
        <a:bodyPr/>
        <a:lstStyle/>
        <a:p>
          <a:endParaRPr lang="en-US"/>
        </a:p>
      </dgm:t>
    </dgm:pt>
    <dgm:pt modelId="{6B3135C5-696D-40A6-BA7B-E00D2D8144DB}" type="sibTrans" cxnId="{929CC968-04D4-4026-9266-8DB9F56AB6BD}">
      <dgm:prSet/>
      <dgm:spPr/>
      <dgm:t>
        <a:bodyPr/>
        <a:lstStyle/>
        <a:p>
          <a:endParaRPr lang="en-US"/>
        </a:p>
      </dgm:t>
    </dgm:pt>
    <dgm:pt modelId="{684CCF48-400D-4840-9E1E-632E0855085B}">
      <dgm:prSet phldrT="[Text]"/>
      <dgm:spPr/>
      <dgm:t>
        <a:bodyPr/>
        <a:lstStyle/>
        <a:p>
          <a:r>
            <a:rPr lang="en-US" dirty="0" smtClean="0"/>
            <a:t>Business Users</a:t>
          </a:r>
        </a:p>
      </dgm:t>
    </dgm:pt>
    <dgm:pt modelId="{A57BF4D9-8064-479C-990C-3E642646DB08}" type="parTrans" cxnId="{A1B15981-FB1B-4B95-9F32-00C8C9C80435}">
      <dgm:prSet/>
      <dgm:spPr/>
      <dgm:t>
        <a:bodyPr/>
        <a:lstStyle/>
        <a:p>
          <a:endParaRPr lang="en-US"/>
        </a:p>
      </dgm:t>
    </dgm:pt>
    <dgm:pt modelId="{6D022D75-586F-40C4-9788-0A280F731261}" type="sibTrans" cxnId="{A1B15981-FB1B-4B95-9F32-00C8C9C80435}">
      <dgm:prSet/>
      <dgm:spPr/>
      <dgm:t>
        <a:bodyPr/>
        <a:lstStyle/>
        <a:p>
          <a:endParaRPr lang="en-US"/>
        </a:p>
      </dgm:t>
    </dgm:pt>
    <dgm:pt modelId="{53EFABEE-3DB7-4A4E-8DBB-E50D8F8B6BF7}" type="pres">
      <dgm:prSet presAssocID="{119046E7-6A38-4443-B934-91B5BB2E9B7D}" presName="Name0" presStyleCnt="0">
        <dgm:presLayoutVars>
          <dgm:dir/>
          <dgm:animLvl val="lvl"/>
          <dgm:resizeHandles val="exact"/>
        </dgm:presLayoutVars>
      </dgm:prSet>
      <dgm:spPr/>
    </dgm:pt>
    <dgm:pt modelId="{84830DE5-54F5-4C82-91D3-6FE110A135F9}" type="pres">
      <dgm:prSet presAssocID="{B41AEA1F-4C8C-4429-9D0A-9F2AE5609B09}" presName="Name8" presStyleCnt="0"/>
      <dgm:spPr/>
    </dgm:pt>
    <dgm:pt modelId="{F9C9DF9C-1358-4F9D-9AED-6CAC953DFA3F}" type="pres">
      <dgm:prSet presAssocID="{B41AEA1F-4C8C-4429-9D0A-9F2AE5609B09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8A3576-7C7D-41EE-B306-C139B7F29AAF}" type="pres">
      <dgm:prSet presAssocID="{B41AEA1F-4C8C-4429-9D0A-9F2AE5609B0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700CF1-6B69-4958-953B-7A61883317CE}" type="pres">
      <dgm:prSet presAssocID="{965F3E8D-EC4F-4D98-A07B-B6E073F5EC33}" presName="Name8" presStyleCnt="0"/>
      <dgm:spPr/>
    </dgm:pt>
    <dgm:pt modelId="{0C17BB9A-4BD2-49CD-B157-FDDBCF024B8C}" type="pres">
      <dgm:prSet presAssocID="{965F3E8D-EC4F-4D98-A07B-B6E073F5EC33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4602A3-EE40-4CD6-8935-26A55A48CA19}" type="pres">
      <dgm:prSet presAssocID="{965F3E8D-EC4F-4D98-A07B-B6E073F5EC3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C9D208-7BEE-4FE3-829F-BCC8EAC10C18}" type="pres">
      <dgm:prSet presAssocID="{684CCF48-400D-4840-9E1E-632E0855085B}" presName="Name8" presStyleCnt="0"/>
      <dgm:spPr/>
    </dgm:pt>
    <dgm:pt modelId="{7E102A4D-6F30-4506-9E86-DFAF88E33855}" type="pres">
      <dgm:prSet presAssocID="{684CCF48-400D-4840-9E1E-632E0855085B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66059A-F537-43F3-9542-F2C272FB5A65}" type="pres">
      <dgm:prSet presAssocID="{684CCF48-400D-4840-9E1E-632E0855085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D6B59D-AC43-412A-B02D-9119DA4F6ED0}" type="presOf" srcId="{119046E7-6A38-4443-B934-91B5BB2E9B7D}" destId="{53EFABEE-3DB7-4A4E-8DBB-E50D8F8B6BF7}" srcOrd="0" destOrd="0" presId="urn:microsoft.com/office/officeart/2005/8/layout/pyramid1"/>
    <dgm:cxn modelId="{4B71A533-5E84-40C2-BA96-E4E5DEE43F72}" type="presOf" srcId="{684CCF48-400D-4840-9E1E-632E0855085B}" destId="{CB66059A-F537-43F3-9542-F2C272FB5A65}" srcOrd="1" destOrd="0" presId="urn:microsoft.com/office/officeart/2005/8/layout/pyramid1"/>
    <dgm:cxn modelId="{334CFAE9-BD6A-4F75-A40A-95E13DEADAFE}" type="presOf" srcId="{B41AEA1F-4C8C-4429-9D0A-9F2AE5609B09}" destId="{618A3576-7C7D-41EE-B306-C139B7F29AAF}" srcOrd="1" destOrd="0" presId="urn:microsoft.com/office/officeart/2005/8/layout/pyramid1"/>
    <dgm:cxn modelId="{A1B15981-FB1B-4B95-9F32-00C8C9C80435}" srcId="{119046E7-6A38-4443-B934-91B5BB2E9B7D}" destId="{684CCF48-400D-4840-9E1E-632E0855085B}" srcOrd="2" destOrd="0" parTransId="{A57BF4D9-8064-479C-990C-3E642646DB08}" sibTransId="{6D022D75-586F-40C4-9788-0A280F731261}"/>
    <dgm:cxn modelId="{929CC968-04D4-4026-9266-8DB9F56AB6BD}" srcId="{119046E7-6A38-4443-B934-91B5BB2E9B7D}" destId="{965F3E8D-EC4F-4D98-A07B-B6E073F5EC33}" srcOrd="1" destOrd="0" parTransId="{FE3D70C4-298C-4CE6-BB50-E6139168B562}" sibTransId="{6B3135C5-696D-40A6-BA7B-E00D2D8144DB}"/>
    <dgm:cxn modelId="{7B7B67CB-BFB8-4AD9-9ED1-A74403A16478}" srcId="{119046E7-6A38-4443-B934-91B5BB2E9B7D}" destId="{B41AEA1F-4C8C-4429-9D0A-9F2AE5609B09}" srcOrd="0" destOrd="0" parTransId="{F6F9CA44-76E4-4B15-886D-4A655E36C43C}" sibTransId="{A377F20A-3929-45DB-847C-6F79F22C4A1C}"/>
    <dgm:cxn modelId="{8525D017-814E-410A-964D-2037FCFD1146}" type="presOf" srcId="{B41AEA1F-4C8C-4429-9D0A-9F2AE5609B09}" destId="{F9C9DF9C-1358-4F9D-9AED-6CAC953DFA3F}" srcOrd="0" destOrd="0" presId="urn:microsoft.com/office/officeart/2005/8/layout/pyramid1"/>
    <dgm:cxn modelId="{2D9E647F-5138-4B3E-B50F-48CC28B76A75}" type="presOf" srcId="{965F3E8D-EC4F-4D98-A07B-B6E073F5EC33}" destId="{314602A3-EE40-4CD6-8935-26A55A48CA19}" srcOrd="1" destOrd="0" presId="urn:microsoft.com/office/officeart/2005/8/layout/pyramid1"/>
    <dgm:cxn modelId="{D9E9275D-D8B2-40B0-9D39-A86398EA4498}" type="presOf" srcId="{965F3E8D-EC4F-4D98-A07B-B6E073F5EC33}" destId="{0C17BB9A-4BD2-49CD-B157-FDDBCF024B8C}" srcOrd="0" destOrd="0" presId="urn:microsoft.com/office/officeart/2005/8/layout/pyramid1"/>
    <dgm:cxn modelId="{C54AF687-883B-43C2-A016-0FA3C891A12B}" type="presOf" srcId="{684CCF48-400D-4840-9E1E-632E0855085B}" destId="{7E102A4D-6F30-4506-9E86-DFAF88E33855}" srcOrd="0" destOrd="0" presId="urn:microsoft.com/office/officeart/2005/8/layout/pyramid1"/>
    <dgm:cxn modelId="{1DA0F443-9B0E-4FF6-A431-2C569AE9DE8F}" type="presParOf" srcId="{53EFABEE-3DB7-4A4E-8DBB-E50D8F8B6BF7}" destId="{84830DE5-54F5-4C82-91D3-6FE110A135F9}" srcOrd="0" destOrd="0" presId="urn:microsoft.com/office/officeart/2005/8/layout/pyramid1"/>
    <dgm:cxn modelId="{C974A71A-FAB3-4A1B-BF28-400FE0FD7872}" type="presParOf" srcId="{84830DE5-54F5-4C82-91D3-6FE110A135F9}" destId="{F9C9DF9C-1358-4F9D-9AED-6CAC953DFA3F}" srcOrd="0" destOrd="0" presId="urn:microsoft.com/office/officeart/2005/8/layout/pyramid1"/>
    <dgm:cxn modelId="{8EA6B97E-E79A-4812-A3B6-D8E57176D8A8}" type="presParOf" srcId="{84830DE5-54F5-4C82-91D3-6FE110A135F9}" destId="{618A3576-7C7D-41EE-B306-C139B7F29AAF}" srcOrd="1" destOrd="0" presId="urn:microsoft.com/office/officeart/2005/8/layout/pyramid1"/>
    <dgm:cxn modelId="{53BEE9B7-CCC5-4E69-9136-A934242BC015}" type="presParOf" srcId="{53EFABEE-3DB7-4A4E-8DBB-E50D8F8B6BF7}" destId="{9E700CF1-6B69-4958-953B-7A61883317CE}" srcOrd="1" destOrd="0" presId="urn:microsoft.com/office/officeart/2005/8/layout/pyramid1"/>
    <dgm:cxn modelId="{DEC88236-4160-4BDB-959E-140145A4A455}" type="presParOf" srcId="{9E700CF1-6B69-4958-953B-7A61883317CE}" destId="{0C17BB9A-4BD2-49CD-B157-FDDBCF024B8C}" srcOrd="0" destOrd="0" presId="urn:microsoft.com/office/officeart/2005/8/layout/pyramid1"/>
    <dgm:cxn modelId="{E0E2C764-5C0E-4843-9153-35D89F961DEC}" type="presParOf" srcId="{9E700CF1-6B69-4958-953B-7A61883317CE}" destId="{314602A3-EE40-4CD6-8935-26A55A48CA19}" srcOrd="1" destOrd="0" presId="urn:microsoft.com/office/officeart/2005/8/layout/pyramid1"/>
    <dgm:cxn modelId="{889A444D-2B69-4C24-9ED7-5ABFBB80B208}" type="presParOf" srcId="{53EFABEE-3DB7-4A4E-8DBB-E50D8F8B6BF7}" destId="{C4C9D208-7BEE-4FE3-829F-BCC8EAC10C18}" srcOrd="2" destOrd="0" presId="urn:microsoft.com/office/officeart/2005/8/layout/pyramid1"/>
    <dgm:cxn modelId="{BF46552D-4A6B-41F0-9391-9413D8FF9196}" type="presParOf" srcId="{C4C9D208-7BEE-4FE3-829F-BCC8EAC10C18}" destId="{7E102A4D-6F30-4506-9E86-DFAF88E33855}" srcOrd="0" destOrd="0" presId="urn:microsoft.com/office/officeart/2005/8/layout/pyramid1"/>
    <dgm:cxn modelId="{4E4127FD-8EE9-4D02-B867-CC4ADD11BF3D}" type="presParOf" srcId="{C4C9D208-7BEE-4FE3-829F-BCC8EAC10C18}" destId="{CB66059A-F537-43F3-9542-F2C272FB5A6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9046E7-6A38-4443-B934-91B5BB2E9B7D}" type="doc">
      <dgm:prSet loTypeId="urn:microsoft.com/office/officeart/2005/8/layout/pyramid1" loCatId="pyramid" qsTypeId="urn:microsoft.com/office/officeart/2005/8/quickstyle/3d4" qsCatId="3D" csTypeId="urn:microsoft.com/office/officeart/2005/8/colors/accent1_3" csCatId="accent1" phldr="1"/>
      <dgm:spPr/>
    </dgm:pt>
    <dgm:pt modelId="{B41AEA1F-4C8C-4429-9D0A-9F2AE5609B09}">
      <dgm:prSet phldrT="[Text]"/>
      <dgm:spPr/>
      <dgm:t>
        <a:bodyPr/>
        <a:lstStyle/>
        <a:p>
          <a:r>
            <a:rPr lang="en-US" dirty="0" smtClean="0"/>
            <a:t>IT Executives</a:t>
          </a:r>
          <a:endParaRPr lang="en-US" dirty="0"/>
        </a:p>
      </dgm:t>
    </dgm:pt>
    <dgm:pt modelId="{F6F9CA44-76E4-4B15-886D-4A655E36C43C}" type="parTrans" cxnId="{7B7B67CB-BFB8-4AD9-9ED1-A74403A16478}">
      <dgm:prSet/>
      <dgm:spPr/>
      <dgm:t>
        <a:bodyPr/>
        <a:lstStyle/>
        <a:p>
          <a:endParaRPr lang="en-US"/>
        </a:p>
      </dgm:t>
    </dgm:pt>
    <dgm:pt modelId="{A377F20A-3929-45DB-847C-6F79F22C4A1C}" type="sibTrans" cxnId="{7B7B67CB-BFB8-4AD9-9ED1-A74403A16478}">
      <dgm:prSet/>
      <dgm:spPr/>
      <dgm:t>
        <a:bodyPr/>
        <a:lstStyle/>
        <a:p>
          <a:endParaRPr lang="en-US"/>
        </a:p>
      </dgm:t>
    </dgm:pt>
    <dgm:pt modelId="{965F3E8D-EC4F-4D98-A07B-B6E073F5EC33}">
      <dgm:prSet phldrT="[Text]"/>
      <dgm:spPr/>
      <dgm:t>
        <a:bodyPr/>
        <a:lstStyle/>
        <a:p>
          <a:r>
            <a:rPr lang="en-US" dirty="0" smtClean="0"/>
            <a:t>IT Management</a:t>
          </a:r>
          <a:endParaRPr lang="en-US" dirty="0"/>
        </a:p>
      </dgm:t>
    </dgm:pt>
    <dgm:pt modelId="{FE3D70C4-298C-4CE6-BB50-E6139168B562}" type="parTrans" cxnId="{929CC968-04D4-4026-9266-8DB9F56AB6BD}">
      <dgm:prSet/>
      <dgm:spPr/>
      <dgm:t>
        <a:bodyPr/>
        <a:lstStyle/>
        <a:p>
          <a:endParaRPr lang="en-US"/>
        </a:p>
      </dgm:t>
    </dgm:pt>
    <dgm:pt modelId="{6B3135C5-696D-40A6-BA7B-E00D2D8144DB}" type="sibTrans" cxnId="{929CC968-04D4-4026-9266-8DB9F56AB6BD}">
      <dgm:prSet/>
      <dgm:spPr/>
      <dgm:t>
        <a:bodyPr/>
        <a:lstStyle/>
        <a:p>
          <a:endParaRPr lang="en-US"/>
        </a:p>
      </dgm:t>
    </dgm:pt>
    <dgm:pt modelId="{684CCF48-400D-4840-9E1E-632E0855085B}">
      <dgm:prSet phldrT="[Text]"/>
      <dgm:spPr/>
      <dgm:t>
        <a:bodyPr/>
        <a:lstStyle/>
        <a:p>
          <a:r>
            <a:rPr lang="en-US" dirty="0" smtClean="0"/>
            <a:t>Service Desk &amp; Fulfillment Teams</a:t>
          </a:r>
        </a:p>
      </dgm:t>
    </dgm:pt>
    <dgm:pt modelId="{A57BF4D9-8064-479C-990C-3E642646DB08}" type="parTrans" cxnId="{A1B15981-FB1B-4B95-9F32-00C8C9C80435}">
      <dgm:prSet/>
      <dgm:spPr/>
      <dgm:t>
        <a:bodyPr/>
        <a:lstStyle/>
        <a:p>
          <a:endParaRPr lang="en-US"/>
        </a:p>
      </dgm:t>
    </dgm:pt>
    <dgm:pt modelId="{6D022D75-586F-40C4-9788-0A280F731261}" type="sibTrans" cxnId="{A1B15981-FB1B-4B95-9F32-00C8C9C80435}">
      <dgm:prSet/>
      <dgm:spPr/>
      <dgm:t>
        <a:bodyPr/>
        <a:lstStyle/>
        <a:p>
          <a:endParaRPr lang="en-US"/>
        </a:p>
      </dgm:t>
    </dgm:pt>
    <dgm:pt modelId="{53EFABEE-3DB7-4A4E-8DBB-E50D8F8B6BF7}" type="pres">
      <dgm:prSet presAssocID="{119046E7-6A38-4443-B934-91B5BB2E9B7D}" presName="Name0" presStyleCnt="0">
        <dgm:presLayoutVars>
          <dgm:dir/>
          <dgm:animLvl val="lvl"/>
          <dgm:resizeHandles val="exact"/>
        </dgm:presLayoutVars>
      </dgm:prSet>
      <dgm:spPr/>
    </dgm:pt>
    <dgm:pt modelId="{84830DE5-54F5-4C82-91D3-6FE110A135F9}" type="pres">
      <dgm:prSet presAssocID="{B41AEA1F-4C8C-4429-9D0A-9F2AE5609B09}" presName="Name8" presStyleCnt="0"/>
      <dgm:spPr/>
    </dgm:pt>
    <dgm:pt modelId="{F9C9DF9C-1358-4F9D-9AED-6CAC953DFA3F}" type="pres">
      <dgm:prSet presAssocID="{B41AEA1F-4C8C-4429-9D0A-9F2AE5609B09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8A3576-7C7D-41EE-B306-C139B7F29AAF}" type="pres">
      <dgm:prSet presAssocID="{B41AEA1F-4C8C-4429-9D0A-9F2AE5609B0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700CF1-6B69-4958-953B-7A61883317CE}" type="pres">
      <dgm:prSet presAssocID="{965F3E8D-EC4F-4D98-A07B-B6E073F5EC33}" presName="Name8" presStyleCnt="0"/>
      <dgm:spPr/>
    </dgm:pt>
    <dgm:pt modelId="{0C17BB9A-4BD2-49CD-B157-FDDBCF024B8C}" type="pres">
      <dgm:prSet presAssocID="{965F3E8D-EC4F-4D98-A07B-B6E073F5EC33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4602A3-EE40-4CD6-8935-26A55A48CA19}" type="pres">
      <dgm:prSet presAssocID="{965F3E8D-EC4F-4D98-A07B-B6E073F5EC3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C9D208-7BEE-4FE3-829F-BCC8EAC10C18}" type="pres">
      <dgm:prSet presAssocID="{684CCF48-400D-4840-9E1E-632E0855085B}" presName="Name8" presStyleCnt="0"/>
      <dgm:spPr/>
    </dgm:pt>
    <dgm:pt modelId="{7E102A4D-6F30-4506-9E86-DFAF88E33855}" type="pres">
      <dgm:prSet presAssocID="{684CCF48-400D-4840-9E1E-632E0855085B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66059A-F537-43F3-9542-F2C272FB5A65}" type="pres">
      <dgm:prSet presAssocID="{684CCF48-400D-4840-9E1E-632E0855085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9CC968-04D4-4026-9266-8DB9F56AB6BD}" srcId="{119046E7-6A38-4443-B934-91B5BB2E9B7D}" destId="{965F3E8D-EC4F-4D98-A07B-B6E073F5EC33}" srcOrd="1" destOrd="0" parTransId="{FE3D70C4-298C-4CE6-BB50-E6139168B562}" sibTransId="{6B3135C5-696D-40A6-BA7B-E00D2D8144DB}"/>
    <dgm:cxn modelId="{FD0983C0-C9EE-4CB4-B47C-817BA03E4B9C}" type="presOf" srcId="{684CCF48-400D-4840-9E1E-632E0855085B}" destId="{7E102A4D-6F30-4506-9E86-DFAF88E33855}" srcOrd="0" destOrd="0" presId="urn:microsoft.com/office/officeart/2005/8/layout/pyramid1"/>
    <dgm:cxn modelId="{A1B15981-FB1B-4B95-9F32-00C8C9C80435}" srcId="{119046E7-6A38-4443-B934-91B5BB2E9B7D}" destId="{684CCF48-400D-4840-9E1E-632E0855085B}" srcOrd="2" destOrd="0" parTransId="{A57BF4D9-8064-479C-990C-3E642646DB08}" sibTransId="{6D022D75-586F-40C4-9788-0A280F731261}"/>
    <dgm:cxn modelId="{76593263-5390-4F36-987A-FB5E1A081D9C}" type="presOf" srcId="{965F3E8D-EC4F-4D98-A07B-B6E073F5EC33}" destId="{0C17BB9A-4BD2-49CD-B157-FDDBCF024B8C}" srcOrd="0" destOrd="0" presId="urn:microsoft.com/office/officeart/2005/8/layout/pyramid1"/>
    <dgm:cxn modelId="{92913110-CFEA-45BF-92F7-8588018621E9}" type="presOf" srcId="{684CCF48-400D-4840-9E1E-632E0855085B}" destId="{CB66059A-F537-43F3-9542-F2C272FB5A65}" srcOrd="1" destOrd="0" presId="urn:microsoft.com/office/officeart/2005/8/layout/pyramid1"/>
    <dgm:cxn modelId="{7B7B67CB-BFB8-4AD9-9ED1-A74403A16478}" srcId="{119046E7-6A38-4443-B934-91B5BB2E9B7D}" destId="{B41AEA1F-4C8C-4429-9D0A-9F2AE5609B09}" srcOrd="0" destOrd="0" parTransId="{F6F9CA44-76E4-4B15-886D-4A655E36C43C}" sibTransId="{A377F20A-3929-45DB-847C-6F79F22C4A1C}"/>
    <dgm:cxn modelId="{C5DB55DB-937F-4AE1-B904-3414CCB18DBD}" type="presOf" srcId="{119046E7-6A38-4443-B934-91B5BB2E9B7D}" destId="{53EFABEE-3DB7-4A4E-8DBB-E50D8F8B6BF7}" srcOrd="0" destOrd="0" presId="urn:microsoft.com/office/officeart/2005/8/layout/pyramid1"/>
    <dgm:cxn modelId="{92908AB5-68E8-40D2-9D4B-9183172D2AAF}" type="presOf" srcId="{965F3E8D-EC4F-4D98-A07B-B6E073F5EC33}" destId="{314602A3-EE40-4CD6-8935-26A55A48CA19}" srcOrd="1" destOrd="0" presId="urn:microsoft.com/office/officeart/2005/8/layout/pyramid1"/>
    <dgm:cxn modelId="{6F6466AC-44CF-40C2-94F1-E3DBBDBA0DA9}" type="presOf" srcId="{B41AEA1F-4C8C-4429-9D0A-9F2AE5609B09}" destId="{F9C9DF9C-1358-4F9D-9AED-6CAC953DFA3F}" srcOrd="0" destOrd="0" presId="urn:microsoft.com/office/officeart/2005/8/layout/pyramid1"/>
    <dgm:cxn modelId="{1C0F9F0A-1F1F-4169-9415-3497972126B1}" type="presOf" srcId="{B41AEA1F-4C8C-4429-9D0A-9F2AE5609B09}" destId="{618A3576-7C7D-41EE-B306-C139B7F29AAF}" srcOrd="1" destOrd="0" presId="urn:microsoft.com/office/officeart/2005/8/layout/pyramid1"/>
    <dgm:cxn modelId="{ACAE564D-08CF-46A4-9066-EDC574BC2DA8}" type="presParOf" srcId="{53EFABEE-3DB7-4A4E-8DBB-E50D8F8B6BF7}" destId="{84830DE5-54F5-4C82-91D3-6FE110A135F9}" srcOrd="0" destOrd="0" presId="urn:microsoft.com/office/officeart/2005/8/layout/pyramid1"/>
    <dgm:cxn modelId="{84AC506A-3648-431D-AC84-6E30E4DBC57B}" type="presParOf" srcId="{84830DE5-54F5-4C82-91D3-6FE110A135F9}" destId="{F9C9DF9C-1358-4F9D-9AED-6CAC953DFA3F}" srcOrd="0" destOrd="0" presId="urn:microsoft.com/office/officeart/2005/8/layout/pyramid1"/>
    <dgm:cxn modelId="{C2ACE7C3-C0EA-4708-B8A3-C02A1C97888D}" type="presParOf" srcId="{84830DE5-54F5-4C82-91D3-6FE110A135F9}" destId="{618A3576-7C7D-41EE-B306-C139B7F29AAF}" srcOrd="1" destOrd="0" presId="urn:microsoft.com/office/officeart/2005/8/layout/pyramid1"/>
    <dgm:cxn modelId="{8982E136-0FE8-429C-9F81-79FC9809AFFC}" type="presParOf" srcId="{53EFABEE-3DB7-4A4E-8DBB-E50D8F8B6BF7}" destId="{9E700CF1-6B69-4958-953B-7A61883317CE}" srcOrd="1" destOrd="0" presId="urn:microsoft.com/office/officeart/2005/8/layout/pyramid1"/>
    <dgm:cxn modelId="{A1553225-9BD6-44F5-A842-7F4DB6BB1FE5}" type="presParOf" srcId="{9E700CF1-6B69-4958-953B-7A61883317CE}" destId="{0C17BB9A-4BD2-49CD-B157-FDDBCF024B8C}" srcOrd="0" destOrd="0" presId="urn:microsoft.com/office/officeart/2005/8/layout/pyramid1"/>
    <dgm:cxn modelId="{6DD9CBDE-BD69-46EF-B98F-DC054B2E0F2E}" type="presParOf" srcId="{9E700CF1-6B69-4958-953B-7A61883317CE}" destId="{314602A3-EE40-4CD6-8935-26A55A48CA19}" srcOrd="1" destOrd="0" presId="urn:microsoft.com/office/officeart/2005/8/layout/pyramid1"/>
    <dgm:cxn modelId="{6B8CFE20-05DD-44A0-9BCD-31F3C84C12F7}" type="presParOf" srcId="{53EFABEE-3DB7-4A4E-8DBB-E50D8F8B6BF7}" destId="{C4C9D208-7BEE-4FE3-829F-BCC8EAC10C18}" srcOrd="2" destOrd="0" presId="urn:microsoft.com/office/officeart/2005/8/layout/pyramid1"/>
    <dgm:cxn modelId="{244D2F7E-F37B-46D3-A2BA-C70DD438C502}" type="presParOf" srcId="{C4C9D208-7BEE-4FE3-829F-BCC8EAC10C18}" destId="{7E102A4D-6F30-4506-9E86-DFAF88E33855}" srcOrd="0" destOrd="0" presId="urn:microsoft.com/office/officeart/2005/8/layout/pyramid1"/>
    <dgm:cxn modelId="{A3E7F56D-0E63-438D-97B5-CCB432D10541}" type="presParOf" srcId="{C4C9D208-7BEE-4FE3-829F-BCC8EAC10C18}" destId="{CB66059A-F537-43F3-9542-F2C272FB5A6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9DF9C-1358-4F9D-9AED-6CAC953DFA3F}">
      <dsp:nvSpPr>
        <dsp:cNvPr id="0" name=""/>
        <dsp:cNvSpPr/>
      </dsp:nvSpPr>
      <dsp:spPr>
        <a:xfrm>
          <a:off x="1066800" y="0"/>
          <a:ext cx="1066800" cy="1600199"/>
        </a:xfrm>
        <a:prstGeom prst="trapezoid">
          <a:avLst>
            <a:gd name="adj" fmla="val 5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Business Executives</a:t>
          </a:r>
          <a:endParaRPr lang="en-US" sz="1900" kern="1200" dirty="0"/>
        </a:p>
      </dsp:txBody>
      <dsp:txXfrm>
        <a:off x="1066800" y="0"/>
        <a:ext cx="1066800" cy="1600199"/>
      </dsp:txXfrm>
    </dsp:sp>
    <dsp:sp modelId="{0C17BB9A-4BD2-49CD-B157-FDDBCF024B8C}">
      <dsp:nvSpPr>
        <dsp:cNvPr id="0" name=""/>
        <dsp:cNvSpPr/>
      </dsp:nvSpPr>
      <dsp:spPr>
        <a:xfrm>
          <a:off x="533400" y="1600200"/>
          <a:ext cx="2133600" cy="1600199"/>
        </a:xfrm>
        <a:prstGeom prst="trapezoid">
          <a:avLst>
            <a:gd name="adj" fmla="val 33333"/>
          </a:avLst>
        </a:prstGeom>
        <a:solidFill>
          <a:schemeClr val="accent6">
            <a:shade val="80000"/>
            <a:hueOff val="-190846"/>
            <a:satOff val="8505"/>
            <a:lumOff val="1188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Business Management</a:t>
          </a:r>
          <a:endParaRPr lang="en-US" sz="1900" kern="1200" dirty="0"/>
        </a:p>
      </dsp:txBody>
      <dsp:txXfrm>
        <a:off x="906780" y="1600200"/>
        <a:ext cx="1386840" cy="1600199"/>
      </dsp:txXfrm>
    </dsp:sp>
    <dsp:sp modelId="{7E102A4D-6F30-4506-9E86-DFAF88E33855}">
      <dsp:nvSpPr>
        <dsp:cNvPr id="0" name=""/>
        <dsp:cNvSpPr/>
      </dsp:nvSpPr>
      <dsp:spPr>
        <a:xfrm>
          <a:off x="0" y="3200400"/>
          <a:ext cx="3200400" cy="1600199"/>
        </a:xfrm>
        <a:prstGeom prst="trapezoid">
          <a:avLst>
            <a:gd name="adj" fmla="val 33333"/>
          </a:avLst>
        </a:prstGeom>
        <a:solidFill>
          <a:schemeClr val="accent6">
            <a:shade val="80000"/>
            <a:hueOff val="-381691"/>
            <a:satOff val="17009"/>
            <a:lumOff val="2377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Business Users</a:t>
          </a:r>
        </a:p>
      </dsp:txBody>
      <dsp:txXfrm>
        <a:off x="560069" y="3200400"/>
        <a:ext cx="2080260" cy="16001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9DF9C-1358-4F9D-9AED-6CAC953DFA3F}">
      <dsp:nvSpPr>
        <dsp:cNvPr id="0" name=""/>
        <dsp:cNvSpPr/>
      </dsp:nvSpPr>
      <dsp:spPr>
        <a:xfrm>
          <a:off x="1117600" y="0"/>
          <a:ext cx="1117600" cy="1600199"/>
        </a:xfrm>
        <a:prstGeom prst="trapezoid">
          <a:avLst>
            <a:gd name="adj" fmla="val 5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IT Executives</a:t>
          </a:r>
          <a:endParaRPr lang="en-US" sz="1900" kern="1200" dirty="0"/>
        </a:p>
      </dsp:txBody>
      <dsp:txXfrm>
        <a:off x="1117600" y="0"/>
        <a:ext cx="1117600" cy="1600199"/>
      </dsp:txXfrm>
    </dsp:sp>
    <dsp:sp modelId="{0C17BB9A-4BD2-49CD-B157-FDDBCF024B8C}">
      <dsp:nvSpPr>
        <dsp:cNvPr id="0" name=""/>
        <dsp:cNvSpPr/>
      </dsp:nvSpPr>
      <dsp:spPr>
        <a:xfrm>
          <a:off x="558800" y="1600200"/>
          <a:ext cx="2235200" cy="1600199"/>
        </a:xfrm>
        <a:prstGeom prst="trapezoid">
          <a:avLst>
            <a:gd name="adj" fmla="val 34921"/>
          </a:avLst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IT Management</a:t>
          </a:r>
          <a:endParaRPr lang="en-US" sz="1900" kern="1200" dirty="0"/>
        </a:p>
      </dsp:txBody>
      <dsp:txXfrm>
        <a:off x="949960" y="1600200"/>
        <a:ext cx="1452880" cy="1600199"/>
      </dsp:txXfrm>
    </dsp:sp>
    <dsp:sp modelId="{7E102A4D-6F30-4506-9E86-DFAF88E33855}">
      <dsp:nvSpPr>
        <dsp:cNvPr id="0" name=""/>
        <dsp:cNvSpPr/>
      </dsp:nvSpPr>
      <dsp:spPr>
        <a:xfrm>
          <a:off x="0" y="3200400"/>
          <a:ext cx="3352800" cy="1600199"/>
        </a:xfrm>
        <a:prstGeom prst="trapezoid">
          <a:avLst>
            <a:gd name="adj" fmla="val 34921"/>
          </a:avLst>
        </a:prstGeom>
        <a:solidFill>
          <a:schemeClr val="accent1">
            <a:shade val="80000"/>
            <a:hueOff val="306247"/>
            <a:satOff val="-4392"/>
            <a:lumOff val="2561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Service Desk &amp; Fulfillment Teams</a:t>
          </a:r>
        </a:p>
      </dsp:txBody>
      <dsp:txXfrm>
        <a:off x="586739" y="3200400"/>
        <a:ext cx="2179320" cy="1600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248E23-BBA9-AB42-87B9-74B60B670266}" type="datetime1">
              <a:rPr lang="en-US"/>
              <a:pPr/>
              <a:t>7/12/12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517008-6482-8E42-ABA2-4A3666F654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160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4182CF-225F-D948-AED0-E486FBA0815E}" type="datetime1">
              <a:rPr lang="en-US"/>
              <a:pPr/>
              <a:t>7/12/12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6FC4BB-4B08-354C-A3A5-6054D44514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510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ＭＳ Ｐゴシック" pitchFamily="-112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A690-52AD-4D53-AB12-D824B22AD08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990000">
                  <a:gamma/>
                  <a:shade val="28627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12" charset="0"/>
              <a:ea typeface="+mn-ea"/>
              <a:cs typeface="+mn-cs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5334000" y="4572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-52" charset="0"/>
              <a:ea typeface="+mn-ea"/>
              <a:cs typeface="+mn-cs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228600" y="457200"/>
            <a:ext cx="6553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-52" charset="0"/>
              <a:ea typeface="+mn-ea"/>
              <a:cs typeface="+mn-cs"/>
            </a:endParaRPr>
          </a:p>
        </p:txBody>
      </p:sp>
      <p:pic>
        <p:nvPicPr>
          <p:cNvPr id="7" name="Picture 14" descr="CMU_logo_horiz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85800"/>
            <a:ext cx="31242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289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52B2C-9B02-3145-803D-5374248D2C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7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35B51-5502-D54C-9520-AAECEECADA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48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6038"/>
            <a:ext cx="2133600" cy="6080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6038"/>
            <a:ext cx="6248400" cy="6080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27F1DB-F28C-4C4F-885B-21A92ADD3D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99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0" y="6616700"/>
            <a:ext cx="9144000" cy="241300"/>
          </a:xfrm>
          <a:prstGeom prst="rect">
            <a:avLst/>
          </a:prstGeom>
          <a:solidFill>
            <a:srgbClr val="C0C0C0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0033CC"/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Title Placeholder 1"/>
          <p:cNvSpPr txBox="1">
            <a:spLocks/>
          </p:cNvSpPr>
          <p:nvPr userDrawn="1"/>
        </p:nvSpPr>
        <p:spPr bwMode="auto">
          <a:xfrm>
            <a:off x="468313" y="201613"/>
            <a:ext cx="6696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Arial" charset="0"/>
              </a:rPr>
              <a:t>Click to edit Master title style</a:t>
            </a:r>
            <a:endParaRPr lang="en-GB" sz="2800" b="1" dirty="0">
              <a:solidFill>
                <a:srgbClr val="4F81BD">
                  <a:lumMod val="50000"/>
                </a:srgbClr>
              </a:solidFill>
              <a:latin typeface="Calibri"/>
              <a:ea typeface="+mn-ea"/>
              <a:cs typeface="Arial" charset="0"/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9363" y="26988"/>
            <a:ext cx="1503362" cy="860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  <p:cxnSp>
        <p:nvCxnSpPr>
          <p:cNvPr id="6" name="Straight Connector 13"/>
          <p:cNvCxnSpPr/>
          <p:nvPr userDrawn="1"/>
        </p:nvCxnSpPr>
        <p:spPr>
          <a:xfrm flipV="1">
            <a:off x="500063" y="733425"/>
            <a:ext cx="63373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3"/>
          <p:cNvSpPr/>
          <p:nvPr userDrawn="1"/>
        </p:nvSpPr>
        <p:spPr>
          <a:xfrm>
            <a:off x="0" y="0"/>
            <a:ext cx="9144000" cy="1506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1250" y="450850"/>
            <a:ext cx="3581400" cy="2046288"/>
          </a:xfrm>
          <a:prstGeom prst="rect">
            <a:avLst/>
          </a:prstGeom>
          <a:solidFill>
            <a:srgbClr val="EAEAEA"/>
          </a:solidFill>
          <a:ln w="38100" algn="ctr">
            <a:noFill/>
            <a:miter lim="800000"/>
            <a:headEnd/>
            <a:tailEnd/>
          </a:ln>
        </p:spPr>
      </p:pic>
      <p:sp>
        <p:nvSpPr>
          <p:cNvPr id="9" name="Rectangle 15"/>
          <p:cNvSpPr>
            <a:spLocks noChangeArrowheads="1"/>
          </p:cNvSpPr>
          <p:nvPr userDrawn="1"/>
        </p:nvSpPr>
        <p:spPr bwMode="auto">
          <a:xfrm>
            <a:off x="2743200" y="6172200"/>
            <a:ext cx="37338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Arial" charset="0"/>
              </a:rPr>
              <a:t>ITIL® is a Registered Trade Mark of the Cabinet Office.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860801" y="2562247"/>
            <a:ext cx="4912678" cy="250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algn="l" rtl="0" fontAlgn="base">
              <a:spcBef>
                <a:spcPct val="0"/>
              </a:spcBef>
              <a:spcAft>
                <a:spcPct val="0"/>
              </a:spcAft>
              <a:buNone/>
              <a:defRPr lang="en-US" sz="4800" b="1" kern="120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4800" b="1" kern="1200" smtClean="0">
                <a:solidFill>
                  <a:srgbClr val="006699"/>
                </a:solidFill>
                <a:latin typeface="+mj-lt"/>
                <a:ea typeface="+mj-ea"/>
                <a:cs typeface="+mj-cs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4800" b="1" kern="1200" smtClean="0">
                <a:solidFill>
                  <a:srgbClr val="006699"/>
                </a:solidFill>
                <a:latin typeface="+mj-lt"/>
                <a:ea typeface="+mj-ea"/>
                <a:cs typeface="+mj-cs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4800" b="1" kern="1200" smtClean="0">
                <a:solidFill>
                  <a:srgbClr val="006699"/>
                </a:solidFill>
                <a:latin typeface="+mj-lt"/>
                <a:ea typeface="+mj-ea"/>
                <a:cs typeface="+mj-cs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GB" sz="4800" b="1" kern="1200" dirty="0">
                <a:solidFill>
                  <a:srgbClr val="006699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GB" dirty="0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>
            <a:lvl1pPr>
              <a:defRPr/>
            </a:lvl1pPr>
          </a:lstStyle>
          <a:p>
            <a:r>
              <a:rPr lang="en-US"/>
              <a:t>VW-SC </a:t>
            </a:r>
            <a:fld id="{DF858074-EA22-4BCB-AA8D-E44FCFF9F9C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4F81BD">
                    <a:lumMod val="50000"/>
                  </a:srgbClr>
                </a:solidFill>
              </a:rPr>
              <a:t>CMU Steering Committee</a:t>
            </a:r>
            <a:endParaRPr lang="en-US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© Third Sky, Inc.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70327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70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4F81BD">
                    <a:lumMod val="50000"/>
                  </a:srgbClr>
                </a:solidFill>
              </a:rPr>
              <a:t>CMU Steering Committee</a:t>
            </a:r>
            <a:endParaRPr lang="en-US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VW-SC </a:t>
            </a:r>
            <a:fld id="{4202FEBA-57C4-4984-A461-33E1D07C0E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 Third Sky, Inc.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951012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4F81BD">
                    <a:lumMod val="50000"/>
                  </a:srgbClr>
                </a:solidFill>
              </a:rPr>
              <a:t>CMU Steering Committee</a:t>
            </a:r>
            <a:endParaRPr lang="en-US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VW-SC </a:t>
            </a:r>
            <a:fld id="{4202FEBA-57C4-4984-A461-33E1D07C0E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 Third Sky, Inc.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174285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5912E3-8302-8D47-B6C6-6F093DE76B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6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4E7B2A-0F2A-8449-96F5-EB8A7E4367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16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3C60A-E8C0-5A43-BC59-D469F36559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09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8161E-0CD8-8E42-8031-291944AC9C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7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142DE2-1360-6B4A-8DBB-40E15065F6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0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47CB89-598E-0A46-9085-EEFB54A658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33E5E-43F1-AF46-BE00-35255E8D19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0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63467C-5B74-6540-BF70-B2504D3061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3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theme" Target="../theme/theme2.xm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683B47-7438-5345-A48B-59CFBF17961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990000">
                  <a:gamma/>
                  <a:shade val="28627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12" charset="0"/>
              <a:ea typeface="+mn-ea"/>
              <a:cs typeface="+mn-cs"/>
            </a:endParaRPr>
          </a:p>
        </p:txBody>
      </p:sp>
      <p:sp>
        <p:nvSpPr>
          <p:cNvPr id="90120" name="Line 8"/>
          <p:cNvSpPr>
            <a:spLocks noChangeShapeType="1"/>
          </p:cNvSpPr>
          <p:nvPr/>
        </p:nvSpPr>
        <p:spPr bwMode="auto">
          <a:xfrm>
            <a:off x="5334000" y="6096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-52" charset="0"/>
              <a:ea typeface="+mn-ea"/>
              <a:cs typeface="+mn-cs"/>
            </a:endParaRPr>
          </a:p>
        </p:txBody>
      </p:sp>
      <p:sp>
        <p:nvSpPr>
          <p:cNvPr id="90121" name="Line 9"/>
          <p:cNvSpPr>
            <a:spLocks noChangeShapeType="1"/>
          </p:cNvSpPr>
          <p:nvPr/>
        </p:nvSpPr>
        <p:spPr bwMode="auto">
          <a:xfrm>
            <a:off x="228600" y="609600"/>
            <a:ext cx="6553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-52" charset="0"/>
              <a:ea typeface="+mn-ea"/>
              <a:cs typeface="+mn-cs"/>
            </a:endParaRPr>
          </a:p>
        </p:txBody>
      </p:sp>
      <p:sp>
        <p:nvSpPr>
          <p:cNvPr id="103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6038"/>
            <a:ext cx="8229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34" name="Picture 10" descr="CMU_logo_horiz_white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85800"/>
            <a:ext cx="31242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pitchFamily="-5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pitchFamily="-5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pitchFamily="-5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pitchFamily="-5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pitchFamily="-5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pitchFamily="-5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pitchFamily="-5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pitchFamily="-5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5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5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5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5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5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5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5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5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 txBox="1">
            <a:spLocks/>
          </p:cNvSpPr>
          <p:nvPr userDrawn="1"/>
        </p:nvSpPr>
        <p:spPr bwMode="auto">
          <a:xfrm>
            <a:off x="468313" y="201613"/>
            <a:ext cx="6696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GB" sz="2800" b="1" dirty="0">
              <a:solidFill>
                <a:srgbClr val="4F81BD">
                  <a:lumMod val="50000"/>
                </a:srgbClr>
              </a:solidFill>
              <a:latin typeface="Calibri"/>
              <a:ea typeface="+mn-ea"/>
              <a:cs typeface="Arial" charset="0"/>
            </a:endParaRPr>
          </a:p>
        </p:txBody>
      </p:sp>
      <p:pic>
        <p:nvPicPr>
          <p:cNvPr id="1028" name="Picture 11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9363" y="26988"/>
            <a:ext cx="1503362" cy="860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500063" y="733425"/>
            <a:ext cx="633730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0" y="6616700"/>
            <a:ext cx="9144000" cy="241300"/>
          </a:xfrm>
          <a:prstGeom prst="rect">
            <a:avLst/>
          </a:prstGeom>
          <a:solidFill>
            <a:srgbClr val="C0C0C0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rgbClr val="0033CC"/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17" name="Date Placeholder 7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2667000" cy="2286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4F81BD">
                    <a:lumMod val="50000"/>
                  </a:srgbClr>
                </a:solidFill>
                <a:ea typeface="+mn-ea"/>
              </a:rPr>
              <a:t>CMU Steering Committee</a:t>
            </a:r>
            <a:endParaRPr lang="en-US">
              <a:solidFill>
                <a:srgbClr val="4F81BD">
                  <a:lumMod val="50000"/>
                </a:srgbClr>
              </a:solidFill>
              <a:ea typeface="+mn-ea"/>
            </a:endParaRPr>
          </a:p>
        </p:txBody>
      </p:sp>
      <p:sp>
        <p:nvSpPr>
          <p:cNvPr id="18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248400" y="6629400"/>
            <a:ext cx="2895600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23456E"/>
                </a:solidFill>
                <a:latin typeface="Calibri" pitchFamily="34" charset="0"/>
              </a:defRPr>
            </a:lvl1pPr>
          </a:lstStyle>
          <a:p>
            <a:r>
              <a:rPr lang="en-US">
                <a:ea typeface="+mn-ea"/>
                <a:cs typeface="Arial" charset="0"/>
              </a:rPr>
              <a:t>VW-SC </a:t>
            </a:r>
            <a:fld id="{4202FEBA-57C4-4984-A461-33E1D07C0E0D}" type="slidenum">
              <a:rPr lang="en-US">
                <a:ea typeface="+mn-ea"/>
                <a:cs typeface="Arial" charset="0"/>
              </a:rPr>
              <a:pPr/>
              <a:t>‹#›</a:t>
            </a:fld>
            <a:endParaRPr lang="en-US">
              <a:ea typeface="+mn-ea"/>
              <a:cs typeface="Arial" charset="0"/>
            </a:endParaRPr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124200" y="6629400"/>
            <a:ext cx="37338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23456E"/>
                </a:solidFill>
                <a:latin typeface="Calibri" pitchFamily="34" charset="0"/>
              </a:defRPr>
            </a:lvl1pPr>
          </a:lstStyle>
          <a:p>
            <a:r>
              <a:rPr lang="en-US" dirty="0">
                <a:ea typeface="+mn-ea"/>
                <a:cs typeface="Arial" charset="0"/>
              </a:rPr>
              <a:t>© Third Sky, Inc. </a:t>
            </a:r>
            <a:r>
              <a:rPr lang="en-US" dirty="0" smtClean="0">
                <a:ea typeface="+mn-ea"/>
                <a:cs typeface="Arial" charset="0"/>
              </a:rPr>
              <a:t>2012</a:t>
            </a:r>
            <a:endParaRPr lang="en-US" dirty="0">
              <a:ea typeface="+mn-ea"/>
              <a:cs typeface="Arial" charset="0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57200" y="152400"/>
            <a:ext cx="6324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30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</p:sldLayoutIdLst>
  <p:transition xmlns:p14="http://schemas.microsoft.com/office/powerpoint/2010/main"/>
  <p:hf hdr="0"/>
  <p:txStyles>
    <p:titleStyle>
      <a:lvl1pPr algn="l" rtl="0" fontAlgn="base"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Font typeface="Arial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233363" algn="l" rtl="0" fontAlgn="base">
        <a:spcBef>
          <a:spcPts val="6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5425" algn="l" rtl="0" fontAlgn="base">
        <a:spcBef>
          <a:spcPts val="600"/>
        </a:spcBef>
        <a:spcAft>
          <a:spcPct val="0"/>
        </a:spcAft>
        <a:buFont typeface="Calibri" pitchFamily="34" charset="0"/>
        <a:buChar char="‐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 Portfolio: </a:t>
            </a:r>
            <a:br>
              <a:rPr lang="en-US" dirty="0" smtClean="0"/>
            </a:br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Mary L. Pretz-Lawson</a:t>
            </a:r>
          </a:p>
          <a:p>
            <a:r>
              <a:rPr lang="en-US" sz="2800" dirty="0" smtClean="0"/>
              <a:t>Planning &amp; Project Management Office</a:t>
            </a:r>
          </a:p>
          <a:p>
            <a:r>
              <a:rPr lang="en-US" sz="2800" dirty="0" smtClean="0"/>
              <a:t>Carnegie Mellon University</a:t>
            </a:r>
          </a:p>
          <a:p>
            <a:r>
              <a:rPr lang="en-US" sz="2800" dirty="0" smtClean="0"/>
              <a:t>ACUTA April 30, 2012</a:t>
            </a:r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Drivers for Service Portfolio “v2”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Consistent service framework</a:t>
            </a:r>
          </a:p>
          <a:p>
            <a:r>
              <a:rPr lang="en-US" dirty="0" smtClean="0"/>
              <a:t>Customer communications </a:t>
            </a:r>
          </a:p>
          <a:p>
            <a:pPr>
              <a:buNone/>
            </a:pPr>
            <a:r>
              <a:rPr lang="en-US" dirty="0" smtClean="0"/>
              <a:t>	challenges</a:t>
            </a:r>
          </a:p>
          <a:p>
            <a:r>
              <a:rPr lang="en-US" dirty="0" smtClean="0"/>
              <a:t>IT budget negotiation tool</a:t>
            </a:r>
          </a:p>
          <a:p>
            <a:r>
              <a:rPr lang="en-US" dirty="0" smtClean="0"/>
              <a:t>Pending CIO leadership transition</a:t>
            </a:r>
          </a:p>
          <a:p>
            <a:r>
              <a:rPr lang="en-US" dirty="0" smtClean="0"/>
              <a:t>Parallel </a:t>
            </a:r>
            <a:r>
              <a:rPr lang="en-US" dirty="0" err="1" smtClean="0"/>
              <a:t>FootPrints</a:t>
            </a:r>
            <a:r>
              <a:rPr lang="en-US" dirty="0" smtClean="0"/>
              <a:t> service tracking project</a:t>
            </a:r>
          </a:p>
          <a:p>
            <a:r>
              <a:rPr lang="en-US" dirty="0" smtClean="0"/>
              <a:t>Integrating services into central repository</a:t>
            </a:r>
          </a:p>
          <a:p>
            <a:endParaRPr lang="en-US" dirty="0"/>
          </a:p>
        </p:txBody>
      </p:sp>
      <p:pic>
        <p:nvPicPr>
          <p:cNvPr id="6" name="Picture 6" descr="http://www.randomspecific.com/wp-content/uploads/2009/06/drivers_of_change_1op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037" y="1703231"/>
            <a:ext cx="259532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28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Different about “v2”?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/>
              <a:t>Use cases documented, prioritized, </a:t>
            </a:r>
            <a:br>
              <a:rPr lang="en-US" dirty="0" smtClean="0"/>
            </a:br>
            <a:r>
              <a:rPr lang="en-US" dirty="0" smtClean="0"/>
              <a:t>and selected</a:t>
            </a:r>
          </a:p>
          <a:p>
            <a:pPr algn="r"/>
            <a:r>
              <a:rPr lang="en-US" dirty="0" smtClean="0"/>
              <a:t>Governance with steering committee</a:t>
            </a:r>
          </a:p>
          <a:p>
            <a:pPr algn="r"/>
            <a:r>
              <a:rPr lang="en-US" dirty="0" smtClean="0"/>
              <a:t>More ITSM organizational maturity</a:t>
            </a:r>
          </a:p>
          <a:p>
            <a:pPr algn="r"/>
            <a:r>
              <a:rPr lang="en-US" dirty="0" smtClean="0"/>
              <a:t>Start with external customer value</a:t>
            </a:r>
          </a:p>
          <a:p>
            <a:pPr algn="r"/>
            <a:r>
              <a:rPr lang="en-US" dirty="0" smtClean="0"/>
              <a:t>Engaging consultant</a:t>
            </a:r>
          </a:p>
          <a:p>
            <a:pPr algn="r"/>
            <a:r>
              <a:rPr lang="en-US" dirty="0" smtClean="0"/>
              <a:t>Maintenance and data </a:t>
            </a:r>
            <a:br>
              <a:rPr lang="en-US" dirty="0" smtClean="0"/>
            </a:br>
            <a:r>
              <a:rPr lang="en-US" dirty="0" smtClean="0"/>
              <a:t>renewal plan</a:t>
            </a:r>
            <a:endParaRPr lang="en-US" dirty="0"/>
          </a:p>
        </p:txBody>
      </p:sp>
      <p:pic>
        <p:nvPicPr>
          <p:cNvPr id="4" name="Picture 2" descr="http://www.getronics.com/upload_mm/9/9/5/1001_fullimage_portfolio_40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19600"/>
            <a:ext cx="2141541" cy="215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 Portfolio “v2” Use Cases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External Executive view of IT service value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Provide framework for </a:t>
            </a:r>
            <a:r>
              <a:rPr lang="en-US" dirty="0" err="1" smtClean="0"/>
              <a:t>FootPrints</a:t>
            </a:r>
            <a:r>
              <a:rPr lang="en-US" dirty="0" smtClean="0"/>
              <a:t> service tracking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Central IT process integration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Disaster Recovery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Operating Level Agreements/Service Level Agreements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kaushik.net/avinash/wp-content/uploads/2011/01/measure_valu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524000"/>
            <a:ext cx="467677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we measure value?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en-US" dirty="0" smtClean="0"/>
              <a:t>Defined success criteria</a:t>
            </a:r>
          </a:p>
          <a:p>
            <a:pPr algn="r"/>
            <a:r>
              <a:rPr lang="en-US" dirty="0" smtClean="0"/>
              <a:t>Fewer one-off service lists</a:t>
            </a:r>
          </a:p>
          <a:p>
            <a:pPr algn="r"/>
            <a:r>
              <a:rPr lang="en-US" dirty="0" smtClean="0"/>
              <a:t>Anecdotal feedback from CIO and </a:t>
            </a:r>
            <a:br>
              <a:rPr lang="en-US" dirty="0" smtClean="0"/>
            </a:br>
            <a:r>
              <a:rPr lang="en-US" dirty="0" smtClean="0"/>
              <a:t>project steering committee</a:t>
            </a:r>
          </a:p>
          <a:p>
            <a:pPr algn="r"/>
            <a:r>
              <a:rPr lang="en-US" dirty="0" smtClean="0"/>
              <a:t>Insert/grow additional use cases</a:t>
            </a:r>
          </a:p>
          <a:p>
            <a:pPr algn="r"/>
            <a:r>
              <a:rPr lang="en-US" dirty="0" smtClean="0"/>
              <a:t>Traffic and “organic maintenance” beyond pilot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Portfolio Lessons Learned</a:t>
            </a:r>
            <a:endParaRPr lang="en-US" dirty="0"/>
          </a:p>
        </p:txBody>
      </p:sp>
      <p:pic>
        <p:nvPicPr>
          <p:cNvPr id="3074" name="Picture 2" descr="http://www.lontra.com/farrukh/images/toolbo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362200"/>
            <a:ext cx="3326962" cy="280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Stakeholders and governance structure</a:t>
            </a:r>
          </a:p>
          <a:p>
            <a:r>
              <a:rPr lang="en-US" dirty="0" smtClean="0"/>
              <a:t>Drivers and definitions clear</a:t>
            </a:r>
          </a:p>
          <a:p>
            <a:r>
              <a:rPr lang="en-US" dirty="0" smtClean="0"/>
              <a:t>Scope control</a:t>
            </a:r>
          </a:p>
          <a:p>
            <a:r>
              <a:rPr lang="en-US" dirty="0" smtClean="0"/>
              <a:t>User friendly tool</a:t>
            </a:r>
          </a:p>
          <a:p>
            <a:r>
              <a:rPr lang="en-US" dirty="0" smtClean="0"/>
              <a:t>Don’t underestimate the</a:t>
            </a:r>
            <a:br>
              <a:rPr lang="en-US" dirty="0" smtClean="0"/>
            </a:br>
            <a:r>
              <a:rPr lang="en-US" dirty="0" smtClean="0"/>
              <a:t>amount of work</a:t>
            </a:r>
          </a:p>
          <a:p>
            <a:r>
              <a:rPr lang="en-US" dirty="0" smtClean="0"/>
              <a:t>Tie to existing work so it isn’t </a:t>
            </a:r>
            <a:r>
              <a:rPr lang="en-US" dirty="0" err="1" smtClean="0"/>
              <a:t>siloed</a:t>
            </a: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In Summary…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914400" indent="-914400">
              <a:buNone/>
            </a:pPr>
            <a:r>
              <a:rPr lang="en-US" sz="4800" dirty="0" smtClean="0"/>
              <a:t>Solve a defined problem</a:t>
            </a:r>
          </a:p>
          <a:p>
            <a:pPr marL="914400" indent="-914400">
              <a:buNone/>
            </a:pPr>
            <a:r>
              <a:rPr lang="en-US" sz="4800" dirty="0" smtClean="0"/>
              <a:t>			</a:t>
            </a:r>
          </a:p>
          <a:p>
            <a:pPr marL="914400" indent="-914400">
              <a:buNone/>
            </a:pPr>
            <a:r>
              <a:rPr lang="en-US" sz="4800" dirty="0"/>
              <a:t>	</a:t>
            </a:r>
            <a:r>
              <a:rPr lang="en-US" sz="4800" dirty="0" smtClean="0"/>
              <a:t>		Start somewhere</a:t>
            </a:r>
          </a:p>
          <a:p>
            <a:pPr marL="914400" indent="-914400">
              <a:buNone/>
            </a:pPr>
            <a:endParaRPr lang="en-US" sz="4800" dirty="0" smtClean="0"/>
          </a:p>
          <a:p>
            <a:pPr marL="914400" indent="-914400">
              <a:buNone/>
            </a:pPr>
            <a:r>
              <a:rPr lang="en-US" sz="4800" dirty="0" smtClean="0"/>
              <a:t>Consult with</a:t>
            </a:r>
          </a:p>
          <a:p>
            <a:pPr marL="914400" indent="-914400">
              <a:buNone/>
            </a:pPr>
            <a:r>
              <a:rPr lang="en-US" sz="4800" dirty="0" smtClean="0"/>
              <a:t>peer institutions</a:t>
            </a:r>
            <a:endParaRPr lang="en-US" sz="4800" dirty="0"/>
          </a:p>
        </p:txBody>
      </p:sp>
      <p:pic>
        <p:nvPicPr>
          <p:cNvPr id="4098" name="Picture 2" descr="http://www.doxawebs.com/images/free-consulta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62400"/>
            <a:ext cx="3181350" cy="238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ackpacktactics.com/wp-content/uploads/2011/03/startbutt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21336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amrithallan.com/img/problem-solvi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295400"/>
            <a:ext cx="2067703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Services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4F81BD">
                    <a:lumMod val="50000"/>
                  </a:srgbClr>
                </a:solidFill>
              </a:rPr>
              <a:t>CMU Steering Committee</a:t>
            </a:r>
            <a:endParaRPr lang="en-US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VW-SC </a:t>
            </a:r>
            <a:fld id="{4202FEBA-57C4-4984-A461-33E1D07C0E0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 Third Sky, Inc. 2012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066800"/>
            <a:ext cx="82296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External Customers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362200"/>
            <a:ext cx="2286000" cy="1828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Administrative Department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4800600"/>
            <a:ext cx="8229600" cy="1676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IT Department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" y="5181600"/>
            <a:ext cx="7620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</a:rPr>
              <a:t>IT Team, e.g. Applications Team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" y="5943600"/>
            <a:ext cx="7620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</a:rPr>
              <a:t>IT Team, e.g. Infrastructure Team</a:t>
            </a:r>
            <a:endParaRPr lang="en-US" sz="1600" dirty="0">
              <a:solidFill>
                <a:prstClr val="white"/>
              </a:solidFill>
            </a:endParaRPr>
          </a:p>
        </p:txBody>
      </p:sp>
      <p:cxnSp>
        <p:nvCxnSpPr>
          <p:cNvPr id="13" name="Straight Arrow Connector 12"/>
          <p:cNvCxnSpPr>
            <a:stCxn id="8" idx="0"/>
          </p:cNvCxnSpPr>
          <p:nvPr/>
        </p:nvCxnSpPr>
        <p:spPr>
          <a:xfrm flipV="1">
            <a:off x="1600200" y="16002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600200" y="4191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0"/>
            <a:endCxn id="10" idx="2"/>
          </p:cNvCxnSpPr>
          <p:nvPr/>
        </p:nvCxnSpPr>
        <p:spPr>
          <a:xfrm flipV="1">
            <a:off x="4572000" y="55626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600200" y="18288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Business Services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2000" y="5638800"/>
            <a:ext cx="1681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Supporting Services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638800" y="2362200"/>
            <a:ext cx="2286000" cy="1828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Academic Department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791200" y="3352800"/>
            <a:ext cx="1981200" cy="609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white"/>
                </a:solidFill>
              </a:rPr>
              <a:t>Academic Department IT Team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48000" y="2362200"/>
            <a:ext cx="2286000" cy="1828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Academic Department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8153400" y="1600200"/>
            <a:ext cx="0" cy="32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153400" y="3055203"/>
            <a:ext cx="1031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External Customer Facing</a:t>
            </a:r>
            <a:b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</a:br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IT Service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4191000" y="16002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781800" y="16002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191000" y="18288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Business Services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64994" y="1828800"/>
            <a:ext cx="1007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Business Services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cxnSp>
        <p:nvCxnSpPr>
          <p:cNvPr id="43" name="Straight Arrow Connector 42"/>
          <p:cNvCxnSpPr>
            <a:endCxn id="29" idx="2"/>
          </p:cNvCxnSpPr>
          <p:nvPr/>
        </p:nvCxnSpPr>
        <p:spPr>
          <a:xfrm flipV="1">
            <a:off x="4191000" y="4191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8" idx="0"/>
          </p:cNvCxnSpPr>
          <p:nvPr/>
        </p:nvCxnSpPr>
        <p:spPr>
          <a:xfrm flipV="1">
            <a:off x="6781800" y="26670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858000" y="2690336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Customer Facing</a:t>
            </a:r>
            <a:b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</a:br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IT Services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6324600" y="4191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7239000" y="3962400"/>
            <a:ext cx="0" cy="1981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217734" y="41910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Customer Facing</a:t>
            </a:r>
            <a:b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</a:br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IT Services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105400" y="41910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Customer Facing</a:t>
            </a:r>
            <a:b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</a:br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IT Services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971800" y="41910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Customer Facing</a:t>
            </a:r>
            <a:b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</a:br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IT Services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81000" y="41910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Customer Facing</a:t>
            </a:r>
            <a:b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</a:br>
            <a:r>
              <a:rPr lang="en-US" sz="1200" b="1" dirty="0" smtClean="0">
                <a:solidFill>
                  <a:prstClr val="black"/>
                </a:solidFill>
                <a:ea typeface="+mn-ea"/>
                <a:cs typeface="Arial" charset="0"/>
              </a:rPr>
              <a:t>IT Services</a:t>
            </a:r>
            <a:endParaRPr lang="en-US" sz="1200" b="1" dirty="0">
              <a:solidFill>
                <a:prstClr val="black"/>
              </a:solidFill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7697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Service Portfolio </a:t>
            </a:r>
            <a:r>
              <a:rPr lang="en-US" dirty="0" err="1" smtClean="0">
                <a:ea typeface="ＭＳ Ｐゴシック" pitchFamily="34" charset="-128"/>
              </a:rPr>
              <a:t>vs</a:t>
            </a:r>
            <a:r>
              <a:rPr lang="en-US" dirty="0" smtClean="0">
                <a:ea typeface="ＭＳ Ｐゴシック" pitchFamily="34" charset="-128"/>
              </a:rPr>
              <a:t> Service Catalog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1295400"/>
          <a:ext cx="3200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5334000" y="1295400"/>
          <a:ext cx="33528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8" name="Straight Arrow Connector 7"/>
          <p:cNvCxnSpPr/>
          <p:nvPr/>
        </p:nvCxnSpPr>
        <p:spPr bwMode="auto">
          <a:xfrm>
            <a:off x="2514600" y="2057400"/>
            <a:ext cx="3886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>
            <a:off x="2819400" y="3265488"/>
            <a:ext cx="3352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 bwMode="auto">
          <a:xfrm>
            <a:off x="3276600" y="5322888"/>
            <a:ext cx="2286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468688" y="1687513"/>
            <a:ext cx="20177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prstClr val="black"/>
                </a:solidFill>
                <a:ea typeface="+mn-ea"/>
                <a:cs typeface="Arial" charset="0"/>
              </a:rPr>
              <a:t>Service Portfolio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479800" y="2895600"/>
            <a:ext cx="191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prstClr val="black"/>
                </a:solidFill>
                <a:ea typeface="+mn-ea"/>
                <a:cs typeface="Arial" charset="0"/>
              </a:rPr>
              <a:t>Service Catalog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460750" y="4953000"/>
            <a:ext cx="2005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prstClr val="black"/>
                </a:solidFill>
                <a:ea typeface="+mn-ea"/>
                <a:cs typeface="Arial" charset="0"/>
              </a:rPr>
              <a:t>Request Catalog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743200" y="2133600"/>
            <a:ext cx="36083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prstClr val="black"/>
                </a:solidFill>
                <a:ea typeface="+mn-ea"/>
                <a:cs typeface="Arial" charset="0"/>
              </a:rPr>
              <a:t>Decide level of investment in each service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0" y="3338513"/>
            <a:ext cx="3140075" cy="1168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prstClr val="black"/>
                </a:solidFill>
                <a:ea typeface="MS PGothic"/>
                <a:cs typeface="MS PGothic"/>
              </a:rPr>
              <a:t>Communication &amp; expectation setting</a:t>
            </a:r>
          </a:p>
          <a:p>
            <a:pPr marL="225425" indent="-225425"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ea typeface="MS PGothic"/>
                <a:cs typeface="MS PGothic"/>
              </a:rPr>
              <a:t>What services are available?</a:t>
            </a:r>
          </a:p>
          <a:p>
            <a:pPr marL="225425" indent="-225425"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ea typeface="MS PGothic"/>
                <a:cs typeface="MS PGothic"/>
              </a:rPr>
              <a:t>What service level to expect?</a:t>
            </a:r>
          </a:p>
          <a:p>
            <a:pPr marL="225425" indent="-225425"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ea typeface="MS PGothic"/>
                <a:cs typeface="MS PGothic"/>
              </a:rPr>
              <a:t>How do I request it?</a:t>
            </a:r>
          </a:p>
          <a:p>
            <a:pPr marL="225425" indent="-225425"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prstClr val="black"/>
                </a:solidFill>
                <a:ea typeface="MS PGothic"/>
                <a:cs typeface="MS PGothic"/>
              </a:rPr>
              <a:t>What does it cost?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76600" y="5372100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prstClr val="black"/>
                </a:solidFill>
                <a:ea typeface="+mn-ea"/>
                <a:cs typeface="Arial" charset="0"/>
              </a:rPr>
              <a:t>Channel for transactional requests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4F81BD">
                    <a:lumMod val="50000"/>
                  </a:srgbClr>
                </a:solidFill>
              </a:rPr>
              <a:t>CMU Steering Committee</a:t>
            </a:r>
            <a:endParaRPr lang="en-US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248400" y="6629400"/>
            <a:ext cx="2895600" cy="228600"/>
          </a:xfrm>
        </p:spPr>
        <p:txBody>
          <a:bodyPr/>
          <a:lstStyle/>
          <a:p>
            <a:r>
              <a:rPr lang="en-US" smtClean="0"/>
              <a:t>VW-SC </a:t>
            </a:r>
            <a:fld id="{4202FEBA-57C4-4984-A461-33E1D07C0E0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629400"/>
            <a:ext cx="3733800" cy="244475"/>
          </a:xfrm>
        </p:spPr>
        <p:txBody>
          <a:bodyPr/>
          <a:lstStyle/>
          <a:p>
            <a:r>
              <a:rPr lang="en-US" dirty="0" smtClean="0"/>
              <a:t>© Third Sky, Inc.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227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 is a Common Service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getronics.com/upload_mm/9/9/5/1001_fullimage_portfolio_40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19200"/>
            <a:ext cx="4953000" cy="499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</a:p>
          <a:p>
            <a:r>
              <a:rPr lang="en-US" dirty="0" smtClean="0"/>
              <a:t>Service Portfolio “v1”</a:t>
            </a:r>
          </a:p>
          <a:p>
            <a:pPr lvl="1"/>
            <a:r>
              <a:rPr lang="en-US" dirty="0" smtClean="0"/>
              <a:t>History and Lessons Learned</a:t>
            </a:r>
          </a:p>
          <a:p>
            <a:r>
              <a:rPr lang="en-US" dirty="0" smtClean="0"/>
              <a:t>Service Portfolio “v2”</a:t>
            </a:r>
          </a:p>
          <a:p>
            <a:pPr lvl="1"/>
            <a:r>
              <a:rPr lang="en-US" dirty="0" smtClean="0"/>
              <a:t>What’s different?</a:t>
            </a:r>
          </a:p>
          <a:p>
            <a:pPr lvl="1"/>
            <a:r>
              <a:rPr lang="en-US" dirty="0" smtClean="0"/>
              <a:t>Measuring Value</a:t>
            </a:r>
          </a:p>
          <a:p>
            <a:pPr lvl="1"/>
            <a:r>
              <a:rPr lang="en-US" dirty="0" smtClean="0"/>
              <a:t>Lessons Learned</a:t>
            </a:r>
            <a:endParaRPr lang="en-US" dirty="0"/>
          </a:p>
        </p:txBody>
      </p:sp>
      <p:pic>
        <p:nvPicPr>
          <p:cNvPr id="2050" name="Picture 2" descr="http://www.liberatemedia.com/wp-content/uploads/2011/08/mckinsey-measuring-value-of-search-liberate-media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8956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Carnegie Mellon University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R1 Carnegie Class (&gt;40% of budget from research)</a:t>
            </a:r>
          </a:p>
          <a:p>
            <a:r>
              <a:rPr lang="en-US" dirty="0" smtClean="0"/>
              <a:t>Founded 1900 as a technical school; became Carnegie Mellon University in 1967</a:t>
            </a:r>
          </a:p>
          <a:p>
            <a:r>
              <a:rPr lang="en-US" dirty="0" smtClean="0"/>
              <a:t>11,000 students; 5,000 staff</a:t>
            </a:r>
          </a:p>
          <a:p>
            <a:r>
              <a:rPr lang="en-US" dirty="0" smtClean="0"/>
              <a:t>Computing Services = central IT</a:t>
            </a:r>
          </a:p>
          <a:p>
            <a:pPr lvl="1"/>
            <a:r>
              <a:rPr lang="en-US" dirty="0" smtClean="0"/>
              <a:t>200+ staff</a:t>
            </a:r>
          </a:p>
          <a:p>
            <a:pPr lvl="1"/>
            <a:r>
              <a:rPr lang="en-US" dirty="0" smtClean="0"/>
              <a:t>PMO with 3 project managers, 2 service management staff and 1 director</a:t>
            </a:r>
            <a:endParaRPr lang="en-US" dirty="0"/>
          </a:p>
        </p:txBody>
      </p:sp>
      <p:pic>
        <p:nvPicPr>
          <p:cNvPr id="1026" name="Picture 2" descr="K:\PPMO\PM Methodology\PM Method Development\EDUCAUSE MARC JAN 2010\CMU Logo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352800"/>
            <a:ext cx="1852612" cy="180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 smtClean="0"/>
              <a:t>ITSM</a:t>
            </a:r>
            <a:r>
              <a:rPr lang="en-US" dirty="0" smtClean="0"/>
              <a:t> (IT Service Management) is a way to manage IT systems centered on the customer rather than the technology.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 smtClean="0"/>
              <a:t>ITIL</a:t>
            </a:r>
            <a:r>
              <a:rPr lang="en-US" dirty="0" smtClean="0"/>
              <a:t> (IT Infrastructure Library) is a set of good practices for ITSM that aligns IT services with business needs.</a:t>
            </a:r>
          </a:p>
        </p:txBody>
      </p:sp>
      <p:pic>
        <p:nvPicPr>
          <p:cNvPr id="3074" name="Picture 2" descr="http://www.covestic.com/images/solutions/ITSM_assess_aproach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210" y="1219200"/>
            <a:ext cx="257389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toolkit.itsm.tv/itil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210" y="4340234"/>
            <a:ext cx="2688190" cy="196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1676400"/>
            <a:ext cx="74676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i="1" dirty="0"/>
              <a:t>Service Portfolio </a:t>
            </a:r>
            <a:r>
              <a:rPr lang="en-US" sz="3200" dirty="0"/>
              <a:t>encompasses strategic lifecycle of all services managed by IT service </a:t>
            </a:r>
            <a:r>
              <a:rPr lang="en-US" sz="3200" dirty="0" smtClean="0"/>
              <a:t>provider.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dirty="0" smtClean="0"/>
              <a:t>Example on Slide 2</a:t>
            </a:r>
            <a:endParaRPr lang="en-US" sz="2400" dirty="0"/>
          </a:p>
          <a:p>
            <a:pPr marL="457200" indent="-457200">
              <a:buFont typeface="Arial" pitchFamily="34" charset="0"/>
              <a:buChar char="•"/>
            </a:pPr>
            <a:endParaRPr lang="en-US" sz="2400" i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i="1" dirty="0" smtClean="0"/>
              <a:t>Service </a:t>
            </a:r>
            <a:r>
              <a:rPr lang="en-US" sz="3200" i="1" dirty="0"/>
              <a:t>Catalog </a:t>
            </a:r>
            <a:r>
              <a:rPr lang="en-US" sz="3200" dirty="0"/>
              <a:t>provides single source of all operational services available to customers today.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462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PMO\Administrative\Benchmarking\ACUTA 4-2012\Emory_Website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42471"/>
            <a:ext cx="6400800" cy="477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ACUTA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96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Portfolio “v1”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Built in 2007-2010</a:t>
            </a:r>
          </a:p>
          <a:p>
            <a:r>
              <a:rPr lang="en-US" dirty="0" smtClean="0"/>
              <a:t>100 services, not aggregated into buckets</a:t>
            </a:r>
          </a:p>
          <a:p>
            <a:r>
              <a:rPr lang="en-US" dirty="0" smtClean="0"/>
              <a:t>Tool was Excel, then Oracle with web front-end</a:t>
            </a:r>
          </a:p>
          <a:p>
            <a:r>
              <a:rPr lang="en-US" dirty="0" smtClean="0"/>
              <a:t>Implemented by 2.5-3 FTEs from PMO</a:t>
            </a:r>
          </a:p>
          <a:p>
            <a:r>
              <a:rPr lang="en-US" dirty="0" smtClean="0"/>
              <a:t>Zillions of interviews with service owners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12E3-8302-8D47-B6C6-6F093DE76B6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Service Portfolio “v1” Lessons Learned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Worked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Comprehensive list of services</a:t>
            </a:r>
          </a:p>
          <a:p>
            <a:r>
              <a:rPr lang="en-US" dirty="0" smtClean="0"/>
              <a:t>Informed Service/Help Center escalations</a:t>
            </a:r>
          </a:p>
          <a:p>
            <a:r>
              <a:rPr lang="en-US" dirty="0" smtClean="0"/>
              <a:t>Defined service ownership</a:t>
            </a:r>
          </a:p>
          <a:p>
            <a:r>
              <a:rPr lang="en-US" dirty="0" smtClean="0"/>
              <a:t>OLAs and role definition got the most traction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Didn’t Work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Insufficient value proposition</a:t>
            </a:r>
          </a:p>
          <a:p>
            <a:r>
              <a:rPr lang="en-US" dirty="0" smtClean="0"/>
              <a:t>Tool was difficult to update</a:t>
            </a:r>
          </a:p>
          <a:p>
            <a:r>
              <a:rPr lang="en-US" dirty="0" smtClean="0"/>
              <a:t>Not tied to division processes</a:t>
            </a:r>
          </a:p>
          <a:p>
            <a:r>
              <a:rPr lang="en-US" dirty="0" smtClean="0"/>
              <a:t>Organizational ITSM  immaturity</a:t>
            </a:r>
          </a:p>
          <a:p>
            <a:r>
              <a:rPr lang="en-US" dirty="0" smtClean="0"/>
              <a:t>Overall low adoption rate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4/30/12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161E-0CD8-8E42-8031-291944AC9C2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ACUTA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rnegieMell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641</Words>
  <Application>Microsoft Macintosh PowerPoint</Application>
  <PresentationFormat>On-screen Show (4:3)</PresentationFormat>
  <Paragraphs>190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CarnegieMellon</vt:lpstr>
      <vt:lpstr>Office Theme</vt:lpstr>
      <vt:lpstr>Service Portfolio:  Lessons Learned</vt:lpstr>
      <vt:lpstr>Goal is a Common Service Framework</vt:lpstr>
      <vt:lpstr>Outline</vt:lpstr>
      <vt:lpstr>Carnegie Mellon University</vt:lpstr>
      <vt:lpstr>Definitions</vt:lpstr>
      <vt:lpstr>Definitions</vt:lpstr>
      <vt:lpstr>PowerPoint Presentation</vt:lpstr>
      <vt:lpstr>Service Portfolio “v1” Description</vt:lpstr>
      <vt:lpstr>Service Portfolio “v1” Lessons Learned</vt:lpstr>
      <vt:lpstr>Drivers for Service Portfolio “v2”</vt:lpstr>
      <vt:lpstr>What’s Different about “v2”?</vt:lpstr>
      <vt:lpstr>Service Portfolio “v2” Use Cases</vt:lpstr>
      <vt:lpstr>How will we measure value?</vt:lpstr>
      <vt:lpstr>Service Portfolio Lessons Learned</vt:lpstr>
      <vt:lpstr>In Summary…</vt:lpstr>
      <vt:lpstr>Types of Services</vt:lpstr>
      <vt:lpstr>Service Portfolio vs Service Catalog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Mary Pretz-Lawson</dc:creator>
  <cp:lastModifiedBy>Patricia Sheppard</cp:lastModifiedBy>
  <cp:revision>8</cp:revision>
  <dcterms:created xsi:type="dcterms:W3CDTF">2012-04-02T15:41:10Z</dcterms:created>
  <dcterms:modified xsi:type="dcterms:W3CDTF">2012-07-12T19:34:34Z</dcterms:modified>
</cp:coreProperties>
</file>