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309" r:id="rId3"/>
    <p:sldId id="312" r:id="rId4"/>
    <p:sldId id="297" r:id="rId5"/>
    <p:sldId id="299" r:id="rId6"/>
    <p:sldId id="300" r:id="rId7"/>
    <p:sldId id="326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76B2"/>
    <a:srgbClr val="F59D05"/>
    <a:srgbClr val="16264E"/>
    <a:srgbClr val="0D172F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90" autoAdjust="0"/>
  </p:normalViewPr>
  <p:slideViewPr>
    <p:cSldViewPr>
      <p:cViewPr>
        <p:scale>
          <a:sx n="80" d="100"/>
          <a:sy n="80" d="100"/>
        </p:scale>
        <p:origin x="-50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4B52FD-413A-7A47-AF4B-01B5BE286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1947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12700">
            <a:solidFill>
              <a:srgbClr val="F59D05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12700">
            <a:solidFill>
              <a:srgbClr val="F59D05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5720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>
                <a:solidFill>
                  <a:schemeClr val="bg1"/>
                </a:solidFill>
                <a:cs typeface="Arial" charset="0"/>
              </a:rPr>
              <a:t>cnse.albany.edu</a:t>
            </a:r>
          </a:p>
        </p:txBody>
      </p:sp>
      <p:pic>
        <p:nvPicPr>
          <p:cNvPr id="9" name="Picture 13" descr="CNSEspotlogo_whitetex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7463"/>
            <a:ext cx="34004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914400"/>
            <a:ext cx="86868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90800"/>
            <a:ext cx="8686800" cy="3657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69326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A2084180-3A6C-D745-AC2D-8966477BE1B1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0891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609600"/>
            <a:ext cx="22098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609600"/>
            <a:ext cx="64770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7614AB05-59C1-4246-AFA4-51992A7D3E66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88583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324F5484-85EC-9F44-8425-6B233A9EA415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599330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16DDE753-4432-EF42-A3D8-C8AC98CF44B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29174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43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343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2C8D224C-F432-634C-B0BE-DC7AC4B45F6D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8051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0C036067-A568-D143-B069-07DBD727DFA9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145265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999CA8C2-C37A-964F-AD65-B4DA3FA3713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59657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7C7ABB6B-7E55-B24B-AB57-E19B7E7BCCD6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93450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A085F964-4D6B-D04D-80B0-81703E8911FA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53590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3AE0556F-5FFC-624B-971C-97BDC867DB8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8955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609600"/>
            <a:ext cx="8839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16264E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839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some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12700">
            <a:solidFill>
              <a:srgbClr val="F59D05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1030" name="Picture 21" descr="CNSEspotlogo_whitetex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350"/>
            <a:ext cx="24177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77000"/>
            <a:ext cx="1600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18288" rIns="91440" bIns="18288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</a:p>
          <a:p>
            <a:pPr>
              <a:defRPr/>
            </a:pPr>
            <a:fld id="{FB92FC5D-08C8-314D-87DF-E14AE431BC44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12700">
            <a:solidFill>
              <a:srgbClr val="F59D05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0" y="6324600"/>
            <a:ext cx="16764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288" bIns="0">
            <a:spAutoFit/>
          </a:bodyPr>
          <a:lstStyle/>
          <a:p>
            <a:pPr>
              <a:defRPr/>
            </a:pPr>
            <a:endParaRPr lang="en-US" sz="10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5720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>
                <a:solidFill>
                  <a:schemeClr val="bg1"/>
                </a:solidFill>
                <a:cs typeface="Arial" charset="0"/>
              </a:rPr>
              <a:t>cnse.albany.edu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457200" y="2362200"/>
            <a:ext cx="83058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dirty="0" smtClean="0"/>
              <a:t>RBS/Channeling and SIMS analysis of </a:t>
            </a:r>
          </a:p>
          <a:p>
            <a:pPr algn="ctr"/>
            <a:r>
              <a:rPr lang="en-US" sz="3200" dirty="0" err="1" smtClean="0"/>
              <a:t>Si:Au</a:t>
            </a:r>
            <a:r>
              <a:rPr lang="en-US" sz="3200" dirty="0" smtClean="0"/>
              <a:t> samples</a:t>
            </a:r>
            <a:endParaRPr lang="en-US" sz="3200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G. Malladi, Jay Mathews, </a:t>
            </a:r>
            <a:r>
              <a:rPr lang="de-DE" dirty="0" smtClean="0"/>
              <a:t>J. Warrender </a:t>
            </a:r>
            <a:r>
              <a:rPr lang="en-US" dirty="0" smtClean="0"/>
              <a:t>and H. Efstathiadis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7000" y="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 – Zoom in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85800"/>
            <a:ext cx="4800600" cy="431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62000"/>
            <a:ext cx="3076247" cy="2832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3810000"/>
            <a:ext cx="2641600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105400"/>
            <a:ext cx="4345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Gold peak before and after laser-melting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2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85257470"/>
              </p:ext>
            </p:extLst>
          </p:nvPr>
        </p:nvGraphicFramePr>
        <p:xfrm>
          <a:off x="5029200" y="1219200"/>
          <a:ext cx="3429000" cy="2286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00"/>
                <a:gridCol w="1310640"/>
                <a:gridCol w="822960"/>
                <a:gridCol w="990600"/>
              </a:tblGrid>
              <a:tr h="357266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Thickness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Composition at. fraction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97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Si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r>
                        <a:rPr lang="en-US" sz="2000" baseline="0" dirty="0" smtClean="0"/>
                        <a:t>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0.0035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20000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3657600" y="3823957"/>
            <a:ext cx="244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χ</a:t>
            </a:r>
            <a:r>
              <a:rPr lang="en-US" baseline="-25000" dirty="0" smtClean="0"/>
              <a:t>min</a:t>
            </a:r>
            <a:r>
              <a:rPr lang="en-US" dirty="0" smtClean="0"/>
              <a:t> = aligned/random</a:t>
            </a:r>
            <a:endParaRPr lang="en-US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0105339"/>
              </p:ext>
            </p:extLst>
          </p:nvPr>
        </p:nvGraphicFramePr>
        <p:xfrm>
          <a:off x="1981200" y="4785360"/>
          <a:ext cx="50292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As-implanted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Laser-melted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 (&gt;1)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0.8351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host(Si) </a:t>
                      </a:r>
                      <a:endParaRPr 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0.1900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0.0557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0.8254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676400" y="432429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atoms in the channel f = (</a:t>
            </a:r>
            <a:r>
              <a:rPr lang="el-GR" dirty="0" smtClean="0"/>
              <a:t>χ</a:t>
            </a:r>
            <a:r>
              <a:rPr lang="en-US" baseline="-25000" dirty="0" smtClean="0"/>
              <a:t>Au </a:t>
            </a:r>
            <a:r>
              <a:rPr lang="en-US" dirty="0" smtClean="0"/>
              <a:t>–</a:t>
            </a:r>
            <a:r>
              <a:rPr lang="el-GR" dirty="0" smtClean="0"/>
              <a:t>χ</a:t>
            </a:r>
            <a:r>
              <a:rPr lang="en-US" baseline="-25000" dirty="0" smtClean="0"/>
              <a:t>host</a:t>
            </a:r>
            <a:r>
              <a:rPr lang="en-US" dirty="0" smtClean="0"/>
              <a:t>)/ (1- </a:t>
            </a:r>
            <a:r>
              <a:rPr lang="el-GR" dirty="0"/>
              <a:t>χ</a:t>
            </a:r>
            <a:r>
              <a:rPr lang="en-US" baseline="-25000" dirty="0"/>
              <a:t>host</a:t>
            </a:r>
            <a:r>
              <a:rPr lang="en-US" dirty="0" smtClean="0"/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10000" y="0"/>
            <a:ext cx="4965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Calculation of Atoms in the Channel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09600"/>
            <a:ext cx="3733800" cy="33604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78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95600"/>
            <a:ext cx="8839200" cy="533400"/>
          </a:xfrm>
        </p:spPr>
        <p:txBody>
          <a:bodyPr/>
          <a:lstStyle/>
          <a:p>
            <a:r>
              <a:rPr lang="en-US" dirty="0" smtClean="0"/>
              <a:t>RBS Data: SiAu5B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01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90800" y="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685800"/>
            <a:ext cx="6096000" cy="5476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96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7000" y="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 – Zoom in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24163"/>
            <a:ext cx="4648200" cy="4281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838200"/>
            <a:ext cx="2895600" cy="2667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3487350"/>
            <a:ext cx="2994883" cy="27610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105400"/>
            <a:ext cx="4345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Gold peak before and after laser-melting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11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2338064"/>
              </p:ext>
            </p:extLst>
          </p:nvPr>
        </p:nvGraphicFramePr>
        <p:xfrm>
          <a:off x="5029200" y="1219200"/>
          <a:ext cx="3429000" cy="2286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00"/>
                <a:gridCol w="1310640"/>
                <a:gridCol w="822960"/>
                <a:gridCol w="990600"/>
              </a:tblGrid>
              <a:tr h="357266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Thickness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Composition at. fraction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97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Si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r>
                        <a:rPr lang="en-US" sz="2000" baseline="0" dirty="0" smtClean="0"/>
                        <a:t>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0.0058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20000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3657600" y="3823957"/>
            <a:ext cx="244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χ</a:t>
            </a:r>
            <a:r>
              <a:rPr lang="en-US" baseline="-25000" dirty="0" smtClean="0"/>
              <a:t>min</a:t>
            </a:r>
            <a:r>
              <a:rPr lang="en-US" dirty="0" smtClean="0"/>
              <a:t> = aligned/random</a:t>
            </a:r>
            <a:endParaRPr lang="en-US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5496687"/>
              </p:ext>
            </p:extLst>
          </p:nvPr>
        </p:nvGraphicFramePr>
        <p:xfrm>
          <a:off x="1981200" y="4785360"/>
          <a:ext cx="50292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As-implanted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Laser-melted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0.9958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0.7058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host(Si) </a:t>
                      </a:r>
                      <a:endParaRPr 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0.2129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0.0713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0.9947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0.6842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676400" y="432429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atoms in the channel f = (</a:t>
            </a:r>
            <a:r>
              <a:rPr lang="el-GR" dirty="0" smtClean="0"/>
              <a:t>χ</a:t>
            </a:r>
            <a:r>
              <a:rPr lang="en-US" baseline="-25000" dirty="0" smtClean="0"/>
              <a:t>Au </a:t>
            </a:r>
            <a:r>
              <a:rPr lang="en-US" dirty="0" smtClean="0"/>
              <a:t>–</a:t>
            </a:r>
            <a:r>
              <a:rPr lang="el-GR" dirty="0" smtClean="0"/>
              <a:t>χ</a:t>
            </a:r>
            <a:r>
              <a:rPr lang="en-US" baseline="-25000" dirty="0" smtClean="0"/>
              <a:t>host</a:t>
            </a:r>
            <a:r>
              <a:rPr lang="en-US" dirty="0" smtClean="0"/>
              <a:t>)/ (1- </a:t>
            </a:r>
            <a:r>
              <a:rPr lang="el-GR" dirty="0"/>
              <a:t>χ</a:t>
            </a:r>
            <a:r>
              <a:rPr lang="en-US" baseline="-25000" dirty="0"/>
              <a:t>host</a:t>
            </a:r>
            <a:r>
              <a:rPr lang="en-US" dirty="0" smtClean="0"/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10000" y="0"/>
            <a:ext cx="4965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Calculation of Atoms in the Channel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28" y="609600"/>
            <a:ext cx="3886872" cy="3581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74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76201"/>
            <a:ext cx="4724400" cy="685799"/>
          </a:xfrm>
        </p:spPr>
        <p:txBody>
          <a:bodyPr/>
          <a:lstStyle/>
          <a:p>
            <a:r>
              <a:rPr lang="en-US" b="1" dirty="0" smtClean="0"/>
              <a:t>Sample Structure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8559235"/>
              </p:ext>
            </p:extLst>
          </p:nvPr>
        </p:nvGraphicFramePr>
        <p:xfrm>
          <a:off x="838200" y="2568714"/>
          <a:ext cx="2895600" cy="2057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752600"/>
              </a:tblGrid>
              <a:tr h="78499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Sample ID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Implantation Dose (cm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SiAu1C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1×10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20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SiAu2D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5×10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48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SiAu5B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1×10</a:t>
                      </a:r>
                      <a:r>
                        <a:rPr lang="en-US" sz="2000" baseline="30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029200" y="2682875"/>
            <a:ext cx="38862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620000" y="2362200"/>
            <a:ext cx="12954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29200" y="2355850"/>
            <a:ext cx="12954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24600" y="2362200"/>
            <a:ext cx="1295400" cy="3048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43600" y="3657600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cross-sectional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501914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n-Si (100) wafers implanted at 50 </a:t>
            </a:r>
            <a:r>
              <a:rPr lang="en-US" dirty="0" err="1" smtClean="0"/>
              <a:t>keV</a:t>
            </a:r>
            <a:r>
              <a:rPr lang="en-US" dirty="0" smtClean="0"/>
              <a:t> with Gold at doses</a:t>
            </a:r>
            <a:r>
              <a:rPr lang="en-US" dirty="0"/>
              <a:t> </a:t>
            </a:r>
            <a:r>
              <a:rPr lang="en-US" dirty="0" smtClean="0"/>
              <a:t>mentioned in the table.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13010" y="1295400"/>
            <a:ext cx="20876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 smtClean="0"/>
              <a:t>Laser-melted area,</a:t>
            </a:r>
          </a:p>
          <a:p>
            <a:pPr algn="just"/>
            <a:r>
              <a:rPr lang="en-US" dirty="0"/>
              <a:t>c</a:t>
            </a:r>
            <a:r>
              <a:rPr lang="en-US" dirty="0" smtClean="0"/>
              <a:t>rystalline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477000" y="1197114"/>
            <a:ext cx="266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As-implanted area,</a:t>
            </a:r>
          </a:p>
          <a:p>
            <a:r>
              <a:rPr lang="en-US" dirty="0" smtClean="0"/>
              <a:t>Probably not crystalline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91200" y="1981200"/>
            <a:ext cx="9906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077200" y="1905000"/>
            <a:ext cx="1524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52400" y="4930914"/>
            <a:ext cx="403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Estimated </a:t>
            </a:r>
            <a:r>
              <a:rPr lang="en-US" dirty="0"/>
              <a:t>amorphous layer thickness from TRIM is about 40 nm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51350" y="1371600"/>
            <a:ext cx="205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553200" y="1295400"/>
            <a:ext cx="2514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29200" y="4191000"/>
            <a:ext cx="3810000" cy="1752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24600" y="4495800"/>
            <a:ext cx="1295400" cy="1143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85612" y="59244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95600"/>
            <a:ext cx="8839200" cy="533400"/>
          </a:xfrm>
        </p:spPr>
        <p:txBody>
          <a:bodyPr/>
          <a:lstStyle/>
          <a:p>
            <a:r>
              <a:rPr lang="en-US" dirty="0" smtClean="0"/>
              <a:t>RBS Data: SiAu1C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09600"/>
            <a:ext cx="5786242" cy="51954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0800" y="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5867400"/>
            <a:ext cx="7842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peak due to amorphization (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) has reduced after laser-melting (</a:t>
            </a:r>
            <a:r>
              <a:rPr lang="en-US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5260156" cy="472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719" y="720436"/>
            <a:ext cx="2931696" cy="2632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044" y="3352800"/>
            <a:ext cx="3051149" cy="2747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 – Zoom in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5181600"/>
            <a:ext cx="4345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Gold peak before and after laser-melting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80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27963361"/>
              </p:ext>
            </p:extLst>
          </p:nvPr>
        </p:nvGraphicFramePr>
        <p:xfrm>
          <a:off x="5410200" y="3547646"/>
          <a:ext cx="3429000" cy="2286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00"/>
                <a:gridCol w="1310640"/>
                <a:gridCol w="822960"/>
                <a:gridCol w="990600"/>
              </a:tblGrid>
              <a:tr h="357266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Thickness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Composition at. fraction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97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Si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r>
                        <a:rPr lang="en-US" sz="2000" baseline="0" dirty="0" smtClean="0"/>
                        <a:t>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0.0008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7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20000 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90105"/>
            <a:ext cx="4724400" cy="42630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34000" y="5833646"/>
            <a:ext cx="3425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Depth profile from XRUMP simulation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85800"/>
            <a:ext cx="899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Au atoms moved more towards the surface and lesser towards the bulk of sample after laser-melting.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Au edge (from XRUMP) is around channel # 939.2, but much of the peak has moved beyond this after laser-melting. This has been the case for all the three samples.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 – Zoom in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0580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54400" y="762000"/>
            <a:ext cx="244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χ</a:t>
            </a:r>
            <a:r>
              <a:rPr lang="en-US" baseline="-25000" dirty="0" smtClean="0"/>
              <a:t>min</a:t>
            </a:r>
            <a:r>
              <a:rPr lang="en-US" dirty="0" smtClean="0"/>
              <a:t> = aligned/random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340327"/>
              </p:ext>
            </p:extLst>
          </p:nvPr>
        </p:nvGraphicFramePr>
        <p:xfrm>
          <a:off x="1936750" y="1548778"/>
          <a:ext cx="50292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As-implanted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Laser-melted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Au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0.9627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0.6014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χ</a:t>
                      </a:r>
                      <a:r>
                        <a:rPr lang="en-US" sz="2000" baseline="-25000" dirty="0" smtClean="0"/>
                        <a:t>host(Si) </a:t>
                      </a:r>
                      <a:endParaRPr 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0.1856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0.0575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0.9542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0.5771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1135333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atoms in the channel f = (</a:t>
            </a:r>
            <a:r>
              <a:rPr lang="el-GR" dirty="0" smtClean="0"/>
              <a:t>χ</a:t>
            </a:r>
            <a:r>
              <a:rPr lang="en-US" baseline="-25000" dirty="0" smtClean="0"/>
              <a:t>Au </a:t>
            </a:r>
            <a:r>
              <a:rPr lang="en-US" dirty="0" smtClean="0"/>
              <a:t>–</a:t>
            </a:r>
            <a:r>
              <a:rPr lang="el-GR" dirty="0" smtClean="0"/>
              <a:t>χ</a:t>
            </a:r>
            <a:r>
              <a:rPr lang="en-US" baseline="-25000" dirty="0" smtClean="0"/>
              <a:t>host</a:t>
            </a:r>
            <a:r>
              <a:rPr lang="en-US" dirty="0" smtClean="0"/>
              <a:t>)/ (1- </a:t>
            </a:r>
            <a:r>
              <a:rPr lang="el-GR" dirty="0"/>
              <a:t>χ</a:t>
            </a:r>
            <a:r>
              <a:rPr lang="en-US" baseline="-25000" dirty="0"/>
              <a:t>host</a:t>
            </a:r>
            <a:r>
              <a:rPr lang="en-US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0" y="0"/>
            <a:ext cx="4965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Calculation of Atoms in the Channel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7309" y="3581400"/>
            <a:ext cx="82356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of the Au atoms which are in the silicon are occupying the interstitial sites in all the three samples.</a:t>
            </a:r>
          </a:p>
          <a:p>
            <a:r>
              <a:rPr lang="en-US" dirty="0" smtClean="0"/>
              <a:t>The fraction of Au atoms in the channel has been calculated for all the samples.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4134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95600"/>
            <a:ext cx="8839200" cy="533400"/>
          </a:xfrm>
        </p:spPr>
        <p:txBody>
          <a:bodyPr/>
          <a:lstStyle/>
          <a:p>
            <a:r>
              <a:rPr lang="en-US" dirty="0" smtClean="0"/>
              <a:t>RBS Data: SiAu2D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4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90800" y="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Overlay of </a:t>
            </a:r>
            <a:r>
              <a:rPr lang="en-US" sz="2400" b="1" dirty="0" err="1" smtClean="0"/>
              <a:t>RBS&amp;Channeling</a:t>
            </a:r>
            <a:r>
              <a:rPr lang="en-US" sz="2400" b="1" dirty="0" smtClean="0"/>
              <a:t>: As-implanted &amp; Laser-melted regions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685800"/>
            <a:ext cx="6180667" cy="556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4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NSETemplateWhiteTimesRoman">
  <a:themeElements>
    <a:clrScheme name="CNSETemplateWhiteTimesRom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NSETemplateWhiteTimesRoman">
      <a:majorFont>
        <a:latin typeface="Times New Roman"/>
        <a:ea typeface="ＭＳ Ｐゴシック"/>
        <a:cs typeface="Arial"/>
      </a:majorFont>
      <a:minorFont>
        <a:latin typeface="Times New Roman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NSETemplateWhiteTimesRo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SETemplateWhiteTimesRo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SETemplateWhiteTimesRo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SETemplateWhiteTimesRo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SETemplateWhiteTimesRo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SETemplateWhiteTimesRo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SETemplateWhiteTimesRo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CNSETemplateWhiteTimesRoman</Template>
  <TotalTime>7359</TotalTime>
  <Words>497</Words>
  <Application>Microsoft Office PowerPoint</Application>
  <PresentationFormat>On-screen Show (4:3)</PresentationFormat>
  <Paragraphs>136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CNSETemplateWhiteTimesRoman</vt:lpstr>
      <vt:lpstr>Slide 1</vt:lpstr>
      <vt:lpstr>Sample Structure</vt:lpstr>
      <vt:lpstr>RBS Data: SiAu1C</vt:lpstr>
      <vt:lpstr>Slide 4</vt:lpstr>
      <vt:lpstr>Slide 5</vt:lpstr>
      <vt:lpstr>Slide 6</vt:lpstr>
      <vt:lpstr>Slide 7</vt:lpstr>
      <vt:lpstr>RBS Data: SiAu2D</vt:lpstr>
      <vt:lpstr>Slide 9</vt:lpstr>
      <vt:lpstr>Slide 10</vt:lpstr>
      <vt:lpstr>Slide 11</vt:lpstr>
      <vt:lpstr>RBS Data: SiAu5B</vt:lpstr>
      <vt:lpstr>Slide 13</vt:lpstr>
      <vt:lpstr>Slide 14</vt:lpstr>
      <vt:lpstr>Slide 15</vt:lpstr>
    </vt:vector>
  </TitlesOfParts>
  <Company>CNSE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me146484</dc:creator>
  <cp:lastModifiedBy>Jay Mathews</cp:lastModifiedBy>
  <cp:revision>337</cp:revision>
  <cp:lastPrinted>1601-01-01T00:00:00Z</cp:lastPrinted>
  <dcterms:created xsi:type="dcterms:W3CDTF">2008-01-25T21:06:38Z</dcterms:created>
  <dcterms:modified xsi:type="dcterms:W3CDTF">2013-02-11T21:47:02Z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