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EFF7"/>
    <a:srgbClr val="ABBEBA"/>
    <a:srgbClr val="2A3716"/>
    <a:srgbClr val="ABCCBE"/>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7" d="100"/>
          <a:sy n="87" d="100"/>
        </p:scale>
        <p:origin x="-1952" y="-96"/>
      </p:cViewPr>
      <p:guideLst>
        <p:guide orient="horz" pos="2160"/>
        <p:guide pos="2880"/>
      </p:guideLst>
    </p:cSldViewPr>
  </p:slideViewPr>
  <p:notesTextViewPr>
    <p:cViewPr>
      <p:scale>
        <a:sx n="100" d="100"/>
        <a:sy n="100" d="100"/>
      </p:scale>
      <p:origin x="0" y="352"/>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1B02F8-B771-8348-84B4-F380843AD102}" type="datetimeFigureOut">
              <a:rPr lang="en-US" smtClean="0"/>
              <a:t>5/15/12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010F39-AF08-4F46-B917-611DBC7ADF4E}" type="slidenum">
              <a:rPr lang="en-US" smtClean="0"/>
              <a:t>‹#›</a:t>
            </a:fld>
            <a:endParaRPr lang="en-US"/>
          </a:p>
        </p:txBody>
      </p:sp>
    </p:spTree>
    <p:extLst>
      <p:ext uri="{BB962C8B-B14F-4D97-AF65-F5344CB8AC3E}">
        <p14:creationId xmlns:p14="http://schemas.microsoft.com/office/powerpoint/2010/main" val="205299953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How often do you spend more money than you should?  Apple releases their latest product, and BAM, your monthly budget’s spent.</a:t>
            </a:r>
            <a:r>
              <a:rPr lang="en-US" dirty="0" smtClean="0"/>
              <a:t/>
            </a:r>
            <a:br>
              <a:rPr lang="en-US" dirty="0" smtClean="0"/>
            </a:br>
            <a:r>
              <a:rPr lang="en-US" dirty="0" smtClean="0"/>
              <a:t/>
            </a:r>
            <a:br>
              <a:rPr lang="en-US" dirty="0" smtClean="0"/>
            </a:br>
            <a:r>
              <a:rPr lang="en-US" sz="1200" b="0" i="0" u="none" strike="noStrike" kern="1200" dirty="0" smtClean="0">
                <a:solidFill>
                  <a:schemeClr val="tx1"/>
                </a:solidFill>
                <a:effectLst/>
                <a:latin typeface="+mn-lt"/>
                <a:ea typeface="+mn-ea"/>
                <a:cs typeface="+mn-cs"/>
              </a:rPr>
              <a:t>To help you budget your money, we’ve created </a:t>
            </a:r>
            <a:r>
              <a:rPr lang="en-US" sz="1200" b="0" i="0" u="none" strike="noStrike" kern="1200" dirty="0" err="1" smtClean="0">
                <a:solidFill>
                  <a:schemeClr val="tx1"/>
                </a:solidFill>
                <a:effectLst/>
                <a:latin typeface="+mn-lt"/>
                <a:ea typeface="+mn-ea"/>
                <a:cs typeface="+mn-cs"/>
              </a:rPr>
              <a:t>MoneyManager</a:t>
            </a:r>
            <a:r>
              <a:rPr lang="en-US" sz="1200" b="0" i="0" u="none" strike="noStrike" kern="1200" dirty="0" smtClean="0">
                <a:solidFill>
                  <a:schemeClr val="tx1"/>
                </a:solidFill>
                <a:effectLst/>
                <a:latin typeface="+mn-lt"/>
                <a:ea typeface="+mn-ea"/>
                <a:cs typeface="+mn-cs"/>
              </a:rPr>
              <a:t>, an Android app that lets you input a monthly budget and enter your expenses, helping you keep track of what you’ve already spent and how much you have left.  </a:t>
            </a:r>
            <a:r>
              <a:rPr lang="en-US" sz="1200" b="0" i="0" u="none" strike="noStrike" kern="1200" dirty="0" err="1" smtClean="0">
                <a:solidFill>
                  <a:schemeClr val="tx1"/>
                </a:solidFill>
                <a:effectLst/>
                <a:latin typeface="+mn-lt"/>
                <a:ea typeface="+mn-ea"/>
                <a:cs typeface="+mn-cs"/>
              </a:rPr>
              <a:t>MoneyManager</a:t>
            </a:r>
            <a:r>
              <a:rPr lang="en-US" sz="1200" b="0" i="0" u="none" strike="noStrike" kern="1200" dirty="0" smtClean="0">
                <a:solidFill>
                  <a:schemeClr val="tx1"/>
                </a:solidFill>
                <a:effectLst/>
                <a:latin typeface="+mn-lt"/>
                <a:ea typeface="+mn-ea"/>
                <a:cs typeface="+mn-cs"/>
              </a:rPr>
              <a:t> also lets you share your budget with others, so the next time you need money from your parents you can prove you spent what they already gave you on more than just beer.</a:t>
            </a:r>
            <a:r>
              <a:rPr lang="en-US" dirty="0" smtClean="0"/>
              <a:t/>
            </a:r>
            <a:br>
              <a:rPr lang="en-US" dirty="0" smtClean="0"/>
            </a:br>
            <a:r>
              <a:rPr lang="en-US" dirty="0" smtClean="0"/>
              <a:t/>
            </a:r>
            <a:br>
              <a:rPr lang="en-US" dirty="0" smtClean="0"/>
            </a:br>
            <a:r>
              <a:rPr lang="en-US" sz="1200" b="0" i="0" u="none" strike="noStrike" kern="1200" dirty="0" smtClean="0">
                <a:solidFill>
                  <a:schemeClr val="tx1"/>
                </a:solidFill>
                <a:effectLst/>
                <a:latin typeface="+mn-lt"/>
                <a:ea typeface="+mn-ea"/>
                <a:cs typeface="+mn-cs"/>
              </a:rPr>
              <a:t>So if you always run out of money before the month ends, try out </a:t>
            </a:r>
            <a:r>
              <a:rPr lang="en-US" sz="1200" b="0" i="0" u="none" strike="noStrike" kern="1200" dirty="0" err="1" smtClean="0">
                <a:solidFill>
                  <a:schemeClr val="tx1"/>
                </a:solidFill>
                <a:effectLst/>
                <a:latin typeface="+mn-lt"/>
                <a:ea typeface="+mn-ea"/>
                <a:cs typeface="+mn-cs"/>
              </a:rPr>
              <a:t>MoneyManager</a:t>
            </a:r>
            <a:r>
              <a:rPr lang="en-US" sz="1200" b="0" i="0" u="none" strike="noStrike" kern="1200" smtClean="0">
                <a:solidFill>
                  <a:schemeClr val="tx1"/>
                </a:solidFill>
                <a:effectLst/>
                <a:latin typeface="+mn-lt"/>
                <a:ea typeface="+mn-ea"/>
                <a:cs typeface="+mn-cs"/>
              </a:rPr>
              <a:t>!</a:t>
            </a:r>
            <a:endParaRPr lang="en-US"/>
          </a:p>
        </p:txBody>
      </p:sp>
      <p:sp>
        <p:nvSpPr>
          <p:cNvPr id="4" name="Slide Number Placeholder 3"/>
          <p:cNvSpPr>
            <a:spLocks noGrp="1"/>
          </p:cNvSpPr>
          <p:nvPr>
            <p:ph type="sldNum" sz="quarter" idx="10"/>
          </p:nvPr>
        </p:nvSpPr>
        <p:spPr/>
        <p:txBody>
          <a:bodyPr/>
          <a:lstStyle/>
          <a:p>
            <a:fld id="{AD010F39-AF08-4F46-B917-611DBC7ADF4E}" type="slidenum">
              <a:rPr lang="en-US" smtClean="0"/>
              <a:t>1</a:t>
            </a:fld>
            <a:endParaRPr lang="en-US"/>
          </a:p>
        </p:txBody>
      </p:sp>
    </p:spTree>
    <p:extLst>
      <p:ext uri="{BB962C8B-B14F-4D97-AF65-F5344CB8AC3E}">
        <p14:creationId xmlns:p14="http://schemas.microsoft.com/office/powerpoint/2010/main" val="2196698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5/15/12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dirty="0"/>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5/15/12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dirty="0"/>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5/15/12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dirty="0"/>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5/15/12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dirty="0"/>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5/15/12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dirty="0"/>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5/15/12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dirty="0"/>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5/15/12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dirty="0"/>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5/15/12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dirty="0"/>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5/15/12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dirty="0"/>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5/15/12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dirty="0"/>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5/15/12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dirty="0"/>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5/15/12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dirty="0"/>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9EFF7"/>
        </a:solidFill>
        <a:effectLst/>
      </p:bgPr>
    </p:bg>
    <p:spTree>
      <p:nvGrpSpPr>
        <p:cNvPr id="1" name=""/>
        <p:cNvGrpSpPr/>
        <p:nvPr/>
      </p:nvGrpSpPr>
      <p:grpSpPr>
        <a:xfrm>
          <a:off x="0" y="0"/>
          <a:ext cx="0" cy="0"/>
          <a:chOff x="0" y="0"/>
          <a:chExt cx="0" cy="0"/>
        </a:xfrm>
      </p:grpSpPr>
      <p:pic>
        <p:nvPicPr>
          <p:cNvPr id="4" name="Picture 3" descr="mm_pp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6615" y="463952"/>
            <a:ext cx="6047316" cy="6047316"/>
          </a:xfrm>
          <a:prstGeom prst="rect">
            <a:avLst/>
          </a:prstGeom>
        </p:spPr>
      </p:pic>
      <p:sp>
        <p:nvSpPr>
          <p:cNvPr id="5" name="TextBox 4"/>
          <p:cNvSpPr txBox="1"/>
          <p:nvPr/>
        </p:nvSpPr>
        <p:spPr>
          <a:xfrm>
            <a:off x="423350" y="2620421"/>
            <a:ext cx="8350219" cy="769441"/>
          </a:xfrm>
          <a:prstGeom prst="rect">
            <a:avLst/>
          </a:prstGeom>
          <a:noFill/>
        </p:spPr>
        <p:txBody>
          <a:bodyPr wrap="square" rtlCol="0">
            <a:spAutoFit/>
          </a:bodyPr>
          <a:lstStyle/>
          <a:p>
            <a:pPr algn="ctr"/>
            <a:r>
              <a:rPr lang="en-US" sz="4400" b="1" dirty="0" smtClean="0">
                <a:solidFill>
                  <a:srgbClr val="2A3716"/>
                </a:solidFill>
                <a:latin typeface="Ayuthaya"/>
                <a:cs typeface="Ayuthaya"/>
              </a:rPr>
              <a:t>Introducing </a:t>
            </a:r>
            <a:r>
              <a:rPr lang="en-US" sz="4400" b="1" dirty="0" smtClean="0">
                <a:solidFill>
                  <a:srgbClr val="2A3716"/>
                </a:solidFill>
                <a:latin typeface="Ayuthaya"/>
                <a:cs typeface="Ayuthaya"/>
              </a:rPr>
              <a:t>MoneyManager</a:t>
            </a:r>
            <a:endParaRPr lang="en-US" sz="4400" b="1" dirty="0">
              <a:solidFill>
                <a:srgbClr val="2A3716"/>
              </a:solidFill>
              <a:latin typeface="Ayuthaya"/>
              <a:cs typeface="Ayuthaya"/>
            </a:endParaRPr>
          </a:p>
        </p:txBody>
      </p:sp>
      <p:pic>
        <p:nvPicPr>
          <p:cNvPr id="6" name="Picture 5" descr="hom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04437" y="463952"/>
            <a:ext cx="3628390" cy="6047317"/>
          </a:xfrm>
          <a:prstGeom prst="rect">
            <a:avLst/>
          </a:prstGeom>
        </p:spPr>
      </p:pic>
      <p:pic>
        <p:nvPicPr>
          <p:cNvPr id="7" name="Picture 6" descr="expenses.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28245" y="463951"/>
            <a:ext cx="3628390" cy="6047317"/>
          </a:xfrm>
          <a:prstGeom prst="rect">
            <a:avLst/>
          </a:prstGeom>
        </p:spPr>
      </p:pic>
      <p:pic>
        <p:nvPicPr>
          <p:cNvPr id="8" name="Picture 7" descr="share.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04438" y="463952"/>
            <a:ext cx="3628389" cy="6047316"/>
          </a:xfrm>
          <a:prstGeom prst="rect">
            <a:avLst/>
          </a:prstGeom>
          <a:ln>
            <a:noFill/>
          </a:ln>
        </p:spPr>
      </p:pic>
    </p:spTree>
    <p:extLst>
      <p:ext uri="{BB962C8B-B14F-4D97-AF65-F5344CB8AC3E}">
        <p14:creationId xmlns:p14="http://schemas.microsoft.com/office/powerpoint/2010/main" val="24740224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xit" presetSubtype="0" fill="hold" grpId="1" nodeType="withEffect">
                                  <p:stCondLst>
                                    <p:cond delay="5000"/>
                                  </p:stCondLst>
                                  <p:childTnLst>
                                    <p:animEffect transition="out" filter="dissolv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par>
                          <p:cTn id="8" fill="hold">
                            <p:stCondLst>
                              <p:cond delay="5500"/>
                            </p:stCondLst>
                            <p:childTnLst>
                              <p:par>
                                <p:cTn id="9" presetID="9"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ssolve">
                                      <p:cBhvr>
                                        <p:cTn id="11" dur="500"/>
                                        <p:tgtEl>
                                          <p:spTgt spid="4"/>
                                        </p:tgtEl>
                                      </p:cBhvr>
                                    </p:animEffect>
                                  </p:childTnLst>
                                </p:cTn>
                              </p:par>
                            </p:childTnLst>
                          </p:cTn>
                        </p:par>
                        <p:par>
                          <p:cTn id="12" fill="hold">
                            <p:stCondLst>
                              <p:cond delay="6000"/>
                            </p:stCondLst>
                            <p:childTnLst>
                              <p:par>
                                <p:cTn id="13" presetID="9" presetClass="exit" presetSubtype="0" fill="hold" nodeType="afterEffect">
                                  <p:stCondLst>
                                    <p:cond delay="5000"/>
                                  </p:stCondLst>
                                  <p:childTnLst>
                                    <p:animEffect transition="out" filter="dissolve">
                                      <p:cBhvr>
                                        <p:cTn id="14" dur="500"/>
                                        <p:tgtEl>
                                          <p:spTgt spid="4"/>
                                        </p:tgtEl>
                                      </p:cBhvr>
                                    </p:animEffect>
                                    <p:set>
                                      <p:cBhvr>
                                        <p:cTn id="15" dur="1" fill="hold">
                                          <p:stCondLst>
                                            <p:cond delay="499"/>
                                          </p:stCondLst>
                                        </p:cTn>
                                        <p:tgtEl>
                                          <p:spTgt spid="4"/>
                                        </p:tgtEl>
                                        <p:attrNameLst>
                                          <p:attrName>style.visibility</p:attrName>
                                        </p:attrNameLst>
                                      </p:cBhvr>
                                      <p:to>
                                        <p:strVal val="hidden"/>
                                      </p:to>
                                    </p:set>
                                  </p:childTnLst>
                                </p:cTn>
                              </p:par>
                            </p:childTnLst>
                          </p:cTn>
                        </p:par>
                        <p:par>
                          <p:cTn id="16" fill="hold">
                            <p:stCondLst>
                              <p:cond delay="11500"/>
                            </p:stCondLst>
                            <p:childTnLst>
                              <p:par>
                                <p:cTn id="17" presetID="9"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dissolve">
                                      <p:cBhvr>
                                        <p:cTn id="19" dur="500"/>
                                        <p:tgtEl>
                                          <p:spTgt spid="6"/>
                                        </p:tgtEl>
                                      </p:cBhvr>
                                    </p:animEffect>
                                  </p:childTnLst>
                                </p:cTn>
                              </p:par>
                            </p:childTnLst>
                          </p:cTn>
                        </p:par>
                        <p:par>
                          <p:cTn id="20" fill="hold">
                            <p:stCondLst>
                              <p:cond delay="12000"/>
                            </p:stCondLst>
                            <p:childTnLst>
                              <p:par>
                                <p:cTn id="21" presetID="9" presetClass="exit" presetSubtype="0" fill="hold" nodeType="afterEffect">
                                  <p:stCondLst>
                                    <p:cond delay="7000"/>
                                  </p:stCondLst>
                                  <p:childTnLst>
                                    <p:animEffect transition="out" filter="dissolve">
                                      <p:cBhvr>
                                        <p:cTn id="22" dur="500"/>
                                        <p:tgtEl>
                                          <p:spTgt spid="6"/>
                                        </p:tgtEl>
                                      </p:cBhvr>
                                    </p:animEffect>
                                    <p:set>
                                      <p:cBhvr>
                                        <p:cTn id="23" dur="1" fill="hold">
                                          <p:stCondLst>
                                            <p:cond delay="499"/>
                                          </p:stCondLst>
                                        </p:cTn>
                                        <p:tgtEl>
                                          <p:spTgt spid="6"/>
                                        </p:tgtEl>
                                        <p:attrNameLst>
                                          <p:attrName>style.visibility</p:attrName>
                                        </p:attrNameLst>
                                      </p:cBhvr>
                                      <p:to>
                                        <p:strVal val="hidden"/>
                                      </p:to>
                                    </p:set>
                                  </p:childTnLst>
                                </p:cTn>
                              </p:par>
                            </p:childTnLst>
                          </p:cTn>
                        </p:par>
                        <p:par>
                          <p:cTn id="24" fill="hold">
                            <p:stCondLst>
                              <p:cond delay="19500"/>
                            </p:stCondLst>
                            <p:childTnLst>
                              <p:par>
                                <p:cTn id="25" presetID="9"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dissolve">
                                      <p:cBhvr>
                                        <p:cTn id="27" dur="500"/>
                                        <p:tgtEl>
                                          <p:spTgt spid="7"/>
                                        </p:tgtEl>
                                      </p:cBhvr>
                                    </p:animEffect>
                                  </p:childTnLst>
                                </p:cTn>
                              </p:par>
                            </p:childTnLst>
                          </p:cTn>
                        </p:par>
                        <p:par>
                          <p:cTn id="28" fill="hold">
                            <p:stCondLst>
                              <p:cond delay="20000"/>
                            </p:stCondLst>
                            <p:childTnLst>
                              <p:par>
                                <p:cTn id="29" presetID="9" presetClass="exit" presetSubtype="0" fill="hold" nodeType="afterEffect">
                                  <p:stCondLst>
                                    <p:cond delay="5000"/>
                                  </p:stCondLst>
                                  <p:childTnLst>
                                    <p:animEffect transition="out" filter="dissolve">
                                      <p:cBhvr>
                                        <p:cTn id="30" dur="500"/>
                                        <p:tgtEl>
                                          <p:spTgt spid="7"/>
                                        </p:tgtEl>
                                      </p:cBhvr>
                                    </p:animEffect>
                                    <p:set>
                                      <p:cBhvr>
                                        <p:cTn id="31" dur="1" fill="hold">
                                          <p:stCondLst>
                                            <p:cond delay="499"/>
                                          </p:stCondLst>
                                        </p:cTn>
                                        <p:tgtEl>
                                          <p:spTgt spid="7"/>
                                        </p:tgtEl>
                                        <p:attrNameLst>
                                          <p:attrName>style.visibility</p:attrName>
                                        </p:attrNameLst>
                                      </p:cBhvr>
                                      <p:to>
                                        <p:strVal val="hidden"/>
                                      </p:to>
                                    </p:set>
                                  </p:childTnLst>
                                </p:cTn>
                              </p:par>
                            </p:childTnLst>
                          </p:cTn>
                        </p:par>
                        <p:par>
                          <p:cTn id="32" fill="hold">
                            <p:stCondLst>
                              <p:cond delay="25500"/>
                            </p:stCondLst>
                            <p:childTnLst>
                              <p:par>
                                <p:cTn id="33" presetID="9" presetClass="entr" presetSubtype="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dissolve">
                                      <p:cBhvr>
                                        <p:cTn id="35" dur="500"/>
                                        <p:tgtEl>
                                          <p:spTgt spid="8"/>
                                        </p:tgtEl>
                                      </p:cBhvr>
                                    </p:animEffect>
                                  </p:childTnLst>
                                </p:cTn>
                              </p:par>
                            </p:childTnLst>
                          </p:cTn>
                        </p:par>
                        <p:par>
                          <p:cTn id="36" fill="hold">
                            <p:stCondLst>
                              <p:cond delay="26000"/>
                            </p:stCondLst>
                            <p:childTnLst>
                              <p:par>
                                <p:cTn id="37" presetID="9" presetClass="exit" presetSubtype="0" fill="hold" nodeType="afterEffect">
                                  <p:stCondLst>
                                    <p:cond delay="5000"/>
                                  </p:stCondLst>
                                  <p:childTnLst>
                                    <p:animEffect transition="out" filter="dissolve">
                                      <p:cBhvr>
                                        <p:cTn id="38" dur="500"/>
                                        <p:tgtEl>
                                          <p:spTgt spid="8"/>
                                        </p:tgtEl>
                                      </p:cBhvr>
                                    </p:animEffect>
                                    <p:set>
                                      <p:cBhvr>
                                        <p:cTn id="39" dur="1" fill="hold">
                                          <p:stCondLst>
                                            <p:cond delay="499"/>
                                          </p:stCondLst>
                                        </p:cTn>
                                        <p:tgtEl>
                                          <p:spTgt spid="8"/>
                                        </p:tgtEl>
                                        <p:attrNameLst>
                                          <p:attrName>style.visibility</p:attrName>
                                        </p:attrNameLst>
                                      </p:cBhvr>
                                      <p:to>
                                        <p:strVal val="hidden"/>
                                      </p:to>
                                    </p:set>
                                  </p:childTnLst>
                                </p:cTn>
                              </p:par>
                            </p:childTnLst>
                          </p:cTn>
                        </p:par>
                        <p:par>
                          <p:cTn id="40" fill="hold">
                            <p:stCondLst>
                              <p:cond delay="31500"/>
                            </p:stCondLst>
                            <p:childTnLst>
                              <p:par>
                                <p:cTn id="41" presetID="9" presetClass="entr" presetSubtype="0" fill="hold"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dissolve">
                                      <p:cBhvr>
                                        <p:cTn id="4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p:bldLst>
  </p:timing>
</p:sld>
</file>

<file path=ppt/theme/theme1.xml><?xml version="1.0" encoding="utf-8"?>
<a:theme xmlns:a="http://schemas.openxmlformats.org/drawingml/2006/main" name=" Black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95</TotalTime>
  <Words>14</Words>
  <Application>Microsoft Macintosh PowerPoint</Application>
  <PresentationFormat>On-screen Show (4:3)</PresentationFormat>
  <Paragraphs>3</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 Black </vt:lpstr>
      <vt:lpstr>PowerPoint Presentation</vt:lpstr>
    </vt:vector>
  </TitlesOfParts>
  <Company>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Isabella Lubin</dc:creator>
  <cp:lastModifiedBy>Isabella Lubin</cp:lastModifiedBy>
  <cp:revision>8</cp:revision>
  <dcterms:created xsi:type="dcterms:W3CDTF">2012-05-15T21:15:32Z</dcterms:created>
  <dcterms:modified xsi:type="dcterms:W3CDTF">2012-05-15T22:51:24Z</dcterms:modified>
</cp:coreProperties>
</file>