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6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19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0648A-FDD5-4850-923F-97C5A6E608F4}" type="datetimeFigureOut">
              <a:rPr lang="en-AU" smtClean="0"/>
              <a:pPr/>
              <a:t>11/05/2012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D5BC1-45E6-41AC-BD6C-79E66CBFCA4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5029" y="572487"/>
            <a:ext cx="498508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>
                <a:latin typeface="Times New Roman" pitchFamily="18" charset="0"/>
                <a:cs typeface="Times New Roman" pitchFamily="18" charset="0"/>
              </a:rPr>
              <a:t>Caroline </a:t>
            </a:r>
            <a:r>
              <a:rPr lang="en-AU" sz="2400" b="1" dirty="0" err="1" smtClean="0">
                <a:latin typeface="Times New Roman" pitchFamily="18" charset="0"/>
                <a:cs typeface="Times New Roman" pitchFamily="18" charset="0"/>
              </a:rPr>
              <a:t>Ummenhofer</a:t>
            </a:r>
            <a:endParaRPr lang="en-A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Woods Hole Oceanographic Institution</a:t>
            </a: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Physical Oceanography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5280" y="2708920"/>
            <a:ext cx="82739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smtClean="0">
                <a:solidFill>
                  <a:srgbClr val="FF0000"/>
                </a:solidFill>
                <a:cs typeface="Arial" pitchFamily="34" charset="0"/>
              </a:rPr>
              <a:t>Research Background:</a:t>
            </a:r>
          </a:p>
          <a:p>
            <a:r>
              <a:rPr lang="en-AU" sz="2000" dirty="0" smtClean="0">
                <a:cs typeface="Arial" pitchFamily="34" charset="0"/>
              </a:rPr>
              <a:t>Indo-Pacific climate variability, with a focus on rainfall and drought across the </a:t>
            </a:r>
          </a:p>
          <a:p>
            <a:r>
              <a:rPr lang="en-AU" sz="2000" dirty="0" smtClean="0">
                <a:cs typeface="Arial" pitchFamily="34" charset="0"/>
              </a:rPr>
              <a:t>Australasian region on seasonal to </a:t>
            </a:r>
            <a:r>
              <a:rPr lang="en-AU" sz="2000" dirty="0" err="1" smtClean="0">
                <a:cs typeface="Arial" pitchFamily="34" charset="0"/>
              </a:rPr>
              <a:t>interannual</a:t>
            </a:r>
            <a:r>
              <a:rPr lang="en-AU" sz="2000" dirty="0" smtClean="0">
                <a:cs typeface="Arial" pitchFamily="34" charset="0"/>
              </a:rPr>
              <a:t> and decadal timescales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5281" y="4005064"/>
            <a:ext cx="8273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rgbClr val="FF0000"/>
                </a:solidFill>
                <a:cs typeface="Arial" pitchFamily="34" charset="0"/>
              </a:rPr>
              <a:t>Motivation:</a:t>
            </a:r>
          </a:p>
          <a:p>
            <a:r>
              <a:rPr lang="en-AU" sz="2000" dirty="0" smtClean="0">
                <a:cs typeface="Arial" pitchFamily="34" charset="0"/>
              </a:rPr>
              <a:t>Develop a mechanistic understanding of apparent statistical relationships based on climate dynamics using idealized climate model simulations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5365665"/>
            <a:ext cx="8273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solidFill>
                  <a:srgbClr val="FF0000"/>
                </a:solidFill>
                <a:cs typeface="Arial" pitchFamily="34" charset="0"/>
              </a:rPr>
              <a:t>Aim:</a:t>
            </a:r>
          </a:p>
          <a:p>
            <a:r>
              <a:rPr lang="en-AU" sz="2000" dirty="0" smtClean="0">
                <a:cs typeface="Arial" pitchFamily="34" charset="0"/>
              </a:rPr>
              <a:t>Apply mechanistic understanding of </a:t>
            </a:r>
            <a:r>
              <a:rPr lang="en-AU" sz="2000" dirty="0" err="1" smtClean="0">
                <a:cs typeface="Arial" pitchFamily="34" charset="0"/>
              </a:rPr>
              <a:t>teleconnections</a:t>
            </a:r>
            <a:r>
              <a:rPr lang="en-AU" sz="2000" dirty="0" smtClean="0">
                <a:cs typeface="Arial" pitchFamily="34" charset="0"/>
              </a:rPr>
              <a:t> to improve predictions (seasonal to decadal) of use to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295400" y="381000"/>
            <a:ext cx="6716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latin typeface="Times New Roman" pitchFamily="18" charset="0"/>
                <a:cs typeface="Times New Roman" pitchFamily="18" charset="0"/>
              </a:rPr>
              <a:t>Relative importance of SST poles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57250" y="1214438"/>
            <a:ext cx="2011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SSTA </a:t>
            </a:r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(May-Sep)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500438" y="1143000"/>
            <a:ext cx="2439987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>
                <a:latin typeface="Times New Roman" pitchFamily="18" charset="0"/>
                <a:cs typeface="Times New Roman" pitchFamily="18" charset="0"/>
              </a:rPr>
              <a:t>Thickness anomalies</a:t>
            </a:r>
          </a:p>
          <a:p>
            <a:r>
              <a:rPr lang="de-DE" sz="1800">
                <a:latin typeface="Times New Roman" pitchFamily="18" charset="0"/>
                <a:cs typeface="Times New Roman" pitchFamily="18" charset="0"/>
              </a:rPr>
              <a:t>(1000-500hPa)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692900" y="1108075"/>
            <a:ext cx="19510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Wind anomalies</a:t>
            </a:r>
          </a:p>
          <a:p>
            <a:r>
              <a:rPr lang="de-DE" sz="1800" dirty="0">
                <a:latin typeface="Times New Roman" pitchFamily="18" charset="0"/>
                <a:cs typeface="Times New Roman" pitchFamily="18" charset="0"/>
              </a:rPr>
              <a:t>(500hPa)</a:t>
            </a:r>
          </a:p>
        </p:txBody>
      </p:sp>
      <p:pic>
        <p:nvPicPr>
          <p:cNvPr id="6" name="Picture 8" descr="SST.pert+pol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63"/>
            <a:ext cx="32035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H_MJJA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4363" y="2000250"/>
            <a:ext cx="2989262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PRECC+PRECL_MJJA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4637088"/>
            <a:ext cx="2846388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833938" y="4143375"/>
            <a:ext cx="2309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Rainfall anomalies</a:t>
            </a:r>
            <a:endParaRPr lang="de-DE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winds_MJJA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63" y="2071688"/>
            <a:ext cx="2786062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55650" y="357188"/>
            <a:ext cx="7388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latin typeface="Times New Roman" pitchFamily="18" charset="0"/>
                <a:cs typeface="Times New Roman" pitchFamily="18" charset="0"/>
              </a:rPr>
              <a:t>Implications for seasonal forecasting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000250" y="1143000"/>
            <a:ext cx="6976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18275" y="1143000"/>
            <a:ext cx="6976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2005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928938" y="1100138"/>
            <a:ext cx="3643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SST anomalies April-July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357313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38" y="1357313"/>
            <a:ext cx="480536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55650" y="357188"/>
            <a:ext cx="7388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 dirty="0">
                <a:latin typeface="Times New Roman" pitchFamily="18" charset="0"/>
                <a:cs typeface="Times New Roman" pitchFamily="18" charset="0"/>
              </a:rPr>
              <a:t>Implications for seasonal forecasting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000250" y="1143000"/>
            <a:ext cx="6976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18275" y="1143000"/>
            <a:ext cx="6976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2005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928938" y="1100138"/>
            <a:ext cx="37147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SST anomalies April-July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135731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38" y="1357313"/>
            <a:ext cx="2952751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2643188"/>
            <a:ext cx="404336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7238" y="257175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071813" y="2386013"/>
            <a:ext cx="3143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Rainfall anomalies MJJAS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67545" y="5643563"/>
            <a:ext cx="8352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Characteristic SST pattern in Indian Ocean worked as indicator for rainfall in western regions of Australia (2005-2006)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55650" y="357188"/>
            <a:ext cx="7388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latin typeface="Times New Roman" pitchFamily="18" charset="0"/>
                <a:cs typeface="Times New Roman" pitchFamily="18" charset="0"/>
              </a:rPr>
              <a:t>Implications for seasonal forecasting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500063" y="1364575"/>
            <a:ext cx="83581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Department of Agriculture and Food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Western Australia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uses the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meridional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SST gradient across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eastern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Indian Ocean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its monthly growing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season outlook for farmers: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045494"/>
            <a:ext cx="85391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746500" y="5117182"/>
            <a:ext cx="482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From Growing Season Outlook (July 2008)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625" y="3974182"/>
            <a:ext cx="8358188" cy="357187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chematic_IO.SST+rain.ano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714375"/>
            <a:ext cx="54832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57250" y="142875"/>
            <a:ext cx="8001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3600" b="1" dirty="0">
                <a:latin typeface="Times New Roman" pitchFamily="18" charset="0"/>
                <a:cs typeface="Times New Roman" pitchFamily="18" charset="0"/>
              </a:rPr>
              <a:t>Rainfall changes associated with SST</a:t>
            </a:r>
          </a:p>
          <a:p>
            <a:r>
              <a:rPr lang="de-DE" sz="3600" b="1" dirty="0">
                <a:latin typeface="Times New Roman" pitchFamily="18" charset="0"/>
                <a:cs typeface="Times New Roman" pitchFamily="18" charset="0"/>
              </a:rPr>
              <a:t>				 	 anomalies – for </a:t>
            </a:r>
          </a:p>
          <a:p>
            <a:r>
              <a:rPr lang="de-DE" sz="3600" b="1" dirty="0">
                <a:latin typeface="Times New Roman" pitchFamily="18" charset="0"/>
                <a:cs typeface="Times New Roman" pitchFamily="18" charset="0"/>
              </a:rPr>
              <a:t>					 separate poles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5580112" y="3861048"/>
            <a:ext cx="33123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Schematic of the impact of Indian Ocean SST anomalies on precipitation in Indian Ocean-rim countries in AGCM simulations during different seasons.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55650" y="357188"/>
            <a:ext cx="75071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 dirty="0" smtClean="0">
                <a:latin typeface="Times New Roman" pitchFamily="18" charset="0"/>
                <a:cs typeface="Times New Roman" pitchFamily="18" charset="0"/>
              </a:rPr>
              <a:t>Application to NE US climate change</a:t>
            </a:r>
            <a:endParaRPr lang="de-DE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208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Apply similar procedure to assess dry/wet years/periods (high/low  agricultural yield/fishery yield etc) in observations</a:t>
            </a:r>
          </a:p>
          <a:p>
            <a:endParaRPr lang="en-A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r>
              <a:rPr lang="en-AU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Idealized 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 climate model experiments to 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better diagnose 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key climate drivers</a:t>
            </a:r>
          </a:p>
          <a:p>
            <a:endParaRPr lang="en-A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240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AU" sz="2400" smtClean="0">
                <a:latin typeface="Times New Roman" pitchFamily="18" charset="0"/>
                <a:cs typeface="Times New Roman" pitchFamily="18" charset="0"/>
              </a:rPr>
              <a:t>future model 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projections, assess frequency/severity of climatic situation corresponding to dry/wet years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508518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>
                <a:latin typeface="Times New Roman" pitchFamily="18" charset="0"/>
                <a:cs typeface="Times New Roman" pitchFamily="18" charset="0"/>
              </a:rPr>
              <a:t>Advantage:  </a:t>
            </a:r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Uncertainties in model projections of rainfall could be circumvented by looking at large-scale circulation changes associated with climate drivers during dry/wet years, rather than at rainfall directly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55650" y="357188"/>
            <a:ext cx="79208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36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de-DE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412776"/>
            <a:ext cx="82089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England MH, </a:t>
            </a:r>
            <a:r>
              <a:rPr lang="en-US" sz="2000" u="sng" dirty="0" err="1" smtClean="0">
                <a:latin typeface="Times New Roman" pitchFamily="18" charset="0"/>
                <a:cs typeface="Times New Roman" pitchFamily="18" charset="0"/>
              </a:rPr>
              <a:t>Ummenhofer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 CC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nd Santoso A.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(2006).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Interannual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rainfall extremes over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southwest Western Australia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linked to Indian Ocean climate variability.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Clim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1948-1969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GB" sz="2000" u="sng" dirty="0" err="1" smtClean="0">
                <a:latin typeface="Times New Roman" pitchFamily="18" charset="0"/>
                <a:cs typeface="Times New Roman" pitchFamily="18" charset="0"/>
              </a:rPr>
              <a:t>Ummenhofer</a:t>
            </a: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 CC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Sen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Gupta A,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Pook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MJ and England MH.  (2008).  Anomalous rainfall over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southwest Western Australia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forced by Indian Ocean sea surface temperatures. 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J. Climate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5113-5134</a:t>
            </a:r>
          </a:p>
          <a:p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GB" sz="2000" u="sng" dirty="0" err="1" smtClean="0">
                <a:latin typeface="Times New Roman" pitchFamily="18" charset="0"/>
                <a:cs typeface="Times New Roman" pitchFamily="18" charset="0"/>
              </a:rPr>
              <a:t>Ummenhofer</a:t>
            </a: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 CC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Sen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Gupta A, England MH and Reason CJC.  (2009). 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Contributions of Indian Ocean sea surface temperatures to enhanced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East African 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rainfall.  </a:t>
            </a:r>
            <a:r>
              <a:rPr lang="de-DE" sz="2000" i="1" dirty="0" smtClean="0">
                <a:latin typeface="Times New Roman" pitchFamily="18" charset="0"/>
                <a:cs typeface="Times New Roman" pitchFamily="18" charset="0"/>
              </a:rPr>
              <a:t>J. Clim.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, 993-1013</a:t>
            </a:r>
          </a:p>
          <a:p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u="sng" dirty="0" err="1" smtClean="0">
                <a:latin typeface="Times New Roman" pitchFamily="18" charset="0"/>
                <a:cs typeface="Times New Roman" pitchFamily="18" charset="0"/>
              </a:rPr>
              <a:t>Ummenhofer</a:t>
            </a:r>
            <a:r>
              <a:rPr lang="en-GB" sz="2000" u="sng" dirty="0" smtClean="0">
                <a:latin typeface="Times New Roman" pitchFamily="18" charset="0"/>
                <a:cs typeface="Times New Roman" pitchFamily="18" charset="0"/>
              </a:rPr>
              <a:t> CC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Sen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Gupta A,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Taschetto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AS and England MH  (2009).   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Modulation of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Australian precipitation 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by meridional gradients in East Indian Ocean sea surface temperature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GB" sz="2000" i="1" dirty="0" err="1" smtClean="0">
                <a:latin typeface="Times New Roman" pitchFamily="18" charset="0"/>
                <a:cs typeface="Times New Roman" pitchFamily="18" charset="0"/>
              </a:rPr>
              <a:t>Clim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, 5597-5610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6569" y="3548182"/>
            <a:ext cx="1086900" cy="6308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NCAR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CCSM3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1969" y="2035184"/>
            <a:ext cx="1086900" cy="6205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BCCR BCM2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599" y="3172862"/>
            <a:ext cx="1244601" cy="563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A1B 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(717 ppm)</a:t>
            </a:r>
            <a:endParaRPr lang="en-US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701" y="3921117"/>
            <a:ext cx="1130300" cy="6512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A2 (850ppm)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84215" y="2841825"/>
            <a:ext cx="1086900" cy="486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Agro-IBIS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0793" y="2220358"/>
            <a:ext cx="1086900" cy="553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Wheat Yields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02694" y="3445077"/>
            <a:ext cx="1086900" cy="5530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Maize Yields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>
            <a:endCxn id="3" idx="1"/>
          </p:cNvCxnSpPr>
          <p:nvPr/>
        </p:nvCxnSpPr>
        <p:spPr>
          <a:xfrm flipV="1">
            <a:off x="1409700" y="2345469"/>
            <a:ext cx="952269" cy="3759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07432" y="4872745"/>
            <a:ext cx="1483249" cy="1524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smtClean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2000" baseline="30000" dirty="0" smtClean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dirty="0" smtClean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 C Baseline + Three </a:t>
            </a:r>
            <a:r>
              <a:rPr lang="en-US" sz="20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IPCC Emissions Scenarios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052066" y="4661256"/>
            <a:ext cx="1640967" cy="19812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smtClean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Three CMIP3 GCMs</a:t>
            </a:r>
            <a:endParaRPr lang="en-US" sz="2000" dirty="0">
              <a:solidFill>
                <a:srgbClr val="2919F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2129" y="5060760"/>
            <a:ext cx="1964408" cy="110454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Process-based Agro-ecosystem Model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44269" y="5137816"/>
            <a:ext cx="1430369" cy="8114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Crop Yield Projections</a:t>
            </a:r>
          </a:p>
        </p:txBody>
      </p:sp>
      <p:cxnSp>
        <p:nvCxnSpPr>
          <p:cNvPr id="14" name="Straight Arrow Connector 13"/>
          <p:cNvCxnSpPr>
            <a:endCxn id="2" idx="1"/>
          </p:cNvCxnSpPr>
          <p:nvPr/>
        </p:nvCxnSpPr>
        <p:spPr>
          <a:xfrm>
            <a:off x="1409700" y="2721441"/>
            <a:ext cx="926869" cy="11421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3"/>
            <a:endCxn id="3" idx="1"/>
          </p:cNvCxnSpPr>
          <p:nvPr/>
        </p:nvCxnSpPr>
        <p:spPr>
          <a:xfrm flipV="1">
            <a:off x="1473200" y="2345469"/>
            <a:ext cx="888769" cy="1108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4" idx="3"/>
            <a:endCxn id="2" idx="1"/>
          </p:cNvCxnSpPr>
          <p:nvPr/>
        </p:nvCxnSpPr>
        <p:spPr>
          <a:xfrm>
            <a:off x="1473200" y="3454398"/>
            <a:ext cx="863369" cy="4091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3"/>
            <a:endCxn id="3" idx="1"/>
          </p:cNvCxnSpPr>
          <p:nvPr/>
        </p:nvCxnSpPr>
        <p:spPr>
          <a:xfrm flipV="1">
            <a:off x="1397001" y="2345469"/>
            <a:ext cx="964968" cy="1901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  <a:endCxn id="2" idx="1"/>
          </p:cNvCxnSpPr>
          <p:nvPr/>
        </p:nvCxnSpPr>
        <p:spPr>
          <a:xfrm flipV="1">
            <a:off x="1397001" y="3863592"/>
            <a:ext cx="939568" cy="3831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" idx="3"/>
            <a:endCxn id="6" idx="1"/>
          </p:cNvCxnSpPr>
          <p:nvPr/>
        </p:nvCxnSpPr>
        <p:spPr>
          <a:xfrm flipV="1">
            <a:off x="3423469" y="3085005"/>
            <a:ext cx="760746" cy="778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" idx="3"/>
            <a:endCxn id="6" idx="1"/>
          </p:cNvCxnSpPr>
          <p:nvPr/>
        </p:nvCxnSpPr>
        <p:spPr>
          <a:xfrm>
            <a:off x="3448869" y="2345469"/>
            <a:ext cx="735346" cy="7395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7" idx="1"/>
          </p:cNvCxnSpPr>
          <p:nvPr/>
        </p:nvCxnSpPr>
        <p:spPr>
          <a:xfrm flipV="1">
            <a:off x="5271115" y="2496869"/>
            <a:ext cx="669678" cy="588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3"/>
            <a:endCxn id="8" idx="1"/>
          </p:cNvCxnSpPr>
          <p:nvPr/>
        </p:nvCxnSpPr>
        <p:spPr>
          <a:xfrm>
            <a:off x="5271115" y="3085005"/>
            <a:ext cx="631579" cy="636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32300" y="5829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52982" y="4066920"/>
            <a:ext cx="1352986" cy="486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Adaptations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>
            <a:stCxn id="24" idx="0"/>
            <a:endCxn id="6" idx="2"/>
          </p:cNvCxnSpPr>
          <p:nvPr/>
        </p:nvCxnSpPr>
        <p:spPr>
          <a:xfrm flipH="1" flipV="1">
            <a:off x="4727665" y="3328185"/>
            <a:ext cx="1810" cy="7387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361969" y="2770521"/>
            <a:ext cx="1086900" cy="6205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MIROC3_medres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Straight Arrow Connector 26"/>
          <p:cNvCxnSpPr>
            <a:stCxn id="5" idx="3"/>
            <a:endCxn id="26" idx="1"/>
          </p:cNvCxnSpPr>
          <p:nvPr/>
        </p:nvCxnSpPr>
        <p:spPr>
          <a:xfrm flipV="1">
            <a:off x="1397001" y="3080806"/>
            <a:ext cx="964968" cy="11659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" idx="3"/>
            <a:endCxn id="26" idx="1"/>
          </p:cNvCxnSpPr>
          <p:nvPr/>
        </p:nvCxnSpPr>
        <p:spPr>
          <a:xfrm flipV="1">
            <a:off x="1473200" y="3080806"/>
            <a:ext cx="888769" cy="3735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26" idx="1"/>
          </p:cNvCxnSpPr>
          <p:nvPr/>
        </p:nvCxnSpPr>
        <p:spPr>
          <a:xfrm>
            <a:off x="1409700" y="2721441"/>
            <a:ext cx="952269" cy="3593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itle 103"/>
          <p:cNvSpPr txBox="1">
            <a:spLocks/>
          </p:cNvSpPr>
          <p:nvPr/>
        </p:nvSpPr>
        <p:spPr>
          <a:xfrm>
            <a:off x="251520" y="404664"/>
            <a:ext cx="8640960" cy="8640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Assessment of 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climat</a:t>
            </a:r>
            <a:r>
              <a:rPr lang="en-US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e change on crop yield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>
            <a:endCxn id="3" idx="1"/>
          </p:cNvCxnSpPr>
          <p:nvPr/>
        </p:nvCxnSpPr>
        <p:spPr>
          <a:xfrm>
            <a:off x="1409700" y="2035184"/>
            <a:ext cx="952269" cy="3102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" idx="1"/>
          </p:cNvCxnSpPr>
          <p:nvPr/>
        </p:nvCxnSpPr>
        <p:spPr>
          <a:xfrm>
            <a:off x="1409700" y="2035184"/>
            <a:ext cx="926869" cy="18284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26" idx="1"/>
          </p:cNvCxnSpPr>
          <p:nvPr/>
        </p:nvCxnSpPr>
        <p:spPr>
          <a:xfrm>
            <a:off x="1409700" y="2035184"/>
            <a:ext cx="952269" cy="10456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477837" y="5030535"/>
            <a:ext cx="1430369" cy="8114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smtClean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Four Major Cereal Producing Regions</a:t>
            </a:r>
            <a:endParaRPr lang="en-US" sz="2000" dirty="0">
              <a:solidFill>
                <a:srgbClr val="2919F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Straight Arrow Connector 34"/>
          <p:cNvCxnSpPr>
            <a:stCxn id="26" idx="3"/>
            <a:endCxn id="6" idx="1"/>
          </p:cNvCxnSpPr>
          <p:nvPr/>
        </p:nvCxnSpPr>
        <p:spPr>
          <a:xfrm>
            <a:off x="3448869" y="3080806"/>
            <a:ext cx="735346" cy="41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407410" y="3790409"/>
            <a:ext cx="1426850" cy="553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Free State, South Africa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358374" y="1948563"/>
            <a:ext cx="1666163" cy="553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Murray Darling Basin, Australia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407410" y="3249296"/>
            <a:ext cx="1413062" cy="3624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Iowa, USA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407410" y="2714281"/>
            <a:ext cx="1426850" cy="2550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Punjab, India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Straight Arrow Connector 39"/>
          <p:cNvCxnSpPr>
            <a:stCxn id="8" idx="3"/>
            <a:endCxn id="38" idx="1"/>
          </p:cNvCxnSpPr>
          <p:nvPr/>
        </p:nvCxnSpPr>
        <p:spPr>
          <a:xfrm flipV="1">
            <a:off x="6989594" y="3430528"/>
            <a:ext cx="417816" cy="291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3"/>
            <a:endCxn id="39" idx="1"/>
          </p:cNvCxnSpPr>
          <p:nvPr/>
        </p:nvCxnSpPr>
        <p:spPr>
          <a:xfrm>
            <a:off x="7027693" y="2496869"/>
            <a:ext cx="379717" cy="3449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7" idx="3"/>
            <a:endCxn id="37" idx="1"/>
          </p:cNvCxnSpPr>
          <p:nvPr/>
        </p:nvCxnSpPr>
        <p:spPr>
          <a:xfrm flipV="1">
            <a:off x="7027693" y="2225074"/>
            <a:ext cx="330681" cy="2717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8" idx="3"/>
            <a:endCxn id="36" idx="1"/>
          </p:cNvCxnSpPr>
          <p:nvPr/>
        </p:nvCxnSpPr>
        <p:spPr>
          <a:xfrm>
            <a:off x="6989594" y="3721587"/>
            <a:ext cx="417816" cy="3453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66700" y="2478261"/>
            <a:ext cx="1143000" cy="5669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B1 </a:t>
            </a:r>
          </a:p>
          <a:p>
            <a:pPr algn="ctr"/>
            <a:r>
              <a:rPr lang="en-US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(550 ppm)</a:t>
            </a:r>
            <a:endParaRPr lang="en-US" dirty="0"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66700" y="1792004"/>
            <a:ext cx="1143000" cy="5669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Century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12160" y="6381328"/>
            <a:ext cx="310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Slide courtesy of K. Nicholas</a:t>
            </a:r>
            <a:endParaRPr lang="en-A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8" y="274638"/>
            <a:ext cx="8424936" cy="85010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Modeling best and worst yield years for corn in Iowa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" name="Picture 2" descr="FutureOfFood_analyses_ccu_v7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59" t="14790" r="68522" b="75584"/>
          <a:stretch/>
        </p:blipFill>
        <p:spPr>
          <a:xfrm>
            <a:off x="0" y="1147151"/>
            <a:ext cx="6192207" cy="38660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263" y="4581128"/>
            <a:ext cx="88280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Defining Yield Thresholds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Kucharik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Ramankutty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2005):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Average variability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years exceeding average crop yield by ±8%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Severe variability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years exceeding average crop yield by ±20%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Asymmetrical variability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years exceeding average crop yield by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+6% or -14%.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70818" y="2019877"/>
            <a:ext cx="22787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Number of good years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247633" y="2208807"/>
            <a:ext cx="1533680" cy="1049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195157" y="3883164"/>
            <a:ext cx="1533680" cy="1049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81313" y="3667011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Number of bad years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2160" y="6381328"/>
            <a:ext cx="310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Slide courtesy of K. Nicholas</a:t>
            </a:r>
            <a:endParaRPr lang="en-A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1_Iowa_cropyld_ts+extr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07"/>
          <a:stretch/>
        </p:blipFill>
        <p:spPr>
          <a:xfrm>
            <a:off x="1310542" y="2109440"/>
            <a:ext cx="7321219" cy="3507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7417" y="1839702"/>
            <a:ext cx="776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Scenarios:     20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B1 	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A1B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		        A2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-1027720" y="4037280"/>
            <a:ext cx="446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GCMs:    CCSM3     MIROC3     BCM2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15542" y="1556792"/>
            <a:ext cx="6990307" cy="1187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78234" y="1197042"/>
            <a:ext cx="256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Emissions &amp; temperature</a:t>
            </a:r>
            <a:endParaRPr lang="en-A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5209" y="118516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low</a:t>
            </a:r>
            <a:endParaRPr lang="en-A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76463" y="1191709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endParaRPr lang="en-A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17698" y="2486033"/>
            <a:ext cx="0" cy="3309125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216" y="215051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wet</a:t>
            </a:r>
            <a:endParaRPr lang="en-AU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91" y="5671892"/>
            <a:ext cx="49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dry</a:t>
            </a:r>
            <a:endParaRPr lang="en-AU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917" y="2804868"/>
            <a:ext cx="461665" cy="24968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precipitation (annual/JJA)</a:t>
            </a:r>
            <a:endParaRPr lang="en-AU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50839" y="2484058"/>
            <a:ext cx="0" cy="3309125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49868" y="1833292"/>
            <a:ext cx="808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low </a:t>
            </a:r>
          </a:p>
          <a:p>
            <a:pPr algn="ctr"/>
            <a:r>
              <a:rPr lang="en-A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stddev</a:t>
            </a:r>
            <a:endParaRPr lang="en-A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49868" y="5671892"/>
            <a:ext cx="808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high</a:t>
            </a:r>
          </a:p>
          <a:p>
            <a:pPr algn="ctr"/>
            <a:r>
              <a:rPr lang="en-A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stddev</a:t>
            </a:r>
            <a:endParaRPr lang="en-A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58" y="3154811"/>
            <a:ext cx="461665" cy="175304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temperature (JJA)</a:t>
            </a:r>
            <a:endParaRPr lang="en-A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547276" y="6093296"/>
            <a:ext cx="6990307" cy="11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20301" y="6127386"/>
            <a:ext cx="23939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years with low yield</a:t>
            </a:r>
            <a:endParaRPr lang="en-A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7276" y="6091761"/>
            <a:ext cx="53091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low</a:t>
            </a:r>
            <a:endParaRPr lang="en-A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18530" y="6098303"/>
            <a:ext cx="59022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endParaRPr lang="en-A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16235" y="216924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low</a:t>
            </a:r>
            <a:endParaRPr lang="en-A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12610" y="5704783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endParaRPr lang="en-A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81214" y="3125116"/>
            <a:ext cx="461665" cy="197746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no. of extreme years</a:t>
            </a:r>
            <a:endParaRPr lang="en-A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827335" y="2529249"/>
            <a:ext cx="0" cy="33091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251519" y="37576"/>
            <a:ext cx="8568953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Warmer, drier, more variable climate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more extreme yields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Australian annual precipitation </a:t>
            </a:r>
          </a:p>
        </p:txBody>
      </p:sp>
      <p:pic>
        <p:nvPicPr>
          <p:cNvPr id="3" name="Picture 3" descr="C:\Caro\files\paper_eus\rev_2004\final.figures\before_prep\orig_fig\Fig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139825"/>
            <a:ext cx="556260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752600" y="2590800"/>
            <a:ext cx="1295400" cy="1219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1785938"/>
            <a:ext cx="3048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Southwest Western Australia (SWWA)</a:t>
            </a:r>
            <a:endParaRPr lang="de-DE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15200" y="4429125"/>
            <a:ext cx="1828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  <a:cs typeface="Times New Roman" pitchFamily="18" charset="0"/>
              </a:rPr>
              <a:t>After Bureau of Meteorology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65125" y="3505200"/>
            <a:ext cx="1841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04800" y="3473713"/>
            <a:ext cx="2590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 Characterized by Mediterranean climate with wet winters/dry summers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04800" y="4795118"/>
            <a:ext cx="5635352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 Accounts for ~40% of Australian wheat production</a:t>
            </a:r>
          </a:p>
          <a:p>
            <a:pPr>
              <a:buFontTx/>
              <a:buChar char="-"/>
            </a:pPr>
            <a:endParaRPr lang="de-DE" sz="9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 Experiencing considerable decline in rainfall since 1970‘s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763688" y="5838363"/>
            <a:ext cx="72728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de-D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Better </a:t>
            </a:r>
            <a:r>
              <a:rPr lang="de-DE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understanding of interannual variability vital under these exacerbated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CCR_JJA-precip_Iowa-extr-ye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31978"/>
            <a:ext cx="8273181" cy="538139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1519" y="260648"/>
            <a:ext cx="8568953" cy="10801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Rainfall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anomalies in high/low yield years for corn in Iowa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92080" y="2708920"/>
            <a:ext cx="1728192" cy="2952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2339752" y="2564904"/>
            <a:ext cx="1872208" cy="30963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2987824" y="2204864"/>
            <a:ext cx="5040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CCR_JJA-precip_Iowa-extr-ye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31978"/>
            <a:ext cx="8273181" cy="538139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1519" y="260648"/>
            <a:ext cx="8568953" cy="10801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Rainfall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anomalies in high/low yield years for corn in Iowa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158" y="357188"/>
            <a:ext cx="4280138" cy="602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028"/>
          <p:cNvSpPr txBox="1">
            <a:spLocks noChangeArrowheads="1"/>
          </p:cNvSpPr>
          <p:nvPr/>
        </p:nvSpPr>
        <p:spPr bwMode="auto">
          <a:xfrm>
            <a:off x="4355975" y="2399977"/>
            <a:ext cx="4536505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DRY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years</a:t>
            </a:r>
          </a:p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Characteristic dipole pattern in Indian Ocean SST anomalies</a:t>
            </a:r>
          </a:p>
          <a:p>
            <a:pPr>
              <a:buFontTx/>
              <a:buChar char="-"/>
            </a:pPr>
            <a:endParaRPr lang="de-DE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Acceleration of anticyclonic basin-wide wind field</a:t>
            </a:r>
          </a:p>
          <a:p>
            <a:pPr>
              <a:buFontTx/>
              <a:buChar char="-"/>
            </a:pPr>
            <a:endParaRPr lang="de-DE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Anomalous offshore moisture advection over SWWA </a:t>
            </a:r>
          </a:p>
          <a:p>
            <a:pPr>
              <a:buFontTx/>
              <a:buChar char="-"/>
            </a:pPr>
            <a:endParaRPr lang="de-DE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de-DE" sz="105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Situation reversed during </a:t>
            </a:r>
            <a:r>
              <a:rPr lang="de-DE" sz="24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WET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years</a:t>
            </a:r>
          </a:p>
        </p:txBody>
      </p:sp>
      <p:sp>
        <p:nvSpPr>
          <p:cNvPr id="4" name="Text Box 1029"/>
          <p:cNvSpPr txBox="1">
            <a:spLocks noChangeArrowheads="1"/>
          </p:cNvSpPr>
          <p:nvPr/>
        </p:nvSpPr>
        <p:spPr bwMode="auto">
          <a:xfrm>
            <a:off x="4321373" y="500063"/>
            <a:ext cx="449909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England </a:t>
            </a:r>
            <a:r>
              <a:rPr lang="de-DE" sz="2400" i="1" dirty="0">
                <a:latin typeface="Times New Roman" pitchFamily="18" charset="0"/>
                <a:cs typeface="Times New Roman" pitchFamily="18" charset="0"/>
              </a:rPr>
              <a:t>et al.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(2006) investigated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 extreme rainfall years in SWWA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in observations and multi-century coupled climate model simulation:</a:t>
            </a:r>
          </a:p>
        </p:txBody>
      </p:sp>
      <p:sp>
        <p:nvSpPr>
          <p:cNvPr id="5" name="Line 1031"/>
          <p:cNvSpPr>
            <a:spLocks noChangeShapeType="1"/>
          </p:cNvSpPr>
          <p:nvPr/>
        </p:nvSpPr>
        <p:spPr bwMode="auto">
          <a:xfrm>
            <a:off x="4139952" y="2039888"/>
            <a:ext cx="533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85750" y="357188"/>
            <a:ext cx="472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3600" b="1" dirty="0">
                <a:latin typeface="Times New Roman" pitchFamily="18" charset="0"/>
                <a:cs typeface="Times New Roman" pitchFamily="18" charset="0"/>
              </a:rPr>
              <a:t>Experimental design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00063" y="1422400"/>
            <a:ext cx="457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>
                <a:latin typeface="Times New Roman" pitchFamily="18" charset="0"/>
                <a:cs typeface="Times New Roman" pitchFamily="18" charset="0"/>
              </a:rPr>
              <a:t>Based on </a:t>
            </a:r>
            <a:r>
              <a:rPr lang="de-DE" sz="2000" b="1">
                <a:latin typeface="Times New Roman" pitchFamily="18" charset="0"/>
                <a:cs typeface="Times New Roman" pitchFamily="18" charset="0"/>
              </a:rPr>
              <a:t>monthly observed SST anomalies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 during extreme rainfall years in SWWA from England </a:t>
            </a:r>
            <a:r>
              <a:rPr lang="de-DE" sz="2000" i="1">
                <a:latin typeface="Times New Roman" pitchFamily="18" charset="0"/>
                <a:cs typeface="Times New Roman" pitchFamily="18" charset="0"/>
              </a:rPr>
              <a:t>et al.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 (2006)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01675" y="2960688"/>
            <a:ext cx="3727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>
                <a:latin typeface="Times New Roman" pitchFamily="18" charset="0"/>
                <a:cs typeface="Times New Roman" pitchFamily="18" charset="0"/>
              </a:rPr>
              <a:t>Superimposed on SST climatology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14350" y="4013200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>
                <a:latin typeface="Times New Roman" pitchFamily="18" charset="0"/>
                <a:cs typeface="Times New Roman" pitchFamily="18" charset="0"/>
              </a:rPr>
              <a:t>60 ensemble members of 1-year simulations for </a:t>
            </a:r>
            <a:r>
              <a:rPr lang="de-DE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de-DE" sz="2000" b="1">
                <a:solidFill>
                  <a:srgbClr val="0315BD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 cases</a:t>
            </a:r>
            <a:endParaRPr lang="de-DE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2428875" y="24765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2428875" y="3548063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Picture 9" descr="SST.pert_UCPD.eps"/>
          <p:cNvSpPr>
            <a:spLocks noChangeAspect="1"/>
          </p:cNvSpPr>
          <p:nvPr/>
        </p:nvSpPr>
        <p:spPr bwMode="auto">
          <a:xfrm>
            <a:off x="5572125" y="285750"/>
            <a:ext cx="3286125" cy="615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034"/>
          <p:cNvSpPr txBox="1">
            <a:spLocks noChangeArrowheads="1"/>
          </p:cNvSpPr>
          <p:nvPr/>
        </p:nvSpPr>
        <p:spPr bwMode="auto">
          <a:xfrm>
            <a:off x="5286375" y="1143000"/>
            <a:ext cx="33686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de-DE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>
                <a:latin typeface="Times New Roman" pitchFamily="18" charset="0"/>
                <a:cs typeface="Times New Roman" pitchFamily="18" charset="0"/>
              </a:rPr>
              <a:t>AGCM experiments 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with NCAR‘s CAM3 run in T42 standard configuration, </a:t>
            </a:r>
            <a:r>
              <a:rPr lang="de-DE" sz="2000" b="1">
                <a:latin typeface="Times New Roman" pitchFamily="18" charset="0"/>
                <a:cs typeface="Times New Roman" pitchFamily="18" charset="0"/>
              </a:rPr>
              <a:t>forced with SST</a:t>
            </a:r>
          </a:p>
          <a:p>
            <a:pPr>
              <a:buFontTx/>
              <a:buChar char="-"/>
            </a:pPr>
            <a:endParaRPr lang="de-DE" sz="20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de-DE" sz="2000">
              <a:latin typeface="Times New Roman" pitchFamily="18" charset="0"/>
              <a:cs typeface="Times New Roman" pitchFamily="18" charset="0"/>
            </a:endParaRPr>
          </a:p>
          <a:p>
            <a:endParaRPr lang="de-DE" sz="2000">
              <a:latin typeface="Times New Roman" pitchFamily="18" charset="0"/>
              <a:cs typeface="Times New Roman" pitchFamily="18" charset="0"/>
            </a:endParaRPr>
          </a:p>
          <a:p>
            <a:endParaRPr lang="de-DE" sz="20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de-DE" sz="2000">
                <a:latin typeface="Times New Roman" pitchFamily="18" charset="0"/>
                <a:cs typeface="Times New Roman" pitchFamily="18" charset="0"/>
              </a:rPr>
              <a:t> 80-year CONTROL simulation with SST climatology;</a:t>
            </a:r>
          </a:p>
          <a:p>
            <a:r>
              <a:rPr lang="de-DE" sz="2000">
                <a:latin typeface="Times New Roman" pitchFamily="18" charset="0"/>
                <a:cs typeface="Times New Roman" pitchFamily="18" charset="0"/>
              </a:rPr>
              <a:t>Perturbation cases for </a:t>
            </a:r>
            <a:r>
              <a:rPr lang="de-DE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dry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 years (</a:t>
            </a:r>
            <a:r>
              <a:rPr lang="de-DE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de-DE" sz="2000">
                <a:solidFill>
                  <a:srgbClr val="0631BA"/>
                </a:solidFill>
                <a:latin typeface="Times New Roman" pitchFamily="18" charset="0"/>
                <a:cs typeface="Times New Roman" pitchFamily="18" charset="0"/>
              </a:rPr>
              <a:t>wet 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years (</a:t>
            </a:r>
            <a:r>
              <a:rPr lang="de-DE" sz="2000" b="1">
                <a:solidFill>
                  <a:srgbClr val="0631BA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  <a:r>
              <a:rPr lang="de-DE" sz="200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" name="Line 1036"/>
          <p:cNvSpPr>
            <a:spLocks noChangeShapeType="1"/>
          </p:cNvSpPr>
          <p:nvPr/>
        </p:nvSpPr>
        <p:spPr bwMode="auto">
          <a:xfrm flipH="1" flipV="1">
            <a:off x="3143250" y="2428875"/>
            <a:ext cx="2214563" cy="2786063"/>
          </a:xfrm>
          <a:prstGeom prst="line">
            <a:avLst/>
          </a:prstGeom>
          <a:noFill/>
          <a:ln w="25400">
            <a:solidFill>
              <a:srgbClr val="0315BD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ine 1035"/>
          <p:cNvSpPr>
            <a:spLocks noChangeShapeType="1"/>
          </p:cNvSpPr>
          <p:nvPr/>
        </p:nvSpPr>
        <p:spPr bwMode="auto">
          <a:xfrm flipH="1" flipV="1">
            <a:off x="3286125" y="2428875"/>
            <a:ext cx="2143125" cy="25003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714500" y="5286375"/>
            <a:ext cx="3574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SST perturbation for </a:t>
            </a:r>
            <a:r>
              <a:rPr lang="de-DE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  <a:r>
              <a:rPr lang="de-DE" sz="2000" dirty="0">
                <a:latin typeface="Times New Roman" pitchFamily="18" charset="0"/>
                <a:cs typeface="Times New Roman" pitchFamily="18" charset="0"/>
              </a:rPr>
              <a:t> case</a:t>
            </a:r>
          </a:p>
        </p:txBody>
      </p:sp>
      <p:pic>
        <p:nvPicPr>
          <p:cNvPr id="13" name="Picture 10" descr="SST.pert_UCPD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215900"/>
            <a:ext cx="3508375" cy="657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10" grpId="0" animBg="1"/>
      <p:bldP spid="10" grpId="1" animBg="1"/>
      <p:bldP spid="11" grpId="0" animBg="1"/>
      <p:bldP spid="11" grpId="1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25550"/>
            <a:ext cx="4532511" cy="444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13166" y="285750"/>
            <a:ext cx="81192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 dirty="0">
                <a:latin typeface="Times New Roman" pitchFamily="18" charset="0"/>
                <a:cs typeface="Times New Roman" pitchFamily="18" charset="0"/>
              </a:rPr>
              <a:t>Rainfall changes over </a:t>
            </a:r>
            <a:r>
              <a:rPr lang="de-DE" sz="3600" b="1" dirty="0" smtClean="0">
                <a:latin typeface="Times New Roman" pitchFamily="18" charset="0"/>
                <a:cs typeface="Times New Roman" pitchFamily="18" charset="0"/>
              </a:rPr>
              <a:t>Western </a:t>
            </a:r>
            <a:r>
              <a:rPr lang="de-DE" sz="3600" b="1" dirty="0">
                <a:latin typeface="Times New Roman" pitchFamily="18" charset="0"/>
                <a:cs typeface="Times New Roman" pitchFamily="18" charset="0"/>
              </a:rPr>
              <a:t>Australia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67544" y="5415607"/>
            <a:ext cx="10298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357688" y="5415607"/>
            <a:ext cx="10903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898807" y="1676400"/>
            <a:ext cx="39428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Total annual precipitation over Western Australia 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(excluding tropical north)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424113" y="5867980"/>
            <a:ext cx="1263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CNTRL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932040" y="2986088"/>
            <a:ext cx="39604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Shift of entire distribution, towards the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lower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upper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 end in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de-DE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H="1">
            <a:off x="2844949" y="4805139"/>
            <a:ext cx="142875" cy="1000125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>
            <a:off x="971600" y="4587403"/>
            <a:ext cx="714375" cy="785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3995936" y="4588544"/>
            <a:ext cx="642937" cy="928688"/>
          </a:xfrm>
          <a:prstGeom prst="line">
            <a:avLst/>
          </a:prstGeom>
          <a:noFill/>
          <a:ln w="38100">
            <a:solidFill>
              <a:srgbClr val="2919F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SWWA_ssta-pert_pale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21175"/>
            <a:ext cx="4643438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TH_UCP_MJJA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477963"/>
            <a:ext cx="7591425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00063" y="381000"/>
            <a:ext cx="8488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3600" b="1">
                <a:latin typeface="Times New Roman" pitchFamily="18" charset="0"/>
                <a:cs typeface="Times New Roman" pitchFamily="18" charset="0"/>
              </a:rPr>
              <a:t>Thickness anomalies </a:t>
            </a:r>
            <a:r>
              <a:rPr lang="de-DE" b="1">
                <a:latin typeface="Times New Roman" pitchFamily="18" charset="0"/>
                <a:cs typeface="Times New Roman" pitchFamily="18" charset="0"/>
              </a:rPr>
              <a:t>(1000-500hPa) </a:t>
            </a:r>
            <a:r>
              <a:rPr lang="de-DE" sz="3600" b="1">
                <a:latin typeface="Times New Roman" pitchFamily="18" charset="0"/>
                <a:cs typeface="Times New Roman" pitchFamily="18" charset="0"/>
              </a:rPr>
              <a:t>– MJJAS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499992" y="4667652"/>
            <a:ext cx="44296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negative/positive thickness anomalies across Indian Ocean reflect sign and position of SST poles</a:t>
            </a:r>
            <a:endParaRPr lang="de-DE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00313" y="1214438"/>
            <a:ext cx="8905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286500" y="1143000"/>
            <a:ext cx="9412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00063" y="381000"/>
            <a:ext cx="8488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3600" b="1">
                <a:latin typeface="Times New Roman" pitchFamily="18" charset="0"/>
                <a:cs typeface="Times New Roman" pitchFamily="18" charset="0"/>
              </a:rPr>
              <a:t>Thickness anomalies – cont‘d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9552" y="4572000"/>
            <a:ext cx="8352928" cy="21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Reduced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increased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 meridional thickness gradient leads to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easterly 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westerly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 anomaly in thermal wind over southern regions of Australia</a:t>
            </a:r>
          </a:p>
          <a:p>
            <a:pPr>
              <a:buFontTx/>
              <a:buChar char="-"/>
            </a:pPr>
            <a:endParaRPr lang="de-DE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Southward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northward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 deflection of strengthening southwesterly </a:t>
            </a:r>
          </a:p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jet to the south of Australia, along with rain-bearing fronts</a:t>
            </a:r>
          </a:p>
        </p:txBody>
      </p:sp>
      <p:pic>
        <p:nvPicPr>
          <p:cNvPr id="4" name="Picture 7" descr="TH_UCP_MJJA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477963"/>
            <a:ext cx="7591425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0313" y="1214438"/>
            <a:ext cx="8905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286500" y="1143000"/>
            <a:ext cx="9412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winds.500hPa_UCP_MJJA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14500"/>
            <a:ext cx="8096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74713" y="381000"/>
            <a:ext cx="7383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latin typeface="Times New Roman" pitchFamily="18" charset="0"/>
                <a:cs typeface="Times New Roman" pitchFamily="18" charset="0"/>
              </a:rPr>
              <a:t>Wind anomalies (500hPa) - MJJAS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143125" y="1389063"/>
            <a:ext cx="8905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995988" y="1389063"/>
            <a:ext cx="9412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67544" y="4343400"/>
            <a:ext cx="8352928" cy="17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Weakening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strengthening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 of anticyclonic wind field over the Indian Ocean during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Tx/>
              <a:buChar char="-"/>
            </a:pPr>
            <a:endParaRPr lang="de-DE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Weakened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strengthened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 onshore wind over southern regions of Australia during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Eady_UCP_MJJA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857375"/>
            <a:ext cx="7734300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295400" y="381000"/>
            <a:ext cx="628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600" b="1">
                <a:latin typeface="Times New Roman" pitchFamily="18" charset="0"/>
                <a:cs typeface="Times New Roman" pitchFamily="18" charset="0"/>
              </a:rPr>
              <a:t>Anomalies in Eady growth rate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214563" y="1531938"/>
            <a:ext cx="8905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924550" y="1531938"/>
            <a:ext cx="9412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411760" y="914400"/>
            <a:ext cx="64171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(= measure of baroclinic instability in atmosphere)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67544" y="5072063"/>
            <a:ext cx="8352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increase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 in baroclinic instability over southern regions of Australia during </a:t>
            </a:r>
            <a:r>
              <a:rPr lang="de-DE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PDRY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400" dirty="0">
                <a:solidFill>
                  <a:srgbClr val="2919F5"/>
                </a:solidFill>
                <a:latin typeface="Times New Roman" pitchFamily="18" charset="0"/>
                <a:cs typeface="Times New Roman" pitchFamily="18" charset="0"/>
              </a:rPr>
              <a:t>PWET</a:t>
            </a: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1010</Words>
  <Application>Microsoft Office PowerPoint</Application>
  <PresentationFormat>On-screen Show (4:3)</PresentationFormat>
  <Paragraphs>168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UNSW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Ummenhofer</dc:creator>
  <cp:lastModifiedBy>Ummenhofer</cp:lastModifiedBy>
  <cp:revision>40</cp:revision>
  <dcterms:created xsi:type="dcterms:W3CDTF">2012-05-10T15:13:53Z</dcterms:created>
  <dcterms:modified xsi:type="dcterms:W3CDTF">2012-05-10T23:07:04Z</dcterms:modified>
</cp:coreProperties>
</file>