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4"/>
  </p:notesMasterIdLst>
  <p:sldIdLst>
    <p:sldId id="256" r:id="rId2"/>
    <p:sldId id="370" r:id="rId3"/>
    <p:sldId id="371" r:id="rId4"/>
    <p:sldId id="372" r:id="rId5"/>
    <p:sldId id="383" r:id="rId6"/>
    <p:sldId id="384" r:id="rId7"/>
    <p:sldId id="380" r:id="rId8"/>
    <p:sldId id="374" r:id="rId9"/>
    <p:sldId id="375" r:id="rId10"/>
    <p:sldId id="313" r:id="rId11"/>
    <p:sldId id="376" r:id="rId12"/>
    <p:sldId id="332" r:id="rId13"/>
    <p:sldId id="358" r:id="rId14"/>
    <p:sldId id="377" r:id="rId15"/>
    <p:sldId id="368" r:id="rId16"/>
    <p:sldId id="369" r:id="rId17"/>
    <p:sldId id="296" r:id="rId18"/>
    <p:sldId id="299" r:id="rId19"/>
    <p:sldId id="300" r:id="rId20"/>
    <p:sldId id="303" r:id="rId21"/>
    <p:sldId id="302" r:id="rId22"/>
    <p:sldId id="385" r:id="rId23"/>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p:scale>
          <a:sx n="66" d="100"/>
          <a:sy n="66" d="100"/>
        </p:scale>
        <p:origin x="-270"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8195"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41988" name="Rectangle 4"/>
          <p:cNvSpPr>
            <a:spLocks noGrp="1" noRot="1" noChangeAspect="1" noChangeArrowheads="1" noTextEdit="1"/>
          </p:cNvSpPr>
          <p:nvPr>
            <p:ph type="sldImg" idx="2"/>
          </p:nvPr>
        </p:nvSpPr>
        <p:spPr bwMode="auto">
          <a:xfrm>
            <a:off x="1104900" y="696913"/>
            <a:ext cx="4648200" cy="3486150"/>
          </a:xfrm>
          <a:prstGeom prst="rect">
            <a:avLst/>
          </a:prstGeom>
          <a:noFill/>
          <a:ln w="9525">
            <a:solidFill>
              <a:srgbClr val="000000"/>
            </a:solidFill>
            <a:miter lim="800000"/>
            <a:headEnd/>
            <a:tailEnd/>
          </a:ln>
        </p:spPr>
      </p:sp>
      <p:sp>
        <p:nvSpPr>
          <p:cNvPr id="8197"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8199"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0068AB46-B60D-4E25-85A8-20738B600E37}" type="slidenum">
              <a:rPr lang="en-US"/>
              <a:pPr>
                <a:defRPr/>
              </a:pPr>
              <a:t>‹#›</a:t>
            </a:fld>
            <a:endParaRPr lang="en-US"/>
          </a:p>
        </p:txBody>
      </p:sp>
    </p:spTree>
    <p:extLst>
      <p:ext uri="{BB962C8B-B14F-4D97-AF65-F5344CB8AC3E}">
        <p14:creationId xmlns:p14="http://schemas.microsoft.com/office/powerpoint/2010/main" val="15247684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FAD4B88C-A372-4971-8877-AAA12E516500}" type="slidenum">
              <a:rPr lang="en-US" smtClean="0">
                <a:latin typeface="Arial" pitchFamily="34" charset="0"/>
              </a:rPr>
              <a:pPr/>
              <a:t>16</a:t>
            </a:fld>
            <a:endParaRPr lang="en-US" smtClean="0">
              <a:latin typeface="Arial" pitchFamily="34"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xfrm>
            <a:off x="914400" y="4416425"/>
            <a:ext cx="5029200" cy="4183063"/>
          </a:xfrm>
          <a:noFill/>
          <a:ln/>
        </p:spPr>
        <p:txBody>
          <a:bodyPr/>
          <a:lstStyle/>
          <a:p>
            <a:pPr eaLnBrk="1" hangingPunct="1"/>
            <a:r>
              <a:rPr lang="en-US" smtClean="0">
                <a:latin typeface="Arial" pitchFamily="34" charset="0"/>
              </a:rPr>
              <a:t>Caption: This graph depicts the average or mid-range of a number of different sea-level rise (SLR) simulations: a continuation of recent observed SLR rates (green line), the mid-range of the most recent IPCC projections under the lower-emissions scenario (yellow line), the mid-range of the recent IPCC projections under the higher-emissions scenario (red line), and the midrange of a more recent set of projections under the higher-emissions scenario (blue line).</a:t>
            </a:r>
          </a:p>
          <a:p>
            <a:pPr eaLnBrk="1" hangingPunct="1"/>
            <a:endParaRPr lang="en-US" i="1" smtClean="0">
              <a:latin typeface="Arial" pitchFamily="34" charset="0"/>
            </a:endParaRPr>
          </a:p>
          <a:p>
            <a:pPr eaLnBrk="1" hangingPunct="1"/>
            <a:r>
              <a:rPr lang="en-US" i="1" smtClean="0">
                <a:latin typeface="Arial" pitchFamily="34" charset="0"/>
              </a:rPr>
              <a:t>Projected Climate Change: Ocean temperatures and sea-level rise</a:t>
            </a:r>
            <a:endParaRPr lang="en-US" smtClean="0">
              <a:latin typeface="Arial" pitchFamily="34" charset="0"/>
            </a:endParaRPr>
          </a:p>
          <a:p>
            <a:pPr eaLnBrk="1" hangingPunct="1"/>
            <a:r>
              <a:rPr lang="en-US" smtClean="0">
                <a:latin typeface="Arial" pitchFamily="34" charset="0"/>
              </a:rPr>
              <a:t>Regional sea-surface temperatures have increased 1ºF since 1900 and are projected to continue increasing, though at a slightly slower rate than regional air temperatures. By the end of the century, regional sea-surface temperatures are projected to rise an additional 6°F to 8°F under the higher-emissions scenario and 4°F to 5°F under the lower-emissions scenario. These warmer temperatures may adversely affect native marine species in the Northeast, including the commercially important fisheries whose southernmost range is limited by warm temperatures.</a:t>
            </a:r>
          </a:p>
          <a:p>
            <a:pPr eaLnBrk="1" hangingPunct="1"/>
            <a:endParaRPr lang="en-US" smtClean="0">
              <a:latin typeface="Arial" pitchFamily="34" charset="0"/>
            </a:endParaRPr>
          </a:p>
          <a:p>
            <a:pPr eaLnBrk="1" hangingPunct="1"/>
            <a:r>
              <a:rPr lang="en-US" smtClean="0">
                <a:latin typeface="Arial" pitchFamily="34" charset="0"/>
              </a:rPr>
              <a:t>Globally, sea levels have been rising since the end of the last ice age and are rising even faster now. This acceleration is caused by two different mechanisms related to increasing temperatures: thermal expansion of seawater as it warms and increasing inflow of water from melting ice sheets and glaciers.</a:t>
            </a:r>
          </a:p>
          <a:p>
            <a:pPr eaLnBrk="1" hangingPunct="1"/>
            <a:endParaRPr lang="en-US" smtClean="0">
              <a:latin typeface="Arial" pitchFamily="34" charset="0"/>
            </a:endParaRPr>
          </a:p>
          <a:p>
            <a:pPr eaLnBrk="1" hangingPunct="1"/>
            <a:r>
              <a:rPr lang="en-US" smtClean="0">
                <a:latin typeface="Arial" pitchFamily="34" charset="0"/>
              </a:rPr>
              <a:t>Assuming no further warming, a continuation of the recent historical rate of global sea-level rise could lead to a nearly six-inch increase over 2005 levels by the end of the century. Factoring in further global warming, however, the IPCC projects that global sea levels will rise between 7 and 14 inches under the lower-emissions scenario and between 10 and 23 inches under the higher-emissions scenario.</a:t>
            </a:r>
          </a:p>
          <a:p>
            <a:pPr eaLnBrk="1" hangingPunct="1"/>
            <a:endParaRPr lang="en-US" smtClean="0">
              <a:latin typeface="Arial" pitchFamily="34" charset="0"/>
            </a:endParaRPr>
          </a:p>
          <a:p>
            <a:pPr eaLnBrk="1" hangingPunct="1"/>
            <a:r>
              <a:rPr lang="en-US" smtClean="0">
                <a:latin typeface="Arial" pitchFamily="34" charset="0"/>
              </a:rPr>
              <a:t>A more recent analysis, however, has projected much greater end-of-century sea-level rise: on the order of 2 to 4.5 feet above 2005 levels under the higher-emissions scenario. Even these projections may be conservative in that they do not account for the rapid rate of ice breakup and melting currently being observed in the polar ice sheets (particularly those of Greenland), nor do they assess the potential for further acceleration of this melting.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smtClean="0">
              <a:latin typeface="Arial" pitchFamily="34" charset="0"/>
            </a:endParaRPr>
          </a:p>
        </p:txBody>
      </p:sp>
      <p:sp>
        <p:nvSpPr>
          <p:cNvPr id="49156" name="Slide Number Placeholder 3"/>
          <p:cNvSpPr>
            <a:spLocks noGrp="1"/>
          </p:cNvSpPr>
          <p:nvPr>
            <p:ph type="sldNum" sz="quarter" idx="5"/>
          </p:nvPr>
        </p:nvSpPr>
        <p:spPr>
          <a:noFill/>
        </p:spPr>
        <p:txBody>
          <a:bodyPr/>
          <a:lstStyle/>
          <a:p>
            <a:fld id="{8943AB33-8D2A-44DD-B0D0-4FD4601064AF}" type="slidenum">
              <a:rPr lang="en-US" smtClean="0">
                <a:latin typeface="Arial" pitchFamily="34" charset="0"/>
              </a:rPr>
              <a:pPr/>
              <a:t>17</a:t>
            </a:fld>
            <a:endParaRPr lang="en-US"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latin typeface="Arial" pitchFamily="34" charset="0"/>
            </a:endParaRPr>
          </a:p>
        </p:txBody>
      </p:sp>
      <p:sp>
        <p:nvSpPr>
          <p:cNvPr id="48132" name="Slide Number Placeholder 3"/>
          <p:cNvSpPr>
            <a:spLocks noGrp="1"/>
          </p:cNvSpPr>
          <p:nvPr>
            <p:ph type="sldNum" sz="quarter" idx="5"/>
          </p:nvPr>
        </p:nvSpPr>
        <p:spPr>
          <a:noFill/>
        </p:spPr>
        <p:txBody>
          <a:bodyPr/>
          <a:lstStyle/>
          <a:p>
            <a:fld id="{05D6656E-A397-4EB4-B896-C4DCA90BA070}" type="slidenum">
              <a:rPr lang="en-US" smtClean="0">
                <a:latin typeface="Arial" pitchFamily="34" charset="0"/>
              </a:rPr>
              <a:pPr/>
              <a:t>18</a:t>
            </a:fld>
            <a:endParaRPr 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latin typeface="Arial" pitchFamily="34" charset="0"/>
            </a:endParaRPr>
          </a:p>
        </p:txBody>
      </p:sp>
      <p:sp>
        <p:nvSpPr>
          <p:cNvPr id="48132" name="Slide Number Placeholder 3"/>
          <p:cNvSpPr>
            <a:spLocks noGrp="1"/>
          </p:cNvSpPr>
          <p:nvPr>
            <p:ph type="sldNum" sz="quarter" idx="5"/>
          </p:nvPr>
        </p:nvSpPr>
        <p:spPr>
          <a:noFill/>
        </p:spPr>
        <p:txBody>
          <a:bodyPr/>
          <a:lstStyle/>
          <a:p>
            <a:fld id="{05D6656E-A397-4EB4-B896-C4DCA90BA070}" type="slidenum">
              <a:rPr lang="en-US" smtClean="0">
                <a:latin typeface="Arial" pitchFamily="34" charset="0"/>
              </a:rPr>
              <a:pPr/>
              <a:t>19</a:t>
            </a:fld>
            <a:endParaRPr lang="en-US"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latin typeface="Arial" pitchFamily="34" charset="0"/>
            </a:endParaRPr>
          </a:p>
        </p:txBody>
      </p:sp>
      <p:sp>
        <p:nvSpPr>
          <p:cNvPr id="48132" name="Slide Number Placeholder 3"/>
          <p:cNvSpPr>
            <a:spLocks noGrp="1"/>
          </p:cNvSpPr>
          <p:nvPr>
            <p:ph type="sldNum" sz="quarter" idx="5"/>
          </p:nvPr>
        </p:nvSpPr>
        <p:spPr>
          <a:noFill/>
        </p:spPr>
        <p:txBody>
          <a:bodyPr/>
          <a:lstStyle/>
          <a:p>
            <a:fld id="{05D6656E-A397-4EB4-B896-C4DCA90BA070}" type="slidenum">
              <a:rPr lang="en-US" smtClean="0">
                <a:latin typeface="Arial" pitchFamily="34" charset="0"/>
              </a:rPr>
              <a:pPr/>
              <a:t>20</a:t>
            </a:fld>
            <a:endParaRPr lang="en-US"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latin typeface="Arial" pitchFamily="34" charset="0"/>
            </a:endParaRPr>
          </a:p>
        </p:txBody>
      </p:sp>
      <p:sp>
        <p:nvSpPr>
          <p:cNvPr id="48132" name="Slide Number Placeholder 3"/>
          <p:cNvSpPr>
            <a:spLocks noGrp="1"/>
          </p:cNvSpPr>
          <p:nvPr>
            <p:ph type="sldNum" sz="quarter" idx="5"/>
          </p:nvPr>
        </p:nvSpPr>
        <p:spPr>
          <a:noFill/>
        </p:spPr>
        <p:txBody>
          <a:bodyPr/>
          <a:lstStyle/>
          <a:p>
            <a:fld id="{05D6656E-A397-4EB4-B896-C4DCA90BA070}" type="slidenum">
              <a:rPr lang="en-US" smtClean="0">
                <a:latin typeface="Arial" pitchFamily="34" charset="0"/>
              </a:rPr>
              <a:pPr/>
              <a:t>21</a:t>
            </a:fld>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222625" y="304800"/>
            <a:ext cx="11909425" cy="4724400"/>
            <a:chOff x="-2030" y="192"/>
            <a:chExt cx="7502" cy="2976"/>
          </a:xfrm>
        </p:grpSpPr>
        <p:sp>
          <p:nvSpPr>
            <p:cNvPr id="5" name="Line 3"/>
            <p:cNvSpPr>
              <a:spLocks noChangeShapeType="1"/>
            </p:cNvSpPr>
            <p:nvPr/>
          </p:nvSpPr>
          <p:spPr bwMode="auto">
            <a:xfrm>
              <a:off x="912" y="1584"/>
              <a:ext cx="4560" cy="0"/>
            </a:xfrm>
            <a:prstGeom prst="line">
              <a:avLst/>
            </a:prstGeom>
            <a:noFill/>
            <a:ln w="12700">
              <a:solidFill>
                <a:schemeClr val="tx1"/>
              </a:solidFill>
              <a:round/>
              <a:headEnd/>
              <a:tailEnd/>
            </a:ln>
            <a:effectLst/>
          </p:spPr>
          <p:txBody>
            <a:bodyPr/>
            <a:lstStyle/>
            <a:p>
              <a:pPr>
                <a:defRPr/>
              </a:pPr>
              <a:endParaRPr lang="en-US"/>
            </a:p>
          </p:txBody>
        </p:sp>
        <p:sp>
          <p:nvSpPr>
            <p:cNvPr id="6"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44083" y="2368"/>
                </a:cxn>
                <a:cxn ang="0">
                  <a:pos x="64000" y="32000"/>
                </a:cxn>
                <a:cxn ang="0">
                  <a:pos x="44083" y="61631"/>
                </a:cxn>
                <a:cxn ang="0">
                  <a:pos x="44083" y="61631"/>
                </a:cxn>
                <a:cxn ang="0">
                  <a:pos x="44082" y="61631"/>
                </a:cxn>
                <a:cxn ang="0">
                  <a:pos x="44083" y="61632"/>
                </a:cxn>
                <a:cxn ang="0">
                  <a:pos x="44083" y="2368"/>
                </a:cxn>
                <a:cxn ang="0">
                  <a:pos x="44082" y="2368"/>
                </a:cxn>
                <a:cxn ang="0">
                  <a:pos x="44083" y="2368"/>
                </a:cxn>
              </a:cxnLst>
              <a:rect l="T13" t="T15" r="T17" b="T19"/>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miter lim="800000"/>
              <a:headEnd/>
              <a:tailEnd/>
            </a:ln>
          </p:spPr>
          <p:txBody>
            <a:bodyPr/>
            <a:lstStyle/>
            <a:p>
              <a:pPr eaLnBrk="1" hangingPunct="1">
                <a:defRPr/>
              </a:pPr>
              <a:endParaRPr lang="en-US" sz="2400">
                <a:latin typeface="Times New Roman" pitchFamily="18" charset="0"/>
              </a:endParaRPr>
            </a:p>
          </p:txBody>
        </p:sp>
        <p:sp>
          <p:nvSpPr>
            <p:cNvPr id="7"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994" y="6246"/>
                </a:cxn>
                <a:cxn ang="0">
                  <a:pos x="64000" y="32000"/>
                </a:cxn>
                <a:cxn ang="0">
                  <a:pos x="50994" y="57753"/>
                </a:cxn>
                <a:cxn ang="0">
                  <a:pos x="50994" y="57753"/>
                </a:cxn>
                <a:cxn ang="0">
                  <a:pos x="50993" y="57753"/>
                </a:cxn>
                <a:cxn ang="0">
                  <a:pos x="50994" y="57754"/>
                </a:cxn>
                <a:cxn ang="0">
                  <a:pos x="50994" y="6246"/>
                </a:cxn>
                <a:cxn ang="0">
                  <a:pos x="50993" y="6246"/>
                </a:cxn>
                <a:cxn ang="0">
                  <a:pos x="50994" y="6246"/>
                </a:cxn>
              </a:cxnLst>
              <a:rect l="T13" t="T15" r="T17" b="T19"/>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miter lim="800000"/>
              <a:headEnd/>
              <a:tailEnd/>
            </a:ln>
          </p:spPr>
          <p:txBody>
            <a:bodyPr/>
            <a:lstStyle/>
            <a:p>
              <a:pPr eaLnBrk="1" hangingPunct="1">
                <a:defRPr/>
              </a:pPr>
              <a:endParaRPr lang="en-US">
                <a:latin typeface="Arial" charset="0"/>
              </a:endParaRPr>
            </a:p>
          </p:txBody>
        </p:sp>
      </p:grpSp>
      <p:pic>
        <p:nvPicPr>
          <p:cNvPr id="8" name="Picture 12" descr="UMB_formal"/>
          <p:cNvPicPr>
            <a:picLocks noChangeAspect="1" noChangeArrowheads="1"/>
          </p:cNvPicPr>
          <p:nvPr userDrawn="1"/>
        </p:nvPicPr>
        <p:blipFill>
          <a:blip r:embed="rId2" cstate="print"/>
          <a:srcRect/>
          <a:stretch>
            <a:fillRect/>
          </a:stretch>
        </p:blipFill>
        <p:spPr bwMode="auto">
          <a:xfrm>
            <a:off x="6934200" y="5943600"/>
            <a:ext cx="2038350" cy="768350"/>
          </a:xfrm>
          <a:prstGeom prst="rect">
            <a:avLst/>
          </a:prstGeom>
          <a:noFill/>
          <a:ln w="9525">
            <a:noFill/>
            <a:miter lim="800000"/>
            <a:headEnd/>
            <a:tailEnd/>
          </a:ln>
        </p:spPr>
      </p:pic>
      <p:sp>
        <p:nvSpPr>
          <p:cNvPr id="5126" name="Rectangle 6"/>
          <p:cNvSpPr>
            <a:spLocks noGrp="1" noChangeArrowheads="1"/>
          </p:cNvSpPr>
          <p:nvPr>
            <p:ph type="ctrTitle"/>
          </p:nvPr>
        </p:nvSpPr>
        <p:spPr>
          <a:xfrm>
            <a:off x="1443038" y="985838"/>
            <a:ext cx="7239000" cy="1444625"/>
          </a:xfrm>
        </p:spPr>
        <p:txBody>
          <a:bodyPr/>
          <a:lstStyle>
            <a:lvl1pPr>
              <a:defRPr sz="4000"/>
            </a:lvl1pPr>
          </a:lstStyle>
          <a:p>
            <a:r>
              <a:rPr lang="en-US"/>
              <a:t>Click to edit Master title style</a:t>
            </a:r>
          </a:p>
        </p:txBody>
      </p:sp>
      <p:sp>
        <p:nvSpPr>
          <p:cNvPr id="5127"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r>
              <a:rPr lang="en-US"/>
              <a:t>Click to edit Master subtitle style</a:t>
            </a:r>
          </a:p>
        </p:txBody>
      </p:sp>
      <p:sp>
        <p:nvSpPr>
          <p:cNvPr id="9" name="Rectangle 8"/>
          <p:cNvSpPr>
            <a:spLocks noGrp="1" noChangeArrowheads="1"/>
          </p:cNvSpPr>
          <p:nvPr>
            <p:ph type="dt" sz="half" idx="10"/>
          </p:nvPr>
        </p:nvSpPr>
        <p:spPr/>
        <p:txBody>
          <a:bodyPr/>
          <a:lstStyle>
            <a:lvl1pPr>
              <a:defRPr/>
            </a:lvl1pPr>
          </a:lstStyle>
          <a:p>
            <a:pPr>
              <a:defRPr/>
            </a:pPr>
            <a:endParaRPr lang="en-US"/>
          </a:p>
        </p:txBody>
      </p:sp>
      <p:sp>
        <p:nvSpPr>
          <p:cNvPr id="10" name="Rectangle 9"/>
          <p:cNvSpPr>
            <a:spLocks noGrp="1" noChangeArrowheads="1"/>
          </p:cNvSpPr>
          <p:nvPr>
            <p:ph type="ftr" sz="quarter" idx="11"/>
          </p:nvPr>
        </p:nvSpPr>
        <p:spPr/>
        <p:txBody>
          <a:bodyPr/>
          <a:lstStyle>
            <a:lvl1pPr>
              <a:defRPr/>
            </a:lvl1pPr>
          </a:lstStyle>
          <a:p>
            <a:pPr>
              <a:defRPr/>
            </a:pPr>
            <a:endParaRPr lang="en-US"/>
          </a:p>
        </p:txBody>
      </p:sp>
      <p:sp>
        <p:nvSpPr>
          <p:cNvPr id="11" name="Rectangle 10"/>
          <p:cNvSpPr>
            <a:spLocks noGrp="1" noChangeArrowheads="1"/>
          </p:cNvSpPr>
          <p:nvPr>
            <p:ph type="sldNum" sz="quarter" idx="12"/>
          </p:nvPr>
        </p:nvSpPr>
        <p:spPr/>
        <p:txBody>
          <a:bodyPr/>
          <a:lstStyle>
            <a:lvl1pPr>
              <a:defRPr/>
            </a:lvl1pPr>
          </a:lstStyle>
          <a:p>
            <a:pPr>
              <a:defRPr/>
            </a:pPr>
            <a:fld id="{69527C95-9695-44D6-945C-CF7B70C0D93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p:txBody>
          <a:bodyPr/>
          <a:lstStyle>
            <a:lvl1pPr>
              <a:defRPr/>
            </a:lvl1pPr>
          </a:lstStyle>
          <a:p>
            <a:pPr>
              <a:defRPr/>
            </a:pPr>
            <a:endParaRPr lang="en-US"/>
          </a:p>
        </p:txBody>
      </p:sp>
      <p:sp>
        <p:nvSpPr>
          <p:cNvPr id="5" name="Rectangle 9"/>
          <p:cNvSpPr>
            <a:spLocks noGrp="1" noChangeArrowheads="1"/>
          </p:cNvSpPr>
          <p:nvPr>
            <p:ph type="ftr" sz="quarter" idx="11"/>
          </p:nvPr>
        </p:nvSpPr>
        <p:spPr/>
        <p:txBody>
          <a:bodyPr/>
          <a:lstStyle>
            <a:lvl1pPr>
              <a:defRPr/>
            </a:lvl1pPr>
          </a:lstStyle>
          <a:p>
            <a:pPr>
              <a:defRPr/>
            </a:pPr>
            <a:endParaRPr lang="en-US"/>
          </a:p>
        </p:txBody>
      </p:sp>
      <p:sp>
        <p:nvSpPr>
          <p:cNvPr id="6" name="Rectangle 10"/>
          <p:cNvSpPr>
            <a:spLocks noGrp="1" noChangeArrowheads="1"/>
          </p:cNvSpPr>
          <p:nvPr>
            <p:ph type="sldNum" sz="quarter" idx="12"/>
          </p:nvPr>
        </p:nvSpPr>
        <p:spPr/>
        <p:txBody>
          <a:bodyPr/>
          <a:lstStyle>
            <a:lvl1pPr>
              <a:defRPr/>
            </a:lvl1pPr>
          </a:lstStyle>
          <a:p>
            <a:pPr>
              <a:defRPr/>
            </a:pPr>
            <a:fld id="{FBA2E779-7245-4970-9ABB-B8EB5D724F1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6413" y="301625"/>
            <a:ext cx="1827212" cy="5640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0013" y="301625"/>
            <a:ext cx="5334000" cy="56403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p:txBody>
          <a:bodyPr/>
          <a:lstStyle>
            <a:lvl1pPr>
              <a:defRPr/>
            </a:lvl1pPr>
          </a:lstStyle>
          <a:p>
            <a:pPr>
              <a:defRPr/>
            </a:pPr>
            <a:endParaRPr lang="en-US"/>
          </a:p>
        </p:txBody>
      </p:sp>
      <p:sp>
        <p:nvSpPr>
          <p:cNvPr id="5" name="Rectangle 9"/>
          <p:cNvSpPr>
            <a:spLocks noGrp="1" noChangeArrowheads="1"/>
          </p:cNvSpPr>
          <p:nvPr>
            <p:ph type="ftr" sz="quarter" idx="11"/>
          </p:nvPr>
        </p:nvSpPr>
        <p:spPr/>
        <p:txBody>
          <a:bodyPr/>
          <a:lstStyle>
            <a:lvl1pPr>
              <a:defRPr/>
            </a:lvl1pPr>
          </a:lstStyle>
          <a:p>
            <a:pPr>
              <a:defRPr/>
            </a:pPr>
            <a:endParaRPr lang="en-US"/>
          </a:p>
        </p:txBody>
      </p:sp>
      <p:sp>
        <p:nvSpPr>
          <p:cNvPr id="6" name="Rectangle 10"/>
          <p:cNvSpPr>
            <a:spLocks noGrp="1" noChangeArrowheads="1"/>
          </p:cNvSpPr>
          <p:nvPr>
            <p:ph type="sldNum" sz="quarter" idx="12"/>
          </p:nvPr>
        </p:nvSpPr>
        <p:spPr/>
        <p:txBody>
          <a:bodyPr/>
          <a:lstStyle>
            <a:lvl1pPr>
              <a:defRPr/>
            </a:lvl1pPr>
          </a:lstStyle>
          <a:p>
            <a:pPr>
              <a:defRPr/>
            </a:pPr>
            <a:fld id="{B63DDAF4-9D50-45CC-B585-FA17B8AF10C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dt" sz="half" idx="10"/>
          </p:nvPr>
        </p:nvSpPr>
        <p:spPr/>
        <p:txBody>
          <a:bodyPr/>
          <a:lstStyle>
            <a:lvl1pPr>
              <a:defRPr/>
            </a:lvl1pPr>
          </a:lstStyle>
          <a:p>
            <a:pPr>
              <a:defRPr/>
            </a:pPr>
            <a:endParaRPr lang="en-US"/>
          </a:p>
        </p:txBody>
      </p:sp>
      <p:sp>
        <p:nvSpPr>
          <p:cNvPr id="5" name="Rectangle 9"/>
          <p:cNvSpPr>
            <a:spLocks noGrp="1" noChangeArrowheads="1"/>
          </p:cNvSpPr>
          <p:nvPr>
            <p:ph type="ftr" sz="quarter" idx="11"/>
          </p:nvPr>
        </p:nvSpPr>
        <p:spPr/>
        <p:txBody>
          <a:bodyPr/>
          <a:lstStyle>
            <a:lvl1pPr>
              <a:defRPr/>
            </a:lvl1pPr>
          </a:lstStyle>
          <a:p>
            <a:pPr>
              <a:defRPr/>
            </a:pPr>
            <a:endParaRPr lang="en-US"/>
          </a:p>
        </p:txBody>
      </p:sp>
      <p:sp>
        <p:nvSpPr>
          <p:cNvPr id="6" name="Rectangle 10"/>
          <p:cNvSpPr>
            <a:spLocks noGrp="1" noChangeArrowheads="1"/>
          </p:cNvSpPr>
          <p:nvPr>
            <p:ph type="sldNum" sz="quarter" idx="12"/>
          </p:nvPr>
        </p:nvSpPr>
        <p:spPr/>
        <p:txBody>
          <a:bodyPr/>
          <a:lstStyle>
            <a:lvl1pPr>
              <a:defRPr/>
            </a:lvl1pPr>
          </a:lstStyle>
          <a:p>
            <a:pPr>
              <a:defRPr/>
            </a:pPr>
            <a:fld id="{F9BB6081-512A-4E38-BB91-2BC5FB34584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dt" sz="half" idx="10"/>
          </p:nvPr>
        </p:nvSpPr>
        <p:spPr/>
        <p:txBody>
          <a:bodyPr/>
          <a:lstStyle>
            <a:lvl1pPr>
              <a:defRPr/>
            </a:lvl1pPr>
          </a:lstStyle>
          <a:p>
            <a:pPr>
              <a:defRPr/>
            </a:pPr>
            <a:endParaRPr lang="en-US"/>
          </a:p>
        </p:txBody>
      </p:sp>
      <p:sp>
        <p:nvSpPr>
          <p:cNvPr id="5" name="Rectangle 9"/>
          <p:cNvSpPr>
            <a:spLocks noGrp="1" noChangeArrowheads="1"/>
          </p:cNvSpPr>
          <p:nvPr>
            <p:ph type="ftr" sz="quarter" idx="11"/>
          </p:nvPr>
        </p:nvSpPr>
        <p:spPr/>
        <p:txBody>
          <a:bodyPr/>
          <a:lstStyle>
            <a:lvl1pPr>
              <a:defRPr/>
            </a:lvl1pPr>
          </a:lstStyle>
          <a:p>
            <a:pPr>
              <a:defRPr/>
            </a:pPr>
            <a:endParaRPr lang="en-US"/>
          </a:p>
        </p:txBody>
      </p:sp>
      <p:sp>
        <p:nvSpPr>
          <p:cNvPr id="6" name="Rectangle 10"/>
          <p:cNvSpPr>
            <a:spLocks noGrp="1" noChangeArrowheads="1"/>
          </p:cNvSpPr>
          <p:nvPr>
            <p:ph type="sldNum" sz="quarter" idx="12"/>
          </p:nvPr>
        </p:nvSpPr>
        <p:spPr/>
        <p:txBody>
          <a:bodyPr/>
          <a:lstStyle>
            <a:lvl1pPr>
              <a:defRPr/>
            </a:lvl1pPr>
          </a:lstStyle>
          <a:p>
            <a:pPr>
              <a:defRPr/>
            </a:pPr>
            <a:fld id="{B06CC7B3-D820-40D2-AFF6-1A238551C3F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dt" sz="half" idx="10"/>
          </p:nvPr>
        </p:nvSpPr>
        <p:spPr/>
        <p:txBody>
          <a:bodyPr/>
          <a:lstStyle>
            <a:lvl1pPr>
              <a:defRPr/>
            </a:lvl1pPr>
          </a:lstStyle>
          <a:p>
            <a:pPr>
              <a:defRPr/>
            </a:pPr>
            <a:endParaRPr lang="en-US"/>
          </a:p>
        </p:txBody>
      </p:sp>
      <p:sp>
        <p:nvSpPr>
          <p:cNvPr id="6" name="Rectangle 9"/>
          <p:cNvSpPr>
            <a:spLocks noGrp="1" noChangeArrowheads="1"/>
          </p:cNvSpPr>
          <p:nvPr>
            <p:ph type="ftr" sz="quarter" idx="11"/>
          </p:nvPr>
        </p:nvSpPr>
        <p:spPr/>
        <p:txBody>
          <a:bodyPr/>
          <a:lstStyle>
            <a:lvl1pPr>
              <a:defRPr/>
            </a:lvl1pPr>
          </a:lstStyle>
          <a:p>
            <a:pPr>
              <a:defRPr/>
            </a:pPr>
            <a:endParaRPr lang="en-US"/>
          </a:p>
        </p:txBody>
      </p:sp>
      <p:sp>
        <p:nvSpPr>
          <p:cNvPr id="7" name="Rectangle 10"/>
          <p:cNvSpPr>
            <a:spLocks noGrp="1" noChangeArrowheads="1"/>
          </p:cNvSpPr>
          <p:nvPr>
            <p:ph type="sldNum" sz="quarter" idx="12"/>
          </p:nvPr>
        </p:nvSpPr>
        <p:spPr/>
        <p:txBody>
          <a:bodyPr/>
          <a:lstStyle>
            <a:lvl1pPr>
              <a:defRPr/>
            </a:lvl1pPr>
          </a:lstStyle>
          <a:p>
            <a:pPr>
              <a:defRPr/>
            </a:pPr>
            <a:fld id="{044AF975-52B4-43FB-85C4-34769E504E2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dt" sz="half" idx="10"/>
          </p:nvPr>
        </p:nvSpPr>
        <p:spPr/>
        <p:txBody>
          <a:bodyPr/>
          <a:lstStyle>
            <a:lvl1pPr>
              <a:defRPr/>
            </a:lvl1pPr>
          </a:lstStyle>
          <a:p>
            <a:pPr>
              <a:defRPr/>
            </a:pPr>
            <a:endParaRPr lang="en-US"/>
          </a:p>
        </p:txBody>
      </p:sp>
      <p:sp>
        <p:nvSpPr>
          <p:cNvPr id="8" name="Rectangle 9"/>
          <p:cNvSpPr>
            <a:spLocks noGrp="1" noChangeArrowheads="1"/>
          </p:cNvSpPr>
          <p:nvPr>
            <p:ph type="ftr" sz="quarter" idx="11"/>
          </p:nvPr>
        </p:nvSpPr>
        <p:spPr/>
        <p:txBody>
          <a:bodyPr/>
          <a:lstStyle>
            <a:lvl1pPr>
              <a:defRPr/>
            </a:lvl1pPr>
          </a:lstStyle>
          <a:p>
            <a:pPr>
              <a:defRPr/>
            </a:pPr>
            <a:endParaRPr lang="en-US"/>
          </a:p>
        </p:txBody>
      </p:sp>
      <p:sp>
        <p:nvSpPr>
          <p:cNvPr id="9" name="Rectangle 10"/>
          <p:cNvSpPr>
            <a:spLocks noGrp="1" noChangeArrowheads="1"/>
          </p:cNvSpPr>
          <p:nvPr>
            <p:ph type="sldNum" sz="quarter" idx="12"/>
          </p:nvPr>
        </p:nvSpPr>
        <p:spPr/>
        <p:txBody>
          <a:bodyPr/>
          <a:lstStyle>
            <a:lvl1pPr>
              <a:defRPr/>
            </a:lvl1pPr>
          </a:lstStyle>
          <a:p>
            <a:pPr>
              <a:defRPr/>
            </a:pPr>
            <a:fld id="{F65030A1-A35D-41DC-BAD2-09D49A47F4E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dt" sz="half" idx="10"/>
          </p:nvPr>
        </p:nvSpPr>
        <p:spPr/>
        <p:txBody>
          <a:bodyPr/>
          <a:lstStyle>
            <a:lvl1pPr>
              <a:defRPr/>
            </a:lvl1pPr>
          </a:lstStyle>
          <a:p>
            <a:pPr>
              <a:defRPr/>
            </a:pPr>
            <a:endParaRPr lang="en-US"/>
          </a:p>
        </p:txBody>
      </p:sp>
      <p:sp>
        <p:nvSpPr>
          <p:cNvPr id="4" name="Rectangle 9"/>
          <p:cNvSpPr>
            <a:spLocks noGrp="1" noChangeArrowheads="1"/>
          </p:cNvSpPr>
          <p:nvPr>
            <p:ph type="ftr" sz="quarter" idx="11"/>
          </p:nvPr>
        </p:nvSpPr>
        <p:spPr/>
        <p:txBody>
          <a:bodyPr/>
          <a:lstStyle>
            <a:lvl1pPr>
              <a:defRPr/>
            </a:lvl1pPr>
          </a:lstStyle>
          <a:p>
            <a:pPr>
              <a:defRPr/>
            </a:pPr>
            <a:endParaRPr lang="en-US"/>
          </a:p>
        </p:txBody>
      </p:sp>
      <p:sp>
        <p:nvSpPr>
          <p:cNvPr id="5" name="Rectangle 10"/>
          <p:cNvSpPr>
            <a:spLocks noGrp="1" noChangeArrowheads="1"/>
          </p:cNvSpPr>
          <p:nvPr>
            <p:ph type="sldNum" sz="quarter" idx="12"/>
          </p:nvPr>
        </p:nvSpPr>
        <p:spPr/>
        <p:txBody>
          <a:bodyPr/>
          <a:lstStyle>
            <a:lvl1pPr>
              <a:defRPr/>
            </a:lvl1pPr>
          </a:lstStyle>
          <a:p>
            <a:pPr>
              <a:defRPr/>
            </a:pPr>
            <a:fld id="{7E6D3B1D-FF30-4C8F-8901-AF371533E92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dt" sz="half" idx="10"/>
          </p:nvPr>
        </p:nvSpPr>
        <p:spPr/>
        <p:txBody>
          <a:bodyPr/>
          <a:lstStyle>
            <a:lvl1pPr>
              <a:defRPr/>
            </a:lvl1pPr>
          </a:lstStyle>
          <a:p>
            <a:pPr>
              <a:defRPr/>
            </a:pPr>
            <a:endParaRPr lang="en-US"/>
          </a:p>
        </p:txBody>
      </p:sp>
      <p:sp>
        <p:nvSpPr>
          <p:cNvPr id="3" name="Rectangle 9"/>
          <p:cNvSpPr>
            <a:spLocks noGrp="1" noChangeArrowheads="1"/>
          </p:cNvSpPr>
          <p:nvPr>
            <p:ph type="ftr" sz="quarter" idx="11"/>
          </p:nvPr>
        </p:nvSpPr>
        <p:spPr/>
        <p:txBody>
          <a:bodyPr/>
          <a:lstStyle>
            <a:lvl1pPr>
              <a:defRPr/>
            </a:lvl1pPr>
          </a:lstStyle>
          <a:p>
            <a:pPr>
              <a:defRPr/>
            </a:pPr>
            <a:endParaRPr lang="en-US"/>
          </a:p>
        </p:txBody>
      </p:sp>
      <p:sp>
        <p:nvSpPr>
          <p:cNvPr id="4" name="Rectangle 10"/>
          <p:cNvSpPr>
            <a:spLocks noGrp="1" noChangeArrowheads="1"/>
          </p:cNvSpPr>
          <p:nvPr>
            <p:ph type="sldNum" sz="quarter" idx="12"/>
          </p:nvPr>
        </p:nvSpPr>
        <p:spPr/>
        <p:txBody>
          <a:bodyPr/>
          <a:lstStyle>
            <a:lvl1pPr>
              <a:defRPr/>
            </a:lvl1pPr>
          </a:lstStyle>
          <a:p>
            <a:pPr>
              <a:defRPr/>
            </a:pPr>
            <a:fld id="{5A6056D4-8A48-4839-A8FA-CC6CCFBDA90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p:txBody>
          <a:bodyPr/>
          <a:lstStyle>
            <a:lvl1pPr>
              <a:defRPr/>
            </a:lvl1pPr>
          </a:lstStyle>
          <a:p>
            <a:pPr>
              <a:defRPr/>
            </a:pPr>
            <a:endParaRPr lang="en-US"/>
          </a:p>
        </p:txBody>
      </p:sp>
      <p:sp>
        <p:nvSpPr>
          <p:cNvPr id="6" name="Rectangle 9"/>
          <p:cNvSpPr>
            <a:spLocks noGrp="1" noChangeArrowheads="1"/>
          </p:cNvSpPr>
          <p:nvPr>
            <p:ph type="ftr" sz="quarter" idx="11"/>
          </p:nvPr>
        </p:nvSpPr>
        <p:spPr/>
        <p:txBody>
          <a:bodyPr/>
          <a:lstStyle>
            <a:lvl1pPr>
              <a:defRPr/>
            </a:lvl1pPr>
          </a:lstStyle>
          <a:p>
            <a:pPr>
              <a:defRPr/>
            </a:pPr>
            <a:endParaRPr lang="en-US"/>
          </a:p>
        </p:txBody>
      </p:sp>
      <p:sp>
        <p:nvSpPr>
          <p:cNvPr id="7" name="Rectangle 10"/>
          <p:cNvSpPr>
            <a:spLocks noGrp="1" noChangeArrowheads="1"/>
          </p:cNvSpPr>
          <p:nvPr>
            <p:ph type="sldNum" sz="quarter" idx="12"/>
          </p:nvPr>
        </p:nvSpPr>
        <p:spPr/>
        <p:txBody>
          <a:bodyPr/>
          <a:lstStyle>
            <a:lvl1pPr>
              <a:defRPr/>
            </a:lvl1pPr>
          </a:lstStyle>
          <a:p>
            <a:pPr>
              <a:defRPr/>
            </a:pPr>
            <a:fld id="{F2A28F74-4407-439E-8A45-D92ADB1FC76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dt" sz="half" idx="10"/>
          </p:nvPr>
        </p:nvSpPr>
        <p:spPr/>
        <p:txBody>
          <a:bodyPr/>
          <a:lstStyle>
            <a:lvl1pPr>
              <a:defRPr/>
            </a:lvl1pPr>
          </a:lstStyle>
          <a:p>
            <a:pPr>
              <a:defRPr/>
            </a:pPr>
            <a:endParaRPr lang="en-US"/>
          </a:p>
        </p:txBody>
      </p:sp>
      <p:sp>
        <p:nvSpPr>
          <p:cNvPr id="6" name="Rectangle 9"/>
          <p:cNvSpPr>
            <a:spLocks noGrp="1" noChangeArrowheads="1"/>
          </p:cNvSpPr>
          <p:nvPr>
            <p:ph type="ftr" sz="quarter" idx="11"/>
          </p:nvPr>
        </p:nvSpPr>
        <p:spPr/>
        <p:txBody>
          <a:bodyPr/>
          <a:lstStyle>
            <a:lvl1pPr>
              <a:defRPr/>
            </a:lvl1pPr>
          </a:lstStyle>
          <a:p>
            <a:pPr>
              <a:defRPr/>
            </a:pPr>
            <a:endParaRPr lang="en-US"/>
          </a:p>
        </p:txBody>
      </p:sp>
      <p:sp>
        <p:nvSpPr>
          <p:cNvPr id="7" name="Rectangle 10"/>
          <p:cNvSpPr>
            <a:spLocks noGrp="1" noChangeArrowheads="1"/>
          </p:cNvSpPr>
          <p:nvPr>
            <p:ph type="sldNum" sz="quarter" idx="12"/>
          </p:nvPr>
        </p:nvSpPr>
        <p:spPr/>
        <p:txBody>
          <a:bodyPr/>
          <a:lstStyle>
            <a:lvl1pPr>
              <a:defRPr/>
            </a:lvl1pPr>
          </a:lstStyle>
          <a:p>
            <a:pPr>
              <a:defRPr/>
            </a:pPr>
            <a:fld id="{F68983B1-A671-4589-9225-F949055F27B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238500" y="0"/>
            <a:ext cx="11925300" cy="3810000"/>
            <a:chOff x="-2040" y="0"/>
            <a:chExt cx="7512" cy="2400"/>
          </a:xfrm>
        </p:grpSpPr>
        <p:sp>
          <p:nvSpPr>
            <p:cNvPr id="4099"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miter lim="800000"/>
              <a:headEnd/>
              <a:tailEnd/>
            </a:ln>
          </p:spPr>
          <p:txBody>
            <a:bodyPr/>
            <a:lstStyle/>
            <a:p>
              <a:pPr eaLnBrk="1" hangingPunct="1">
                <a:defRPr/>
              </a:pPr>
              <a:endParaRPr lang="en-US" sz="2400">
                <a:latin typeface="Times New Roman" pitchFamily="18" charset="0"/>
              </a:endParaRPr>
            </a:p>
          </p:txBody>
        </p:sp>
        <p:sp>
          <p:nvSpPr>
            <p:cNvPr id="4100"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miter lim="800000"/>
              <a:headEnd/>
              <a:tailEnd/>
            </a:ln>
          </p:spPr>
          <p:txBody>
            <a:bodyPr/>
            <a:lstStyle/>
            <a:p>
              <a:pPr eaLnBrk="1" hangingPunct="1">
                <a:defRPr/>
              </a:pPr>
              <a:endParaRPr lang="en-US">
                <a:latin typeface="Arial" charset="0"/>
              </a:endParaRPr>
            </a:p>
          </p:txBody>
        </p:sp>
        <p:sp>
          <p:nvSpPr>
            <p:cNvPr id="4101" name="Line 5"/>
            <p:cNvSpPr>
              <a:spLocks noChangeShapeType="1"/>
            </p:cNvSpPr>
            <p:nvPr/>
          </p:nvSpPr>
          <p:spPr bwMode="auto">
            <a:xfrm>
              <a:off x="864" y="960"/>
              <a:ext cx="4608" cy="0"/>
            </a:xfrm>
            <a:prstGeom prst="line">
              <a:avLst/>
            </a:prstGeom>
            <a:noFill/>
            <a:ln w="12700">
              <a:solidFill>
                <a:schemeClr val="tx1"/>
              </a:solidFill>
              <a:round/>
              <a:headEnd/>
              <a:tailEnd/>
            </a:ln>
            <a:effectLst/>
          </p:spPr>
          <p:txBody>
            <a:bodyPr/>
            <a:lstStyle/>
            <a:p>
              <a:pPr>
                <a:defRPr/>
              </a:pPr>
              <a:endParaRPr lang="en-US"/>
            </a:p>
          </p:txBody>
        </p:sp>
      </p:grpSp>
      <p:sp>
        <p:nvSpPr>
          <p:cNvPr id="1027" name="Rectangle 6"/>
          <p:cNvSpPr>
            <a:spLocks noGrp="1" noChangeArrowheads="1"/>
          </p:cNvSpPr>
          <p:nvPr>
            <p:ph type="title"/>
          </p:nvPr>
        </p:nvSpPr>
        <p:spPr bwMode="auto">
          <a:xfrm>
            <a:off x="1370013" y="301625"/>
            <a:ext cx="7313612"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8" name="Rectangle 7"/>
          <p:cNvSpPr>
            <a:spLocks noGrp="1" noChangeArrowheads="1"/>
          </p:cNvSpPr>
          <p:nvPr>
            <p:ph type="body" idx="1"/>
          </p:nvPr>
        </p:nvSpPr>
        <p:spPr bwMode="auto">
          <a:xfrm>
            <a:off x="1370013" y="1827213"/>
            <a:ext cx="7313612"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4"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4105"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endParaRPr lang="en-US"/>
          </a:p>
        </p:txBody>
      </p:sp>
      <p:sp>
        <p:nvSpPr>
          <p:cNvPr id="4106"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C648483A-9613-40E0-B99E-7A4F66AB687C}" type="slidenum">
              <a:rPr lang="en-US"/>
              <a:pPr>
                <a:defRPr/>
              </a:pPr>
              <a:t>‹#›</a:t>
            </a:fld>
            <a:endParaRPr lang="en-US"/>
          </a:p>
        </p:txBody>
      </p:sp>
      <p:pic>
        <p:nvPicPr>
          <p:cNvPr id="1032" name="Picture 11" descr="UMB_formal"/>
          <p:cNvPicPr>
            <a:picLocks noChangeAspect="1" noChangeArrowheads="1"/>
          </p:cNvPicPr>
          <p:nvPr userDrawn="1"/>
        </p:nvPicPr>
        <p:blipFill>
          <a:blip r:embed="rId13" cstate="print"/>
          <a:srcRect/>
          <a:stretch>
            <a:fillRect/>
          </a:stretch>
        </p:blipFill>
        <p:spPr bwMode="auto">
          <a:xfrm>
            <a:off x="6858000" y="152400"/>
            <a:ext cx="2038350" cy="768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iming>
    <p:tnLst>
      <p:par>
        <p:cTn id="1" dur="indefinite" restart="never" nodeType="tmRoot"/>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eaLnBrk="0" fontAlgn="base" hangingPunct="0">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eaLnBrk="0" fontAlgn="base" hangingPunct="0">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914400" y="533400"/>
            <a:ext cx="7767638" cy="1833562"/>
          </a:xfrm>
        </p:spPr>
        <p:txBody>
          <a:bodyPr/>
          <a:lstStyle/>
          <a:p>
            <a:pPr eaLnBrk="1" hangingPunct="1"/>
            <a:r>
              <a:rPr lang="en-US" sz="3600" dirty="0" smtClean="0">
                <a:solidFill>
                  <a:srgbClr val="FFC000"/>
                </a:solidFill>
              </a:rPr>
              <a:t>Climate Change in New England:  Recent observations.</a:t>
            </a:r>
          </a:p>
        </p:txBody>
      </p:sp>
      <p:sp>
        <p:nvSpPr>
          <p:cNvPr id="13315" name="Rectangle 3"/>
          <p:cNvSpPr>
            <a:spLocks noGrp="1" noChangeArrowheads="1"/>
          </p:cNvSpPr>
          <p:nvPr>
            <p:ph type="subTitle" idx="1"/>
          </p:nvPr>
        </p:nvSpPr>
        <p:spPr>
          <a:xfrm>
            <a:off x="1371600" y="2362200"/>
            <a:ext cx="7239000" cy="1752600"/>
          </a:xfrm>
        </p:spPr>
        <p:txBody>
          <a:bodyPr/>
          <a:lstStyle/>
          <a:p>
            <a:pPr eaLnBrk="1" hangingPunct="1"/>
            <a:r>
              <a:rPr lang="en-US" i="1" dirty="0" smtClean="0">
                <a:solidFill>
                  <a:schemeClr val="bg1"/>
                </a:solidFill>
              </a:rPr>
              <a:t>Ellen M. Douglas, PE, PhD</a:t>
            </a:r>
            <a:endParaRPr lang="en-US" i="1" baseline="30000" dirty="0">
              <a:solidFill>
                <a:schemeClr val="bg1"/>
              </a:solidFill>
            </a:endParaRPr>
          </a:p>
          <a:p>
            <a:pPr eaLnBrk="1" hangingPunct="1"/>
            <a:endParaRPr lang="en-US" sz="2000" baseline="30000" dirty="0">
              <a:solidFill>
                <a:schemeClr val="bg1"/>
              </a:solidFill>
            </a:endParaRPr>
          </a:p>
          <a:p>
            <a:pPr eaLnBrk="1" hangingPunct="1"/>
            <a:r>
              <a:rPr lang="en-US" sz="2000" dirty="0" smtClean="0">
                <a:solidFill>
                  <a:schemeClr val="bg1"/>
                </a:solidFill>
              </a:rPr>
              <a:t>Environmental, Earth and Ocean Sciences University of Massachusetts, Boston</a:t>
            </a:r>
          </a:p>
          <a:p>
            <a:pPr eaLnBrk="1" hangingPunct="1"/>
            <a:endParaRPr lang="en-US" sz="2000" baseline="30000" dirty="0" smtClean="0">
              <a:solidFill>
                <a:schemeClr val="bg1"/>
              </a:solidFill>
            </a:endParaRPr>
          </a:p>
          <a:p>
            <a:pPr eaLnBrk="1" hangingPunct="1"/>
            <a:endParaRPr lang="en-US" sz="2400" dirty="0" smtClean="0">
              <a:solidFill>
                <a:schemeClr val="bg1"/>
              </a:solidFill>
            </a:endParaRPr>
          </a:p>
          <a:p>
            <a:pPr eaLnBrk="1" hangingPunct="1"/>
            <a:r>
              <a:rPr lang="en-US" sz="2400" dirty="0" smtClean="0">
                <a:solidFill>
                  <a:schemeClr val="bg1"/>
                </a:solidFill>
              </a:rPr>
              <a:t>May 11, 2012</a:t>
            </a:r>
          </a:p>
          <a:p>
            <a:pPr eaLnBrk="1" hangingPunct="1"/>
            <a:endParaRPr lang="en-US" sz="2400" dirty="0" smtClean="0"/>
          </a:p>
        </p:txBody>
      </p:sp>
      <p:pic>
        <p:nvPicPr>
          <p:cNvPr id="4" name="Picture 3" descr="UMB_formal.blue.jpg"/>
          <p:cNvPicPr>
            <a:picLocks noChangeAspect="1"/>
          </p:cNvPicPr>
          <p:nvPr/>
        </p:nvPicPr>
        <p:blipFill>
          <a:blip r:embed="rId2" cstate="print"/>
          <a:stretch>
            <a:fillRect/>
          </a:stretch>
        </p:blipFill>
        <p:spPr>
          <a:xfrm>
            <a:off x="0" y="6053328"/>
            <a:ext cx="2135169" cy="804672"/>
          </a:xfrm>
          <a:prstGeom prst="rect">
            <a:avLst/>
          </a:prstGeom>
        </p:spPr>
      </p:pic>
      <p:pic>
        <p:nvPicPr>
          <p:cNvPr id="5" name="Picture 4" descr="eeos1.jpg"/>
          <p:cNvPicPr>
            <a:picLocks noChangeAspect="1"/>
          </p:cNvPicPr>
          <p:nvPr/>
        </p:nvPicPr>
        <p:blipFill>
          <a:blip r:embed="rId3" cstate="print"/>
          <a:stretch>
            <a:fillRect/>
          </a:stretch>
        </p:blipFill>
        <p:spPr>
          <a:xfrm>
            <a:off x="7622020" y="6053328"/>
            <a:ext cx="1521980" cy="80467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1143000" y="228600"/>
            <a:ext cx="7770586"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r>
              <a:rPr lang="en-US" sz="3600" b="1" dirty="0" smtClean="0">
                <a:solidFill>
                  <a:srgbClr val="FFC000"/>
                </a:solidFill>
                <a:latin typeface="Arial" charset="0"/>
                <a:sym typeface="Wingdings" pitchFamily="2" charset="2"/>
              </a:rPr>
              <a:t>Small </a:t>
            </a:r>
            <a:r>
              <a:rPr lang="en-US" sz="3600" b="1" dirty="0">
                <a:solidFill>
                  <a:srgbClr val="FFC000"/>
                </a:solidFill>
                <a:latin typeface="Arial" charset="0"/>
                <a:sym typeface="Wingdings" pitchFamily="2" charset="2"/>
              </a:rPr>
              <a:t>changes in the mean </a:t>
            </a:r>
            <a:r>
              <a:rPr lang="en-US" sz="3600" b="1" dirty="0" smtClean="0">
                <a:solidFill>
                  <a:srgbClr val="FFC000"/>
                </a:solidFill>
                <a:latin typeface="Arial" charset="0"/>
                <a:sym typeface="Wingdings" pitchFamily="2" charset="2"/>
              </a:rPr>
              <a:t>value can </a:t>
            </a:r>
            <a:r>
              <a:rPr lang="en-US" sz="3600" b="1" dirty="0">
                <a:solidFill>
                  <a:srgbClr val="FFC000"/>
                </a:solidFill>
                <a:latin typeface="Arial" charset="0"/>
                <a:sym typeface="Wingdings" pitchFamily="2" charset="2"/>
              </a:rPr>
              <a:t>result in larger changes at the </a:t>
            </a:r>
            <a:r>
              <a:rPr lang="en-US" sz="3600" b="1" dirty="0" smtClean="0">
                <a:solidFill>
                  <a:srgbClr val="FFC000"/>
                </a:solidFill>
                <a:latin typeface="Arial" charset="0"/>
                <a:sym typeface="Wingdings" pitchFamily="2" charset="2"/>
              </a:rPr>
              <a:t>extremes.</a:t>
            </a:r>
            <a:endParaRPr lang="en-US" sz="3600" b="1" dirty="0">
              <a:solidFill>
                <a:srgbClr val="FFC000"/>
              </a:solidFill>
              <a:latin typeface="Arial" charset="0"/>
            </a:endParaRPr>
          </a:p>
        </p:txBody>
      </p:sp>
      <p:sp>
        <p:nvSpPr>
          <p:cNvPr id="8" name="TextBox 7"/>
          <p:cNvSpPr txBox="1"/>
          <p:nvPr/>
        </p:nvSpPr>
        <p:spPr>
          <a:xfrm>
            <a:off x="609600" y="1964353"/>
            <a:ext cx="3938813" cy="4893647"/>
          </a:xfrm>
          <a:prstGeom prst="rect">
            <a:avLst/>
          </a:prstGeom>
          <a:noFill/>
        </p:spPr>
        <p:txBody>
          <a:bodyPr wrap="square" rtlCol="0">
            <a:spAutoFit/>
          </a:bodyPr>
          <a:lstStyle/>
          <a:p>
            <a:r>
              <a:rPr lang="en-US" sz="2400" dirty="0">
                <a:solidFill>
                  <a:schemeClr val="bg1"/>
                </a:solidFill>
                <a:latin typeface="+mj-lt"/>
              </a:rPr>
              <a:t>A changing climate leads to changes </a:t>
            </a:r>
            <a:r>
              <a:rPr lang="en-US" sz="2400" dirty="0" smtClean="0">
                <a:solidFill>
                  <a:schemeClr val="bg1"/>
                </a:solidFill>
                <a:latin typeface="+mj-lt"/>
              </a:rPr>
              <a:t>in:</a:t>
            </a:r>
          </a:p>
          <a:p>
            <a:pPr marL="342900" indent="-342900">
              <a:buFontTx/>
              <a:buChar char="-"/>
            </a:pPr>
            <a:r>
              <a:rPr lang="en-US" sz="2400" dirty="0" smtClean="0">
                <a:solidFill>
                  <a:schemeClr val="bg1"/>
                </a:solidFill>
                <a:latin typeface="+mj-lt"/>
              </a:rPr>
              <a:t>Frequency</a:t>
            </a:r>
          </a:p>
          <a:p>
            <a:pPr marL="342900" indent="-342900">
              <a:buFontTx/>
              <a:buChar char="-"/>
            </a:pPr>
            <a:r>
              <a:rPr lang="en-US" sz="2400" dirty="0" smtClean="0">
                <a:solidFill>
                  <a:schemeClr val="bg1"/>
                </a:solidFill>
                <a:latin typeface="+mj-lt"/>
              </a:rPr>
              <a:t>Intensity</a:t>
            </a:r>
          </a:p>
          <a:p>
            <a:pPr marL="342900" indent="-342900">
              <a:buFontTx/>
              <a:buChar char="-"/>
            </a:pPr>
            <a:r>
              <a:rPr lang="en-US" sz="2400" dirty="0" smtClean="0">
                <a:solidFill>
                  <a:schemeClr val="bg1"/>
                </a:solidFill>
                <a:latin typeface="+mj-lt"/>
              </a:rPr>
              <a:t>spatial extent</a:t>
            </a:r>
          </a:p>
          <a:p>
            <a:pPr marL="342900" indent="-342900">
              <a:buFontTx/>
              <a:buChar char="-"/>
            </a:pPr>
            <a:r>
              <a:rPr lang="en-US" sz="2400" dirty="0" smtClean="0">
                <a:solidFill>
                  <a:schemeClr val="bg1"/>
                </a:solidFill>
                <a:latin typeface="+mj-lt"/>
              </a:rPr>
              <a:t>Duration</a:t>
            </a:r>
          </a:p>
          <a:p>
            <a:pPr marL="342900" indent="-342900">
              <a:buFontTx/>
              <a:buChar char="-"/>
            </a:pPr>
            <a:r>
              <a:rPr lang="en-US" sz="2400" dirty="0" smtClean="0">
                <a:solidFill>
                  <a:schemeClr val="bg1"/>
                </a:solidFill>
                <a:latin typeface="+mj-lt"/>
              </a:rPr>
              <a:t>timing </a:t>
            </a:r>
          </a:p>
          <a:p>
            <a:r>
              <a:rPr lang="en-US" sz="2400" dirty="0" smtClean="0">
                <a:solidFill>
                  <a:schemeClr val="bg1"/>
                </a:solidFill>
                <a:latin typeface="+mj-lt"/>
              </a:rPr>
              <a:t>of </a:t>
            </a:r>
            <a:r>
              <a:rPr lang="en-US" sz="2400" dirty="0">
                <a:solidFill>
                  <a:schemeClr val="bg1"/>
                </a:solidFill>
                <a:latin typeface="+mj-lt"/>
              </a:rPr>
              <a:t>extreme weather and </a:t>
            </a:r>
            <a:r>
              <a:rPr lang="en-US" sz="2400" dirty="0" smtClean="0">
                <a:solidFill>
                  <a:schemeClr val="bg1"/>
                </a:solidFill>
                <a:latin typeface="+mj-lt"/>
              </a:rPr>
              <a:t>climate events</a:t>
            </a:r>
            <a:r>
              <a:rPr lang="en-US" sz="2400" dirty="0">
                <a:solidFill>
                  <a:schemeClr val="bg1"/>
                </a:solidFill>
                <a:latin typeface="+mj-lt"/>
              </a:rPr>
              <a:t>, and can result </a:t>
            </a:r>
            <a:r>
              <a:rPr lang="en-US" sz="2400" dirty="0" smtClean="0">
                <a:solidFill>
                  <a:schemeClr val="bg1"/>
                </a:solidFill>
                <a:latin typeface="+mj-lt"/>
              </a:rPr>
              <a:t>in unprecedented</a:t>
            </a:r>
            <a:r>
              <a:rPr lang="en-US" sz="2400" dirty="0">
                <a:solidFill>
                  <a:schemeClr val="bg1"/>
                </a:solidFill>
                <a:latin typeface="+mj-lt"/>
              </a:rPr>
              <a:t> </a:t>
            </a:r>
            <a:r>
              <a:rPr lang="en-US" sz="2400" dirty="0" smtClean="0">
                <a:solidFill>
                  <a:schemeClr val="bg1"/>
                </a:solidFill>
                <a:latin typeface="+mj-lt"/>
              </a:rPr>
              <a:t>extreme </a:t>
            </a:r>
            <a:r>
              <a:rPr lang="en-US" sz="2400" dirty="0">
                <a:solidFill>
                  <a:schemeClr val="bg1"/>
                </a:solidFill>
                <a:latin typeface="+mj-lt"/>
              </a:rPr>
              <a:t>weather and climate </a:t>
            </a:r>
            <a:r>
              <a:rPr lang="en-US" sz="2400" dirty="0" smtClean="0">
                <a:solidFill>
                  <a:schemeClr val="bg1"/>
                </a:solidFill>
                <a:latin typeface="+mj-lt"/>
              </a:rPr>
              <a:t>events. </a:t>
            </a:r>
          </a:p>
          <a:p>
            <a:r>
              <a:rPr lang="en-US" sz="2400" dirty="0" smtClean="0">
                <a:solidFill>
                  <a:schemeClr val="bg1"/>
                </a:solidFill>
                <a:latin typeface="+mj-lt"/>
              </a:rPr>
              <a:t>(IPCC SREX, 2011)</a:t>
            </a:r>
            <a:endParaRPr lang="en-US" sz="2400" dirty="0">
              <a:solidFill>
                <a:schemeClr val="bg1"/>
              </a:solidFill>
              <a:latin typeface="+mj-lt"/>
            </a:endParaRPr>
          </a:p>
        </p:txBody>
      </p:sp>
      <p:pic>
        <p:nvPicPr>
          <p:cNvPr id="2050" name="Picture 2" descr="C:\Documents and Settings\ellen.douglas\My Documents\Dropbox\file_transfer\Tornado.tif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7160" y="2667000"/>
            <a:ext cx="4816426" cy="3318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3984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
            <a:ext cx="9162143" cy="6129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08274" y="6324600"/>
            <a:ext cx="8796062" cy="369332"/>
          </a:xfrm>
          <a:prstGeom prst="rect">
            <a:avLst/>
          </a:prstGeom>
          <a:noFill/>
        </p:spPr>
        <p:txBody>
          <a:bodyPr wrap="none" rtlCol="0">
            <a:spAutoFit/>
          </a:bodyPr>
          <a:lstStyle/>
          <a:p>
            <a:r>
              <a:rPr lang="en-US" dirty="0" smtClean="0">
                <a:solidFill>
                  <a:schemeClr val="bg1"/>
                </a:solidFill>
              </a:rPr>
              <a:t>Source: http</a:t>
            </a:r>
            <a:r>
              <a:rPr lang="en-US" dirty="0">
                <a:solidFill>
                  <a:schemeClr val="bg1"/>
                </a:solidFill>
              </a:rPr>
              <a:t>://www.ncdc.noaa.gov/img/reports/billion/timeseries2011.pdf</a:t>
            </a:r>
          </a:p>
        </p:txBody>
      </p:sp>
    </p:spTree>
    <p:extLst>
      <p:ext uri="{BB962C8B-B14F-4D97-AF65-F5344CB8AC3E}">
        <p14:creationId xmlns:p14="http://schemas.microsoft.com/office/powerpoint/2010/main" val="36096816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Title 1"/>
          <p:cNvSpPr>
            <a:spLocks noGrp="1"/>
          </p:cNvSpPr>
          <p:nvPr>
            <p:ph type="title"/>
          </p:nvPr>
        </p:nvSpPr>
        <p:spPr>
          <a:xfrm>
            <a:off x="1143000" y="144716"/>
            <a:ext cx="7848600" cy="1143000"/>
          </a:xfrm>
        </p:spPr>
        <p:txBody>
          <a:bodyPr/>
          <a:lstStyle/>
          <a:p>
            <a:r>
              <a:rPr lang="en-US" dirty="0" smtClean="0">
                <a:solidFill>
                  <a:srgbClr val="FFC000"/>
                </a:solidFill>
              </a:rPr>
              <a:t>Why is understanding extreme events important for the US?</a:t>
            </a:r>
          </a:p>
        </p:txBody>
      </p:sp>
      <p:pic>
        <p:nvPicPr>
          <p:cNvPr id="1126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978" y="1276829"/>
            <a:ext cx="7747022" cy="5154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429020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43000"/>
            <a:ext cx="7848600" cy="5486400"/>
          </a:xfrm>
        </p:spPr>
        <p:txBody>
          <a:bodyPr/>
          <a:lstStyle/>
          <a:p>
            <a:r>
              <a:rPr lang="en-US" sz="2400" dirty="0">
                <a:solidFill>
                  <a:schemeClr val="bg1"/>
                </a:solidFill>
              </a:rPr>
              <a:t>Extreme event observations in SREC (2011) show that changes in extremes are similar to observations in Karl et al (2008).</a:t>
            </a:r>
          </a:p>
          <a:p>
            <a:r>
              <a:rPr lang="en-US" sz="2400" dirty="0" smtClean="0">
                <a:solidFill>
                  <a:schemeClr val="bg1"/>
                </a:solidFill>
              </a:rPr>
              <a:t>Settlement </a:t>
            </a:r>
            <a:r>
              <a:rPr lang="en-US" sz="2400" dirty="0">
                <a:solidFill>
                  <a:schemeClr val="bg1"/>
                </a:solidFill>
              </a:rPr>
              <a:t>patterns, urbanization, and changes in socioeconomic conditions have all influenced </a:t>
            </a:r>
            <a:r>
              <a:rPr lang="en-US" sz="2400" dirty="0" smtClean="0">
                <a:solidFill>
                  <a:schemeClr val="bg1"/>
                </a:solidFill>
              </a:rPr>
              <a:t>observed trends </a:t>
            </a:r>
            <a:r>
              <a:rPr lang="en-US" sz="2400" dirty="0">
                <a:solidFill>
                  <a:schemeClr val="bg1"/>
                </a:solidFill>
              </a:rPr>
              <a:t>in exposure and </a:t>
            </a:r>
            <a:r>
              <a:rPr lang="en-US" sz="2400" dirty="0" smtClean="0">
                <a:solidFill>
                  <a:schemeClr val="bg1"/>
                </a:solidFill>
              </a:rPr>
              <a:t>vulnerability.</a:t>
            </a:r>
          </a:p>
          <a:p>
            <a:r>
              <a:rPr lang="en-US" sz="2400" dirty="0" smtClean="0">
                <a:solidFill>
                  <a:schemeClr val="bg1"/>
                </a:solidFill>
              </a:rPr>
              <a:t>There </a:t>
            </a:r>
            <a:r>
              <a:rPr lang="en-US" sz="2400" dirty="0">
                <a:solidFill>
                  <a:schemeClr val="bg1"/>
                </a:solidFill>
              </a:rPr>
              <a:t>is evidence that some extremes have changed as a result of anthropogenic influences, </a:t>
            </a:r>
            <a:r>
              <a:rPr lang="en-US" sz="2400" dirty="0" smtClean="0">
                <a:solidFill>
                  <a:schemeClr val="bg1"/>
                </a:solidFill>
              </a:rPr>
              <a:t>including increases </a:t>
            </a:r>
            <a:r>
              <a:rPr lang="en-US" sz="2400" dirty="0">
                <a:solidFill>
                  <a:schemeClr val="bg1"/>
                </a:solidFill>
              </a:rPr>
              <a:t>in atmospheric concentrations of greenhouse gases. </a:t>
            </a:r>
            <a:endParaRPr lang="en-US" sz="2400" dirty="0" smtClean="0">
              <a:solidFill>
                <a:schemeClr val="bg1"/>
              </a:solidFill>
            </a:endParaRPr>
          </a:p>
          <a:p>
            <a:r>
              <a:rPr lang="en-US" sz="2400" dirty="0" smtClean="0">
                <a:solidFill>
                  <a:schemeClr val="bg1"/>
                </a:solidFill>
              </a:rPr>
              <a:t>Economic losses are higher in developed countries, but fatalities and losses/GDP are higher in developing countries.</a:t>
            </a:r>
          </a:p>
        </p:txBody>
      </p:sp>
      <p:sp>
        <p:nvSpPr>
          <p:cNvPr id="4" name="Title 1"/>
          <p:cNvSpPr>
            <a:spLocks noGrp="1"/>
          </p:cNvSpPr>
          <p:nvPr>
            <p:ph type="title"/>
          </p:nvPr>
        </p:nvSpPr>
        <p:spPr>
          <a:xfrm>
            <a:off x="533400" y="21771"/>
            <a:ext cx="8610600" cy="968829"/>
          </a:xfrm>
        </p:spPr>
        <p:txBody>
          <a:bodyPr/>
          <a:lstStyle/>
          <a:p>
            <a:r>
              <a:rPr lang="en-US" dirty="0" smtClean="0">
                <a:solidFill>
                  <a:srgbClr val="FFC000"/>
                </a:solidFill>
              </a:rPr>
              <a:t>Observations according to SREX 2011</a:t>
            </a:r>
            <a:endParaRPr lang="en-US" sz="2800" dirty="0" smtClean="0">
              <a:solidFill>
                <a:srgbClr val="FFC000"/>
              </a:solidFill>
            </a:endParaRPr>
          </a:p>
        </p:txBody>
      </p:sp>
    </p:spTree>
    <p:extLst>
      <p:ext uri="{BB962C8B-B14F-4D97-AF65-F5344CB8AC3E}">
        <p14:creationId xmlns:p14="http://schemas.microsoft.com/office/powerpoint/2010/main" val="972507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43000"/>
            <a:ext cx="7848600" cy="5486400"/>
          </a:xfrm>
        </p:spPr>
        <p:txBody>
          <a:bodyPr/>
          <a:lstStyle/>
          <a:p>
            <a:r>
              <a:rPr lang="en-US" sz="2400" dirty="0">
                <a:solidFill>
                  <a:schemeClr val="bg1"/>
                </a:solidFill>
              </a:rPr>
              <a:t>Exposure and vulnerability are key determinants of disaster risk </a:t>
            </a:r>
            <a:r>
              <a:rPr lang="en-US" sz="2400" dirty="0" smtClean="0">
                <a:solidFill>
                  <a:schemeClr val="bg1"/>
                </a:solidFill>
              </a:rPr>
              <a:t>and impacts</a:t>
            </a:r>
          </a:p>
          <a:p>
            <a:r>
              <a:rPr lang="en-US" sz="2400" dirty="0" smtClean="0">
                <a:solidFill>
                  <a:schemeClr val="bg1"/>
                </a:solidFill>
              </a:rPr>
              <a:t>Extreme </a:t>
            </a:r>
            <a:r>
              <a:rPr lang="en-US" sz="2400" dirty="0">
                <a:solidFill>
                  <a:schemeClr val="bg1"/>
                </a:solidFill>
              </a:rPr>
              <a:t>and non-extreme </a:t>
            </a:r>
            <a:r>
              <a:rPr lang="en-US" sz="2400" dirty="0" smtClean="0">
                <a:solidFill>
                  <a:schemeClr val="bg1"/>
                </a:solidFill>
              </a:rPr>
              <a:t>events </a:t>
            </a:r>
            <a:r>
              <a:rPr lang="en-US" sz="2400" dirty="0">
                <a:solidFill>
                  <a:schemeClr val="bg1"/>
                </a:solidFill>
              </a:rPr>
              <a:t>affect vulnerability to future extreme events by </a:t>
            </a:r>
            <a:r>
              <a:rPr lang="en-US" sz="2400" dirty="0" smtClean="0">
                <a:solidFill>
                  <a:schemeClr val="bg1"/>
                </a:solidFill>
              </a:rPr>
              <a:t>modifying resilience</a:t>
            </a:r>
            <a:r>
              <a:rPr lang="en-US" sz="2400" b="1" dirty="0"/>
              <a:t>, </a:t>
            </a:r>
            <a:r>
              <a:rPr lang="en-US" sz="2400" dirty="0">
                <a:solidFill>
                  <a:schemeClr val="bg1"/>
                </a:solidFill>
              </a:rPr>
              <a:t>coping capacity, </a:t>
            </a:r>
            <a:r>
              <a:rPr lang="en-US" sz="2400" dirty="0" smtClean="0">
                <a:solidFill>
                  <a:schemeClr val="bg1"/>
                </a:solidFill>
              </a:rPr>
              <a:t>and </a:t>
            </a:r>
            <a:r>
              <a:rPr lang="en-US" sz="2400" dirty="0">
                <a:solidFill>
                  <a:schemeClr val="bg1"/>
                </a:solidFill>
              </a:rPr>
              <a:t>adaptive </a:t>
            </a:r>
            <a:r>
              <a:rPr lang="en-US" sz="2400" dirty="0" smtClean="0">
                <a:solidFill>
                  <a:schemeClr val="bg1"/>
                </a:solidFill>
              </a:rPr>
              <a:t>capacity.</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276600"/>
            <a:ext cx="4282068"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bwMode="auto">
          <a:xfrm>
            <a:off x="533400" y="21771"/>
            <a:ext cx="8610600" cy="11212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a:lstStyle>
          <a:p>
            <a:r>
              <a:rPr lang="en-US" dirty="0" smtClean="0">
                <a:solidFill>
                  <a:srgbClr val="FFC000"/>
                </a:solidFill>
              </a:rPr>
              <a:t>Exposure, vulnerability and resiliency (SREX 2011)</a:t>
            </a:r>
            <a:endParaRPr lang="en-US" sz="2800" dirty="0" smtClean="0">
              <a:solidFill>
                <a:srgbClr val="FFC000"/>
              </a:solidFill>
            </a:endParaRPr>
          </a:p>
        </p:txBody>
      </p:sp>
    </p:spTree>
    <p:extLst>
      <p:ext uri="{BB962C8B-B14F-4D97-AF65-F5344CB8AC3E}">
        <p14:creationId xmlns:p14="http://schemas.microsoft.com/office/powerpoint/2010/main" val="860707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1295400" y="1524000"/>
            <a:ext cx="7313613" cy="4800600"/>
          </a:xfrm>
        </p:spPr>
        <p:txBody>
          <a:bodyPr/>
          <a:lstStyle/>
          <a:p>
            <a:pPr marL="0" indent="0" eaLnBrk="1" hangingPunct="1">
              <a:lnSpc>
                <a:spcPct val="120000"/>
              </a:lnSpc>
              <a:buFont typeface="Wingdings" pitchFamily="2" charset="2"/>
              <a:buNone/>
            </a:pPr>
            <a:r>
              <a:rPr lang="en-US" sz="2400" i="1" dirty="0" smtClean="0">
                <a:solidFill>
                  <a:schemeClr val="bg1"/>
                </a:solidFill>
                <a:latin typeface="Century Gothic" pitchFamily="34" charset="0"/>
              </a:rPr>
              <a:t>“Sea level rise under warming is </a:t>
            </a:r>
            <a:r>
              <a:rPr lang="en-US" sz="2400" b="1" i="1" dirty="0" smtClean="0">
                <a:solidFill>
                  <a:srgbClr val="FF0000"/>
                </a:solidFill>
                <a:latin typeface="Century Gothic" pitchFamily="34" charset="0"/>
              </a:rPr>
              <a:t>inevitable.</a:t>
            </a:r>
            <a:r>
              <a:rPr lang="en-US" sz="2400" i="1" dirty="0" smtClean="0">
                <a:solidFill>
                  <a:schemeClr val="bg1"/>
                </a:solidFill>
                <a:latin typeface="Century Gothic" pitchFamily="34" charset="0"/>
              </a:rPr>
              <a:t>” </a:t>
            </a:r>
            <a:r>
              <a:rPr lang="en-US" sz="2400" dirty="0" smtClean="0">
                <a:solidFill>
                  <a:schemeClr val="bg1"/>
                </a:solidFill>
                <a:latin typeface="Century Gothic" pitchFamily="34" charset="0"/>
              </a:rPr>
              <a:t>(IPCC, 2007)</a:t>
            </a:r>
          </a:p>
          <a:p>
            <a:pPr lvl="1" eaLnBrk="1" hangingPunct="1">
              <a:lnSpc>
                <a:spcPct val="80000"/>
              </a:lnSpc>
            </a:pPr>
            <a:r>
              <a:rPr lang="en-US" sz="2000" dirty="0" smtClean="0">
                <a:solidFill>
                  <a:schemeClr val="bg1"/>
                </a:solidFill>
                <a:latin typeface="Century Gothic" pitchFamily="34" charset="0"/>
              </a:rPr>
              <a:t>Global sea level rise (SLR) is accelerating:</a:t>
            </a:r>
          </a:p>
          <a:p>
            <a:pPr lvl="2" eaLnBrk="1" hangingPunct="1">
              <a:lnSpc>
                <a:spcPct val="80000"/>
              </a:lnSpc>
            </a:pPr>
            <a:r>
              <a:rPr lang="en-US" sz="2000" dirty="0" smtClean="0">
                <a:solidFill>
                  <a:schemeClr val="bg1"/>
                </a:solidFill>
                <a:latin typeface="Century Gothic" pitchFamily="34" charset="0"/>
              </a:rPr>
              <a:t>1.6 mm/</a:t>
            </a:r>
            <a:r>
              <a:rPr lang="en-US" sz="2000" dirty="0" err="1" smtClean="0">
                <a:solidFill>
                  <a:schemeClr val="bg1"/>
                </a:solidFill>
                <a:latin typeface="Century Gothic" pitchFamily="34" charset="0"/>
              </a:rPr>
              <a:t>yr</a:t>
            </a:r>
            <a:r>
              <a:rPr lang="en-US" sz="2000" dirty="0" smtClean="0">
                <a:solidFill>
                  <a:schemeClr val="bg1"/>
                </a:solidFill>
                <a:latin typeface="Century Gothic" pitchFamily="34" charset="0"/>
              </a:rPr>
              <a:t> historical average (20</a:t>
            </a:r>
            <a:r>
              <a:rPr lang="en-US" sz="2000" baseline="30000" dirty="0" smtClean="0">
                <a:solidFill>
                  <a:schemeClr val="bg1"/>
                </a:solidFill>
                <a:latin typeface="Century Gothic" pitchFamily="34" charset="0"/>
              </a:rPr>
              <a:t>th</a:t>
            </a:r>
            <a:r>
              <a:rPr lang="en-US" sz="2000" dirty="0" smtClean="0">
                <a:solidFill>
                  <a:schemeClr val="bg1"/>
                </a:solidFill>
                <a:latin typeface="Century Gothic" pitchFamily="34" charset="0"/>
              </a:rPr>
              <a:t> century)</a:t>
            </a:r>
          </a:p>
          <a:p>
            <a:pPr lvl="2" eaLnBrk="1" hangingPunct="1">
              <a:lnSpc>
                <a:spcPct val="80000"/>
              </a:lnSpc>
            </a:pPr>
            <a:r>
              <a:rPr lang="en-US" sz="2000" dirty="0" smtClean="0">
                <a:solidFill>
                  <a:schemeClr val="bg1"/>
                </a:solidFill>
                <a:latin typeface="Century Gothic" pitchFamily="34" charset="0"/>
              </a:rPr>
              <a:t>1.8 mm/</a:t>
            </a:r>
            <a:r>
              <a:rPr lang="en-US" sz="2000" dirty="0" err="1" smtClean="0">
                <a:solidFill>
                  <a:schemeClr val="bg1"/>
                </a:solidFill>
                <a:latin typeface="Century Gothic" pitchFamily="34" charset="0"/>
              </a:rPr>
              <a:t>yr</a:t>
            </a:r>
            <a:r>
              <a:rPr lang="en-US" sz="2000" dirty="0" smtClean="0">
                <a:solidFill>
                  <a:schemeClr val="bg1"/>
                </a:solidFill>
                <a:latin typeface="Century Gothic" pitchFamily="34" charset="0"/>
              </a:rPr>
              <a:t> average 1961-2003</a:t>
            </a:r>
          </a:p>
          <a:p>
            <a:pPr lvl="2" eaLnBrk="1" hangingPunct="1">
              <a:lnSpc>
                <a:spcPct val="80000"/>
              </a:lnSpc>
            </a:pPr>
            <a:r>
              <a:rPr lang="en-US" sz="2000" dirty="0" smtClean="0">
                <a:solidFill>
                  <a:schemeClr val="bg1"/>
                </a:solidFill>
                <a:latin typeface="Century Gothic" pitchFamily="34" charset="0"/>
              </a:rPr>
              <a:t> 3.1 mm/</a:t>
            </a:r>
            <a:r>
              <a:rPr lang="en-US" sz="2000" dirty="0" err="1" smtClean="0">
                <a:solidFill>
                  <a:schemeClr val="bg1"/>
                </a:solidFill>
                <a:latin typeface="Century Gothic" pitchFamily="34" charset="0"/>
              </a:rPr>
              <a:t>yr</a:t>
            </a:r>
            <a:r>
              <a:rPr lang="en-US" sz="2000" dirty="0" smtClean="0">
                <a:solidFill>
                  <a:schemeClr val="bg1"/>
                </a:solidFill>
                <a:latin typeface="Century Gothic" pitchFamily="34" charset="0"/>
              </a:rPr>
              <a:t> average 1993-2003</a:t>
            </a:r>
          </a:p>
          <a:p>
            <a:pPr lvl="1" eaLnBrk="1" hangingPunct="1">
              <a:lnSpc>
                <a:spcPct val="80000"/>
              </a:lnSpc>
            </a:pPr>
            <a:r>
              <a:rPr lang="en-US" sz="2000" dirty="0" smtClean="0">
                <a:solidFill>
                  <a:schemeClr val="bg1"/>
                </a:solidFill>
                <a:latin typeface="Century Gothic" pitchFamily="34" charset="0"/>
              </a:rPr>
              <a:t>Arctic sea ice decreased 2.7% / decade since 1978</a:t>
            </a:r>
          </a:p>
          <a:p>
            <a:pPr lvl="1" eaLnBrk="1" hangingPunct="1">
              <a:lnSpc>
                <a:spcPct val="80000"/>
              </a:lnSpc>
            </a:pPr>
            <a:r>
              <a:rPr lang="en-US" sz="2000" dirty="0" smtClean="0">
                <a:solidFill>
                  <a:schemeClr val="bg1"/>
                </a:solidFill>
                <a:latin typeface="Century Gothic" pitchFamily="34" charset="0"/>
              </a:rPr>
              <a:t>Greenland and Antarctic Ice Sheets are thinning</a:t>
            </a:r>
          </a:p>
          <a:p>
            <a:pPr lvl="1" eaLnBrk="1" hangingPunct="1">
              <a:lnSpc>
                <a:spcPct val="80000"/>
              </a:lnSpc>
            </a:pPr>
            <a:r>
              <a:rPr lang="en-US" sz="2000" dirty="0" smtClean="0">
                <a:solidFill>
                  <a:schemeClr val="bg1"/>
                </a:solidFill>
                <a:latin typeface="Century Gothic" pitchFamily="34" charset="0"/>
              </a:rPr>
              <a:t>Mountain glaciers receding at unprecedented rates</a:t>
            </a:r>
          </a:p>
          <a:p>
            <a:pPr lvl="1" eaLnBrk="1" hangingPunct="1">
              <a:lnSpc>
                <a:spcPct val="80000"/>
              </a:lnSpc>
            </a:pPr>
            <a:endParaRPr lang="en-US" sz="2400" i="1" dirty="0" smtClean="0">
              <a:solidFill>
                <a:schemeClr val="bg1"/>
              </a:solidFill>
              <a:latin typeface="Century Gothic" pitchFamily="34" charset="0"/>
            </a:endParaRPr>
          </a:p>
          <a:p>
            <a:pPr marL="0" indent="0" eaLnBrk="1" hangingPunct="1">
              <a:buFont typeface="Wingdings" pitchFamily="2" charset="2"/>
              <a:buNone/>
            </a:pPr>
            <a:r>
              <a:rPr lang="en-US" sz="2400" dirty="0" smtClean="0">
                <a:solidFill>
                  <a:schemeClr val="bg1"/>
                </a:solidFill>
                <a:latin typeface="Century Gothic" pitchFamily="34" charset="0"/>
                <a:sym typeface="Wingdings" pitchFamily="2" charset="2"/>
              </a:rPr>
              <a:t> Even with no change in storm frequency or magnitude, higher sea level means flooding further inland.</a:t>
            </a:r>
            <a:endParaRPr lang="en-US" sz="2400" dirty="0" smtClean="0">
              <a:solidFill>
                <a:schemeClr val="bg1"/>
              </a:solidFill>
              <a:latin typeface="Century Gothic" pitchFamily="34" charset="0"/>
            </a:endParaRPr>
          </a:p>
          <a:p>
            <a:pPr marL="0" indent="0" eaLnBrk="1" hangingPunct="1">
              <a:lnSpc>
                <a:spcPct val="120000"/>
              </a:lnSpc>
              <a:buFont typeface="Wingdings" pitchFamily="2" charset="2"/>
              <a:buNone/>
            </a:pPr>
            <a:endParaRPr lang="en-US" sz="2400" i="1" dirty="0" smtClean="0">
              <a:solidFill>
                <a:schemeClr val="bg1"/>
              </a:solidFill>
              <a:latin typeface="Century Gothic" pitchFamily="34" charset="0"/>
            </a:endParaRPr>
          </a:p>
          <a:p>
            <a:pPr marL="0" indent="0" eaLnBrk="1" hangingPunct="1">
              <a:lnSpc>
                <a:spcPct val="80000"/>
              </a:lnSpc>
            </a:pPr>
            <a:endParaRPr lang="en-US" sz="2000" i="1" dirty="0" smtClean="0">
              <a:solidFill>
                <a:schemeClr val="hlink"/>
              </a:solidFill>
            </a:endParaRPr>
          </a:p>
        </p:txBody>
      </p:sp>
      <p:sp>
        <p:nvSpPr>
          <p:cNvPr id="19459" name="Rectangle 6"/>
          <p:cNvSpPr>
            <a:spLocks noGrp="1" noChangeArrowheads="1"/>
          </p:cNvSpPr>
          <p:nvPr>
            <p:ph type="title" idx="4294967295"/>
          </p:nvPr>
        </p:nvSpPr>
        <p:spPr>
          <a:xfrm>
            <a:off x="914400" y="0"/>
            <a:ext cx="8915400" cy="1143000"/>
          </a:xfrm>
        </p:spPr>
        <p:txBody>
          <a:bodyPr/>
          <a:lstStyle/>
          <a:p>
            <a:r>
              <a:rPr lang="en-US" dirty="0" smtClean="0">
                <a:solidFill>
                  <a:srgbClr val="FFC000"/>
                </a:solidFill>
              </a:rPr>
              <a:t>Climate change and sea level rise.</a:t>
            </a:r>
          </a:p>
        </p:txBody>
      </p:sp>
    </p:spTree>
    <p:extLst>
      <p:ext uri="{BB962C8B-B14F-4D97-AF65-F5344CB8AC3E}">
        <p14:creationId xmlns:p14="http://schemas.microsoft.com/office/powerpoint/2010/main" val="2065496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6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26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26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267">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267">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267">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267">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267">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0"/>
            <a:ext cx="8001000" cy="838200"/>
          </a:xfrm>
        </p:spPr>
        <p:txBody>
          <a:bodyPr/>
          <a:lstStyle/>
          <a:p>
            <a:pPr eaLnBrk="1" hangingPunct="1"/>
            <a:r>
              <a:rPr lang="en-US" smtClean="0">
                <a:solidFill>
                  <a:srgbClr val="FFC000"/>
                </a:solidFill>
              </a:rPr>
              <a:t>The most recent SLR projections</a:t>
            </a:r>
          </a:p>
        </p:txBody>
      </p:sp>
      <p:pic>
        <p:nvPicPr>
          <p:cNvPr id="20483" name="Picture 3"/>
          <p:cNvPicPr>
            <a:picLocks noChangeAspect="1" noChangeArrowheads="1"/>
          </p:cNvPicPr>
          <p:nvPr/>
        </p:nvPicPr>
        <p:blipFill>
          <a:blip r:embed="rId3" cstate="print"/>
          <a:srcRect/>
          <a:stretch>
            <a:fillRect/>
          </a:stretch>
        </p:blipFill>
        <p:spPr bwMode="auto">
          <a:xfrm>
            <a:off x="454025" y="979488"/>
            <a:ext cx="8205788" cy="5268912"/>
          </a:xfrm>
          <a:prstGeom prst="rect">
            <a:avLst/>
          </a:prstGeom>
          <a:noFill/>
          <a:ln w="9525">
            <a:noFill/>
            <a:round/>
            <a:headEnd/>
            <a:tailEnd/>
          </a:ln>
        </p:spPr>
      </p:pic>
      <p:sp>
        <p:nvSpPr>
          <p:cNvPr id="20484" name="Text Box 4"/>
          <p:cNvSpPr txBox="1">
            <a:spLocks noChangeArrowheads="1"/>
          </p:cNvSpPr>
          <p:nvPr/>
        </p:nvSpPr>
        <p:spPr bwMode="auto">
          <a:xfrm>
            <a:off x="457200" y="6400800"/>
            <a:ext cx="7543800" cy="228600"/>
          </a:xfrm>
          <a:prstGeom prst="rect">
            <a:avLst/>
          </a:prstGeom>
          <a:noFill/>
          <a:ln w="9525">
            <a:noFill/>
            <a:round/>
            <a:headEnd/>
            <a:tailEnd/>
          </a:ln>
        </p:spPr>
        <p:txBody>
          <a:bodyPr lIns="0" tIns="0" rIns="0" bIns="0"/>
          <a:lstStyle/>
          <a:p>
            <a:pPr>
              <a:tabLst>
                <a:tab pos="655638" algn="l"/>
                <a:tab pos="1312863" algn="l"/>
                <a:tab pos="1968500" algn="l"/>
                <a:tab pos="2625725" algn="l"/>
                <a:tab pos="3282950" algn="l"/>
              </a:tabLst>
            </a:pPr>
            <a:r>
              <a:rPr lang="en-GB" sz="1600" b="1">
                <a:solidFill>
                  <a:schemeClr val="bg1"/>
                </a:solidFill>
                <a:latin typeface="Arial" pitchFamily="34" charset="0"/>
                <a:ea typeface="msgothic"/>
                <a:cs typeface="msgothic"/>
              </a:rPr>
              <a:t>Source: Vermeer, M.  and S. Rahmstorf, 2009. PNAS, 106:21527-21532</a:t>
            </a:r>
          </a:p>
        </p:txBody>
      </p:sp>
      <p:pic>
        <p:nvPicPr>
          <p:cNvPr id="20485" name="Picture 7" descr="V&amp;R_2009_Table1.JPG"/>
          <p:cNvPicPr>
            <a:picLocks noChangeAspect="1"/>
          </p:cNvPicPr>
          <p:nvPr/>
        </p:nvPicPr>
        <p:blipFill>
          <a:blip r:embed="rId4" cstate="print"/>
          <a:srcRect/>
          <a:stretch>
            <a:fillRect/>
          </a:stretch>
        </p:blipFill>
        <p:spPr bwMode="auto">
          <a:xfrm>
            <a:off x="1360487" y="1219200"/>
            <a:ext cx="5192713" cy="2315085"/>
          </a:xfrm>
          <a:prstGeom prst="rect">
            <a:avLst/>
          </a:prstGeom>
          <a:noFill/>
          <a:ln w="9525">
            <a:noFill/>
            <a:miter lim="800000"/>
            <a:headEnd/>
            <a:tailEnd/>
          </a:ln>
        </p:spPr>
      </p:pic>
    </p:spTree>
    <p:extLst>
      <p:ext uri="{BB962C8B-B14F-4D97-AF65-F5344CB8AC3E}">
        <p14:creationId xmlns:p14="http://schemas.microsoft.com/office/powerpoint/2010/main" val="11559690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Title 1"/>
          <p:cNvSpPr>
            <a:spLocks noGrp="1"/>
          </p:cNvSpPr>
          <p:nvPr>
            <p:ph type="title"/>
          </p:nvPr>
        </p:nvSpPr>
        <p:spPr>
          <a:xfrm>
            <a:off x="762000" y="301625"/>
            <a:ext cx="8153400" cy="612775"/>
          </a:xfrm>
        </p:spPr>
        <p:txBody>
          <a:bodyPr/>
          <a:lstStyle/>
          <a:p>
            <a:r>
              <a:rPr lang="en-US" dirty="0" smtClean="0">
                <a:solidFill>
                  <a:srgbClr val="FFC000"/>
                </a:solidFill>
              </a:rPr>
              <a:t>Mapping of potential flooding in Boston</a:t>
            </a:r>
          </a:p>
        </p:txBody>
      </p:sp>
      <p:sp>
        <p:nvSpPr>
          <p:cNvPr id="7" name="Content Placeholder 6"/>
          <p:cNvSpPr>
            <a:spLocks noGrp="1"/>
          </p:cNvSpPr>
          <p:nvPr>
            <p:ph idx="1"/>
          </p:nvPr>
        </p:nvSpPr>
        <p:spPr>
          <a:xfrm>
            <a:off x="1066800" y="1143000"/>
            <a:ext cx="8077200" cy="4800600"/>
          </a:xfrm>
        </p:spPr>
        <p:txBody>
          <a:bodyPr/>
          <a:lstStyle/>
          <a:p>
            <a:r>
              <a:rPr lang="en-US" dirty="0" smtClean="0">
                <a:solidFill>
                  <a:schemeClr val="bg1"/>
                </a:solidFill>
              </a:rPr>
              <a:t>Potential flooding at High Tide with</a:t>
            </a:r>
          </a:p>
          <a:p>
            <a:pPr lvl="1"/>
            <a:r>
              <a:rPr lang="en-US" dirty="0" smtClean="0">
                <a:solidFill>
                  <a:schemeClr val="bg1"/>
                </a:solidFill>
              </a:rPr>
              <a:t>2.5 ft SLR (lower range of possibility)</a:t>
            </a:r>
          </a:p>
          <a:p>
            <a:pPr lvl="1"/>
            <a:r>
              <a:rPr lang="en-US" dirty="0" smtClean="0">
                <a:solidFill>
                  <a:schemeClr val="bg1"/>
                </a:solidFill>
              </a:rPr>
              <a:t>5 ft SLR (upper range of possibility)</a:t>
            </a:r>
          </a:p>
          <a:p>
            <a:r>
              <a:rPr lang="en-US" dirty="0" smtClean="0">
                <a:solidFill>
                  <a:schemeClr val="bg1"/>
                </a:solidFill>
              </a:rPr>
              <a:t>Potential flooding due to extreme coastal storm (5 ft surge) on top of SLR </a:t>
            </a:r>
          </a:p>
          <a:p>
            <a:r>
              <a:rPr lang="en-US" dirty="0" smtClean="0">
                <a:solidFill>
                  <a:schemeClr val="bg1"/>
                </a:solidFill>
              </a:rPr>
              <a:t>All maps show flooding at WHT.</a:t>
            </a:r>
          </a:p>
          <a:p>
            <a:pPr lvl="1"/>
            <a:endParaRPr lang="en-US" dirty="0">
              <a:solidFill>
                <a:schemeClr val="bg1"/>
              </a:solidFill>
            </a:endParaRPr>
          </a:p>
        </p:txBody>
      </p:sp>
      <p:pic>
        <p:nvPicPr>
          <p:cNvPr id="5" name="Picture 4" descr="Depth2_20101105a.jpg"/>
          <p:cNvPicPr>
            <a:picLocks noChangeAspect="1"/>
          </p:cNvPicPr>
          <p:nvPr/>
        </p:nvPicPr>
        <p:blipFill>
          <a:blip r:embed="rId3" cstate="print"/>
          <a:stretch>
            <a:fillRect/>
          </a:stretch>
        </p:blipFill>
        <p:spPr>
          <a:xfrm>
            <a:off x="2514600" y="4267200"/>
            <a:ext cx="4343400" cy="2249424"/>
          </a:xfrm>
          <a:prstGeom prst="rect">
            <a:avLst/>
          </a:prstGeom>
        </p:spPr>
      </p:pic>
      <p:pic>
        <p:nvPicPr>
          <p:cNvPr id="4" name="Picture 3" descr="Depth4_20101105a.jpg"/>
          <p:cNvPicPr>
            <a:picLocks noChangeAspect="1"/>
          </p:cNvPicPr>
          <p:nvPr/>
        </p:nvPicPr>
        <p:blipFill>
          <a:blip r:embed="rId4" cstate="print"/>
          <a:stretch>
            <a:fillRect/>
          </a:stretch>
        </p:blipFill>
        <p:spPr>
          <a:xfrm>
            <a:off x="2514600" y="4267200"/>
            <a:ext cx="4343400" cy="2249424"/>
          </a:xfrm>
          <a:prstGeom prst="rect">
            <a:avLst/>
          </a:prstGeom>
        </p:spPr>
      </p:pic>
      <p:pic>
        <p:nvPicPr>
          <p:cNvPr id="3" name="Picture 2" descr="Depth6_20101105.jpg"/>
          <p:cNvPicPr>
            <a:picLocks noChangeAspect="1"/>
          </p:cNvPicPr>
          <p:nvPr/>
        </p:nvPicPr>
        <p:blipFill>
          <a:blip r:embed="rId5" cstate="print"/>
          <a:stretch>
            <a:fillRect/>
          </a:stretch>
        </p:blipFill>
        <p:spPr>
          <a:xfrm>
            <a:off x="2514600" y="4267200"/>
            <a:ext cx="4343400" cy="224942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TBHA_BostonSLR_InnerHarbor_MHHW025_20101107.jpg"/>
          <p:cNvPicPr>
            <a:picLocks noChangeAspect="1"/>
          </p:cNvPicPr>
          <p:nvPr/>
        </p:nvPicPr>
        <p:blipFill>
          <a:blip r:embed="rId3" cstate="print"/>
          <a:stretch>
            <a:fillRect/>
          </a:stretch>
        </p:blipFill>
        <p:spPr>
          <a:xfrm>
            <a:off x="134470" y="0"/>
            <a:ext cx="8875059" cy="6858000"/>
          </a:xfrm>
          <a:prstGeom prst="rect">
            <a:avLst/>
          </a:prstGeom>
        </p:spPr>
      </p:pic>
      <p:sp>
        <p:nvSpPr>
          <p:cNvPr id="39938" name="Title 1"/>
          <p:cNvSpPr>
            <a:spLocks noGrp="1"/>
          </p:cNvSpPr>
          <p:nvPr>
            <p:ph type="title"/>
          </p:nvPr>
        </p:nvSpPr>
        <p:spPr>
          <a:xfrm>
            <a:off x="6858000" y="3897084"/>
            <a:ext cx="2286000" cy="762000"/>
          </a:xfrm>
        </p:spPr>
        <p:txBody>
          <a:bodyPr/>
          <a:lstStyle/>
          <a:p>
            <a:r>
              <a:rPr lang="en-US" dirty="0" smtClean="0">
                <a:solidFill>
                  <a:srgbClr val="FFC000"/>
                </a:solidFill>
              </a:rPr>
              <a:t>2.5 ft SLR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TBHA_BostonSLR_InnerHarbor_MHHW050_20101107.jpg"/>
          <p:cNvPicPr>
            <a:picLocks noChangeAspect="1"/>
          </p:cNvPicPr>
          <p:nvPr/>
        </p:nvPicPr>
        <p:blipFill>
          <a:blip r:embed="rId3" cstate="print"/>
          <a:stretch>
            <a:fillRect/>
          </a:stretch>
        </p:blipFill>
        <p:spPr>
          <a:xfrm>
            <a:off x="134470" y="0"/>
            <a:ext cx="8875059" cy="6858000"/>
          </a:xfrm>
          <a:prstGeom prst="rect">
            <a:avLst/>
          </a:prstGeom>
        </p:spPr>
      </p:pic>
      <p:sp>
        <p:nvSpPr>
          <p:cNvPr id="39938" name="Title 1"/>
          <p:cNvSpPr>
            <a:spLocks noGrp="1"/>
          </p:cNvSpPr>
          <p:nvPr>
            <p:ph type="title"/>
          </p:nvPr>
        </p:nvSpPr>
        <p:spPr>
          <a:xfrm>
            <a:off x="6858000" y="3897084"/>
            <a:ext cx="2286000" cy="762000"/>
          </a:xfrm>
        </p:spPr>
        <p:txBody>
          <a:bodyPr/>
          <a:lstStyle/>
          <a:p>
            <a:r>
              <a:rPr lang="en-US" dirty="0" smtClean="0">
                <a:solidFill>
                  <a:srgbClr val="FFC000"/>
                </a:solidFill>
              </a:rPr>
              <a:t/>
            </a:r>
            <a:br>
              <a:rPr lang="en-US" dirty="0" smtClean="0">
                <a:solidFill>
                  <a:srgbClr val="FFC000"/>
                </a:solidFill>
              </a:rPr>
            </a:br>
            <a:r>
              <a:rPr lang="en-US" dirty="0" smtClean="0">
                <a:solidFill>
                  <a:srgbClr val="FFC000"/>
                </a:solidFill>
              </a:rPr>
              <a:t>5 ft SLR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219200" y="152400"/>
            <a:ext cx="7924800" cy="1143000"/>
          </a:xfrm>
        </p:spPr>
        <p:txBody>
          <a:bodyPr/>
          <a:lstStyle/>
          <a:p>
            <a:r>
              <a:rPr lang="en-US" dirty="0" smtClean="0">
                <a:solidFill>
                  <a:srgbClr val="FFC000"/>
                </a:solidFill>
              </a:rPr>
              <a:t>Our Changing Northeast Climate</a:t>
            </a:r>
            <a:endParaRPr lang="en-US" sz="2400" dirty="0" smtClean="0">
              <a:solidFill>
                <a:srgbClr val="FFC000"/>
              </a:solidFill>
            </a:endParaRPr>
          </a:p>
        </p:txBody>
      </p:sp>
      <p:sp>
        <p:nvSpPr>
          <p:cNvPr id="3" name="Content Placeholder 2"/>
          <p:cNvSpPr>
            <a:spLocks noGrp="1"/>
          </p:cNvSpPr>
          <p:nvPr>
            <p:ph idx="1"/>
          </p:nvPr>
        </p:nvSpPr>
        <p:spPr>
          <a:xfrm>
            <a:off x="914400" y="1600200"/>
            <a:ext cx="8305800" cy="5486400"/>
          </a:xfrm>
        </p:spPr>
        <p:txBody>
          <a:bodyPr/>
          <a:lstStyle/>
          <a:p>
            <a:r>
              <a:rPr lang="en-US" sz="2400" dirty="0" smtClean="0">
                <a:solidFill>
                  <a:schemeClr val="bg1"/>
                </a:solidFill>
              </a:rPr>
              <a:t>#days with temps &gt; 95</a:t>
            </a:r>
            <a:r>
              <a:rPr lang="en-US" sz="2400" baseline="30000" dirty="0" smtClean="0">
                <a:solidFill>
                  <a:schemeClr val="bg1"/>
                </a:solidFill>
              </a:rPr>
              <a:t>th</a:t>
            </a:r>
            <a:r>
              <a:rPr lang="en-US" sz="2400" dirty="0" smtClean="0">
                <a:solidFill>
                  <a:schemeClr val="bg1"/>
                </a:solidFill>
              </a:rPr>
              <a:t> percentile daily maximum increased by 1.7 occurrences per decade since 1960</a:t>
            </a:r>
            <a:r>
              <a:rPr lang="en-US" dirty="0" smtClean="0">
                <a:solidFill>
                  <a:schemeClr val="bg1"/>
                </a:solidFill>
              </a:rPr>
              <a:t> </a:t>
            </a:r>
            <a:r>
              <a:rPr lang="en-US" sz="2000" dirty="0" smtClean="0">
                <a:solidFill>
                  <a:schemeClr val="bg1"/>
                </a:solidFill>
              </a:rPr>
              <a:t>(</a:t>
            </a:r>
            <a:r>
              <a:rPr lang="en-US" sz="2000" dirty="0" err="1" smtClean="0">
                <a:solidFill>
                  <a:schemeClr val="bg1"/>
                </a:solidFill>
              </a:rPr>
              <a:t>Hayhoe</a:t>
            </a:r>
            <a:r>
              <a:rPr lang="en-US" sz="2000" dirty="0" smtClean="0">
                <a:solidFill>
                  <a:schemeClr val="bg1"/>
                </a:solidFill>
              </a:rPr>
              <a:t> et al, 2007)</a:t>
            </a:r>
          </a:p>
          <a:p>
            <a:r>
              <a:rPr lang="en-US" sz="2400" dirty="0" smtClean="0">
                <a:solidFill>
                  <a:schemeClr val="bg1"/>
                </a:solidFill>
              </a:rPr>
              <a:t>#winter nights with temps &gt;95</a:t>
            </a:r>
            <a:r>
              <a:rPr lang="en-US" sz="2400" baseline="30000" dirty="0" smtClean="0">
                <a:solidFill>
                  <a:schemeClr val="bg1"/>
                </a:solidFill>
              </a:rPr>
              <a:t>th</a:t>
            </a:r>
            <a:r>
              <a:rPr lang="en-US" sz="2400" dirty="0" smtClean="0">
                <a:solidFill>
                  <a:schemeClr val="bg1"/>
                </a:solidFill>
              </a:rPr>
              <a:t> percentile daily minimum increased by 2.9 occurrences per decade since 1960 </a:t>
            </a:r>
            <a:r>
              <a:rPr lang="en-US" sz="2000" dirty="0" smtClean="0">
                <a:solidFill>
                  <a:schemeClr val="bg1"/>
                </a:solidFill>
              </a:rPr>
              <a:t>(</a:t>
            </a:r>
            <a:r>
              <a:rPr lang="en-US" sz="2000" dirty="0" err="1" smtClean="0">
                <a:solidFill>
                  <a:schemeClr val="bg1"/>
                </a:solidFill>
              </a:rPr>
              <a:t>Hayhoe</a:t>
            </a:r>
            <a:r>
              <a:rPr lang="en-US" sz="2000" dirty="0" smtClean="0">
                <a:solidFill>
                  <a:schemeClr val="bg1"/>
                </a:solidFill>
              </a:rPr>
              <a:t> et al, 2007).</a:t>
            </a:r>
          </a:p>
          <a:p>
            <a:r>
              <a:rPr lang="en-US" sz="2400" dirty="0" smtClean="0">
                <a:solidFill>
                  <a:schemeClr val="bg1"/>
                </a:solidFill>
              </a:rPr>
              <a:t>Extreme cold day temps decreased but by &lt; 1 occurrence per decade</a:t>
            </a:r>
            <a:r>
              <a:rPr lang="en-US" dirty="0" smtClean="0">
                <a:solidFill>
                  <a:schemeClr val="bg1"/>
                </a:solidFill>
              </a:rPr>
              <a:t> </a:t>
            </a:r>
            <a:r>
              <a:rPr lang="en-US" sz="2000" dirty="0" smtClean="0">
                <a:solidFill>
                  <a:schemeClr val="bg1"/>
                </a:solidFill>
              </a:rPr>
              <a:t>(</a:t>
            </a:r>
            <a:r>
              <a:rPr lang="en-US" sz="2000" dirty="0" err="1" smtClean="0">
                <a:solidFill>
                  <a:schemeClr val="bg1"/>
                </a:solidFill>
              </a:rPr>
              <a:t>DeGaetano</a:t>
            </a:r>
            <a:r>
              <a:rPr lang="en-US" sz="2000" dirty="0" smtClean="0">
                <a:solidFill>
                  <a:schemeClr val="bg1"/>
                </a:solidFill>
              </a:rPr>
              <a:t> and Allen 2002)</a:t>
            </a:r>
          </a:p>
        </p:txBody>
      </p:sp>
    </p:spTree>
    <p:extLst>
      <p:ext uri="{BB962C8B-B14F-4D97-AF65-F5344CB8AC3E}">
        <p14:creationId xmlns:p14="http://schemas.microsoft.com/office/powerpoint/2010/main" val="969824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TBHA_BostonSLR_InnerHarbor_MHHW025_20101107.jpg"/>
          <p:cNvPicPr>
            <a:picLocks noChangeAspect="1"/>
          </p:cNvPicPr>
          <p:nvPr/>
        </p:nvPicPr>
        <p:blipFill>
          <a:blip r:embed="rId3" cstate="print"/>
          <a:stretch>
            <a:fillRect/>
          </a:stretch>
        </p:blipFill>
        <p:spPr>
          <a:xfrm>
            <a:off x="134470" y="0"/>
            <a:ext cx="8875059" cy="6858000"/>
          </a:xfrm>
          <a:prstGeom prst="rect">
            <a:avLst/>
          </a:prstGeom>
        </p:spPr>
      </p:pic>
      <p:sp>
        <p:nvSpPr>
          <p:cNvPr id="39938" name="Title 1"/>
          <p:cNvSpPr>
            <a:spLocks noGrp="1"/>
          </p:cNvSpPr>
          <p:nvPr>
            <p:ph type="title"/>
          </p:nvPr>
        </p:nvSpPr>
        <p:spPr>
          <a:xfrm>
            <a:off x="6858000" y="3897084"/>
            <a:ext cx="2286000" cy="762000"/>
          </a:xfrm>
        </p:spPr>
        <p:txBody>
          <a:bodyPr/>
          <a:lstStyle/>
          <a:p>
            <a:r>
              <a:rPr lang="en-US" dirty="0" smtClean="0">
                <a:solidFill>
                  <a:srgbClr val="FFC000"/>
                </a:solidFill>
              </a:rPr>
              <a:t>2.5 ft SLR</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TBHA_BostonSLR_InnerHarbor_MHHW075_20101107.jpg"/>
          <p:cNvPicPr>
            <a:picLocks noChangeAspect="1"/>
          </p:cNvPicPr>
          <p:nvPr/>
        </p:nvPicPr>
        <p:blipFill>
          <a:blip r:embed="rId3" cstate="print"/>
          <a:stretch>
            <a:fillRect/>
          </a:stretch>
        </p:blipFill>
        <p:spPr>
          <a:xfrm>
            <a:off x="134470" y="0"/>
            <a:ext cx="8875059" cy="6858000"/>
          </a:xfrm>
          <a:prstGeom prst="rect">
            <a:avLst/>
          </a:prstGeom>
        </p:spPr>
      </p:pic>
      <p:sp>
        <p:nvSpPr>
          <p:cNvPr id="39938" name="Title 1"/>
          <p:cNvSpPr>
            <a:spLocks noGrp="1"/>
          </p:cNvSpPr>
          <p:nvPr>
            <p:ph type="title"/>
          </p:nvPr>
        </p:nvSpPr>
        <p:spPr>
          <a:xfrm>
            <a:off x="6629400" y="2971800"/>
            <a:ext cx="2514600" cy="1687284"/>
          </a:xfrm>
        </p:spPr>
        <p:txBody>
          <a:bodyPr/>
          <a:lstStyle/>
          <a:p>
            <a:r>
              <a:rPr lang="en-US" dirty="0" smtClean="0">
                <a:solidFill>
                  <a:srgbClr val="FFC000"/>
                </a:solidFill>
              </a:rPr>
              <a:t/>
            </a:r>
            <a:br>
              <a:rPr lang="en-US" dirty="0" smtClean="0">
                <a:solidFill>
                  <a:srgbClr val="FFC000"/>
                </a:solidFill>
              </a:rPr>
            </a:br>
            <a:r>
              <a:rPr lang="en-US" dirty="0" smtClean="0">
                <a:solidFill>
                  <a:srgbClr val="FFC000"/>
                </a:solidFill>
              </a:rPr>
              <a:t>2.5 ft SLR+ </a:t>
            </a:r>
            <a:br>
              <a:rPr lang="en-US" dirty="0" smtClean="0">
                <a:solidFill>
                  <a:srgbClr val="FFC000"/>
                </a:solidFill>
              </a:rPr>
            </a:br>
            <a:r>
              <a:rPr lang="en-US" dirty="0" smtClean="0">
                <a:solidFill>
                  <a:srgbClr val="FFC000"/>
                </a:solidFill>
              </a:rPr>
              <a:t>5 ft surge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000"/>
                </a:solidFill>
              </a:rPr>
              <a:t>What’s next?</a:t>
            </a:r>
            <a:endParaRPr lang="en-US" dirty="0">
              <a:solidFill>
                <a:srgbClr val="FFC000"/>
              </a:solidFill>
            </a:endParaRPr>
          </a:p>
        </p:txBody>
      </p:sp>
      <p:sp>
        <p:nvSpPr>
          <p:cNvPr id="3" name="Content Placeholder 2"/>
          <p:cNvSpPr>
            <a:spLocks noGrp="1"/>
          </p:cNvSpPr>
          <p:nvPr>
            <p:ph idx="1"/>
          </p:nvPr>
        </p:nvSpPr>
        <p:spPr/>
        <p:txBody>
          <a:bodyPr/>
          <a:lstStyle/>
          <a:p>
            <a:r>
              <a:rPr lang="en-US" dirty="0" smtClean="0">
                <a:solidFill>
                  <a:schemeClr val="bg1"/>
                </a:solidFill>
              </a:rPr>
              <a:t>Linking </a:t>
            </a:r>
            <a:r>
              <a:rPr lang="en-US" dirty="0" err="1" smtClean="0">
                <a:solidFill>
                  <a:schemeClr val="bg1"/>
                </a:solidFill>
              </a:rPr>
              <a:t>MassBay</a:t>
            </a:r>
            <a:r>
              <a:rPr lang="en-US" dirty="0" smtClean="0">
                <a:solidFill>
                  <a:schemeClr val="bg1"/>
                </a:solidFill>
              </a:rPr>
              <a:t> model with GIS inundation mapping</a:t>
            </a:r>
          </a:p>
          <a:p>
            <a:pPr lvl="1"/>
            <a:r>
              <a:rPr lang="en-US" dirty="0">
                <a:solidFill>
                  <a:schemeClr val="bg1"/>
                </a:solidFill>
              </a:rPr>
              <a:t>Incorporate </a:t>
            </a:r>
            <a:r>
              <a:rPr lang="en-US" dirty="0" smtClean="0">
                <a:solidFill>
                  <a:schemeClr val="bg1"/>
                </a:solidFill>
              </a:rPr>
              <a:t>hydrodynamics</a:t>
            </a:r>
          </a:p>
          <a:p>
            <a:pPr lvl="1"/>
            <a:r>
              <a:rPr lang="en-US" dirty="0" smtClean="0">
                <a:solidFill>
                  <a:schemeClr val="bg1"/>
                </a:solidFill>
              </a:rPr>
              <a:t>Expand analysis to Gulf of Maine</a:t>
            </a:r>
            <a:endParaRPr lang="en-US" dirty="0">
              <a:solidFill>
                <a:schemeClr val="bg1"/>
              </a:solidFill>
            </a:endParaRPr>
          </a:p>
          <a:p>
            <a:pPr lvl="1"/>
            <a:r>
              <a:rPr lang="en-US" dirty="0">
                <a:solidFill>
                  <a:schemeClr val="bg1"/>
                </a:solidFill>
              </a:rPr>
              <a:t>Investigate a variety of storm </a:t>
            </a:r>
            <a:r>
              <a:rPr lang="en-US" dirty="0" smtClean="0">
                <a:solidFill>
                  <a:schemeClr val="bg1"/>
                </a:solidFill>
              </a:rPr>
              <a:t>scenarios</a:t>
            </a:r>
          </a:p>
          <a:p>
            <a:r>
              <a:rPr lang="en-US" dirty="0" smtClean="0">
                <a:solidFill>
                  <a:schemeClr val="bg1"/>
                </a:solidFill>
              </a:rPr>
              <a:t>Evaluate record precipitation events</a:t>
            </a:r>
            <a:endParaRPr lang="en-US" dirty="0">
              <a:solidFill>
                <a:schemeClr val="bg1"/>
              </a:solidFill>
            </a:endParaRPr>
          </a:p>
          <a:p>
            <a:r>
              <a:rPr lang="en-US" dirty="0" smtClean="0">
                <a:solidFill>
                  <a:schemeClr val="bg1"/>
                </a:solidFill>
              </a:rPr>
              <a:t>Adaptation planning and implementation</a:t>
            </a:r>
          </a:p>
        </p:txBody>
      </p:sp>
    </p:spTree>
    <p:extLst>
      <p:ext uri="{BB962C8B-B14F-4D97-AF65-F5344CB8AC3E}">
        <p14:creationId xmlns:p14="http://schemas.microsoft.com/office/powerpoint/2010/main" val="19030310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219200" y="152400"/>
            <a:ext cx="7010400" cy="1143000"/>
          </a:xfrm>
        </p:spPr>
        <p:txBody>
          <a:bodyPr/>
          <a:lstStyle/>
          <a:p>
            <a:r>
              <a:rPr lang="en-US" dirty="0" smtClean="0">
                <a:solidFill>
                  <a:srgbClr val="FFC000"/>
                </a:solidFill>
              </a:rPr>
              <a:t>Our Changing Northeast Climate</a:t>
            </a:r>
            <a:endParaRPr lang="en-US" sz="2400" dirty="0" smtClean="0">
              <a:solidFill>
                <a:srgbClr val="FFC000"/>
              </a:solidFill>
            </a:endParaRPr>
          </a:p>
        </p:txBody>
      </p:sp>
      <p:sp>
        <p:nvSpPr>
          <p:cNvPr id="3" name="Content Placeholder 2"/>
          <p:cNvSpPr>
            <a:spLocks noGrp="1"/>
          </p:cNvSpPr>
          <p:nvPr>
            <p:ph idx="1"/>
          </p:nvPr>
        </p:nvSpPr>
        <p:spPr>
          <a:xfrm>
            <a:off x="914400" y="1600200"/>
            <a:ext cx="8001000" cy="5486400"/>
          </a:xfrm>
        </p:spPr>
        <p:txBody>
          <a:bodyPr/>
          <a:lstStyle/>
          <a:p>
            <a:r>
              <a:rPr lang="en-US" sz="2400" dirty="0" smtClean="0">
                <a:solidFill>
                  <a:schemeClr val="bg1"/>
                </a:solidFill>
              </a:rPr>
              <a:t>Ice out date has advanced 9 days in northern lakes and 16 days in southern lakes since 1850  </a:t>
            </a:r>
            <a:r>
              <a:rPr lang="en-US" sz="1800" dirty="0" smtClean="0">
                <a:solidFill>
                  <a:schemeClr val="bg1"/>
                </a:solidFill>
              </a:rPr>
              <a:t>(</a:t>
            </a:r>
            <a:r>
              <a:rPr lang="en-US" sz="1800" dirty="0" err="1" smtClean="0">
                <a:solidFill>
                  <a:schemeClr val="bg1"/>
                </a:solidFill>
              </a:rPr>
              <a:t>Hodgkins</a:t>
            </a:r>
            <a:r>
              <a:rPr lang="en-US" sz="1800" dirty="0" smtClean="0">
                <a:solidFill>
                  <a:schemeClr val="bg1"/>
                </a:solidFill>
              </a:rPr>
              <a:t> et al 2002)</a:t>
            </a:r>
          </a:p>
          <a:p>
            <a:r>
              <a:rPr lang="en-US" sz="2400" dirty="0" smtClean="0">
                <a:solidFill>
                  <a:schemeClr val="bg1"/>
                </a:solidFill>
              </a:rPr>
              <a:t>16% decrease in Mar/Apr snow pack and 11% increase in snow density at four long-term (1926+) monitoring stations </a:t>
            </a:r>
            <a:r>
              <a:rPr lang="en-US" sz="1800" dirty="0" smtClean="0">
                <a:solidFill>
                  <a:schemeClr val="bg1"/>
                </a:solidFill>
              </a:rPr>
              <a:t>(</a:t>
            </a:r>
            <a:r>
              <a:rPr lang="en-US" sz="1800" dirty="0" err="1" smtClean="0">
                <a:solidFill>
                  <a:schemeClr val="bg1"/>
                </a:solidFill>
              </a:rPr>
              <a:t>Hodgkins</a:t>
            </a:r>
            <a:r>
              <a:rPr lang="en-US" sz="1800" dirty="0" smtClean="0">
                <a:solidFill>
                  <a:schemeClr val="bg1"/>
                </a:solidFill>
              </a:rPr>
              <a:t> &amp; Dudley 2006)</a:t>
            </a:r>
          </a:p>
          <a:p>
            <a:r>
              <a:rPr lang="en-US" sz="2400" dirty="0" smtClean="0">
                <a:solidFill>
                  <a:schemeClr val="bg1"/>
                </a:solidFill>
              </a:rPr>
              <a:t>Timing of high flows in snow-melt dominated rivers has advanced 7-14 days since 1970 </a:t>
            </a:r>
            <a:r>
              <a:rPr lang="en-US" sz="1800" dirty="0" smtClean="0">
                <a:solidFill>
                  <a:schemeClr val="bg1"/>
                </a:solidFill>
              </a:rPr>
              <a:t>(</a:t>
            </a:r>
            <a:r>
              <a:rPr lang="en-US" sz="1800" dirty="0" err="1" smtClean="0">
                <a:solidFill>
                  <a:schemeClr val="bg1"/>
                </a:solidFill>
              </a:rPr>
              <a:t>Hodgkins</a:t>
            </a:r>
            <a:r>
              <a:rPr lang="en-US" sz="1800" dirty="0" smtClean="0">
                <a:solidFill>
                  <a:schemeClr val="bg1"/>
                </a:solidFill>
              </a:rPr>
              <a:t> et al 2003) </a:t>
            </a:r>
          </a:p>
          <a:p>
            <a:endParaRPr lang="en-US" sz="1800" dirty="0" smtClean="0">
              <a:solidFill>
                <a:schemeClr val="bg1"/>
              </a:solidFill>
            </a:endParaRPr>
          </a:p>
        </p:txBody>
      </p:sp>
    </p:spTree>
    <p:extLst>
      <p:ext uri="{BB962C8B-B14F-4D97-AF65-F5344CB8AC3E}">
        <p14:creationId xmlns:p14="http://schemas.microsoft.com/office/powerpoint/2010/main" val="902098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219200" y="152400"/>
            <a:ext cx="7391400" cy="685800"/>
          </a:xfrm>
        </p:spPr>
        <p:txBody>
          <a:bodyPr/>
          <a:lstStyle/>
          <a:p>
            <a:r>
              <a:rPr lang="en-US" dirty="0" smtClean="0">
                <a:solidFill>
                  <a:srgbClr val="FFC000"/>
                </a:solidFill>
              </a:rPr>
              <a:t>Highlights from NCA-New England</a:t>
            </a:r>
            <a:endParaRPr lang="en-US" sz="2400" dirty="0" smtClean="0">
              <a:solidFill>
                <a:srgbClr val="FFC000"/>
              </a:solidFill>
            </a:endParaRPr>
          </a:p>
        </p:txBody>
      </p:sp>
      <p:sp>
        <p:nvSpPr>
          <p:cNvPr id="3" name="Content Placeholder 2"/>
          <p:cNvSpPr>
            <a:spLocks noGrp="1"/>
          </p:cNvSpPr>
          <p:nvPr>
            <p:ph idx="1"/>
          </p:nvPr>
        </p:nvSpPr>
        <p:spPr>
          <a:xfrm>
            <a:off x="914400" y="914400"/>
            <a:ext cx="8001000" cy="6172200"/>
          </a:xfrm>
        </p:spPr>
        <p:txBody>
          <a:bodyPr/>
          <a:lstStyle/>
          <a:p>
            <a:r>
              <a:rPr lang="en-US" sz="2600" dirty="0" smtClean="0">
                <a:solidFill>
                  <a:schemeClr val="bg1"/>
                </a:solidFill>
              </a:rPr>
              <a:t>Continued shifts in hydroclimatic processes</a:t>
            </a:r>
          </a:p>
          <a:p>
            <a:pPr lvl="1"/>
            <a:r>
              <a:rPr lang="en-US" sz="2000" dirty="0">
                <a:solidFill>
                  <a:schemeClr val="bg1"/>
                </a:solidFill>
              </a:rPr>
              <a:t>Increasing trends in annual maximum streamflow in climate-</a:t>
            </a:r>
            <a:r>
              <a:rPr lang="en-US" sz="2000" dirty="0" err="1">
                <a:solidFill>
                  <a:schemeClr val="bg1"/>
                </a:solidFill>
              </a:rPr>
              <a:t>domintated</a:t>
            </a:r>
            <a:r>
              <a:rPr lang="en-US" sz="2000" dirty="0">
                <a:solidFill>
                  <a:schemeClr val="bg1"/>
                </a:solidFill>
              </a:rPr>
              <a:t> rivers (</a:t>
            </a:r>
            <a:r>
              <a:rPr lang="en-US" sz="2000" dirty="0" smtClean="0">
                <a:solidFill>
                  <a:schemeClr val="bg1"/>
                </a:solidFill>
              </a:rPr>
              <a:t>Collins, </a:t>
            </a:r>
            <a:r>
              <a:rPr lang="en-US" sz="2000" dirty="0">
                <a:solidFill>
                  <a:schemeClr val="bg1"/>
                </a:solidFill>
              </a:rPr>
              <a:t>2009)</a:t>
            </a:r>
          </a:p>
          <a:p>
            <a:pPr lvl="1"/>
            <a:r>
              <a:rPr lang="en-US" sz="2000" dirty="0" smtClean="0">
                <a:solidFill>
                  <a:schemeClr val="bg1"/>
                </a:solidFill>
              </a:rPr>
              <a:t>Evidence of increasing </a:t>
            </a:r>
            <a:r>
              <a:rPr lang="en-US" sz="2000" dirty="0">
                <a:solidFill>
                  <a:schemeClr val="bg1"/>
                </a:solidFill>
              </a:rPr>
              <a:t>groundwater table elevations over the last decade (</a:t>
            </a:r>
            <a:r>
              <a:rPr lang="en-US" sz="2000" dirty="0" err="1">
                <a:solidFill>
                  <a:schemeClr val="bg1"/>
                </a:solidFill>
              </a:rPr>
              <a:t>Weider</a:t>
            </a:r>
            <a:r>
              <a:rPr lang="en-US" sz="2000" dirty="0">
                <a:solidFill>
                  <a:schemeClr val="bg1"/>
                </a:solidFill>
              </a:rPr>
              <a:t> and Boutt, 2010), </a:t>
            </a:r>
          </a:p>
          <a:p>
            <a:pPr lvl="1"/>
            <a:r>
              <a:rPr lang="en-US" sz="2000" dirty="0">
                <a:solidFill>
                  <a:schemeClr val="bg1"/>
                </a:solidFill>
              </a:rPr>
              <a:t>projected annual increases in evapotranspiration due to warming temperatures </a:t>
            </a:r>
            <a:r>
              <a:rPr lang="en-US" sz="2000" dirty="0" smtClean="0">
                <a:solidFill>
                  <a:schemeClr val="bg1"/>
                </a:solidFill>
              </a:rPr>
              <a:t>could offset </a:t>
            </a:r>
            <a:r>
              <a:rPr lang="en-US" sz="2000" dirty="0">
                <a:solidFill>
                  <a:schemeClr val="bg1"/>
                </a:solidFill>
              </a:rPr>
              <a:t>increased annual precipitation, resulting in little projected change in annual streamflow (Campbell et al., 2011</a:t>
            </a:r>
            <a:r>
              <a:rPr lang="en-US" sz="2000" dirty="0" smtClean="0">
                <a:solidFill>
                  <a:schemeClr val="bg1"/>
                </a:solidFill>
              </a:rPr>
              <a:t>)</a:t>
            </a:r>
            <a:endParaRPr lang="en-US" sz="2600" dirty="0" smtClean="0">
              <a:solidFill>
                <a:schemeClr val="bg1"/>
              </a:solidFill>
            </a:endParaRPr>
          </a:p>
          <a:p>
            <a:r>
              <a:rPr lang="en-US" sz="2600" dirty="0" smtClean="0">
                <a:solidFill>
                  <a:schemeClr val="bg1"/>
                </a:solidFill>
              </a:rPr>
              <a:t>Attenuation of river regimes</a:t>
            </a:r>
          </a:p>
          <a:p>
            <a:pPr lvl="1"/>
            <a:r>
              <a:rPr lang="en-US" sz="2000" dirty="0" smtClean="0">
                <a:solidFill>
                  <a:schemeClr val="bg1"/>
                </a:solidFill>
              </a:rPr>
              <a:t>Kingston et al (2011) distinguished northern New England (NNE) and southern New England (SNE) rivers based on peak and low flow timing and magnitude.  Changes in snowpack appears to be attenuating the difference in NNE and SSE regimes. </a:t>
            </a:r>
          </a:p>
        </p:txBody>
      </p:sp>
    </p:spTree>
    <p:extLst>
      <p:ext uri="{BB962C8B-B14F-4D97-AF65-F5344CB8AC3E}">
        <p14:creationId xmlns:p14="http://schemas.microsoft.com/office/powerpoint/2010/main" val="3730479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219200" y="152400"/>
            <a:ext cx="7391400" cy="685800"/>
          </a:xfrm>
        </p:spPr>
        <p:txBody>
          <a:bodyPr/>
          <a:lstStyle/>
          <a:p>
            <a:r>
              <a:rPr lang="en-US" dirty="0" smtClean="0">
                <a:solidFill>
                  <a:srgbClr val="FFC000"/>
                </a:solidFill>
              </a:rPr>
              <a:t>Highlights from NCA-New England</a:t>
            </a:r>
            <a:endParaRPr lang="en-US" sz="2400" dirty="0" smtClean="0">
              <a:solidFill>
                <a:srgbClr val="FFC000"/>
              </a:solidFill>
            </a:endParaRPr>
          </a:p>
        </p:txBody>
      </p:sp>
      <p:sp>
        <p:nvSpPr>
          <p:cNvPr id="3" name="Content Placeholder 2"/>
          <p:cNvSpPr>
            <a:spLocks noGrp="1"/>
          </p:cNvSpPr>
          <p:nvPr>
            <p:ph idx="1"/>
          </p:nvPr>
        </p:nvSpPr>
        <p:spPr>
          <a:xfrm>
            <a:off x="914400" y="914400"/>
            <a:ext cx="8001000" cy="6172200"/>
          </a:xfrm>
        </p:spPr>
        <p:txBody>
          <a:bodyPr/>
          <a:lstStyle/>
          <a:p>
            <a:r>
              <a:rPr lang="en-US" sz="2600" dirty="0">
                <a:solidFill>
                  <a:schemeClr val="bg1"/>
                </a:solidFill>
              </a:rPr>
              <a:t>M</a:t>
            </a:r>
            <a:r>
              <a:rPr lang="en-US" sz="2600" dirty="0" smtClean="0">
                <a:solidFill>
                  <a:schemeClr val="bg1"/>
                </a:solidFill>
              </a:rPr>
              <a:t>arine and terrestrial ecosystem impacts</a:t>
            </a:r>
          </a:p>
          <a:p>
            <a:pPr lvl="1"/>
            <a:r>
              <a:rPr lang="en-US" sz="2000" dirty="0">
                <a:solidFill>
                  <a:schemeClr val="bg1"/>
                </a:solidFill>
              </a:rPr>
              <a:t>regional warming will result in the loss of more than 70% (possibly 100%) of boreal conifer forest and a 26% decrease in northern deciduous hardwood in New England by the late 21st century. Over the same timeframe, mixed oak-hickory forests will shift northward by 100-200 km and will increase in area by </a:t>
            </a:r>
            <a:r>
              <a:rPr lang="en-US" sz="2000" dirty="0" smtClean="0">
                <a:solidFill>
                  <a:schemeClr val="bg1"/>
                </a:solidFill>
              </a:rPr>
              <a:t>149-431% (Tang and </a:t>
            </a:r>
            <a:r>
              <a:rPr lang="en-US" sz="2000" dirty="0" err="1" smtClean="0">
                <a:solidFill>
                  <a:schemeClr val="bg1"/>
                </a:solidFill>
              </a:rPr>
              <a:t>Beckage</a:t>
            </a:r>
            <a:r>
              <a:rPr lang="en-US" sz="2000" dirty="0" smtClean="0">
                <a:solidFill>
                  <a:schemeClr val="bg1"/>
                </a:solidFill>
              </a:rPr>
              <a:t>, 2010). </a:t>
            </a:r>
          </a:p>
          <a:p>
            <a:pPr lvl="1"/>
            <a:r>
              <a:rPr lang="en-US" sz="2000" dirty="0">
                <a:solidFill>
                  <a:schemeClr val="bg1"/>
                </a:solidFill>
              </a:rPr>
              <a:t>increase in growth rates from climate change will be more than offset by forest </a:t>
            </a:r>
            <a:r>
              <a:rPr lang="en-US" sz="2000" dirty="0" smtClean="0">
                <a:solidFill>
                  <a:schemeClr val="bg1"/>
                </a:solidFill>
              </a:rPr>
              <a:t>conversion (Thompson et al., 2011).</a:t>
            </a:r>
          </a:p>
          <a:p>
            <a:pPr lvl="1"/>
            <a:r>
              <a:rPr lang="en-US" sz="2000" dirty="0" smtClean="0">
                <a:solidFill>
                  <a:schemeClr val="bg1"/>
                </a:solidFill>
              </a:rPr>
              <a:t>forest </a:t>
            </a:r>
            <a:r>
              <a:rPr lang="en-US" sz="2000" dirty="0">
                <a:solidFill>
                  <a:schemeClr val="bg1"/>
                </a:solidFill>
              </a:rPr>
              <a:t>management strategies that </a:t>
            </a:r>
            <a:r>
              <a:rPr lang="en-US" sz="2000" dirty="0" smtClean="0">
                <a:solidFill>
                  <a:schemeClr val="bg1"/>
                </a:solidFill>
              </a:rPr>
              <a:t>account for climate </a:t>
            </a:r>
            <a:r>
              <a:rPr lang="en-US" sz="2000" dirty="0">
                <a:solidFill>
                  <a:schemeClr val="bg1"/>
                </a:solidFill>
              </a:rPr>
              <a:t>change </a:t>
            </a:r>
            <a:r>
              <a:rPr lang="en-US" sz="2000" dirty="0" smtClean="0">
                <a:solidFill>
                  <a:schemeClr val="bg1"/>
                </a:solidFill>
              </a:rPr>
              <a:t>could increase forest resiliency and carbon storage (</a:t>
            </a:r>
            <a:r>
              <a:rPr lang="en-US" sz="2000" dirty="0" err="1" smtClean="0">
                <a:solidFill>
                  <a:schemeClr val="bg1"/>
                </a:solidFill>
              </a:rPr>
              <a:t>Purschel</a:t>
            </a:r>
            <a:r>
              <a:rPr lang="en-US" sz="2000" dirty="0" smtClean="0">
                <a:solidFill>
                  <a:schemeClr val="bg1"/>
                </a:solidFill>
              </a:rPr>
              <a:t>, 2009).</a:t>
            </a:r>
          </a:p>
          <a:p>
            <a:pPr lvl="1"/>
            <a:r>
              <a:rPr lang="en-US" sz="2000" dirty="0">
                <a:solidFill>
                  <a:schemeClr val="bg1"/>
                </a:solidFill>
              </a:rPr>
              <a:t>a</a:t>
            </a:r>
            <a:r>
              <a:rPr lang="en-US" sz="2000" dirty="0" smtClean="0">
                <a:solidFill>
                  <a:schemeClr val="bg1"/>
                </a:solidFill>
              </a:rPr>
              <a:t>fter </a:t>
            </a:r>
            <a:r>
              <a:rPr lang="en-US" sz="2000" dirty="0">
                <a:solidFill>
                  <a:schemeClr val="bg1"/>
                </a:solidFill>
              </a:rPr>
              <a:t>seven years, warming-induced soil carbon losses were nearly compensated for by plant carbon gains in response to </a:t>
            </a:r>
            <a:r>
              <a:rPr lang="en-US" sz="2000" dirty="0" smtClean="0">
                <a:solidFill>
                  <a:schemeClr val="bg1"/>
                </a:solidFill>
              </a:rPr>
              <a:t>warming (</a:t>
            </a:r>
            <a:r>
              <a:rPr lang="en-US" sz="2000" dirty="0" err="1" smtClean="0">
                <a:solidFill>
                  <a:schemeClr val="bg1"/>
                </a:solidFill>
              </a:rPr>
              <a:t>Melillo</a:t>
            </a:r>
            <a:r>
              <a:rPr lang="en-US" sz="2000" dirty="0" smtClean="0">
                <a:solidFill>
                  <a:schemeClr val="bg1"/>
                </a:solidFill>
              </a:rPr>
              <a:t> et al., 2011). </a:t>
            </a:r>
            <a:endParaRPr lang="en-US" sz="2000" dirty="0">
              <a:solidFill>
                <a:schemeClr val="bg1"/>
              </a:solidFill>
            </a:endParaRPr>
          </a:p>
          <a:p>
            <a:pPr lvl="1"/>
            <a:endParaRPr lang="en-US" sz="2000" dirty="0" smtClean="0">
              <a:solidFill>
                <a:schemeClr val="bg1"/>
              </a:solidFill>
            </a:endParaRPr>
          </a:p>
          <a:p>
            <a:pPr lvl="1"/>
            <a:endParaRPr lang="en-US" sz="2000" dirty="0" smtClean="0">
              <a:solidFill>
                <a:schemeClr val="bg1"/>
              </a:solidFill>
            </a:endParaRPr>
          </a:p>
        </p:txBody>
      </p:sp>
    </p:spTree>
    <p:extLst>
      <p:ext uri="{BB962C8B-B14F-4D97-AF65-F5344CB8AC3E}">
        <p14:creationId xmlns:p14="http://schemas.microsoft.com/office/powerpoint/2010/main" val="1558655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219200" y="152400"/>
            <a:ext cx="7391400" cy="685800"/>
          </a:xfrm>
        </p:spPr>
        <p:txBody>
          <a:bodyPr/>
          <a:lstStyle/>
          <a:p>
            <a:r>
              <a:rPr lang="en-US" dirty="0" smtClean="0">
                <a:solidFill>
                  <a:srgbClr val="FFC000"/>
                </a:solidFill>
              </a:rPr>
              <a:t>Highlights from NCA-New England</a:t>
            </a:r>
            <a:endParaRPr lang="en-US" sz="2400" dirty="0" smtClean="0">
              <a:solidFill>
                <a:srgbClr val="FFC000"/>
              </a:solidFill>
            </a:endParaRPr>
          </a:p>
        </p:txBody>
      </p:sp>
      <p:sp>
        <p:nvSpPr>
          <p:cNvPr id="3" name="Content Placeholder 2"/>
          <p:cNvSpPr>
            <a:spLocks noGrp="1"/>
          </p:cNvSpPr>
          <p:nvPr>
            <p:ph idx="1"/>
          </p:nvPr>
        </p:nvSpPr>
        <p:spPr>
          <a:xfrm>
            <a:off x="914400" y="914400"/>
            <a:ext cx="8001000" cy="6172200"/>
          </a:xfrm>
        </p:spPr>
        <p:txBody>
          <a:bodyPr/>
          <a:lstStyle/>
          <a:p>
            <a:r>
              <a:rPr lang="en-US" sz="2600" dirty="0" smtClean="0">
                <a:solidFill>
                  <a:schemeClr val="bg1"/>
                </a:solidFill>
              </a:rPr>
              <a:t>Marine and terrestrial ecosystem impacts</a:t>
            </a:r>
          </a:p>
          <a:p>
            <a:pPr lvl="1"/>
            <a:r>
              <a:rPr lang="en-US" sz="2000" dirty="0" smtClean="0">
                <a:solidFill>
                  <a:schemeClr val="bg1"/>
                </a:solidFill>
              </a:rPr>
              <a:t>salt </a:t>
            </a:r>
            <a:r>
              <a:rPr lang="en-US" sz="2000" dirty="0">
                <a:solidFill>
                  <a:schemeClr val="bg1"/>
                </a:solidFill>
              </a:rPr>
              <a:t>marsh communities may be resilient to modest amounts of warming and large changes in </a:t>
            </a:r>
            <a:r>
              <a:rPr lang="en-US" sz="2000" dirty="0" smtClean="0">
                <a:solidFill>
                  <a:schemeClr val="bg1"/>
                </a:solidFill>
              </a:rPr>
              <a:t>precipitation (Charles and Dukes, 2009). </a:t>
            </a:r>
          </a:p>
          <a:p>
            <a:pPr lvl="1"/>
            <a:r>
              <a:rPr lang="en-US" sz="2000" dirty="0">
                <a:solidFill>
                  <a:schemeClr val="bg1"/>
                </a:solidFill>
              </a:rPr>
              <a:t>warming could reduce plant diversity in New England salt </a:t>
            </a:r>
            <a:r>
              <a:rPr lang="en-US" sz="2000" dirty="0" smtClean="0">
                <a:solidFill>
                  <a:schemeClr val="bg1"/>
                </a:solidFill>
              </a:rPr>
              <a:t>marshes (</a:t>
            </a:r>
            <a:r>
              <a:rPr lang="en-US" sz="2000" dirty="0" err="1" smtClean="0">
                <a:solidFill>
                  <a:schemeClr val="bg1"/>
                </a:solidFill>
              </a:rPr>
              <a:t>Gedan</a:t>
            </a:r>
            <a:r>
              <a:rPr lang="en-US" sz="2000" dirty="0" smtClean="0">
                <a:solidFill>
                  <a:schemeClr val="bg1"/>
                </a:solidFill>
              </a:rPr>
              <a:t> and </a:t>
            </a:r>
            <a:r>
              <a:rPr lang="en-US" sz="2000" dirty="0" err="1" smtClean="0">
                <a:solidFill>
                  <a:schemeClr val="bg1"/>
                </a:solidFill>
              </a:rPr>
              <a:t>Bertness</a:t>
            </a:r>
            <a:r>
              <a:rPr lang="en-US" sz="2000" dirty="0" smtClean="0">
                <a:solidFill>
                  <a:schemeClr val="bg1"/>
                </a:solidFill>
              </a:rPr>
              <a:t>, 2009)</a:t>
            </a:r>
          </a:p>
          <a:p>
            <a:pPr lvl="1"/>
            <a:r>
              <a:rPr lang="en-US" sz="2000" dirty="0" smtClean="0">
                <a:solidFill>
                  <a:schemeClr val="bg1"/>
                </a:solidFill>
              </a:rPr>
              <a:t>warming could impact </a:t>
            </a:r>
            <a:r>
              <a:rPr lang="en-US" sz="2000" i="1" dirty="0" err="1" smtClean="0">
                <a:solidFill>
                  <a:schemeClr val="bg1"/>
                </a:solidFill>
              </a:rPr>
              <a:t>Spartina</a:t>
            </a:r>
            <a:r>
              <a:rPr lang="en-US" sz="2000" i="1" dirty="0" smtClean="0">
                <a:solidFill>
                  <a:schemeClr val="bg1"/>
                </a:solidFill>
              </a:rPr>
              <a:t> </a:t>
            </a:r>
            <a:r>
              <a:rPr lang="en-US" sz="2000" i="1" dirty="0">
                <a:solidFill>
                  <a:schemeClr val="bg1"/>
                </a:solidFill>
              </a:rPr>
              <a:t>patens, </a:t>
            </a:r>
            <a:r>
              <a:rPr lang="en-US" sz="2000" dirty="0">
                <a:solidFill>
                  <a:schemeClr val="bg1"/>
                </a:solidFill>
              </a:rPr>
              <a:t>a foundation species in saltmarshes, by increasing biomass production but had little impact on the ecological role of this grass or on the saltmarsh community as a </a:t>
            </a:r>
            <a:r>
              <a:rPr lang="en-US" sz="2000" dirty="0" smtClean="0">
                <a:solidFill>
                  <a:schemeClr val="bg1"/>
                </a:solidFill>
              </a:rPr>
              <a:t>whole (</a:t>
            </a:r>
            <a:r>
              <a:rPr lang="en-US" sz="2000" dirty="0" err="1">
                <a:solidFill>
                  <a:schemeClr val="bg1"/>
                </a:solidFill>
              </a:rPr>
              <a:t>Gedan</a:t>
            </a:r>
            <a:r>
              <a:rPr lang="en-US" sz="2000" dirty="0">
                <a:solidFill>
                  <a:schemeClr val="bg1"/>
                </a:solidFill>
              </a:rPr>
              <a:t> and </a:t>
            </a:r>
            <a:r>
              <a:rPr lang="en-US" sz="2000" dirty="0" err="1" smtClean="0">
                <a:solidFill>
                  <a:schemeClr val="bg1"/>
                </a:solidFill>
              </a:rPr>
              <a:t>Bertness</a:t>
            </a:r>
            <a:r>
              <a:rPr lang="en-US" sz="2000" dirty="0" smtClean="0">
                <a:solidFill>
                  <a:schemeClr val="bg1"/>
                </a:solidFill>
              </a:rPr>
              <a:t>, 2010</a:t>
            </a:r>
            <a:r>
              <a:rPr lang="en-US" sz="2000" dirty="0">
                <a:solidFill>
                  <a:schemeClr val="bg1"/>
                </a:solidFill>
              </a:rPr>
              <a:t>)</a:t>
            </a:r>
            <a:endParaRPr lang="en-US" sz="2000" dirty="0" smtClean="0">
              <a:solidFill>
                <a:schemeClr val="bg1"/>
              </a:solidFill>
            </a:endParaRPr>
          </a:p>
          <a:p>
            <a:pPr lvl="1"/>
            <a:r>
              <a:rPr lang="en-US" sz="2000" dirty="0">
                <a:solidFill>
                  <a:schemeClr val="bg1"/>
                </a:solidFill>
              </a:rPr>
              <a:t>combination of accelerating sea level rise and salt marsh die-off may overwhelm the natural compensatory mechanisms of salt marshes and increase their vulnerability to </a:t>
            </a:r>
            <a:r>
              <a:rPr lang="en-US" sz="2000" dirty="0" smtClean="0">
                <a:solidFill>
                  <a:schemeClr val="bg1"/>
                </a:solidFill>
              </a:rPr>
              <a:t>drowning (</a:t>
            </a:r>
            <a:r>
              <a:rPr lang="en-US" sz="2000" dirty="0" err="1" smtClean="0">
                <a:solidFill>
                  <a:schemeClr val="bg1"/>
                </a:solidFill>
              </a:rPr>
              <a:t>Gedan</a:t>
            </a:r>
            <a:r>
              <a:rPr lang="en-US" sz="2000" dirty="0">
                <a:solidFill>
                  <a:schemeClr val="bg1"/>
                </a:solidFill>
              </a:rPr>
              <a:t> </a:t>
            </a:r>
            <a:r>
              <a:rPr lang="en-US" sz="2000" dirty="0" smtClean="0">
                <a:solidFill>
                  <a:schemeClr val="bg1"/>
                </a:solidFill>
              </a:rPr>
              <a:t>et al, 2011).</a:t>
            </a:r>
          </a:p>
        </p:txBody>
      </p:sp>
    </p:spTree>
    <p:extLst>
      <p:ext uri="{BB962C8B-B14F-4D97-AF65-F5344CB8AC3E}">
        <p14:creationId xmlns:p14="http://schemas.microsoft.com/office/powerpoint/2010/main" val="1828583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219200" y="152400"/>
            <a:ext cx="7391400" cy="685800"/>
          </a:xfrm>
        </p:spPr>
        <p:txBody>
          <a:bodyPr/>
          <a:lstStyle/>
          <a:p>
            <a:r>
              <a:rPr lang="en-US" dirty="0" smtClean="0">
                <a:solidFill>
                  <a:srgbClr val="FFC000"/>
                </a:solidFill>
              </a:rPr>
              <a:t>Highlights from NCA-New England</a:t>
            </a:r>
            <a:endParaRPr lang="en-US" sz="2400" dirty="0" smtClean="0">
              <a:solidFill>
                <a:srgbClr val="FFC000"/>
              </a:solidFill>
            </a:endParaRPr>
          </a:p>
        </p:txBody>
      </p:sp>
      <p:sp>
        <p:nvSpPr>
          <p:cNvPr id="3" name="Content Placeholder 2"/>
          <p:cNvSpPr>
            <a:spLocks noGrp="1"/>
          </p:cNvSpPr>
          <p:nvPr>
            <p:ph idx="1"/>
          </p:nvPr>
        </p:nvSpPr>
        <p:spPr>
          <a:xfrm>
            <a:off x="914400" y="914400"/>
            <a:ext cx="8001000" cy="6172200"/>
          </a:xfrm>
        </p:spPr>
        <p:txBody>
          <a:bodyPr/>
          <a:lstStyle/>
          <a:p>
            <a:r>
              <a:rPr lang="en-US" sz="2600" dirty="0" smtClean="0">
                <a:solidFill>
                  <a:schemeClr val="bg1"/>
                </a:solidFill>
              </a:rPr>
              <a:t>Recent increases in extreme events</a:t>
            </a:r>
          </a:p>
          <a:p>
            <a:pPr lvl="1"/>
            <a:r>
              <a:rPr lang="en-US" sz="2000" dirty="0">
                <a:solidFill>
                  <a:schemeClr val="bg1"/>
                </a:solidFill>
              </a:rPr>
              <a:t>strong increases in the frequency of warm events (e.g., warm nights and warm summer days) and decreases in the frequency of cold events (e.g., ice days, frost days, and the cold spell duration indicator) were observed. A decreasing trend in frost days since 1870 was observed, with the strongest trends over the latter part of the 20</a:t>
            </a:r>
            <a:r>
              <a:rPr lang="en-US" sz="2000" baseline="30000" dirty="0">
                <a:solidFill>
                  <a:schemeClr val="bg1"/>
                </a:solidFill>
              </a:rPr>
              <a:t>th</a:t>
            </a:r>
            <a:r>
              <a:rPr lang="en-US" sz="2000" dirty="0">
                <a:solidFill>
                  <a:schemeClr val="bg1"/>
                </a:solidFill>
              </a:rPr>
              <a:t> </a:t>
            </a:r>
            <a:r>
              <a:rPr lang="en-US" sz="2000" dirty="0" smtClean="0">
                <a:solidFill>
                  <a:schemeClr val="bg1"/>
                </a:solidFill>
              </a:rPr>
              <a:t>century (Brown et al., 2010). </a:t>
            </a:r>
          </a:p>
          <a:p>
            <a:pPr lvl="1"/>
            <a:r>
              <a:rPr lang="en-US" sz="2000" dirty="0">
                <a:solidFill>
                  <a:schemeClr val="bg1"/>
                </a:solidFill>
              </a:rPr>
              <a:t>Significant increasing trends in days with 2-inch or greater precipitation </a:t>
            </a:r>
            <a:r>
              <a:rPr lang="en-US" sz="2000" dirty="0" smtClean="0">
                <a:solidFill>
                  <a:schemeClr val="bg1"/>
                </a:solidFill>
              </a:rPr>
              <a:t>at </a:t>
            </a:r>
            <a:r>
              <a:rPr lang="en-US" sz="2000" dirty="0">
                <a:solidFill>
                  <a:schemeClr val="bg1"/>
                </a:solidFill>
              </a:rPr>
              <a:t>some stations in </a:t>
            </a:r>
            <a:r>
              <a:rPr lang="en-US" sz="2000" dirty="0" smtClean="0">
                <a:solidFill>
                  <a:schemeClr val="bg1"/>
                </a:solidFill>
              </a:rPr>
              <a:t>MA, VT and </a:t>
            </a:r>
            <a:r>
              <a:rPr lang="en-US" sz="2000" dirty="0">
                <a:solidFill>
                  <a:schemeClr val="bg1"/>
                </a:solidFill>
              </a:rPr>
              <a:t>Eastern </a:t>
            </a:r>
            <a:r>
              <a:rPr lang="en-US" sz="2000" dirty="0" smtClean="0">
                <a:solidFill>
                  <a:schemeClr val="bg1"/>
                </a:solidFill>
              </a:rPr>
              <a:t>NY, </a:t>
            </a:r>
            <a:r>
              <a:rPr lang="en-US" sz="2000" dirty="0">
                <a:solidFill>
                  <a:schemeClr val="bg1"/>
                </a:solidFill>
              </a:rPr>
              <a:t>and days with 4-inch or greater rain were generally increasing, but the statistical significance could not be </a:t>
            </a:r>
            <a:r>
              <a:rPr lang="en-US" sz="2000" dirty="0" smtClean="0">
                <a:solidFill>
                  <a:schemeClr val="bg1"/>
                </a:solidFill>
              </a:rPr>
              <a:t>assessed (</a:t>
            </a:r>
            <a:r>
              <a:rPr lang="en-US" sz="2000" dirty="0" err="1" smtClean="0">
                <a:solidFill>
                  <a:schemeClr val="bg1"/>
                </a:solidFill>
              </a:rPr>
              <a:t>Spierre</a:t>
            </a:r>
            <a:r>
              <a:rPr lang="en-US" sz="2000" dirty="0" smtClean="0">
                <a:solidFill>
                  <a:schemeClr val="bg1"/>
                </a:solidFill>
              </a:rPr>
              <a:t> and Wake, 2010). </a:t>
            </a:r>
            <a:endParaRPr lang="en-US" sz="2600" dirty="0" smtClean="0">
              <a:solidFill>
                <a:schemeClr val="bg1"/>
              </a:solidFill>
            </a:endParaRPr>
          </a:p>
          <a:p>
            <a:pPr lvl="1"/>
            <a:r>
              <a:rPr lang="en-US" sz="2000" dirty="0" smtClean="0">
                <a:solidFill>
                  <a:schemeClr val="bg1"/>
                </a:solidFill>
              </a:rPr>
              <a:t>Significant increasing trends in 1-day annual maximum precipitation at stations in coastal NH, central and eastern MA since 1970. Increasing trends in 2- and 3-day annual maximum precipitation at some stations (Douglas and Fairbank, 2011).</a:t>
            </a:r>
          </a:p>
        </p:txBody>
      </p:sp>
    </p:spTree>
    <p:extLst>
      <p:ext uri="{BB962C8B-B14F-4D97-AF65-F5344CB8AC3E}">
        <p14:creationId xmlns:p14="http://schemas.microsoft.com/office/powerpoint/2010/main" val="2224044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085" y="1066800"/>
            <a:ext cx="7028613" cy="5105400"/>
          </a:xfrm>
          <a:prstGeom prst="rect">
            <a:avLst/>
          </a:prstGeom>
        </p:spPr>
      </p:pic>
      <p:sp>
        <p:nvSpPr>
          <p:cNvPr id="7" name="Title 1"/>
          <p:cNvSpPr>
            <a:spLocks noGrp="1"/>
          </p:cNvSpPr>
          <p:nvPr>
            <p:ph type="title"/>
          </p:nvPr>
        </p:nvSpPr>
        <p:spPr>
          <a:xfrm>
            <a:off x="1370013" y="301625"/>
            <a:ext cx="7313612" cy="636639"/>
          </a:xfrm>
        </p:spPr>
        <p:txBody>
          <a:bodyPr/>
          <a:lstStyle/>
          <a:p>
            <a:r>
              <a:rPr lang="en-US" dirty="0" smtClean="0">
                <a:solidFill>
                  <a:srgbClr val="FFC000"/>
                </a:solidFill>
              </a:rPr>
              <a:t>Federal disasters in New England</a:t>
            </a:r>
            <a:endParaRPr lang="en-US" dirty="0">
              <a:solidFill>
                <a:srgbClr val="FFC000"/>
              </a:solidFill>
            </a:endParaRPr>
          </a:p>
        </p:txBody>
      </p:sp>
      <p:sp>
        <p:nvSpPr>
          <p:cNvPr id="6" name="TextBox 5"/>
          <p:cNvSpPr txBox="1"/>
          <p:nvPr/>
        </p:nvSpPr>
        <p:spPr>
          <a:xfrm>
            <a:off x="1133085" y="6368534"/>
            <a:ext cx="7101688" cy="369332"/>
          </a:xfrm>
          <a:prstGeom prst="rect">
            <a:avLst/>
          </a:prstGeom>
          <a:noFill/>
        </p:spPr>
        <p:txBody>
          <a:bodyPr wrap="none" rtlCol="0">
            <a:spAutoFit/>
          </a:bodyPr>
          <a:lstStyle/>
          <a:p>
            <a:r>
              <a:rPr lang="en-US" dirty="0" smtClean="0">
                <a:solidFill>
                  <a:schemeClr val="bg1"/>
                </a:solidFill>
              </a:rPr>
              <a:t>Source</a:t>
            </a:r>
            <a:r>
              <a:rPr lang="en-US" dirty="0">
                <a:solidFill>
                  <a:schemeClr val="bg1"/>
                </a:solidFill>
              </a:rPr>
              <a:t>: FEMA (http://</a:t>
            </a:r>
            <a:r>
              <a:rPr lang="en-US" dirty="0" smtClean="0">
                <a:solidFill>
                  <a:schemeClr val="bg1"/>
                </a:solidFill>
              </a:rPr>
              <a:t>www.fema.gov/news/disasters.fema)</a:t>
            </a:r>
            <a:endParaRPr lang="en-US" dirty="0">
              <a:solidFill>
                <a:schemeClr val="bg1"/>
              </a:solidFill>
            </a:endParaRPr>
          </a:p>
        </p:txBody>
      </p:sp>
      <p:cxnSp>
        <p:nvCxnSpPr>
          <p:cNvPr id="9" name="Straight Connector 8"/>
          <p:cNvCxnSpPr/>
          <p:nvPr/>
        </p:nvCxnSpPr>
        <p:spPr bwMode="auto">
          <a:xfrm flipV="1">
            <a:off x="3911600" y="2514600"/>
            <a:ext cx="0" cy="2971800"/>
          </a:xfrm>
          <a:prstGeom prst="line">
            <a:avLst/>
          </a:prstGeom>
          <a:solidFill>
            <a:schemeClr val="accent1"/>
          </a:solidFill>
          <a:ln w="1587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4786261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7313612" cy="536575"/>
          </a:xfrm>
        </p:spPr>
        <p:txBody>
          <a:bodyPr/>
          <a:lstStyle/>
          <a:p>
            <a:r>
              <a:rPr lang="en-US" dirty="0" smtClean="0">
                <a:solidFill>
                  <a:srgbClr val="FFC000"/>
                </a:solidFill>
              </a:rPr>
              <a:t>Some of these events include…</a:t>
            </a:r>
            <a:endParaRPr lang="en-US" dirty="0">
              <a:solidFill>
                <a:srgbClr val="FFC000"/>
              </a:solidFill>
            </a:endParaRPr>
          </a:p>
        </p:txBody>
      </p:sp>
      <p:sp>
        <p:nvSpPr>
          <p:cNvPr id="3" name="Content Placeholder 2"/>
          <p:cNvSpPr>
            <a:spLocks noGrp="1"/>
          </p:cNvSpPr>
          <p:nvPr>
            <p:ph idx="1"/>
          </p:nvPr>
        </p:nvSpPr>
        <p:spPr>
          <a:xfrm>
            <a:off x="990600" y="1143000"/>
            <a:ext cx="7773987" cy="5408613"/>
          </a:xfrm>
        </p:spPr>
        <p:txBody>
          <a:bodyPr/>
          <a:lstStyle/>
          <a:p>
            <a:r>
              <a:rPr lang="en-US" sz="2400" dirty="0">
                <a:solidFill>
                  <a:schemeClr val="bg1"/>
                </a:solidFill>
              </a:rPr>
              <a:t>October </a:t>
            </a:r>
            <a:r>
              <a:rPr lang="en-US" sz="2400" dirty="0" smtClean="0">
                <a:solidFill>
                  <a:schemeClr val="bg1"/>
                </a:solidFill>
              </a:rPr>
              <a:t>2005: Inland floods</a:t>
            </a:r>
          </a:p>
          <a:p>
            <a:r>
              <a:rPr lang="en-US" sz="2400" dirty="0" smtClean="0">
                <a:solidFill>
                  <a:schemeClr val="bg1"/>
                </a:solidFill>
              </a:rPr>
              <a:t>May 2006: Inland floods</a:t>
            </a:r>
          </a:p>
          <a:p>
            <a:r>
              <a:rPr lang="en-US" sz="2400" dirty="0" smtClean="0">
                <a:solidFill>
                  <a:schemeClr val="bg1"/>
                </a:solidFill>
              </a:rPr>
              <a:t>April 2007: inland and coastal floods (2006 &amp; 2007 were “100-yr” floods)</a:t>
            </a:r>
          </a:p>
          <a:p>
            <a:r>
              <a:rPr lang="en-US" sz="2400" dirty="0" smtClean="0">
                <a:solidFill>
                  <a:schemeClr val="bg1"/>
                </a:solidFill>
              </a:rPr>
              <a:t>December 2008: Ice storm</a:t>
            </a:r>
          </a:p>
          <a:p>
            <a:r>
              <a:rPr lang="en-US" sz="2400" dirty="0" smtClean="0">
                <a:solidFill>
                  <a:schemeClr val="bg1"/>
                </a:solidFill>
              </a:rPr>
              <a:t>February 2010: “</a:t>
            </a:r>
            <a:r>
              <a:rPr lang="en-US" sz="2400" dirty="0" err="1" smtClean="0">
                <a:solidFill>
                  <a:schemeClr val="bg1"/>
                </a:solidFill>
              </a:rPr>
              <a:t>Snowicane</a:t>
            </a:r>
            <a:r>
              <a:rPr lang="en-US" sz="2400" dirty="0" smtClean="0">
                <a:solidFill>
                  <a:schemeClr val="bg1"/>
                </a:solidFill>
              </a:rPr>
              <a:t>”</a:t>
            </a:r>
          </a:p>
          <a:p>
            <a:r>
              <a:rPr lang="en-US" sz="2400" dirty="0" smtClean="0">
                <a:solidFill>
                  <a:schemeClr val="bg1"/>
                </a:solidFill>
              </a:rPr>
              <a:t>March 2010: 3 weeks of rain &amp; floods (wettest month on record at BHO)</a:t>
            </a:r>
          </a:p>
          <a:p>
            <a:r>
              <a:rPr lang="en-US" sz="2400" dirty="0" smtClean="0">
                <a:solidFill>
                  <a:schemeClr val="bg1"/>
                </a:solidFill>
              </a:rPr>
              <a:t>August 2011: Hurricane Irene</a:t>
            </a:r>
          </a:p>
          <a:p>
            <a:r>
              <a:rPr lang="en-US" sz="2400" dirty="0" smtClean="0">
                <a:solidFill>
                  <a:schemeClr val="bg1"/>
                </a:solidFill>
              </a:rPr>
              <a:t>October 2011: Halloween Blizzard</a:t>
            </a:r>
          </a:p>
          <a:p>
            <a:r>
              <a:rPr lang="en-US" sz="2400" dirty="0" smtClean="0">
                <a:solidFill>
                  <a:schemeClr val="bg1"/>
                </a:solidFill>
              </a:rPr>
              <a:t>Winter 2011-12 and Feb 2012: </a:t>
            </a:r>
            <a:r>
              <a:rPr lang="en-US" sz="2400" u="sng" dirty="0" smtClean="0">
                <a:solidFill>
                  <a:schemeClr val="bg1"/>
                </a:solidFill>
              </a:rPr>
              <a:t>almost</a:t>
            </a:r>
            <a:r>
              <a:rPr lang="en-US" sz="2400" dirty="0" smtClean="0">
                <a:solidFill>
                  <a:schemeClr val="bg1"/>
                </a:solidFill>
              </a:rPr>
              <a:t> driest on record (darned leap day</a:t>
            </a:r>
            <a:r>
              <a:rPr lang="en-US" sz="2400" dirty="0" smtClean="0">
                <a:solidFill>
                  <a:schemeClr val="bg1"/>
                </a:solidFill>
              </a:rPr>
              <a:t>!!)</a:t>
            </a:r>
          </a:p>
          <a:p>
            <a:r>
              <a:rPr lang="en-US" sz="2400" dirty="0" smtClean="0">
                <a:solidFill>
                  <a:schemeClr val="bg1"/>
                </a:solidFill>
              </a:rPr>
              <a:t>Jan-Mar 2012: record number of heat records.</a:t>
            </a:r>
            <a:endParaRPr lang="en-US" sz="2400" dirty="0" smtClean="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3680417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Eclipse</Template>
  <TotalTime>1319</TotalTime>
  <Words>1632</Words>
  <Application>Microsoft Office PowerPoint</Application>
  <PresentationFormat>On-screen Show (4:3)</PresentationFormat>
  <Paragraphs>117</Paragraphs>
  <Slides>22</Slides>
  <Notes>6</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Eclipse</vt:lpstr>
      <vt:lpstr>Climate Change in New England:  Recent observations.</vt:lpstr>
      <vt:lpstr>Our Changing Northeast Climate</vt:lpstr>
      <vt:lpstr>Our Changing Northeast Climate</vt:lpstr>
      <vt:lpstr>Highlights from NCA-New England</vt:lpstr>
      <vt:lpstr>Highlights from NCA-New England</vt:lpstr>
      <vt:lpstr>Highlights from NCA-New England</vt:lpstr>
      <vt:lpstr>Highlights from NCA-New England</vt:lpstr>
      <vt:lpstr>Federal disasters in New England</vt:lpstr>
      <vt:lpstr>Some of these events include…</vt:lpstr>
      <vt:lpstr>PowerPoint Presentation</vt:lpstr>
      <vt:lpstr>PowerPoint Presentation</vt:lpstr>
      <vt:lpstr>Why is understanding extreme events important for the US?</vt:lpstr>
      <vt:lpstr>Observations according to SREX 2011</vt:lpstr>
      <vt:lpstr>PowerPoint Presentation</vt:lpstr>
      <vt:lpstr>Climate change and sea level rise.</vt:lpstr>
      <vt:lpstr>The most recent SLR projections</vt:lpstr>
      <vt:lpstr>Mapping of potential flooding in Boston</vt:lpstr>
      <vt:lpstr>2.5 ft SLR</vt:lpstr>
      <vt:lpstr> 5 ft SLR</vt:lpstr>
      <vt:lpstr>2.5 ft SLR</vt:lpstr>
      <vt:lpstr> 2.5 ft SLR+  5 ft surge</vt:lpstr>
      <vt:lpstr>What’s next?</vt:lpstr>
    </vt:vector>
  </TitlesOfParts>
  <Company>UMass Boston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Rising Tide in Boston: projected coastal flooding due to climate change</dc:title>
  <dc:creator>Ellen.Douglas</dc:creator>
  <cp:lastModifiedBy>Ellen.Douglas</cp:lastModifiedBy>
  <cp:revision>247</cp:revision>
  <dcterms:created xsi:type="dcterms:W3CDTF">2009-01-30T20:01:07Z</dcterms:created>
  <dcterms:modified xsi:type="dcterms:W3CDTF">2012-05-11T02:54:15Z</dcterms:modified>
</cp:coreProperties>
</file>