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62" r:id="rId2"/>
    <p:sldId id="258" r:id="rId3"/>
    <p:sldId id="259" r:id="rId4"/>
    <p:sldId id="257" r:id="rId5"/>
    <p:sldId id="307" r:id="rId6"/>
    <p:sldId id="260" r:id="rId7"/>
    <p:sldId id="310" r:id="rId8"/>
    <p:sldId id="264" r:id="rId9"/>
    <p:sldId id="266" r:id="rId10"/>
    <p:sldId id="267" r:id="rId11"/>
    <p:sldId id="268" r:id="rId12"/>
    <p:sldId id="285" r:id="rId13"/>
    <p:sldId id="277" r:id="rId14"/>
    <p:sldId id="278" r:id="rId15"/>
    <p:sldId id="304" r:id="rId16"/>
    <p:sldId id="305" r:id="rId17"/>
    <p:sldId id="306" r:id="rId18"/>
    <p:sldId id="318" r:id="rId19"/>
    <p:sldId id="314" r:id="rId20"/>
    <p:sldId id="315" r:id="rId21"/>
    <p:sldId id="295" r:id="rId22"/>
    <p:sldId id="292" r:id="rId23"/>
    <p:sldId id="293" r:id="rId24"/>
    <p:sldId id="294" r:id="rId25"/>
    <p:sldId id="291" r:id="rId26"/>
    <p:sldId id="290" r:id="rId27"/>
    <p:sldId id="284" r:id="rId28"/>
    <p:sldId id="316" r:id="rId29"/>
    <p:sldId id="296" r:id="rId30"/>
    <p:sldId id="297" r:id="rId31"/>
    <p:sldId id="298" r:id="rId32"/>
    <p:sldId id="299" r:id="rId33"/>
    <p:sldId id="300" r:id="rId34"/>
    <p:sldId id="301" r:id="rId35"/>
    <p:sldId id="302" r:id="rId36"/>
    <p:sldId id="303" r:id="rId37"/>
    <p:sldId id="308" r:id="rId38"/>
    <p:sldId id="309" r:id="rId39"/>
    <p:sldId id="311" r:id="rId40"/>
    <p:sldId id="312" r:id="rId41"/>
    <p:sldId id="313"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18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0D7EEC-C75C-46D3-844E-B1004BCC8D6D}" type="datetimeFigureOut">
              <a:rPr lang="en-US" smtClean="0"/>
              <a:t>5/10/2012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663CF4-3BCC-4CF7-A44B-75A77D9954F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3475D8-4BF5-BE40-BA6E-C193572AEC7E}" type="slidenum">
              <a:rPr lang="de-DE"/>
              <a:pPr/>
              <a:t>6</a:t>
            </a:fld>
            <a:endParaRPr lang="de-DE"/>
          </a:p>
        </p:txBody>
      </p:sp>
      <p:sp>
        <p:nvSpPr>
          <p:cNvPr id="623618" name="Rectangle 1026"/>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3619"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a:ln/>
        </p:spPr>
      </p:sp>
      <p:sp>
        <p:nvSpPr>
          <p:cNvPr id="182275"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p:txBody>
          <a:bodyPr/>
          <a:lstStyle/>
          <a:p>
            <a:pPr>
              <a:defRPr/>
            </a:pPr>
            <a:fld id="{D5959364-807B-484A-9EDE-16ABAA5D2001}" type="slidenum">
              <a:rPr lang="en-US" smtClean="0"/>
              <a:pPr>
                <a:defRPr/>
              </a:pPr>
              <a:t>23</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a:ln/>
        </p:spPr>
      </p:sp>
      <p:sp>
        <p:nvSpPr>
          <p:cNvPr id="183299"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p:txBody>
          <a:bodyPr/>
          <a:lstStyle/>
          <a:p>
            <a:pPr>
              <a:defRPr/>
            </a:pPr>
            <a:fld id="{AD3FA410-B163-4E76-AF91-B357884B1395}" type="slidenum">
              <a:rPr lang="en-US" smtClean="0"/>
              <a:pPr>
                <a:defRPr/>
              </a:pPr>
              <a:t>24</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a:ln/>
        </p:spPr>
      </p:sp>
      <p:sp>
        <p:nvSpPr>
          <p:cNvPr id="156675" name="Notes Placeholder 2"/>
          <p:cNvSpPr>
            <a:spLocks noGrp="1"/>
          </p:cNvSpPr>
          <p:nvPr>
            <p:ph type="body" idx="1"/>
          </p:nvPr>
        </p:nvSpPr>
        <p:spPr>
          <a:noFill/>
          <a:ln/>
        </p:spPr>
        <p:txBody>
          <a:bodyPr/>
          <a:lstStyle/>
          <a:p>
            <a:r>
              <a:rPr lang="en-US" smtClean="0"/>
              <a:t>Site for potential beach </a:t>
            </a:r>
          </a:p>
        </p:txBody>
      </p:sp>
      <p:sp>
        <p:nvSpPr>
          <p:cNvPr id="58372" name="Slide Number Placeholder 3"/>
          <p:cNvSpPr>
            <a:spLocks noGrp="1"/>
          </p:cNvSpPr>
          <p:nvPr>
            <p:ph type="sldNum" sz="quarter" idx="5"/>
          </p:nvPr>
        </p:nvSpPr>
        <p:spPr/>
        <p:txBody>
          <a:bodyPr/>
          <a:lstStyle/>
          <a:p>
            <a:pPr>
              <a:defRPr/>
            </a:pPr>
            <a:fld id="{D790A092-7D3D-49D0-9179-AA90D62E7FF3}" type="slidenum">
              <a:rPr lang="en-US" smtClean="0"/>
              <a:pPr>
                <a:defRPr/>
              </a:pPr>
              <a:t>29</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ln/>
        </p:spPr>
      </p:sp>
      <p:sp>
        <p:nvSpPr>
          <p:cNvPr id="157699" name="Notes Placeholder 2"/>
          <p:cNvSpPr>
            <a:spLocks noGrp="1"/>
          </p:cNvSpPr>
          <p:nvPr>
            <p:ph type="body" idx="1"/>
          </p:nvPr>
        </p:nvSpPr>
        <p:spPr>
          <a:noFill/>
          <a:ln/>
        </p:spPr>
        <p:txBody>
          <a:bodyPr/>
          <a:lstStyle/>
          <a:p>
            <a:r>
              <a:rPr lang="en-US" smtClean="0"/>
              <a:t>Provides both protection and amenities to community and the environment – plus flexible design. WOW !  </a:t>
            </a:r>
          </a:p>
        </p:txBody>
      </p:sp>
      <p:sp>
        <p:nvSpPr>
          <p:cNvPr id="59396" name="Slide Number Placeholder 3"/>
          <p:cNvSpPr>
            <a:spLocks noGrp="1"/>
          </p:cNvSpPr>
          <p:nvPr>
            <p:ph type="sldNum" sz="quarter" idx="5"/>
          </p:nvPr>
        </p:nvSpPr>
        <p:spPr/>
        <p:txBody>
          <a:bodyPr/>
          <a:lstStyle/>
          <a:p>
            <a:pPr>
              <a:defRPr/>
            </a:pPr>
            <a:fld id="{8D14188A-6377-4C4B-B999-01A6BEA9EF2C}" type="slidenum">
              <a:rPr lang="en-US" smtClean="0"/>
              <a:pPr>
                <a:defRPr/>
              </a:pPr>
              <a:t>30</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defTabSz="912715">
              <a:defRPr/>
            </a:pPr>
            <a:fld id="{B04E0483-D796-40EF-BBF3-15A1B4692DBA}" type="slidenum">
              <a:rPr lang="en-US" smtClean="0"/>
              <a:pPr defTabSz="912715">
                <a:defRPr/>
              </a:pPr>
              <a:t>37</a:t>
            </a:fld>
            <a:endParaRPr lang="en-US" dirty="0" smtClean="0"/>
          </a:p>
        </p:txBody>
      </p:sp>
      <p:sp>
        <p:nvSpPr>
          <p:cNvPr id="153603" name="Rectangle 2"/>
          <p:cNvSpPr>
            <a:spLocks noRo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r>
              <a:rPr lang="en-US" smtClean="0"/>
              <a:t>Colleagues, Attached is a slightly better plot of the NOAH pile sort data. Some general guidance on how to interpret. First, look for broad patterns. I see a group of terms in the upper left quadrant (Al Gore, Kyoto, green alternatives, research) that suggest, to me, the human efforts to deal with climate change, and notice that God and Reality are close by. What is kinda of interesting is that we don't have that many terms of human efforts to address climate change. Hmmm. Also note that in the bottom left quadrant to center bottom we have the causes and immediate physical and ecological consequences of climate change. Then, in the lower right quadrant you have terms that suggest the health and human consequences of climate change. Overall, the way the terms plotted looked patterned. We could almost draw circles around key group clusters, such as the upper left quadrant terms, etc. and it would be useful to think about the terms that are listed. In addition, we used two dimensions to plot the terms. Thus, we should image two dimensions that might underlie the clusters of terms. So, for example, one possible dimension, going from left to right is physical cause/consequence to human consequence (poverty, violence, etc.). Restated, the implicit thinking is from physical impacts to human consequences, broadly defined. Is the opposite possible? Anyway, this is just a little more. We'll try to explain the plot more tomorrow during our conference call tomorrow morning. Michael and Scott Dr. Michael Paolisso Associate Professor Department of Anthropology 1111 Woods Hall University of Maryland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p:spPr>
      </p:sp>
      <p:sp>
        <p:nvSpPr>
          <p:cNvPr id="159747" name="Notes Placeholder 2"/>
          <p:cNvSpPr>
            <a:spLocks noGrp="1"/>
          </p:cNvSpPr>
          <p:nvPr>
            <p:ph type="body" idx="1"/>
          </p:nvPr>
        </p:nvSpPr>
        <p:spPr>
          <a:noFill/>
          <a:ln/>
        </p:spPr>
        <p:txBody>
          <a:bodyPr/>
          <a:lstStyle/>
          <a:p>
            <a:pPr eaLnBrk="1" hangingPunct="1"/>
            <a:r>
              <a:rPr lang="en-US" smtClean="0"/>
              <a:t>An illustrative example of the simplified scenario-based risk assessment is presented below as a case study for Old Orchard Beach (OOB), Maine in the northeastern USA, shown in Figure 4. This town has a population of 8,900 that swells to over 70,000 during peak tourism season and a long sandy beach along which most of the hotels, restaurants, and other commercial real estate are located</a:t>
            </a:r>
          </a:p>
        </p:txBody>
      </p:sp>
      <p:sp>
        <p:nvSpPr>
          <p:cNvPr id="99332" name="Slide Number Placeholder 3"/>
          <p:cNvSpPr>
            <a:spLocks noGrp="1"/>
          </p:cNvSpPr>
          <p:nvPr>
            <p:ph type="sldNum" sz="quarter" idx="5"/>
          </p:nvPr>
        </p:nvSpPr>
        <p:spPr/>
        <p:txBody>
          <a:bodyPr/>
          <a:lstStyle/>
          <a:p>
            <a:pPr defTabSz="913458">
              <a:defRPr/>
            </a:pPr>
            <a:fld id="{71373368-4A6F-4A20-83AF-BCE8BF0F54AC}" type="slidenum">
              <a:rPr lang="en-US"/>
              <a:pPr defTabSz="913458">
                <a:defRPr/>
              </a:pPr>
              <a:t>38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pPr>
              <a:buClr>
                <a:srgbClr val="C0504D"/>
              </a:buClr>
            </a:pPr>
            <a:fld id="{E579C2C3-04C0-427A-87A5-6151B781B609}" type="slidenum">
              <a:rPr lang="en-US" smtClean="0">
                <a:solidFill>
                  <a:srgbClr val="000000"/>
                </a:solidFill>
                <a:cs typeface="Times New Roman" pitchFamily="18" charset="0"/>
              </a:rPr>
              <a:pPr>
                <a:buClr>
                  <a:srgbClr val="C0504D"/>
                </a:buClr>
              </a:pPr>
              <a:t>40</a:t>
            </a:fld>
            <a:endParaRPr lang="en-US" smtClean="0">
              <a:solidFill>
                <a:srgbClr val="000000"/>
              </a:solidFill>
              <a:cs typeface="Times New Roman" pitchFamily="18" charset="0"/>
            </a:endParaRPr>
          </a:p>
        </p:txBody>
      </p:sp>
      <p:sp>
        <p:nvSpPr>
          <p:cNvPr id="135171" name="Rectangle 2"/>
          <p:cNvSpPr>
            <a:spLocks noRo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r>
              <a:rPr lang="en-US" b="1" smtClean="0"/>
              <a:t>What cause SLR To rise  ?  made up of the following components”  </a:t>
            </a:r>
          </a:p>
          <a:p>
            <a:pPr eaLnBrk="1" hangingPunct="1"/>
            <a:endParaRPr lang="en-US" smtClean="0"/>
          </a:p>
          <a:p>
            <a:pPr eaLnBrk="1" hangingPunct="1"/>
            <a:r>
              <a:rPr lang="en-US" smtClean="0"/>
              <a:t>GLOBAL Thermal expansion of sea water </a:t>
            </a:r>
          </a:p>
          <a:p>
            <a:pPr eaLnBrk="1" hangingPunct="1"/>
            <a:r>
              <a:rPr lang="en-US" smtClean="0"/>
              <a:t>Melt of ice on land </a:t>
            </a:r>
          </a:p>
          <a:p>
            <a:pPr eaLnBrk="1" hangingPunct="1"/>
            <a:endParaRPr lang="en-US" smtClean="0"/>
          </a:p>
          <a:p>
            <a:pPr eaLnBrk="1" hangingPunct="1"/>
            <a:r>
              <a:rPr lang="en-US" smtClean="0"/>
              <a:t>REGIONAL Regional impacts due to changes in ocean currents due to secondary impacts of eg, Greenland ice sheet melt  – eg may result in increase of 30 to 51 cm by 2100 in the NE USA </a:t>
            </a:r>
          </a:p>
          <a:p>
            <a:pPr eaLnBrk="1" hangingPunct="1"/>
            <a:endParaRPr lang="en-US" smtClean="0"/>
          </a:p>
          <a:p>
            <a:pPr eaLnBrk="1" hangingPunct="1"/>
            <a:endParaRPr lang="en-US" smtClean="0"/>
          </a:p>
          <a:p>
            <a:pPr eaLnBrk="1" hangingPunct="1"/>
            <a:r>
              <a:rPr lang="en-US" smtClean="0"/>
              <a:t>LOCAL Subsidence – exmaple of boston – approx 1 foot of SLR over last century – 6 in is subsidence. </a:t>
            </a:r>
          </a:p>
          <a:p>
            <a:pPr eaLnBrk="1" hangingPunct="1"/>
            <a:endParaRPr lang="en-US" smtClean="0"/>
          </a:p>
          <a:p>
            <a:pPr eaLnBrk="1" hangingPunct="1"/>
            <a:r>
              <a:rPr lang="en-US" smtClean="0"/>
              <a:t>Total effect is relative SLR – change in SLR relative to the land surface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0000" lnSpcReduction="20000"/>
          </a:bodyPr>
          <a:lstStyle/>
          <a:p>
            <a:pPr>
              <a:defRPr/>
            </a:pPr>
            <a:r>
              <a:rPr lang="en-US" dirty="0" smtClean="0"/>
              <a:t>How much might the global  SLR rise over the next century ? It is uncertain primarily due to future GHG emission scenarios (political and socio-economic issue) and </a:t>
            </a:r>
            <a:r>
              <a:rPr lang="en-US" dirty="0" err="1" smtClean="0"/>
              <a:t>sceintific</a:t>
            </a:r>
            <a:r>
              <a:rPr lang="en-US" dirty="0" smtClean="0"/>
              <a:t> uncertainty on impacts of GHG emissions on the Earth climate systems, particularly the rates of melting of ice on land. The uncertainty range is less in 2050 - ~20 to 50 cm. By 2100 the range based upon some research in 2007, increased to 50 cm to 140 cm. Some more recent work in 2009, increased the 2050 range to ~ 30 to 60 cm, 2100 range to 75 to 190 cm. Some research has suggested the maximum possible by 2100 is 2 meters. </a:t>
            </a:r>
          </a:p>
          <a:p>
            <a:pPr>
              <a:defRPr/>
            </a:pPr>
            <a:endParaRPr lang="en-US" dirty="0" smtClean="0"/>
          </a:p>
          <a:p>
            <a:pPr>
              <a:defRPr/>
            </a:pPr>
            <a:r>
              <a:rPr lang="en-US" dirty="0" smtClean="0"/>
              <a:t>USGCRP 2009 quote The Earth has major ice sheets on Greenland and Antarctica. These ice sheets are currently losing ice volume by increased melting and calving of icebergs, contributing to sea-level rise. </a:t>
            </a:r>
            <a:r>
              <a:rPr lang="en-US" b="1" dirty="0" smtClean="0"/>
              <a:t>The Greenland Ice Sheet has also been experiencing record amounts of surface melting, and a large increase in the rate of mass loss in the past decade.41 If the entire Greenland Ice Sheet melted, it would raise sea level by about 20 feet</a:t>
            </a:r>
            <a:r>
              <a:rPr lang="en-US" dirty="0" smtClean="0"/>
              <a:t>. The Antarctic Ice Sheet consists of two portions, the West Antarctic Ice Sheet and the East Antarctic Ice Sheet. </a:t>
            </a:r>
            <a:r>
              <a:rPr lang="en-US" b="1" dirty="0" smtClean="0"/>
              <a:t>The West Antarctic Ice Sheet, the more vulnerable to melting of the two, contains enough water to raise global sea levels by about 16 to 20 feet.29 If the East Antarctic Ice Sheet melted entirely, it would raise global sea level by about 200 feet. Complete melting of these ice sheets over this century or the next is thought to be virtually impossible</a:t>
            </a:r>
            <a:r>
              <a:rPr lang="en-US" dirty="0" smtClean="0"/>
              <a:t>, although past climate records provide precedent for very significant decreases in ice volume, and therefore increases in sea level.42,43</a:t>
            </a:r>
          </a:p>
          <a:p>
            <a:pPr>
              <a:defRPr/>
            </a:pPr>
            <a:endParaRPr lang="en-US" dirty="0" smtClean="0"/>
          </a:p>
          <a:p>
            <a:pPr>
              <a:defRPr/>
            </a:pPr>
            <a:r>
              <a:rPr lang="en-US" b="1" dirty="0" smtClean="0"/>
              <a:t>This also highlights the difficulty to climate change adaptation  planning - we do not know the future climate and its impacts – but we have planning  methods to deal with this – discussed later</a:t>
            </a:r>
            <a:r>
              <a:rPr lang="en-US" dirty="0" smtClean="0"/>
              <a:t> </a:t>
            </a:r>
            <a:endParaRPr lang="en-US" dirty="0"/>
          </a:p>
        </p:txBody>
      </p:sp>
      <p:sp>
        <p:nvSpPr>
          <p:cNvPr id="138244" name="Slide Number Placeholder 3"/>
          <p:cNvSpPr>
            <a:spLocks noGrp="1"/>
          </p:cNvSpPr>
          <p:nvPr>
            <p:ph type="sldNum" sz="quarter" idx="5"/>
          </p:nvPr>
        </p:nvSpPr>
        <p:spPr>
          <a:noFill/>
        </p:spPr>
        <p:txBody>
          <a:bodyPr/>
          <a:lstStyle/>
          <a:p>
            <a:pPr>
              <a:buClr>
                <a:srgbClr val="C0504D"/>
              </a:buClr>
            </a:pPr>
            <a:fld id="{A4E5E211-B1DE-4101-8BF7-0186246F9B43}" type="slidenum">
              <a:rPr lang="en-US" smtClean="0">
                <a:solidFill>
                  <a:srgbClr val="000000"/>
                </a:solidFill>
                <a:cs typeface="Times New Roman" pitchFamily="18" charset="0"/>
              </a:rPr>
              <a:pPr>
                <a:buClr>
                  <a:srgbClr val="C0504D"/>
                </a:buClr>
              </a:pPr>
              <a:t>41</a:t>
            </a:fld>
            <a:endParaRPr lang="en-US" smtClean="0">
              <a:solidFill>
                <a:srgbClr val="000000"/>
              </a:solidFill>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a:ln/>
        </p:spPr>
      </p:sp>
      <p:sp>
        <p:nvSpPr>
          <p:cNvPr id="152579" name="Notes Placeholder 2"/>
          <p:cNvSpPr>
            <a:spLocks noGrp="1"/>
          </p:cNvSpPr>
          <p:nvPr>
            <p:ph type="body" idx="1"/>
          </p:nvPr>
        </p:nvSpPr>
        <p:spPr>
          <a:noFill/>
          <a:ln/>
        </p:spPr>
        <p:txBody>
          <a:bodyPr/>
          <a:lstStyle/>
          <a:p>
            <a:r>
              <a:rPr lang="en-US" smtClean="0"/>
              <a:t>Photos from the March 9</a:t>
            </a:r>
            <a:r>
              <a:rPr lang="en-US" baseline="30000" smtClean="0"/>
              <a:t>th</a:t>
            </a:r>
            <a:r>
              <a:rPr lang="en-US" smtClean="0"/>
              <a:t> East Boston workshop.  Community members free listed a total of 74 words and terms they associated with “climate change”.  Through ranking these terms the number of important aspects was reduced to 47.  Each individual then pile sorted these 47 into groups they felt went together and why.  Once analyzed through multi-dimensional scaling and statistical analysis we expect to have a solid understanding of how this community perceives how climate change might affect them.  This data will also be compared to the data collected from the other urban and rural communities to understand the differences and similarities in understanding between these diverse communities.</a:t>
            </a:r>
          </a:p>
        </p:txBody>
      </p:sp>
      <p:sp>
        <p:nvSpPr>
          <p:cNvPr id="44036" name="Slide Number Placeholder 3"/>
          <p:cNvSpPr>
            <a:spLocks noGrp="1"/>
          </p:cNvSpPr>
          <p:nvPr>
            <p:ph type="sldNum" sz="quarter" idx="5"/>
          </p:nvPr>
        </p:nvSpPr>
        <p:spPr/>
        <p:txBody>
          <a:bodyPr/>
          <a:lstStyle/>
          <a:p>
            <a:pPr>
              <a:defRPr/>
            </a:pPr>
            <a:fld id="{6DA97D7E-247D-41B8-B153-8ED33D33FD0B}" type="slidenum">
              <a:rPr lang="en-US" smtClean="0"/>
              <a:pPr>
                <a:defRPr/>
              </a:pPr>
              <a:t>8</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a:ln/>
        </p:spPr>
      </p:sp>
      <p:sp>
        <p:nvSpPr>
          <p:cNvPr id="154627" name="Notes Placeholder 2"/>
          <p:cNvSpPr>
            <a:spLocks noGrp="1"/>
          </p:cNvSpPr>
          <p:nvPr>
            <p:ph type="body" idx="1"/>
          </p:nvPr>
        </p:nvSpPr>
        <p:spPr>
          <a:noFill/>
          <a:ln/>
        </p:spPr>
        <p:txBody>
          <a:bodyPr/>
          <a:lstStyle/>
          <a:p>
            <a:r>
              <a:rPr lang="en-US" smtClean="0"/>
              <a:t>A site located where Sea wall may go </a:t>
            </a:r>
          </a:p>
        </p:txBody>
      </p:sp>
      <p:sp>
        <p:nvSpPr>
          <p:cNvPr id="56324" name="Slide Number Placeholder 3"/>
          <p:cNvSpPr>
            <a:spLocks noGrp="1"/>
          </p:cNvSpPr>
          <p:nvPr>
            <p:ph type="sldNum" sz="quarter" idx="5"/>
          </p:nvPr>
        </p:nvSpPr>
        <p:spPr/>
        <p:txBody>
          <a:bodyPr/>
          <a:lstStyle/>
          <a:p>
            <a:pPr>
              <a:defRPr/>
            </a:pPr>
            <a:fld id="{A14CE438-D133-48A8-823B-B5E032C5E0ED}" type="slidenum">
              <a:rPr lang="en-US" smtClean="0"/>
              <a:pPr>
                <a:defRPr/>
              </a:pPr>
              <a:t>10</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a:ln/>
        </p:spPr>
      </p:sp>
      <p:sp>
        <p:nvSpPr>
          <p:cNvPr id="155651" name="Notes Placeholder 2"/>
          <p:cNvSpPr>
            <a:spLocks noGrp="1"/>
          </p:cNvSpPr>
          <p:nvPr>
            <p:ph type="body" idx="1"/>
          </p:nvPr>
        </p:nvSpPr>
        <p:spPr>
          <a:noFill/>
          <a:ln/>
        </p:spPr>
        <p:txBody>
          <a:bodyPr/>
          <a:lstStyle/>
          <a:p>
            <a:r>
              <a:rPr lang="en-US" smtClean="0"/>
              <a:t>This allows flexibility in the future</a:t>
            </a:r>
          </a:p>
        </p:txBody>
      </p:sp>
      <p:sp>
        <p:nvSpPr>
          <p:cNvPr id="57348" name="Slide Number Placeholder 3"/>
          <p:cNvSpPr>
            <a:spLocks noGrp="1"/>
          </p:cNvSpPr>
          <p:nvPr>
            <p:ph type="sldNum" sz="quarter" idx="5"/>
          </p:nvPr>
        </p:nvSpPr>
        <p:spPr/>
        <p:txBody>
          <a:bodyPr/>
          <a:lstStyle/>
          <a:p>
            <a:pPr>
              <a:defRPr/>
            </a:pPr>
            <a:fld id="{EA88CA39-C37C-4F49-B9BA-6AF12C9A917E}" type="slidenum">
              <a:rPr lang="en-US" smtClean="0"/>
              <a:pPr>
                <a:defRPr/>
              </a:pPr>
              <a:t>11</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E240DBF5-33AF-497A-BD4A-37B08C9D76B7}" type="slidenum">
              <a:rPr lang="en-US" smtClean="0"/>
              <a:pPr>
                <a:defRPr/>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pPr>
              <a:buClr>
                <a:srgbClr val="C0504D"/>
              </a:buClr>
            </a:pPr>
            <a:fld id="{E579C2C3-04C0-427A-87A5-6151B781B609}" type="slidenum">
              <a:rPr lang="en-US" smtClean="0">
                <a:solidFill>
                  <a:srgbClr val="000000"/>
                </a:solidFill>
                <a:cs typeface="Times New Roman" pitchFamily="18" charset="0"/>
              </a:rPr>
              <a:pPr>
                <a:buClr>
                  <a:srgbClr val="C0504D"/>
                </a:buClr>
              </a:pPr>
              <a:t>19</a:t>
            </a:fld>
            <a:endParaRPr lang="en-US" smtClean="0">
              <a:solidFill>
                <a:srgbClr val="000000"/>
              </a:solidFill>
              <a:cs typeface="Times New Roman" pitchFamily="18" charset="0"/>
            </a:endParaRPr>
          </a:p>
        </p:txBody>
      </p:sp>
      <p:sp>
        <p:nvSpPr>
          <p:cNvPr id="135171" name="Rectangle 2"/>
          <p:cNvSpPr>
            <a:spLocks noRo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r>
              <a:rPr lang="en-US" b="1" smtClean="0"/>
              <a:t>What cause SLR To rise  ?  made up of the following components”  </a:t>
            </a:r>
          </a:p>
          <a:p>
            <a:pPr eaLnBrk="1" hangingPunct="1"/>
            <a:endParaRPr lang="en-US" smtClean="0"/>
          </a:p>
          <a:p>
            <a:pPr eaLnBrk="1" hangingPunct="1"/>
            <a:r>
              <a:rPr lang="en-US" smtClean="0"/>
              <a:t>GLOBAL Thermal expansion of sea water </a:t>
            </a:r>
          </a:p>
          <a:p>
            <a:pPr eaLnBrk="1" hangingPunct="1"/>
            <a:r>
              <a:rPr lang="en-US" smtClean="0"/>
              <a:t>Melt of ice on land </a:t>
            </a:r>
          </a:p>
          <a:p>
            <a:pPr eaLnBrk="1" hangingPunct="1"/>
            <a:endParaRPr lang="en-US" smtClean="0"/>
          </a:p>
          <a:p>
            <a:pPr eaLnBrk="1" hangingPunct="1"/>
            <a:r>
              <a:rPr lang="en-US" smtClean="0"/>
              <a:t>REGIONAL Regional impacts due to changes in ocean currents due to secondary impacts of eg, Greenland ice sheet melt  – eg may result in increase of 30 to 51 cm by 2100 in the NE USA </a:t>
            </a:r>
          </a:p>
          <a:p>
            <a:pPr eaLnBrk="1" hangingPunct="1"/>
            <a:endParaRPr lang="en-US" smtClean="0"/>
          </a:p>
          <a:p>
            <a:pPr eaLnBrk="1" hangingPunct="1"/>
            <a:endParaRPr lang="en-US" smtClean="0"/>
          </a:p>
          <a:p>
            <a:pPr eaLnBrk="1" hangingPunct="1"/>
            <a:r>
              <a:rPr lang="en-US" smtClean="0"/>
              <a:t>LOCAL Subsidence – exmaple of boston – approx 1 foot of SLR over last century – 6 in is subsidence. </a:t>
            </a:r>
          </a:p>
          <a:p>
            <a:pPr eaLnBrk="1" hangingPunct="1"/>
            <a:endParaRPr lang="en-US" smtClean="0"/>
          </a:p>
          <a:p>
            <a:pPr eaLnBrk="1" hangingPunct="1"/>
            <a:r>
              <a:rPr lang="en-US" smtClean="0"/>
              <a:t>Total effect is relative SLR – change in SLR relative to the land surface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0000" lnSpcReduction="20000"/>
          </a:bodyPr>
          <a:lstStyle/>
          <a:p>
            <a:pPr>
              <a:defRPr/>
            </a:pPr>
            <a:r>
              <a:rPr lang="en-US" dirty="0" smtClean="0"/>
              <a:t>How much might the global  SLR rise over the next century ? It is uncertain primarily due to future GHG emission scenarios (political and socio-economic issue) and </a:t>
            </a:r>
            <a:r>
              <a:rPr lang="en-US" dirty="0" err="1" smtClean="0"/>
              <a:t>sceintific</a:t>
            </a:r>
            <a:r>
              <a:rPr lang="en-US" dirty="0" smtClean="0"/>
              <a:t> uncertainty on impacts of GHG emissions on the Earth climate systems, particularly the rates of melting of ice on land. The uncertainty range is less in 2050 - ~20 to 50 cm. By 2100 the range based upon some research in 2007, increased to 50 cm to 140 cm. Some more recent work in 2009, increased the 2050 range to ~ 30 to 60 cm, 2100 range to 75 to 190 cm. Some research has suggested the maximum possible by 2100 is 2 meters. </a:t>
            </a:r>
          </a:p>
          <a:p>
            <a:pPr>
              <a:defRPr/>
            </a:pPr>
            <a:endParaRPr lang="en-US" dirty="0" smtClean="0"/>
          </a:p>
          <a:p>
            <a:pPr>
              <a:defRPr/>
            </a:pPr>
            <a:r>
              <a:rPr lang="en-US" dirty="0" smtClean="0"/>
              <a:t>USGCRP 2009 quote The Earth has major ice sheets on Greenland and Antarctica. These ice sheets are currently losing ice volume by increased melting and calving of icebergs, contributing to sea-level rise. </a:t>
            </a:r>
            <a:r>
              <a:rPr lang="en-US" b="1" dirty="0" smtClean="0"/>
              <a:t>The Greenland Ice Sheet has also been experiencing record amounts of surface melting, and a large increase in the rate of mass loss in the past decade.41 If the entire Greenland Ice Sheet melted, it would raise sea level by about 20 feet</a:t>
            </a:r>
            <a:r>
              <a:rPr lang="en-US" dirty="0" smtClean="0"/>
              <a:t>. The Antarctic Ice Sheet consists of two portions, the West Antarctic Ice Sheet and the East Antarctic Ice Sheet. </a:t>
            </a:r>
            <a:r>
              <a:rPr lang="en-US" b="1" dirty="0" smtClean="0"/>
              <a:t>The West Antarctic Ice Sheet, the more vulnerable to melting of the two, contains enough water to raise global sea levels by about 16 to 20 feet.29 If the East Antarctic Ice Sheet melted entirely, it would raise global sea level by about 200 feet. Complete melting of these ice sheets over this century or the next is thought to be virtually impossible</a:t>
            </a:r>
            <a:r>
              <a:rPr lang="en-US" dirty="0" smtClean="0"/>
              <a:t>, although past climate records provide precedent for very significant decreases in ice volume, and therefore increases in sea level.42,43</a:t>
            </a:r>
          </a:p>
          <a:p>
            <a:pPr>
              <a:defRPr/>
            </a:pPr>
            <a:endParaRPr lang="en-US" dirty="0" smtClean="0"/>
          </a:p>
          <a:p>
            <a:pPr>
              <a:defRPr/>
            </a:pPr>
            <a:r>
              <a:rPr lang="en-US" b="1" dirty="0" smtClean="0"/>
              <a:t>This also highlights the difficulty to climate change adaptation  planning - we do not know the future climate and its impacts – but we have planning  methods to deal with this – discussed later</a:t>
            </a:r>
            <a:r>
              <a:rPr lang="en-US" dirty="0" smtClean="0"/>
              <a:t> </a:t>
            </a:r>
            <a:endParaRPr lang="en-US" dirty="0"/>
          </a:p>
        </p:txBody>
      </p:sp>
      <p:sp>
        <p:nvSpPr>
          <p:cNvPr id="138244" name="Slide Number Placeholder 3"/>
          <p:cNvSpPr>
            <a:spLocks noGrp="1"/>
          </p:cNvSpPr>
          <p:nvPr>
            <p:ph type="sldNum" sz="quarter" idx="5"/>
          </p:nvPr>
        </p:nvSpPr>
        <p:spPr>
          <a:noFill/>
        </p:spPr>
        <p:txBody>
          <a:bodyPr/>
          <a:lstStyle/>
          <a:p>
            <a:pPr>
              <a:buClr>
                <a:srgbClr val="C0504D"/>
              </a:buClr>
            </a:pPr>
            <a:fld id="{A4E5E211-B1DE-4101-8BF7-0186246F9B43}" type="slidenum">
              <a:rPr lang="en-US" smtClean="0">
                <a:solidFill>
                  <a:srgbClr val="000000"/>
                </a:solidFill>
                <a:cs typeface="Times New Roman" pitchFamily="18" charset="0"/>
              </a:rPr>
              <a:pPr>
                <a:buClr>
                  <a:srgbClr val="C0504D"/>
                </a:buClr>
              </a:pPr>
              <a:t>20</a:t>
            </a:fld>
            <a:endParaRPr lang="en-US" smtClean="0">
              <a:solidFill>
                <a:srgbClr val="000000"/>
              </a:solidFill>
              <a:cs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pPr>
              <a:buClr>
                <a:srgbClr val="C0504D"/>
              </a:buClr>
            </a:pPr>
            <a:fld id="{E5DC4A30-C1F5-40BD-814E-DB630E0B8C79}" type="slidenum">
              <a:rPr lang="en-US" smtClean="0">
                <a:solidFill>
                  <a:srgbClr val="000000"/>
                </a:solidFill>
                <a:cs typeface="Times New Roman" pitchFamily="18" charset="0"/>
              </a:rPr>
              <a:pPr>
                <a:buClr>
                  <a:srgbClr val="C0504D"/>
                </a:buClr>
              </a:pPr>
              <a:t>21</a:t>
            </a:fld>
            <a:endParaRPr lang="en-US" smtClean="0">
              <a:solidFill>
                <a:srgbClr val="000000"/>
              </a:solidFill>
              <a:cs typeface="Times New Roman" pitchFamily="18" charset="0"/>
            </a:endParaRPr>
          </a:p>
        </p:txBody>
      </p:sp>
      <p:sp>
        <p:nvSpPr>
          <p:cNvPr id="147459" name="Rectangle 2"/>
          <p:cNvSpPr>
            <a:spLocks noRot="1" noChangeArrowheads="1" noTextEdit="1"/>
          </p:cNvSpPr>
          <p:nvPr>
            <p:ph type="sldImg"/>
          </p:nvPr>
        </p:nvSpPr>
        <p:spPr>
          <a:ln/>
        </p:spPr>
      </p:sp>
      <p:sp>
        <p:nvSpPr>
          <p:cNvPr id="147460" name="Rectangle 3"/>
          <p:cNvSpPr>
            <a:spLocks noGrp="1" noChangeArrowheads="1"/>
          </p:cNvSpPr>
          <p:nvPr>
            <p:ph type="body" idx="1"/>
          </p:nvPr>
        </p:nvSpPr>
        <p:spPr>
          <a:xfrm>
            <a:off x="914400" y="4343400"/>
            <a:ext cx="5029200" cy="4114800"/>
          </a:xfrm>
          <a:noFill/>
          <a:ln/>
        </p:spPr>
        <p:txBody>
          <a:bodyPr/>
          <a:lstStyle/>
          <a:p>
            <a:r>
              <a:rPr lang="en-US" smtClean="0"/>
              <a:t>Some local impacts we might see due to increased flooding: </a:t>
            </a:r>
          </a:p>
          <a:p>
            <a:endParaRPr lang="en-US" smtClean="0"/>
          </a:p>
          <a:p>
            <a:r>
              <a:rPr lang="en-US" smtClean="0"/>
              <a:t>Caption: </a:t>
            </a:r>
            <a:r>
              <a:rPr lang="en-US" b="1" smtClean="0"/>
              <a:t>This image shows the current Federal Emergency Management Agency (FEMA ) 100-year flood zone (hatched darker blue) as well as the extent of the projected 100-year flood zone in 2100 (lighter blue) under the higher-emissions scenario for the waterfront/Government Center area of Boston. Important Boston landmarks (such as Faneuil Hall) and transportation infrastructure currently not at great risk of flooding could witness repeated flooding in the future unless protected from such events</a:t>
            </a:r>
            <a:r>
              <a:rPr lang="en-US" smtClean="0"/>
              <a:t>. Flood elevations under the lower-emissions scenario are roughly half a foot lower than the flooding depicted here (but still 1.5  feet higher than the current 100-year flood).</a:t>
            </a:r>
          </a:p>
          <a:p>
            <a:endParaRPr lang="en-US" i="1" smtClean="0"/>
          </a:p>
          <a:p>
            <a:r>
              <a:rPr lang="en-US" smtClean="0"/>
              <a:t>ADDITIONAL INFORMATION PHK CHECK ! </a:t>
            </a:r>
          </a:p>
          <a:p>
            <a:r>
              <a:rPr lang="en-US" i="1" smtClean="0"/>
              <a:t>Coastal Flooding</a:t>
            </a:r>
            <a:endParaRPr lang="en-US" smtClean="0"/>
          </a:p>
          <a:p>
            <a:r>
              <a:rPr lang="en-US" smtClean="0"/>
              <a:t>By mid-century substantial changes in coastal flooding are already evident.</a:t>
            </a:r>
          </a:p>
          <a:p>
            <a:pPr>
              <a:buFontTx/>
              <a:buChar char="•"/>
            </a:pPr>
            <a:r>
              <a:rPr lang="en-US" smtClean="0"/>
              <a:t>Substantial increases in the maximum elevation of major coastal floods are projected for all five locations, but particularly Boston and Atlantic City.</a:t>
            </a:r>
          </a:p>
          <a:p>
            <a:pPr>
              <a:buFontTx/>
              <a:buChar char="•"/>
            </a:pPr>
            <a:r>
              <a:rPr lang="en-US" smtClean="0"/>
              <a:t>Substantial increases in the frequency of today’s 100-year floods are expected at all five locations:</a:t>
            </a:r>
          </a:p>
          <a:p>
            <a:pPr lvl="2">
              <a:buFontTx/>
              <a:buChar char="•"/>
            </a:pPr>
            <a:r>
              <a:rPr lang="en-US" smtClean="0"/>
              <a:t>Every two to three years in Boston on average (under the higher- and lower-emissions scenarios, respectively)</a:t>
            </a:r>
          </a:p>
          <a:p>
            <a:endParaRPr lang="en-US" smtClean="0"/>
          </a:p>
          <a:p>
            <a:r>
              <a:rPr lang="en-US" smtClean="0"/>
              <a:t>By 2100, the significance of emissions choices for sea-level rise and coastal flooding become more apparent as both the maximum heights and recurrence intervals of coastal floods increase, particularly under the higher-emissions scenario.</a:t>
            </a:r>
          </a:p>
          <a:p>
            <a:pPr>
              <a:buFontTx/>
              <a:buChar char="•"/>
            </a:pPr>
            <a:r>
              <a:rPr lang="en-US" smtClean="0"/>
              <a:t>Most locations are projected to experience increases over the current 100-year-flood elevation of roughly 2.5 feet under the higher-emissions scenario and roughly two feet under the lower-emissions scenario.</a:t>
            </a:r>
          </a:p>
          <a:p>
            <a:pPr>
              <a:buFontTx/>
              <a:buChar char="•"/>
            </a:pPr>
            <a:r>
              <a:rPr lang="en-US" smtClean="0"/>
              <a:t>Today’s 100-year coastal floods are projected to recur much more often. On average:</a:t>
            </a:r>
          </a:p>
          <a:p>
            <a:pPr lvl="2">
              <a:buFontTx/>
              <a:buChar char="•"/>
            </a:pPr>
            <a:r>
              <a:rPr lang="en-US" smtClean="0"/>
              <a:t>Under the higher-emissions scenario, every year or two in Boston </a:t>
            </a:r>
          </a:p>
          <a:p>
            <a:pPr lvl="2">
              <a:buFontTx/>
              <a:buChar char="•"/>
            </a:pPr>
            <a:r>
              <a:rPr lang="en-US" smtClean="0"/>
              <a:t>Under the lower-emissions scenario, every year or two in Boston</a:t>
            </a:r>
          </a:p>
          <a:p>
            <a:endParaRPr lang="en-US" smtClean="0"/>
          </a:p>
          <a:p>
            <a:r>
              <a:rPr lang="en-US" smtClean="0"/>
              <a:t>These projections are based on changes in sea-level rise alone and do not include other potential changes such as shifts in shoreline position or changes in storm frequency, intensity, or track. If storms strike the Northeast’s coast with greater frequency and intensity, for instance, the frequency of coastal floods (and associated damages) would be expected to rise even more.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a:ln/>
        </p:spPr>
      </p:sp>
      <p:sp>
        <p:nvSpPr>
          <p:cNvPr id="181251"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p:txBody>
          <a:bodyPr/>
          <a:lstStyle/>
          <a:p>
            <a:pPr>
              <a:defRPr/>
            </a:pPr>
            <a:fld id="{CFD57867-92FC-40C9-95AD-23366611E8D3}" type="slidenum">
              <a:rPr lang="en-US" smtClean="0"/>
              <a:pPr>
                <a:defRPr/>
              </a:pPr>
              <a:t>22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49F78E-5B0D-4A0B-B596-EAFB09D3D100}"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49F78E-5B0D-4A0B-B596-EAFB09D3D100}"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49F78E-5B0D-4A0B-B596-EAFB09D3D100}"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eaLnBrk="1" hangingPunct="1">
              <a:lnSpc>
                <a:spcPct val="100000"/>
              </a:lnSpc>
              <a:spcBef>
                <a:spcPct val="0"/>
              </a:spcBef>
              <a:buFontTx/>
              <a:buNone/>
              <a:defRPr/>
            </a:lvl1pPr>
          </a:lstStyle>
          <a:p>
            <a:pPr>
              <a:defRPr/>
            </a:pPr>
            <a:fld id="{978E1E0B-17E6-4AEC-ACAD-084406AD5724}" type="datetimeFigureOut">
              <a:rPr lang="en-US"/>
              <a:pPr>
                <a:defRPr/>
              </a:pPr>
              <a:t>5/10/2012</a:t>
            </a:fld>
            <a:endParaRPr lang="en-US"/>
          </a:p>
        </p:txBody>
      </p:sp>
      <p:sp>
        <p:nvSpPr>
          <p:cNvPr id="4" name="Footer Placeholder 4"/>
          <p:cNvSpPr>
            <a:spLocks noGrp="1"/>
          </p:cNvSpPr>
          <p:nvPr>
            <p:ph type="ftr" sz="quarter" idx="11"/>
          </p:nvPr>
        </p:nvSpPr>
        <p:spPr/>
        <p:txBody>
          <a:bodyPr/>
          <a:lstStyle>
            <a:lvl1pPr eaLnBrk="1" hangingPunct="1">
              <a:lnSpc>
                <a:spcPct val="100000"/>
              </a:lnSpc>
              <a:spcBef>
                <a:spcPct val="0"/>
              </a:spcBef>
              <a:buFontTx/>
              <a:buNone/>
              <a:defRPr/>
            </a:lvl1pPr>
          </a:lstStyle>
          <a:p>
            <a:pPr>
              <a:defRPr/>
            </a:pPr>
            <a:endParaRPr lang="en-US"/>
          </a:p>
        </p:txBody>
      </p:sp>
      <p:sp>
        <p:nvSpPr>
          <p:cNvPr id="5" name="Slide Number Placeholder 5"/>
          <p:cNvSpPr>
            <a:spLocks noGrp="1"/>
          </p:cNvSpPr>
          <p:nvPr>
            <p:ph type="sldNum" sz="quarter" idx="12"/>
          </p:nvPr>
        </p:nvSpPr>
        <p:spPr/>
        <p:txBody>
          <a:bodyPr/>
          <a:lstStyle>
            <a:lvl1pPr eaLnBrk="1" hangingPunct="1">
              <a:lnSpc>
                <a:spcPct val="100000"/>
              </a:lnSpc>
              <a:spcBef>
                <a:spcPct val="0"/>
              </a:spcBef>
              <a:buFontTx/>
              <a:buNone/>
              <a:defRPr/>
            </a:lvl1pPr>
          </a:lstStyle>
          <a:p>
            <a:pPr>
              <a:defRPr/>
            </a:pPr>
            <a:fld id="{5325B75D-1B6E-439E-95CE-9CB633DB1F7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49F78E-5B0D-4A0B-B596-EAFB09D3D100}"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49F78E-5B0D-4A0B-B596-EAFB09D3D100}" type="datetimeFigureOut">
              <a:rPr lang="en-US" smtClean="0"/>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49F78E-5B0D-4A0B-B596-EAFB09D3D100}" type="datetimeFigureOut">
              <a:rPr lang="en-US" smtClean="0"/>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49F78E-5B0D-4A0B-B596-EAFB09D3D100}" type="datetimeFigureOut">
              <a:rPr lang="en-US" smtClean="0"/>
              <a:t>5/10/2012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49F78E-5B0D-4A0B-B596-EAFB09D3D100}" type="datetimeFigureOut">
              <a:rPr lang="en-US" smtClean="0"/>
              <a:t>5/10/2012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49F78E-5B0D-4A0B-B596-EAFB09D3D100}" type="datetimeFigureOut">
              <a:rPr lang="en-US" smtClean="0"/>
              <a:t>5/10/2012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49F78E-5B0D-4A0B-B596-EAFB09D3D100}" type="datetimeFigureOut">
              <a:rPr lang="en-US" smtClean="0"/>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49F78E-5B0D-4A0B-B596-EAFB09D3D100}" type="datetimeFigureOut">
              <a:rPr lang="en-US" smtClean="0"/>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2BCC34-17ED-46E9-B041-3E473E98676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49F78E-5B0D-4A0B-B596-EAFB09D3D100}" type="datetimeFigureOut">
              <a:rPr lang="en-US" smtClean="0"/>
              <a:t>5/10/2012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2BCC34-17ED-46E9-B041-3E473E98676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ctrTitle"/>
          </p:nvPr>
        </p:nvSpPr>
        <p:spPr>
          <a:xfrm>
            <a:off x="685800" y="2286000"/>
            <a:ext cx="7772400" cy="1470025"/>
          </a:xfrm>
        </p:spPr>
        <p:txBody>
          <a:bodyPr>
            <a:normAutofit fontScale="90000"/>
          </a:bodyPr>
          <a:lstStyle/>
          <a:p>
            <a:r>
              <a:rPr lang="en-US" sz="3600" dirty="0" smtClean="0"/>
              <a:t>“</a:t>
            </a:r>
            <a:r>
              <a:rPr lang="en-US" sz="3600" dirty="0" smtClean="0"/>
              <a:t>Communication and partnerships with stakeholders</a:t>
            </a:r>
            <a:r>
              <a:rPr lang="en-US" sz="3600" dirty="0" smtClean="0"/>
              <a:t>” </a:t>
            </a:r>
            <a:r>
              <a:rPr lang="en-US" sz="3600" dirty="0" smtClean="0"/>
              <a:t/>
            </a:r>
            <a:br>
              <a:rPr lang="en-US" sz="3600" dirty="0" smtClean="0"/>
            </a:br>
            <a:r>
              <a:rPr lang="en-US" sz="3600" dirty="0" smtClean="0"/>
              <a:t> </a:t>
            </a:r>
            <a:br>
              <a:rPr lang="en-US" sz="3600" dirty="0" smtClean="0"/>
            </a:br>
            <a:r>
              <a:rPr lang="en-US" sz="3200" dirty="0" smtClean="0"/>
              <a:t>May  </a:t>
            </a:r>
            <a:r>
              <a:rPr lang="en-US" sz="3200" dirty="0" smtClean="0"/>
              <a:t>11, </a:t>
            </a:r>
            <a:r>
              <a:rPr lang="en-US" sz="3200" dirty="0" smtClean="0"/>
              <a:t>2012</a:t>
            </a:r>
            <a:r>
              <a:rPr lang="en-US" dirty="0" smtClean="0"/>
              <a:t/>
            </a:r>
            <a:br>
              <a:rPr lang="en-US" dirty="0" smtClean="0"/>
            </a:br>
            <a:r>
              <a:rPr lang="en-US" dirty="0" smtClean="0"/>
              <a:t/>
            </a:r>
            <a:br>
              <a:rPr lang="en-US" dirty="0" smtClean="0"/>
            </a:br>
            <a:endParaRPr lang="en-US" dirty="0" smtClean="0"/>
          </a:p>
        </p:txBody>
      </p:sp>
      <p:sp>
        <p:nvSpPr>
          <p:cNvPr id="27651" name="Subtitle 2"/>
          <p:cNvSpPr>
            <a:spLocks noGrp="1"/>
          </p:cNvSpPr>
          <p:nvPr>
            <p:ph type="subTitle" idx="1"/>
          </p:nvPr>
        </p:nvSpPr>
        <p:spPr>
          <a:xfrm>
            <a:off x="1447800" y="3429000"/>
            <a:ext cx="6400800" cy="1752600"/>
          </a:xfrm>
        </p:spPr>
        <p:txBody>
          <a:bodyPr/>
          <a:lstStyle/>
          <a:p>
            <a:r>
              <a:rPr lang="en-US" dirty="0" smtClean="0">
                <a:solidFill>
                  <a:schemeClr val="tx1"/>
                </a:solidFill>
              </a:rPr>
              <a:t>Paul Kirshen, PhD</a:t>
            </a:r>
          </a:p>
          <a:p>
            <a:r>
              <a:rPr lang="en-US" dirty="0" smtClean="0">
                <a:solidFill>
                  <a:schemeClr val="tx1"/>
                </a:solidFill>
              </a:rPr>
              <a:t>Research Professor, UNH</a:t>
            </a:r>
          </a:p>
          <a:p>
            <a:r>
              <a:rPr lang="en-US" dirty="0" smtClean="0">
                <a:solidFill>
                  <a:schemeClr val="tx1"/>
                </a:solidFill>
              </a:rPr>
              <a:t>Visiting Scientist, Tufts University</a:t>
            </a:r>
          </a:p>
        </p:txBody>
      </p:sp>
      <p:pic>
        <p:nvPicPr>
          <p:cNvPr id="27652" name="Picture 3"/>
          <p:cNvPicPr>
            <a:picLocks noChangeAspect="1" noChangeArrowheads="1"/>
          </p:cNvPicPr>
          <p:nvPr/>
        </p:nvPicPr>
        <p:blipFill>
          <a:blip r:embed="rId2" cstate="print"/>
          <a:srcRect/>
          <a:stretch>
            <a:fillRect/>
          </a:stretch>
        </p:blipFill>
        <p:spPr bwMode="auto">
          <a:xfrm>
            <a:off x="457200" y="5638800"/>
            <a:ext cx="5200650" cy="71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3" cstate="print"/>
          <a:srcRect/>
          <a:stretch>
            <a:fillRect/>
          </a:stretch>
        </p:blipFill>
        <p:spPr bwMode="auto">
          <a:xfrm>
            <a:off x="533400" y="228600"/>
            <a:ext cx="6900863" cy="545941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p:txBody>
          <a:bodyPr/>
          <a:lstStyle/>
          <a:p>
            <a:endParaRPr lang="en-US" smtClean="0"/>
          </a:p>
        </p:txBody>
      </p:sp>
      <p:pic>
        <p:nvPicPr>
          <p:cNvPr id="103427" name="Picture 2"/>
          <p:cNvPicPr>
            <a:picLocks noGrp="1" noChangeAspect="1" noChangeArrowheads="1"/>
          </p:cNvPicPr>
          <p:nvPr>
            <p:ph idx="1"/>
          </p:nvPr>
        </p:nvPicPr>
        <p:blipFill>
          <a:blip r:embed="rId3" cstate="print"/>
          <a:srcRect/>
          <a:stretch>
            <a:fillRect/>
          </a:stretch>
        </p:blipFill>
        <p:spPr>
          <a:xfrm>
            <a:off x="381000" y="525463"/>
            <a:ext cx="6096000" cy="5037137"/>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772400" cy="1470025"/>
          </a:xfrm>
        </p:spPr>
        <p:txBody>
          <a:bodyPr/>
          <a:lstStyle/>
          <a:p>
            <a:r>
              <a:rPr lang="en-US" dirty="0" smtClean="0"/>
              <a:t>Final Workshop Questions</a:t>
            </a:r>
            <a:endParaRPr lang="en-US" dirty="0"/>
          </a:p>
        </p:txBody>
      </p:sp>
      <p:sp>
        <p:nvSpPr>
          <p:cNvPr id="3" name="Subtitle 2"/>
          <p:cNvSpPr>
            <a:spLocks noGrp="1"/>
          </p:cNvSpPr>
          <p:nvPr>
            <p:ph type="subTitle" idx="1"/>
          </p:nvPr>
        </p:nvSpPr>
        <p:spPr>
          <a:xfrm>
            <a:off x="1066800" y="1981200"/>
            <a:ext cx="6400800" cy="1752600"/>
          </a:xfrm>
        </p:spPr>
        <p:txBody>
          <a:bodyPr>
            <a:normAutofit fontScale="25000" lnSpcReduction="20000"/>
          </a:bodyPr>
          <a:lstStyle/>
          <a:p>
            <a:pPr marL="514350" indent="-514350"/>
            <a:r>
              <a:rPr lang="en-US" sz="11200" dirty="0" smtClean="0">
                <a:solidFill>
                  <a:schemeClr val="tx1"/>
                </a:solidFill>
              </a:rPr>
              <a:t>Which </a:t>
            </a:r>
            <a:r>
              <a:rPr lang="en-US" sz="11200" dirty="0">
                <a:solidFill>
                  <a:schemeClr val="tx1"/>
                </a:solidFill>
              </a:rPr>
              <a:t>of the adaptation options seems most </a:t>
            </a:r>
            <a:r>
              <a:rPr lang="en-US" sz="11200" dirty="0" smtClean="0">
                <a:solidFill>
                  <a:schemeClr val="tx1"/>
                </a:solidFill>
              </a:rPr>
              <a:t>doable?</a:t>
            </a:r>
          </a:p>
          <a:p>
            <a:pPr marL="514350" indent="-514350"/>
            <a:endParaRPr lang="en-US" sz="11200" dirty="0" smtClean="0">
              <a:solidFill>
                <a:schemeClr val="tx1"/>
              </a:solidFill>
            </a:endParaRPr>
          </a:p>
          <a:p>
            <a:pPr marL="514350" indent="-514350"/>
            <a:r>
              <a:rPr lang="en-US" sz="11200" dirty="0" smtClean="0">
                <a:solidFill>
                  <a:schemeClr val="tx1"/>
                </a:solidFill>
              </a:rPr>
              <a:t>Which </a:t>
            </a:r>
            <a:r>
              <a:rPr lang="en-US" sz="11200" dirty="0">
                <a:solidFill>
                  <a:schemeClr val="tx1"/>
                </a:solidFill>
              </a:rPr>
              <a:t>options would you object to and why</a:t>
            </a:r>
            <a:r>
              <a:rPr lang="en-US" sz="11200" dirty="0" smtClean="0">
                <a:solidFill>
                  <a:schemeClr val="tx1"/>
                </a:solidFill>
              </a:rPr>
              <a:t>?</a:t>
            </a:r>
          </a:p>
          <a:p>
            <a:pPr marL="514350" indent="-514350"/>
            <a:endParaRPr lang="en-US" sz="11200" dirty="0">
              <a:solidFill>
                <a:schemeClr val="tx1"/>
              </a:solidFill>
            </a:endParaRPr>
          </a:p>
          <a:p>
            <a:r>
              <a:rPr lang="en-US" sz="11200" dirty="0" smtClean="0">
                <a:solidFill>
                  <a:schemeClr val="tx1"/>
                </a:solidFill>
              </a:rPr>
              <a:t>What </a:t>
            </a:r>
            <a:r>
              <a:rPr lang="en-US" sz="11200" dirty="0">
                <a:solidFill>
                  <a:schemeClr val="tx1"/>
                </a:solidFill>
              </a:rPr>
              <a:t>obstacles are in the way to getting the options in place</a:t>
            </a:r>
            <a:r>
              <a:rPr lang="en-US" sz="11200" dirty="0" smtClean="0">
                <a:solidFill>
                  <a:schemeClr val="tx1"/>
                </a:solidFill>
              </a:rPr>
              <a:t>?</a:t>
            </a:r>
          </a:p>
          <a:p>
            <a:endParaRPr lang="en-US" sz="11200" dirty="0">
              <a:solidFill>
                <a:schemeClr val="tx1"/>
              </a:solidFill>
            </a:endParaRPr>
          </a:p>
          <a:p>
            <a:r>
              <a:rPr lang="en-US" sz="11200" dirty="0" smtClean="0">
                <a:solidFill>
                  <a:schemeClr val="tx1"/>
                </a:solidFill>
              </a:rPr>
              <a:t>What </a:t>
            </a:r>
            <a:r>
              <a:rPr lang="en-US" sz="11200" dirty="0">
                <a:solidFill>
                  <a:schemeClr val="tx1"/>
                </a:solidFill>
              </a:rPr>
              <a:t>needs to happen to make adaptation a reality?</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ctrTitle"/>
          </p:nvPr>
        </p:nvSpPr>
        <p:spPr>
          <a:xfrm>
            <a:off x="609600" y="381000"/>
            <a:ext cx="7772400" cy="415925"/>
          </a:xfrm>
        </p:spPr>
        <p:txBody>
          <a:bodyPr>
            <a:normAutofit fontScale="90000"/>
          </a:bodyPr>
          <a:lstStyle/>
          <a:p>
            <a:pPr>
              <a:defRPr/>
            </a:pPr>
            <a:r>
              <a:rPr lang="en-US" smtClean="0"/>
              <a:t>Some Adaptation Obstacles</a:t>
            </a:r>
          </a:p>
        </p:txBody>
      </p:sp>
      <p:sp>
        <p:nvSpPr>
          <p:cNvPr id="144387" name="Subtitle 2"/>
          <p:cNvSpPr>
            <a:spLocks noGrp="1"/>
          </p:cNvSpPr>
          <p:nvPr>
            <p:ph type="subTitle" idx="1"/>
          </p:nvPr>
        </p:nvSpPr>
        <p:spPr>
          <a:xfrm>
            <a:off x="838200" y="990600"/>
            <a:ext cx="6629400" cy="6202363"/>
          </a:xfrm>
        </p:spPr>
        <p:txBody>
          <a:bodyPr/>
          <a:lstStyle/>
          <a:p>
            <a:pPr algn="l">
              <a:defRPr/>
            </a:pPr>
            <a:r>
              <a:rPr lang="en-US" sz="2000" i="1" dirty="0" smtClean="0">
                <a:solidFill>
                  <a:schemeClr val="tx1"/>
                </a:solidFill>
              </a:rPr>
              <a:t>Sea walls </a:t>
            </a:r>
            <a:r>
              <a:rPr lang="en-US" sz="2000" dirty="0" smtClean="0">
                <a:solidFill>
                  <a:schemeClr val="tx1"/>
                </a:solidFill>
              </a:rPr>
              <a:t>are generally unattractive and block views </a:t>
            </a:r>
          </a:p>
          <a:p>
            <a:pPr algn="l">
              <a:defRPr/>
            </a:pPr>
            <a:r>
              <a:rPr lang="en-US" sz="2000" i="1" dirty="0" smtClean="0">
                <a:solidFill>
                  <a:schemeClr val="tx1"/>
                </a:solidFill>
              </a:rPr>
              <a:t>Elevation </a:t>
            </a:r>
            <a:r>
              <a:rPr lang="en-US" sz="2000" dirty="0" smtClean="0">
                <a:solidFill>
                  <a:schemeClr val="tx1"/>
                </a:solidFill>
              </a:rPr>
              <a:t>of some buildings would be unattractive and difficult because  many buildings are attached to each other. In addition, since many rented their residents, they would not be able to carry out these options </a:t>
            </a:r>
          </a:p>
          <a:p>
            <a:pPr algn="l">
              <a:defRPr/>
            </a:pPr>
            <a:r>
              <a:rPr lang="en-US" sz="2000" i="1" dirty="0" smtClean="0">
                <a:solidFill>
                  <a:schemeClr val="tx1"/>
                </a:solidFill>
              </a:rPr>
              <a:t>Evacuation</a:t>
            </a:r>
            <a:r>
              <a:rPr lang="en-US" sz="2000" dirty="0" smtClean="0">
                <a:solidFill>
                  <a:schemeClr val="tx1"/>
                </a:solidFill>
              </a:rPr>
              <a:t> is a concern because of the resulting traffic jams, the costs of staying outside of residents for any period of time, most residents not having cars, and a significant number of disabled and elderly people </a:t>
            </a:r>
          </a:p>
          <a:p>
            <a:pPr algn="l">
              <a:defRPr/>
            </a:pPr>
            <a:r>
              <a:rPr lang="en-US" sz="2000" i="1" dirty="0" smtClean="0">
                <a:solidFill>
                  <a:schemeClr val="tx1"/>
                </a:solidFill>
              </a:rPr>
              <a:t>Permanent retreat </a:t>
            </a:r>
            <a:r>
              <a:rPr lang="en-US" sz="2000" dirty="0" smtClean="0">
                <a:solidFill>
                  <a:schemeClr val="tx1"/>
                </a:solidFill>
              </a:rPr>
              <a:t>is not seen as an option because of desires of residents to remain close to family and friends and general difficulty of obtaining low priced housing; “permanent moving should not be on the table… People in East Boston have a real identity and roots… there needs to be a better plan for staying here”</a:t>
            </a:r>
          </a:p>
          <a:p>
            <a:pPr algn="l">
              <a:defRPr/>
            </a:pPr>
            <a:r>
              <a:rPr lang="en-US" sz="2000" dirty="0" smtClean="0">
                <a:solidFill>
                  <a:schemeClr val="tx1"/>
                </a:solidFill>
              </a:rPr>
              <a:t>Need to coordinate flood protection from multiple sources </a:t>
            </a:r>
          </a:p>
          <a:p>
            <a:pPr algn="l">
              <a:defRPr/>
            </a:pPr>
            <a:r>
              <a:rPr lang="en-US" sz="2000" dirty="0" smtClean="0">
                <a:solidFill>
                  <a:schemeClr val="tx1"/>
                </a:solidFill>
              </a:rPr>
              <a:t>Dealing with the local municipal bureaucracy is very difficult</a:t>
            </a:r>
            <a:r>
              <a:rPr lang="en-US" sz="1000" dirty="0" smtClean="0">
                <a:solidFill>
                  <a:schemeClr val="tx1"/>
                </a:solidFill>
              </a:rPr>
              <a:t>. </a:t>
            </a:r>
          </a:p>
          <a:p>
            <a:pPr algn="l">
              <a:defRPr/>
            </a:pPr>
            <a:r>
              <a:rPr lang="en-US" sz="1000" b="1" dirty="0" smtClean="0">
                <a:solidFill>
                  <a:schemeClr val="tx1"/>
                </a:solidFill>
              </a:rPr>
              <a:t> </a:t>
            </a:r>
            <a:endParaRPr lang="en-US" sz="1000" dirty="0" smtClean="0">
              <a:solidFill>
                <a:schemeClr val="tx1"/>
              </a:solidFill>
            </a:endParaRPr>
          </a:p>
          <a:p>
            <a:pPr algn="l">
              <a:defRPr/>
            </a:pPr>
            <a:endParaRPr lang="en-US"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ctrTitle"/>
          </p:nvPr>
        </p:nvSpPr>
        <p:spPr>
          <a:xfrm>
            <a:off x="609600" y="-228600"/>
            <a:ext cx="7772400" cy="1470025"/>
          </a:xfrm>
        </p:spPr>
        <p:txBody>
          <a:bodyPr/>
          <a:lstStyle/>
          <a:p>
            <a:r>
              <a:rPr lang="en-US" smtClean="0"/>
              <a:t>Some Incentives </a:t>
            </a:r>
          </a:p>
        </p:txBody>
      </p:sp>
      <p:sp>
        <p:nvSpPr>
          <p:cNvPr id="3" name="Subtitle 2"/>
          <p:cNvSpPr>
            <a:spLocks noGrp="1"/>
          </p:cNvSpPr>
          <p:nvPr>
            <p:ph type="subTitle" idx="1"/>
          </p:nvPr>
        </p:nvSpPr>
        <p:spPr>
          <a:xfrm>
            <a:off x="457200" y="838200"/>
            <a:ext cx="7315200" cy="4579938"/>
          </a:xfrm>
        </p:spPr>
        <p:txBody>
          <a:bodyPr/>
          <a:lstStyle/>
          <a:p>
            <a:pPr algn="l">
              <a:buFont typeface="Arial" charset="0"/>
              <a:buNone/>
              <a:defRPr/>
            </a:pPr>
            <a:r>
              <a:rPr lang="en-US" sz="2000" dirty="0" smtClean="0">
                <a:solidFill>
                  <a:schemeClr val="tx1"/>
                </a:solidFill>
              </a:rPr>
              <a:t>They have a </a:t>
            </a:r>
            <a:r>
              <a:rPr lang="en-US" sz="2000" i="1" dirty="0" smtClean="0">
                <a:solidFill>
                  <a:schemeClr val="tx1"/>
                </a:solidFill>
              </a:rPr>
              <a:t>very broad ranging view </a:t>
            </a:r>
            <a:r>
              <a:rPr lang="en-US" sz="2000" dirty="0" smtClean="0">
                <a:solidFill>
                  <a:schemeClr val="tx1"/>
                </a:solidFill>
              </a:rPr>
              <a:t>of climate change impacts They do not appear to be climate change naysayers.</a:t>
            </a:r>
          </a:p>
          <a:p>
            <a:pPr algn="l">
              <a:buFont typeface="Arial" charset="0"/>
              <a:buNone/>
              <a:defRPr/>
            </a:pPr>
            <a:r>
              <a:rPr lang="en-US" sz="2000" dirty="0" smtClean="0">
                <a:solidFill>
                  <a:schemeClr val="tx1"/>
                </a:solidFill>
              </a:rPr>
              <a:t>They are </a:t>
            </a:r>
            <a:r>
              <a:rPr lang="en-US" sz="2000" i="1" dirty="0" smtClean="0">
                <a:solidFill>
                  <a:schemeClr val="tx1"/>
                </a:solidFill>
              </a:rPr>
              <a:t>committed </a:t>
            </a:r>
            <a:r>
              <a:rPr lang="en-US" sz="2000" dirty="0" smtClean="0">
                <a:solidFill>
                  <a:schemeClr val="tx1"/>
                </a:solidFill>
              </a:rPr>
              <a:t>to their communities, out of choice and also a lack of other housing options; they don't want to leave. </a:t>
            </a:r>
          </a:p>
          <a:p>
            <a:pPr algn="l">
              <a:defRPr/>
            </a:pPr>
            <a:r>
              <a:rPr lang="en-US" sz="2000" dirty="0" smtClean="0">
                <a:solidFill>
                  <a:schemeClr val="tx1"/>
                </a:solidFill>
              </a:rPr>
              <a:t>Participants prefer options that </a:t>
            </a:r>
            <a:r>
              <a:rPr lang="en-US" sz="2000" i="1" dirty="0" smtClean="0">
                <a:solidFill>
                  <a:schemeClr val="tx1"/>
                </a:solidFill>
              </a:rPr>
              <a:t>enhance their present environment </a:t>
            </a:r>
            <a:r>
              <a:rPr lang="en-US" sz="2000" dirty="0" smtClean="0">
                <a:solidFill>
                  <a:schemeClr val="tx1"/>
                </a:solidFill>
              </a:rPr>
              <a:t>and will not require evacuation or permanently leaving the area. </a:t>
            </a:r>
          </a:p>
          <a:p>
            <a:pPr algn="l">
              <a:buFont typeface="Arial" charset="0"/>
              <a:buNone/>
              <a:defRPr/>
            </a:pPr>
            <a:r>
              <a:rPr lang="en-US" sz="2000" dirty="0" smtClean="0">
                <a:solidFill>
                  <a:schemeClr val="tx1"/>
                </a:solidFill>
              </a:rPr>
              <a:t> At the end of the process </a:t>
            </a:r>
            <a:r>
              <a:rPr lang="en-US" sz="2000" i="1" dirty="0" smtClean="0">
                <a:solidFill>
                  <a:schemeClr val="tx1"/>
                </a:solidFill>
              </a:rPr>
              <a:t>they were eager to continue learning </a:t>
            </a:r>
            <a:r>
              <a:rPr lang="en-US" sz="2000" dirty="0" smtClean="0">
                <a:solidFill>
                  <a:schemeClr val="tx1"/>
                </a:solidFill>
              </a:rPr>
              <a:t>about climate change and recognized that there is the need for an integrated regional flood management strategy.  </a:t>
            </a:r>
          </a:p>
          <a:p>
            <a:pPr algn="l">
              <a:buFont typeface="Arial" charset="0"/>
              <a:buNone/>
              <a:defRPr/>
            </a:pPr>
            <a:r>
              <a:rPr lang="en-US" sz="2000" dirty="0" smtClean="0">
                <a:solidFill>
                  <a:schemeClr val="tx1"/>
                </a:solidFill>
              </a:rPr>
              <a:t>The participants </a:t>
            </a:r>
            <a:r>
              <a:rPr lang="en-US" sz="2000" i="1" dirty="0" smtClean="0">
                <a:solidFill>
                  <a:schemeClr val="tx1"/>
                </a:solidFill>
              </a:rPr>
              <a:t>stated stakeholder driven solutions </a:t>
            </a:r>
            <a:r>
              <a:rPr lang="en-US" sz="2000" dirty="0" smtClean="0">
                <a:solidFill>
                  <a:schemeClr val="tx1"/>
                </a:solidFill>
              </a:rPr>
              <a:t>are necessary, and are eager to engage any available institutions and resources to take action; they seemed less powerless than during the first workshop.  </a:t>
            </a:r>
          </a:p>
          <a:p>
            <a:pPr>
              <a:buFont typeface="Arial" charset="0"/>
              <a:buNone/>
              <a:defRPr/>
            </a:pPr>
            <a:endParaRPr lang="en-US" sz="105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143000" y="166688"/>
            <a:ext cx="6858000" cy="6524625"/>
          </a:xfrm>
          <a:prstGeom prst="rect">
            <a:avLst/>
          </a:prstGeom>
          <a:noFill/>
          <a:ln w="9525">
            <a:noFill/>
            <a:miter lim="800000"/>
            <a:headEnd/>
            <a:tailEnd/>
          </a:ln>
        </p:spPr>
      </p:pic>
      <p:sp>
        <p:nvSpPr>
          <p:cNvPr id="3" name="TextBox 2"/>
          <p:cNvSpPr txBox="1"/>
          <p:nvPr/>
        </p:nvSpPr>
        <p:spPr>
          <a:xfrm>
            <a:off x="152400" y="838200"/>
            <a:ext cx="1630383" cy="1477328"/>
          </a:xfrm>
          <a:prstGeom prst="rect">
            <a:avLst/>
          </a:prstGeom>
          <a:noFill/>
        </p:spPr>
        <p:txBody>
          <a:bodyPr wrap="square" rtlCol="0">
            <a:spAutoFit/>
          </a:bodyPr>
          <a:lstStyle/>
          <a:p>
            <a:r>
              <a:rPr lang="en-US" dirty="0" smtClean="0"/>
              <a:t>Potential </a:t>
            </a:r>
          </a:p>
          <a:p>
            <a:r>
              <a:rPr lang="en-US" dirty="0" smtClean="0"/>
              <a:t>Collaboration</a:t>
            </a:r>
          </a:p>
          <a:p>
            <a:r>
              <a:rPr lang="en-US" dirty="0" smtClean="0"/>
              <a:t>With Exeter NH</a:t>
            </a:r>
          </a:p>
          <a:p>
            <a:r>
              <a:rPr lang="en-US" dirty="0" smtClean="0"/>
              <a:t>On Adaptation</a:t>
            </a:r>
          </a:p>
          <a:p>
            <a:r>
              <a:rPr lang="en-US" dirty="0" smtClean="0"/>
              <a:t> </a:t>
            </a:r>
            <a:endParaRPr lang="en-US" dirty="0"/>
          </a:p>
        </p:txBody>
      </p:sp>
      <p:sp>
        <p:nvSpPr>
          <p:cNvPr id="4" name="Right Arrow 3"/>
          <p:cNvSpPr/>
          <p:nvPr/>
        </p:nvSpPr>
        <p:spPr>
          <a:xfrm>
            <a:off x="3581400" y="31242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3581400" y="32766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3581400" y="34290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3276600" y="9144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3352800" y="47244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3352800" y="55626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981200" y="0"/>
            <a:ext cx="6153150" cy="6696075"/>
          </a:xfrm>
          <a:prstGeom prst="rect">
            <a:avLst/>
          </a:prstGeom>
          <a:noFill/>
          <a:ln w="9525">
            <a:noFill/>
            <a:miter lim="800000"/>
            <a:headEnd/>
            <a:tailEnd/>
          </a:ln>
        </p:spPr>
      </p:pic>
      <p:sp>
        <p:nvSpPr>
          <p:cNvPr id="3" name="Right Arrow 2"/>
          <p:cNvSpPr/>
          <p:nvPr/>
        </p:nvSpPr>
        <p:spPr>
          <a:xfrm>
            <a:off x="4038600" y="4572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a:off x="4038600" y="35814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4191000" y="48006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4267200" y="53340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3962400" y="57912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2514600" y="4572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152525" y="295275"/>
            <a:ext cx="6838950" cy="6267450"/>
          </a:xfrm>
          <a:prstGeom prst="rect">
            <a:avLst/>
          </a:prstGeom>
          <a:noFill/>
          <a:ln w="9525">
            <a:noFill/>
            <a:miter lim="800000"/>
            <a:headEnd/>
            <a:tailEnd/>
          </a:ln>
        </p:spPr>
      </p:pic>
      <p:sp>
        <p:nvSpPr>
          <p:cNvPr id="3" name="Right Arrow 2"/>
          <p:cNvSpPr/>
          <p:nvPr/>
        </p:nvSpPr>
        <p:spPr>
          <a:xfrm>
            <a:off x="1752600" y="6858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a:off x="3429000" y="25146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3657600" y="39624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3429000" y="49530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3429000" y="55626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3581400" y="18288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3581400" y="2133600"/>
            <a:ext cx="292608" cy="179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057400"/>
            <a:ext cx="8229600" cy="1143000"/>
          </a:xfrm>
        </p:spPr>
        <p:txBody>
          <a:bodyPr/>
          <a:lstStyle/>
          <a:p>
            <a:r>
              <a:rPr lang="en-US" dirty="0" smtClean="0"/>
              <a:t>Some Communication Experience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04"/>
          <p:cNvPicPr>
            <a:picLocks noChangeAspect="1" noChangeArrowheads="1"/>
          </p:cNvPicPr>
          <p:nvPr/>
        </p:nvPicPr>
        <p:blipFill>
          <a:blip r:embed="rId3" cstate="print"/>
          <a:srcRect/>
          <a:stretch>
            <a:fillRect/>
          </a:stretch>
        </p:blipFill>
        <p:spPr bwMode="auto">
          <a:xfrm>
            <a:off x="0" y="0"/>
            <a:ext cx="9144000" cy="6465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200" dirty="0" smtClean="0"/>
              <a:t>“Stakeholders</a:t>
            </a:r>
            <a:r>
              <a:rPr lang="en-US" sz="3200" dirty="0"/>
              <a:t>” </a:t>
            </a:r>
            <a:r>
              <a:rPr lang="en-US" sz="3200" dirty="0" smtClean="0"/>
              <a:t>are </a:t>
            </a:r>
            <a:r>
              <a:rPr lang="en-US" sz="3200" u="sng" dirty="0" smtClean="0"/>
              <a:t>all</a:t>
            </a:r>
            <a:r>
              <a:rPr lang="en-US" sz="3200" dirty="0" smtClean="0"/>
              <a:t> those persons/organizations  </a:t>
            </a:r>
            <a:r>
              <a:rPr lang="en-US" sz="3200" dirty="0"/>
              <a:t>who are affected by the </a:t>
            </a:r>
            <a:r>
              <a:rPr lang="en-US" sz="3200" dirty="0" smtClean="0"/>
              <a:t>project and </a:t>
            </a:r>
            <a:r>
              <a:rPr lang="en-US" sz="3200" dirty="0"/>
              <a:t>whose behavior will ultimately affect </a:t>
            </a:r>
            <a:r>
              <a:rPr lang="en-US" sz="3200" dirty="0" smtClean="0"/>
              <a:t>its implementation </a:t>
            </a:r>
            <a:r>
              <a:rPr lang="en-US" sz="3200" dirty="0" smtClean="0"/>
              <a:t>(Mitchell et al., 1997; </a:t>
            </a:r>
            <a:r>
              <a:rPr lang="en-US" sz="3200" dirty="0" err="1" smtClean="0"/>
              <a:t>Tindall</a:t>
            </a:r>
            <a:r>
              <a:rPr lang="en-US" sz="3200" dirty="0" smtClean="0"/>
              <a:t>, 2003)</a:t>
            </a:r>
            <a:br>
              <a:rPr lang="en-US" sz="3200" dirty="0" smtClean="0"/>
            </a:br>
            <a:endParaRPr lang="en-US" sz="3200" dirty="0"/>
          </a:p>
        </p:txBody>
      </p:sp>
      <p:sp>
        <p:nvSpPr>
          <p:cNvPr id="3" name="Subtitle 2"/>
          <p:cNvSpPr>
            <a:spLocks noGrp="1"/>
          </p:cNvSpPr>
          <p:nvPr>
            <p:ph type="subTitle" idx="1"/>
          </p:nvPr>
        </p:nvSpPr>
        <p:spPr>
          <a:xfrm>
            <a:off x="1524000" y="5715000"/>
            <a:ext cx="6400800" cy="1752600"/>
          </a:xfrm>
        </p:spPr>
        <p:txBody>
          <a:bodyPr/>
          <a:lstStyle/>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Box 3"/>
          <p:cNvSpPr txBox="1">
            <a:spLocks noChangeArrowheads="1"/>
          </p:cNvSpPr>
          <p:nvPr/>
        </p:nvSpPr>
        <p:spPr bwMode="auto">
          <a:xfrm>
            <a:off x="2133600" y="5181600"/>
            <a:ext cx="1781175" cy="217488"/>
          </a:xfrm>
          <a:prstGeom prst="rect">
            <a:avLst/>
          </a:prstGeom>
          <a:noFill/>
          <a:ln w="9525">
            <a:noFill/>
            <a:miter lim="800000"/>
            <a:headEnd/>
            <a:tailEnd/>
          </a:ln>
        </p:spPr>
        <p:txBody>
          <a:bodyPr wrap="none">
            <a:spAutoFit/>
          </a:bodyPr>
          <a:lstStyle/>
          <a:p>
            <a:pPr eaLnBrk="0" hangingPunct="0">
              <a:lnSpc>
                <a:spcPct val="90000"/>
              </a:lnSpc>
              <a:spcBef>
                <a:spcPct val="40000"/>
              </a:spcBef>
              <a:buClr>
                <a:srgbClr val="005596"/>
              </a:buClr>
            </a:pPr>
            <a:r>
              <a:rPr lang="en-US" sz="900">
                <a:solidFill>
                  <a:srgbClr val="000000"/>
                </a:solidFill>
              </a:rPr>
              <a:t>Vermeer and Rahmstorf (2009)</a:t>
            </a:r>
          </a:p>
        </p:txBody>
      </p:sp>
      <p:sp>
        <p:nvSpPr>
          <p:cNvPr id="58371" name="TextBox 3"/>
          <p:cNvSpPr txBox="1">
            <a:spLocks noChangeArrowheads="1"/>
          </p:cNvSpPr>
          <p:nvPr/>
        </p:nvSpPr>
        <p:spPr bwMode="auto">
          <a:xfrm>
            <a:off x="762000" y="685800"/>
            <a:ext cx="4191000" cy="757238"/>
          </a:xfrm>
          <a:prstGeom prst="rect">
            <a:avLst/>
          </a:prstGeom>
          <a:noFill/>
          <a:ln w="9525">
            <a:noFill/>
            <a:miter lim="800000"/>
            <a:headEnd/>
            <a:tailEnd/>
          </a:ln>
        </p:spPr>
        <p:txBody>
          <a:bodyPr>
            <a:spAutoFit/>
          </a:bodyPr>
          <a:lstStyle/>
          <a:p>
            <a:pPr eaLnBrk="0" hangingPunct="0">
              <a:lnSpc>
                <a:spcPct val="90000"/>
              </a:lnSpc>
              <a:spcBef>
                <a:spcPct val="40000"/>
              </a:spcBef>
              <a:buClr>
                <a:srgbClr val="005596"/>
              </a:buClr>
            </a:pPr>
            <a:r>
              <a:rPr lang="en-US" sz="2400">
                <a:solidFill>
                  <a:srgbClr val="FF0000"/>
                </a:solidFill>
              </a:rPr>
              <a:t>Scenario Projections for Eustatic SLR</a:t>
            </a:r>
          </a:p>
        </p:txBody>
      </p:sp>
      <p:pic>
        <p:nvPicPr>
          <p:cNvPr id="58372" name="Picture 2"/>
          <p:cNvPicPr>
            <a:picLocks noChangeAspect="1" noChangeArrowheads="1"/>
          </p:cNvPicPr>
          <p:nvPr/>
        </p:nvPicPr>
        <p:blipFill>
          <a:blip r:embed="rId3" cstate="print"/>
          <a:srcRect/>
          <a:stretch>
            <a:fillRect/>
          </a:stretch>
        </p:blipFill>
        <p:spPr bwMode="auto">
          <a:xfrm>
            <a:off x="1524000" y="1371600"/>
            <a:ext cx="6010275" cy="3467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20-Boston map"/>
          <p:cNvPicPr>
            <a:picLocks noChangeAspect="1" noChangeArrowheads="1"/>
          </p:cNvPicPr>
          <p:nvPr/>
        </p:nvPicPr>
        <p:blipFill>
          <a:blip r:embed="rId3" cstate="print"/>
          <a:srcRect/>
          <a:stretch>
            <a:fillRect/>
          </a:stretch>
        </p:blipFill>
        <p:spPr bwMode="auto">
          <a:xfrm>
            <a:off x="533400" y="1066800"/>
            <a:ext cx="5943600" cy="4530725"/>
          </a:xfrm>
          <a:prstGeom prst="rect">
            <a:avLst/>
          </a:prstGeom>
          <a:noFill/>
          <a:ln w="9525">
            <a:noFill/>
            <a:miter lim="800000"/>
            <a:headEnd/>
            <a:tailEnd/>
          </a:ln>
        </p:spPr>
      </p:pic>
      <p:sp>
        <p:nvSpPr>
          <p:cNvPr id="58371" name="Rectangle 3"/>
          <p:cNvSpPr>
            <a:spLocks noChangeArrowheads="1"/>
          </p:cNvSpPr>
          <p:nvPr/>
        </p:nvSpPr>
        <p:spPr bwMode="auto">
          <a:xfrm>
            <a:off x="457200" y="0"/>
            <a:ext cx="8229600" cy="990600"/>
          </a:xfrm>
          <a:prstGeom prst="rect">
            <a:avLst/>
          </a:prstGeom>
          <a:noFill/>
          <a:ln w="9525">
            <a:noFill/>
            <a:miter lim="800000"/>
            <a:headEnd/>
            <a:tailEnd/>
          </a:ln>
        </p:spPr>
        <p:txBody>
          <a:bodyPr anchor="ctr"/>
          <a:lstStyle/>
          <a:p>
            <a:pPr eaLnBrk="0" hangingPunct="0">
              <a:lnSpc>
                <a:spcPct val="90000"/>
              </a:lnSpc>
            </a:pPr>
            <a:r>
              <a:rPr lang="en-US" sz="1900">
                <a:latin typeface="Century Gothic" pitchFamily="34" charset="0"/>
              </a:rPr>
              <a:t>Boston: The Future 100-Year Flood under the Higher-Emissions Scenario</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4" descr="TBHA_BostonSLR_InnerHarbor_MHHW025_20101107.jpg"/>
          <p:cNvPicPr>
            <a:picLocks noChangeAspect="1"/>
          </p:cNvPicPr>
          <p:nvPr/>
        </p:nvPicPr>
        <p:blipFill>
          <a:blip r:embed="rId3" cstate="print"/>
          <a:srcRect/>
          <a:stretch>
            <a:fillRect/>
          </a:stretch>
        </p:blipFill>
        <p:spPr bwMode="auto">
          <a:xfrm>
            <a:off x="134938" y="0"/>
            <a:ext cx="8874125" cy="6858000"/>
          </a:xfrm>
          <a:prstGeom prst="rect">
            <a:avLst/>
          </a:prstGeom>
          <a:noFill/>
          <a:ln w="9525">
            <a:noFill/>
            <a:miter lim="800000"/>
            <a:headEnd/>
            <a:tailEnd/>
          </a:ln>
        </p:spPr>
      </p:pic>
      <p:sp>
        <p:nvSpPr>
          <p:cNvPr id="95235" name="Title 1"/>
          <p:cNvSpPr>
            <a:spLocks noGrp="1"/>
          </p:cNvSpPr>
          <p:nvPr>
            <p:ph type="title"/>
          </p:nvPr>
        </p:nvSpPr>
        <p:spPr>
          <a:xfrm>
            <a:off x="6858000" y="3897313"/>
            <a:ext cx="2286000" cy="762000"/>
          </a:xfrm>
        </p:spPr>
        <p:txBody>
          <a:bodyPr>
            <a:normAutofit fontScale="90000"/>
          </a:bodyPr>
          <a:lstStyle/>
          <a:p>
            <a:r>
              <a:rPr lang="en-US" smtClean="0">
                <a:solidFill>
                  <a:srgbClr val="FFC000"/>
                </a:solidFill>
              </a:rPr>
              <a:t>2.5 ft SLR</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3" descr="TBHA_BostonSLR_InnerHarbor_MHHW050_20101107.jpg"/>
          <p:cNvPicPr>
            <a:picLocks noChangeAspect="1"/>
          </p:cNvPicPr>
          <p:nvPr/>
        </p:nvPicPr>
        <p:blipFill>
          <a:blip r:embed="rId3" cstate="print"/>
          <a:srcRect/>
          <a:stretch>
            <a:fillRect/>
          </a:stretch>
        </p:blipFill>
        <p:spPr bwMode="auto">
          <a:xfrm>
            <a:off x="134938" y="0"/>
            <a:ext cx="8874125" cy="6858000"/>
          </a:xfrm>
          <a:prstGeom prst="rect">
            <a:avLst/>
          </a:prstGeom>
          <a:noFill/>
          <a:ln w="9525">
            <a:noFill/>
            <a:miter lim="800000"/>
            <a:headEnd/>
            <a:tailEnd/>
          </a:ln>
        </p:spPr>
      </p:pic>
      <p:sp>
        <p:nvSpPr>
          <p:cNvPr id="96259" name="Title 1"/>
          <p:cNvSpPr>
            <a:spLocks noGrp="1"/>
          </p:cNvSpPr>
          <p:nvPr>
            <p:ph type="title"/>
          </p:nvPr>
        </p:nvSpPr>
        <p:spPr>
          <a:xfrm>
            <a:off x="6858000" y="3897313"/>
            <a:ext cx="2286000" cy="762000"/>
          </a:xfrm>
        </p:spPr>
        <p:txBody>
          <a:bodyPr>
            <a:normAutofit fontScale="90000"/>
          </a:bodyPr>
          <a:lstStyle/>
          <a:p>
            <a:r>
              <a:rPr lang="en-US" smtClean="0">
                <a:solidFill>
                  <a:srgbClr val="FFC000"/>
                </a:solidFill>
              </a:rPr>
              <a:t/>
            </a:r>
            <a:br>
              <a:rPr lang="en-US" smtClean="0">
                <a:solidFill>
                  <a:srgbClr val="FFC000"/>
                </a:solidFill>
              </a:rPr>
            </a:br>
            <a:r>
              <a:rPr lang="en-US" smtClean="0">
                <a:solidFill>
                  <a:srgbClr val="FFC000"/>
                </a:solidFill>
              </a:rPr>
              <a:t>5 ft SLR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4" descr="TBHA_BostonSLR_InnerHarbor_MHHW075_20101107.jpg"/>
          <p:cNvPicPr>
            <a:picLocks noChangeAspect="1"/>
          </p:cNvPicPr>
          <p:nvPr/>
        </p:nvPicPr>
        <p:blipFill>
          <a:blip r:embed="rId3" cstate="print"/>
          <a:srcRect/>
          <a:stretch>
            <a:fillRect/>
          </a:stretch>
        </p:blipFill>
        <p:spPr bwMode="auto">
          <a:xfrm>
            <a:off x="134938" y="0"/>
            <a:ext cx="8874125" cy="6858000"/>
          </a:xfrm>
          <a:prstGeom prst="rect">
            <a:avLst/>
          </a:prstGeom>
          <a:noFill/>
          <a:ln w="9525">
            <a:noFill/>
            <a:miter lim="800000"/>
            <a:headEnd/>
            <a:tailEnd/>
          </a:ln>
        </p:spPr>
      </p:pic>
      <p:sp>
        <p:nvSpPr>
          <p:cNvPr id="97283" name="Title 1"/>
          <p:cNvSpPr>
            <a:spLocks noGrp="1"/>
          </p:cNvSpPr>
          <p:nvPr>
            <p:ph type="title"/>
          </p:nvPr>
        </p:nvSpPr>
        <p:spPr>
          <a:xfrm>
            <a:off x="6629400" y="2971800"/>
            <a:ext cx="2514600" cy="1687513"/>
          </a:xfrm>
        </p:spPr>
        <p:txBody>
          <a:bodyPr>
            <a:normAutofit fontScale="90000"/>
          </a:bodyPr>
          <a:lstStyle/>
          <a:p>
            <a:r>
              <a:rPr lang="en-US" smtClean="0">
                <a:solidFill>
                  <a:srgbClr val="FFC000"/>
                </a:solidFill>
              </a:rPr>
              <a:t/>
            </a:r>
            <a:br>
              <a:rPr lang="en-US" smtClean="0">
                <a:solidFill>
                  <a:srgbClr val="FFC000"/>
                </a:solidFill>
              </a:rPr>
            </a:br>
            <a:r>
              <a:rPr lang="en-US" smtClean="0">
                <a:solidFill>
                  <a:srgbClr val="FFC000"/>
                </a:solidFill>
              </a:rPr>
              <a:t>2.5 ft SLR+ </a:t>
            </a:r>
            <a:br>
              <a:rPr lang="en-US" smtClean="0">
                <a:solidFill>
                  <a:srgbClr val="FFC000"/>
                </a:solidFill>
              </a:rPr>
            </a:br>
            <a:r>
              <a:rPr lang="en-US" smtClean="0">
                <a:solidFill>
                  <a:srgbClr val="FFC000"/>
                </a:solidFill>
              </a:rPr>
              <a:t>5 ft surge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descr="12ftflood_looking_south.jpg"/>
          <p:cNvPicPr>
            <a:picLocks noChangeAspect="1"/>
          </p:cNvPicPr>
          <p:nvPr/>
        </p:nvPicPr>
        <p:blipFill>
          <a:blip r:embed="rId2" cstate="print"/>
          <a:srcRect/>
          <a:stretch>
            <a:fillRect/>
          </a:stretch>
        </p:blipFill>
        <p:spPr bwMode="auto">
          <a:xfrm>
            <a:off x="695325" y="733425"/>
            <a:ext cx="7753350" cy="5391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19Nourshment"/>
          <p:cNvPicPr>
            <a:picLocks noChangeAspect="1" noChangeArrowheads="1"/>
          </p:cNvPicPr>
          <p:nvPr/>
        </p:nvPicPr>
        <p:blipFill>
          <a:blip r:embed="rId2" cstate="print"/>
          <a:srcRect b="10176"/>
          <a:stretch>
            <a:fillRect/>
          </a:stretch>
        </p:blipFill>
        <p:spPr bwMode="auto">
          <a:xfrm>
            <a:off x="647700" y="733425"/>
            <a:ext cx="7848600" cy="484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457200" y="0"/>
            <a:ext cx="8229600" cy="1143000"/>
          </a:xfrm>
        </p:spPr>
        <p:txBody>
          <a:bodyPr>
            <a:normAutofit fontScale="90000"/>
          </a:bodyPr>
          <a:lstStyle/>
          <a:p>
            <a:pPr eaLnBrk="1" hangingPunct="1"/>
            <a:r>
              <a:rPr lang="en-US" sz="3600" smtClean="0"/>
              <a:t>Expected Value Net Benefits (present to 2050)</a:t>
            </a:r>
          </a:p>
        </p:txBody>
      </p:sp>
      <p:sp>
        <p:nvSpPr>
          <p:cNvPr id="73731" name="Subtitle 2"/>
          <p:cNvSpPr>
            <a:spLocks noGrp="1"/>
          </p:cNvSpPr>
          <p:nvPr>
            <p:ph idx="1"/>
          </p:nvPr>
        </p:nvSpPr>
        <p:spPr>
          <a:xfrm>
            <a:off x="571500" y="5684838"/>
            <a:ext cx="8496300" cy="944562"/>
          </a:xfrm>
        </p:spPr>
        <p:txBody>
          <a:bodyPr>
            <a:normAutofit fontScale="92500" lnSpcReduction="20000"/>
          </a:bodyPr>
          <a:lstStyle/>
          <a:p>
            <a:pPr marL="274320" indent="-274320" eaLnBrk="1" fontAlgn="auto" hangingPunct="1">
              <a:spcAft>
                <a:spcPts val="0"/>
              </a:spcAft>
              <a:buFont typeface="Wingdings 2"/>
              <a:buChar char=""/>
              <a:defRPr/>
            </a:pPr>
            <a:r>
              <a:rPr lang="en-US" smtClean="0">
                <a:solidFill>
                  <a:srgbClr val="000090"/>
                </a:solidFill>
              </a:rPr>
              <a:t>Beach Nourishing to 100+ works </a:t>
            </a:r>
          </a:p>
          <a:p>
            <a:pPr marL="274320" indent="-274320" eaLnBrk="1" fontAlgn="auto" hangingPunct="1">
              <a:spcAft>
                <a:spcPts val="0"/>
              </a:spcAft>
              <a:buFontTx/>
              <a:buNone/>
              <a:defRPr/>
            </a:pPr>
            <a:r>
              <a:rPr lang="en-US" smtClean="0">
                <a:solidFill>
                  <a:srgbClr val="000090"/>
                </a:solidFill>
              </a:rPr>
              <a:t>   well over all SLR scenarios </a:t>
            </a:r>
          </a:p>
        </p:txBody>
      </p:sp>
      <p:graphicFrame>
        <p:nvGraphicFramePr>
          <p:cNvPr id="4" name="Table 3"/>
          <p:cNvGraphicFramePr>
            <a:graphicFrameLocks noGrp="1"/>
          </p:cNvGraphicFramePr>
          <p:nvPr/>
        </p:nvGraphicFramePr>
        <p:xfrm>
          <a:off x="685800" y="1143000"/>
          <a:ext cx="7543800" cy="4180456"/>
        </p:xfrm>
        <a:graphic>
          <a:graphicData uri="http://schemas.openxmlformats.org/drawingml/2006/table">
            <a:tbl>
              <a:tblPr/>
              <a:tblGrid>
                <a:gridCol w="1035424"/>
                <a:gridCol w="1109382"/>
                <a:gridCol w="961465"/>
                <a:gridCol w="1183341"/>
                <a:gridCol w="887506"/>
                <a:gridCol w="1183341"/>
                <a:gridCol w="1183341"/>
              </a:tblGrid>
              <a:tr h="1493020">
                <a:tc>
                  <a:txBody>
                    <a:bodyPr/>
                    <a:lstStyle/>
                    <a:p>
                      <a:pPr marL="0" marR="0">
                        <a:lnSpc>
                          <a:spcPct val="115000"/>
                        </a:lnSpc>
                        <a:spcBef>
                          <a:spcPts val="0"/>
                        </a:spcBef>
                        <a:spcAft>
                          <a:spcPts val="0"/>
                        </a:spcAft>
                      </a:pPr>
                      <a:r>
                        <a:rPr lang="en-US" sz="1300" b="1" dirty="0">
                          <a:latin typeface="Times New Roman"/>
                          <a:ea typeface="Times New Roman"/>
                        </a:rPr>
                        <a:t>SLR</a:t>
                      </a:r>
                      <a:endParaRPr lang="en-US" sz="1300" dirty="0">
                        <a:latin typeface="Times New Roman"/>
                        <a:ea typeface="Times New Roman"/>
                      </a:endParaRPr>
                    </a:p>
                    <a:p>
                      <a:pPr marL="0" marR="0">
                        <a:lnSpc>
                          <a:spcPct val="115000"/>
                        </a:lnSpc>
                        <a:spcBef>
                          <a:spcPts val="0"/>
                        </a:spcBef>
                        <a:spcAft>
                          <a:spcPts val="0"/>
                        </a:spcAft>
                      </a:pPr>
                      <a:r>
                        <a:rPr lang="en-US" sz="1300" b="1" dirty="0">
                          <a:latin typeface="Times New Roman"/>
                          <a:ea typeface="Times New Roman"/>
                        </a:rPr>
                        <a:t>Scenario</a:t>
                      </a:r>
                      <a:endParaRPr lang="en-US" sz="1300" dirty="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Adptation</a:t>
                      </a:r>
                      <a:endParaRPr lang="en-US" sz="1300">
                        <a:latin typeface="Times New Roman"/>
                        <a:ea typeface="Times New Roman"/>
                      </a:endParaRPr>
                    </a:p>
                    <a:p>
                      <a:pPr marL="0" marR="0">
                        <a:lnSpc>
                          <a:spcPct val="115000"/>
                        </a:lnSpc>
                        <a:spcBef>
                          <a:spcPts val="0"/>
                        </a:spcBef>
                        <a:spcAft>
                          <a:spcPts val="0"/>
                        </a:spcAft>
                      </a:pPr>
                      <a:r>
                        <a:rPr lang="en-US" sz="1300" b="1">
                          <a:latin typeface="Times New Roman"/>
                          <a:ea typeface="Times New Roman"/>
                        </a:rPr>
                        <a:t>Action </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dirty="0">
                          <a:latin typeface="Times New Roman"/>
                          <a:ea typeface="Times New Roman"/>
                        </a:rPr>
                        <a:t>Expected Value of Residual</a:t>
                      </a:r>
                      <a:endParaRPr lang="en-US" sz="1300" dirty="0">
                        <a:latin typeface="Times New Roman"/>
                        <a:ea typeface="Times New Roman"/>
                      </a:endParaRPr>
                    </a:p>
                    <a:p>
                      <a:pPr marL="0" marR="0">
                        <a:lnSpc>
                          <a:spcPct val="115000"/>
                        </a:lnSpc>
                        <a:spcBef>
                          <a:spcPts val="0"/>
                        </a:spcBef>
                        <a:spcAft>
                          <a:spcPts val="0"/>
                        </a:spcAft>
                      </a:pPr>
                      <a:r>
                        <a:rPr lang="en-US" sz="1300" b="1" dirty="0">
                          <a:latin typeface="Times New Roman"/>
                          <a:ea typeface="Times New Roman"/>
                        </a:rPr>
                        <a:t>Damages</a:t>
                      </a:r>
                      <a:endParaRPr lang="en-US" sz="1300" dirty="0">
                        <a:latin typeface="Times New Roman"/>
                        <a:ea typeface="Times New Roman"/>
                      </a:endParaRPr>
                    </a:p>
                    <a:p>
                      <a:pPr marL="0" marR="0">
                        <a:lnSpc>
                          <a:spcPct val="115000"/>
                        </a:lnSpc>
                        <a:spcBef>
                          <a:spcPts val="0"/>
                        </a:spcBef>
                        <a:spcAft>
                          <a:spcPts val="0"/>
                        </a:spcAft>
                      </a:pPr>
                      <a:r>
                        <a:rPr lang="en-US" sz="1300" b="1" dirty="0">
                          <a:latin typeface="Times New Roman"/>
                          <a:ea typeface="Times New Roman"/>
                        </a:rPr>
                        <a:t>$million</a:t>
                      </a:r>
                      <a:endParaRPr lang="en-US" sz="1300" dirty="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Adaptation </a:t>
                      </a:r>
                      <a:br>
                        <a:rPr lang="en-US" sz="1300" b="1">
                          <a:latin typeface="Times New Roman"/>
                          <a:ea typeface="Times New Roman"/>
                        </a:rPr>
                      </a:br>
                      <a:r>
                        <a:rPr lang="en-US" sz="1300" b="1">
                          <a:latin typeface="Times New Roman"/>
                          <a:ea typeface="Times New Roman"/>
                        </a:rPr>
                        <a:t>Cost </a:t>
                      </a:r>
                      <a:endParaRPr lang="en-US" sz="1300">
                        <a:latin typeface="Times New Roman"/>
                        <a:ea typeface="Times New Roman"/>
                      </a:endParaRPr>
                    </a:p>
                    <a:p>
                      <a:pPr marL="0" marR="0">
                        <a:lnSpc>
                          <a:spcPct val="115000"/>
                        </a:lnSpc>
                        <a:spcBef>
                          <a:spcPts val="0"/>
                        </a:spcBef>
                        <a:spcAft>
                          <a:spcPts val="0"/>
                        </a:spcAft>
                      </a:pPr>
                      <a:r>
                        <a:rPr lang="en-US" sz="1300" b="1">
                          <a:latin typeface="Times New Roman"/>
                          <a:ea typeface="Times New Roman"/>
                        </a:rPr>
                        <a:t>$million</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Total Damage and Cost</a:t>
                      </a:r>
                      <a:endParaRPr lang="en-US" sz="1300">
                        <a:latin typeface="Times New Roman"/>
                        <a:ea typeface="Times New Roman"/>
                      </a:endParaRPr>
                    </a:p>
                    <a:p>
                      <a:pPr marL="0" marR="0">
                        <a:lnSpc>
                          <a:spcPct val="115000"/>
                        </a:lnSpc>
                        <a:spcBef>
                          <a:spcPts val="0"/>
                        </a:spcBef>
                        <a:spcAft>
                          <a:spcPts val="0"/>
                        </a:spcAft>
                      </a:pPr>
                      <a:r>
                        <a:rPr lang="en-US" sz="1300" b="1">
                          <a:latin typeface="Times New Roman"/>
                          <a:ea typeface="Times New Roman"/>
                        </a:rPr>
                        <a:t>$million</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Damages Avoided</a:t>
                      </a:r>
                      <a:endParaRPr lang="en-US" sz="1300">
                        <a:latin typeface="Times New Roman"/>
                        <a:ea typeface="Times New Roman"/>
                      </a:endParaRPr>
                    </a:p>
                    <a:p>
                      <a:pPr marL="0" marR="0">
                        <a:lnSpc>
                          <a:spcPct val="115000"/>
                        </a:lnSpc>
                        <a:spcBef>
                          <a:spcPts val="0"/>
                        </a:spcBef>
                        <a:spcAft>
                          <a:spcPts val="0"/>
                        </a:spcAft>
                      </a:pPr>
                      <a:r>
                        <a:rPr lang="en-US" sz="1300" b="1">
                          <a:latin typeface="Times New Roman"/>
                          <a:ea typeface="Times New Roman"/>
                        </a:rPr>
                        <a:t>(Benefit)</a:t>
                      </a:r>
                      <a:endParaRPr lang="en-US" sz="1300">
                        <a:latin typeface="Times New Roman"/>
                        <a:ea typeface="Times New Roman"/>
                      </a:endParaRPr>
                    </a:p>
                    <a:p>
                      <a:pPr marL="0" marR="0">
                        <a:lnSpc>
                          <a:spcPct val="115000"/>
                        </a:lnSpc>
                        <a:spcBef>
                          <a:spcPts val="0"/>
                        </a:spcBef>
                        <a:spcAft>
                          <a:spcPts val="0"/>
                        </a:spcAft>
                      </a:pPr>
                      <a:r>
                        <a:rPr lang="en-US" sz="1300" b="1">
                          <a:latin typeface="Times New Roman"/>
                          <a:ea typeface="Times New Roman"/>
                        </a:rPr>
                        <a:t>$million</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Net Benefits</a:t>
                      </a:r>
                      <a:endParaRPr lang="en-US" sz="1300">
                        <a:latin typeface="Times New Roman"/>
                        <a:ea typeface="Times New Roman"/>
                      </a:endParaRPr>
                    </a:p>
                    <a:p>
                      <a:pPr marL="0" marR="0">
                        <a:lnSpc>
                          <a:spcPct val="115000"/>
                        </a:lnSpc>
                        <a:spcBef>
                          <a:spcPts val="0"/>
                        </a:spcBef>
                        <a:spcAft>
                          <a:spcPts val="0"/>
                        </a:spcAft>
                      </a:pPr>
                      <a:r>
                        <a:rPr lang="en-US" sz="1300" b="1">
                          <a:latin typeface="Times New Roman"/>
                          <a:ea typeface="Times New Roman"/>
                        </a:rPr>
                        <a:t>$million</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604">
                <a:tc>
                  <a:txBody>
                    <a:bodyPr/>
                    <a:lstStyle/>
                    <a:p>
                      <a:pPr marL="0" marR="0">
                        <a:lnSpc>
                          <a:spcPct val="115000"/>
                        </a:lnSpc>
                        <a:spcBef>
                          <a:spcPts val="0"/>
                        </a:spcBef>
                        <a:spcAft>
                          <a:spcPts val="0"/>
                        </a:spcAft>
                      </a:pPr>
                      <a:r>
                        <a:rPr lang="en-US" sz="1300" b="1">
                          <a:latin typeface="Times New Roman"/>
                          <a:ea typeface="Times New Roman"/>
                        </a:rPr>
                        <a:t>No SLR</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No Action</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680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680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-680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604">
                <a:tc>
                  <a:txBody>
                    <a:bodyPr/>
                    <a:lstStyle/>
                    <a:p>
                      <a:pPr marL="0" marR="0">
                        <a:lnSpc>
                          <a:spcPct val="115000"/>
                        </a:lnSpc>
                        <a:spcBef>
                          <a:spcPts val="0"/>
                        </a:spcBef>
                        <a:spcAft>
                          <a:spcPts val="0"/>
                        </a:spcAft>
                      </a:pP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100 +</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680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highlight>
                            <a:srgbClr val="00FFFF"/>
                          </a:highlight>
                          <a:latin typeface="Times New Roman"/>
                          <a:ea typeface="Times New Roman"/>
                        </a:rPr>
                        <a:t>620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604">
                <a:tc>
                  <a:txBody>
                    <a:bodyPr/>
                    <a:lstStyle/>
                    <a:p>
                      <a:pPr marL="0" marR="0">
                        <a:lnSpc>
                          <a:spcPct val="115000"/>
                        </a:lnSpc>
                        <a:spcBef>
                          <a:spcPts val="0"/>
                        </a:spcBef>
                        <a:spcAft>
                          <a:spcPts val="0"/>
                        </a:spcAft>
                      </a:pP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50 +</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3.4</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52.4</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55.8</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676.6</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highlight>
                            <a:srgbClr val="00FFFF"/>
                          </a:highlight>
                          <a:latin typeface="Times New Roman"/>
                          <a:ea typeface="Times New Roman"/>
                        </a:rPr>
                        <a:t>620.8</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604">
                <a:tc>
                  <a:txBody>
                    <a:bodyPr/>
                    <a:lstStyle/>
                    <a:p>
                      <a:pPr marL="0" marR="0">
                        <a:lnSpc>
                          <a:spcPct val="115000"/>
                        </a:lnSpc>
                        <a:spcBef>
                          <a:spcPts val="0"/>
                        </a:spcBef>
                        <a:spcAft>
                          <a:spcPts val="0"/>
                        </a:spcAft>
                      </a:pPr>
                      <a:r>
                        <a:rPr lang="en-US" sz="1300" b="1">
                          <a:latin typeface="Times New Roman"/>
                          <a:ea typeface="Times New Roman"/>
                        </a:rPr>
                        <a:t>Low</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No Action</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899.3</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899.3</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-899.3</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604">
                <a:tc>
                  <a:txBody>
                    <a:bodyPr/>
                    <a:lstStyle/>
                    <a:p>
                      <a:pPr marL="0" marR="0">
                        <a:lnSpc>
                          <a:spcPct val="115000"/>
                        </a:lnSpc>
                        <a:spcBef>
                          <a:spcPts val="0"/>
                        </a:spcBef>
                        <a:spcAft>
                          <a:spcPts val="0"/>
                        </a:spcAft>
                      </a:pP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100 +</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899.3</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highlight>
                            <a:srgbClr val="00FFFF"/>
                          </a:highlight>
                          <a:latin typeface="Times New Roman"/>
                          <a:ea typeface="Times New Roman"/>
                        </a:rPr>
                        <a:t>839.3</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604">
                <a:tc>
                  <a:txBody>
                    <a:bodyPr/>
                    <a:lstStyle/>
                    <a:p>
                      <a:pPr marL="0" marR="0">
                        <a:lnSpc>
                          <a:spcPct val="115000"/>
                        </a:lnSpc>
                        <a:spcBef>
                          <a:spcPts val="0"/>
                        </a:spcBef>
                        <a:spcAft>
                          <a:spcPts val="0"/>
                        </a:spcAft>
                      </a:pP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50 +</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28.3</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52.4</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dirty="0">
                          <a:latin typeface="Times New Roman"/>
                          <a:ea typeface="Times New Roman"/>
                        </a:rPr>
                        <a:t>80.7</a:t>
                      </a:r>
                      <a:endParaRPr lang="en-US" sz="1300" dirty="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dirty="0">
                          <a:latin typeface="Times New Roman"/>
                          <a:ea typeface="Times New Roman"/>
                        </a:rPr>
                        <a:t>871</a:t>
                      </a:r>
                      <a:endParaRPr lang="en-US" sz="1300" dirty="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790.3</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604">
                <a:tc>
                  <a:txBody>
                    <a:bodyPr/>
                    <a:lstStyle/>
                    <a:p>
                      <a:pPr marL="0" marR="0">
                        <a:lnSpc>
                          <a:spcPct val="115000"/>
                        </a:lnSpc>
                        <a:spcBef>
                          <a:spcPts val="0"/>
                        </a:spcBef>
                        <a:spcAft>
                          <a:spcPts val="0"/>
                        </a:spcAft>
                      </a:pPr>
                      <a:r>
                        <a:rPr lang="en-US" sz="1300" b="1">
                          <a:latin typeface="Times New Roman"/>
                          <a:ea typeface="Times New Roman"/>
                        </a:rPr>
                        <a:t>High</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No Action</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1016.6</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1016.6</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-1016.6</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604">
                <a:tc>
                  <a:txBody>
                    <a:bodyPr/>
                    <a:lstStyle/>
                    <a:p>
                      <a:pPr marL="0" marR="0">
                        <a:lnSpc>
                          <a:spcPct val="115000"/>
                        </a:lnSpc>
                        <a:spcBef>
                          <a:spcPts val="0"/>
                        </a:spcBef>
                        <a:spcAft>
                          <a:spcPts val="0"/>
                        </a:spcAft>
                      </a:pP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100 +</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37.6</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60</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97.6</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979</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highlight>
                            <a:srgbClr val="00FFFF"/>
                          </a:highlight>
                          <a:latin typeface="Times New Roman"/>
                          <a:ea typeface="Times New Roman"/>
                        </a:rPr>
                        <a:t>881.4</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604">
                <a:tc>
                  <a:txBody>
                    <a:bodyPr/>
                    <a:lstStyle/>
                    <a:p>
                      <a:pPr marL="0" marR="0">
                        <a:lnSpc>
                          <a:spcPct val="115000"/>
                        </a:lnSpc>
                        <a:spcBef>
                          <a:spcPts val="0"/>
                        </a:spcBef>
                        <a:spcAft>
                          <a:spcPts val="0"/>
                        </a:spcAft>
                      </a:pP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50 +</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67.8</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52.4</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120.2</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a:latin typeface="Times New Roman"/>
                          <a:ea typeface="Times New Roman"/>
                        </a:rPr>
                        <a:t>948.8</a:t>
                      </a:r>
                      <a:endParaRPr lang="en-US" sz="130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b="1" dirty="0">
                          <a:latin typeface="Times New Roman"/>
                          <a:ea typeface="Times New Roman"/>
                        </a:rPr>
                        <a:t>828.6</a:t>
                      </a:r>
                      <a:endParaRPr lang="en-US" sz="1300" dirty="0">
                        <a:latin typeface="Times New Roman"/>
                        <a:ea typeface="Times New Roman"/>
                      </a:endParaRPr>
                    </a:p>
                  </a:txBody>
                  <a:tcPr marL="76286" marR="7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normAutofit fontScale="90000"/>
          </a:bodyPr>
          <a:lstStyle/>
          <a:p>
            <a:r>
              <a:rPr lang="en-US" dirty="0" smtClean="0"/>
              <a:t>Value Stakeholders</a:t>
            </a:r>
            <a:br>
              <a:rPr lang="en-US" dirty="0" smtClean="0"/>
            </a:br>
            <a:r>
              <a:rPr lang="en-US" dirty="0" smtClean="0"/>
              <a:t>Projects takes longer</a:t>
            </a:r>
            <a:br>
              <a:rPr lang="en-US" dirty="0" smtClean="0"/>
            </a:br>
            <a:r>
              <a:rPr lang="en-US" dirty="0" smtClean="0"/>
              <a:t>Do not underestimate them</a:t>
            </a:r>
            <a:br>
              <a:rPr lang="en-US" dirty="0" smtClean="0"/>
            </a:br>
            <a:r>
              <a:rPr lang="en-US" dirty="0" smtClean="0"/>
              <a:t>Project is better</a:t>
            </a:r>
            <a:br>
              <a:rPr lang="en-US" dirty="0" smtClean="0"/>
            </a:br>
            <a:endParaRPr lang="en-US" dirty="0"/>
          </a:p>
        </p:txBody>
      </p:sp>
      <p:sp>
        <p:nvSpPr>
          <p:cNvPr id="3" name="Subtitle 2"/>
          <p:cNvSpPr>
            <a:spLocks noGrp="1"/>
          </p:cNvSpPr>
          <p:nvPr>
            <p:ph type="subTitle" idx="1"/>
          </p:nvPr>
        </p:nvSpPr>
        <p:spPr/>
        <p:txBody>
          <a:bodyPr/>
          <a:lstStyle/>
          <a:p>
            <a:r>
              <a:rPr lang="en-US" dirty="0" smtClean="0">
                <a:solidFill>
                  <a:schemeClr val="tx1"/>
                </a:solidFill>
              </a:rPr>
              <a:t>Thank you</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p:cNvPicPr>
            <a:picLocks noChangeAspect="1" noChangeArrowheads="1"/>
          </p:cNvPicPr>
          <p:nvPr/>
        </p:nvPicPr>
        <p:blipFill>
          <a:blip r:embed="rId3" cstate="print"/>
          <a:srcRect/>
          <a:stretch>
            <a:fillRect/>
          </a:stretch>
        </p:blipFill>
        <p:spPr bwMode="auto">
          <a:xfrm>
            <a:off x="152400" y="152400"/>
            <a:ext cx="7181850" cy="5849938"/>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Involve Stakeholders ? </a:t>
            </a:r>
            <a:endParaRPr lang="en-US" dirty="0"/>
          </a:p>
        </p:txBody>
      </p:sp>
      <p:sp>
        <p:nvSpPr>
          <p:cNvPr id="3" name="Content Placeholder 2"/>
          <p:cNvSpPr>
            <a:spLocks noGrp="1"/>
          </p:cNvSpPr>
          <p:nvPr>
            <p:ph idx="1"/>
          </p:nvPr>
        </p:nvSpPr>
        <p:spPr/>
        <p:txBody>
          <a:bodyPr>
            <a:normAutofit fontScale="55000" lnSpcReduction="20000"/>
          </a:bodyPr>
          <a:lstStyle/>
          <a:p>
            <a:r>
              <a:rPr lang="en-US" sz="3800" dirty="0" smtClean="0"/>
              <a:t>They must live with results. </a:t>
            </a:r>
          </a:p>
          <a:p>
            <a:r>
              <a:rPr lang="en-US" sz="3800" dirty="0" smtClean="0"/>
              <a:t>Involving stakeholders throughout the project/research  </a:t>
            </a:r>
            <a:r>
              <a:rPr lang="en-US" sz="3800" dirty="0"/>
              <a:t>increases the likelihood that the </a:t>
            </a:r>
            <a:r>
              <a:rPr lang="en-US" sz="3800" dirty="0" smtClean="0"/>
              <a:t>results will be implemented. </a:t>
            </a:r>
            <a:endParaRPr lang="en-US" sz="3800" dirty="0"/>
          </a:p>
          <a:p>
            <a:pPr>
              <a:buNone/>
            </a:pPr>
            <a:r>
              <a:rPr lang="en-US" sz="3800" dirty="0" smtClean="0"/>
              <a:t>             - </a:t>
            </a:r>
            <a:r>
              <a:rPr lang="en-US" sz="3800" dirty="0" err="1" smtClean="0"/>
              <a:t>SHers</a:t>
            </a:r>
            <a:r>
              <a:rPr lang="en-US" sz="3800" dirty="0" smtClean="0"/>
              <a:t> are </a:t>
            </a:r>
            <a:r>
              <a:rPr lang="en-US" sz="3800" dirty="0"/>
              <a:t>more aware of the </a:t>
            </a:r>
            <a:r>
              <a:rPr lang="en-US" sz="3800" dirty="0" smtClean="0"/>
              <a:t>analysis </a:t>
            </a:r>
            <a:endParaRPr lang="en-US" sz="3800" dirty="0"/>
          </a:p>
          <a:p>
            <a:pPr>
              <a:buNone/>
            </a:pPr>
            <a:r>
              <a:rPr lang="en-US" sz="3800" dirty="0" smtClean="0"/>
              <a:t> 	       - A</a:t>
            </a:r>
            <a:r>
              <a:rPr lang="en-US" sz="3800" dirty="0" smtClean="0"/>
              <a:t>nalysis </a:t>
            </a:r>
            <a:r>
              <a:rPr lang="en-US" sz="3800" dirty="0" smtClean="0"/>
              <a:t> </a:t>
            </a:r>
            <a:r>
              <a:rPr lang="en-US" sz="3800" dirty="0"/>
              <a:t>focuses on questions that are a high priority to </a:t>
            </a:r>
            <a:r>
              <a:rPr lang="en-US" sz="3800" dirty="0" err="1" smtClean="0"/>
              <a:t>SHers</a:t>
            </a:r>
            <a:r>
              <a:rPr lang="en-US" sz="3800" dirty="0" smtClean="0"/>
              <a:t> </a:t>
            </a:r>
            <a:endParaRPr lang="en-US" sz="3800" dirty="0"/>
          </a:p>
          <a:p>
            <a:pPr>
              <a:buNone/>
            </a:pPr>
            <a:r>
              <a:rPr lang="en-US" sz="3800" dirty="0" smtClean="0"/>
              <a:t>	        -Analysis </a:t>
            </a:r>
            <a:r>
              <a:rPr lang="en-US" sz="3800" dirty="0" smtClean="0"/>
              <a:t> </a:t>
            </a:r>
            <a:r>
              <a:rPr lang="en-US" sz="3800" dirty="0"/>
              <a:t>is informed by the knowledge possessed by </a:t>
            </a:r>
            <a:r>
              <a:rPr lang="en-US" sz="3800" dirty="0" err="1" smtClean="0"/>
              <a:t>SHers</a:t>
            </a:r>
            <a:r>
              <a:rPr lang="en-US" sz="3800" dirty="0" smtClean="0"/>
              <a:t>;</a:t>
            </a:r>
          </a:p>
          <a:p>
            <a:pPr>
              <a:buNone/>
            </a:pPr>
            <a:r>
              <a:rPr lang="en-US" sz="3800" dirty="0"/>
              <a:t> </a:t>
            </a:r>
            <a:r>
              <a:rPr lang="en-US" sz="3800" dirty="0" smtClean="0"/>
              <a:t>           -</a:t>
            </a:r>
            <a:r>
              <a:rPr lang="en-US" sz="3800" dirty="0" smtClean="0"/>
              <a:t> Analysis </a:t>
            </a:r>
            <a:r>
              <a:rPr lang="en-US" sz="3800" dirty="0" smtClean="0"/>
              <a:t> </a:t>
            </a:r>
            <a:r>
              <a:rPr lang="en-US" sz="3800" dirty="0"/>
              <a:t>generates knowledge in a way that is practical and useable (e.g., the timing is </a:t>
            </a:r>
            <a:r>
              <a:rPr lang="en-US" sz="3800" dirty="0" smtClean="0"/>
              <a:t>right)</a:t>
            </a:r>
            <a:endParaRPr lang="en-US" sz="3800" dirty="0"/>
          </a:p>
          <a:p>
            <a:pPr>
              <a:buNone/>
            </a:pPr>
            <a:r>
              <a:rPr lang="en-US" sz="3800" dirty="0" smtClean="0"/>
              <a:t>            - </a:t>
            </a:r>
            <a:r>
              <a:rPr lang="en-US" sz="3800" dirty="0" err="1" smtClean="0"/>
              <a:t>SHers</a:t>
            </a:r>
            <a:r>
              <a:rPr lang="en-US" sz="3800" dirty="0" smtClean="0"/>
              <a:t> trust </a:t>
            </a:r>
            <a:r>
              <a:rPr lang="en-US" sz="3800" dirty="0"/>
              <a:t>the </a:t>
            </a:r>
            <a:r>
              <a:rPr lang="en-US" sz="3800" dirty="0" smtClean="0"/>
              <a:t>analysis </a:t>
            </a:r>
          </a:p>
          <a:p>
            <a:pPr>
              <a:buNone/>
            </a:pPr>
            <a:endParaRPr lang="en-US" dirty="0"/>
          </a:p>
          <a:p>
            <a:pPr>
              <a:buNone/>
            </a:pPr>
            <a:endParaRPr lang="en-US" dirty="0" smtClean="0"/>
          </a:p>
          <a:p>
            <a:pPr>
              <a:buNone/>
            </a:pPr>
            <a:endParaRPr lang="en-US" dirty="0"/>
          </a:p>
          <a:p>
            <a:pPr>
              <a:buNone/>
            </a:pPr>
            <a:endParaRPr lang="en-US" dirty="0" smtClean="0"/>
          </a:p>
          <a:p>
            <a:pPr>
              <a:buNone/>
            </a:pPr>
            <a:r>
              <a:rPr lang="en-US" dirty="0" smtClean="0"/>
              <a:t>From NOAA NSC</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3"/>
          <p:cNvPicPr>
            <a:picLocks noChangeAspect="1" noChangeArrowheads="1"/>
          </p:cNvPicPr>
          <p:nvPr/>
        </p:nvPicPr>
        <p:blipFill>
          <a:blip r:embed="rId3" cstate="print"/>
          <a:srcRect/>
          <a:stretch>
            <a:fillRect/>
          </a:stretch>
        </p:blipFill>
        <p:spPr bwMode="auto">
          <a:xfrm>
            <a:off x="319088" y="242888"/>
            <a:ext cx="8505825" cy="63722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p:cNvPicPr>
            <a:picLocks noChangeAspect="1" noChangeArrowheads="1"/>
          </p:cNvPicPr>
          <p:nvPr/>
        </p:nvPicPr>
        <p:blipFill>
          <a:blip r:embed="rId2" cstate="print"/>
          <a:srcRect/>
          <a:stretch>
            <a:fillRect/>
          </a:stretch>
        </p:blipFill>
        <p:spPr bwMode="auto">
          <a:xfrm>
            <a:off x="304800" y="457200"/>
            <a:ext cx="8048625" cy="55149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p:cNvPicPr>
            <a:picLocks noChangeAspect="1" noChangeArrowheads="1"/>
          </p:cNvPicPr>
          <p:nvPr/>
        </p:nvPicPr>
        <p:blipFill>
          <a:blip r:embed="rId2" cstate="print"/>
          <a:srcRect/>
          <a:stretch>
            <a:fillRect/>
          </a:stretch>
        </p:blipFill>
        <p:spPr bwMode="auto">
          <a:xfrm>
            <a:off x="3352800" y="139700"/>
            <a:ext cx="4967288" cy="6718300"/>
          </a:xfrm>
          <a:prstGeom prst="rect">
            <a:avLst/>
          </a:prstGeom>
          <a:noFill/>
          <a:ln w="9525" algn="ctr">
            <a:noFill/>
            <a:miter lim="800000"/>
            <a:headEnd/>
            <a:tailEnd/>
          </a:ln>
        </p:spPr>
      </p:pic>
      <p:sp>
        <p:nvSpPr>
          <p:cNvPr id="107523" name="TextBox 2"/>
          <p:cNvSpPr txBox="1">
            <a:spLocks noChangeArrowheads="1"/>
          </p:cNvSpPr>
          <p:nvPr/>
        </p:nvSpPr>
        <p:spPr bwMode="auto">
          <a:xfrm>
            <a:off x="1066800" y="1676400"/>
            <a:ext cx="2185988" cy="1384300"/>
          </a:xfrm>
          <a:prstGeom prst="rect">
            <a:avLst/>
          </a:prstGeom>
          <a:noFill/>
          <a:ln w="9525">
            <a:noFill/>
            <a:miter lim="800000"/>
            <a:headEnd/>
            <a:tailEnd/>
          </a:ln>
        </p:spPr>
        <p:txBody>
          <a:bodyPr wrap="none">
            <a:spAutoFit/>
          </a:bodyPr>
          <a:lstStyle/>
          <a:p>
            <a:r>
              <a:rPr lang="en-US"/>
              <a:t>City of Boston </a:t>
            </a:r>
          </a:p>
          <a:p>
            <a:r>
              <a:rPr lang="en-US"/>
              <a:t>Evacuation </a:t>
            </a:r>
          </a:p>
          <a:p>
            <a:r>
              <a:rPr lang="en-US"/>
              <a:t>Procedure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endParaRPr lang="en-US" smtClean="0"/>
          </a:p>
        </p:txBody>
      </p:sp>
      <p:pic>
        <p:nvPicPr>
          <p:cNvPr id="108547" name="Picture 2"/>
          <p:cNvPicPr>
            <a:picLocks noChangeAspect="1" noChangeArrowheads="1"/>
          </p:cNvPicPr>
          <p:nvPr/>
        </p:nvPicPr>
        <p:blipFill>
          <a:blip r:embed="rId2" cstate="print"/>
          <a:srcRect/>
          <a:stretch>
            <a:fillRect/>
          </a:stretch>
        </p:blipFill>
        <p:spPr bwMode="auto">
          <a:xfrm>
            <a:off x="3457575" y="0"/>
            <a:ext cx="5686425" cy="6477000"/>
          </a:xfrm>
          <a:prstGeom prst="rect">
            <a:avLst/>
          </a:prstGeom>
          <a:noFill/>
          <a:ln w="9525" algn="ctr">
            <a:noFill/>
            <a:miter lim="800000"/>
            <a:headEnd/>
            <a:tailEnd/>
          </a:ln>
        </p:spPr>
      </p:pic>
      <p:sp>
        <p:nvSpPr>
          <p:cNvPr id="108548" name="TextBox 3"/>
          <p:cNvSpPr txBox="1">
            <a:spLocks noChangeArrowheads="1"/>
          </p:cNvSpPr>
          <p:nvPr/>
        </p:nvSpPr>
        <p:spPr bwMode="auto">
          <a:xfrm>
            <a:off x="5105400" y="2895600"/>
            <a:ext cx="1946275" cy="425450"/>
          </a:xfrm>
          <a:prstGeom prst="rect">
            <a:avLst/>
          </a:prstGeom>
          <a:noFill/>
          <a:ln w="9525">
            <a:noFill/>
            <a:miter lim="800000"/>
            <a:headEnd/>
            <a:tailEnd/>
          </a:ln>
        </p:spPr>
        <p:txBody>
          <a:bodyPr wrap="none">
            <a:spAutoFit/>
          </a:bodyPr>
          <a:lstStyle/>
          <a:p>
            <a:r>
              <a:rPr lang="en-US"/>
              <a:t>112 Paris St</a:t>
            </a:r>
          </a:p>
        </p:txBody>
      </p:sp>
      <p:sp>
        <p:nvSpPr>
          <p:cNvPr id="7" name="Title 1"/>
          <p:cNvSpPr txBox="1">
            <a:spLocks/>
          </p:cNvSpPr>
          <p:nvPr/>
        </p:nvSpPr>
        <p:spPr bwMode="auto">
          <a:xfrm>
            <a:off x="609600" y="2895600"/>
            <a:ext cx="2514600" cy="563563"/>
          </a:xfrm>
          <a:prstGeom prst="rect">
            <a:avLst/>
          </a:prstGeom>
          <a:noFill/>
          <a:ln w="9525">
            <a:noFill/>
            <a:miter lim="800000"/>
            <a:headEnd/>
            <a:tailEnd/>
          </a:ln>
        </p:spPr>
        <p:txBody>
          <a:bodyPr anchor="ctr"/>
          <a:lstStyle/>
          <a:p>
            <a:pPr algn="ctr">
              <a:defRPr/>
            </a:pPr>
            <a:r>
              <a:rPr lang="en-US" dirty="0">
                <a:latin typeface="+mj-lt"/>
                <a:ea typeface="+mj-ea"/>
                <a:cs typeface="+mj-cs"/>
              </a:rPr>
              <a:t>City of Boston Evacuation Routes</a:t>
            </a:r>
          </a:p>
          <a:p>
            <a:pPr algn="ctr">
              <a:defRPr/>
            </a:pPr>
            <a:r>
              <a:rPr lang="en-US" dirty="0">
                <a:latin typeface="+mj-lt"/>
                <a:ea typeface="+mj-ea"/>
                <a:cs typeface="+mj-cs"/>
              </a:rPr>
              <a:t>&amp;</a:t>
            </a:r>
          </a:p>
          <a:p>
            <a:pPr algn="ctr">
              <a:defRPr/>
            </a:pPr>
            <a:r>
              <a:rPr lang="en-US" dirty="0">
                <a:latin typeface="+mj-lt"/>
                <a:ea typeface="+mj-ea"/>
                <a:cs typeface="+mj-cs"/>
              </a:rPr>
              <a:t>Emergency </a:t>
            </a:r>
          </a:p>
          <a:p>
            <a:pPr algn="ctr">
              <a:defRPr/>
            </a:pPr>
            <a:r>
              <a:rPr lang="en-US" dirty="0">
                <a:latin typeface="+mj-lt"/>
                <a:ea typeface="+mj-ea"/>
                <a:cs typeface="+mj-cs"/>
              </a:rPr>
              <a:t>Neighborhood</a:t>
            </a:r>
          </a:p>
          <a:p>
            <a:pPr algn="ctr">
              <a:defRPr/>
            </a:pPr>
            <a:r>
              <a:rPr lang="en-US" dirty="0">
                <a:latin typeface="+mj-lt"/>
                <a:ea typeface="+mj-ea"/>
                <a:cs typeface="+mj-cs"/>
              </a:rPr>
              <a:t>Centers</a:t>
            </a:r>
          </a:p>
          <a:p>
            <a:pPr algn="ctr">
              <a:defRPr/>
            </a:pPr>
            <a:r>
              <a:rPr lang="en-US" dirty="0">
                <a:latin typeface="+mj-lt"/>
                <a:ea typeface="+mj-ea"/>
                <a:cs typeface="+mj-cs"/>
              </a:rPr>
              <a:t> </a:t>
            </a:r>
            <a:r>
              <a:rPr lang="en-US" sz="1000" dirty="0">
                <a:latin typeface="+mj-lt"/>
                <a:ea typeface="+mj-ea"/>
                <a:cs typeface="+mj-cs"/>
              </a:rPr>
              <a:t>12/2005</a:t>
            </a:r>
            <a:r>
              <a:rPr lang="en-US" sz="4400" dirty="0">
                <a:latin typeface="+mj-lt"/>
                <a:ea typeface="+mj-ea"/>
                <a:cs typeface="+mj-cs"/>
              </a:rPr>
              <a:t/>
            </a:r>
            <a:br>
              <a:rPr lang="en-US" sz="4400" dirty="0">
                <a:latin typeface="+mj-lt"/>
                <a:ea typeface="+mj-ea"/>
                <a:cs typeface="+mj-cs"/>
              </a:rPr>
            </a:br>
            <a:endParaRPr lang="en-US" sz="4400" dirty="0">
              <a:latin typeface="+mj-lt"/>
              <a:ea typeface="+mj-ea"/>
              <a:cs typeface="+mj-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p:txBody>
          <a:bodyPr/>
          <a:lstStyle/>
          <a:p>
            <a:endParaRPr lang="en-US" smtClean="0"/>
          </a:p>
        </p:txBody>
      </p:sp>
      <p:sp>
        <p:nvSpPr>
          <p:cNvPr id="109571" name="Content Placeholder 2"/>
          <p:cNvSpPr>
            <a:spLocks noGrp="1"/>
          </p:cNvSpPr>
          <p:nvPr>
            <p:ph idx="1"/>
          </p:nvPr>
        </p:nvSpPr>
        <p:spPr>
          <a:xfrm>
            <a:off x="285750" y="1377950"/>
            <a:ext cx="8532813" cy="387350"/>
          </a:xfrm>
        </p:spPr>
        <p:txBody>
          <a:bodyPr>
            <a:normAutofit fontScale="25000" lnSpcReduction="20000"/>
          </a:bodyPr>
          <a:lstStyle/>
          <a:p>
            <a:pPr>
              <a:buFont typeface="Arial" pitchFamily="34" charset="0"/>
              <a:buNone/>
            </a:pPr>
            <a:endParaRPr lang="en-US" smtClean="0"/>
          </a:p>
          <a:p>
            <a:pPr>
              <a:buFont typeface="Arial" pitchFamily="34" charset="0"/>
              <a:buNone/>
            </a:pPr>
            <a:r>
              <a:rPr lang="en-US" sz="4800" smtClean="0">
                <a:solidFill>
                  <a:srgbClr val="000099"/>
                </a:solidFill>
              </a:rPr>
              <a:t>          Permanent retreat ?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293688" y="555625"/>
            <a:ext cx="7456487" cy="414338"/>
          </a:xfrm>
        </p:spPr>
        <p:txBody>
          <a:bodyPr>
            <a:normAutofit fontScale="90000"/>
          </a:bodyPr>
          <a:lstStyle/>
          <a:p>
            <a:r>
              <a:rPr lang="en-US" smtClean="0"/>
              <a:t> Floodproofing </a:t>
            </a:r>
          </a:p>
        </p:txBody>
      </p:sp>
      <p:pic>
        <p:nvPicPr>
          <p:cNvPr id="110595" name="Picture 2"/>
          <p:cNvPicPr>
            <a:picLocks noChangeAspect="1" noChangeArrowheads="1"/>
          </p:cNvPicPr>
          <p:nvPr/>
        </p:nvPicPr>
        <p:blipFill>
          <a:blip r:embed="rId2" cstate="print"/>
          <a:srcRect/>
          <a:stretch>
            <a:fillRect/>
          </a:stretch>
        </p:blipFill>
        <p:spPr bwMode="auto">
          <a:xfrm>
            <a:off x="2133600" y="2438400"/>
            <a:ext cx="3743325" cy="1828800"/>
          </a:xfrm>
          <a:prstGeom prst="rect">
            <a:avLst/>
          </a:prstGeom>
          <a:noFill/>
          <a:ln w="9525" algn="ctr">
            <a:noFill/>
            <a:miter lim="800000"/>
            <a:headEnd/>
            <a:tailEnd/>
          </a:ln>
        </p:spPr>
      </p:pic>
      <p:pic>
        <p:nvPicPr>
          <p:cNvPr id="110596" name="Picture 3"/>
          <p:cNvPicPr>
            <a:picLocks noChangeAspect="1" noChangeArrowheads="1"/>
          </p:cNvPicPr>
          <p:nvPr/>
        </p:nvPicPr>
        <p:blipFill>
          <a:blip r:embed="rId3" cstate="print"/>
          <a:srcRect/>
          <a:stretch>
            <a:fillRect/>
          </a:stretch>
        </p:blipFill>
        <p:spPr bwMode="auto">
          <a:xfrm>
            <a:off x="2133600" y="4267200"/>
            <a:ext cx="3619500" cy="914400"/>
          </a:xfrm>
          <a:prstGeom prst="rect">
            <a:avLst/>
          </a:prstGeom>
          <a:noFill/>
          <a:ln w="9525" algn="ctr">
            <a:noFill/>
            <a:miter lim="800000"/>
            <a:headEnd/>
            <a:tailEnd/>
          </a:ln>
        </p:spPr>
      </p:pic>
      <p:sp>
        <p:nvSpPr>
          <p:cNvPr id="110597" name="TextBox 4"/>
          <p:cNvSpPr txBox="1">
            <a:spLocks noChangeArrowheads="1"/>
          </p:cNvSpPr>
          <p:nvPr/>
        </p:nvSpPr>
        <p:spPr bwMode="auto">
          <a:xfrm>
            <a:off x="4953000" y="5334000"/>
            <a:ext cx="3808413" cy="217488"/>
          </a:xfrm>
          <a:prstGeom prst="rect">
            <a:avLst/>
          </a:prstGeom>
          <a:noFill/>
          <a:ln w="9525">
            <a:noFill/>
            <a:miter lim="800000"/>
            <a:headEnd/>
            <a:tailEnd/>
          </a:ln>
        </p:spPr>
        <p:txBody>
          <a:bodyPr>
            <a:spAutoFit/>
          </a:bodyPr>
          <a:lstStyle/>
          <a:p>
            <a:r>
              <a:rPr lang="en-US" sz="900"/>
              <a:t>http://www.fema.gov/library/viewRecord.do?id=1681</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endParaRPr lang="en-US" smtClean="0"/>
          </a:p>
        </p:txBody>
      </p:sp>
      <p:pic>
        <p:nvPicPr>
          <p:cNvPr id="111619" name="Picture 2"/>
          <p:cNvPicPr>
            <a:picLocks noChangeAspect="1" noChangeArrowheads="1"/>
          </p:cNvPicPr>
          <p:nvPr/>
        </p:nvPicPr>
        <p:blipFill>
          <a:blip r:embed="rId2" cstate="print"/>
          <a:srcRect/>
          <a:stretch>
            <a:fillRect/>
          </a:stretch>
        </p:blipFill>
        <p:spPr bwMode="auto">
          <a:xfrm>
            <a:off x="304800" y="533400"/>
            <a:ext cx="3581400" cy="5073650"/>
          </a:xfrm>
          <a:prstGeom prst="rect">
            <a:avLst/>
          </a:prstGeom>
          <a:noFill/>
          <a:ln w="9525" algn="ctr">
            <a:noFill/>
            <a:miter lim="800000"/>
            <a:headEnd/>
            <a:tailEnd/>
          </a:ln>
        </p:spPr>
      </p:pic>
      <p:sp>
        <p:nvSpPr>
          <p:cNvPr id="111620" name="TextBox 3"/>
          <p:cNvSpPr txBox="1">
            <a:spLocks noChangeArrowheads="1"/>
          </p:cNvSpPr>
          <p:nvPr/>
        </p:nvSpPr>
        <p:spPr bwMode="auto">
          <a:xfrm>
            <a:off x="4267200" y="1219200"/>
            <a:ext cx="2724150" cy="904875"/>
          </a:xfrm>
          <a:prstGeom prst="rect">
            <a:avLst/>
          </a:prstGeom>
          <a:noFill/>
          <a:ln w="9525">
            <a:noFill/>
            <a:miter lim="800000"/>
            <a:headEnd/>
            <a:tailEnd/>
          </a:ln>
        </p:spPr>
        <p:txBody>
          <a:bodyPr wrap="none">
            <a:spAutoFit/>
          </a:bodyPr>
          <a:lstStyle/>
          <a:p>
            <a:pPr eaLnBrk="0" hangingPunct="0">
              <a:lnSpc>
                <a:spcPct val="90000"/>
              </a:lnSpc>
              <a:spcBef>
                <a:spcPct val="40000"/>
              </a:spcBef>
              <a:buClr>
                <a:srgbClr val="005596"/>
              </a:buClr>
            </a:pPr>
            <a:r>
              <a:rPr lang="en-US" sz="2400">
                <a:solidFill>
                  <a:srgbClr val="000000"/>
                </a:solidFill>
              </a:rPr>
              <a:t>The Netherlands  </a:t>
            </a:r>
          </a:p>
          <a:p>
            <a:pPr eaLnBrk="0" hangingPunct="0">
              <a:lnSpc>
                <a:spcPct val="90000"/>
              </a:lnSpc>
              <a:spcBef>
                <a:spcPct val="40000"/>
              </a:spcBef>
              <a:buClr>
                <a:srgbClr val="005596"/>
              </a:buClr>
            </a:pPr>
            <a:r>
              <a:rPr lang="en-US" sz="2400">
                <a:solidFill>
                  <a:srgbClr val="000000"/>
                </a:solidFill>
              </a:rPr>
              <a:t>“Living with Water”</a:t>
            </a:r>
          </a:p>
        </p:txBody>
      </p:sp>
      <p:pic>
        <p:nvPicPr>
          <p:cNvPr id="111621" name="Picture 3"/>
          <p:cNvPicPr>
            <a:picLocks noChangeAspect="1" noChangeArrowheads="1"/>
          </p:cNvPicPr>
          <p:nvPr/>
        </p:nvPicPr>
        <p:blipFill>
          <a:blip r:embed="rId3" cstate="print"/>
          <a:srcRect/>
          <a:stretch>
            <a:fillRect/>
          </a:stretch>
        </p:blipFill>
        <p:spPr bwMode="auto">
          <a:xfrm>
            <a:off x="4267200" y="2667000"/>
            <a:ext cx="2819400" cy="1781175"/>
          </a:xfrm>
          <a:prstGeom prst="rect">
            <a:avLst/>
          </a:prstGeom>
          <a:noFill/>
          <a:ln w="9525" algn="ctr">
            <a:noFill/>
            <a:miter lim="800000"/>
            <a:headEnd/>
            <a:tailEnd/>
          </a:ln>
        </p:spPr>
      </p:pic>
      <p:sp>
        <p:nvSpPr>
          <p:cNvPr id="111622" name="TextBox 5"/>
          <p:cNvSpPr txBox="1">
            <a:spLocks noChangeArrowheads="1"/>
          </p:cNvSpPr>
          <p:nvPr/>
        </p:nvSpPr>
        <p:spPr bwMode="auto">
          <a:xfrm>
            <a:off x="6172200" y="4724400"/>
            <a:ext cx="1084263" cy="217488"/>
          </a:xfrm>
          <a:prstGeom prst="rect">
            <a:avLst/>
          </a:prstGeom>
          <a:noFill/>
          <a:ln w="9525">
            <a:noFill/>
            <a:miter lim="800000"/>
            <a:headEnd/>
            <a:tailEnd/>
          </a:ln>
        </p:spPr>
        <p:txBody>
          <a:bodyPr wrap="none">
            <a:spAutoFit/>
          </a:bodyPr>
          <a:lstStyle/>
          <a:p>
            <a:pPr eaLnBrk="0" hangingPunct="0">
              <a:lnSpc>
                <a:spcPct val="90000"/>
              </a:lnSpc>
              <a:spcBef>
                <a:spcPct val="40000"/>
              </a:spcBef>
              <a:buClr>
                <a:srgbClr val="005596"/>
              </a:buClr>
            </a:pPr>
            <a:r>
              <a:rPr lang="en-US" sz="900">
                <a:solidFill>
                  <a:srgbClr val="000000"/>
                </a:solidFill>
              </a:rPr>
              <a:t>Nature 11 17 05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4"/>
          <p:cNvPicPr>
            <a:picLocks noChangeAspect="1" noChangeArrowheads="1"/>
          </p:cNvPicPr>
          <p:nvPr/>
        </p:nvPicPr>
        <p:blipFill>
          <a:blip r:embed="rId3" cstate="print"/>
          <a:srcRect/>
          <a:stretch>
            <a:fillRect/>
          </a:stretch>
        </p:blipFill>
        <p:spPr bwMode="auto">
          <a:xfrm>
            <a:off x="609600" y="0"/>
            <a:ext cx="8123238" cy="6637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nchor="t">
            <a:normAutofit fontScale="90000"/>
          </a:bodyPr>
          <a:lstStyle/>
          <a:p>
            <a:pPr eaLnBrk="1" fontAlgn="auto" hangingPunct="1">
              <a:spcAft>
                <a:spcPts val="0"/>
              </a:spcAft>
              <a:defRPr/>
            </a:pPr>
            <a:r>
              <a:rPr lang="en-US" dirty="0" smtClean="0"/>
              <a:t>Robust Strategy: Example of Old </a:t>
            </a:r>
            <a:r>
              <a:rPr lang="en-US" dirty="0"/>
              <a:t>Orchard </a:t>
            </a:r>
            <a:r>
              <a:rPr lang="en-US" dirty="0" smtClean="0"/>
              <a:t>Beach, Maine</a:t>
            </a:r>
            <a:endParaRPr lang="en-US" dirty="0"/>
          </a:p>
        </p:txBody>
      </p:sp>
      <p:pic>
        <p:nvPicPr>
          <p:cNvPr id="114691" name="Picture 1"/>
          <p:cNvPicPr>
            <a:picLocks noChangeAspect="1" noChangeArrowheads="1"/>
          </p:cNvPicPr>
          <p:nvPr/>
        </p:nvPicPr>
        <p:blipFill>
          <a:blip r:embed="rId3" cstate="print"/>
          <a:srcRect/>
          <a:stretch>
            <a:fillRect/>
          </a:stretch>
        </p:blipFill>
        <p:spPr bwMode="auto">
          <a:xfrm>
            <a:off x="457200" y="1524000"/>
            <a:ext cx="3886200" cy="4244975"/>
          </a:xfrm>
          <a:prstGeom prst="rect">
            <a:avLst/>
          </a:prstGeom>
          <a:noFill/>
          <a:ln w="9525">
            <a:noFill/>
            <a:miter lim="800000"/>
            <a:headEnd/>
            <a:tailEnd/>
          </a:ln>
        </p:spPr>
      </p:pic>
      <p:pic>
        <p:nvPicPr>
          <p:cNvPr id="114692" name="Picture 3" descr="OOBcover.jpg"/>
          <p:cNvPicPr>
            <a:picLocks noChangeAspect="1"/>
          </p:cNvPicPr>
          <p:nvPr/>
        </p:nvPicPr>
        <p:blipFill>
          <a:blip r:embed="rId4" cstate="print"/>
          <a:srcRect/>
          <a:stretch>
            <a:fillRect/>
          </a:stretch>
        </p:blipFill>
        <p:spPr bwMode="auto">
          <a:xfrm>
            <a:off x="4953000" y="1676400"/>
            <a:ext cx="3344863" cy="4308475"/>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pPr eaLnBrk="1" hangingPunct="1"/>
            <a:r>
              <a:rPr lang="en-US" smtClean="0"/>
              <a:t>SLR Adaptation Options </a:t>
            </a:r>
          </a:p>
        </p:txBody>
      </p:sp>
      <p:sp>
        <p:nvSpPr>
          <p:cNvPr id="118787" name="Subtitle 2"/>
          <p:cNvSpPr>
            <a:spLocks noGrp="1"/>
          </p:cNvSpPr>
          <p:nvPr>
            <p:ph idx="1"/>
          </p:nvPr>
        </p:nvSpPr>
        <p:spPr>
          <a:xfrm>
            <a:off x="190500" y="1676400"/>
            <a:ext cx="8496300" cy="5068888"/>
          </a:xfrm>
        </p:spPr>
        <p:txBody>
          <a:bodyPr/>
          <a:lstStyle/>
          <a:p>
            <a:pPr marL="457200" indent="-457200" eaLnBrk="1" hangingPunct="1"/>
            <a:r>
              <a:rPr lang="en-US" sz="2400" smtClean="0"/>
              <a:t>Take no action</a:t>
            </a:r>
          </a:p>
          <a:p>
            <a:pPr marL="457200" indent="-457200" eaLnBrk="1" hangingPunct="1"/>
            <a:r>
              <a:rPr lang="en-US" sz="2400" smtClean="0"/>
              <a:t>Nourish the beach in 2010 to an elevation of the present 100 year floodplain plus 0.305 m (action100+)</a:t>
            </a:r>
          </a:p>
          <a:p>
            <a:pPr marL="457200" indent="-457200" eaLnBrk="1" hangingPunct="1"/>
            <a:r>
              <a:rPr lang="en-US" sz="2400" smtClean="0"/>
              <a:t>Nourish the beach in 2010 to an elevation of the present 50 year floodplain plus 0.305 m (action 50+)</a:t>
            </a:r>
          </a:p>
          <a:p>
            <a:pPr marL="457200" indent="-457200" eaLnBrk="1" hangingPunct="1">
              <a:buFontTx/>
              <a:buNone/>
            </a:pPr>
            <a:endParaRPr lang="en-US" sz="2400" smtClean="0"/>
          </a:p>
          <a:p>
            <a:pPr marL="457200" indent="-457200" eaLnBrk="1" hangingPunct="1">
              <a:buFontTx/>
              <a:buNone/>
            </a:pPr>
            <a:r>
              <a:rPr lang="en-US" sz="2400" smtClean="0"/>
              <a:t>	</a:t>
            </a:r>
            <a:r>
              <a:rPr lang="en-US" sz="2400" smtClean="0">
                <a:solidFill>
                  <a:srgbClr val="000090"/>
                </a:solidFill>
              </a:rPr>
              <a:t>Two SLR scenarios – high &amp; low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828800" y="152400"/>
            <a:ext cx="5463531" cy="6959698"/>
          </a:xfrm>
          <a:prstGeom prst="rect">
            <a:avLst/>
          </a:prstGeom>
          <a:noFill/>
          <a:ln w="9525">
            <a:noFill/>
            <a:miter lim="800000"/>
            <a:headEnd/>
            <a:tailEnd/>
          </a:ln>
        </p:spPr>
      </p:pic>
      <p:sp>
        <p:nvSpPr>
          <p:cNvPr id="3" name="TextBox 2"/>
          <p:cNvSpPr txBox="1"/>
          <p:nvPr/>
        </p:nvSpPr>
        <p:spPr>
          <a:xfrm>
            <a:off x="228600" y="990600"/>
            <a:ext cx="1922642" cy="769441"/>
          </a:xfrm>
          <a:prstGeom prst="rect">
            <a:avLst/>
          </a:prstGeom>
          <a:noFill/>
        </p:spPr>
        <p:txBody>
          <a:bodyPr wrap="none" rtlCol="0">
            <a:spAutoFit/>
          </a:bodyPr>
          <a:lstStyle/>
          <a:p>
            <a:r>
              <a:rPr lang="en-US" sz="4400" dirty="0" smtClean="0"/>
              <a:t>HOW ? </a:t>
            </a:r>
            <a:endParaRPr lang="en-US" sz="4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04"/>
          <p:cNvPicPr>
            <a:picLocks noChangeAspect="1" noChangeArrowheads="1"/>
          </p:cNvPicPr>
          <p:nvPr/>
        </p:nvPicPr>
        <p:blipFill>
          <a:blip r:embed="rId3" cstate="print"/>
          <a:srcRect/>
          <a:stretch>
            <a:fillRect/>
          </a:stretch>
        </p:blipFill>
        <p:spPr bwMode="auto">
          <a:xfrm>
            <a:off x="0" y="0"/>
            <a:ext cx="9144000" cy="6465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Box 3"/>
          <p:cNvSpPr txBox="1">
            <a:spLocks noChangeArrowheads="1"/>
          </p:cNvSpPr>
          <p:nvPr/>
        </p:nvSpPr>
        <p:spPr bwMode="auto">
          <a:xfrm>
            <a:off x="2133600" y="5181600"/>
            <a:ext cx="1781175" cy="217488"/>
          </a:xfrm>
          <a:prstGeom prst="rect">
            <a:avLst/>
          </a:prstGeom>
          <a:noFill/>
          <a:ln w="9525">
            <a:noFill/>
            <a:miter lim="800000"/>
            <a:headEnd/>
            <a:tailEnd/>
          </a:ln>
        </p:spPr>
        <p:txBody>
          <a:bodyPr wrap="none">
            <a:spAutoFit/>
          </a:bodyPr>
          <a:lstStyle/>
          <a:p>
            <a:pPr eaLnBrk="0" hangingPunct="0">
              <a:lnSpc>
                <a:spcPct val="90000"/>
              </a:lnSpc>
              <a:spcBef>
                <a:spcPct val="40000"/>
              </a:spcBef>
              <a:buClr>
                <a:srgbClr val="005596"/>
              </a:buClr>
            </a:pPr>
            <a:r>
              <a:rPr lang="en-US" sz="900">
                <a:solidFill>
                  <a:srgbClr val="000000"/>
                </a:solidFill>
              </a:rPr>
              <a:t>Vermeer and Rahmstorf (2009)</a:t>
            </a:r>
          </a:p>
        </p:txBody>
      </p:sp>
      <p:sp>
        <p:nvSpPr>
          <p:cNvPr id="58371" name="TextBox 3"/>
          <p:cNvSpPr txBox="1">
            <a:spLocks noChangeArrowheads="1"/>
          </p:cNvSpPr>
          <p:nvPr/>
        </p:nvSpPr>
        <p:spPr bwMode="auto">
          <a:xfrm>
            <a:off x="762000" y="685800"/>
            <a:ext cx="4191000" cy="757238"/>
          </a:xfrm>
          <a:prstGeom prst="rect">
            <a:avLst/>
          </a:prstGeom>
          <a:noFill/>
          <a:ln w="9525">
            <a:noFill/>
            <a:miter lim="800000"/>
            <a:headEnd/>
            <a:tailEnd/>
          </a:ln>
        </p:spPr>
        <p:txBody>
          <a:bodyPr>
            <a:spAutoFit/>
          </a:bodyPr>
          <a:lstStyle/>
          <a:p>
            <a:pPr eaLnBrk="0" hangingPunct="0">
              <a:lnSpc>
                <a:spcPct val="90000"/>
              </a:lnSpc>
              <a:spcBef>
                <a:spcPct val="40000"/>
              </a:spcBef>
              <a:buClr>
                <a:srgbClr val="005596"/>
              </a:buClr>
            </a:pPr>
            <a:r>
              <a:rPr lang="en-US" sz="2400">
                <a:solidFill>
                  <a:srgbClr val="FF0000"/>
                </a:solidFill>
              </a:rPr>
              <a:t>Scenario Projections for Eustatic SLR</a:t>
            </a:r>
          </a:p>
        </p:txBody>
      </p:sp>
      <p:pic>
        <p:nvPicPr>
          <p:cNvPr id="58372" name="Picture 2"/>
          <p:cNvPicPr>
            <a:picLocks noChangeAspect="1" noChangeArrowheads="1"/>
          </p:cNvPicPr>
          <p:nvPr/>
        </p:nvPicPr>
        <p:blipFill>
          <a:blip r:embed="rId3" cstate="print"/>
          <a:srcRect/>
          <a:stretch>
            <a:fillRect/>
          </a:stretch>
        </p:blipFill>
        <p:spPr bwMode="auto">
          <a:xfrm>
            <a:off x="1524000" y="1371600"/>
            <a:ext cx="6010275" cy="3467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1470025"/>
          </a:xfrm>
        </p:spPr>
        <p:txBody>
          <a:bodyPr/>
          <a:lstStyle/>
          <a:p>
            <a:r>
              <a:rPr lang="en-US" dirty="0" smtClean="0"/>
              <a:t>Get Expert Help ! </a:t>
            </a:r>
            <a:endParaRPr lang="en-US" dirty="0"/>
          </a:p>
        </p:txBody>
      </p:sp>
      <p:sp>
        <p:nvSpPr>
          <p:cNvPr id="3" name="Subtitle 2"/>
          <p:cNvSpPr>
            <a:spLocks noGrp="1"/>
          </p:cNvSpPr>
          <p:nvPr>
            <p:ph type="subTitle" idx="1"/>
          </p:nvPr>
        </p:nvSpPr>
        <p:spPr>
          <a:xfrm>
            <a:off x="1447800" y="2743200"/>
            <a:ext cx="6400800" cy="1752600"/>
          </a:xfrm>
        </p:spPr>
        <p:txBody>
          <a:bodyPr>
            <a:normAutofit fontScale="70000" lnSpcReduction="20000"/>
          </a:bodyPr>
          <a:lstStyle/>
          <a:p>
            <a:r>
              <a:rPr lang="en-US" dirty="0" smtClean="0">
                <a:solidFill>
                  <a:schemeClr val="tx1"/>
                </a:solidFill>
              </a:rPr>
              <a:t>MAPC</a:t>
            </a:r>
          </a:p>
          <a:p>
            <a:r>
              <a:rPr lang="en-US" dirty="0" smtClean="0">
                <a:solidFill>
                  <a:schemeClr val="tx1"/>
                </a:solidFill>
              </a:rPr>
              <a:t>Anthropologist</a:t>
            </a:r>
          </a:p>
          <a:p>
            <a:r>
              <a:rPr lang="en-US" dirty="0" smtClean="0">
                <a:solidFill>
                  <a:schemeClr val="tx1"/>
                </a:solidFill>
              </a:rPr>
              <a:t>Health Assessment Expert</a:t>
            </a:r>
          </a:p>
          <a:p>
            <a:r>
              <a:rPr lang="en-US" dirty="0" smtClean="0">
                <a:solidFill>
                  <a:schemeClr val="tx1"/>
                </a:solidFill>
              </a:rPr>
              <a:t>Participatory Modeler</a:t>
            </a:r>
          </a:p>
          <a:p>
            <a:r>
              <a:rPr lang="en-US" dirty="0" smtClean="0">
                <a:solidFill>
                  <a:schemeClr val="tx1"/>
                </a:solidFill>
              </a:rPr>
              <a:t>More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1026"/>
          <p:cNvSpPr>
            <a:spLocks noGrp="1" noChangeArrowheads="1"/>
          </p:cNvSpPr>
          <p:nvPr>
            <p:ph type="body" idx="1"/>
          </p:nvPr>
        </p:nvSpPr>
        <p:spPr>
          <a:xfrm>
            <a:off x="431800" y="1831975"/>
            <a:ext cx="8162925" cy="2674938"/>
          </a:xfrm>
        </p:spPr>
        <p:txBody>
          <a:bodyPr/>
          <a:lstStyle/>
          <a:p>
            <a:pPr marL="533400" indent="-533400">
              <a:buNone/>
            </a:pPr>
            <a:endParaRPr lang="de-DE" dirty="0" smtClean="0">
              <a:solidFill>
                <a:srgbClr val="000000"/>
              </a:solidFill>
            </a:endParaRPr>
          </a:p>
        </p:txBody>
      </p:sp>
      <p:sp>
        <p:nvSpPr>
          <p:cNvPr id="622599" name="Rectangle 1031"/>
          <p:cNvSpPr>
            <a:spLocks noGrp="1" noChangeArrowheads="1"/>
          </p:cNvSpPr>
          <p:nvPr>
            <p:ph type="title"/>
          </p:nvPr>
        </p:nvSpPr>
        <p:spPr>
          <a:xfrm>
            <a:off x="161925" y="0"/>
            <a:ext cx="8839200" cy="1049338"/>
          </a:xfrm>
          <a:noFill/>
          <a:ln/>
        </p:spPr>
        <p:txBody>
          <a:bodyPr>
            <a:normAutofit fontScale="90000"/>
          </a:bodyPr>
          <a:lstStyle/>
          <a:p>
            <a:r>
              <a:rPr lang="de-DE" dirty="0" smtClean="0"/>
              <a:t>Climate‘s Long-Term Impacts on Metro Boston (1999-2004)</a:t>
            </a:r>
            <a:endParaRPr lang="de-DE" dirty="0"/>
          </a:p>
        </p:txBody>
      </p:sp>
      <p:sp>
        <p:nvSpPr>
          <p:cNvPr id="5" name="AutoShape 4"/>
          <p:cNvSpPr>
            <a:spLocks noChangeAspect="1" noChangeArrowheads="1"/>
          </p:cNvSpPr>
          <p:nvPr/>
        </p:nvSpPr>
        <p:spPr bwMode="auto">
          <a:xfrm rot="7352801">
            <a:off x="3947827" y="2961423"/>
            <a:ext cx="1606609" cy="2025677"/>
          </a:xfrm>
          <a:prstGeom prst="triangle">
            <a:avLst>
              <a:gd name="adj" fmla="val 50000"/>
            </a:avLst>
          </a:prstGeom>
          <a:solidFill>
            <a:srgbClr val="F76C62">
              <a:alpha val="50000"/>
            </a:srgbClr>
          </a:solidFill>
          <a:ln w="9525">
            <a:solidFill>
              <a:srgbClr val="660033"/>
            </a:solidFill>
            <a:miter lim="800000"/>
            <a:headEnd/>
            <a:tailEnd/>
          </a:ln>
          <a:effectLst>
            <a:outerShdw blurRad="63500" dist="107763" dir="8100000" algn="ctr" rotWithShape="0">
              <a:schemeClr val="bg2">
                <a:alpha val="74998"/>
              </a:schemeClr>
            </a:outerShdw>
          </a:effectLst>
        </p:spPr>
        <p:txBody>
          <a:bodyPr rot="10800000" vert="eaVert" wrap="none" anchor="ctr">
            <a:prstTxWarp prst="textNoShape">
              <a:avLst/>
            </a:prstTxWarp>
          </a:bodyPr>
          <a:lstStyle/>
          <a:p>
            <a:pPr algn="ctr"/>
            <a:endParaRPr lang="en-US" sz="1400"/>
          </a:p>
        </p:txBody>
      </p:sp>
      <p:sp>
        <p:nvSpPr>
          <p:cNvPr id="6" name="Text Box 5"/>
          <p:cNvSpPr txBox="1">
            <a:spLocks noChangeAspect="1" noChangeArrowheads="1"/>
          </p:cNvSpPr>
          <p:nvPr/>
        </p:nvSpPr>
        <p:spPr bwMode="auto">
          <a:xfrm>
            <a:off x="3784644" y="3397787"/>
            <a:ext cx="1163794" cy="1041414"/>
          </a:xfrm>
          <a:prstGeom prst="rect">
            <a:avLst/>
          </a:prstGeom>
          <a:noFill/>
          <a:ln w="9525">
            <a:noFill/>
            <a:miter lim="800000"/>
            <a:headEnd/>
            <a:tailEnd/>
          </a:ln>
          <a:effectLst/>
        </p:spPr>
        <p:txBody>
          <a:bodyPr wrap="none">
            <a:prstTxWarp prst="textNoShape">
              <a:avLst/>
            </a:prstTxWarp>
          </a:bodyPr>
          <a:lstStyle/>
          <a:p>
            <a:pPr algn="ctr"/>
            <a:r>
              <a:rPr lang="en-US" sz="1400" b="1" dirty="0">
                <a:latin typeface="Palatino" charset="0"/>
              </a:rPr>
              <a:t>University</a:t>
            </a:r>
          </a:p>
          <a:p>
            <a:pPr algn="ctr"/>
            <a:r>
              <a:rPr lang="en-US" sz="1400" b="1" dirty="0">
                <a:latin typeface="Palatino" charset="0"/>
              </a:rPr>
              <a:t>Scientists</a:t>
            </a:r>
          </a:p>
          <a:p>
            <a:pPr algn="ctr"/>
            <a:r>
              <a:rPr lang="en-US" sz="1400" b="1" dirty="0">
                <a:latin typeface="Palatino" charset="0"/>
              </a:rPr>
              <a:t>and Engineers</a:t>
            </a:r>
          </a:p>
        </p:txBody>
      </p:sp>
      <p:sp>
        <p:nvSpPr>
          <p:cNvPr id="7" name="AutoShape 6"/>
          <p:cNvSpPr>
            <a:spLocks noChangeAspect="1" noChangeArrowheads="1"/>
          </p:cNvSpPr>
          <p:nvPr/>
        </p:nvSpPr>
        <p:spPr bwMode="auto">
          <a:xfrm rot="3279711">
            <a:off x="3905861" y="4039806"/>
            <a:ext cx="1606609" cy="2026930"/>
          </a:xfrm>
          <a:prstGeom prst="triangle">
            <a:avLst>
              <a:gd name="adj" fmla="val 50000"/>
            </a:avLst>
          </a:prstGeom>
          <a:solidFill>
            <a:srgbClr val="F76C62">
              <a:alpha val="50000"/>
            </a:srgbClr>
          </a:solidFill>
          <a:ln w="9525">
            <a:solidFill>
              <a:srgbClr val="660033"/>
            </a:solidFill>
            <a:miter lim="800000"/>
            <a:headEnd/>
            <a:tailEnd/>
          </a:ln>
          <a:effectLst>
            <a:outerShdw blurRad="63500" dist="107763" dir="8100000" algn="ctr" rotWithShape="0">
              <a:schemeClr val="bg2">
                <a:alpha val="74998"/>
              </a:schemeClr>
            </a:outerShdw>
          </a:effectLst>
        </p:spPr>
        <p:txBody>
          <a:bodyPr rot="10800000" vert="eaVert" wrap="none" anchor="ctr">
            <a:prstTxWarp prst="textNoShape">
              <a:avLst/>
            </a:prstTxWarp>
          </a:bodyPr>
          <a:lstStyle/>
          <a:p>
            <a:pPr algn="ctr"/>
            <a:endParaRPr lang="en-US" sz="1400"/>
          </a:p>
        </p:txBody>
      </p:sp>
      <p:sp>
        <p:nvSpPr>
          <p:cNvPr id="8" name="AutoShape 7"/>
          <p:cNvSpPr>
            <a:spLocks noChangeAspect="1" noChangeArrowheads="1"/>
          </p:cNvSpPr>
          <p:nvPr/>
        </p:nvSpPr>
        <p:spPr bwMode="auto">
          <a:xfrm rot="20408449">
            <a:off x="5133843" y="4396592"/>
            <a:ext cx="1606010" cy="2026433"/>
          </a:xfrm>
          <a:prstGeom prst="triangle">
            <a:avLst>
              <a:gd name="adj" fmla="val 50000"/>
            </a:avLst>
          </a:prstGeom>
          <a:solidFill>
            <a:srgbClr val="F76C62">
              <a:alpha val="50000"/>
            </a:srgbClr>
          </a:solidFill>
          <a:ln w="9525">
            <a:solidFill>
              <a:srgbClr val="660033"/>
            </a:solidFill>
            <a:miter lim="800000"/>
            <a:headEnd/>
            <a:tailEnd/>
          </a:ln>
          <a:effectLst>
            <a:outerShdw blurRad="63500" dist="107763" dir="8100000" algn="ctr" rotWithShape="0">
              <a:schemeClr val="bg2">
                <a:alpha val="74998"/>
              </a:schemeClr>
            </a:outerShdw>
          </a:effectLst>
        </p:spPr>
        <p:txBody>
          <a:bodyPr wrap="none" anchor="ctr">
            <a:prstTxWarp prst="textNoShape">
              <a:avLst/>
            </a:prstTxWarp>
          </a:bodyPr>
          <a:lstStyle/>
          <a:p>
            <a:pPr algn="ctr"/>
            <a:endParaRPr lang="en-US" sz="1400"/>
          </a:p>
        </p:txBody>
      </p:sp>
      <p:sp>
        <p:nvSpPr>
          <p:cNvPr id="9" name="AutoShape 8"/>
          <p:cNvSpPr>
            <a:spLocks noChangeAspect="1" noChangeArrowheads="1"/>
          </p:cNvSpPr>
          <p:nvPr/>
        </p:nvSpPr>
        <p:spPr bwMode="auto">
          <a:xfrm rot="11736336">
            <a:off x="5191469" y="2679701"/>
            <a:ext cx="1604757" cy="2026433"/>
          </a:xfrm>
          <a:prstGeom prst="triangle">
            <a:avLst>
              <a:gd name="adj" fmla="val 50000"/>
            </a:avLst>
          </a:prstGeom>
          <a:solidFill>
            <a:srgbClr val="F76C62">
              <a:alpha val="50000"/>
            </a:srgbClr>
          </a:solidFill>
          <a:ln w="9525">
            <a:solidFill>
              <a:srgbClr val="660033"/>
            </a:solidFill>
            <a:miter lim="800000"/>
            <a:headEnd/>
            <a:tailEnd/>
          </a:ln>
          <a:effectLst>
            <a:outerShdw blurRad="63500" dist="107763" dir="8100000" algn="ctr" rotWithShape="0">
              <a:schemeClr val="bg2">
                <a:alpha val="74998"/>
              </a:schemeClr>
            </a:outerShdw>
          </a:effectLst>
        </p:spPr>
        <p:txBody>
          <a:bodyPr rot="10800000" wrap="none" anchor="ctr">
            <a:prstTxWarp prst="textNoShape">
              <a:avLst/>
            </a:prstTxWarp>
          </a:bodyPr>
          <a:lstStyle/>
          <a:p>
            <a:pPr algn="ctr"/>
            <a:endParaRPr lang="en-US" sz="1400"/>
          </a:p>
        </p:txBody>
      </p:sp>
      <p:sp>
        <p:nvSpPr>
          <p:cNvPr id="10" name="AutoShape 9"/>
          <p:cNvSpPr>
            <a:spLocks noChangeAspect="1" noChangeArrowheads="1"/>
          </p:cNvSpPr>
          <p:nvPr/>
        </p:nvSpPr>
        <p:spPr bwMode="auto">
          <a:xfrm rot="15897239">
            <a:off x="5866395" y="3614970"/>
            <a:ext cx="1606609" cy="2024425"/>
          </a:xfrm>
          <a:prstGeom prst="triangle">
            <a:avLst>
              <a:gd name="adj" fmla="val 50000"/>
            </a:avLst>
          </a:prstGeom>
          <a:solidFill>
            <a:srgbClr val="F76C62">
              <a:alpha val="50000"/>
            </a:srgbClr>
          </a:solidFill>
          <a:ln w="9525">
            <a:solidFill>
              <a:srgbClr val="660033"/>
            </a:solidFill>
            <a:miter lim="800000"/>
            <a:headEnd/>
            <a:tailEnd/>
          </a:ln>
          <a:effectLst>
            <a:outerShdw blurRad="63500" dist="107763" dir="8100000" algn="ctr" rotWithShape="0">
              <a:schemeClr val="bg2">
                <a:alpha val="74998"/>
              </a:schemeClr>
            </a:outerShdw>
          </a:effectLst>
        </p:spPr>
        <p:txBody>
          <a:bodyPr vert="eaVert" wrap="none" anchor="ctr">
            <a:prstTxWarp prst="textNoShape">
              <a:avLst/>
            </a:prstTxWarp>
          </a:bodyPr>
          <a:lstStyle/>
          <a:p>
            <a:pPr algn="ctr"/>
            <a:endParaRPr lang="en-US" sz="1400"/>
          </a:p>
        </p:txBody>
      </p:sp>
      <p:sp>
        <p:nvSpPr>
          <p:cNvPr id="11" name="Oval 10"/>
          <p:cNvSpPr>
            <a:spLocks noChangeAspect="1" noChangeArrowheads="1"/>
          </p:cNvSpPr>
          <p:nvPr/>
        </p:nvSpPr>
        <p:spPr bwMode="auto">
          <a:xfrm>
            <a:off x="4806878" y="3698557"/>
            <a:ext cx="1569681" cy="1570267"/>
          </a:xfrm>
          <a:prstGeom prst="ellipse">
            <a:avLst/>
          </a:prstGeom>
          <a:solidFill>
            <a:srgbClr val="D4D6A5"/>
          </a:solidFill>
          <a:ln w="9525">
            <a:solidFill>
              <a:schemeClr val="tx1"/>
            </a:solidFill>
            <a:round/>
            <a:headEnd/>
            <a:tailEnd/>
          </a:ln>
          <a:effectLst/>
        </p:spPr>
        <p:txBody>
          <a:bodyPr wrap="none" anchor="ctr">
            <a:prstTxWarp prst="textNoShape">
              <a:avLst/>
            </a:prstTxWarp>
          </a:bodyPr>
          <a:lstStyle/>
          <a:p>
            <a:pPr algn="ctr"/>
            <a:endParaRPr lang="en-US" sz="1400"/>
          </a:p>
        </p:txBody>
      </p:sp>
      <p:sp>
        <p:nvSpPr>
          <p:cNvPr id="12" name="WordArt 11"/>
          <p:cNvSpPr>
            <a:spLocks noChangeAspect="1" noChangeArrowheads="1" noChangeShapeType="1" noTextEdit="1"/>
          </p:cNvSpPr>
          <p:nvPr/>
        </p:nvSpPr>
        <p:spPr bwMode="auto">
          <a:xfrm>
            <a:off x="5107536" y="4119634"/>
            <a:ext cx="975883" cy="812077"/>
          </a:xfrm>
          <a:prstGeom prst="rect">
            <a:avLst/>
          </a:prstGeom>
        </p:spPr>
        <p:txBody>
          <a:bodyPr wrap="none" fromWordArt="1">
            <a:prstTxWarp prst="textFadeUp">
              <a:avLst>
                <a:gd name="adj" fmla="val 9991"/>
              </a:avLst>
            </a:prstTxWarp>
          </a:bodyPr>
          <a:lstStyle/>
          <a:p>
            <a:pPr algn="ctr"/>
            <a:r>
              <a:rPr lang="en-US" sz="1400" kern="10" dirty="0">
                <a:ln w="12700">
                  <a:solidFill>
                    <a:srgbClr val="B2B2B2"/>
                  </a:solidFill>
                  <a:round/>
                  <a:headEnd/>
                  <a:tailEnd/>
                </a:ln>
                <a:gradFill rotWithShape="0">
                  <a:gsLst>
                    <a:gs pos="0">
                      <a:srgbClr val="520402"/>
                    </a:gs>
                    <a:gs pos="100000">
                      <a:srgbClr val="FFCC00"/>
                    </a:gs>
                  </a:gsLst>
                  <a:lin ang="5400000" scaled="1"/>
                </a:gradFill>
                <a:effectLst>
                  <a:outerShdw blurRad="63500" dist="38099" dir="2700000" sy="50000" rotWithShape="0">
                    <a:srgbClr val="875B0D">
                      <a:alpha val="74998"/>
                    </a:srgbClr>
                  </a:outerShdw>
                </a:effectLst>
                <a:latin typeface="Arial Black"/>
                <a:ea typeface="Arial Black"/>
                <a:cs typeface="Arial Black"/>
              </a:rPr>
              <a:t>CLIMB</a:t>
            </a:r>
          </a:p>
          <a:p>
            <a:pPr algn="ctr"/>
            <a:r>
              <a:rPr lang="en-US" sz="1400" kern="10" dirty="0">
                <a:ln w="12700">
                  <a:solidFill>
                    <a:srgbClr val="B2B2B2"/>
                  </a:solidFill>
                  <a:round/>
                  <a:headEnd/>
                  <a:tailEnd/>
                </a:ln>
                <a:gradFill rotWithShape="0">
                  <a:gsLst>
                    <a:gs pos="0">
                      <a:srgbClr val="520402"/>
                    </a:gs>
                    <a:gs pos="100000">
                      <a:srgbClr val="FFCC00"/>
                    </a:gs>
                  </a:gsLst>
                  <a:lin ang="5400000" scaled="1"/>
                </a:gradFill>
                <a:effectLst>
                  <a:outerShdw blurRad="63500" dist="38099" dir="2700000" sy="50000" rotWithShape="0">
                    <a:srgbClr val="875B0D">
                      <a:alpha val="74998"/>
                    </a:srgbClr>
                  </a:outerShdw>
                </a:effectLst>
                <a:latin typeface="Arial Black"/>
                <a:ea typeface="Arial Black"/>
                <a:cs typeface="Arial Black"/>
              </a:rPr>
              <a:t>Project</a:t>
            </a:r>
          </a:p>
        </p:txBody>
      </p:sp>
      <p:sp>
        <p:nvSpPr>
          <p:cNvPr id="13" name="Text Box 12"/>
          <p:cNvSpPr txBox="1">
            <a:spLocks noChangeAspect="1" noChangeArrowheads="1"/>
          </p:cNvSpPr>
          <p:nvPr/>
        </p:nvSpPr>
        <p:spPr bwMode="auto">
          <a:xfrm>
            <a:off x="3724513" y="4961788"/>
            <a:ext cx="1241464" cy="650414"/>
          </a:xfrm>
          <a:prstGeom prst="rect">
            <a:avLst/>
          </a:prstGeom>
          <a:noFill/>
          <a:ln w="9525">
            <a:noFill/>
            <a:miter lim="800000"/>
            <a:headEnd/>
            <a:tailEnd/>
          </a:ln>
          <a:effectLst/>
        </p:spPr>
        <p:txBody>
          <a:bodyPr wrap="none">
            <a:prstTxWarp prst="textNoShape">
              <a:avLst/>
            </a:prstTxWarp>
          </a:bodyPr>
          <a:lstStyle/>
          <a:p>
            <a:pPr algn="ctr"/>
            <a:r>
              <a:rPr lang="en-US" sz="1400" b="1">
                <a:latin typeface="Palatino" charset="0"/>
              </a:rPr>
              <a:t>Metropolitan </a:t>
            </a:r>
          </a:p>
          <a:p>
            <a:pPr algn="ctr"/>
            <a:r>
              <a:rPr lang="en-US" sz="1400" b="1">
                <a:latin typeface="Palatino" charset="0"/>
              </a:rPr>
              <a:t>Area Planning </a:t>
            </a:r>
          </a:p>
          <a:p>
            <a:pPr algn="ctr"/>
            <a:r>
              <a:rPr lang="en-US" sz="1400" b="1">
                <a:latin typeface="Palatino" charset="0"/>
              </a:rPr>
              <a:t>Council</a:t>
            </a:r>
          </a:p>
        </p:txBody>
      </p:sp>
      <p:sp>
        <p:nvSpPr>
          <p:cNvPr id="14" name="Text Box 13"/>
          <p:cNvSpPr txBox="1">
            <a:spLocks noChangeAspect="1" noChangeArrowheads="1"/>
          </p:cNvSpPr>
          <p:nvPr/>
        </p:nvSpPr>
        <p:spPr bwMode="auto">
          <a:xfrm>
            <a:off x="5648718" y="2916556"/>
            <a:ext cx="856873" cy="650414"/>
          </a:xfrm>
          <a:prstGeom prst="rect">
            <a:avLst/>
          </a:prstGeom>
          <a:noFill/>
          <a:ln w="9525">
            <a:noFill/>
            <a:miter lim="800000"/>
            <a:headEnd/>
            <a:tailEnd/>
          </a:ln>
          <a:effectLst/>
        </p:spPr>
        <p:txBody>
          <a:bodyPr wrap="none">
            <a:prstTxWarp prst="textNoShape">
              <a:avLst/>
            </a:prstTxWarp>
          </a:bodyPr>
          <a:lstStyle/>
          <a:p>
            <a:pPr algn="ctr"/>
            <a:r>
              <a:rPr lang="en-US" sz="1400" b="1">
                <a:latin typeface="Palatino" charset="0"/>
              </a:rPr>
              <a:t>Project</a:t>
            </a:r>
          </a:p>
          <a:p>
            <a:pPr algn="ctr"/>
            <a:r>
              <a:rPr lang="en-US" sz="1400" b="1">
                <a:latin typeface="Palatino" charset="0"/>
              </a:rPr>
              <a:t>Advisory </a:t>
            </a:r>
          </a:p>
          <a:p>
            <a:pPr algn="ctr"/>
            <a:r>
              <a:rPr lang="en-US" sz="1400" b="1">
                <a:latin typeface="Palatino" charset="0"/>
              </a:rPr>
              <a:t>Group</a:t>
            </a:r>
          </a:p>
        </p:txBody>
      </p:sp>
      <p:sp>
        <p:nvSpPr>
          <p:cNvPr id="15" name="Text Box 14"/>
          <p:cNvSpPr txBox="1">
            <a:spLocks noChangeAspect="1" noChangeArrowheads="1"/>
          </p:cNvSpPr>
          <p:nvPr/>
        </p:nvSpPr>
        <p:spPr bwMode="auto">
          <a:xfrm>
            <a:off x="6490559" y="4239941"/>
            <a:ext cx="1032256" cy="650414"/>
          </a:xfrm>
          <a:prstGeom prst="rect">
            <a:avLst/>
          </a:prstGeom>
          <a:noFill/>
          <a:ln w="9525">
            <a:noFill/>
            <a:miter lim="800000"/>
            <a:headEnd/>
            <a:tailEnd/>
          </a:ln>
          <a:effectLst/>
        </p:spPr>
        <p:txBody>
          <a:bodyPr wrap="none">
            <a:prstTxWarp prst="textNoShape">
              <a:avLst/>
            </a:prstTxWarp>
          </a:bodyPr>
          <a:lstStyle/>
          <a:p>
            <a:pPr algn="ctr"/>
            <a:r>
              <a:rPr lang="en-US" sz="1400" b="1">
                <a:latin typeface="Palatino" charset="0"/>
              </a:rPr>
              <a:t>Stakeholder</a:t>
            </a:r>
          </a:p>
          <a:p>
            <a:pPr algn="ctr"/>
            <a:r>
              <a:rPr lang="en-US" sz="1400" b="1">
                <a:latin typeface="Palatino" charset="0"/>
              </a:rPr>
              <a:t>Advisory</a:t>
            </a:r>
          </a:p>
          <a:p>
            <a:pPr algn="ctr"/>
            <a:r>
              <a:rPr lang="en-US" sz="1400" b="1">
                <a:latin typeface="Palatino" charset="0"/>
              </a:rPr>
              <a:t>Group</a:t>
            </a:r>
          </a:p>
        </p:txBody>
      </p:sp>
      <p:sp>
        <p:nvSpPr>
          <p:cNvPr id="16" name="Text Box 15"/>
          <p:cNvSpPr txBox="1">
            <a:spLocks noChangeAspect="1" noChangeArrowheads="1"/>
          </p:cNvSpPr>
          <p:nvPr/>
        </p:nvSpPr>
        <p:spPr bwMode="auto">
          <a:xfrm>
            <a:off x="5588587" y="5683634"/>
            <a:ext cx="1106168" cy="260667"/>
          </a:xfrm>
          <a:prstGeom prst="rect">
            <a:avLst/>
          </a:prstGeom>
          <a:noFill/>
          <a:ln w="9525">
            <a:noFill/>
            <a:miter lim="800000"/>
            <a:headEnd/>
            <a:tailEnd/>
          </a:ln>
          <a:effectLst/>
        </p:spPr>
        <p:txBody>
          <a:bodyPr wrap="none">
            <a:prstTxWarp prst="textNoShape">
              <a:avLst/>
            </a:prstTxWarp>
          </a:bodyPr>
          <a:lstStyle/>
          <a:p>
            <a:pPr algn="ctr"/>
            <a:r>
              <a:rPr lang="en-US" sz="1400" b="1">
                <a:latin typeface="Palatino" charset="0"/>
              </a:rPr>
              <a:t>Stakeholders</a:t>
            </a:r>
          </a:p>
        </p:txBody>
      </p:sp>
      <p:pic>
        <p:nvPicPr>
          <p:cNvPr id="17" name="Picture 3" descr="mapc towns"/>
          <p:cNvPicPr>
            <a:picLocks noChangeAspect="1" noChangeArrowheads="1"/>
          </p:cNvPicPr>
          <p:nvPr/>
        </p:nvPicPr>
        <p:blipFill>
          <a:blip r:embed="rId3" cstate="print"/>
          <a:srcRect l="-13605" r="-13605"/>
          <a:stretch>
            <a:fillRect/>
          </a:stretch>
        </p:blipFill>
        <p:spPr bwMode="auto">
          <a:xfrm>
            <a:off x="0" y="1295400"/>
            <a:ext cx="3810000" cy="21434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ctrTitle"/>
          </p:nvPr>
        </p:nvSpPr>
        <p:spPr>
          <a:xfrm>
            <a:off x="457200" y="304800"/>
            <a:ext cx="7772400" cy="415925"/>
          </a:xfrm>
        </p:spPr>
        <p:txBody>
          <a:bodyPr>
            <a:normAutofit fontScale="90000"/>
          </a:bodyPr>
          <a:lstStyle/>
          <a:p>
            <a:r>
              <a:rPr lang="en-US" smtClean="0"/>
              <a:t>East Boston </a:t>
            </a:r>
          </a:p>
        </p:txBody>
      </p:sp>
      <p:pic>
        <p:nvPicPr>
          <p:cNvPr id="96259" name="Picture 2"/>
          <p:cNvPicPr>
            <a:picLocks noChangeAspect="1" noChangeArrowheads="1"/>
          </p:cNvPicPr>
          <p:nvPr/>
        </p:nvPicPr>
        <p:blipFill>
          <a:blip r:embed="rId2" cstate="print"/>
          <a:srcRect/>
          <a:stretch>
            <a:fillRect/>
          </a:stretch>
        </p:blipFill>
        <p:spPr bwMode="auto">
          <a:xfrm>
            <a:off x="4419600" y="990600"/>
            <a:ext cx="4548188" cy="3733800"/>
          </a:xfrm>
          <a:prstGeom prst="rect">
            <a:avLst/>
          </a:prstGeom>
          <a:noFill/>
          <a:ln w="9525">
            <a:noFill/>
            <a:miter lim="800000"/>
            <a:headEnd/>
            <a:tailEnd/>
          </a:ln>
        </p:spPr>
      </p:pic>
      <p:sp>
        <p:nvSpPr>
          <p:cNvPr id="96260" name="Rectangle 6"/>
          <p:cNvSpPr>
            <a:spLocks noChangeArrowheads="1"/>
          </p:cNvSpPr>
          <p:nvPr/>
        </p:nvSpPr>
        <p:spPr bwMode="auto">
          <a:xfrm>
            <a:off x="152400" y="838200"/>
            <a:ext cx="4343400" cy="4246563"/>
          </a:xfrm>
          <a:prstGeom prst="rect">
            <a:avLst/>
          </a:prstGeom>
          <a:noFill/>
          <a:ln w="9525">
            <a:noFill/>
            <a:miter lim="800000"/>
            <a:headEnd/>
            <a:tailEnd/>
          </a:ln>
        </p:spPr>
        <p:txBody>
          <a:bodyPr>
            <a:spAutoFit/>
          </a:bodyPr>
          <a:lstStyle/>
          <a:p>
            <a:pPr>
              <a:buFont typeface="Arial" pitchFamily="34" charset="0"/>
              <a:buChar char="•"/>
            </a:pPr>
            <a:r>
              <a:rPr lang="en-US"/>
              <a:t>Population is just over 50 percent minority </a:t>
            </a:r>
          </a:p>
          <a:p>
            <a:pPr>
              <a:buFont typeface="Arial" pitchFamily="34" charset="0"/>
              <a:buChar char="•"/>
            </a:pPr>
            <a:r>
              <a:rPr lang="en-US"/>
              <a:t>The neighborhood’s median household income is about $31,311 or 57 percent of the regional (metropolitan Boston) average </a:t>
            </a:r>
          </a:p>
          <a:p>
            <a:pPr>
              <a:buFont typeface="Arial" pitchFamily="34" charset="0"/>
              <a:buChar char="•"/>
            </a:pPr>
            <a:r>
              <a:rPr lang="en-US"/>
              <a:t>42% of residents are foreign-born, and some 60% of these have entered the United States after 1990</a:t>
            </a:r>
          </a:p>
          <a:p>
            <a:pPr>
              <a:buFont typeface="Arial" pitchFamily="34" charset="0"/>
              <a:buChar char="•"/>
            </a:pPr>
            <a:r>
              <a:rPr lang="en-US"/>
              <a:t>Nearly 40% of the population speaks only Spanish at home; and approximately 23% of the population is considered to be linguistically isolated </a:t>
            </a:r>
          </a:p>
          <a:p>
            <a:pPr>
              <a:buFont typeface="Arial" pitchFamily="34" charset="0"/>
              <a:buChar char="•"/>
            </a:pPr>
            <a:r>
              <a:rPr lang="en-US"/>
              <a:t>Over 20% of families in East Boston live below the poverty level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01" name="Picture 9" descr="IMG_0935"/>
          <p:cNvPicPr>
            <a:picLocks noChangeAspect="1" noChangeArrowheads="1"/>
          </p:cNvPicPr>
          <p:nvPr/>
        </p:nvPicPr>
        <p:blipFill>
          <a:blip r:embed="rId3" cstate="print"/>
          <a:srcRect/>
          <a:stretch>
            <a:fillRect/>
          </a:stretch>
        </p:blipFill>
        <p:spPr bwMode="auto">
          <a:xfrm>
            <a:off x="381000" y="4038600"/>
            <a:ext cx="2971800" cy="2228850"/>
          </a:xfrm>
          <a:prstGeom prst="rect">
            <a:avLst/>
          </a:prstGeom>
          <a:noFill/>
          <a:ln w="9525">
            <a:noFill/>
            <a:miter lim="800000"/>
            <a:headEnd/>
            <a:tailEnd/>
          </a:ln>
        </p:spPr>
      </p:pic>
      <p:pic>
        <p:nvPicPr>
          <p:cNvPr id="33800" name="Picture 8" descr="IMG_0933"/>
          <p:cNvPicPr>
            <a:picLocks noChangeAspect="1" noChangeArrowheads="1"/>
          </p:cNvPicPr>
          <p:nvPr/>
        </p:nvPicPr>
        <p:blipFill>
          <a:blip r:embed="rId4" cstate="print"/>
          <a:srcRect/>
          <a:stretch>
            <a:fillRect/>
          </a:stretch>
        </p:blipFill>
        <p:spPr bwMode="auto">
          <a:xfrm>
            <a:off x="3581400" y="3200400"/>
            <a:ext cx="2895600" cy="2171700"/>
          </a:xfrm>
          <a:prstGeom prst="rect">
            <a:avLst/>
          </a:prstGeom>
          <a:noFill/>
          <a:ln w="9525">
            <a:noFill/>
            <a:miter lim="800000"/>
            <a:headEnd/>
            <a:tailEnd/>
          </a:ln>
        </p:spPr>
      </p:pic>
      <p:pic>
        <p:nvPicPr>
          <p:cNvPr id="33802" name="Picture 10" descr="IMG_0936"/>
          <p:cNvPicPr>
            <a:picLocks noChangeAspect="1" noChangeArrowheads="1"/>
          </p:cNvPicPr>
          <p:nvPr/>
        </p:nvPicPr>
        <p:blipFill>
          <a:blip r:embed="rId5" cstate="print"/>
          <a:srcRect/>
          <a:stretch>
            <a:fillRect/>
          </a:stretch>
        </p:blipFill>
        <p:spPr bwMode="auto">
          <a:xfrm>
            <a:off x="6781800" y="2057400"/>
            <a:ext cx="2235200" cy="1676400"/>
          </a:xfrm>
          <a:prstGeom prst="rect">
            <a:avLst/>
          </a:prstGeom>
          <a:noFill/>
          <a:ln w="9525">
            <a:noFill/>
            <a:miter lim="800000"/>
            <a:headEnd/>
            <a:tailEnd/>
          </a:ln>
        </p:spPr>
      </p:pic>
      <p:pic>
        <p:nvPicPr>
          <p:cNvPr id="33803" name="Picture 11" descr="IMG_0938"/>
          <p:cNvPicPr>
            <a:picLocks noChangeAspect="1" noChangeArrowheads="1"/>
          </p:cNvPicPr>
          <p:nvPr/>
        </p:nvPicPr>
        <p:blipFill>
          <a:blip r:embed="rId6" cstate="print"/>
          <a:srcRect/>
          <a:stretch>
            <a:fillRect/>
          </a:stretch>
        </p:blipFill>
        <p:spPr bwMode="auto">
          <a:xfrm>
            <a:off x="4267200" y="1671638"/>
            <a:ext cx="2343150" cy="1757362"/>
          </a:xfrm>
          <a:prstGeom prst="rect">
            <a:avLst/>
          </a:prstGeom>
          <a:noFill/>
          <a:ln w="9525">
            <a:noFill/>
            <a:miter lim="800000"/>
            <a:headEnd/>
            <a:tailEnd/>
          </a:ln>
        </p:spPr>
      </p:pic>
      <p:pic>
        <p:nvPicPr>
          <p:cNvPr id="33804" name="Picture 12" descr="IMG_0941"/>
          <p:cNvPicPr>
            <a:picLocks noChangeAspect="1" noChangeArrowheads="1"/>
          </p:cNvPicPr>
          <p:nvPr/>
        </p:nvPicPr>
        <p:blipFill>
          <a:blip r:embed="rId7" cstate="print"/>
          <a:srcRect/>
          <a:stretch>
            <a:fillRect/>
          </a:stretch>
        </p:blipFill>
        <p:spPr bwMode="auto">
          <a:xfrm>
            <a:off x="3276600" y="5143500"/>
            <a:ext cx="1981200" cy="1485900"/>
          </a:xfrm>
          <a:prstGeom prst="rect">
            <a:avLst/>
          </a:prstGeom>
          <a:noFill/>
          <a:ln w="9525">
            <a:noFill/>
            <a:miter lim="800000"/>
            <a:headEnd/>
            <a:tailEnd/>
          </a:ln>
        </p:spPr>
      </p:pic>
      <p:pic>
        <p:nvPicPr>
          <p:cNvPr id="33807" name="Picture 15" descr="IMG_0946"/>
          <p:cNvPicPr>
            <a:picLocks noChangeAspect="1" noChangeArrowheads="1"/>
          </p:cNvPicPr>
          <p:nvPr/>
        </p:nvPicPr>
        <p:blipFill>
          <a:blip r:embed="rId8" cstate="print"/>
          <a:srcRect/>
          <a:stretch>
            <a:fillRect/>
          </a:stretch>
        </p:blipFill>
        <p:spPr bwMode="auto">
          <a:xfrm>
            <a:off x="5334000" y="5143500"/>
            <a:ext cx="1981200" cy="1485900"/>
          </a:xfrm>
          <a:prstGeom prst="rect">
            <a:avLst/>
          </a:prstGeom>
          <a:noFill/>
          <a:ln w="9525">
            <a:noFill/>
            <a:miter lim="800000"/>
            <a:headEnd/>
            <a:tailEnd/>
          </a:ln>
        </p:spPr>
      </p:pic>
      <p:pic>
        <p:nvPicPr>
          <p:cNvPr id="33806" name="Picture 14" descr="IMG_0944"/>
          <p:cNvPicPr>
            <a:picLocks noChangeAspect="1" noChangeArrowheads="1"/>
          </p:cNvPicPr>
          <p:nvPr/>
        </p:nvPicPr>
        <p:blipFill>
          <a:blip r:embed="rId9" cstate="print"/>
          <a:srcRect/>
          <a:stretch>
            <a:fillRect/>
          </a:stretch>
        </p:blipFill>
        <p:spPr bwMode="auto">
          <a:xfrm>
            <a:off x="6858000" y="3886200"/>
            <a:ext cx="2057400" cy="1543050"/>
          </a:xfrm>
          <a:prstGeom prst="rect">
            <a:avLst/>
          </a:prstGeom>
          <a:noFill/>
          <a:ln w="9525">
            <a:noFill/>
            <a:miter lim="800000"/>
            <a:headEnd/>
            <a:tailEnd/>
          </a:ln>
        </p:spPr>
      </p:pic>
      <p:pic>
        <p:nvPicPr>
          <p:cNvPr id="33799" name="Picture 7" descr="IMG_0932"/>
          <p:cNvPicPr>
            <a:picLocks noChangeAspect="1" noChangeArrowheads="1"/>
          </p:cNvPicPr>
          <p:nvPr/>
        </p:nvPicPr>
        <p:blipFill>
          <a:blip r:embed="rId10" cstate="print"/>
          <a:srcRect/>
          <a:stretch>
            <a:fillRect/>
          </a:stretch>
        </p:blipFill>
        <p:spPr bwMode="auto">
          <a:xfrm>
            <a:off x="1066800" y="1595438"/>
            <a:ext cx="2851150" cy="2138362"/>
          </a:xfrm>
          <a:prstGeom prst="rect">
            <a:avLst/>
          </a:prstGeom>
          <a:noFill/>
          <a:ln w="9525">
            <a:noFill/>
            <a:miter lim="800000"/>
            <a:headEnd/>
            <a:tailEnd/>
          </a:ln>
        </p:spPr>
      </p:pic>
      <p:sp>
        <p:nvSpPr>
          <p:cNvPr id="99338" name="Rectangle 2"/>
          <p:cNvSpPr txBox="1">
            <a:spLocks noChangeArrowheads="1"/>
          </p:cNvSpPr>
          <p:nvPr/>
        </p:nvSpPr>
        <p:spPr bwMode="auto">
          <a:xfrm>
            <a:off x="1370013" y="301625"/>
            <a:ext cx="7313612" cy="1143000"/>
          </a:xfrm>
          <a:prstGeom prst="rect">
            <a:avLst/>
          </a:prstGeom>
          <a:noFill/>
          <a:ln w="9525">
            <a:noFill/>
            <a:miter lim="800000"/>
            <a:headEnd/>
            <a:tailEnd/>
          </a:ln>
        </p:spPr>
        <p:txBody>
          <a:bodyPr anchor="b"/>
          <a:lstStyle/>
          <a:p>
            <a:r>
              <a:rPr lang="en-US" sz="3600" dirty="0">
                <a:solidFill>
                  <a:schemeClr val="tx2"/>
                </a:solidFill>
              </a:rPr>
              <a:t>East Boston </a:t>
            </a:r>
            <a:r>
              <a:rPr lang="en-US" sz="3600" dirty="0" smtClean="0">
                <a:solidFill>
                  <a:schemeClr val="tx2"/>
                </a:solidFill>
              </a:rPr>
              <a:t>Workshops</a:t>
            </a:r>
            <a:endParaRPr lang="en-US" sz="3600"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7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8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8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80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80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80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80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38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a:xfrm>
            <a:off x="381000" y="457200"/>
            <a:ext cx="7456488" cy="830263"/>
          </a:xfrm>
        </p:spPr>
        <p:txBody>
          <a:bodyPr anchor="t">
            <a:normAutofit fontScale="90000"/>
          </a:bodyPr>
          <a:lstStyle/>
          <a:p>
            <a:pPr eaLnBrk="1" hangingPunct="1"/>
            <a:r>
              <a:rPr lang="en-US" smtClean="0">
                <a:ea typeface="ＭＳ Ｐゴシック"/>
                <a:cs typeface="ＭＳ Ｐゴシック"/>
              </a:rPr>
              <a:t>Built Environment </a:t>
            </a:r>
            <a:br>
              <a:rPr lang="en-US" smtClean="0">
                <a:ea typeface="ＭＳ Ｐゴシック"/>
                <a:cs typeface="ＭＳ Ｐゴシック"/>
              </a:rPr>
            </a:br>
            <a:r>
              <a:rPr lang="en-US" smtClean="0">
                <a:ea typeface="ＭＳ Ｐゴシック"/>
                <a:cs typeface="ＭＳ Ｐゴシック"/>
              </a:rPr>
              <a:t>Adaptation Responses</a:t>
            </a:r>
          </a:p>
        </p:txBody>
      </p:sp>
      <p:sp>
        <p:nvSpPr>
          <p:cNvPr id="44035" name="Content Placeholder 2"/>
          <p:cNvSpPr>
            <a:spLocks noGrp="1"/>
          </p:cNvSpPr>
          <p:nvPr>
            <p:ph idx="1"/>
          </p:nvPr>
        </p:nvSpPr>
        <p:spPr>
          <a:xfrm>
            <a:off x="381000" y="2362200"/>
            <a:ext cx="8532813" cy="2971800"/>
          </a:xfrm>
        </p:spPr>
        <p:txBody>
          <a:bodyPr>
            <a:normAutofit fontScale="47500" lnSpcReduction="20000"/>
          </a:bodyPr>
          <a:lstStyle/>
          <a:p>
            <a:pPr eaLnBrk="1" hangingPunct="1">
              <a:buFont typeface="Arial" charset="0"/>
              <a:buChar char="•"/>
              <a:defRPr/>
            </a:pPr>
            <a:r>
              <a:rPr lang="en-US" sz="5900" dirty="0" smtClean="0"/>
              <a:t>Do Nothing</a:t>
            </a:r>
          </a:p>
          <a:p>
            <a:pPr eaLnBrk="1" hangingPunct="1">
              <a:buFont typeface="Arial" charset="0"/>
              <a:buChar char="•"/>
              <a:defRPr/>
            </a:pPr>
            <a:r>
              <a:rPr lang="en-US" sz="5900" dirty="0" smtClean="0"/>
              <a:t>Accommodate</a:t>
            </a:r>
          </a:p>
          <a:p>
            <a:pPr eaLnBrk="1" hangingPunct="1">
              <a:buFont typeface="Arial" charset="0"/>
              <a:buChar char="•"/>
              <a:defRPr/>
            </a:pPr>
            <a:r>
              <a:rPr lang="en-US" sz="5900" dirty="0" smtClean="0"/>
              <a:t>Protect</a:t>
            </a:r>
          </a:p>
          <a:p>
            <a:pPr eaLnBrk="1" hangingPunct="1">
              <a:buFont typeface="Arial" charset="0"/>
              <a:buChar char="•"/>
              <a:defRPr/>
            </a:pPr>
            <a:r>
              <a:rPr lang="en-US" sz="5900" dirty="0" smtClean="0"/>
              <a:t>Retreat</a:t>
            </a:r>
          </a:p>
          <a:p>
            <a:pPr eaLnBrk="1" hangingPunct="1">
              <a:buFont typeface="Arial" charset="0"/>
              <a:buChar char="•"/>
              <a:defRPr/>
            </a:pPr>
            <a:endParaRPr lang="en-US" dirty="0" smtClean="0"/>
          </a:p>
          <a:p>
            <a:pPr eaLnBrk="1" hangingPunct="1">
              <a:buFont typeface="Arial" charset="0"/>
              <a:buNone/>
              <a:defRPr/>
            </a:pPr>
            <a:r>
              <a:rPr lang="en-US" sz="5000" dirty="0" smtClean="0"/>
              <a:t>A mix of actions may be </a:t>
            </a:r>
          </a:p>
          <a:p>
            <a:pPr eaLnBrk="1" hangingPunct="1">
              <a:buFont typeface="Arial" charset="0"/>
              <a:buNone/>
              <a:defRPr/>
            </a:pPr>
            <a:r>
              <a:rPr lang="en-US" sz="5000" dirty="0" smtClean="0"/>
              <a:t>taken over space and time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2581</Words>
  <Application>Microsoft Office PowerPoint</Application>
  <PresentationFormat>On-screen Show (4:3)</PresentationFormat>
  <Paragraphs>268</Paragraphs>
  <Slides>41</Slides>
  <Notes>17</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“Communication and partnerships with stakeholders”    May  11, 2012  </vt:lpstr>
      <vt:lpstr>“Stakeholders” are all those persons/organizations  who are affected by the project and whose behavior will ultimately affect its implementation (Mitchell et al., 1997; Tindall, 2003) </vt:lpstr>
      <vt:lpstr>Why Involve Stakeholders ? </vt:lpstr>
      <vt:lpstr>Slide 4</vt:lpstr>
      <vt:lpstr>Get Expert Help ! </vt:lpstr>
      <vt:lpstr>Climate‘s Long-Term Impacts on Metro Boston (1999-2004)</vt:lpstr>
      <vt:lpstr>East Boston </vt:lpstr>
      <vt:lpstr>Slide 8</vt:lpstr>
      <vt:lpstr>Built Environment  Adaptation Responses</vt:lpstr>
      <vt:lpstr>Slide 10</vt:lpstr>
      <vt:lpstr>Slide 11</vt:lpstr>
      <vt:lpstr>Final Workshop Questions</vt:lpstr>
      <vt:lpstr>Some Adaptation Obstacles</vt:lpstr>
      <vt:lpstr>Some Incentives </vt:lpstr>
      <vt:lpstr>Slide 15</vt:lpstr>
      <vt:lpstr>Slide 16</vt:lpstr>
      <vt:lpstr>Slide 17</vt:lpstr>
      <vt:lpstr>Some Communication Experience</vt:lpstr>
      <vt:lpstr>Slide 19</vt:lpstr>
      <vt:lpstr>Slide 20</vt:lpstr>
      <vt:lpstr>Slide 21</vt:lpstr>
      <vt:lpstr>2.5 ft SLR</vt:lpstr>
      <vt:lpstr> 5 ft SLR</vt:lpstr>
      <vt:lpstr> 2.5 ft SLR+  5 ft surge</vt:lpstr>
      <vt:lpstr>Slide 25</vt:lpstr>
      <vt:lpstr>Slide 26</vt:lpstr>
      <vt:lpstr>Expected Value Net Benefits (present to 2050)</vt:lpstr>
      <vt:lpstr>Value Stakeholders Projects takes longer Do not underestimate them Project is better </vt:lpstr>
      <vt:lpstr>Slide 29</vt:lpstr>
      <vt:lpstr>Slide 30</vt:lpstr>
      <vt:lpstr>Slide 31</vt:lpstr>
      <vt:lpstr>Slide 32</vt:lpstr>
      <vt:lpstr>Slide 33</vt:lpstr>
      <vt:lpstr>Slide 34</vt:lpstr>
      <vt:lpstr> Floodproofing </vt:lpstr>
      <vt:lpstr>Slide 36</vt:lpstr>
      <vt:lpstr>Slide 37</vt:lpstr>
      <vt:lpstr>Robust Strategy: Example of Old Orchard Beach, Maine</vt:lpstr>
      <vt:lpstr>SLR Adaptation Options </vt:lpstr>
      <vt:lpstr>Slide 40</vt:lpstr>
      <vt:lpstr>Slide 41</vt:lpstr>
    </vt:vector>
  </TitlesOfParts>
  <Company>University of New Hampshire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and partnerships with stakeholders</dc:title>
  <dc:creator>Paul Kirshen</dc:creator>
  <cp:lastModifiedBy>Paul Kirshen</cp:lastModifiedBy>
  <cp:revision>15</cp:revision>
  <dcterms:created xsi:type="dcterms:W3CDTF">2012-05-10T16:58:36Z</dcterms:created>
  <dcterms:modified xsi:type="dcterms:W3CDTF">2012-05-10T20:20:25Z</dcterms:modified>
</cp:coreProperties>
</file>