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286" r:id="rId3"/>
    <p:sldId id="270" r:id="rId4"/>
    <p:sldId id="287" r:id="rId5"/>
    <p:sldId id="292" r:id="rId6"/>
    <p:sldId id="293" r:id="rId7"/>
    <p:sldId id="294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B1B1B"/>
    <a:srgbClr val="BFBFBF"/>
    <a:srgbClr val="000000"/>
    <a:srgbClr val="B20838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preferSingleView="1">
    <p:restoredLeft sz="15620"/>
    <p:restoredTop sz="91829" autoAdjust="0"/>
  </p:normalViewPr>
  <p:slideViewPr>
    <p:cSldViewPr snapToObjects="1">
      <p:cViewPr varScale="1">
        <p:scale>
          <a:sx n="10" d="100"/>
          <a:sy n="10" d="100"/>
        </p:scale>
        <p:origin x="0" y="-13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89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57BCF-F437-42EE-B035-1980522E3737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1EC86-4514-48A5-85B6-3C959D485D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65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94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12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55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41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1EC86-4514-48A5-85B6-3C959D485D5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2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2296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>
            <a:lvl1pPr>
              <a:defRPr sz="24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	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  <a:prstGeom prst="rect">
            <a:avLst/>
          </a:prstGeom>
        </p:spPr>
        <p:txBody>
          <a:bodyPr/>
          <a:lstStyle>
            <a:lvl1pPr>
              <a:defRPr sz="20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4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4723017" y="1600200"/>
            <a:ext cx="3962400" cy="4525963"/>
          </a:xfrm>
          <a:prstGeom prst="rect">
            <a:avLst/>
          </a:prstGeom>
        </p:spPr>
        <p:txBody>
          <a:bodyPr/>
          <a:lstStyle>
            <a:lvl1pPr>
              <a:defRPr sz="20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4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>
            <a:lvl1pPr>
              <a:defRPr sz="24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 b="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B20838"/>
          </a:solidFill>
          <a:latin typeface="Arial" pitchFamily="34" charset="0"/>
          <a:ea typeface="ＭＳ Ｐゴシック" pitchFamily="-65" charset="-128"/>
          <a:cs typeface="Arial" pitchFamily="34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.pn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7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6.jpeg"/><Relationship Id="rId5" Type="http://schemas.openxmlformats.org/officeDocument/2006/relationships/tags" Target="../tags/tag15.xml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4" Type="http://schemas.openxmlformats.org/officeDocument/2006/relationships/tags" Target="../tags/tag14.xml"/><Relationship Id="rId9" Type="http://schemas.openxmlformats.org/officeDocument/2006/relationships/notesSlide" Target="../notesSlides/notesSlide6.xml"/><Relationship Id="rId1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mailto:remedy-help@mit.edu" TargetMode="Externa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hyperlink" Target="https://wikis.mit.edu/confluence/display/ISTITSM/Remedy+Change+Management" TargetMode="Externa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8494" y="2967335"/>
            <a:ext cx="3147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Remedy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790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19"/>
    </mc:Choice>
    <mc:Fallback>
      <p:transition spd="slow" advTm="1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kfontane\AppData\Local\Microsoft\Windows\Temporary Internet Files\Content.IE5\SNFR96X3\MP900411725[2]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r="39681" b="30488"/>
          <a:stretch/>
        </p:blipFill>
        <p:spPr bwMode="auto">
          <a:xfrm>
            <a:off x="0" y="-19259"/>
            <a:ext cx="9220200" cy="722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828800" y="1371600"/>
            <a:ext cx="7848600" cy="4495800"/>
          </a:xfrm>
          <a:prstGeom prst="rect">
            <a:avLst/>
          </a:prstGeom>
          <a:solidFill>
            <a:srgbClr val="F2F2F2">
              <a:alpha val="47843"/>
            </a:srgbClr>
          </a:solidFill>
        </p:spPr>
        <p:txBody>
          <a:bodyPr/>
          <a:lstStyle>
            <a:lvl1pPr marL="342900" indent="-342900" algn="l" defTabSz="4572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Courier New" pitchFamily="49" charset="0"/>
              <a:buChar char="o"/>
              <a:defRPr sz="2400" b="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SzPct val="6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urier New" pitchFamily="49" charset="0"/>
              <a:buNone/>
            </a:pPr>
            <a:r>
              <a:rPr lang="en-US" dirty="0" smtClean="0"/>
              <a:t>Remedy is a new tool used by Operations and Infrastructure for: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recording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approving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tracking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communicating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-19259"/>
            <a:ext cx="92202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What is it?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PPTShape_0"/>
          <p:cNvSpPr txBox="1">
            <a:spLocks/>
          </p:cNvSpPr>
          <p:nvPr/>
        </p:nvSpPr>
        <p:spPr>
          <a:xfrm>
            <a:off x="1600200" y="1748982"/>
            <a:ext cx="6172200" cy="1938832"/>
          </a:xfrm>
          <a:prstGeom prst="rect">
            <a:avLst/>
          </a:prstGeom>
          <a:solidFill>
            <a:srgbClr val="F2F2F2">
              <a:alpha val="32157"/>
            </a:srgbClr>
          </a:solidFill>
        </p:spPr>
        <p:txBody>
          <a:bodyPr/>
          <a:lstStyle>
            <a:lvl1pPr marL="342900" indent="-342900" algn="l" defTabSz="4572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Courier New" pitchFamily="49" charset="0"/>
              <a:buChar char="o"/>
              <a:defRPr sz="2400" b="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SzPct val="6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95959"/>
              </a:buClr>
              <a:buSzPct val="6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It tracks changes to our enterprise infrastructure and centrally collects information we did not have before.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85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250" advTm="15982"/>
    </mc:Choice>
    <mc:Fallback>
      <p:transition spd="slow" advTm="15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uiExpand="1"/>
      <p:bldP spid="5" grpId="1" animBg="1"/>
      <p:bldP spid="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fontane\AppData\Local\Microsoft\Windows\Temporary Internet Files\Content.IE5\Z9KX72N0\MP900402892[1]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25718" r="25636" b="11138"/>
          <a:stretch/>
        </p:blipFill>
        <p:spPr bwMode="auto">
          <a:xfrm>
            <a:off x="-37753" y="762000"/>
            <a:ext cx="14744353" cy="99822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57400" y="3103266"/>
            <a:ext cx="2286000" cy="1316334"/>
          </a:xfrm>
          <a:noFill/>
        </p:spPr>
        <p:txBody>
          <a:bodyPr/>
          <a:lstStyle/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Improved service: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900" dirty="0" smtClean="0"/>
              <a:t>    Issues resolved faster </a:t>
            </a:r>
            <a:endParaRPr lang="en-US" sz="900" dirty="0"/>
          </a:p>
          <a:p>
            <a:pPr marL="0" indent="0">
              <a:buNone/>
            </a:pPr>
            <a:r>
              <a:rPr lang="en-US" sz="900" dirty="0" smtClean="0"/>
              <a:t>  </a:t>
            </a:r>
          </a:p>
          <a:p>
            <a:pPr marL="0" indent="0">
              <a:buNone/>
            </a:pPr>
            <a:r>
              <a:rPr lang="en-US" sz="900" dirty="0" smtClean="0"/>
              <a:t>    Timely communication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900" dirty="0" smtClean="0"/>
              <a:t>    Understand one another's</a:t>
            </a:r>
            <a:br>
              <a:rPr lang="en-US" sz="900" dirty="0" smtClean="0"/>
            </a:br>
            <a:r>
              <a:rPr lang="en-US" sz="900" dirty="0" smtClean="0"/>
              <a:t>      work better!</a:t>
            </a:r>
            <a:endParaRPr lang="en-US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798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52"/>
    </mc:Choice>
    <mc:Fallback>
      <p:transition spd="slow" advTm="7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B1B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kfontane\AppData\Local\Microsoft\Windows\Temporary Internet Files\Content.IE5\Z9KX72N0\MP900444546[2]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7" y="0"/>
            <a:ext cx="79672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12290"/>
            <a:ext cx="92202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Why use it?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8135901"/>
      </p:ext>
    </p:extLst>
  </p:cSld>
  <p:clrMapOvr>
    <a:masterClrMapping/>
  </p:clrMapOvr>
  <p:transition spd="slow" advTm="1443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fontane\AppData\Local\Microsoft\Windows\Temporary Internet Files\Content.IE5\AGR5D2CB\MP900448756[1]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2F2F2">
              <a:alpha val="47843"/>
            </a:srgbClr>
          </a:solidFill>
          <a:extLst/>
        </p:spPr>
      </p:pic>
      <p:sp>
        <p:nvSpPr>
          <p:cNvPr id="6" name="Content Placeholder 2"/>
          <p:cNvSpPr>
            <a:spLocks noGrp="1"/>
          </p:cNvSpPr>
          <p:nvPr>
            <p:ph type="title"/>
          </p:nvPr>
        </p:nvSpPr>
        <p:spPr>
          <a:xfrm>
            <a:off x="1638300" y="1981200"/>
            <a:ext cx="5867400" cy="3238500"/>
          </a:xfrm>
          <a:solidFill>
            <a:srgbClr val="F2F2F2">
              <a:alpha val="41176"/>
            </a:srgbClr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Track </a:t>
            </a:r>
            <a:r>
              <a:rPr lang="en-US" sz="2400" dirty="0">
                <a:solidFill>
                  <a:schemeClr val="tx1"/>
                </a:solidFill>
              </a:rPr>
              <a:t>what</a:t>
            </a:r>
            <a:r>
              <a:rPr lang="en-US" sz="2400" b="0" dirty="0">
                <a:solidFill>
                  <a:schemeClr val="tx1"/>
                </a:solidFill>
              </a:rPr>
              <a:t> changes occurred and </a:t>
            </a:r>
            <a:r>
              <a:rPr lang="en-US" sz="2400" dirty="0" smtClean="0">
                <a:solidFill>
                  <a:schemeClr val="tx1"/>
                </a:solidFill>
              </a:rPr>
              <a:t>when</a:t>
            </a:r>
            <a:r>
              <a:rPr lang="en-US" sz="2400" b="0" dirty="0">
                <a:solidFill>
                  <a:schemeClr val="tx1"/>
                </a:solidFill>
              </a:rPr>
              <a:t>:</a:t>
            </a:r>
            <a:br>
              <a:rPr lang="en-US" sz="2400" b="0" dirty="0">
                <a:solidFill>
                  <a:schemeClr val="tx1"/>
                </a:solidFill>
              </a:rPr>
            </a:br>
            <a:r>
              <a:rPr lang="en-US" sz="2400" b="0" dirty="0" smtClean="0">
                <a:solidFill>
                  <a:schemeClr val="tx1"/>
                </a:solidFill>
              </a:rPr>
              <a:t>	</a:t>
            </a:r>
            <a:r>
              <a:rPr lang="en-US" sz="2000" b="0" dirty="0" smtClean="0">
                <a:solidFill>
                  <a:schemeClr val="tx1"/>
                </a:solidFill>
              </a:rPr>
              <a:t>Document </a:t>
            </a:r>
            <a:r>
              <a:rPr lang="en-US" sz="2000" b="0" dirty="0">
                <a:solidFill>
                  <a:schemeClr val="tx1"/>
                </a:solidFill>
              </a:rPr>
              <a:t>and approve changes</a:t>
            </a:r>
            <a:br>
              <a:rPr lang="en-US" sz="2000" b="0" dirty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	Communicate </a:t>
            </a:r>
            <a:r>
              <a:rPr lang="en-US" sz="2000" b="0" dirty="0">
                <a:solidFill>
                  <a:schemeClr val="tx1"/>
                </a:solidFill>
              </a:rPr>
              <a:t>changes</a:t>
            </a:r>
            <a:br>
              <a:rPr lang="en-US" sz="2000" b="0" dirty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	Review </a:t>
            </a:r>
            <a:r>
              <a:rPr lang="en-US" sz="2000" b="0" dirty="0">
                <a:solidFill>
                  <a:schemeClr val="tx1"/>
                </a:solidFill>
              </a:rPr>
              <a:t>what your team has done</a:t>
            </a:r>
            <a:br>
              <a:rPr lang="en-US" sz="2000" b="0" dirty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	Keep </a:t>
            </a:r>
            <a:r>
              <a:rPr lang="en-US" sz="2000" b="0" dirty="0">
                <a:solidFill>
                  <a:schemeClr val="tx1"/>
                </a:solidFill>
              </a:rPr>
              <a:t>historical logs of </a:t>
            </a:r>
            <a:r>
              <a:rPr lang="en-US" sz="2000" b="0" dirty="0" smtClean="0">
                <a:solidFill>
                  <a:schemeClr val="tx1"/>
                </a:solidFill>
              </a:rPr>
              <a:t>changes</a:t>
            </a:r>
            <a:endParaRPr lang="en-US" sz="2000" b="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7586459"/>
      </p:ext>
    </p:extLst>
  </p:cSld>
  <p:clrMapOvr>
    <a:masterClrMapping/>
  </p:clrMapOvr>
  <p:transition spd="slow" advTm="10313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fontane\AppData\Local\Microsoft\Windows\Temporary Internet Files\Content.IE5\N98YZ4P5\MP900386330[1]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11" y="2693839"/>
            <a:ext cx="1682496" cy="251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kfontane\AppData\Local\Microsoft\Windows\Temporary Internet Files\Content.IE5\AGR5D2CB\MP900400351[1]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980944"/>
            <a:ext cx="2277904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kfontane\AppData\Local\Microsoft\Windows\Temporary Internet Files\Content.IE5\FYG4ASO1\MP900399768[1]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" y="1219200"/>
            <a:ext cx="1677219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12290"/>
            <a:ext cx="92202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Who Uses It?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  <p:custDataLst>
              <p:tags r:id="rId5"/>
            </p:custDataLst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"/>
          <a:stretch/>
        </p:blipFill>
        <p:spPr bwMode="auto">
          <a:xfrm>
            <a:off x="595377" y="1219200"/>
            <a:ext cx="1866901" cy="255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kfontane\AppData\Local\Microsoft\Windows\Temporary Internet Files\Content.IE5\Z9KX72N0\MP900442552[1]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751" y="2658605"/>
            <a:ext cx="1728216" cy="258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kfontane\AppData\Local\Microsoft\Windows\Temporary Internet Files\Content.IE5\AGR5D2CB\MP900255639[1]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60" y="2952178"/>
            <a:ext cx="2322384" cy="372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2443571" y="935620"/>
            <a:ext cx="4033429" cy="1540880"/>
          </a:xfrm>
          <a:prstGeom prst="wedgeEllipseCallout">
            <a:avLst>
              <a:gd name="adj1" fmla="val -71107"/>
              <a:gd name="adj2" fmla="val 37107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 am a system </a:t>
            </a:r>
            <a:r>
              <a:rPr lang="en-US" dirty="0" smtClean="0">
                <a:solidFill>
                  <a:schemeClr val="tx1"/>
                </a:solidFill>
              </a:rPr>
              <a:t>administrator.  I can track changes and quickly </a:t>
            </a:r>
            <a:r>
              <a:rPr lang="en-US" dirty="0">
                <a:solidFill>
                  <a:schemeClr val="tx1"/>
                </a:solidFill>
              </a:rPr>
              <a:t>respond  to interruptions in service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Oval Callout 20"/>
          <p:cNvSpPr/>
          <p:nvPr/>
        </p:nvSpPr>
        <p:spPr>
          <a:xfrm>
            <a:off x="6477000" y="931609"/>
            <a:ext cx="2679032" cy="1794314"/>
          </a:xfrm>
          <a:prstGeom prst="wedgeEllipseCallout">
            <a:avLst>
              <a:gd name="adj1" fmla="val -102057"/>
              <a:gd name="adj2" fmla="val 8678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I am </a:t>
            </a:r>
            <a:r>
              <a:rPr lang="en-US" dirty="0" smtClean="0">
                <a:solidFill>
                  <a:schemeClr val="tx1"/>
                </a:solidFill>
              </a:rPr>
              <a:t>an </a:t>
            </a:r>
            <a:r>
              <a:rPr lang="en-US" dirty="0">
                <a:solidFill>
                  <a:schemeClr val="tx1"/>
                </a:solidFill>
              </a:rPr>
              <a:t>IT Manager </a:t>
            </a:r>
            <a:r>
              <a:rPr lang="en-US" dirty="0" smtClean="0">
                <a:solidFill>
                  <a:schemeClr val="tx1"/>
                </a:solidFill>
              </a:rPr>
              <a:t>and I am more aware of my staff’s activities.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Oval Callout 21"/>
          <p:cNvSpPr/>
          <p:nvPr/>
        </p:nvSpPr>
        <p:spPr>
          <a:xfrm>
            <a:off x="1462496" y="5334000"/>
            <a:ext cx="4862104" cy="1523999"/>
          </a:xfrm>
          <a:prstGeom prst="wedgeEllipseCallout">
            <a:avLst>
              <a:gd name="adj1" fmla="val 73979"/>
              <a:gd name="adj2" fmla="val -64594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I </a:t>
            </a:r>
            <a:r>
              <a:rPr lang="en-US" dirty="0">
                <a:solidFill>
                  <a:schemeClr val="tx1"/>
                </a:solidFill>
              </a:rPr>
              <a:t>am a help desk </a:t>
            </a:r>
            <a:r>
              <a:rPr lang="en-US" dirty="0" smtClean="0">
                <a:solidFill>
                  <a:schemeClr val="tx1"/>
                </a:solidFill>
              </a:rPr>
              <a:t>analyst. 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en-US" dirty="0" smtClean="0">
                <a:solidFill>
                  <a:schemeClr val="tx1"/>
                </a:solidFill>
              </a:rPr>
              <a:t>can quickly </a:t>
            </a:r>
            <a:r>
              <a:rPr lang="en-US" dirty="0">
                <a:solidFill>
                  <a:schemeClr val="tx1"/>
                </a:solidFill>
              </a:rPr>
              <a:t>report and view changes  to see if they are </a:t>
            </a:r>
            <a:r>
              <a:rPr lang="en-US" dirty="0" smtClean="0">
                <a:solidFill>
                  <a:schemeClr val="tx1"/>
                </a:solidFill>
              </a:rPr>
              <a:t>affecting </a:t>
            </a:r>
            <a:r>
              <a:rPr lang="en-US" dirty="0">
                <a:solidFill>
                  <a:schemeClr val="tx1"/>
                </a:solidFill>
              </a:rPr>
              <a:t>the people that I </a:t>
            </a:r>
            <a:r>
              <a:rPr lang="en-US" dirty="0" smtClean="0">
                <a:solidFill>
                  <a:schemeClr val="tx1"/>
                </a:solidFill>
              </a:rPr>
              <a:t>support.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33426"/>
      </p:ext>
    </p:extLst>
  </p:cSld>
  <p:clrMapOvr>
    <a:masterClrMapping/>
  </p:clrMapOvr>
  <p:transition spd="slow" advTm="2665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290"/>
            <a:ext cx="92202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For More….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C:\Users\kfontane\AppData\Local\Microsoft\Windows\Temporary Internet Files\Content.IE5\SNFR96X3\MP900448626[1].jpg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5706070"/>
            <a:ext cx="8001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algn="ctr">
              <a:defRPr sz="5400"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en-US" sz="2000" cap="none" dirty="0" smtClean="0"/>
              <a:t>Go to </a:t>
            </a:r>
            <a:r>
              <a:rPr lang="en-US" sz="2000" cap="none" dirty="0" smtClean="0">
                <a:hlinkClick r:id="rId6"/>
              </a:rPr>
              <a:t>Remedy Change Management Wiki</a:t>
            </a:r>
            <a:br>
              <a:rPr lang="en-US" sz="2000" cap="none" dirty="0" smtClean="0">
                <a:hlinkClick r:id="rId6"/>
              </a:rPr>
            </a:br>
            <a:r>
              <a:rPr lang="en-US" sz="2000" cap="none" dirty="0" smtClean="0">
                <a:hlinkClick r:id="rId6"/>
              </a:rPr>
              <a:t> </a:t>
            </a:r>
            <a:br>
              <a:rPr lang="en-US" sz="2000" cap="none" dirty="0" smtClean="0">
                <a:hlinkClick r:id="rId6"/>
              </a:rPr>
            </a:br>
            <a:r>
              <a:rPr lang="en-US" sz="2000" cap="none" dirty="0" smtClean="0"/>
              <a:t>or email </a:t>
            </a:r>
            <a:r>
              <a:rPr lang="en-US" sz="2000" u="sng" cap="none" dirty="0">
                <a:effectLst/>
                <a:hlinkClick r:id="rId7"/>
              </a:rPr>
              <a:t>remedy-help@mit.edu</a:t>
            </a:r>
            <a:r>
              <a:rPr lang="en-US" sz="2000" cap="none" dirty="0">
                <a:effectLst/>
              </a:rPr>
              <a:t> </a:t>
            </a:r>
            <a:endParaRPr lang="en-US" sz="2000" cap="non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5712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0188">
        <p14:reveal/>
      </p:transition>
    </mc:Choice>
    <mc:Fallback>
      <p:transition spd="slow" advTm="101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PRESENTER_PREVIEW_MODE_REFRESH" val="0"/>
  <p:tag name="PRESENTATION_PLAYLIST_COUNT" val="0"/>
  <p:tag name="PRESENTATION_PRESENTER_SLIDE_LEVEL" val="0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&quot;/&gt;&lt;property id=&quot;20307&quot; value=&quot;268&quot;/&gt;&lt;/object&gt;&lt;object type=&quot;3&quot; unique_id=&quot;10006&quot;&gt;&lt;property id=&quot;20148&quot; value=&quot;5&quot;/&gt;&lt;property id=&quot;20300&quot; value=&quot;Slide 3&quot;/&gt;&lt;property id=&quot;20307&quot; value=&quot;270&quot;/&gt;&lt;/object&gt;&lt;object type=&quot;3&quot; unique_id=&quot;10082&quot;&gt;&lt;property id=&quot;20148&quot; value=&quot;5&quot;/&gt;&lt;property id=&quot;20300&quot; value=&quot;Slide 2&quot;/&gt;&lt;property id=&quot;20307&quot; value=&quot;286&quot;/&gt;&lt;/object&gt;&lt;object type=&quot;3&quot; unique_id=&quot;10083&quot;&gt;&lt;property id=&quot;20148&quot; value=&quot;5&quot;/&gt;&lt;property id=&quot;20300&quot; value=&quot;Slide 4&quot;/&gt;&lt;property id=&quot;20307&quot; value=&quot;287&quot;/&gt;&lt;/object&gt;&lt;object type=&quot;3&quot; unique_id=&quot;10084&quot;&gt;&lt;property id=&quot;20148&quot; value=&quot;5&quot;/&gt;&lt;property id=&quot;20300&quot; value=&quot;Slide 5 - &amp;quot;Track what changes occurred and when:&amp;#x0D;&amp;#x0A;&amp;amp;#x09;Document and approve changes&amp;#x0D;&amp;#x0A;&amp;amp;#x09;Communicate changes&amp;#x0D;&amp;#x0A;&amp;amp;#x09;Review what your team has&quot;/&gt;&lt;property id=&quot;20307&quot; value=&quot;292&quot;/&gt;&lt;/object&gt;&lt;object type=&quot;3&quot; unique_id=&quot;10085&quot;&gt;&lt;property id=&quot;20148&quot; value=&quot;5&quot;/&gt;&lt;property id=&quot;20300&quot; value=&quot;Slide 6&quot;/&gt;&lt;property id=&quot;20307&quot; value=&quot;293&quot;/&gt;&lt;/object&gt;&lt;object type=&quot;3&quot; unique_id=&quot;10086&quot;&gt;&lt;property id=&quot;20148&quot; value=&quot;5&quot;/&gt;&lt;property id=&quot;20300&quot; value=&quot;Slide 7&quot;/&gt;&lt;property id=&quot;20307&quot; value=&quot;294&quot;/&gt;&lt;/object&gt;&lt;/object&gt;&lt;/object&gt;&lt;/database&gt;"/>
  <p:tag name="PRESENTER_PREVIEW_END" val="7"/>
  <p:tag name="SECTOMILLISECCONVERTED" val="1"/>
  <p:tag name="ARTICULATE_PRESENTER_VERSION" val="6"/>
  <p:tag name="ARTICULATE_PROJECT_OPEN" val="1"/>
  <p:tag name="PUBLISH_TITLE" val="MIT eLearning Template 1"/>
  <p:tag name="ARTICULATE_PUBLISH_PATH" val="C:\Users\kfontane\Documents\Remedy project\Published"/>
  <p:tag name="ARTICULATE_LOGO" val="MIT logo.png"/>
  <p:tag name="ARTICULATE_PRESENTER" val="(None selected)"/>
  <p:tag name="ARTICULATE_PRESENTER_GUID" val="9869030842"/>
  <p:tag name="ARTICULATE_LMS" val="0"/>
  <p:tag name="ARTICULATE_TEMPLATE" val="MIT Default Articulate Skin"/>
  <p:tag name="ARTICULATE_TEMPLATE_GUID" val="0869f643-5d91-4a1e-9a3f-6cf81b0a9cba"/>
  <p:tag name="LMS_PUBLISH" val="No"/>
  <p:tag name="PRESENTER_PREVIEW_MODE" val="0"/>
  <p:tag name="PRESENTER_PREVIEW_START" val="1"/>
  <p:tag name="PLAYERLOGOHEIGHT" val="83"/>
  <p:tag name="PLAYERLOGOWIDTH" val="202"/>
  <p:tag name="LAUNCHINNEWWINDOW" val="0"/>
  <p:tag name="LASTPUBLISHED" val="C:\Users\kfontane\Documents\Remedy project\Published\MIT eLearning Template 1\player.htm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35Bk9f4O_files\slide0001_image001.jp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97cba38-c57d-489c-8f70-703398baf7f0"/>
  <p:tag name="ARTICULATE_SLIDE_PAUSE" val="0"/>
  <p:tag name="ARTICULATE_NAV_LEVEL" val="1"/>
  <p:tag name="ARTICULATE_PLAYLIST_ID" val="-1"/>
  <p:tag name="ARTICULATE_LOCK_SLIDE" val="0"/>
  <p:tag name="ARTICULATE_SLIDE_NAV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AMuNN39w_files\slide0001_image001.jp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T6H1Zamq_files\slide0001_image001.jp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de5nGyjB_files\slide0001_image001.jp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OURCE_IMAGE" val="C:\Users\kfontane\AppData\Local\Temp\articulate\presenter\imgtemp\3Qpf0dEe_files\slide0001_image001.png"/>
  <p:tag name="ARTICULATE_PUBLISH_MOD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Tj44ioZg_files\slide0001_image001.jp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kXFL027p_files\slide0001_image001.jp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8960e4b-633f-43a7-b283-bcb15e8a1def"/>
  <p:tag name="ARTICULATE_SLIDE_PAUSE" val="0"/>
  <p:tag name="ARTICULATE_NAV_LEVEL" val="1"/>
  <p:tag name="ARTICULATE_PLAYLIST_ID" val="-1"/>
  <p:tag name="ARTICULATE_LOCK_SLIDE" val="0"/>
  <p:tag name="ARTICULATE_SLIDE_NAV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6duw09wR_files\slide0001_image001.jp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06b02b1-a489-4a66-897e-e89b7abc6595"/>
  <p:tag name="ARTICULATE_SLIDE_PAUSE" val="0"/>
  <p:tag name="ARTICULATE_NAV_LEVEL" val="1"/>
  <p:tag name="ARTICULATE_PLAYLIST_ID" val="-1"/>
  <p:tag name="ARTICULATE_LOCK_SLIDE" val="0"/>
  <p:tag name="ELAPSEDTIME" val="2.4"/>
  <p:tag name="ANNOTATION_COUNT" val="0"/>
  <p:tag name="ARTICULATE_SLIDE_NA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47309aa1-23f1-4b9b-933e-d02add7f0332"/>
  <p:tag name="ARTICULATE_SLIDE_PAUSE" val="0"/>
  <p:tag name="ARTICULATE_NAV_LEVEL" val="1"/>
  <p:tag name="ARTICULATE_PLAYLIST_ID" val="-1"/>
  <p:tag name="ARTICULATE_LOCK_SLIDE" val="0"/>
  <p:tag name="TIMING" val="|2.8|10.4|14.9"/>
  <p:tag name="ARTICULATE_SLIDE_NAV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06b02b1-a489-4a66-897e-e89b7abc0270"/>
  <p:tag name="ARTICULATE_SLIDE_PAUSE" val="0"/>
  <p:tag name="ARTICULATE_NAV_LEVEL" val="1"/>
  <p:tag name="ARTICULATE_PLAYLIST_ID" val="-1"/>
  <p:tag name="ARTICULATE_LOCK_SLIDE" val="0"/>
  <p:tag name="ARTICULATE_SLIDE_NAV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bb7c890d-257c-47bf-9c29-3cc12d2117d8"/>
  <p:tag name="ARTICULATE_SLIDE_PAUSE" val="0"/>
  <p:tag name="ARTICULATE_NAV_LEVEL" val="1"/>
  <p:tag name="ARTICULATE_PLAYLIST_ID" val="-1"/>
  <p:tag name="ARTICULATE_LOCK_SLIDE" val="0"/>
  <p:tag name="ARTICULATE_SLIDE_NAV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kfontane\AppData\Local\Temp\articulate\presenter\imgtemp\S6rxKAvI_files\slide0001_image001.jp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7637641-e618-4cd6-8143-0cab54462027"/>
  <p:tag name="ARTICULATE_SLIDE_PAUSE" val="0"/>
  <p:tag name="ARTICULATE_NAV_LEVEL" val="1"/>
  <p:tag name="ARTICULATE_PLAYLIST_ID" val="-1"/>
  <p:tag name="ARTICULATE_LOCK_SLIDE" val="0"/>
  <p:tag name="ARTICULATE_SLIDE_NAV" val="5"/>
</p:tagLst>
</file>

<file path=ppt/theme/theme1.xml><?xml version="1.0" encoding="utf-8"?>
<a:theme xmlns:a="http://schemas.openxmlformats.org/drawingml/2006/main" name="MIT eLearning Template 2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 eLearning Template 2.1</Template>
  <TotalTime>1217</TotalTime>
  <Words>145</Words>
  <Application>Microsoft Office PowerPoint</Application>
  <PresentationFormat>On-screen Show (4:3)</PresentationFormat>
  <Paragraphs>33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MIT eLearning Template 2.1</vt:lpstr>
      <vt:lpstr>PowerPoint Presentation</vt:lpstr>
      <vt:lpstr>PowerPoint Presentation</vt:lpstr>
      <vt:lpstr>PowerPoint Presentation</vt:lpstr>
      <vt:lpstr>PowerPoint Presentation</vt:lpstr>
      <vt:lpstr>Track what changes occurred and when:  Document and approve changes  Communicate changes  Review what your team has done  Keep historical logs of changes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Images Sample</dc:title>
  <dc:creator>svdavies</dc:creator>
  <cp:lastModifiedBy>kfontane</cp:lastModifiedBy>
  <cp:revision>119</cp:revision>
  <dcterms:created xsi:type="dcterms:W3CDTF">2011-07-19T20:14:15Z</dcterms:created>
  <dcterms:modified xsi:type="dcterms:W3CDTF">2012-04-09T16:25:00Z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MIT eLearning Template</vt:lpwstr>
  </property>
  <property fmtid="{D5CDD505-2E9C-101B-9397-08002B2CF9AE}" pid="4" name="ArticulateGUID">
    <vt:lpwstr>BD2C1521-1E00-4881-AD70-C0E3BC530003</vt:lpwstr>
  </property>
  <property fmtid="{D5CDD505-2E9C-101B-9397-08002B2CF9AE}" pid="5" name="ArticulateProjectFull">
    <vt:lpwstr>C:\Users\kfontane\Documents\Remedy project\Remedy Storyboard.ppta</vt:lpwstr>
  </property>
</Properties>
</file>