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6"/>
  </p:notesMasterIdLst>
  <p:handoutMasterIdLst>
    <p:handoutMasterId r:id="rId7"/>
  </p:handoutMasterIdLst>
  <p:sldIdLst>
    <p:sldId id="256" r:id="rId2"/>
    <p:sldId id="257" r:id="rId3"/>
    <p:sldId id="258" r:id="rId4"/>
    <p:sldId id="259" r:id="rId5"/>
  </p:sldIdLst>
  <p:sldSz cx="9144000" cy="6858000" type="letter"/>
  <p:notesSz cx="7315200" cy="9601200"/>
  <p:defaultTextStyle>
    <a:defPPr>
      <a:defRPr lang="en-U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230" autoAdjust="0"/>
  </p:normalViewPr>
  <p:slideViewPr>
    <p:cSldViewPr>
      <p:cViewPr>
        <p:scale>
          <a:sx n="66" d="100"/>
          <a:sy n="66" d="100"/>
        </p:scale>
        <p:origin x="-848" y="-80"/>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72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defTabSz="966788">
              <a:defRPr sz="1300">
                <a:latin typeface="Times New Roman" pitchFamily="18" charset="0"/>
                <a:ea typeface="+mn-ea"/>
              </a:defRPr>
            </a:lvl1pPr>
          </a:lstStyle>
          <a:p>
            <a:pPr>
              <a:defRPr/>
            </a:pPr>
            <a:endParaRPr lang="en-US"/>
          </a:p>
        </p:txBody>
      </p:sp>
      <p:sp>
        <p:nvSpPr>
          <p:cNvPr id="70659"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6788">
              <a:defRPr sz="1300">
                <a:latin typeface="Times New Roman" pitchFamily="18" charset="0"/>
                <a:ea typeface="+mn-ea"/>
              </a:defRPr>
            </a:lvl1pPr>
          </a:lstStyle>
          <a:p>
            <a:pPr>
              <a:defRPr/>
            </a:pPr>
            <a:endParaRPr lang="en-US"/>
          </a:p>
        </p:txBody>
      </p:sp>
      <p:sp>
        <p:nvSpPr>
          <p:cNvPr id="7066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defTabSz="966788">
              <a:defRPr sz="1300">
                <a:latin typeface="Times New Roman" pitchFamily="18" charset="0"/>
                <a:ea typeface="+mn-ea"/>
              </a:defRPr>
            </a:lvl1pPr>
          </a:lstStyle>
          <a:p>
            <a:pPr>
              <a:defRPr/>
            </a:pPr>
            <a:endParaRPr lang="en-US"/>
          </a:p>
        </p:txBody>
      </p:sp>
      <p:sp>
        <p:nvSpPr>
          <p:cNvPr id="70661"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6788">
              <a:defRPr sz="1300">
                <a:latin typeface="Times New Roman" charset="0"/>
              </a:defRPr>
            </a:lvl1pPr>
          </a:lstStyle>
          <a:p>
            <a:fld id="{08073646-1C4A-4721-B3F5-586AE1318327}" type="slidenum">
              <a:rPr lang="en-US"/>
              <a:pPr/>
              <a:t>‹#›</a:t>
            </a:fld>
            <a:endParaRPr lang="en-US"/>
          </a:p>
        </p:txBody>
      </p:sp>
    </p:spTree>
    <p:extLst>
      <p:ext uri="{BB962C8B-B14F-4D97-AF65-F5344CB8AC3E}">
        <p14:creationId xmlns:p14="http://schemas.microsoft.com/office/powerpoint/2010/main" val="38435297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defTabSz="966788">
              <a:defRPr sz="1300">
                <a:latin typeface="Times New Roman" pitchFamily="18" charset="0"/>
                <a:ea typeface="+mn-ea"/>
              </a:defRPr>
            </a:lvl1pPr>
          </a:lstStyle>
          <a:p>
            <a:pPr>
              <a:defRPr/>
            </a:pPr>
            <a:endParaRPr lang="en-US"/>
          </a:p>
        </p:txBody>
      </p:sp>
      <p:sp>
        <p:nvSpPr>
          <p:cNvPr id="34819"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lvl1pPr algn="r" defTabSz="966788">
              <a:defRPr sz="1300">
                <a:latin typeface="Times New Roman" pitchFamily="18" charset="0"/>
                <a:ea typeface="+mn-ea"/>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503363" y="720725"/>
            <a:ext cx="4119562" cy="3089275"/>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731838" y="3962400"/>
            <a:ext cx="5851525" cy="4918075"/>
          </a:xfrm>
          <a:prstGeom prst="rect">
            <a:avLst/>
          </a:prstGeom>
          <a:noFill/>
          <a:ln w="9525">
            <a:noFill/>
            <a:miter lim="800000"/>
            <a:headEnd/>
            <a:tailEnd/>
          </a:ln>
          <a:effectLst/>
        </p:spPr>
        <p:txBody>
          <a:bodyPr vert="horz" wrap="square" lIns="96636" tIns="48318" rIns="96636" bIns="483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defTabSz="966788">
              <a:defRPr sz="1300">
                <a:latin typeface="Times New Roman" pitchFamily="18" charset="0"/>
                <a:ea typeface="+mn-ea"/>
              </a:defRPr>
            </a:lvl1pPr>
          </a:lstStyle>
          <a:p>
            <a:pPr>
              <a:defRPr/>
            </a:pPr>
            <a:endParaRPr lang="en-US"/>
          </a:p>
        </p:txBody>
      </p:sp>
      <p:sp>
        <p:nvSpPr>
          <p:cNvPr id="3482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36" tIns="48318" rIns="96636" bIns="48318" numCol="1" anchor="b" anchorCtr="0" compatLnSpc="1">
            <a:prstTxWarp prst="textNoShape">
              <a:avLst/>
            </a:prstTxWarp>
          </a:bodyPr>
          <a:lstStyle>
            <a:lvl1pPr algn="r" defTabSz="966788">
              <a:defRPr sz="1300">
                <a:latin typeface="Times New Roman" charset="0"/>
              </a:defRPr>
            </a:lvl1pPr>
          </a:lstStyle>
          <a:p>
            <a:fld id="{261C154A-8278-49E9-8F8D-CE2B7335DD43}" type="slidenum">
              <a:rPr lang="en-US"/>
              <a:pPr/>
              <a:t>‹#›</a:t>
            </a:fld>
            <a:endParaRPr lang="en-US"/>
          </a:p>
        </p:txBody>
      </p:sp>
    </p:spTree>
    <p:extLst>
      <p:ext uri="{BB962C8B-B14F-4D97-AF65-F5344CB8AC3E}">
        <p14:creationId xmlns:p14="http://schemas.microsoft.com/office/powerpoint/2010/main" val="3356511644"/>
      </p:ext>
    </p:extLst>
  </p:cSld>
  <p:clrMap bg1="lt1" tx1="dk1" bg2="lt2" tx2="dk2" accent1="accent1" accent2="accent2" accent3="accent3" accent4="accent4" accent5="accent5" accent6="accent6" hlink="hlink" folHlink="folHlink"/>
  <p:hf hdr="0" ftr="0" dt="0"/>
  <p:notesStyle>
    <a:lvl1pPr algn="l" rtl="0" eaLnBrk="0" fontAlgn="base" hangingPunct="0">
      <a:spcBef>
        <a:spcPts val="1000"/>
      </a:spcBef>
      <a:spcAft>
        <a:spcPct val="0"/>
      </a:spcAft>
      <a:defRPr sz="1000" kern="1200">
        <a:solidFill>
          <a:schemeClr val="tx1"/>
        </a:solidFill>
        <a:latin typeface="Times New Roman" pitchFamily="18" charset="0"/>
        <a:ea typeface="Arial" charset="0"/>
        <a:cs typeface="Arial" charset="0"/>
      </a:defRPr>
    </a:lvl1pPr>
    <a:lvl2pPr marL="182563" indent="-90488" algn="l" rtl="0" eaLnBrk="0" fontAlgn="base" hangingPunct="0">
      <a:spcBef>
        <a:spcPct val="0"/>
      </a:spcBef>
      <a:spcAft>
        <a:spcPct val="0"/>
      </a:spcAft>
      <a:buFont typeface="Arial" charset="0"/>
      <a:buChar char="•"/>
      <a:defRPr sz="1000" kern="1200">
        <a:solidFill>
          <a:schemeClr val="tx1"/>
        </a:solidFill>
        <a:latin typeface="Times New Roman" pitchFamily="18" charset="0"/>
        <a:ea typeface="Arial" charset="0"/>
        <a:cs typeface="Arial" charset="0"/>
      </a:defRPr>
    </a:lvl2pPr>
    <a:lvl3pPr marL="914400" algn="l" rtl="0" eaLnBrk="0" fontAlgn="base" hangingPunct="0">
      <a:spcBef>
        <a:spcPts val="1000"/>
      </a:spcBef>
      <a:spcAft>
        <a:spcPct val="0"/>
      </a:spcAft>
      <a:defRPr sz="1000" kern="1200">
        <a:solidFill>
          <a:schemeClr val="tx1"/>
        </a:solidFill>
        <a:latin typeface="Times New Roman" pitchFamily="18" charset="0"/>
        <a:ea typeface="Arial" charset="0"/>
        <a:cs typeface="Arial" charset="0"/>
      </a:defRPr>
    </a:lvl3pPr>
    <a:lvl4pPr marL="1371600" algn="l" rtl="0" eaLnBrk="0" fontAlgn="base" hangingPunct="0">
      <a:spcBef>
        <a:spcPts val="1000"/>
      </a:spcBef>
      <a:spcAft>
        <a:spcPct val="0"/>
      </a:spcAft>
      <a:defRPr sz="1000" kern="1200">
        <a:solidFill>
          <a:schemeClr val="tx1"/>
        </a:solidFill>
        <a:latin typeface="Times New Roman" pitchFamily="18" charset="0"/>
        <a:ea typeface="Arial" charset="0"/>
        <a:cs typeface="Arial" charset="0"/>
      </a:defRPr>
    </a:lvl4pPr>
    <a:lvl5pPr marL="1828800" algn="l" rtl="0" eaLnBrk="0" fontAlgn="base" hangingPunct="0">
      <a:spcBef>
        <a:spcPts val="1000"/>
      </a:spcBef>
      <a:spcAft>
        <a:spcPct val="0"/>
      </a:spcAft>
      <a:defRPr sz="1000" kern="1200">
        <a:solidFill>
          <a:schemeClr val="tx1"/>
        </a:solidFill>
        <a:latin typeface="Times New Roman" pitchFamily="18"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A278CCC-D88E-49D8-A489-26465472015C}" type="slidenum">
              <a:rPr lang="en-US"/>
              <a:pPr/>
              <a:t>1</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r>
              <a:rPr lang="en-US" dirty="0" smtClean="0">
                <a:latin typeface="Times New Roman" charset="0"/>
              </a:rPr>
              <a:t>This course will be structured as four interleaving threads of lectures: design principles; design techniques; implementation techniques; and research methods.  They’re interwoven with each other because you have to gain experience in the first three in order to do your group project, which takes the entire semester, and the fourth is necessary for the 6.831 version of the course, which introduces graduate students to research in HCI.  </a:t>
            </a:r>
          </a:p>
          <a:p>
            <a:r>
              <a:rPr lang="en-US" dirty="0" smtClean="0">
                <a:latin typeface="Times New Roman" charset="0"/>
              </a:rPr>
              <a:t>Each lecture will be accompanied by lecture notes available on the course web site.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smtClean="0">
                <a:latin typeface="Times New Roman" charset="0"/>
              </a:rPr>
              <a:t>Here are the key objectives o</a:t>
            </a:r>
            <a:r>
              <a:rPr lang="en-US" baseline="0" smtClean="0">
                <a:latin typeface="Times New Roman" charset="0"/>
              </a:rPr>
              <a:t>f the course</a:t>
            </a:r>
            <a:r>
              <a:rPr lang="en-US" smtClean="0">
                <a:latin typeface="Times New Roman" charset="0"/>
              </a:rPr>
              <a:t>.  This is what I hope you’ll take away from the class.</a:t>
            </a:r>
          </a:p>
        </p:txBody>
      </p:sp>
      <p:sp>
        <p:nvSpPr>
          <p:cNvPr id="54276" name="Slide Number Placeholder 3"/>
          <p:cNvSpPr>
            <a:spLocks noGrp="1"/>
          </p:cNvSpPr>
          <p:nvPr>
            <p:ph type="sldNum" sz="quarter" idx="5"/>
          </p:nvPr>
        </p:nvSpPr>
        <p:spPr>
          <a:noFill/>
        </p:spPr>
        <p:txBody>
          <a:bodyPr/>
          <a:lstStyle/>
          <a:p>
            <a:fld id="{C820CAB4-84EE-4F25-9092-5B5BC01279C5}"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D798F34-BBED-40D9-9423-1A32D8952829}" type="slidenum">
              <a:rPr lang="en-US"/>
              <a:pPr/>
              <a:t>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smtClean="0">
                <a:latin typeface="Times New Roman" charset="0"/>
              </a:rPr>
              <a:t>Administrivia can be found on the course web site.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1C154A-8278-49E9-8F8D-CE2B7335DD43}" type="slidenum">
              <a:rPr lang="en-US"/>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5170" name="Rectangle 2"/>
          <p:cNvSpPr>
            <a:spLocks noGrp="1" noChangeArrowheads="1"/>
          </p:cNvSpPr>
          <p:nvPr>
            <p:ph type="ctrTitle"/>
          </p:nvPr>
        </p:nvSpPr>
        <p:spPr>
          <a:xfrm>
            <a:off x="685800" y="2130425"/>
            <a:ext cx="7772400" cy="1470025"/>
          </a:xfrm>
        </p:spPr>
        <p:txBody>
          <a:bodyPr/>
          <a:lstStyle>
            <a:lvl1pPr>
              <a:defRPr/>
            </a:lvl1pPr>
          </a:lstStyle>
          <a:p>
            <a:r>
              <a:rPr lang="en-US" dirty="0"/>
              <a:t>Click to edit Master title style</a:t>
            </a:r>
          </a:p>
        </p:txBody>
      </p:sp>
      <p:sp>
        <p:nvSpPr>
          <p:cNvPr id="13517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E4BCEAB8-06A5-4674-AF58-2362FC21A00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5748B2B5-41D7-4159-90FD-04EC08CDB5C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52400"/>
            <a:ext cx="21145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52400"/>
            <a:ext cx="61912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EA9A3D2C-E7B0-41F9-B6D9-1DC15535461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08BF3C87-60DA-48BB-AE3C-B67AEA40402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DED02BFE-7271-4A80-94B1-FD65C6DFD2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6" name="Rectangle 7"/>
          <p:cNvSpPr>
            <a:spLocks noGrp="1" noChangeArrowheads="1"/>
          </p:cNvSpPr>
          <p:nvPr>
            <p:ph type="sldNum" sz="quarter" idx="12"/>
          </p:nvPr>
        </p:nvSpPr>
        <p:spPr>
          <a:ln/>
        </p:spPr>
        <p:txBody>
          <a:bodyPr/>
          <a:lstStyle>
            <a:lvl1pPr>
              <a:defRPr/>
            </a:lvl1pPr>
          </a:lstStyle>
          <a:p>
            <a:fld id="{460131C0-6659-4378-84D7-9E75C1B357D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7" name="Rectangle 7"/>
          <p:cNvSpPr>
            <a:spLocks noGrp="1" noChangeArrowheads="1"/>
          </p:cNvSpPr>
          <p:nvPr>
            <p:ph type="sldNum" sz="quarter" idx="12"/>
          </p:nvPr>
        </p:nvSpPr>
        <p:spPr>
          <a:ln/>
        </p:spPr>
        <p:txBody>
          <a:bodyPr/>
          <a:lstStyle>
            <a:lvl1pPr>
              <a:defRPr/>
            </a:lvl1pPr>
          </a:lstStyle>
          <a:p>
            <a:fld id="{52AC1F09-2D7A-445F-A3D4-12F5B47D9B7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9" name="Rectangle 7"/>
          <p:cNvSpPr>
            <a:spLocks noGrp="1" noChangeArrowheads="1"/>
          </p:cNvSpPr>
          <p:nvPr>
            <p:ph type="sldNum" sz="quarter" idx="12"/>
          </p:nvPr>
        </p:nvSpPr>
        <p:spPr>
          <a:ln/>
        </p:spPr>
        <p:txBody>
          <a:bodyPr/>
          <a:lstStyle>
            <a:lvl1pPr>
              <a:defRPr/>
            </a:lvl1pPr>
          </a:lstStyle>
          <a:p>
            <a:fld id="{2B1927E9-FA1F-408A-B600-8D851381034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5" name="Rectangle 7"/>
          <p:cNvSpPr>
            <a:spLocks noGrp="1" noChangeArrowheads="1"/>
          </p:cNvSpPr>
          <p:nvPr>
            <p:ph type="sldNum" sz="quarter" idx="12"/>
          </p:nvPr>
        </p:nvSpPr>
        <p:spPr>
          <a:ln/>
        </p:spPr>
        <p:txBody>
          <a:bodyPr/>
          <a:lstStyle>
            <a:lvl1pPr>
              <a:defRPr/>
            </a:lvl1pPr>
          </a:lstStyle>
          <a:p>
            <a:fld id="{0865F683-D6B1-41F4-BD57-49C8073962A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4" name="Rectangle 7"/>
          <p:cNvSpPr>
            <a:spLocks noGrp="1" noChangeArrowheads="1"/>
          </p:cNvSpPr>
          <p:nvPr>
            <p:ph type="sldNum" sz="quarter" idx="12"/>
          </p:nvPr>
        </p:nvSpPr>
        <p:spPr>
          <a:ln/>
        </p:spPr>
        <p:txBody>
          <a:bodyPr/>
          <a:lstStyle>
            <a:lvl1pPr>
              <a:defRPr/>
            </a:lvl1pPr>
          </a:lstStyle>
          <a:p>
            <a:fld id="{7769B0E4-5AD4-4B74-8A1A-60581190802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7" name="Rectangle 7"/>
          <p:cNvSpPr>
            <a:spLocks noGrp="1" noChangeArrowheads="1"/>
          </p:cNvSpPr>
          <p:nvPr>
            <p:ph type="sldNum" sz="quarter" idx="12"/>
          </p:nvPr>
        </p:nvSpPr>
        <p:spPr>
          <a:ln/>
        </p:spPr>
        <p:txBody>
          <a:bodyPr/>
          <a:lstStyle>
            <a:lvl1pPr>
              <a:defRPr/>
            </a:lvl1pPr>
          </a:lstStyle>
          <a:p>
            <a:fld id="{891FF7C6-2E5B-4C40-A5DE-8BE7C4685FD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Spring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6.813/6.831 User Interface Design and Implementation</a:t>
            </a:r>
            <a:endParaRPr lang="en-US"/>
          </a:p>
        </p:txBody>
      </p:sp>
      <p:sp>
        <p:nvSpPr>
          <p:cNvPr id="7" name="Rectangle 7"/>
          <p:cNvSpPr>
            <a:spLocks noGrp="1" noChangeArrowheads="1"/>
          </p:cNvSpPr>
          <p:nvPr>
            <p:ph type="sldNum" sz="quarter" idx="12"/>
          </p:nvPr>
        </p:nvSpPr>
        <p:spPr>
          <a:ln/>
        </p:spPr>
        <p:txBody>
          <a:bodyPr/>
          <a:lstStyle>
            <a:lvl1pPr>
              <a:defRPr/>
            </a:lvl1pPr>
          </a:lstStyle>
          <a:p>
            <a:fld id="{2B1F7454-AB04-4E8F-A161-493FBE9E57F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152400"/>
            <a:ext cx="84582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371600"/>
            <a:ext cx="7772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4149" name="Rectangle 5"/>
          <p:cNvSpPr>
            <a:spLocks noGrp="1" noChangeArrowheads="1"/>
          </p:cNvSpPr>
          <p:nvPr>
            <p:ph type="dt" sz="half" idx="2"/>
          </p:nvPr>
        </p:nvSpPr>
        <p:spPr bwMode="auto">
          <a:xfrm>
            <a:off x="457200" y="6245225"/>
            <a:ext cx="137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r>
              <a:rPr lang="en-US" smtClean="0"/>
              <a:t>Spring 2011</a:t>
            </a:r>
            <a:endParaRPr lang="en-US"/>
          </a:p>
        </p:txBody>
      </p:sp>
      <p:sp>
        <p:nvSpPr>
          <p:cNvPr id="134150" name="Rectangle 6"/>
          <p:cNvSpPr>
            <a:spLocks noGrp="1" noChangeArrowheads="1"/>
          </p:cNvSpPr>
          <p:nvPr>
            <p:ph type="ftr" sz="quarter" idx="3"/>
          </p:nvPr>
        </p:nvSpPr>
        <p:spPr bwMode="auto">
          <a:xfrm>
            <a:off x="1905000" y="6245225"/>
            <a:ext cx="5562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r>
              <a:rPr lang="en-US" smtClean="0"/>
              <a:t>6.813/6.831 User Interface Design and Implementation</a:t>
            </a:r>
            <a:endParaRPr lang="en-US"/>
          </a:p>
        </p:txBody>
      </p:sp>
      <p:sp>
        <p:nvSpPr>
          <p:cNvPr id="134151" name="Rectangle 7"/>
          <p:cNvSpPr>
            <a:spLocks noGrp="1" noChangeArrowheads="1"/>
          </p:cNvSpPr>
          <p:nvPr>
            <p:ph type="sldNum" sz="quarter" idx="4"/>
          </p:nvPr>
        </p:nvSpPr>
        <p:spPr bwMode="auto">
          <a:xfrm>
            <a:off x="7543800" y="6245225"/>
            <a:ext cx="1143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11FD525-82AD-4D83-90EB-0F743BF092C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p:txStyles>
    <p:titleStyle>
      <a:lvl1pPr algn="l" rtl="0" eaLnBrk="0" fontAlgn="base" hangingPunct="0">
        <a:spcBef>
          <a:spcPct val="0"/>
        </a:spcBef>
        <a:spcAft>
          <a:spcPct val="0"/>
        </a:spcAft>
        <a:defRPr sz="2800">
          <a:solidFill>
            <a:schemeClr val="accent1"/>
          </a:solidFill>
          <a:latin typeface="+mj-lt"/>
          <a:ea typeface="ＭＳ Ｐゴシック" charset="-128"/>
          <a:cs typeface="+mj-cs"/>
        </a:defRPr>
      </a:lvl1pPr>
      <a:lvl2pPr algn="l" rtl="0" eaLnBrk="0" fontAlgn="base" hangingPunct="0">
        <a:spcBef>
          <a:spcPct val="0"/>
        </a:spcBef>
        <a:spcAft>
          <a:spcPct val="0"/>
        </a:spcAft>
        <a:defRPr sz="2800">
          <a:solidFill>
            <a:schemeClr val="accent1"/>
          </a:solidFill>
          <a:latin typeface="Arial Black" pitchFamily="34" charset="0"/>
          <a:ea typeface="ＭＳ Ｐゴシック" charset="-128"/>
        </a:defRPr>
      </a:lvl2pPr>
      <a:lvl3pPr algn="l" rtl="0" eaLnBrk="0" fontAlgn="base" hangingPunct="0">
        <a:spcBef>
          <a:spcPct val="0"/>
        </a:spcBef>
        <a:spcAft>
          <a:spcPct val="0"/>
        </a:spcAft>
        <a:defRPr sz="2800">
          <a:solidFill>
            <a:schemeClr val="accent1"/>
          </a:solidFill>
          <a:latin typeface="Arial Black" pitchFamily="34" charset="0"/>
          <a:ea typeface="ＭＳ Ｐゴシック" charset="-128"/>
        </a:defRPr>
      </a:lvl3pPr>
      <a:lvl4pPr algn="l" rtl="0" eaLnBrk="0" fontAlgn="base" hangingPunct="0">
        <a:spcBef>
          <a:spcPct val="0"/>
        </a:spcBef>
        <a:spcAft>
          <a:spcPct val="0"/>
        </a:spcAft>
        <a:defRPr sz="2800">
          <a:solidFill>
            <a:schemeClr val="accent1"/>
          </a:solidFill>
          <a:latin typeface="Arial Black" pitchFamily="34" charset="0"/>
          <a:ea typeface="ＭＳ Ｐゴシック" charset="-128"/>
        </a:defRPr>
      </a:lvl4pPr>
      <a:lvl5pPr algn="l" rtl="0" eaLnBrk="0" fontAlgn="base" hangingPunct="0">
        <a:spcBef>
          <a:spcPct val="0"/>
        </a:spcBef>
        <a:spcAft>
          <a:spcPct val="0"/>
        </a:spcAft>
        <a:defRPr sz="2800">
          <a:solidFill>
            <a:schemeClr val="accent1"/>
          </a:solidFill>
          <a:latin typeface="Arial Black" pitchFamily="34" charset="0"/>
          <a:ea typeface="ＭＳ Ｐゴシック" charset="-128"/>
        </a:defRPr>
      </a:lvl5pPr>
      <a:lvl6pPr marL="457200" algn="l" rtl="0" fontAlgn="base">
        <a:spcBef>
          <a:spcPct val="0"/>
        </a:spcBef>
        <a:spcAft>
          <a:spcPct val="0"/>
        </a:spcAft>
        <a:defRPr sz="3200">
          <a:solidFill>
            <a:schemeClr val="accent1"/>
          </a:solidFill>
          <a:latin typeface="Arial Black" pitchFamily="34" charset="0"/>
        </a:defRPr>
      </a:lvl6pPr>
      <a:lvl7pPr marL="914400" algn="l" rtl="0" fontAlgn="base">
        <a:spcBef>
          <a:spcPct val="0"/>
        </a:spcBef>
        <a:spcAft>
          <a:spcPct val="0"/>
        </a:spcAft>
        <a:defRPr sz="3200">
          <a:solidFill>
            <a:schemeClr val="accent1"/>
          </a:solidFill>
          <a:latin typeface="Arial Black" pitchFamily="34" charset="0"/>
        </a:defRPr>
      </a:lvl7pPr>
      <a:lvl8pPr marL="1371600" algn="l" rtl="0" fontAlgn="base">
        <a:spcBef>
          <a:spcPct val="0"/>
        </a:spcBef>
        <a:spcAft>
          <a:spcPct val="0"/>
        </a:spcAft>
        <a:defRPr sz="3200">
          <a:solidFill>
            <a:schemeClr val="accent1"/>
          </a:solidFill>
          <a:latin typeface="Arial Black" pitchFamily="34" charset="0"/>
        </a:defRPr>
      </a:lvl8pPr>
      <a:lvl9pPr marL="1828800" algn="l" rtl="0" fontAlgn="base">
        <a:spcBef>
          <a:spcPct val="0"/>
        </a:spcBef>
        <a:spcAft>
          <a:spcPct val="0"/>
        </a:spcAft>
        <a:defRPr sz="3200">
          <a:solidFill>
            <a:schemeClr val="accent1"/>
          </a:solidFill>
          <a:latin typeface="Arial Black"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Arial"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What You’ll Learn in 6.813/6.831</a:t>
            </a:r>
          </a:p>
        </p:txBody>
      </p:sp>
      <p:sp>
        <p:nvSpPr>
          <p:cNvPr id="51203" name="Rectangle 3"/>
          <p:cNvSpPr>
            <a:spLocks noGrp="1" noChangeArrowheads="1"/>
          </p:cNvSpPr>
          <p:nvPr>
            <p:ph type="body" idx="1"/>
          </p:nvPr>
        </p:nvSpPr>
        <p:spPr/>
        <p:txBody>
          <a:bodyPr/>
          <a:lstStyle/>
          <a:p>
            <a:pPr>
              <a:lnSpc>
                <a:spcPct val="90000"/>
              </a:lnSpc>
            </a:pPr>
            <a:r>
              <a:rPr lang="en-US" dirty="0" smtClean="0"/>
              <a:t>Design principles</a:t>
            </a:r>
          </a:p>
          <a:p>
            <a:pPr lvl="1">
              <a:lnSpc>
                <a:spcPct val="90000"/>
              </a:lnSpc>
            </a:pPr>
            <a:r>
              <a:rPr lang="en-US" dirty="0" err="1" smtClean="0"/>
              <a:t>learnability</a:t>
            </a:r>
            <a:r>
              <a:rPr lang="en-US" dirty="0" smtClean="0"/>
              <a:t>, visibility, errors, efficiency, ...</a:t>
            </a:r>
          </a:p>
          <a:p>
            <a:pPr>
              <a:lnSpc>
                <a:spcPct val="90000"/>
              </a:lnSpc>
            </a:pPr>
            <a:r>
              <a:rPr lang="en-US" dirty="0" smtClean="0"/>
              <a:t>Design techniques</a:t>
            </a:r>
          </a:p>
          <a:p>
            <a:pPr lvl="1">
              <a:lnSpc>
                <a:spcPct val="90000"/>
              </a:lnSpc>
            </a:pPr>
            <a:r>
              <a:rPr lang="en-US" dirty="0" smtClean="0"/>
              <a:t>task analysis, prototyping, user testing, ... </a:t>
            </a:r>
          </a:p>
          <a:p>
            <a:pPr>
              <a:lnSpc>
                <a:spcPct val="90000"/>
              </a:lnSpc>
            </a:pPr>
            <a:r>
              <a:rPr lang="en-US" dirty="0" smtClean="0"/>
              <a:t>Implementation techniques</a:t>
            </a:r>
          </a:p>
          <a:p>
            <a:pPr lvl="1">
              <a:lnSpc>
                <a:spcPct val="90000"/>
              </a:lnSpc>
            </a:pPr>
            <a:r>
              <a:rPr lang="en-US" dirty="0" smtClean="0"/>
              <a:t>MVC, output, input, layout, ...</a:t>
            </a:r>
          </a:p>
          <a:p>
            <a:pPr>
              <a:lnSpc>
                <a:spcPct val="90000"/>
              </a:lnSpc>
            </a:pPr>
            <a:r>
              <a:rPr lang="en-US" dirty="0" smtClean="0"/>
              <a:t>Research methods (6.831G only)</a:t>
            </a:r>
          </a:p>
          <a:p>
            <a:pPr lvl="1">
              <a:lnSpc>
                <a:spcPct val="90000"/>
              </a:lnSpc>
            </a:pPr>
            <a:r>
              <a:rPr lang="en-US" dirty="0" smtClean="0"/>
              <a:t>experiment design &amp; analysis</a:t>
            </a:r>
          </a:p>
        </p:txBody>
      </p:sp>
      <p:sp>
        <p:nvSpPr>
          <p:cNvPr id="51204" name="Date Placeholder 3"/>
          <p:cNvSpPr>
            <a:spLocks noGrp="1"/>
          </p:cNvSpPr>
          <p:nvPr>
            <p:ph type="dt" sz="quarter" idx="10"/>
          </p:nvPr>
        </p:nvSpPr>
        <p:spPr>
          <a:noFill/>
        </p:spPr>
        <p:txBody>
          <a:bodyPr/>
          <a:lstStyle/>
          <a:p>
            <a:r>
              <a:rPr lang="en-US" smtClean="0"/>
              <a:t>Spring 2011</a:t>
            </a:r>
          </a:p>
        </p:txBody>
      </p:sp>
      <p:sp>
        <p:nvSpPr>
          <p:cNvPr id="51205" name="Footer Placeholder 4"/>
          <p:cNvSpPr>
            <a:spLocks noGrp="1"/>
          </p:cNvSpPr>
          <p:nvPr>
            <p:ph type="ftr" sz="quarter" idx="11"/>
          </p:nvPr>
        </p:nvSpPr>
        <p:spPr>
          <a:noFill/>
        </p:spPr>
        <p:txBody>
          <a:bodyPr/>
          <a:lstStyle/>
          <a:p>
            <a:r>
              <a:rPr lang="en-US" smtClean="0"/>
              <a:t>6.813/6.831 User Interface Design and Implementation</a:t>
            </a:r>
          </a:p>
        </p:txBody>
      </p:sp>
      <p:sp>
        <p:nvSpPr>
          <p:cNvPr id="51206" name="Slide Number Placeholder 5"/>
          <p:cNvSpPr>
            <a:spLocks noGrp="1"/>
          </p:cNvSpPr>
          <p:nvPr>
            <p:ph type="sldNum" sz="quarter" idx="12"/>
          </p:nvPr>
        </p:nvSpPr>
        <p:spPr>
          <a:noFill/>
        </p:spPr>
        <p:txBody>
          <a:bodyPr/>
          <a:lstStyle/>
          <a:p>
            <a:fld id="{F3DE0279-2DDD-4AF0-BDC5-B21A9D908F40}" type="slidenum">
              <a:rPr lang="en-US"/>
              <a:pPr/>
              <a:t>1</a:t>
            </a:fld>
            <a:endParaRPr lang="en-US"/>
          </a:p>
        </p:txBody>
      </p:sp>
    </p:spTree>
    <p:extLst>
      <p:ext uri="{BB962C8B-B14F-4D97-AF65-F5344CB8AC3E}">
        <p14:creationId xmlns:p14="http://schemas.microsoft.com/office/powerpoint/2010/main" val="32661963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6"/>
          <p:cNvSpPr>
            <a:spLocks noGrp="1"/>
          </p:cNvSpPr>
          <p:nvPr>
            <p:ph type="title"/>
          </p:nvPr>
        </p:nvSpPr>
        <p:spPr/>
        <p:txBody>
          <a:bodyPr/>
          <a:lstStyle/>
          <a:p>
            <a:r>
              <a:rPr lang="en-US" smtClean="0"/>
              <a:t>What I Hope You’ll Get Out of 6.813/6.831</a:t>
            </a:r>
          </a:p>
        </p:txBody>
      </p:sp>
      <p:sp>
        <p:nvSpPr>
          <p:cNvPr id="53251" name="Text Placeholder 7"/>
          <p:cNvSpPr>
            <a:spLocks noGrp="1"/>
          </p:cNvSpPr>
          <p:nvPr>
            <p:ph type="body" idx="1"/>
          </p:nvPr>
        </p:nvSpPr>
        <p:spPr/>
        <p:txBody>
          <a:bodyPr/>
          <a:lstStyle/>
          <a:p>
            <a:pPr>
              <a:lnSpc>
                <a:spcPct val="90000"/>
              </a:lnSpc>
            </a:pPr>
            <a:r>
              <a:rPr lang="en-US" sz="2400" smtClean="0"/>
              <a:t>A sense for usability</a:t>
            </a:r>
          </a:p>
          <a:p>
            <a:pPr lvl="1">
              <a:lnSpc>
                <a:spcPct val="90000"/>
              </a:lnSpc>
            </a:pPr>
            <a:r>
              <a:rPr lang="en-US" sz="2000" smtClean="0"/>
              <a:t>some knowledge of human capabilities</a:t>
            </a:r>
          </a:p>
          <a:p>
            <a:pPr lvl="1">
              <a:lnSpc>
                <a:spcPct val="90000"/>
              </a:lnSpc>
            </a:pPr>
            <a:r>
              <a:rPr lang="en-US" sz="2000" smtClean="0"/>
              <a:t>design principles and patterns for better usability</a:t>
            </a:r>
          </a:p>
          <a:p>
            <a:pPr>
              <a:lnSpc>
                <a:spcPct val="90000"/>
              </a:lnSpc>
            </a:pPr>
            <a:r>
              <a:rPr lang="en-US" sz="2400" smtClean="0"/>
              <a:t>A process for building usable interfaces</a:t>
            </a:r>
          </a:p>
          <a:p>
            <a:pPr lvl="1">
              <a:lnSpc>
                <a:spcPct val="90000"/>
              </a:lnSpc>
            </a:pPr>
            <a:r>
              <a:rPr lang="en-US" sz="2000" smtClean="0"/>
              <a:t>cheap prototypes</a:t>
            </a:r>
          </a:p>
          <a:p>
            <a:pPr lvl="1">
              <a:lnSpc>
                <a:spcPct val="90000"/>
              </a:lnSpc>
            </a:pPr>
            <a:r>
              <a:rPr lang="en-US" sz="2000" smtClean="0"/>
              <a:t>early and regular feedback from users</a:t>
            </a:r>
          </a:p>
          <a:p>
            <a:pPr lvl="1">
              <a:lnSpc>
                <a:spcPct val="90000"/>
              </a:lnSpc>
            </a:pPr>
            <a:r>
              <a:rPr lang="en-US" sz="2000" smtClean="0"/>
              <a:t>iterative design</a:t>
            </a:r>
          </a:p>
          <a:p>
            <a:pPr>
              <a:lnSpc>
                <a:spcPct val="90000"/>
              </a:lnSpc>
            </a:pPr>
            <a:r>
              <a:rPr lang="en-US" sz="2400" smtClean="0"/>
              <a:t>Experience with GUI implementation</a:t>
            </a:r>
          </a:p>
          <a:p>
            <a:pPr lvl="1">
              <a:lnSpc>
                <a:spcPct val="90000"/>
              </a:lnSpc>
            </a:pPr>
            <a:r>
              <a:rPr lang="en-US" sz="2000" smtClean="0"/>
              <a:t> HTML/Javascript</a:t>
            </a:r>
          </a:p>
          <a:p>
            <a:pPr>
              <a:lnSpc>
                <a:spcPct val="90000"/>
              </a:lnSpc>
            </a:pPr>
            <a:r>
              <a:rPr lang="en-US" sz="2400" smtClean="0"/>
              <a:t>(6.831G) Preparation for HCI research</a:t>
            </a:r>
          </a:p>
          <a:p>
            <a:pPr lvl="1">
              <a:lnSpc>
                <a:spcPct val="90000"/>
              </a:lnSpc>
            </a:pPr>
            <a:r>
              <a:rPr lang="en-US" sz="2000" smtClean="0"/>
              <a:t>controlled experiments </a:t>
            </a:r>
          </a:p>
          <a:p>
            <a:pPr lvl="1">
              <a:lnSpc>
                <a:spcPct val="90000"/>
              </a:lnSpc>
            </a:pPr>
            <a:r>
              <a:rPr lang="en-US" sz="2000" smtClean="0"/>
              <a:t>current HCI research topics</a:t>
            </a:r>
          </a:p>
          <a:p>
            <a:pPr lvl="1">
              <a:lnSpc>
                <a:spcPct val="90000"/>
              </a:lnSpc>
            </a:pPr>
            <a:endParaRPr lang="en-US" sz="2000" smtClean="0"/>
          </a:p>
        </p:txBody>
      </p:sp>
      <p:sp>
        <p:nvSpPr>
          <p:cNvPr id="53252" name="Date Placeholder 3"/>
          <p:cNvSpPr>
            <a:spLocks noGrp="1"/>
          </p:cNvSpPr>
          <p:nvPr>
            <p:ph type="dt" sz="quarter" idx="10"/>
          </p:nvPr>
        </p:nvSpPr>
        <p:spPr>
          <a:noFill/>
        </p:spPr>
        <p:txBody>
          <a:bodyPr/>
          <a:lstStyle/>
          <a:p>
            <a:r>
              <a:rPr lang="en-US" smtClean="0"/>
              <a:t>Spring 2011</a:t>
            </a:r>
          </a:p>
        </p:txBody>
      </p:sp>
      <p:sp>
        <p:nvSpPr>
          <p:cNvPr id="53253" name="Footer Placeholder 4"/>
          <p:cNvSpPr>
            <a:spLocks noGrp="1"/>
          </p:cNvSpPr>
          <p:nvPr>
            <p:ph type="ftr" sz="quarter" idx="11"/>
          </p:nvPr>
        </p:nvSpPr>
        <p:spPr>
          <a:noFill/>
        </p:spPr>
        <p:txBody>
          <a:bodyPr/>
          <a:lstStyle/>
          <a:p>
            <a:r>
              <a:rPr lang="en-US" smtClean="0"/>
              <a:t>6.813/6.831 User Interface Design and Implementation</a:t>
            </a:r>
          </a:p>
        </p:txBody>
      </p:sp>
      <p:sp>
        <p:nvSpPr>
          <p:cNvPr id="53254" name="Slide Number Placeholder 5"/>
          <p:cNvSpPr>
            <a:spLocks noGrp="1"/>
          </p:cNvSpPr>
          <p:nvPr>
            <p:ph type="sldNum" sz="quarter" idx="12"/>
          </p:nvPr>
        </p:nvSpPr>
        <p:spPr>
          <a:noFill/>
        </p:spPr>
        <p:txBody>
          <a:bodyPr/>
          <a:lstStyle/>
          <a:p>
            <a:fld id="{A243ADCB-4716-4325-805F-F9F33283D216}" type="slidenum">
              <a:rPr lang="en-US"/>
              <a:pPr/>
              <a:t>2</a:t>
            </a:fld>
            <a:endParaRPr lang="en-US"/>
          </a:p>
        </p:txBody>
      </p:sp>
    </p:spTree>
    <p:extLst>
      <p:ext uri="{BB962C8B-B14F-4D97-AF65-F5344CB8AC3E}">
        <p14:creationId xmlns:p14="http://schemas.microsoft.com/office/powerpoint/2010/main" val="4159405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Course Structure</a:t>
            </a:r>
          </a:p>
        </p:txBody>
      </p:sp>
      <p:sp>
        <p:nvSpPr>
          <p:cNvPr id="55299" name="Rectangle 3"/>
          <p:cNvSpPr>
            <a:spLocks noGrp="1" noChangeArrowheads="1"/>
          </p:cNvSpPr>
          <p:nvPr>
            <p:ph type="body" idx="1"/>
          </p:nvPr>
        </p:nvSpPr>
        <p:spPr/>
        <p:txBody>
          <a:bodyPr/>
          <a:lstStyle/>
          <a:p>
            <a:r>
              <a:rPr lang="en-US" dirty="0" smtClean="0"/>
              <a:t>Group project</a:t>
            </a:r>
          </a:p>
          <a:p>
            <a:r>
              <a:rPr lang="en-US" dirty="0" smtClean="0"/>
              <a:t>Problem sets</a:t>
            </a:r>
          </a:p>
          <a:p>
            <a:r>
              <a:rPr lang="en-US" dirty="0" smtClean="0"/>
              <a:t>In-class activities</a:t>
            </a:r>
          </a:p>
          <a:p>
            <a:r>
              <a:rPr lang="en-US" dirty="0" err="1" smtClean="0"/>
              <a:t>Nanoquizzes</a:t>
            </a:r>
          </a:p>
          <a:p>
            <a:r>
              <a:rPr lang="en-US" dirty="0" smtClean="0"/>
              <a:t>Collaboration policy</a:t>
            </a:r>
          </a:p>
          <a:p>
            <a:pPr>
              <a:buFontTx/>
              <a:buNone/>
            </a:pPr>
            <a:endParaRPr lang="en-US" dirty="0" smtClean="0"/>
          </a:p>
        </p:txBody>
      </p:sp>
      <p:sp>
        <p:nvSpPr>
          <p:cNvPr id="55300" name="Date Placeholder 3"/>
          <p:cNvSpPr>
            <a:spLocks noGrp="1"/>
          </p:cNvSpPr>
          <p:nvPr>
            <p:ph type="dt" sz="quarter" idx="10"/>
          </p:nvPr>
        </p:nvSpPr>
        <p:spPr>
          <a:noFill/>
        </p:spPr>
        <p:txBody>
          <a:bodyPr/>
          <a:lstStyle/>
          <a:p>
            <a:r>
              <a:rPr lang="en-US" smtClean="0"/>
              <a:t>Spring 2011</a:t>
            </a:r>
          </a:p>
        </p:txBody>
      </p:sp>
      <p:sp>
        <p:nvSpPr>
          <p:cNvPr id="55301" name="Footer Placeholder 4"/>
          <p:cNvSpPr>
            <a:spLocks noGrp="1"/>
          </p:cNvSpPr>
          <p:nvPr>
            <p:ph type="ftr" sz="quarter" idx="11"/>
          </p:nvPr>
        </p:nvSpPr>
        <p:spPr>
          <a:noFill/>
        </p:spPr>
        <p:txBody>
          <a:bodyPr/>
          <a:lstStyle/>
          <a:p>
            <a:r>
              <a:rPr lang="en-US" smtClean="0"/>
              <a:t>6.813/6.831 User Interface Design and Implementation</a:t>
            </a:r>
          </a:p>
        </p:txBody>
      </p:sp>
      <p:sp>
        <p:nvSpPr>
          <p:cNvPr id="55302" name="Slide Number Placeholder 5"/>
          <p:cNvSpPr>
            <a:spLocks noGrp="1"/>
          </p:cNvSpPr>
          <p:nvPr>
            <p:ph type="sldNum" sz="quarter" idx="12"/>
          </p:nvPr>
        </p:nvSpPr>
        <p:spPr>
          <a:noFill/>
        </p:spPr>
        <p:txBody>
          <a:bodyPr/>
          <a:lstStyle/>
          <a:p>
            <a:fld id="{049B18A7-1D93-4534-87FF-356596EDF0B6}" type="slidenum">
              <a:rPr lang="en-US"/>
              <a:pPr/>
              <a:t>3</a:t>
            </a:fld>
            <a:endParaRPr lang="en-US"/>
          </a:p>
        </p:txBody>
      </p:sp>
    </p:spTree>
    <p:extLst>
      <p:ext uri="{BB962C8B-B14F-4D97-AF65-F5344CB8AC3E}">
        <p14:creationId xmlns:p14="http://schemas.microsoft.com/office/powerpoint/2010/main" val="35682615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Nanoquizzes</a:t>
            </a:r>
          </a:p>
        </p:txBody>
      </p:sp>
      <p:sp>
        <p:nvSpPr>
          <p:cNvPr id="3" name="Text Placeholder 2"/>
          <p:cNvSpPr>
            <a:spLocks noGrp="1"/>
          </p:cNvSpPr>
          <p:nvPr>
            <p:ph type="body" idx="1"/>
          </p:nvPr>
        </p:nvSpPr>
        <p:spPr>
          <a:xfrm>
            <a:off x="685800" y="990600"/>
            <a:ext cx="7772400" cy="5181600"/>
          </a:xfrm>
        </p:spPr>
        <p:txBody>
          <a:bodyPr/>
          <a:lstStyle/>
          <a:p>
            <a:r>
              <a:rPr lang="en-US" sz="2400"/>
              <a:t>Every lecture will start with a 5-minute quiz </a:t>
            </a:r>
          </a:p>
          <a:p>
            <a:pPr lvl="1"/>
            <a:r>
              <a:rPr lang="en-US" sz="2000"/>
              <a:t>covers recent course material</a:t>
            </a:r>
          </a:p>
          <a:p>
            <a:pPr lvl="1"/>
            <a:r>
              <a:rPr lang="en-US" sz="2000"/>
              <a:t>taken online</a:t>
            </a:r>
          </a:p>
          <a:p>
            <a:pPr lvl="1"/>
            <a:r>
              <a:rPr lang="en-US" sz="2000"/>
              <a:t>we’ll discuss the answers right after</a:t>
            </a:r>
          </a:p>
          <a:p>
            <a:pPr lvl="1"/>
            <a:r>
              <a:rPr lang="en-US" sz="2000"/>
              <a:t>no makeups</a:t>
            </a:r>
          </a:p>
          <a:p>
            <a:pPr lvl="1"/>
            <a:r>
              <a:rPr lang="en-US" sz="2000"/>
              <a:t>your 20% lowest quiz grades (~6/30) will be discarded</a:t>
            </a:r>
          </a:p>
          <a:p>
            <a:r>
              <a:rPr lang="en-US" sz="2400"/>
              <a:t>Simulated question</a:t>
            </a:r>
          </a:p>
          <a:p>
            <a:pPr marL="914400" lvl="1" indent="-457200">
              <a:buFont typeface="+mj-lt"/>
              <a:buAutoNum type="arabicPeriod"/>
            </a:pPr>
            <a:r>
              <a:rPr lang="en-US" sz="2000"/>
              <a:t>Clippy is: (choose all answers that apply)</a:t>
            </a:r>
          </a:p>
          <a:p>
            <a:pPr marL="1314450" lvl="2" indent="-457200">
              <a:buFont typeface="+mj-lt"/>
              <a:buAutoNum type="alphaUcPeriod"/>
            </a:pPr>
            <a:r>
              <a:rPr lang="en-US" sz="1800"/>
              <a:t>Annoying to many users</a:t>
            </a:r>
          </a:p>
          <a:p>
            <a:pPr marL="1314450" lvl="2" indent="-457200">
              <a:buFont typeface="+mj-lt"/>
              <a:buAutoNum type="alphaUcPeriod"/>
            </a:pPr>
            <a:r>
              <a:rPr lang="en-US" sz="1800"/>
              <a:t>A paperclip</a:t>
            </a:r>
          </a:p>
          <a:p>
            <a:pPr marL="1314450" lvl="2" indent="-457200">
              <a:buFont typeface="+mj-lt"/>
              <a:buAutoNum type="alphaUcPeriod"/>
            </a:pPr>
            <a:r>
              <a:rPr lang="en-US" sz="1800"/>
              <a:t>A violation of the satisfaction dimension of usability</a:t>
            </a:r>
          </a:p>
          <a:p>
            <a:pPr marL="1314450" lvl="2" indent="-457200">
              <a:buFont typeface="+mj-lt"/>
              <a:buAutoNum type="alphaUcPeriod"/>
            </a:pPr>
            <a:r>
              <a:rPr lang="en-US" sz="1800"/>
              <a:t>No longer in existence</a:t>
            </a:r>
          </a:p>
        </p:txBody>
      </p:sp>
      <p:sp>
        <p:nvSpPr>
          <p:cNvPr id="4" name="Date Placeholder 3"/>
          <p:cNvSpPr>
            <a:spLocks noGrp="1"/>
          </p:cNvSpPr>
          <p:nvPr>
            <p:ph type="dt" sz="half" idx="10"/>
          </p:nvPr>
        </p:nvSpPr>
        <p:spPr/>
        <p:txBody>
          <a:bodyPr/>
          <a:lstStyle/>
          <a:p>
            <a:pPr>
              <a:defRPr/>
            </a:pPr>
            <a:r>
              <a:rPr lang="en-US" smtClean="0"/>
              <a:t>Spring 2011</a:t>
            </a:r>
            <a:endParaRPr lang="en-US"/>
          </a:p>
        </p:txBody>
      </p:sp>
      <p:sp>
        <p:nvSpPr>
          <p:cNvPr id="5" name="Footer Placeholder 4"/>
          <p:cNvSpPr>
            <a:spLocks noGrp="1"/>
          </p:cNvSpPr>
          <p:nvPr>
            <p:ph type="ftr" sz="quarter" idx="11"/>
          </p:nvPr>
        </p:nvSpPr>
        <p:spPr/>
        <p:txBody>
          <a:bodyPr/>
          <a:lstStyle/>
          <a:p>
            <a:pPr>
              <a:defRPr/>
            </a:pPr>
            <a:r>
              <a:rPr lang="en-US" smtClean="0"/>
              <a:t>6.813/6.831 User Interface Design and Implementation</a:t>
            </a:r>
            <a:endParaRPr lang="en-US"/>
          </a:p>
        </p:txBody>
      </p:sp>
      <p:sp>
        <p:nvSpPr>
          <p:cNvPr id="6" name="Slide Number Placeholder 5"/>
          <p:cNvSpPr>
            <a:spLocks noGrp="1"/>
          </p:cNvSpPr>
          <p:nvPr>
            <p:ph type="sldNum" sz="quarter" idx="12"/>
          </p:nvPr>
        </p:nvSpPr>
        <p:spPr/>
        <p:txBody>
          <a:bodyPr/>
          <a:lstStyle/>
          <a:p>
            <a:fld id="{08BF3C87-60DA-48BB-AE3C-B67AEA404027}" type="slidenum">
              <a:rPr lang="en-US"/>
              <a:pPr/>
              <a:t>4</a:t>
            </a:fld>
            <a:endParaRPr lang="en-US"/>
          </a:p>
        </p:txBody>
      </p:sp>
      <p:sp>
        <p:nvSpPr>
          <p:cNvPr id="7" name="Line Callout 1 6"/>
          <p:cNvSpPr/>
          <p:nvPr/>
        </p:nvSpPr>
        <p:spPr bwMode="auto">
          <a:xfrm>
            <a:off x="7315200" y="1447800"/>
            <a:ext cx="1447800" cy="1295400"/>
          </a:xfrm>
          <a:prstGeom prst="borderCallout1">
            <a:avLst>
              <a:gd name="adj1" fmla="val 44004"/>
              <a:gd name="adj2" fmla="val 84"/>
              <a:gd name="adj3" fmla="val 44782"/>
              <a:gd name="adj4" fmla="val -296666"/>
            </a:avLst>
          </a:prstGeom>
          <a:solidFill>
            <a:srgbClr val="FFFF00"/>
          </a:solidFill>
          <a:ln>
            <a:solidFill>
              <a:schemeClr val="tx1"/>
            </a:solidFill>
            <a:headEnd type="none" w="med" len="med"/>
            <a:tailEnd type="triangle" w="lg" len="lg"/>
          </a:ln>
        </p:spPr>
        <p:style>
          <a:lnRef idx="1">
            <a:schemeClr val="accent3"/>
          </a:lnRef>
          <a:fillRef idx="3">
            <a:schemeClr val="accent3"/>
          </a:fillRef>
          <a:effectRef idx="2">
            <a:schemeClr val="accent3"/>
          </a:effectRef>
          <a:fontRef idx="minor">
            <a:schemeClr val="lt1"/>
          </a:fontRef>
        </p:style>
        <p:txBody>
          <a:bodyPr vert="horz" wrap="none" lIns="91440" tIns="45720" rIns="91440" bIns="45720" numCol="1" rtlCol="0" anchor="ctr" anchorCtr="1" compatLnSpc="1">
            <a:prstTxWarp prst="textNoShape">
              <a:avLst/>
            </a:prstTxWarp>
            <a:norm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Bring </a:t>
            </a:r>
            <a:br>
              <a:rPr kumimoji="0" lang="en-US" sz="2400" b="0" i="0" u="none" strike="noStrike" cap="none" normalizeH="0" baseline="0" smtClean="0">
                <a:ln>
                  <a:noFill/>
                </a:ln>
                <a:solidFill>
                  <a:schemeClr val="tx1"/>
                </a:solidFill>
                <a:effectLst/>
                <a:latin typeface="Arial" charset="0"/>
                <a:cs typeface="Arial" charset="0"/>
              </a:rPr>
            </a:br>
            <a:r>
              <a:rPr kumimoji="0" lang="en-US" sz="2400" b="0" i="0" u="none" strike="noStrike" cap="none" normalizeH="0" baseline="0" smtClean="0">
                <a:ln>
                  <a:noFill/>
                </a:ln>
                <a:solidFill>
                  <a:schemeClr val="tx1"/>
                </a:solidFill>
                <a:effectLst/>
                <a:latin typeface="Arial" charset="0"/>
                <a:cs typeface="Arial" charset="0"/>
              </a:rPr>
              <a:t>your </a:t>
            </a:r>
            <a:br>
              <a:rPr kumimoji="0" lang="en-US" sz="2400" b="0" i="0" u="none" strike="noStrike" cap="none" normalizeH="0" baseline="0" smtClean="0">
                <a:ln>
                  <a:noFill/>
                </a:ln>
                <a:solidFill>
                  <a:schemeClr val="tx1"/>
                </a:solidFill>
                <a:effectLst/>
                <a:latin typeface="Arial" charset="0"/>
                <a:cs typeface="Arial" charset="0"/>
              </a:rPr>
            </a:br>
            <a:r>
              <a:rPr kumimoji="0" lang="en-US" sz="2400" b="0" i="0" u="none" strike="noStrike" cap="none" normalizeH="0" baseline="0" smtClean="0">
                <a:ln>
                  <a:noFill/>
                </a:ln>
                <a:solidFill>
                  <a:schemeClr val="tx1"/>
                </a:solidFill>
                <a:effectLst/>
                <a:latin typeface="Arial" charset="0"/>
                <a:cs typeface="Arial" charset="0"/>
              </a:rPr>
              <a:t>laptop!</a:t>
            </a:r>
          </a:p>
        </p:txBody>
      </p:sp>
    </p:spTree>
    <p:extLst>
      <p:ext uri="{BB962C8B-B14F-4D97-AF65-F5344CB8AC3E}">
        <p14:creationId xmlns:p14="http://schemas.microsoft.com/office/powerpoint/2010/main" val="3727592831"/>
      </p:ext>
    </p:extLst>
  </p:cSld>
  <p:clrMapOvr>
    <a:masterClrMapping/>
  </p:clrMapOvr>
</p:sld>
</file>

<file path=ppt/theme/theme1.xml><?xml version="1.0" encoding="utf-8"?>
<a:theme xmlns:a="http://schemas.openxmlformats.org/drawingml/2006/main" name="mit-6893">
  <a:themeElements>
    <a:clrScheme name="mit-689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it-6893">
      <a:majorFont>
        <a:latin typeface="Arial Black"/>
        <a:ea typeface=""/>
        <a:cs typeface=""/>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5400" cap="flat" cmpd="sng" algn="ctr">
          <a:solidFill>
            <a:schemeClr val="tx1"/>
          </a:solidFill>
          <a:prstDash val="solid"/>
          <a:round/>
          <a:headEnd type="none" w="med" len="med"/>
          <a:tailEnd type="triangle" w="lg" len="lg"/>
        </a:ln>
        <a:effectLst/>
      </a:spPr>
      <a:bodyPr vert="horz" wrap="none" lIns="91440" tIns="45720" rIns="91440" bIns="45720" numCol="1" anchor="t" anchorCtr="1"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25400" cap="flat" cmpd="sng" algn="ctr">
          <a:solidFill>
            <a:schemeClr val="tx1"/>
          </a:solidFill>
          <a:prstDash val="solid"/>
          <a:round/>
          <a:headEnd type="none" w="med" len="med"/>
          <a:tailEnd type="triangle" w="lg" len="lg"/>
        </a:ln>
        <a:effectLst/>
      </a:spPr>
      <a:bodyPr vert="horz" wrap="none" lIns="91440" tIns="45720" rIns="91440" bIns="45720" numCol="1" anchor="t" anchorCtr="1"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mit-689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689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689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689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689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689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689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mit-6893</Template>
  <TotalTime>3137</TotalTime>
  <Words>373</Words>
  <Application>Microsoft Macintosh PowerPoint</Application>
  <PresentationFormat>Letter Paper (8.5x11 in)</PresentationFormat>
  <Paragraphs>62</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mit-6893</vt:lpstr>
      <vt:lpstr>What You’ll Learn in 6.813/6.831</vt:lpstr>
      <vt:lpstr>What I Hope You’ll Get Out of 6.813/6.831</vt:lpstr>
      <vt:lpstr>Course Structure</vt:lpstr>
      <vt:lpstr>Nanoquizzes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Rob Miller</cp:lastModifiedBy>
  <cp:revision>556</cp:revision>
  <cp:lastPrinted>2011-02-02T13:02:20Z</cp:lastPrinted>
  <dcterms:created xsi:type="dcterms:W3CDTF">2011-02-02T13:01:24Z</dcterms:created>
  <dcterms:modified xsi:type="dcterms:W3CDTF">2011-12-18T18:13:51Z</dcterms:modified>
</cp:coreProperties>
</file>