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699" r:id="rId2"/>
    <p:sldId id="841" r:id="rId3"/>
    <p:sldId id="850" r:id="rId4"/>
    <p:sldId id="842" r:id="rId5"/>
    <p:sldId id="844" r:id="rId6"/>
    <p:sldId id="860" r:id="rId7"/>
    <p:sldId id="859" r:id="rId8"/>
    <p:sldId id="858" r:id="rId9"/>
    <p:sldId id="853" r:id="rId10"/>
    <p:sldId id="854" r:id="rId11"/>
    <p:sldId id="855" r:id="rId12"/>
    <p:sldId id="848" r:id="rId13"/>
    <p:sldId id="849" r:id="rId14"/>
    <p:sldId id="851" r:id="rId15"/>
    <p:sldId id="856" r:id="rId16"/>
  </p:sldIdLst>
  <p:sldSz cx="9144000" cy="6858000" type="screen4x3"/>
  <p:notesSz cx="6997700" cy="9271000"/>
  <p:defaultTextStyle>
    <a:defPPr>
      <a:defRPr lang="en-US"/>
    </a:defPPr>
    <a:lvl1pPr algn="ctr" rtl="0" fontAlgn="base">
      <a:spcBef>
        <a:spcPct val="0"/>
      </a:spcBef>
      <a:spcAft>
        <a:spcPct val="0"/>
      </a:spcAft>
      <a:defRPr b="1" kern="1200">
        <a:solidFill>
          <a:schemeClr val="tx1"/>
        </a:solidFill>
        <a:latin typeface="Helvetica" pitchFamily="34" charset="0"/>
        <a:ea typeface="+mn-ea"/>
        <a:cs typeface="+mn-cs"/>
      </a:defRPr>
    </a:lvl1pPr>
    <a:lvl2pPr marL="457200" algn="ctr" rtl="0" fontAlgn="base">
      <a:spcBef>
        <a:spcPct val="0"/>
      </a:spcBef>
      <a:spcAft>
        <a:spcPct val="0"/>
      </a:spcAft>
      <a:defRPr b="1" kern="1200">
        <a:solidFill>
          <a:schemeClr val="tx1"/>
        </a:solidFill>
        <a:latin typeface="Helvetica" pitchFamily="34" charset="0"/>
        <a:ea typeface="+mn-ea"/>
        <a:cs typeface="+mn-cs"/>
      </a:defRPr>
    </a:lvl2pPr>
    <a:lvl3pPr marL="914400" algn="ctr" rtl="0" fontAlgn="base">
      <a:spcBef>
        <a:spcPct val="0"/>
      </a:spcBef>
      <a:spcAft>
        <a:spcPct val="0"/>
      </a:spcAft>
      <a:defRPr b="1" kern="1200">
        <a:solidFill>
          <a:schemeClr val="tx1"/>
        </a:solidFill>
        <a:latin typeface="Helvetica" pitchFamily="34" charset="0"/>
        <a:ea typeface="+mn-ea"/>
        <a:cs typeface="+mn-cs"/>
      </a:defRPr>
    </a:lvl3pPr>
    <a:lvl4pPr marL="1371600" algn="ctr" rtl="0" fontAlgn="base">
      <a:spcBef>
        <a:spcPct val="0"/>
      </a:spcBef>
      <a:spcAft>
        <a:spcPct val="0"/>
      </a:spcAft>
      <a:defRPr b="1" kern="1200">
        <a:solidFill>
          <a:schemeClr val="tx1"/>
        </a:solidFill>
        <a:latin typeface="Helvetica" pitchFamily="34" charset="0"/>
        <a:ea typeface="+mn-ea"/>
        <a:cs typeface="+mn-cs"/>
      </a:defRPr>
    </a:lvl4pPr>
    <a:lvl5pPr marL="1828800" algn="ctr" rtl="0" fontAlgn="base">
      <a:spcBef>
        <a:spcPct val="0"/>
      </a:spcBef>
      <a:spcAft>
        <a:spcPct val="0"/>
      </a:spcAft>
      <a:defRPr b="1" kern="1200">
        <a:solidFill>
          <a:schemeClr val="tx1"/>
        </a:solidFill>
        <a:latin typeface="Helvetica" pitchFamily="34" charset="0"/>
        <a:ea typeface="+mn-ea"/>
        <a:cs typeface="+mn-cs"/>
      </a:defRPr>
    </a:lvl5pPr>
    <a:lvl6pPr marL="2286000" algn="l" defTabSz="914400" rtl="0" eaLnBrk="1" latinLnBrk="0" hangingPunct="1">
      <a:defRPr b="1" kern="1200">
        <a:solidFill>
          <a:schemeClr val="tx1"/>
        </a:solidFill>
        <a:latin typeface="Helvetica" pitchFamily="34" charset="0"/>
        <a:ea typeface="+mn-ea"/>
        <a:cs typeface="+mn-cs"/>
      </a:defRPr>
    </a:lvl6pPr>
    <a:lvl7pPr marL="2743200" algn="l" defTabSz="914400" rtl="0" eaLnBrk="1" latinLnBrk="0" hangingPunct="1">
      <a:defRPr b="1" kern="1200">
        <a:solidFill>
          <a:schemeClr val="tx1"/>
        </a:solidFill>
        <a:latin typeface="Helvetica" pitchFamily="34" charset="0"/>
        <a:ea typeface="+mn-ea"/>
        <a:cs typeface="+mn-cs"/>
      </a:defRPr>
    </a:lvl7pPr>
    <a:lvl8pPr marL="3200400" algn="l" defTabSz="914400" rtl="0" eaLnBrk="1" latinLnBrk="0" hangingPunct="1">
      <a:defRPr b="1" kern="1200">
        <a:solidFill>
          <a:schemeClr val="tx1"/>
        </a:solidFill>
        <a:latin typeface="Helvetica" pitchFamily="34" charset="0"/>
        <a:ea typeface="+mn-ea"/>
        <a:cs typeface="+mn-cs"/>
      </a:defRPr>
    </a:lvl8pPr>
    <a:lvl9pPr marL="3657600" algn="l" defTabSz="914400" rtl="0" eaLnBrk="1" latinLnBrk="0" hangingPunct="1">
      <a:defRPr b="1" kern="1200">
        <a:solidFill>
          <a:schemeClr val="tx1"/>
        </a:solidFill>
        <a:latin typeface="Helvetic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92929"/>
    <a:srgbClr val="6666FF"/>
    <a:srgbClr val="DDDDDD"/>
    <a:srgbClr val="FFFF99"/>
    <a:srgbClr val="FF6600"/>
    <a:srgbClr val="FF9933"/>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204" autoAdjust="0"/>
    <p:restoredTop sz="99859" autoAdjust="0"/>
  </p:normalViewPr>
  <p:slideViewPr>
    <p:cSldViewPr>
      <p:cViewPr varScale="1">
        <p:scale>
          <a:sx n="107" d="100"/>
          <a:sy n="107" d="100"/>
        </p:scale>
        <p:origin x="-200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l" defTabSz="930275">
              <a:defRPr sz="1200" b="0" dirty="0">
                <a:latin typeface="Arial" charset="0"/>
              </a:defRPr>
            </a:lvl1pPr>
          </a:lstStyle>
          <a:p>
            <a:pPr>
              <a:defRPr/>
            </a:pPr>
            <a:endParaRPr lang="en-US"/>
          </a:p>
        </p:txBody>
      </p:sp>
      <p:sp>
        <p:nvSpPr>
          <p:cNvPr id="116739" name="Rectangle 3"/>
          <p:cNvSpPr>
            <a:spLocks noGrp="1" noChangeArrowheads="1"/>
          </p:cNvSpPr>
          <p:nvPr>
            <p:ph type="dt" sz="quarter" idx="1"/>
          </p:nvPr>
        </p:nvSpPr>
        <p:spPr bwMode="auto">
          <a:xfrm>
            <a:off x="3963988" y="0"/>
            <a:ext cx="3032125"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defTabSz="930275">
              <a:defRPr sz="1200" b="0" dirty="0">
                <a:latin typeface="Arial" charset="0"/>
              </a:defRPr>
            </a:lvl1pPr>
          </a:lstStyle>
          <a:p>
            <a:pPr>
              <a:defRPr/>
            </a:pPr>
            <a:endParaRPr lang="en-US"/>
          </a:p>
        </p:txBody>
      </p:sp>
      <p:sp>
        <p:nvSpPr>
          <p:cNvPr id="116740" name="Rectangle 4"/>
          <p:cNvSpPr>
            <a:spLocks noGrp="1" noChangeArrowheads="1"/>
          </p:cNvSpPr>
          <p:nvPr>
            <p:ph type="ftr" sz="quarter" idx="2"/>
          </p:nvPr>
        </p:nvSpPr>
        <p:spPr bwMode="auto">
          <a:xfrm>
            <a:off x="0" y="8805863"/>
            <a:ext cx="3032125"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l" defTabSz="930275">
              <a:defRPr sz="1200" b="0" dirty="0">
                <a:latin typeface="Arial" charset="0"/>
              </a:defRPr>
            </a:lvl1pPr>
          </a:lstStyle>
          <a:p>
            <a:pPr>
              <a:defRPr/>
            </a:pPr>
            <a:endParaRPr lang="en-US"/>
          </a:p>
        </p:txBody>
      </p:sp>
      <p:sp>
        <p:nvSpPr>
          <p:cNvPr id="116741" name="Rectangle 5"/>
          <p:cNvSpPr>
            <a:spLocks noGrp="1" noChangeArrowheads="1"/>
          </p:cNvSpPr>
          <p:nvPr>
            <p:ph type="sldNum" sz="quarter" idx="3"/>
          </p:nvPr>
        </p:nvSpPr>
        <p:spPr bwMode="auto">
          <a:xfrm>
            <a:off x="3963988" y="8805863"/>
            <a:ext cx="3032125"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defTabSz="930275">
              <a:defRPr sz="1200" b="0">
                <a:latin typeface="Arial" charset="0"/>
              </a:defRPr>
            </a:lvl1pPr>
          </a:lstStyle>
          <a:p>
            <a:pPr>
              <a:defRPr/>
            </a:pPr>
            <a:fld id="{EC54704B-3945-46AC-9E28-E0E1C14D0D66}" type="slidenum">
              <a:rPr lang="en-US"/>
              <a:pPr>
                <a:defRPr/>
              </a:pPr>
              <a:t>‹#›</a:t>
            </a:fld>
            <a:endParaRPr lang="en-US" dirty="0"/>
          </a:p>
        </p:txBody>
      </p:sp>
    </p:spTree>
    <p:extLst>
      <p:ext uri="{BB962C8B-B14F-4D97-AF65-F5344CB8AC3E}">
        <p14:creationId xmlns:p14="http://schemas.microsoft.com/office/powerpoint/2010/main" val="426296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l" defTabSz="930275">
              <a:defRPr sz="1200" b="0" dirty="0">
                <a:latin typeface="Arial" charset="0"/>
              </a:defRPr>
            </a:lvl1pPr>
          </a:lstStyle>
          <a:p>
            <a:pPr>
              <a:defRPr/>
            </a:pPr>
            <a:endParaRPr lang="en-US"/>
          </a:p>
        </p:txBody>
      </p:sp>
      <p:sp>
        <p:nvSpPr>
          <p:cNvPr id="5123" name="Rectangle 3"/>
          <p:cNvSpPr>
            <a:spLocks noGrp="1" noChangeArrowheads="1"/>
          </p:cNvSpPr>
          <p:nvPr>
            <p:ph type="dt" idx="1"/>
          </p:nvPr>
        </p:nvSpPr>
        <p:spPr bwMode="auto">
          <a:xfrm>
            <a:off x="3963988" y="0"/>
            <a:ext cx="3032125"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defTabSz="930275">
              <a:defRPr sz="1200" b="0" dirty="0">
                <a:latin typeface="Arial"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81100" y="695325"/>
            <a:ext cx="4635500" cy="3476625"/>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00088" y="4403725"/>
            <a:ext cx="5597525" cy="41719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05863"/>
            <a:ext cx="3032125"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l" defTabSz="930275">
              <a:defRPr sz="1200" b="0" dirty="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3963988" y="8805863"/>
            <a:ext cx="3032125"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defTabSz="930275">
              <a:defRPr sz="1200" b="0">
                <a:latin typeface="Arial" charset="0"/>
              </a:defRPr>
            </a:lvl1pPr>
          </a:lstStyle>
          <a:p>
            <a:pPr>
              <a:defRPr/>
            </a:pPr>
            <a:fld id="{AD6E93B9-03D7-43B2-89C6-2CC77A4FDDEB}" type="slidenum">
              <a:rPr lang="en-US"/>
              <a:pPr>
                <a:defRPr/>
              </a:pPr>
              <a:t>‹#›</a:t>
            </a:fld>
            <a:endParaRPr lang="en-US" dirty="0"/>
          </a:p>
        </p:txBody>
      </p:sp>
    </p:spTree>
    <p:extLst>
      <p:ext uri="{BB962C8B-B14F-4D97-AF65-F5344CB8AC3E}">
        <p14:creationId xmlns:p14="http://schemas.microsoft.com/office/powerpoint/2010/main" val="41265885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A1745E83-E6BC-447A-A6A8-A6B53D93F211}" type="slidenum">
              <a:rPr lang="en-US" smtClean="0"/>
              <a:pPr/>
              <a:t>1</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355B4AD6-25F8-43A9-A5C1-D36A0AD9D25F}" type="slidenum">
              <a:rPr lang="en-US" smtClean="0"/>
              <a:pPr/>
              <a:t>10</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B889DC8D-6EE5-4B09-ABF3-204EC4786896}" type="slidenum">
              <a:rPr lang="en-US" smtClean="0"/>
              <a:pPr/>
              <a:t>11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6469EB81-5D77-4227-AF1F-9392E486710C}" type="slidenum">
              <a:rPr lang="en-US" smtClean="0"/>
              <a:pPr/>
              <a:t>12</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B4836C77-C419-421E-91D5-42BE9234E774}" type="slidenum">
              <a:rPr lang="en-US" smtClean="0"/>
              <a:pPr/>
              <a:t>13</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A1EDA56D-FC02-4622-A7F2-71F6F84150EE}" type="slidenum">
              <a:rPr lang="en-US" smtClean="0"/>
              <a:pPr/>
              <a:t>14</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833392F0-A7EF-45E5-AB97-05104D299F43}" type="slidenum">
              <a:rPr lang="en-US" smtClean="0"/>
              <a:pPr/>
              <a:t>15</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02435361-6B1A-4C5A-B5F3-0B51E84243DE}" type="slidenum">
              <a:rPr lang="en-US" smtClean="0"/>
              <a:pPr/>
              <a:t>2</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76D66922-3230-405A-B117-101533625808}" type="slidenum">
              <a:rPr lang="en-US" smtClean="0"/>
              <a:pPr/>
              <a:t>3</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2B30DD33-B6F2-4FFD-B0CF-C9351ED1530D}" type="slidenum">
              <a:rPr lang="en-US" smtClean="0"/>
              <a:pPr/>
              <a:t>4</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F182C08-8A49-4F7D-AA80-C1902D3E86E7}" type="slidenum">
              <a:rPr lang="en-US" smtClean="0"/>
              <a:pPr/>
              <a:t>5</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F182C08-8A49-4F7D-AA80-C1902D3E86E7}" type="slidenum">
              <a:rPr lang="en-US" smtClean="0"/>
              <a:pPr/>
              <a:t>6</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F182C08-8A49-4F7D-AA80-C1902D3E86E7}" type="slidenum">
              <a:rPr lang="en-US" smtClean="0"/>
              <a:pPr/>
              <a:t>7</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F182C08-8A49-4F7D-AA80-C1902D3E86E7}" type="slidenum">
              <a:rPr lang="en-US" smtClean="0"/>
              <a:pPr/>
              <a:t>8</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BEC5274-3F4C-4B90-A79D-03C37808ABA2}" type="slidenum">
              <a:rPr lang="en-US" smtClean="0"/>
              <a:pPr/>
              <a:t>9</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endParaRPr lang="en-US"/>
          </a:p>
          <a:p>
            <a:pPr>
              <a:defRPr/>
            </a:pPr>
            <a:fld id="{DFB0005C-B42B-493C-AD39-DC290E2A304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endParaRPr lang="en-US"/>
          </a:p>
          <a:p>
            <a:pPr>
              <a:defRPr/>
            </a:pPr>
            <a:fld id="{B3B22EDF-4858-4607-A999-873B3510BAE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52400"/>
            <a:ext cx="670560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endParaRPr lang="en-US"/>
          </a:p>
          <a:p>
            <a:pPr>
              <a:defRPr/>
            </a:pPr>
            <a:fld id="{059B9482-E3A2-4214-A04F-96FB6486AB6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19200"/>
            <a:ext cx="4038600" cy="4906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06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sldNum" sz="quarter" idx="10"/>
          </p:nvPr>
        </p:nvSpPr>
        <p:spPr>
          <a:ln/>
        </p:spPr>
        <p:txBody>
          <a:bodyPr/>
          <a:lstStyle>
            <a:lvl1pPr>
              <a:defRPr/>
            </a:lvl1pPr>
          </a:lstStyle>
          <a:p>
            <a:pPr>
              <a:defRPr/>
            </a:pPr>
            <a:endParaRPr lang="en-US"/>
          </a:p>
          <a:p>
            <a:pPr>
              <a:defRPr/>
            </a:pPr>
            <a:fld id="{20A14DBC-74BD-448C-8C11-E14BE337554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endParaRPr lang="en-US"/>
          </a:p>
          <a:p>
            <a:pPr>
              <a:defRPr/>
            </a:pPr>
            <a:fld id="{0CFD6CB3-57B7-4A8F-8280-971CBED2333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sldNum" sz="quarter" idx="10"/>
          </p:nvPr>
        </p:nvSpPr>
        <p:spPr>
          <a:ln/>
        </p:spPr>
        <p:txBody>
          <a:bodyPr/>
          <a:lstStyle>
            <a:lvl1pPr>
              <a:defRPr/>
            </a:lvl1pPr>
          </a:lstStyle>
          <a:p>
            <a:pPr>
              <a:defRPr/>
            </a:pPr>
            <a:endParaRPr lang="en-US"/>
          </a:p>
          <a:p>
            <a:pPr>
              <a:defRPr/>
            </a:pPr>
            <a:fld id="{1096663E-ADA5-43E7-AA75-C5DC8DABC27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sldNum" sz="quarter" idx="10"/>
          </p:nvPr>
        </p:nvSpPr>
        <p:spPr>
          <a:ln/>
        </p:spPr>
        <p:txBody>
          <a:bodyPr/>
          <a:lstStyle>
            <a:lvl1pPr>
              <a:defRPr/>
            </a:lvl1pPr>
          </a:lstStyle>
          <a:p>
            <a:pPr>
              <a:defRPr/>
            </a:pPr>
            <a:endParaRPr lang="en-US"/>
          </a:p>
          <a:p>
            <a:pPr>
              <a:defRPr/>
            </a:pPr>
            <a:fld id="{25B9DC1D-F57A-4CF6-B5C1-8DBE08B19AC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sldNum" sz="quarter" idx="10"/>
          </p:nvPr>
        </p:nvSpPr>
        <p:spPr>
          <a:ln/>
        </p:spPr>
        <p:txBody>
          <a:bodyPr/>
          <a:lstStyle>
            <a:lvl1pPr>
              <a:defRPr/>
            </a:lvl1pPr>
          </a:lstStyle>
          <a:p>
            <a:pPr>
              <a:defRPr/>
            </a:pPr>
            <a:endParaRPr lang="en-US"/>
          </a:p>
          <a:p>
            <a:pPr>
              <a:defRPr/>
            </a:pPr>
            <a:fld id="{CED86AD2-C8B0-4D6B-B600-37ABDDD6029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sldNum" sz="quarter" idx="10"/>
          </p:nvPr>
        </p:nvSpPr>
        <p:spPr>
          <a:ln/>
        </p:spPr>
        <p:txBody>
          <a:bodyPr/>
          <a:lstStyle>
            <a:lvl1pPr>
              <a:defRPr/>
            </a:lvl1pPr>
          </a:lstStyle>
          <a:p>
            <a:pPr>
              <a:defRPr/>
            </a:pPr>
            <a:endParaRPr lang="en-US"/>
          </a:p>
          <a:p>
            <a:pPr>
              <a:defRPr/>
            </a:pPr>
            <a:fld id="{C4A95ECC-3F07-4ABF-9AFE-57F7D63E1A1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sldNum" sz="quarter" idx="10"/>
          </p:nvPr>
        </p:nvSpPr>
        <p:spPr>
          <a:ln/>
        </p:spPr>
        <p:txBody>
          <a:bodyPr/>
          <a:lstStyle>
            <a:lvl1pPr>
              <a:defRPr/>
            </a:lvl1pPr>
          </a:lstStyle>
          <a:p>
            <a:pPr>
              <a:defRPr/>
            </a:pPr>
            <a:endParaRPr lang="en-US"/>
          </a:p>
          <a:p>
            <a:pPr>
              <a:defRPr/>
            </a:pPr>
            <a:fld id="{87E00AB9-A656-45B6-BEB0-548D545274C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sldNum" sz="quarter" idx="10"/>
          </p:nvPr>
        </p:nvSpPr>
        <p:spPr>
          <a:ln/>
        </p:spPr>
        <p:txBody>
          <a:bodyPr/>
          <a:lstStyle>
            <a:lvl1pPr>
              <a:defRPr/>
            </a:lvl1pPr>
          </a:lstStyle>
          <a:p>
            <a:pPr>
              <a:defRPr/>
            </a:pPr>
            <a:endParaRPr lang="en-US"/>
          </a:p>
          <a:p>
            <a:pPr>
              <a:defRPr/>
            </a:pPr>
            <a:fld id="{1E7F80FB-AF4C-47B1-A1C6-655BA9A952F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sldNum" sz="quarter" idx="10"/>
          </p:nvPr>
        </p:nvSpPr>
        <p:spPr>
          <a:ln/>
        </p:spPr>
        <p:txBody>
          <a:bodyPr/>
          <a:lstStyle>
            <a:lvl1pPr>
              <a:defRPr/>
            </a:lvl1pPr>
          </a:lstStyle>
          <a:p>
            <a:pPr>
              <a:defRPr/>
            </a:pPr>
            <a:endParaRPr lang="en-US"/>
          </a:p>
          <a:p>
            <a:pPr>
              <a:defRPr/>
            </a:pPr>
            <a:fld id="{062FE54C-E692-4BA2-805A-DBDD62A36D5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152400"/>
            <a:ext cx="9144000" cy="838200"/>
          </a:xfrm>
          <a:prstGeom prst="rect">
            <a:avLst/>
          </a:prstGeom>
          <a:solidFill>
            <a:srgbClr val="990033"/>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219200"/>
            <a:ext cx="82296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5" name="Rectangle 11"/>
          <p:cNvSpPr>
            <a:spLocks noGrp="1" noChangeArrowheads="1"/>
          </p:cNvSpPr>
          <p:nvPr>
            <p:ph type="sldNum" sz="quarter" idx="4"/>
          </p:nvPr>
        </p:nvSpPr>
        <p:spPr bwMode="auto">
          <a:xfrm>
            <a:off x="3581400" y="6248400"/>
            <a:ext cx="1905000" cy="366713"/>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000" b="0" dirty="0"/>
            </a:lvl1pPr>
          </a:lstStyle>
          <a:p>
            <a:pPr>
              <a:defRPr/>
            </a:pPr>
            <a:endParaRPr lang="en-US"/>
          </a:p>
          <a:p>
            <a:pPr>
              <a:defRPr/>
            </a:pPr>
            <a:fld id="{155D42D1-D202-45BB-BF0C-84D81F5D174B}" type="slidenum">
              <a:rPr lang="en-US"/>
              <a:pPr>
                <a:defRPr/>
              </a:pPr>
              <a:t>‹#›</a:t>
            </a:fld>
            <a:endParaRPr lang="en-US"/>
          </a:p>
        </p:txBody>
      </p:sp>
      <p:pic>
        <p:nvPicPr>
          <p:cNvPr id="1029" name="Picture 17" descr="MIT Logo"/>
          <p:cNvPicPr>
            <a:picLocks noChangeAspect="1" noChangeArrowheads="1"/>
          </p:cNvPicPr>
          <p:nvPr/>
        </p:nvPicPr>
        <p:blipFill>
          <a:blip r:embed="rId14"/>
          <a:srcRect/>
          <a:stretch>
            <a:fillRect/>
          </a:stretch>
        </p:blipFill>
        <p:spPr bwMode="auto">
          <a:xfrm>
            <a:off x="0" y="6411913"/>
            <a:ext cx="1447800" cy="4460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2400" b="1">
          <a:solidFill>
            <a:schemeClr val="bg1"/>
          </a:solidFill>
          <a:latin typeface="+mj-lt"/>
          <a:ea typeface="+mj-ea"/>
          <a:cs typeface="+mj-cs"/>
        </a:defRPr>
      </a:lvl1pPr>
      <a:lvl2pPr algn="ctr" rtl="0" eaLnBrk="0" fontAlgn="base" hangingPunct="0">
        <a:spcBef>
          <a:spcPct val="0"/>
        </a:spcBef>
        <a:spcAft>
          <a:spcPct val="0"/>
        </a:spcAft>
        <a:defRPr sz="2400" b="1">
          <a:solidFill>
            <a:schemeClr val="bg1"/>
          </a:solidFill>
          <a:latin typeface="Helvetica" pitchFamily="34" charset="0"/>
        </a:defRPr>
      </a:lvl2pPr>
      <a:lvl3pPr algn="ctr" rtl="0" eaLnBrk="0" fontAlgn="base" hangingPunct="0">
        <a:spcBef>
          <a:spcPct val="0"/>
        </a:spcBef>
        <a:spcAft>
          <a:spcPct val="0"/>
        </a:spcAft>
        <a:defRPr sz="2400" b="1">
          <a:solidFill>
            <a:schemeClr val="bg1"/>
          </a:solidFill>
          <a:latin typeface="Helvetica" pitchFamily="34" charset="0"/>
        </a:defRPr>
      </a:lvl3pPr>
      <a:lvl4pPr algn="ctr" rtl="0" eaLnBrk="0" fontAlgn="base" hangingPunct="0">
        <a:spcBef>
          <a:spcPct val="0"/>
        </a:spcBef>
        <a:spcAft>
          <a:spcPct val="0"/>
        </a:spcAft>
        <a:defRPr sz="2400" b="1">
          <a:solidFill>
            <a:schemeClr val="bg1"/>
          </a:solidFill>
          <a:latin typeface="Helvetica" pitchFamily="34" charset="0"/>
        </a:defRPr>
      </a:lvl4pPr>
      <a:lvl5pPr algn="ctr" rtl="0" eaLnBrk="0" fontAlgn="base" hangingPunct="0">
        <a:spcBef>
          <a:spcPct val="0"/>
        </a:spcBef>
        <a:spcAft>
          <a:spcPct val="0"/>
        </a:spcAft>
        <a:defRPr sz="2400" b="1">
          <a:solidFill>
            <a:schemeClr val="bg1"/>
          </a:solidFill>
          <a:latin typeface="Helvetica" pitchFamily="34" charset="0"/>
        </a:defRPr>
      </a:lvl5pPr>
      <a:lvl6pPr marL="457200" algn="ctr" rtl="0" fontAlgn="base">
        <a:spcBef>
          <a:spcPct val="0"/>
        </a:spcBef>
        <a:spcAft>
          <a:spcPct val="0"/>
        </a:spcAft>
        <a:defRPr sz="2400" b="1">
          <a:solidFill>
            <a:schemeClr val="bg1"/>
          </a:solidFill>
          <a:latin typeface="Helvetica" pitchFamily="34" charset="0"/>
        </a:defRPr>
      </a:lvl6pPr>
      <a:lvl7pPr marL="914400" algn="ctr" rtl="0" fontAlgn="base">
        <a:spcBef>
          <a:spcPct val="0"/>
        </a:spcBef>
        <a:spcAft>
          <a:spcPct val="0"/>
        </a:spcAft>
        <a:defRPr sz="2400" b="1">
          <a:solidFill>
            <a:schemeClr val="bg1"/>
          </a:solidFill>
          <a:latin typeface="Helvetica" pitchFamily="34" charset="0"/>
        </a:defRPr>
      </a:lvl7pPr>
      <a:lvl8pPr marL="1371600" algn="ctr" rtl="0" fontAlgn="base">
        <a:spcBef>
          <a:spcPct val="0"/>
        </a:spcBef>
        <a:spcAft>
          <a:spcPct val="0"/>
        </a:spcAft>
        <a:defRPr sz="2400" b="1">
          <a:solidFill>
            <a:schemeClr val="bg1"/>
          </a:solidFill>
          <a:latin typeface="Helvetica" pitchFamily="34" charset="0"/>
        </a:defRPr>
      </a:lvl8pPr>
      <a:lvl9pPr marL="1828800" algn="ctr" rtl="0" fontAlgn="base">
        <a:spcBef>
          <a:spcPct val="0"/>
        </a:spcBef>
        <a:spcAft>
          <a:spcPct val="0"/>
        </a:spcAft>
        <a:defRPr sz="2400" b="1">
          <a:solidFill>
            <a:schemeClr val="bg1"/>
          </a:solidFill>
          <a:latin typeface="Helvetica" pitchFamily="34" charset="0"/>
        </a:defRPr>
      </a:lvl9pPr>
    </p:titleStyle>
    <p:bodyStyle>
      <a:lvl1pPr marL="342900" indent="-342900" algn="l" rtl="0" eaLnBrk="0" fontAlgn="base" hangingPunct="0">
        <a:spcBef>
          <a:spcPct val="25000"/>
        </a:spcBef>
        <a:spcAft>
          <a:spcPct val="0"/>
        </a:spcAft>
        <a:buSzPct val="65000"/>
        <a:buBlip>
          <a:blip r:embed="rId15"/>
        </a:buBlip>
        <a:defRPr sz="2400">
          <a:solidFill>
            <a:schemeClr val="tx1"/>
          </a:solidFill>
          <a:latin typeface="+mn-lt"/>
          <a:ea typeface="+mn-ea"/>
          <a:cs typeface="+mn-cs"/>
        </a:defRPr>
      </a:lvl1pPr>
      <a:lvl2pPr marL="742950" indent="-285750" algn="l" rtl="0" eaLnBrk="0" fontAlgn="base" hangingPunct="0">
        <a:spcBef>
          <a:spcPct val="25000"/>
        </a:spcBef>
        <a:spcAft>
          <a:spcPct val="0"/>
        </a:spcAft>
        <a:buSzPct val="65000"/>
        <a:buBlip>
          <a:blip r:embed="rId16"/>
        </a:buBlip>
        <a:defRPr sz="2000">
          <a:solidFill>
            <a:schemeClr val="tx1"/>
          </a:solidFill>
          <a:latin typeface="+mn-lt"/>
        </a:defRPr>
      </a:lvl2pPr>
      <a:lvl3pPr marL="1143000" indent="-228600" algn="l" rtl="0" eaLnBrk="0" fontAlgn="base" hangingPunct="0">
        <a:spcBef>
          <a:spcPct val="25000"/>
        </a:spcBef>
        <a:spcAft>
          <a:spcPct val="0"/>
        </a:spcAft>
        <a:buSzPct val="65000"/>
        <a:buFont typeface="Wingdings" pitchFamily="2" charset="2"/>
        <a:buChar char="§"/>
        <a:defRPr sz="2000">
          <a:solidFill>
            <a:schemeClr val="tx1"/>
          </a:solidFill>
          <a:latin typeface="+mn-lt"/>
        </a:defRPr>
      </a:lvl3pPr>
      <a:lvl4pPr marL="1600200" indent="-228600" algn="l" rtl="0" eaLnBrk="0" fontAlgn="base" hangingPunct="0">
        <a:spcBef>
          <a:spcPct val="25000"/>
        </a:spcBef>
        <a:spcAft>
          <a:spcPct val="0"/>
        </a:spcAft>
        <a:buChar char="–"/>
        <a:defRPr sz="2000">
          <a:solidFill>
            <a:schemeClr val="tx1"/>
          </a:solidFill>
          <a:latin typeface="+mn-lt"/>
        </a:defRPr>
      </a:lvl4pPr>
      <a:lvl5pPr marL="2057400" indent="-228600" algn="l" rtl="0" eaLnBrk="0" fontAlgn="base" hangingPunct="0">
        <a:spcBef>
          <a:spcPct val="25000"/>
        </a:spcBef>
        <a:spcAft>
          <a:spcPct val="0"/>
        </a:spcAft>
        <a:buChar char="»"/>
        <a:defRPr sz="2000">
          <a:solidFill>
            <a:schemeClr val="tx1"/>
          </a:solidFill>
          <a:latin typeface="+mn-lt"/>
        </a:defRPr>
      </a:lvl5pPr>
      <a:lvl6pPr marL="2514600" indent="-228600" algn="l" rtl="0" fontAlgn="base">
        <a:spcBef>
          <a:spcPct val="25000"/>
        </a:spcBef>
        <a:spcAft>
          <a:spcPct val="0"/>
        </a:spcAft>
        <a:buChar char="»"/>
        <a:defRPr sz="2000">
          <a:solidFill>
            <a:schemeClr val="tx1"/>
          </a:solidFill>
          <a:latin typeface="+mn-lt"/>
        </a:defRPr>
      </a:lvl6pPr>
      <a:lvl7pPr marL="2971800" indent="-228600" algn="l" rtl="0" fontAlgn="base">
        <a:spcBef>
          <a:spcPct val="25000"/>
        </a:spcBef>
        <a:spcAft>
          <a:spcPct val="0"/>
        </a:spcAft>
        <a:buChar char="»"/>
        <a:defRPr sz="2000">
          <a:solidFill>
            <a:schemeClr val="tx1"/>
          </a:solidFill>
          <a:latin typeface="+mn-lt"/>
        </a:defRPr>
      </a:lvl7pPr>
      <a:lvl8pPr marL="3429000" indent="-228600" algn="l" rtl="0" fontAlgn="base">
        <a:spcBef>
          <a:spcPct val="25000"/>
        </a:spcBef>
        <a:spcAft>
          <a:spcPct val="0"/>
        </a:spcAft>
        <a:buChar char="»"/>
        <a:defRPr sz="2000">
          <a:solidFill>
            <a:schemeClr val="tx1"/>
          </a:solidFill>
          <a:latin typeface="+mn-lt"/>
        </a:defRPr>
      </a:lvl8pPr>
      <a:lvl9pPr marL="3886200" indent="-228600" algn="l" rtl="0" fontAlgn="base">
        <a:spcBef>
          <a:spcPct val="25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3"/>
          <p:cNvSpPr>
            <a:spLocks noGrp="1"/>
          </p:cNvSpPr>
          <p:nvPr>
            <p:ph type="sldNum" sz="quarter" idx="10"/>
          </p:nvPr>
        </p:nvSpPr>
        <p:spPr>
          <a:noFill/>
        </p:spPr>
        <p:txBody>
          <a:bodyPr/>
          <a:lstStyle/>
          <a:p>
            <a:endParaRPr lang="en-US" smtClean="0"/>
          </a:p>
          <a:p>
            <a:fld id="{9926B706-C317-47B7-B090-5B05E2B731F3}" type="slidenum">
              <a:rPr lang="en-US" smtClean="0"/>
              <a:pPr/>
              <a:t>1</a:t>
            </a:fld>
            <a:endParaRPr lang="en-US" smtClean="0"/>
          </a:p>
        </p:txBody>
      </p:sp>
      <p:pic>
        <p:nvPicPr>
          <p:cNvPr id="2051"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2052" name="Rectangle 2"/>
          <p:cNvSpPr>
            <a:spLocks noGrp="1" noChangeArrowheads="1"/>
          </p:cNvSpPr>
          <p:nvPr>
            <p:ph type="ctrTitle"/>
          </p:nvPr>
        </p:nvSpPr>
        <p:spPr/>
        <p:txBody>
          <a:bodyPr/>
          <a:lstStyle/>
          <a:p>
            <a:pPr eaLnBrk="1" hangingPunct="1"/>
            <a:r>
              <a:rPr lang="en-US" dirty="0" smtClean="0"/>
              <a:t>Scheduling – Requirements Project</a:t>
            </a:r>
          </a:p>
        </p:txBody>
      </p:sp>
      <p:sp>
        <p:nvSpPr>
          <p:cNvPr id="2053" name="Rectangle 3"/>
          <p:cNvSpPr>
            <a:spLocks noGrp="1" noChangeArrowheads="1"/>
          </p:cNvSpPr>
          <p:nvPr>
            <p:ph type="subTitle" idx="1"/>
          </p:nvPr>
        </p:nvSpPr>
        <p:spPr/>
        <p:txBody>
          <a:bodyPr/>
          <a:lstStyle/>
          <a:p>
            <a:pPr eaLnBrk="1" hangingPunct="1">
              <a:lnSpc>
                <a:spcPct val="90000"/>
              </a:lnSpc>
            </a:pPr>
            <a:r>
              <a:rPr lang="en-US" b="1" dirty="0" smtClean="0"/>
              <a:t>Project Kick-off Meeting</a:t>
            </a:r>
          </a:p>
          <a:p>
            <a:pPr eaLnBrk="1" hangingPunct="1">
              <a:lnSpc>
                <a:spcPct val="90000"/>
              </a:lnSpc>
            </a:pPr>
            <a:endParaRPr lang="en-US" b="1" dirty="0" smtClean="0"/>
          </a:p>
          <a:p>
            <a:pPr eaLnBrk="1" hangingPunct="1">
              <a:lnSpc>
                <a:spcPct val="90000"/>
              </a:lnSpc>
            </a:pPr>
            <a:r>
              <a:rPr lang="en-US" b="1" dirty="0" smtClean="0"/>
              <a:t>June 16, 2010</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endParaRPr lang="en-US" smtClean="0"/>
          </a:p>
          <a:p>
            <a:fld id="{2B25DE28-6DB5-4DD9-8873-9556EE0B0A0B}" type="slidenum">
              <a:rPr lang="en-US" smtClean="0"/>
              <a:pPr/>
              <a:t>10</a:t>
            </a:fld>
            <a:endParaRPr lang="en-US" smtClean="0"/>
          </a:p>
        </p:txBody>
      </p:sp>
      <p:pic>
        <p:nvPicPr>
          <p:cNvPr id="9219"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9220" name="Rectangle 2"/>
          <p:cNvSpPr>
            <a:spLocks noGrp="1" noChangeArrowheads="1"/>
          </p:cNvSpPr>
          <p:nvPr>
            <p:ph type="title"/>
          </p:nvPr>
        </p:nvSpPr>
        <p:spPr/>
        <p:txBody>
          <a:bodyPr/>
          <a:lstStyle/>
          <a:p>
            <a:r>
              <a:rPr lang="en-US" dirty="0" smtClean="0"/>
              <a:t>Project Roles</a:t>
            </a:r>
          </a:p>
        </p:txBody>
      </p:sp>
      <p:sp>
        <p:nvSpPr>
          <p:cNvPr id="9221" name="Rectangle 3"/>
          <p:cNvSpPr>
            <a:spLocks noGrp="1" noChangeArrowheads="1"/>
          </p:cNvSpPr>
          <p:nvPr>
            <p:ph type="body" idx="1"/>
          </p:nvPr>
        </p:nvSpPr>
        <p:spPr/>
        <p:txBody>
          <a:bodyPr/>
          <a:lstStyle/>
          <a:p>
            <a:pPr eaLnBrk="1" hangingPunct="1"/>
            <a:r>
              <a:rPr lang="en-US" sz="2000" b="1" dirty="0" smtClean="0"/>
              <a:t>Sponsors</a:t>
            </a:r>
          </a:p>
          <a:p>
            <a:pPr lvl="1" eaLnBrk="1" hangingPunct="1"/>
            <a:r>
              <a:rPr lang="en-US" sz="1800" dirty="0" smtClean="0"/>
              <a:t>Mary Callahan</a:t>
            </a:r>
          </a:p>
          <a:p>
            <a:pPr lvl="1" eaLnBrk="1" hangingPunct="1"/>
            <a:r>
              <a:rPr lang="en-US" sz="1800" dirty="0" smtClean="0"/>
              <a:t>Eamon Kearns</a:t>
            </a:r>
          </a:p>
          <a:p>
            <a:pPr eaLnBrk="1" hangingPunct="1"/>
            <a:r>
              <a:rPr lang="en-US" sz="2000" b="1" dirty="0" smtClean="0"/>
              <a:t>Project Team</a:t>
            </a:r>
          </a:p>
          <a:p>
            <a:pPr lvl="1" eaLnBrk="1" hangingPunct="1"/>
            <a:r>
              <a:rPr lang="en-US" sz="1800" dirty="0" smtClean="0"/>
              <a:t>Subject Matter Experts</a:t>
            </a:r>
          </a:p>
          <a:p>
            <a:pPr lvl="2" eaLnBrk="1" hangingPunct="1"/>
            <a:r>
              <a:rPr lang="en-US" sz="1800" dirty="0" smtClean="0"/>
              <a:t>Mary Callahan</a:t>
            </a:r>
          </a:p>
          <a:p>
            <a:pPr lvl="2" eaLnBrk="1" hangingPunct="1"/>
            <a:r>
              <a:rPr lang="en-US" sz="1800" dirty="0" smtClean="0"/>
              <a:t>Brian Canavan</a:t>
            </a:r>
          </a:p>
          <a:p>
            <a:pPr lvl="2" eaLnBrk="1" hangingPunct="1"/>
            <a:r>
              <a:rPr lang="en-US" sz="1800" dirty="0" smtClean="0"/>
              <a:t>Jo Flessner-Filzen</a:t>
            </a:r>
          </a:p>
          <a:p>
            <a:pPr lvl="2" eaLnBrk="1" hangingPunct="1"/>
            <a:r>
              <a:rPr lang="en-US" sz="1800" dirty="0" smtClean="0"/>
              <a:t>Wayne Johnson</a:t>
            </a:r>
          </a:p>
          <a:p>
            <a:pPr lvl="1" eaLnBrk="1" hangingPunct="1"/>
            <a:r>
              <a:rPr lang="en-US" sz="1800" dirty="0" smtClean="0"/>
              <a:t>SAIS</a:t>
            </a:r>
          </a:p>
          <a:p>
            <a:pPr lvl="2" eaLnBrk="1" hangingPunct="1"/>
            <a:r>
              <a:rPr lang="en-US" sz="1800" dirty="0" smtClean="0"/>
              <a:t>Stuart Brown (Technical Lead)</a:t>
            </a:r>
          </a:p>
          <a:p>
            <a:pPr lvl="2" eaLnBrk="1" hangingPunct="1"/>
            <a:r>
              <a:rPr lang="en-US" sz="1800" dirty="0" smtClean="0"/>
              <a:t>Bob Principato (Business Analyst)</a:t>
            </a:r>
          </a:p>
          <a:p>
            <a:pPr lvl="2" eaLnBrk="1" hangingPunct="1"/>
            <a:r>
              <a:rPr lang="en-US" sz="1800" dirty="0" smtClean="0"/>
              <a:t>Lori Singer (Project Manager)</a:t>
            </a:r>
          </a:p>
          <a:p>
            <a:pPr lvl="2" eaLnBrk="1" hangingPunct="1"/>
            <a:r>
              <a:rPr lang="en-US" sz="1800" dirty="0" smtClean="0"/>
              <a:t>Joanne Stevenson (Business Lead)</a:t>
            </a:r>
          </a:p>
          <a:p>
            <a:pPr eaLnBrk="1" hangingPunct="1"/>
            <a:endParaRPr lang="en-US" sz="2000" b="1" dirty="0" smtClean="0"/>
          </a:p>
          <a:p>
            <a:pPr eaLnBrk="1" hangingPunct="1"/>
            <a:endParaRPr lang="en-US" b="1" dirty="0" smtClean="0"/>
          </a:p>
          <a:p>
            <a:pPr lvl="1" eaLnBrk="1" hangingPunct="1"/>
            <a:endParaRPr lang="en-US" b="1" dirty="0" smtClean="0"/>
          </a:p>
          <a:p>
            <a:pPr lvl="1" eaLnBrk="1" hangingPunct="1"/>
            <a:endParaRPr lang="en-US" b="1"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p:spPr>
        <p:txBody>
          <a:bodyPr/>
          <a:lstStyle/>
          <a:p>
            <a:endParaRPr lang="en-US" smtClean="0"/>
          </a:p>
          <a:p>
            <a:fld id="{CD019303-916E-496E-806D-ADD1AC950EE1}" type="slidenum">
              <a:rPr lang="en-US" smtClean="0"/>
              <a:pPr/>
              <a:t>11</a:t>
            </a:fld>
            <a:endParaRPr lang="en-US" smtClean="0"/>
          </a:p>
        </p:txBody>
      </p:sp>
      <p:pic>
        <p:nvPicPr>
          <p:cNvPr id="10243"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10244" name="Rectangle 2"/>
          <p:cNvSpPr>
            <a:spLocks noGrp="1" noChangeArrowheads="1"/>
          </p:cNvSpPr>
          <p:nvPr>
            <p:ph type="title"/>
          </p:nvPr>
        </p:nvSpPr>
        <p:spPr/>
        <p:txBody>
          <a:bodyPr/>
          <a:lstStyle/>
          <a:p>
            <a:r>
              <a:rPr lang="en-US" dirty="0" smtClean="0"/>
              <a:t>Review and Sign-off Responsibilities</a:t>
            </a:r>
          </a:p>
        </p:txBody>
      </p:sp>
      <p:sp>
        <p:nvSpPr>
          <p:cNvPr id="10245" name="Rectangle 3"/>
          <p:cNvSpPr>
            <a:spLocks noGrp="1" noChangeArrowheads="1"/>
          </p:cNvSpPr>
          <p:nvPr>
            <p:ph type="body" idx="1"/>
          </p:nvPr>
        </p:nvSpPr>
        <p:spPr/>
        <p:txBody>
          <a:bodyPr/>
          <a:lstStyle/>
          <a:p>
            <a:pPr eaLnBrk="1" hangingPunct="1">
              <a:lnSpc>
                <a:spcPct val="90000"/>
              </a:lnSpc>
            </a:pPr>
            <a:r>
              <a:rPr lang="en-US" b="1" dirty="0" smtClean="0"/>
              <a:t>Determine who will review document and how feedback will be incorporated</a:t>
            </a:r>
          </a:p>
          <a:p>
            <a:pPr lvl="1" eaLnBrk="1" hangingPunct="1">
              <a:lnSpc>
                <a:spcPct val="90000"/>
              </a:lnSpc>
            </a:pPr>
            <a:r>
              <a:rPr lang="en-US" dirty="0" smtClean="0"/>
              <a:t>Project Team (SAIS and DUE)</a:t>
            </a:r>
          </a:p>
          <a:p>
            <a:pPr lvl="1" eaLnBrk="1" hangingPunct="1">
              <a:lnSpc>
                <a:spcPct val="90000"/>
              </a:lnSpc>
            </a:pPr>
            <a:r>
              <a:rPr lang="en-US" dirty="0" smtClean="0"/>
              <a:t>Sponsors</a:t>
            </a:r>
          </a:p>
          <a:p>
            <a:pPr lvl="1" eaLnBrk="1" hangingPunct="1">
              <a:lnSpc>
                <a:spcPct val="90000"/>
              </a:lnSpc>
            </a:pPr>
            <a:r>
              <a:rPr lang="en-US" dirty="0" smtClean="0"/>
              <a:t>Departments?</a:t>
            </a:r>
          </a:p>
          <a:p>
            <a:pPr lvl="1" eaLnBrk="1" hangingPunct="1">
              <a:lnSpc>
                <a:spcPct val="90000"/>
              </a:lnSpc>
            </a:pPr>
            <a:r>
              <a:rPr lang="en-US" dirty="0" smtClean="0"/>
              <a:t>Groups identified as interfaces?</a:t>
            </a:r>
          </a:p>
          <a:p>
            <a:pPr eaLnBrk="1" hangingPunct="1">
              <a:lnSpc>
                <a:spcPct val="90000"/>
              </a:lnSpc>
            </a:pPr>
            <a:r>
              <a:rPr lang="en-US" b="1" dirty="0" smtClean="0"/>
              <a:t>Determine who will sign-off on documents</a:t>
            </a:r>
          </a:p>
          <a:p>
            <a:pPr lvl="1" eaLnBrk="1" hangingPunct="1">
              <a:lnSpc>
                <a:spcPct val="90000"/>
              </a:lnSpc>
            </a:pPr>
            <a:r>
              <a:rPr lang="en-US" dirty="0" smtClean="0"/>
              <a:t>Sponsors</a:t>
            </a:r>
          </a:p>
          <a:p>
            <a:pPr lvl="1" eaLnBrk="1" hangingPunct="1">
              <a:lnSpc>
                <a:spcPct val="90000"/>
              </a:lnSpc>
            </a:pPr>
            <a:r>
              <a:rPr lang="en-US" dirty="0" smtClean="0"/>
              <a:t>Anyone else?</a:t>
            </a:r>
          </a:p>
          <a:p>
            <a:pPr eaLnBrk="1" hangingPunct="1">
              <a:lnSpc>
                <a:spcPct val="90000"/>
              </a:lnSpc>
            </a:pPr>
            <a:r>
              <a:rPr lang="en-US" b="1" dirty="0" smtClean="0"/>
              <a:t>Who will be the Functional Decision Maker?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endParaRPr lang="en-US" smtClean="0"/>
          </a:p>
          <a:p>
            <a:fld id="{758CA5BF-2069-44CC-ACE6-5A04F0C05169}" type="slidenum">
              <a:rPr lang="en-US" smtClean="0"/>
              <a:pPr/>
              <a:t>12</a:t>
            </a:fld>
            <a:endParaRPr lang="en-US" smtClean="0"/>
          </a:p>
        </p:txBody>
      </p:sp>
      <p:pic>
        <p:nvPicPr>
          <p:cNvPr id="11267"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11268" name="Rectangle 2"/>
          <p:cNvSpPr>
            <a:spLocks noGrp="1" noChangeArrowheads="1"/>
          </p:cNvSpPr>
          <p:nvPr>
            <p:ph type="title"/>
          </p:nvPr>
        </p:nvSpPr>
        <p:spPr/>
        <p:txBody>
          <a:bodyPr/>
          <a:lstStyle/>
          <a:p>
            <a:pPr eaLnBrk="1" hangingPunct="1"/>
            <a:r>
              <a:rPr lang="en-US" smtClean="0"/>
              <a:t>Communication Plan</a:t>
            </a:r>
          </a:p>
        </p:txBody>
      </p:sp>
      <p:sp>
        <p:nvSpPr>
          <p:cNvPr id="13" name="Rectangle 3"/>
          <p:cNvSpPr txBox="1">
            <a:spLocks noChangeArrowheads="1"/>
          </p:cNvSpPr>
          <p:nvPr/>
        </p:nvSpPr>
        <p:spPr bwMode="auto">
          <a:xfrm>
            <a:off x="457200" y="1219200"/>
            <a:ext cx="82296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0000"/>
              </a:lnSpc>
              <a:spcBef>
                <a:spcPct val="25000"/>
              </a:spcBef>
              <a:spcAft>
                <a:spcPct val="0"/>
              </a:spcAft>
              <a:buClrTx/>
              <a:buSzPct val="65000"/>
              <a:buFontTx/>
              <a:buBlip>
                <a:blip r:embed="rId4"/>
              </a:buBlip>
              <a:tabLst/>
              <a:defRPr/>
            </a:pPr>
            <a:endParaRPr kumimoji="0" lang="en-US" sz="1400" b="1" i="0" u="none" strike="noStrike" kern="0" cap="none" spc="0" normalizeH="0" baseline="0" noProof="0" dirty="0" smtClean="0">
              <a:ln>
                <a:noFill/>
              </a:ln>
              <a:solidFill>
                <a:schemeClr val="tx1"/>
              </a:solidFill>
              <a:effectLst/>
              <a:uLnTx/>
              <a:uFillTx/>
              <a:latin typeface="+mn-lt"/>
              <a:ea typeface="+mn-ea"/>
              <a:cs typeface="+mn-cs"/>
            </a:endParaRPr>
          </a:p>
          <a:p>
            <a:pPr marL="800100" lvl="1" indent="-342900" algn="l">
              <a:lnSpc>
                <a:spcPct val="90000"/>
              </a:lnSpc>
              <a:spcBef>
                <a:spcPct val="25000"/>
              </a:spcBef>
              <a:buSzPct val="65000"/>
              <a:buFontTx/>
              <a:buBlip>
                <a:blip r:embed="rId4"/>
              </a:buBlip>
            </a:pPr>
            <a:endParaRPr kumimoji="0" lang="en-US" sz="2000" b="0" i="0" u="none" strike="noStrike" kern="0" cap="none" spc="0" normalizeH="0" baseline="0" noProof="0" dirty="0" smtClean="0">
              <a:ln>
                <a:noFill/>
              </a:ln>
              <a:solidFill>
                <a:schemeClr val="tx1"/>
              </a:solidFill>
              <a:effectLst/>
              <a:uLnTx/>
              <a:uFillTx/>
              <a:latin typeface="+mn-lt"/>
            </a:endParaRPr>
          </a:p>
        </p:txBody>
      </p:sp>
      <p:pic>
        <p:nvPicPr>
          <p:cNvPr id="1026" name="Picture 2"/>
          <p:cNvPicPr>
            <a:picLocks noChangeAspect="1" noChangeArrowheads="1"/>
          </p:cNvPicPr>
          <p:nvPr/>
        </p:nvPicPr>
        <p:blipFill>
          <a:blip r:embed="rId5"/>
          <a:srcRect/>
          <a:stretch>
            <a:fillRect/>
          </a:stretch>
        </p:blipFill>
        <p:spPr bwMode="auto">
          <a:xfrm>
            <a:off x="438150" y="1543050"/>
            <a:ext cx="8266113" cy="37719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p>
            <a:endParaRPr lang="en-US" smtClean="0"/>
          </a:p>
          <a:p>
            <a:fld id="{3653CC93-E700-4F07-9415-E2D38FFF614B}" type="slidenum">
              <a:rPr lang="en-US" smtClean="0"/>
              <a:pPr/>
              <a:t>13</a:t>
            </a:fld>
            <a:endParaRPr lang="en-US" smtClean="0"/>
          </a:p>
        </p:txBody>
      </p:sp>
      <p:pic>
        <p:nvPicPr>
          <p:cNvPr id="12291"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12292" name="Rectangle 2"/>
          <p:cNvSpPr>
            <a:spLocks noGrp="1" noChangeArrowheads="1"/>
          </p:cNvSpPr>
          <p:nvPr>
            <p:ph type="title"/>
          </p:nvPr>
        </p:nvSpPr>
        <p:spPr/>
        <p:txBody>
          <a:bodyPr/>
          <a:lstStyle/>
          <a:p>
            <a:r>
              <a:rPr lang="en-US" dirty="0" smtClean="0"/>
              <a:t>Timeline and Milestones</a:t>
            </a:r>
          </a:p>
        </p:txBody>
      </p:sp>
      <p:sp>
        <p:nvSpPr>
          <p:cNvPr id="12293" name="Rectangle 3"/>
          <p:cNvSpPr>
            <a:spLocks noGrp="1" noChangeArrowheads="1"/>
          </p:cNvSpPr>
          <p:nvPr>
            <p:ph type="body" idx="1"/>
          </p:nvPr>
        </p:nvSpPr>
        <p:spPr/>
        <p:txBody>
          <a:bodyPr/>
          <a:lstStyle/>
          <a:p>
            <a:pPr eaLnBrk="1" hangingPunct="1"/>
            <a:r>
              <a:rPr lang="en-US" sz="2000" b="1" dirty="0" smtClean="0"/>
              <a:t>Requirements Gathering</a:t>
            </a:r>
          </a:p>
          <a:p>
            <a:pPr lvl="1" eaLnBrk="1" hangingPunct="1"/>
            <a:r>
              <a:rPr lang="en-US" sz="1800" dirty="0" smtClean="0"/>
              <a:t>Now – July 30</a:t>
            </a:r>
          </a:p>
          <a:p>
            <a:pPr lvl="1" eaLnBrk="1" hangingPunct="1"/>
            <a:r>
              <a:rPr lang="en-US" sz="1800" dirty="0" smtClean="0"/>
              <a:t>Meetings</a:t>
            </a:r>
          </a:p>
          <a:p>
            <a:pPr lvl="2" eaLnBrk="1" hangingPunct="1"/>
            <a:r>
              <a:rPr lang="en-US" sz="1600" dirty="0" smtClean="0"/>
              <a:t>Registrar</a:t>
            </a:r>
          </a:p>
          <a:p>
            <a:pPr lvl="2" eaLnBrk="1" hangingPunct="1"/>
            <a:r>
              <a:rPr lang="en-US" sz="1600" dirty="0" smtClean="0"/>
              <a:t>Selected Departments</a:t>
            </a:r>
          </a:p>
          <a:p>
            <a:pPr lvl="2" eaLnBrk="1" hangingPunct="1"/>
            <a:r>
              <a:rPr lang="en-US" sz="1600" dirty="0" smtClean="0"/>
              <a:t>Interface Groups</a:t>
            </a:r>
          </a:p>
          <a:p>
            <a:pPr eaLnBrk="1" hangingPunct="1"/>
            <a:r>
              <a:rPr lang="en-US" sz="2000" b="1" dirty="0" smtClean="0"/>
              <a:t>Requirements Documentation</a:t>
            </a:r>
          </a:p>
          <a:p>
            <a:pPr lvl="1" eaLnBrk="1" hangingPunct="1"/>
            <a:r>
              <a:rPr lang="en-US" sz="1800" dirty="0" smtClean="0"/>
              <a:t>Create Business Requirements Document:  Aug 2-Aug 20</a:t>
            </a:r>
          </a:p>
          <a:p>
            <a:pPr lvl="1" eaLnBrk="1" hangingPunct="1"/>
            <a:r>
              <a:rPr lang="en-US" sz="1800" dirty="0" smtClean="0"/>
              <a:t>SAIS Document Review and Update: Aug 23 – Sept 3</a:t>
            </a:r>
          </a:p>
          <a:p>
            <a:pPr lvl="1" eaLnBrk="1" hangingPunct="1"/>
            <a:r>
              <a:rPr lang="en-US" sz="1800" dirty="0" smtClean="0"/>
              <a:t>User Document Review and Update: Sept 13 – Oct 1</a:t>
            </a:r>
          </a:p>
          <a:p>
            <a:pPr eaLnBrk="1" hangingPunct="1"/>
            <a:r>
              <a:rPr lang="en-US" sz="2000" b="1" dirty="0" smtClean="0"/>
              <a:t>Solution Decision Phase Planning</a:t>
            </a:r>
          </a:p>
          <a:p>
            <a:pPr lvl="1" eaLnBrk="1" hangingPunct="1"/>
            <a:r>
              <a:rPr lang="en-US" sz="1800" dirty="0" smtClean="0"/>
              <a:t>Document Steps for Solution Decision Phase:  July 12 – July 23</a:t>
            </a:r>
          </a:p>
          <a:p>
            <a:pPr lvl="1" eaLnBrk="1" hangingPunct="1"/>
            <a:r>
              <a:rPr lang="en-US" sz="1800" dirty="0" smtClean="0"/>
              <a:t>Develop Schedule, Estimate and Resource Needs for Solution Decision Phase: Aug 16 – Oct 1</a:t>
            </a:r>
          </a:p>
          <a:p>
            <a:pPr lvl="1" eaLnBrk="1" hangingPunct="1"/>
            <a:endParaRPr lang="en-US" dirty="0" smtClean="0"/>
          </a:p>
          <a:p>
            <a:pPr eaLnBrk="1" hangingPunct="1"/>
            <a:endParaRPr lang="en-US" b="1"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4"/>
          <p:cNvSpPr>
            <a:spLocks noGrp="1"/>
          </p:cNvSpPr>
          <p:nvPr>
            <p:ph type="sldNum" sz="quarter" idx="10"/>
          </p:nvPr>
        </p:nvSpPr>
        <p:spPr>
          <a:noFill/>
        </p:spPr>
        <p:txBody>
          <a:bodyPr/>
          <a:lstStyle/>
          <a:p>
            <a:endParaRPr lang="en-US" smtClean="0"/>
          </a:p>
          <a:p>
            <a:fld id="{0FA4B0F4-8D66-4E25-B51D-7858863B7491}" type="slidenum">
              <a:rPr lang="en-US" smtClean="0"/>
              <a:pPr/>
              <a:t>14</a:t>
            </a:fld>
            <a:endParaRPr lang="en-US" smtClean="0"/>
          </a:p>
        </p:txBody>
      </p:sp>
      <p:pic>
        <p:nvPicPr>
          <p:cNvPr id="13315"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13316" name="Rectangle 2"/>
          <p:cNvSpPr>
            <a:spLocks noGrp="1" noChangeArrowheads="1"/>
          </p:cNvSpPr>
          <p:nvPr>
            <p:ph type="title"/>
          </p:nvPr>
        </p:nvSpPr>
        <p:spPr/>
        <p:txBody>
          <a:bodyPr/>
          <a:lstStyle/>
          <a:p>
            <a:pPr eaLnBrk="1" hangingPunct="1"/>
            <a:r>
              <a:rPr lang="en-US" dirty="0" smtClean="0"/>
              <a:t>Requirements Phase - Success Criteria</a:t>
            </a:r>
          </a:p>
        </p:txBody>
      </p:sp>
      <p:sp>
        <p:nvSpPr>
          <p:cNvPr id="6" name="Content Placeholder 5"/>
          <p:cNvSpPr>
            <a:spLocks noGrp="1"/>
          </p:cNvSpPr>
          <p:nvPr>
            <p:ph sz="half" idx="2"/>
          </p:nvPr>
        </p:nvSpPr>
        <p:spPr>
          <a:xfrm>
            <a:off x="457200" y="1219200"/>
            <a:ext cx="8229600" cy="4906963"/>
          </a:xfrm>
        </p:spPr>
        <p:txBody>
          <a:bodyPr/>
          <a:lstStyle/>
          <a:p>
            <a:r>
              <a:rPr lang="en-US" dirty="0" smtClean="0"/>
              <a:t>All Scheduling Requirements will be Documented</a:t>
            </a:r>
          </a:p>
          <a:p>
            <a:pPr lvl="1"/>
            <a:r>
              <a:rPr lang="en-US" dirty="0" smtClean="0"/>
              <a:t>Will provide a consistent understanding of the functions included in the project</a:t>
            </a:r>
          </a:p>
          <a:p>
            <a:pPr lvl="1"/>
            <a:r>
              <a:rPr lang="en-US" dirty="0" smtClean="0"/>
              <a:t>Will help in future project phases since the team will be able to reference decisions and information without having to re-open questions</a:t>
            </a:r>
          </a:p>
          <a:p>
            <a:r>
              <a:rPr lang="en-US" dirty="0" smtClean="0"/>
              <a:t>Clear Plan for the Solution Decision</a:t>
            </a:r>
          </a:p>
          <a:p>
            <a:pPr lvl="1"/>
            <a:r>
              <a:rPr lang="en-US" dirty="0" smtClean="0"/>
              <a:t>Will have a clear plan for comparing the requirements to potential solutions to be able to make the best decisions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p>
            <a:endParaRPr lang="en-US" smtClean="0"/>
          </a:p>
          <a:p>
            <a:fld id="{8BBEFD1A-2B5F-4F09-9CA4-40C954B7EBF9}" type="slidenum">
              <a:rPr lang="en-US" smtClean="0"/>
              <a:pPr/>
              <a:t>15</a:t>
            </a:fld>
            <a:endParaRPr lang="en-US" smtClean="0"/>
          </a:p>
        </p:txBody>
      </p:sp>
      <p:pic>
        <p:nvPicPr>
          <p:cNvPr id="14339"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14340" name="Rectangle 2"/>
          <p:cNvSpPr>
            <a:spLocks noGrp="1" noChangeArrowheads="1"/>
          </p:cNvSpPr>
          <p:nvPr>
            <p:ph type="title"/>
          </p:nvPr>
        </p:nvSpPr>
        <p:spPr/>
        <p:txBody>
          <a:bodyPr/>
          <a:lstStyle/>
          <a:p>
            <a:pPr eaLnBrk="1" hangingPunct="1"/>
            <a:r>
              <a:rPr lang="en-US" smtClean="0"/>
              <a:t>Next Steps</a:t>
            </a:r>
          </a:p>
        </p:txBody>
      </p:sp>
      <p:sp>
        <p:nvSpPr>
          <p:cNvPr id="14341" name="Rectangle 3"/>
          <p:cNvSpPr>
            <a:spLocks noGrp="1" noChangeArrowheads="1"/>
          </p:cNvSpPr>
          <p:nvPr>
            <p:ph type="body" idx="1"/>
          </p:nvPr>
        </p:nvSpPr>
        <p:spPr/>
        <p:txBody>
          <a:bodyPr/>
          <a:lstStyle/>
          <a:p>
            <a:r>
              <a:rPr lang="en-US" sz="2000" dirty="0" smtClean="0"/>
              <a:t>Review and Sign-off Scope Document</a:t>
            </a:r>
          </a:p>
          <a:p>
            <a:r>
              <a:rPr lang="en-US" sz="2000" dirty="0" smtClean="0"/>
              <a:t>Determine Departments to include in the requirements gathering</a:t>
            </a:r>
          </a:p>
          <a:p>
            <a:r>
              <a:rPr lang="en-US" sz="2000" smtClean="0"/>
              <a:t>Schedule meetings</a:t>
            </a:r>
            <a:endParaRPr lang="en-US"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0"/>
          </p:nvPr>
        </p:nvSpPr>
        <p:spPr>
          <a:noFill/>
        </p:spPr>
        <p:txBody>
          <a:bodyPr/>
          <a:lstStyle/>
          <a:p>
            <a:endParaRPr lang="en-US" smtClean="0"/>
          </a:p>
          <a:p>
            <a:fld id="{95F44890-4326-45AF-A4EA-313B00FE9077}" type="slidenum">
              <a:rPr lang="en-US" smtClean="0"/>
              <a:pPr/>
              <a:t>2</a:t>
            </a:fld>
            <a:endParaRPr lang="en-US" smtClean="0"/>
          </a:p>
        </p:txBody>
      </p:sp>
      <p:pic>
        <p:nvPicPr>
          <p:cNvPr id="3075"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3076" name="Rectangle 2"/>
          <p:cNvSpPr>
            <a:spLocks noGrp="1" noChangeArrowheads="1"/>
          </p:cNvSpPr>
          <p:nvPr>
            <p:ph type="title"/>
          </p:nvPr>
        </p:nvSpPr>
        <p:spPr/>
        <p:txBody>
          <a:bodyPr/>
          <a:lstStyle/>
          <a:p>
            <a:pPr eaLnBrk="1" hangingPunct="1"/>
            <a:r>
              <a:rPr lang="en-US" smtClean="0"/>
              <a:t>Agenda</a:t>
            </a:r>
          </a:p>
        </p:txBody>
      </p:sp>
      <p:sp>
        <p:nvSpPr>
          <p:cNvPr id="3077" name="Rectangle 3"/>
          <p:cNvSpPr>
            <a:spLocks noGrp="1" noChangeArrowheads="1"/>
          </p:cNvSpPr>
          <p:nvPr>
            <p:ph type="body" idx="1"/>
          </p:nvPr>
        </p:nvSpPr>
        <p:spPr/>
        <p:txBody>
          <a:bodyPr/>
          <a:lstStyle/>
          <a:p>
            <a:r>
              <a:rPr lang="en-US" sz="1800" dirty="0" smtClean="0"/>
              <a:t>Project Overview</a:t>
            </a:r>
          </a:p>
          <a:p>
            <a:r>
              <a:rPr lang="en-US" sz="1800" dirty="0" smtClean="0"/>
              <a:t>Project Phases</a:t>
            </a:r>
          </a:p>
          <a:p>
            <a:r>
              <a:rPr lang="en-US" sz="1800" dirty="0" smtClean="0"/>
              <a:t>Requirements Phase</a:t>
            </a:r>
          </a:p>
          <a:p>
            <a:r>
              <a:rPr lang="en-US" sz="1800" dirty="0" smtClean="0"/>
              <a:t>Solution Decision Phase</a:t>
            </a:r>
          </a:p>
          <a:p>
            <a:r>
              <a:rPr lang="en-US" sz="1800" dirty="0" smtClean="0"/>
              <a:t>Detail Design Phase</a:t>
            </a:r>
          </a:p>
          <a:p>
            <a:r>
              <a:rPr lang="en-US" sz="1800" dirty="0" smtClean="0"/>
              <a:t>Scheduling Requirements – Scope</a:t>
            </a:r>
          </a:p>
          <a:p>
            <a:r>
              <a:rPr lang="en-US" sz="1800" dirty="0" smtClean="0"/>
              <a:t>Requirements Gathering – Meetings</a:t>
            </a:r>
          </a:p>
          <a:p>
            <a:r>
              <a:rPr lang="en-US" sz="1800" dirty="0" smtClean="0"/>
              <a:t>Project Roles</a:t>
            </a:r>
          </a:p>
          <a:p>
            <a:r>
              <a:rPr lang="en-US" sz="1800" dirty="0" smtClean="0"/>
              <a:t>Review and Sign-off Responsibilities</a:t>
            </a:r>
          </a:p>
          <a:p>
            <a:r>
              <a:rPr lang="en-US" sz="1800" dirty="0" smtClean="0"/>
              <a:t>Communication Plan</a:t>
            </a:r>
          </a:p>
          <a:p>
            <a:r>
              <a:rPr lang="en-US" sz="1800" dirty="0" smtClean="0"/>
              <a:t>Timeline and Milestones</a:t>
            </a:r>
          </a:p>
          <a:p>
            <a:r>
              <a:rPr lang="en-US" sz="1800" dirty="0" smtClean="0"/>
              <a:t>Requirements Phase - Success Metrics</a:t>
            </a:r>
          </a:p>
          <a:p>
            <a:r>
              <a:rPr lang="en-US" sz="1800" dirty="0" smtClean="0"/>
              <a:t>Next Steps</a:t>
            </a:r>
            <a:endParaRPr 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endParaRPr lang="en-US" smtClean="0"/>
          </a:p>
          <a:p>
            <a:fld id="{6082D9A7-1D09-4DCC-BB0B-8C015D6AC71F}" type="slidenum">
              <a:rPr lang="en-US" smtClean="0"/>
              <a:pPr/>
              <a:t>3</a:t>
            </a:fld>
            <a:endParaRPr lang="en-US" smtClean="0"/>
          </a:p>
        </p:txBody>
      </p:sp>
      <p:pic>
        <p:nvPicPr>
          <p:cNvPr id="4099"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4100" name="Rectangle 2"/>
          <p:cNvSpPr>
            <a:spLocks noGrp="1" noChangeArrowheads="1"/>
          </p:cNvSpPr>
          <p:nvPr>
            <p:ph type="title"/>
          </p:nvPr>
        </p:nvSpPr>
        <p:spPr/>
        <p:txBody>
          <a:bodyPr/>
          <a:lstStyle/>
          <a:p>
            <a:r>
              <a:rPr lang="en-US" dirty="0" smtClean="0"/>
              <a:t>Project Overview</a:t>
            </a:r>
          </a:p>
        </p:txBody>
      </p:sp>
      <p:sp>
        <p:nvSpPr>
          <p:cNvPr id="4101" name="Rectangle 3"/>
          <p:cNvSpPr>
            <a:spLocks noGrp="1" noChangeArrowheads="1"/>
          </p:cNvSpPr>
          <p:nvPr>
            <p:ph type="body" idx="1"/>
          </p:nvPr>
        </p:nvSpPr>
        <p:spPr/>
        <p:txBody>
          <a:bodyPr/>
          <a:lstStyle/>
          <a:p>
            <a:pPr eaLnBrk="1" hangingPunct="1"/>
            <a:r>
              <a:rPr lang="en-US" sz="2000" dirty="0" smtClean="0"/>
              <a:t>The Scheduling Requirements project is the first step in replacing the existing Classroom and Student Scheduling system.  This new system will:</a:t>
            </a:r>
          </a:p>
          <a:p>
            <a:pPr lvl="1" eaLnBrk="1" hangingPunct="1"/>
            <a:r>
              <a:rPr lang="en-US" sz="1600" dirty="0" smtClean="0"/>
              <a:t>Meet the current needs of the Registrar’s Office and Academic Departments</a:t>
            </a:r>
          </a:p>
          <a:p>
            <a:pPr lvl="1" eaLnBrk="1" hangingPunct="1"/>
            <a:r>
              <a:rPr lang="en-US" sz="1600" dirty="0" smtClean="0"/>
              <a:t>Be flexible enough to support future changes</a:t>
            </a:r>
          </a:p>
          <a:p>
            <a:pPr eaLnBrk="1" hangingPunct="1"/>
            <a:r>
              <a:rPr lang="en-US" sz="2000" dirty="0" smtClean="0"/>
              <a:t>To accurately define and document the requirements for the new system, the project team has outlined all phases for both the Requirements and Implementation Projects.  That way, there is a consistent understanding of the functions and decisions needed in the new system.</a:t>
            </a:r>
          </a:p>
          <a:p>
            <a:pPr eaLnBrk="1" hangingPunct="1">
              <a:buNone/>
            </a:pPr>
            <a:endParaRPr lang="en-US" sz="1800" b="1" dirty="0" smtClean="0"/>
          </a:p>
          <a:p>
            <a:pPr eaLnBrk="1" hangingPunct="1">
              <a:buFontTx/>
              <a:buNone/>
            </a:pPr>
            <a:endParaRPr lang="en-US" sz="1800" b="1" dirty="0" smtClean="0"/>
          </a:p>
          <a:p>
            <a:pPr lvl="1" eaLnBrk="1" hangingPunct="1"/>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0"/>
          </p:nvPr>
        </p:nvSpPr>
        <p:spPr>
          <a:noFill/>
        </p:spPr>
        <p:txBody>
          <a:bodyPr/>
          <a:lstStyle/>
          <a:p>
            <a:endParaRPr lang="en-US" smtClean="0"/>
          </a:p>
          <a:p>
            <a:fld id="{2721ED6D-2792-4788-8803-A826AD45156C}" type="slidenum">
              <a:rPr lang="en-US" smtClean="0"/>
              <a:pPr/>
              <a:t>4</a:t>
            </a:fld>
            <a:endParaRPr lang="en-US" smtClean="0"/>
          </a:p>
        </p:txBody>
      </p:sp>
      <p:pic>
        <p:nvPicPr>
          <p:cNvPr id="5123"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5124" name="Rectangle 2"/>
          <p:cNvSpPr>
            <a:spLocks noGrp="1" noChangeArrowheads="1"/>
          </p:cNvSpPr>
          <p:nvPr>
            <p:ph type="title"/>
          </p:nvPr>
        </p:nvSpPr>
        <p:spPr/>
        <p:txBody>
          <a:bodyPr/>
          <a:lstStyle/>
          <a:p>
            <a:r>
              <a:rPr lang="en-US" dirty="0" smtClean="0"/>
              <a:t>Project Phases</a:t>
            </a:r>
          </a:p>
        </p:txBody>
      </p:sp>
      <p:sp>
        <p:nvSpPr>
          <p:cNvPr id="5125" name="Rectangle 3"/>
          <p:cNvSpPr>
            <a:spLocks noGrp="1" noChangeArrowheads="1"/>
          </p:cNvSpPr>
          <p:nvPr>
            <p:ph type="body" idx="1"/>
          </p:nvPr>
        </p:nvSpPr>
        <p:spPr/>
        <p:txBody>
          <a:bodyPr/>
          <a:lstStyle/>
          <a:p>
            <a:r>
              <a:rPr lang="en-US" sz="2000" b="1" dirty="0" smtClean="0"/>
              <a:t>Scheduling Requirements Project</a:t>
            </a:r>
          </a:p>
          <a:p>
            <a:pPr lvl="1"/>
            <a:r>
              <a:rPr lang="en-US" sz="1800" dirty="0" smtClean="0"/>
              <a:t>Requirements Phase</a:t>
            </a:r>
          </a:p>
          <a:p>
            <a:pPr lvl="1"/>
            <a:r>
              <a:rPr lang="en-US" sz="1800" dirty="0" smtClean="0"/>
              <a:t>Solution Decision Phase</a:t>
            </a:r>
          </a:p>
          <a:p>
            <a:pPr lvl="1"/>
            <a:r>
              <a:rPr lang="en-US" sz="1800" dirty="0" smtClean="0"/>
              <a:t>Detail Design Phase</a:t>
            </a:r>
          </a:p>
          <a:p>
            <a:r>
              <a:rPr lang="en-US" sz="2000" b="1" dirty="0" smtClean="0"/>
              <a:t>Scheduling Implementation Project</a:t>
            </a:r>
          </a:p>
          <a:p>
            <a:pPr lvl="1"/>
            <a:r>
              <a:rPr lang="en-US" sz="1800" dirty="0" smtClean="0"/>
              <a:t>Development</a:t>
            </a:r>
          </a:p>
          <a:p>
            <a:pPr lvl="1"/>
            <a:r>
              <a:rPr lang="en-US" sz="1800" dirty="0" smtClean="0"/>
              <a:t>QA</a:t>
            </a:r>
          </a:p>
          <a:p>
            <a:pPr lvl="1"/>
            <a:r>
              <a:rPr lang="en-US" sz="1800" dirty="0" smtClean="0"/>
              <a:t>User Testing</a:t>
            </a:r>
          </a:p>
          <a:p>
            <a:pPr lvl="1"/>
            <a:r>
              <a:rPr lang="en-US" sz="1800" dirty="0" smtClean="0"/>
              <a:t>Deployment</a:t>
            </a:r>
          </a:p>
          <a:p>
            <a:pPr lvl="1"/>
            <a:endParaRPr lang="en-US" dirty="0" smtClean="0"/>
          </a:p>
          <a:p>
            <a:pPr lvl="1"/>
            <a:endParaRPr lang="en-US" dirty="0"/>
          </a:p>
        </p:txBody>
      </p:sp>
      <p:pic>
        <p:nvPicPr>
          <p:cNvPr id="1026" name="Picture 2"/>
          <p:cNvPicPr>
            <a:picLocks noChangeAspect="1" noChangeArrowheads="1"/>
          </p:cNvPicPr>
          <p:nvPr/>
        </p:nvPicPr>
        <p:blipFill>
          <a:blip r:embed="rId4"/>
          <a:srcRect/>
          <a:stretch>
            <a:fillRect/>
          </a:stretch>
        </p:blipFill>
        <p:spPr bwMode="auto">
          <a:xfrm>
            <a:off x="1295400" y="4495799"/>
            <a:ext cx="6367461" cy="1876639"/>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endParaRPr lang="en-US" smtClean="0"/>
          </a:p>
          <a:p>
            <a:fld id="{A86B2833-B28D-48F9-BCA5-9FD6DE151DC1}" type="slidenum">
              <a:rPr lang="en-US" smtClean="0"/>
              <a:pPr/>
              <a:t>5</a:t>
            </a:fld>
            <a:endParaRPr lang="en-US" smtClean="0"/>
          </a:p>
        </p:txBody>
      </p:sp>
      <p:pic>
        <p:nvPicPr>
          <p:cNvPr id="7171"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7172" name="Rectangle 2"/>
          <p:cNvSpPr>
            <a:spLocks noGrp="1" noChangeArrowheads="1"/>
          </p:cNvSpPr>
          <p:nvPr>
            <p:ph type="title"/>
          </p:nvPr>
        </p:nvSpPr>
        <p:spPr/>
        <p:txBody>
          <a:bodyPr/>
          <a:lstStyle/>
          <a:p>
            <a:pPr lvl="1"/>
            <a:r>
              <a:rPr lang="en-US" dirty="0" smtClean="0"/>
              <a:t>Requirements Phase</a:t>
            </a:r>
          </a:p>
        </p:txBody>
      </p:sp>
      <p:sp>
        <p:nvSpPr>
          <p:cNvPr id="7173" name="Rectangle 3"/>
          <p:cNvSpPr>
            <a:spLocks noGrp="1" noChangeArrowheads="1"/>
          </p:cNvSpPr>
          <p:nvPr>
            <p:ph type="body" idx="1"/>
          </p:nvPr>
        </p:nvSpPr>
        <p:spPr/>
        <p:txBody>
          <a:bodyPr/>
          <a:lstStyle/>
          <a:p>
            <a:pPr eaLnBrk="1" hangingPunct="1"/>
            <a:r>
              <a:rPr lang="en-US" sz="2000" b="1" dirty="0" smtClean="0"/>
              <a:t>Goals:</a:t>
            </a:r>
          </a:p>
          <a:p>
            <a:pPr lvl="1"/>
            <a:r>
              <a:rPr lang="en-US" sz="1800" dirty="0" smtClean="0"/>
              <a:t>Gather requirements from Registrar and all affected departments for a new Scheduling system.  This work will be done without any bias towards a particular solution.</a:t>
            </a:r>
          </a:p>
          <a:p>
            <a:r>
              <a:rPr lang="en-US" sz="2000" b="1" dirty="0" smtClean="0"/>
              <a:t>Deliverables:</a:t>
            </a:r>
          </a:p>
          <a:p>
            <a:pPr lvl="1"/>
            <a:r>
              <a:rPr lang="en-US" sz="1800" dirty="0" smtClean="0"/>
              <a:t>Requirements Documentation</a:t>
            </a:r>
          </a:p>
          <a:p>
            <a:pPr lvl="2"/>
            <a:r>
              <a:rPr lang="en-US" sz="1800" dirty="0" smtClean="0"/>
              <a:t>Scope Statement</a:t>
            </a:r>
          </a:p>
          <a:p>
            <a:pPr lvl="2"/>
            <a:r>
              <a:rPr lang="en-US" sz="1800" dirty="0" smtClean="0"/>
              <a:t>Business Requirements Document</a:t>
            </a:r>
          </a:p>
          <a:p>
            <a:pPr lvl="2"/>
            <a:r>
              <a:rPr lang="en-US" sz="1800" dirty="0" smtClean="0"/>
              <a:t>Sponsor Sign-Off: Scope Statement </a:t>
            </a:r>
          </a:p>
          <a:p>
            <a:pPr lvl="2"/>
            <a:r>
              <a:rPr lang="en-US" sz="1800" dirty="0" smtClean="0"/>
              <a:t>Sponsor Sign-Off: Business Requirements</a:t>
            </a:r>
          </a:p>
          <a:p>
            <a:pPr lvl="1"/>
            <a:r>
              <a:rPr lang="en-US" sz="1800" dirty="0" smtClean="0"/>
              <a:t>Solution Decision Planning</a:t>
            </a:r>
          </a:p>
          <a:p>
            <a:pPr lvl="2"/>
            <a:r>
              <a:rPr lang="en-US" sz="1800" dirty="0" smtClean="0"/>
              <a:t>Detailed steps for completing the Solution Decision Phase</a:t>
            </a:r>
          </a:p>
          <a:p>
            <a:pPr lvl="2"/>
            <a:r>
              <a:rPr lang="en-US" sz="1800" dirty="0" smtClean="0"/>
              <a:t>Estimate, resources and schedule for Solution Decision phase</a:t>
            </a:r>
          </a:p>
          <a:p>
            <a:endParaRPr lang="en-US" b="1" dirty="0" smtClean="0"/>
          </a:p>
          <a:p>
            <a:pPr eaLnBrk="1" hangingPunct="1"/>
            <a:endParaRPr lang="en-US" b="1"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endParaRPr lang="en-US" smtClean="0"/>
          </a:p>
          <a:p>
            <a:fld id="{A86B2833-B28D-48F9-BCA5-9FD6DE151DC1}" type="slidenum">
              <a:rPr lang="en-US" smtClean="0"/>
              <a:pPr/>
              <a:t>6</a:t>
            </a:fld>
            <a:endParaRPr lang="en-US" smtClean="0"/>
          </a:p>
        </p:txBody>
      </p:sp>
      <p:pic>
        <p:nvPicPr>
          <p:cNvPr id="7171"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7172" name="Rectangle 2"/>
          <p:cNvSpPr>
            <a:spLocks noGrp="1" noChangeArrowheads="1"/>
          </p:cNvSpPr>
          <p:nvPr>
            <p:ph type="title"/>
          </p:nvPr>
        </p:nvSpPr>
        <p:spPr/>
        <p:txBody>
          <a:bodyPr/>
          <a:lstStyle/>
          <a:p>
            <a:pPr lvl="1"/>
            <a:r>
              <a:rPr lang="en-US" dirty="0" smtClean="0"/>
              <a:t>Solution Decision Phase</a:t>
            </a:r>
          </a:p>
        </p:txBody>
      </p:sp>
      <p:sp>
        <p:nvSpPr>
          <p:cNvPr id="7173" name="Rectangle 3"/>
          <p:cNvSpPr>
            <a:spLocks noGrp="1" noChangeArrowheads="1"/>
          </p:cNvSpPr>
          <p:nvPr>
            <p:ph type="body" idx="1"/>
          </p:nvPr>
        </p:nvSpPr>
        <p:spPr>
          <a:xfrm>
            <a:off x="381000" y="1066800"/>
            <a:ext cx="8229600" cy="4906963"/>
          </a:xfrm>
        </p:spPr>
        <p:txBody>
          <a:bodyPr/>
          <a:lstStyle/>
          <a:p>
            <a:pPr eaLnBrk="1" hangingPunct="1"/>
            <a:r>
              <a:rPr lang="en-US" sz="1800" b="1" dirty="0" smtClean="0"/>
              <a:t>Goals:</a:t>
            </a:r>
          </a:p>
          <a:p>
            <a:pPr lvl="1" eaLnBrk="1" hangingPunct="1"/>
            <a:r>
              <a:rPr lang="en-US" sz="1600" dirty="0" smtClean="0"/>
              <a:t>Using the documents from the Requirements Phase, document potential solution options, perform a gap analysis and recommend a solution for the new Scheduling system.  Options to be researched are:</a:t>
            </a:r>
          </a:p>
          <a:p>
            <a:pPr lvl="2" eaLnBrk="1" hangingPunct="1"/>
            <a:r>
              <a:rPr lang="en-US" sz="1600" dirty="0" smtClean="0"/>
              <a:t>Packages</a:t>
            </a:r>
          </a:p>
          <a:p>
            <a:pPr lvl="2" eaLnBrk="1" hangingPunct="1"/>
            <a:r>
              <a:rPr lang="en-US" sz="1600" dirty="0" smtClean="0"/>
              <a:t>Open-Source</a:t>
            </a:r>
          </a:p>
          <a:p>
            <a:pPr lvl="2" eaLnBrk="1" hangingPunct="1"/>
            <a:r>
              <a:rPr lang="en-US" sz="1600" dirty="0" smtClean="0"/>
              <a:t>Custom Build</a:t>
            </a:r>
          </a:p>
          <a:p>
            <a:pPr lvl="2" eaLnBrk="1" hangingPunct="1"/>
            <a:r>
              <a:rPr lang="en-US" sz="1600" dirty="0" smtClean="0"/>
              <a:t>Hybrid </a:t>
            </a:r>
          </a:p>
          <a:p>
            <a:pPr eaLnBrk="1" hangingPunct="1"/>
            <a:r>
              <a:rPr lang="en-US" sz="1800" b="1" dirty="0" smtClean="0"/>
              <a:t>Deliverables:</a:t>
            </a:r>
          </a:p>
          <a:p>
            <a:pPr lvl="1" eaLnBrk="1" hangingPunct="1"/>
            <a:r>
              <a:rPr lang="en-US" sz="1600" dirty="0" smtClean="0"/>
              <a:t>Solution Decision</a:t>
            </a:r>
          </a:p>
          <a:p>
            <a:pPr lvl="2" eaLnBrk="1" hangingPunct="1"/>
            <a:r>
              <a:rPr lang="en-US" sz="1600" dirty="0" smtClean="0"/>
              <a:t>Document potential solutions with recommendations</a:t>
            </a:r>
          </a:p>
          <a:p>
            <a:pPr lvl="2" eaLnBrk="1" hangingPunct="1"/>
            <a:r>
              <a:rPr lang="en-US" sz="1600" dirty="0" smtClean="0"/>
              <a:t>Decision:  Selected Solution</a:t>
            </a:r>
          </a:p>
          <a:p>
            <a:pPr lvl="2" eaLnBrk="1" hangingPunct="1"/>
            <a:r>
              <a:rPr lang="en-US" sz="1600" dirty="0" smtClean="0"/>
              <a:t>Sponsor Sign-off: Solution Decision</a:t>
            </a:r>
          </a:p>
          <a:p>
            <a:pPr lvl="1" eaLnBrk="1" hangingPunct="1"/>
            <a:r>
              <a:rPr lang="en-US" sz="1600" dirty="0" smtClean="0"/>
              <a:t>Detail Design Phase Planning</a:t>
            </a:r>
          </a:p>
          <a:p>
            <a:pPr lvl="2"/>
            <a:r>
              <a:rPr lang="en-US" sz="1600" dirty="0" smtClean="0"/>
              <a:t>Detailed steps for completing the Detail Design Phase</a:t>
            </a:r>
          </a:p>
          <a:p>
            <a:pPr lvl="2"/>
            <a:r>
              <a:rPr lang="en-US" sz="1600" dirty="0" smtClean="0"/>
              <a:t>Estimate, resources and schedule for Detail Design phase</a:t>
            </a:r>
          </a:p>
          <a:p>
            <a:pPr lvl="1" eaLnBrk="1" hangingPunct="1"/>
            <a:endParaRPr lang="en-US" b="1" dirty="0" smtClean="0"/>
          </a:p>
          <a:p>
            <a:pPr lvl="1" eaLnBrk="1" hangingPunct="1"/>
            <a:endParaRPr lang="en-US" b="1"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endParaRPr lang="en-US" smtClean="0"/>
          </a:p>
          <a:p>
            <a:fld id="{A86B2833-B28D-48F9-BCA5-9FD6DE151DC1}" type="slidenum">
              <a:rPr lang="en-US" smtClean="0"/>
              <a:pPr/>
              <a:t>7</a:t>
            </a:fld>
            <a:endParaRPr lang="en-US" smtClean="0"/>
          </a:p>
        </p:txBody>
      </p:sp>
      <p:pic>
        <p:nvPicPr>
          <p:cNvPr id="7171"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7172" name="Rectangle 2"/>
          <p:cNvSpPr>
            <a:spLocks noGrp="1" noChangeArrowheads="1"/>
          </p:cNvSpPr>
          <p:nvPr>
            <p:ph type="title"/>
          </p:nvPr>
        </p:nvSpPr>
        <p:spPr/>
        <p:txBody>
          <a:bodyPr/>
          <a:lstStyle/>
          <a:p>
            <a:pPr lvl="1"/>
            <a:r>
              <a:rPr lang="en-US" dirty="0" smtClean="0"/>
              <a:t>Detail Design Phase</a:t>
            </a:r>
          </a:p>
        </p:txBody>
      </p:sp>
      <p:sp>
        <p:nvSpPr>
          <p:cNvPr id="7173" name="Rectangle 3"/>
          <p:cNvSpPr>
            <a:spLocks noGrp="1" noChangeArrowheads="1"/>
          </p:cNvSpPr>
          <p:nvPr>
            <p:ph type="body" idx="1"/>
          </p:nvPr>
        </p:nvSpPr>
        <p:spPr>
          <a:xfrm>
            <a:off x="457200" y="1066800"/>
            <a:ext cx="8229600" cy="5181600"/>
          </a:xfrm>
        </p:spPr>
        <p:txBody>
          <a:bodyPr/>
          <a:lstStyle/>
          <a:p>
            <a:pPr eaLnBrk="1" hangingPunct="1"/>
            <a:r>
              <a:rPr lang="en-US" sz="2000" b="1" dirty="0" smtClean="0"/>
              <a:t>Goals:</a:t>
            </a:r>
          </a:p>
          <a:p>
            <a:pPr lvl="1"/>
            <a:r>
              <a:rPr lang="en-US" sz="1600" dirty="0" smtClean="0"/>
              <a:t>Analyze and document the Functional Specifications and Technical Design for the selected solution.  This includes screen mockups, database design, technical implementation approach and integration needs.</a:t>
            </a:r>
            <a:endParaRPr lang="en-US" sz="1600" b="1" dirty="0" smtClean="0"/>
          </a:p>
          <a:p>
            <a:pPr eaLnBrk="1" hangingPunct="1"/>
            <a:r>
              <a:rPr lang="en-US" sz="2000" b="1" dirty="0" smtClean="0"/>
              <a:t>Deliverables:</a:t>
            </a:r>
          </a:p>
          <a:p>
            <a:pPr lvl="1"/>
            <a:r>
              <a:rPr lang="en-US" sz="1600" dirty="0" smtClean="0"/>
              <a:t>Detail Design</a:t>
            </a:r>
          </a:p>
          <a:p>
            <a:pPr lvl="2"/>
            <a:r>
              <a:rPr lang="en-US" sz="1600" dirty="0" smtClean="0"/>
              <a:t>Functional Specifications</a:t>
            </a:r>
          </a:p>
          <a:p>
            <a:pPr lvl="2"/>
            <a:r>
              <a:rPr lang="en-US" sz="1600" dirty="0" smtClean="0"/>
              <a:t>Sponsor Sign-off: Functional Specifications</a:t>
            </a:r>
          </a:p>
          <a:p>
            <a:pPr lvl="2"/>
            <a:r>
              <a:rPr lang="en-US" sz="1600" dirty="0" smtClean="0"/>
              <a:t>Technical Specifications</a:t>
            </a:r>
          </a:p>
          <a:p>
            <a:pPr lvl="2"/>
            <a:r>
              <a:rPr lang="en-US" sz="1600" dirty="0" smtClean="0"/>
              <a:t>Internal SAIS Sign-off/Review: Technical Specifications</a:t>
            </a:r>
          </a:p>
          <a:p>
            <a:pPr lvl="1"/>
            <a:r>
              <a:rPr lang="en-US" sz="1600" dirty="0" smtClean="0"/>
              <a:t>Implementation Project Planning</a:t>
            </a:r>
          </a:p>
          <a:p>
            <a:pPr lvl="2"/>
            <a:r>
              <a:rPr lang="en-US" sz="1600" dirty="0" smtClean="0"/>
              <a:t>Estimate, resources and schedule for Implementation Project</a:t>
            </a:r>
          </a:p>
          <a:p>
            <a:pPr lvl="2"/>
            <a:r>
              <a:rPr lang="en-US" sz="1600" dirty="0" smtClean="0"/>
              <a:t>Testing Strategy Document</a:t>
            </a:r>
          </a:p>
          <a:p>
            <a:pPr lvl="2"/>
            <a:r>
              <a:rPr lang="en-US" sz="1600" dirty="0" smtClean="0"/>
              <a:t>High-level Rollout Plan</a:t>
            </a:r>
          </a:p>
          <a:p>
            <a:pPr lvl="1"/>
            <a:endParaRPr lang="en-US" sz="1800" dirty="0" smtClean="0"/>
          </a:p>
          <a:p>
            <a:pPr lvl="1"/>
            <a:endParaRPr lang="en-US" sz="1800" dirty="0" smtClean="0"/>
          </a:p>
          <a:p>
            <a:pPr lvl="1"/>
            <a:endParaRPr lang="en-US" dirty="0" smtClean="0"/>
          </a:p>
          <a:p>
            <a:pPr eaLnBrk="1" hangingPunct="1"/>
            <a:endParaRPr lang="en-US" b="1"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endParaRPr lang="en-US" smtClean="0"/>
          </a:p>
          <a:p>
            <a:fld id="{A86B2833-B28D-48F9-BCA5-9FD6DE151DC1}" type="slidenum">
              <a:rPr lang="en-US" smtClean="0"/>
              <a:pPr/>
              <a:t>8</a:t>
            </a:fld>
            <a:endParaRPr lang="en-US" smtClean="0"/>
          </a:p>
        </p:txBody>
      </p:sp>
      <p:pic>
        <p:nvPicPr>
          <p:cNvPr id="7171"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7172" name="Rectangle 2"/>
          <p:cNvSpPr>
            <a:spLocks noGrp="1" noChangeArrowheads="1"/>
          </p:cNvSpPr>
          <p:nvPr>
            <p:ph type="title"/>
          </p:nvPr>
        </p:nvSpPr>
        <p:spPr/>
        <p:txBody>
          <a:bodyPr/>
          <a:lstStyle/>
          <a:p>
            <a:r>
              <a:rPr lang="en-US" dirty="0" smtClean="0"/>
              <a:t>Scheduling Requirements – Scope</a:t>
            </a:r>
          </a:p>
        </p:txBody>
      </p:sp>
      <p:sp>
        <p:nvSpPr>
          <p:cNvPr id="7173" name="Rectangle 3"/>
          <p:cNvSpPr>
            <a:spLocks noGrp="1" noChangeArrowheads="1"/>
          </p:cNvSpPr>
          <p:nvPr>
            <p:ph type="body" idx="1"/>
          </p:nvPr>
        </p:nvSpPr>
        <p:spPr/>
        <p:txBody>
          <a:bodyPr/>
          <a:lstStyle/>
          <a:p>
            <a:r>
              <a:rPr lang="en-US" sz="2000" dirty="0" smtClean="0"/>
              <a:t>Currently, the Scheduling system is used to define many different processes, interfaces and systems.  To be sure that the work is focused through all phases of the Requirements and Implementation projects on what’s needed for the Scheduling system, a Scope Statement has been created.  This clearly identifies what’s in-scope and out-of-scope.  </a:t>
            </a:r>
          </a:p>
          <a:p>
            <a:r>
              <a:rPr lang="en-US" sz="2000" dirty="0" smtClean="0"/>
              <a:t>This document will be reviewed by the Sponsors for feedback and sign-off.</a:t>
            </a:r>
          </a:p>
          <a:p>
            <a:r>
              <a:rPr lang="en-US" sz="2000" dirty="0" smtClean="0"/>
              <a:t>The Scope Statement is a separate document that will be reviewed after the Kick-Off presentation</a:t>
            </a:r>
          </a:p>
          <a:p>
            <a:pPr>
              <a:buNone/>
            </a:pP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p:spPr>
        <p:txBody>
          <a:bodyPr/>
          <a:lstStyle/>
          <a:p>
            <a:endParaRPr lang="en-US" smtClean="0"/>
          </a:p>
          <a:p>
            <a:fld id="{65766535-AAB9-4B9D-A577-9BE05474A099}" type="slidenum">
              <a:rPr lang="en-US" smtClean="0"/>
              <a:pPr/>
              <a:t>9</a:t>
            </a:fld>
            <a:endParaRPr lang="en-US" smtClean="0"/>
          </a:p>
        </p:txBody>
      </p:sp>
      <p:pic>
        <p:nvPicPr>
          <p:cNvPr id="8195" name="Picture 8" descr="style08"/>
          <p:cNvPicPr>
            <a:picLocks noGrp="1" noChangeAspect="1" noChangeArrowheads="1"/>
          </p:cNvPicPr>
          <p:nvPr/>
        </p:nvPicPr>
        <p:blipFill>
          <a:blip r:embed="rId3"/>
          <a:srcRect/>
          <a:stretch>
            <a:fillRect/>
          </a:stretch>
        </p:blipFill>
        <p:spPr bwMode="auto">
          <a:xfrm>
            <a:off x="8153400" y="6477000"/>
            <a:ext cx="914400" cy="352425"/>
          </a:xfrm>
          <a:prstGeom prst="rect">
            <a:avLst/>
          </a:prstGeom>
          <a:noFill/>
          <a:ln w="9525">
            <a:noFill/>
            <a:miter lim="800000"/>
            <a:headEnd/>
            <a:tailEnd/>
          </a:ln>
        </p:spPr>
      </p:pic>
      <p:sp>
        <p:nvSpPr>
          <p:cNvPr id="8196" name="Rectangle 2"/>
          <p:cNvSpPr>
            <a:spLocks noGrp="1" noChangeArrowheads="1"/>
          </p:cNvSpPr>
          <p:nvPr>
            <p:ph type="title"/>
          </p:nvPr>
        </p:nvSpPr>
        <p:spPr/>
        <p:txBody>
          <a:bodyPr/>
          <a:lstStyle/>
          <a:p>
            <a:r>
              <a:rPr lang="en-US" dirty="0" smtClean="0"/>
              <a:t>Requirements Gathering – Meetings</a:t>
            </a:r>
          </a:p>
        </p:txBody>
      </p:sp>
      <p:sp>
        <p:nvSpPr>
          <p:cNvPr id="8197" name="Rectangle 3"/>
          <p:cNvSpPr>
            <a:spLocks noGrp="1" noChangeArrowheads="1"/>
          </p:cNvSpPr>
          <p:nvPr>
            <p:ph type="body" idx="1"/>
          </p:nvPr>
        </p:nvSpPr>
        <p:spPr/>
        <p:txBody>
          <a:bodyPr/>
          <a:lstStyle/>
          <a:p>
            <a:r>
              <a:rPr lang="en-US" b="1" dirty="0" smtClean="0"/>
              <a:t>Registrar/Scheduling Office</a:t>
            </a:r>
          </a:p>
          <a:p>
            <a:r>
              <a:rPr lang="en-US" b="1" dirty="0" smtClean="0"/>
              <a:t>Selected Departments</a:t>
            </a:r>
          </a:p>
          <a:p>
            <a:pPr lvl="1"/>
            <a:r>
              <a:rPr lang="en-US" sz="1800" dirty="0" smtClean="0"/>
              <a:t>To be determined with input from the Registrar’s Office</a:t>
            </a:r>
          </a:p>
          <a:p>
            <a:r>
              <a:rPr lang="en-US" b="1" dirty="0" smtClean="0"/>
              <a:t>Interface Groups and Applications</a:t>
            </a:r>
          </a:p>
          <a:p>
            <a:pPr lvl="1"/>
            <a:r>
              <a:rPr lang="en-US" sz="1800" dirty="0" smtClean="0"/>
              <a:t>CIS (already held)</a:t>
            </a:r>
          </a:p>
          <a:p>
            <a:pPr lvl="1"/>
            <a:r>
              <a:rPr lang="en-US" sz="1800" dirty="0" smtClean="0"/>
              <a:t>WTW</a:t>
            </a:r>
          </a:p>
          <a:p>
            <a:pPr lvl="1"/>
            <a:r>
              <a:rPr lang="en-US" sz="1800" dirty="0" smtClean="0"/>
              <a:t>Stellar</a:t>
            </a:r>
          </a:p>
          <a:p>
            <a:pPr lvl="1"/>
            <a:r>
              <a:rPr lang="en-US" sz="1800" dirty="0" smtClean="0"/>
              <a:t>HASS Lottery (Meet with SAIS Team and Registrar)</a:t>
            </a:r>
          </a:p>
          <a:p>
            <a:pPr lvl="1"/>
            <a:r>
              <a:rPr lang="en-US" sz="1800" dirty="0" smtClean="0"/>
              <a:t>Sloan Bidding (Meet with SAIS Team and Registrar)</a:t>
            </a:r>
          </a:p>
          <a:p>
            <a:pPr lvl="1"/>
            <a:r>
              <a:rPr lang="en-US" sz="1800" dirty="0" smtClean="0"/>
              <a:t>Online Grading Project Team (already held)</a:t>
            </a:r>
          </a:p>
          <a:p>
            <a:pPr lvl="1"/>
            <a:r>
              <a:rPr lang="en-US" sz="1800" dirty="0" smtClean="0"/>
              <a:t>Data Warehouse</a:t>
            </a:r>
          </a:p>
          <a:p>
            <a:r>
              <a:rPr lang="en-US" b="1" dirty="0" smtClean="0"/>
              <a:t>Who should be included in the meetings?</a:t>
            </a:r>
          </a:p>
          <a:p>
            <a:pPr eaLnBrk="1" hangingPunct="1"/>
            <a:endParaRPr lang="en-US" b="1" dirty="0" smtClean="0"/>
          </a:p>
          <a:p>
            <a:pPr lvl="1" eaLnBrk="1" hangingPunct="1"/>
            <a:endParaRPr lang="en-US" b="1" dirty="0" smtClean="0"/>
          </a:p>
          <a:p>
            <a:pPr lvl="1" eaLnBrk="1" hangingPunct="1"/>
            <a:endParaRPr lang="en-US" b="1" dirty="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DDDDDD"/>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Helvetica" pitchFamily="34" charset="0"/>
          </a:defRPr>
        </a:defPPr>
      </a:lstStyle>
    </a:spDef>
    <a:lnDef>
      <a:spPr bwMode="auto">
        <a:xfrm>
          <a:off x="0" y="0"/>
          <a:ext cx="1" cy="1"/>
        </a:xfrm>
        <a:custGeom>
          <a:avLst/>
          <a:gdLst/>
          <a:ahLst/>
          <a:cxnLst/>
          <a:rect l="0" t="0" r="0" b="0"/>
          <a:pathLst/>
        </a:custGeom>
        <a:solidFill>
          <a:srgbClr val="DDDDDD"/>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10876</TotalTime>
  <Words>759</Words>
  <Application>Microsoft Macintosh PowerPoint</Application>
  <PresentationFormat>On-screen Show (4:3)</PresentationFormat>
  <Paragraphs>191</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Scheduling – Requirements Project</vt:lpstr>
      <vt:lpstr>Agenda</vt:lpstr>
      <vt:lpstr>Project Overview</vt:lpstr>
      <vt:lpstr>Project Phases</vt:lpstr>
      <vt:lpstr>Requirements Phase</vt:lpstr>
      <vt:lpstr>Solution Decision Phase</vt:lpstr>
      <vt:lpstr>Detail Design Phase</vt:lpstr>
      <vt:lpstr>Scheduling Requirements – Scope</vt:lpstr>
      <vt:lpstr>Requirements Gathering – Meetings</vt:lpstr>
      <vt:lpstr>Project Roles</vt:lpstr>
      <vt:lpstr>Review and Sign-off Responsibilities</vt:lpstr>
      <vt:lpstr>Communication Plan</vt:lpstr>
      <vt:lpstr>Timeline and Milestones</vt:lpstr>
      <vt:lpstr>Requirements Phase - Success Criteria</vt:lpstr>
      <vt:lpstr>Next Steps</vt:lpstr>
    </vt:vector>
  </TitlesOfParts>
  <Company>FSS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dhughes</dc:creator>
  <cp:lastModifiedBy>mccollin</cp:lastModifiedBy>
  <cp:revision>1635</cp:revision>
  <dcterms:created xsi:type="dcterms:W3CDTF">2006-04-25T14:15:22Z</dcterms:created>
  <dcterms:modified xsi:type="dcterms:W3CDTF">2011-11-07T05:16:20Z</dcterms:modified>
</cp:coreProperties>
</file>