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337" r:id="rId3"/>
    <p:sldId id="339" r:id="rId4"/>
    <p:sldId id="340" r:id="rId5"/>
    <p:sldId id="341" r:id="rId6"/>
    <p:sldId id="342" r:id="rId7"/>
    <p:sldId id="343" r:id="rId8"/>
    <p:sldId id="344" r:id="rId9"/>
    <p:sldId id="345" r:id="rId10"/>
    <p:sldId id="346" r:id="rId11"/>
    <p:sldId id="347" r:id="rId12"/>
    <p:sldId id="349" r:id="rId13"/>
    <p:sldId id="348" r:id="rId14"/>
    <p:sldId id="350" r:id="rId15"/>
    <p:sldId id="351" r:id="rId16"/>
    <p:sldId id="33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ouié Schoeman" initials="LS" lastIdx="64"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989898"/>
    <a:srgbClr val="ABABAB"/>
    <a:srgbClr val="9B293F"/>
    <a:srgbClr val="91273B"/>
    <a:srgbClr val="E53E5C"/>
    <a:srgbClr val="912739"/>
    <a:srgbClr val="A82A00"/>
    <a:srgbClr val="8A2100"/>
    <a:srgbClr val="9A89FF"/>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97" autoAdjust="0"/>
    <p:restoredTop sz="73518" autoAdjust="0"/>
  </p:normalViewPr>
  <p:slideViewPr>
    <p:cSldViewPr>
      <p:cViewPr>
        <p:scale>
          <a:sx n="125" d="100"/>
          <a:sy n="125" d="100"/>
        </p:scale>
        <p:origin x="-1080"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commentAuthors" Target="commentAuthors.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A7635E-4515-484B-A84B-D9DA7213422C}" type="datetimeFigureOut">
              <a:rPr lang="en-US" smtClean="0"/>
              <a:pPr/>
              <a:t>11/7/11</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D3C1A8-7F57-48C1-B375-4E488854080D}" type="slidenum">
              <a:rPr lang="en-ZA" smtClean="0"/>
              <a:pPr/>
              <a:t>‹#›</a:t>
            </a:fld>
            <a:endParaRPr lang="en-ZA"/>
          </a:p>
        </p:txBody>
      </p:sp>
    </p:spTree>
    <p:extLst>
      <p:ext uri="{BB962C8B-B14F-4D97-AF65-F5344CB8AC3E}">
        <p14:creationId xmlns:p14="http://schemas.microsoft.com/office/powerpoint/2010/main" val="2908932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smtClean="0"/>
          </a:p>
        </p:txBody>
      </p:sp>
      <p:sp>
        <p:nvSpPr>
          <p:cNvPr id="4" name="Slide Number Placeholder 3"/>
          <p:cNvSpPr>
            <a:spLocks noGrp="1"/>
          </p:cNvSpPr>
          <p:nvPr>
            <p:ph type="sldNum" sz="quarter" idx="10"/>
          </p:nvPr>
        </p:nvSpPr>
        <p:spPr/>
        <p:txBody>
          <a:bodyPr/>
          <a:lstStyle/>
          <a:p>
            <a:fld id="{98D3C1A8-7F57-48C1-B375-4E488854080D}" type="slidenum">
              <a:rPr lang="en-ZA" smtClean="0"/>
              <a:pPr/>
              <a:t>1</a:t>
            </a:fld>
            <a:endParaRPr lang="en-Z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10</a:t>
            </a:fld>
            <a:endParaRPr lang="en-ZA"/>
          </a:p>
        </p:txBody>
      </p:sp>
    </p:spTree>
    <p:extLst>
      <p:ext uri="{BB962C8B-B14F-4D97-AF65-F5344CB8AC3E}">
        <p14:creationId xmlns:p14="http://schemas.microsoft.com/office/powerpoint/2010/main" val="470396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11</a:t>
            </a:fld>
            <a:endParaRPr lang="en-ZA"/>
          </a:p>
        </p:txBody>
      </p:sp>
    </p:spTree>
    <p:extLst>
      <p:ext uri="{BB962C8B-B14F-4D97-AF65-F5344CB8AC3E}">
        <p14:creationId xmlns:p14="http://schemas.microsoft.com/office/powerpoint/2010/main" val="16193867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12</a:t>
            </a:fld>
            <a:endParaRPr lang="en-ZA"/>
          </a:p>
        </p:txBody>
      </p:sp>
    </p:spTree>
    <p:extLst>
      <p:ext uri="{BB962C8B-B14F-4D97-AF65-F5344CB8AC3E}">
        <p14:creationId xmlns:p14="http://schemas.microsoft.com/office/powerpoint/2010/main" val="8302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13</a:t>
            </a:fld>
            <a:endParaRPr lang="en-ZA"/>
          </a:p>
        </p:txBody>
      </p:sp>
    </p:spTree>
    <p:extLst>
      <p:ext uri="{BB962C8B-B14F-4D97-AF65-F5344CB8AC3E}">
        <p14:creationId xmlns:p14="http://schemas.microsoft.com/office/powerpoint/2010/main" val="32864072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14</a:t>
            </a:fld>
            <a:endParaRPr lang="en-ZA"/>
          </a:p>
        </p:txBody>
      </p:sp>
    </p:spTree>
    <p:extLst>
      <p:ext uri="{BB962C8B-B14F-4D97-AF65-F5344CB8AC3E}">
        <p14:creationId xmlns:p14="http://schemas.microsoft.com/office/powerpoint/2010/main" val="15820063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15</a:t>
            </a:fld>
            <a:endParaRPr lang="en-ZA"/>
          </a:p>
        </p:txBody>
      </p:sp>
    </p:spTree>
    <p:extLst>
      <p:ext uri="{BB962C8B-B14F-4D97-AF65-F5344CB8AC3E}">
        <p14:creationId xmlns:p14="http://schemas.microsoft.com/office/powerpoint/2010/main" val="39396405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16</a:t>
            </a:fld>
            <a:endParaRPr lang="en-ZA"/>
          </a:p>
        </p:txBody>
      </p:sp>
    </p:spTree>
    <p:extLst>
      <p:ext uri="{BB962C8B-B14F-4D97-AF65-F5344CB8AC3E}">
        <p14:creationId xmlns:p14="http://schemas.microsoft.com/office/powerpoint/2010/main" val="2620750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2</a:t>
            </a:fld>
            <a:endParaRPr lang="en-ZA"/>
          </a:p>
        </p:txBody>
      </p:sp>
    </p:spTree>
    <p:extLst>
      <p:ext uri="{BB962C8B-B14F-4D97-AF65-F5344CB8AC3E}">
        <p14:creationId xmlns:p14="http://schemas.microsoft.com/office/powerpoint/2010/main" val="331577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3</a:t>
            </a:fld>
            <a:endParaRPr lang="en-ZA"/>
          </a:p>
        </p:txBody>
      </p:sp>
    </p:spTree>
    <p:extLst>
      <p:ext uri="{BB962C8B-B14F-4D97-AF65-F5344CB8AC3E}">
        <p14:creationId xmlns:p14="http://schemas.microsoft.com/office/powerpoint/2010/main" val="3235762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a:buChar char="•"/>
            </a:pPr>
            <a:endParaRPr lang="en-US" baseline="0" dirty="0" smtClean="0"/>
          </a:p>
          <a:p>
            <a:pPr marL="171450" indent="-171450">
              <a:buFont typeface="Arial"/>
              <a:buChar char="•"/>
            </a:pPr>
            <a:endParaRPr lang="en-US" baseline="0" dirty="0" smtClean="0"/>
          </a:p>
          <a:p>
            <a:pPr marL="171450" indent="-171450">
              <a:buFont typeface="Arial"/>
              <a:buChar char="•"/>
            </a:pPr>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4</a:t>
            </a:fld>
            <a:endParaRPr lang="en-ZA"/>
          </a:p>
        </p:txBody>
      </p:sp>
    </p:spTree>
    <p:extLst>
      <p:ext uri="{BB962C8B-B14F-4D97-AF65-F5344CB8AC3E}">
        <p14:creationId xmlns:p14="http://schemas.microsoft.com/office/powerpoint/2010/main" val="3022114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5</a:t>
            </a:fld>
            <a:endParaRPr lang="en-ZA"/>
          </a:p>
        </p:txBody>
      </p:sp>
    </p:spTree>
    <p:extLst>
      <p:ext uri="{BB962C8B-B14F-4D97-AF65-F5344CB8AC3E}">
        <p14:creationId xmlns:p14="http://schemas.microsoft.com/office/powerpoint/2010/main" val="2212595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6</a:t>
            </a:fld>
            <a:endParaRPr lang="en-ZA"/>
          </a:p>
        </p:txBody>
      </p:sp>
    </p:spTree>
    <p:extLst>
      <p:ext uri="{BB962C8B-B14F-4D97-AF65-F5344CB8AC3E}">
        <p14:creationId xmlns:p14="http://schemas.microsoft.com/office/powerpoint/2010/main" val="13094642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Examples</a:t>
            </a:r>
            <a:r>
              <a:rPr lang="en-US" baseline="0" dirty="0" smtClean="0"/>
              <a:t> of improvements;</a:t>
            </a:r>
          </a:p>
          <a:p>
            <a:pPr marL="171450" indent="-171450">
              <a:buFont typeface="Arial"/>
              <a:buChar char="•"/>
            </a:pPr>
            <a:r>
              <a:rPr lang="en-US" baseline="0" dirty="0" smtClean="0"/>
              <a:t>Data entry tool – right now there is no distinction between activate, change, terminate. User must enter all fields required for a new position; </a:t>
            </a:r>
          </a:p>
          <a:p>
            <a:pPr marL="628650" lvl="1" indent="-171450">
              <a:buFont typeface="Arial"/>
              <a:buChar char="•"/>
            </a:pPr>
            <a:r>
              <a:rPr lang="en-US" baseline="0" dirty="0" err="1" smtClean="0"/>
              <a:t>e.g</a:t>
            </a:r>
            <a:r>
              <a:rPr lang="en-US" baseline="0" dirty="0" smtClean="0"/>
              <a:t> extension, only need  to change end date and provide cost object. Right now you would have to complete start and end date, position title, job title, time group etc.</a:t>
            </a:r>
          </a:p>
          <a:p>
            <a:pPr marL="171450" lvl="0" indent="-171450">
              <a:buFont typeface="Arial"/>
              <a:buChar char="•"/>
            </a:pPr>
            <a:r>
              <a:rPr lang="en-US" baseline="0" dirty="0" smtClean="0"/>
              <a:t>Quicker turnaround times</a:t>
            </a:r>
          </a:p>
          <a:p>
            <a:pPr marL="628650" lvl="1" indent="-171450">
              <a:buFont typeface="Arial"/>
              <a:buChar char="•"/>
            </a:pPr>
            <a:r>
              <a:rPr lang="en-US" baseline="0" dirty="0" smtClean="0"/>
              <a:t>In future we will have direct update; HR-Pay Service Center is agreeing to provide 24 hour processing in most cases</a:t>
            </a:r>
          </a:p>
          <a:p>
            <a:pPr marL="171450" lvl="0" indent="-171450">
              <a:buFont typeface="Arial"/>
              <a:buChar char="•"/>
            </a:pPr>
            <a:r>
              <a:rPr lang="en-US" baseline="0" dirty="0" smtClean="0"/>
              <a:t>Replace paper approvals – e.g. if hourly rate is &gt;$25, user adds a comment during data entry, then </a:t>
            </a:r>
            <a:r>
              <a:rPr lang="en-US" baseline="0" dirty="0" err="1" smtClean="0"/>
              <a:t>Lilian</a:t>
            </a:r>
            <a:r>
              <a:rPr lang="en-US" baseline="0" dirty="0" smtClean="0"/>
              <a:t> (Svc </a:t>
            </a:r>
            <a:r>
              <a:rPr lang="en-US" baseline="0" dirty="0" err="1" smtClean="0"/>
              <a:t>Ctr</a:t>
            </a:r>
            <a:r>
              <a:rPr lang="en-US" baseline="0" dirty="0" smtClean="0"/>
              <a:t>) gets ODGE approval</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baseline="0" dirty="0" smtClean="0"/>
              <a:t>Increased visibility - Right now there is no confirmation the position request was processed in SAP. We want to provide a feedback loop so users know where the request is at each point of the process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baseline="0" dirty="0" smtClean="0"/>
              <a:t>Fewer errors – build validations on the front end to help prevent bad data from getting into the system; eliminate human error associated with data entry</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baseline="0" dirty="0" smtClean="0"/>
              <a:t>Customer support – automation frees up Service Center Reps so they have more time to focus on customer support</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 typeface="Arial"/>
              <a:buNone/>
              <a:tabLst/>
              <a:defRPr/>
            </a:pPr>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7</a:t>
            </a:fld>
            <a:endParaRPr lang="en-ZA"/>
          </a:p>
        </p:txBody>
      </p:sp>
    </p:spTree>
    <p:extLst>
      <p:ext uri="{BB962C8B-B14F-4D97-AF65-F5344CB8AC3E}">
        <p14:creationId xmlns:p14="http://schemas.microsoft.com/office/powerpoint/2010/main" val="17413068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8</a:t>
            </a:fld>
            <a:endParaRPr lang="en-ZA"/>
          </a:p>
        </p:txBody>
      </p:sp>
    </p:spTree>
    <p:extLst>
      <p:ext uri="{BB962C8B-B14F-4D97-AF65-F5344CB8AC3E}">
        <p14:creationId xmlns:p14="http://schemas.microsoft.com/office/powerpoint/2010/main" val="26918751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9</a:t>
            </a:fld>
            <a:endParaRPr lang="en-ZA"/>
          </a:p>
        </p:txBody>
      </p:sp>
    </p:spTree>
    <p:extLst>
      <p:ext uri="{BB962C8B-B14F-4D97-AF65-F5344CB8AC3E}">
        <p14:creationId xmlns:p14="http://schemas.microsoft.com/office/powerpoint/2010/main" val="7176037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Title 8"/>
          <p:cNvSpPr>
            <a:spLocks noGrp="1"/>
          </p:cNvSpPr>
          <p:nvPr>
            <p:ph type="title" hasCustomPrompt="1"/>
          </p:nvPr>
        </p:nvSpPr>
        <p:spPr>
          <a:xfrm>
            <a:off x="457200" y="1163784"/>
            <a:ext cx="8229600" cy="1579418"/>
          </a:xfrm>
          <a:prstGeom prst="rect">
            <a:avLst/>
          </a:prstGeom>
          <a:noFill/>
        </p:spPr>
        <p:txBody>
          <a:bodyPr/>
          <a:lstStyle>
            <a:lvl1pPr algn="ctr">
              <a:defRPr sz="3600" baseline="0">
                <a:solidFill>
                  <a:srgbClr val="293E6B"/>
                </a:solidFill>
              </a:defRPr>
            </a:lvl1pPr>
          </a:lstStyle>
          <a:p>
            <a:r>
              <a:rPr lang="en-US" dirty="0" smtClean="0"/>
              <a:t>&lt;Presentation title in sentence case&gt;</a:t>
            </a:r>
            <a:endParaRPr lang="en-ZA" dirty="0"/>
          </a:p>
        </p:txBody>
      </p:sp>
      <p:sp>
        <p:nvSpPr>
          <p:cNvPr id="9" name="Subtitle 2"/>
          <p:cNvSpPr>
            <a:spLocks noGrp="1"/>
          </p:cNvSpPr>
          <p:nvPr>
            <p:ph type="subTitle" idx="1" hasCustomPrompt="1"/>
          </p:nvPr>
        </p:nvSpPr>
        <p:spPr>
          <a:xfrm>
            <a:off x="1371600" y="3092336"/>
            <a:ext cx="6400800" cy="809914"/>
          </a:xfrm>
          <a:prstGeom prst="rect">
            <a:avLst/>
          </a:prstGeom>
          <a:noFill/>
        </p:spPr>
        <p:txBody>
          <a:bodyPr>
            <a:normAutofit/>
          </a:bodyPr>
          <a:lstStyle>
            <a:lvl1pPr marL="0" indent="0" algn="ctr">
              <a:buNone/>
              <a:defRPr sz="2400" b="1" baseline="0">
                <a:solidFill>
                  <a:srgbClr val="872434"/>
                </a:solidFill>
                <a:latin typeface="Arial "/>
                <a:cs typeface="Arial "/>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Presented by &lt;First name Surname&gt;</a:t>
            </a:r>
            <a:endParaRPr lang="en-US" dirty="0"/>
          </a:p>
        </p:txBody>
      </p:sp>
      <p:sp>
        <p:nvSpPr>
          <p:cNvPr id="10" name="Date Placeholder 3"/>
          <p:cNvSpPr>
            <a:spLocks noGrp="1"/>
          </p:cNvSpPr>
          <p:nvPr>
            <p:ph type="dt" sz="half" idx="2"/>
          </p:nvPr>
        </p:nvSpPr>
        <p:spPr>
          <a:xfrm>
            <a:off x="3433862" y="4077072"/>
            <a:ext cx="2133600" cy="365125"/>
          </a:xfrm>
          <a:prstGeom prst="rect">
            <a:avLst/>
          </a:prstGeom>
        </p:spPr>
        <p:txBody>
          <a:bodyPr vert="horz" wrap="square" lIns="91440" tIns="45720" rIns="91440" bIns="45720" numCol="1" anchor="ctr" anchorCtr="0" compatLnSpc="1">
            <a:prstTxWarp prst="textNoShape">
              <a:avLst/>
            </a:prstTxWarp>
          </a:bodyPr>
          <a:lstStyle>
            <a:lvl1pPr algn="ctr">
              <a:defRPr sz="1200" baseline="0">
                <a:solidFill>
                  <a:srgbClr val="616265"/>
                </a:solidFill>
                <a:latin typeface="Arial Black" pitchFamily="34" charset="0"/>
                <a:cs typeface="Arial" pitchFamily="34" charset="0"/>
              </a:defRPr>
            </a:lvl1pPr>
          </a:lstStyle>
          <a:p>
            <a:r>
              <a:rPr lang="en-US" smtClean="0"/>
              <a:t>March 31, 2011</a:t>
            </a:r>
            <a:endParaRPr lang="en-US" dirty="0"/>
          </a:p>
        </p:txBody>
      </p:sp>
      <p:pic>
        <p:nvPicPr>
          <p:cNvPr id="2" name="Picture 1"/>
          <p:cNvPicPr>
            <a:picLocks noChangeAspect="1"/>
          </p:cNvPicPr>
          <p:nvPr userDrawn="1"/>
        </p:nvPicPr>
        <p:blipFill>
          <a:blip r:embed="rId2" cstate="print"/>
          <a:stretch>
            <a:fillRect/>
          </a:stretch>
        </p:blipFill>
        <p:spPr>
          <a:xfrm>
            <a:off x="0" y="4581128"/>
            <a:ext cx="3243604" cy="2160240"/>
          </a:xfrm>
          <a:prstGeom prst="rect">
            <a:avLst/>
          </a:prstGeom>
        </p:spPr>
      </p:pic>
      <p:pic>
        <p:nvPicPr>
          <p:cNvPr id="3" name="Picture 2" descr="MIT Logo and sentence.jpg"/>
          <p:cNvPicPr>
            <a:picLocks noChangeAspect="1"/>
          </p:cNvPicPr>
          <p:nvPr userDrawn="1"/>
        </p:nvPicPr>
        <p:blipFill rotWithShape="1">
          <a:blip r:embed="rId3" cstate="print">
            <a:extLst>
              <a:ext uri="{28A0092B-C50C-407E-A947-70E740481C1C}">
                <a14:useLocalDpi xmlns:a14="http://schemas.microsoft.com/office/drawing/2010/main" val="0"/>
              </a:ext>
            </a:extLst>
          </a:blip>
          <a:srcRect r="75286"/>
          <a:stretch/>
        </p:blipFill>
        <p:spPr>
          <a:xfrm>
            <a:off x="0" y="-1240"/>
            <a:ext cx="1331640" cy="979656"/>
          </a:xfrm>
          <a:prstGeom prst="rect">
            <a:avLst/>
          </a:prstGeom>
        </p:spPr>
      </p:pic>
      <p:sp>
        <p:nvSpPr>
          <p:cNvPr id="4" name="TextBox 3"/>
          <p:cNvSpPr txBox="1"/>
          <p:nvPr userDrawn="1"/>
        </p:nvSpPr>
        <p:spPr>
          <a:xfrm>
            <a:off x="1527428" y="404664"/>
            <a:ext cx="5852884" cy="461665"/>
          </a:xfrm>
          <a:prstGeom prst="rect">
            <a:avLst/>
          </a:prstGeom>
          <a:noFill/>
        </p:spPr>
        <p:txBody>
          <a:bodyPr wrap="none" rtlCol="0">
            <a:spAutoFit/>
          </a:bodyPr>
          <a:lstStyle/>
          <a:p>
            <a:r>
              <a:rPr lang="en-US" sz="2400" b="1" baseline="0" dirty="0" smtClean="0">
                <a:solidFill>
                  <a:srgbClr val="9B293F"/>
                </a:solidFill>
              </a:rPr>
              <a:t>Massachusetts Institute of Technology</a:t>
            </a:r>
            <a:endParaRPr lang="en-US" sz="2400" b="1" baseline="0" dirty="0">
              <a:solidFill>
                <a:srgbClr val="9B293F"/>
              </a:solidFill>
            </a:endParaRPr>
          </a:p>
        </p:txBody>
      </p:sp>
      <p:pic>
        <p:nvPicPr>
          <p:cNvPr id="5" name="Picture 4"/>
          <p:cNvPicPr>
            <a:picLocks noChangeAspect="1"/>
          </p:cNvPicPr>
          <p:nvPr userDrawn="1"/>
        </p:nvPicPr>
        <p:blipFill>
          <a:blip r:embed="rId4" cstate="print">
            <a:grayscl/>
          </a:blip>
          <a:stretch>
            <a:fillRect/>
          </a:stretch>
        </p:blipFill>
        <p:spPr>
          <a:xfrm>
            <a:off x="3228686" y="4581129"/>
            <a:ext cx="2855482" cy="2143392"/>
          </a:xfrm>
          <a:prstGeom prst="rect">
            <a:avLst/>
          </a:prstGeom>
        </p:spPr>
      </p:pic>
      <p:pic>
        <p:nvPicPr>
          <p:cNvPr id="8" name="Picture 7"/>
          <p:cNvPicPr>
            <a:picLocks noChangeAspect="1"/>
          </p:cNvPicPr>
          <p:nvPr userDrawn="1"/>
        </p:nvPicPr>
        <p:blipFill>
          <a:blip r:embed="rId5" cstate="print">
            <a:grayscl/>
          </a:blip>
          <a:stretch>
            <a:fillRect/>
          </a:stretch>
        </p:blipFill>
        <p:spPr>
          <a:xfrm>
            <a:off x="6080171" y="4581128"/>
            <a:ext cx="3085400" cy="2151343"/>
          </a:xfrm>
          <a:prstGeom prst="rect">
            <a:avLst/>
          </a:prstGeom>
        </p:spPr>
      </p:pic>
      <p:sp>
        <p:nvSpPr>
          <p:cNvPr id="14" name="Rectangle 13"/>
          <p:cNvSpPr/>
          <p:nvPr userDrawn="1"/>
        </p:nvSpPr>
        <p:spPr>
          <a:xfrm>
            <a:off x="7812360" y="116632"/>
            <a:ext cx="1152128" cy="7920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14282" y="857231"/>
            <a:ext cx="8715436" cy="3870343"/>
          </a:xfrm>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ZA" dirty="0"/>
          </a:p>
        </p:txBody>
      </p:sp>
      <p:sp>
        <p:nvSpPr>
          <p:cNvPr id="4" name="Text Placeholder 3"/>
          <p:cNvSpPr>
            <a:spLocks noGrp="1"/>
          </p:cNvSpPr>
          <p:nvPr>
            <p:ph type="body" sz="half" idx="2" hasCustomPrompt="1"/>
          </p:nvPr>
        </p:nvSpPr>
        <p:spPr>
          <a:xfrm>
            <a:off x="214282" y="5367338"/>
            <a:ext cx="8715436" cy="990620"/>
          </a:xfrm>
        </p:spPr>
        <p:txBody>
          <a:bodyPr>
            <a:normAutofit/>
          </a:bodyPr>
          <a:lstStyle>
            <a:lvl1pPr marL="0" indent="0">
              <a:buNone/>
              <a:defRPr sz="1600">
                <a:solidFill>
                  <a:schemeClr val="accent3"/>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&lt;Click to edit Master text styles&gt;</a:t>
            </a:r>
          </a:p>
        </p:txBody>
      </p:sp>
      <p:sp>
        <p:nvSpPr>
          <p:cNvPr id="9" name="Text Placeholder 2"/>
          <p:cNvSpPr>
            <a:spLocks noGrp="1"/>
          </p:cNvSpPr>
          <p:nvPr>
            <p:ph type="body" idx="13" hasCustomPrompt="1"/>
          </p:nvPr>
        </p:nvSpPr>
        <p:spPr>
          <a:xfrm>
            <a:off x="214282" y="4786322"/>
            <a:ext cx="8715436" cy="568324"/>
          </a:xfrm>
        </p:spPr>
        <p:txBody>
          <a:bodyPr anchor="t">
            <a:norm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&lt;Header in sentence case&gt;</a:t>
            </a:r>
          </a:p>
        </p:txBody>
      </p:sp>
      <p:sp>
        <p:nvSpPr>
          <p:cNvPr id="12" name="Date Placeholder 11"/>
          <p:cNvSpPr>
            <a:spLocks noGrp="1"/>
          </p:cNvSpPr>
          <p:nvPr>
            <p:ph type="dt" sz="half" idx="14"/>
          </p:nvPr>
        </p:nvSpPr>
        <p:spPr/>
        <p:txBody>
          <a:bodyPr/>
          <a:lstStyle/>
          <a:p>
            <a:r>
              <a:rPr lang="en-US" smtClean="0"/>
              <a:t>March 31, 2011</a:t>
            </a:r>
            <a:endParaRPr lang="en-ZA" dirty="0"/>
          </a:p>
        </p:txBody>
      </p:sp>
      <p:sp>
        <p:nvSpPr>
          <p:cNvPr id="13" name="Slide Number Placeholder 12"/>
          <p:cNvSpPr>
            <a:spLocks noGrp="1"/>
          </p:cNvSpPr>
          <p:nvPr>
            <p:ph type="sldNum" sz="quarter" idx="15"/>
          </p:nvPr>
        </p:nvSpPr>
        <p:spPr/>
        <p:txBody>
          <a:bodyPr/>
          <a:lstStyle/>
          <a:p>
            <a:fld id="{3707E1B6-9DF1-42A6-A753-CDD1D7AFF796}" type="slidenum">
              <a:rPr lang="en-ZA" smtClean="0"/>
              <a:pPr/>
              <a:t>‹#›</a:t>
            </a:fld>
            <a:endParaRPr lang="en-ZA"/>
          </a:p>
        </p:txBody>
      </p:sp>
      <p:sp>
        <p:nvSpPr>
          <p:cNvPr id="10" name="Title 9"/>
          <p:cNvSpPr>
            <a:spLocks noGrp="1"/>
          </p:cNvSpPr>
          <p:nvPr>
            <p:ph type="title" hasCustomPrompt="1"/>
          </p:nvPr>
        </p:nvSpPr>
        <p:spPr/>
        <p:txBody>
          <a:bodyPr/>
          <a:lstStyle>
            <a:lvl1pPr>
              <a:defRPr b="1"/>
            </a:lvl1pPr>
          </a:lstStyle>
          <a:p>
            <a:r>
              <a:rPr lang="en-ZA" dirty="0" smtClean="0"/>
              <a:t>&lt;Slide title all in sentence case; avoid wrapping text&gt;</a:t>
            </a:r>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hasCustomPrompt="1"/>
          </p:nvPr>
        </p:nvSpPr>
        <p:spPr/>
        <p:txBody>
          <a:bodyPr vert="eaVert"/>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
        <p:nvSpPr>
          <p:cNvPr id="7" name="Title 6"/>
          <p:cNvSpPr>
            <a:spLocks noGrp="1"/>
          </p:cNvSpPr>
          <p:nvPr>
            <p:ph type="title" hasCustomPrompt="1"/>
          </p:nvPr>
        </p:nvSpPr>
        <p:spPr/>
        <p:txBody>
          <a:bodyPr/>
          <a:lstStyle/>
          <a:p>
            <a:r>
              <a:rPr lang="en-ZA" dirty="0" smtClean="0"/>
              <a:t>&lt;Slide title all in sentence case; avoid wrapping text&gt;</a:t>
            </a:r>
            <a:endParaRPr lang="en-ZA" dirty="0"/>
          </a:p>
        </p:txBody>
      </p:sp>
      <p:sp>
        <p:nvSpPr>
          <p:cNvPr id="8" name="Date Placeholder 7"/>
          <p:cNvSpPr>
            <a:spLocks noGrp="1"/>
          </p:cNvSpPr>
          <p:nvPr>
            <p:ph type="dt" sz="half" idx="10"/>
          </p:nvPr>
        </p:nvSpPr>
        <p:spPr/>
        <p:txBody>
          <a:bodyPr/>
          <a:lstStyle/>
          <a:p>
            <a:r>
              <a:rPr lang="en-US" smtClean="0"/>
              <a:t>March 31, 2011</a:t>
            </a:r>
            <a:endParaRPr lang="en-ZA" dirty="0"/>
          </a:p>
        </p:txBody>
      </p:sp>
      <p:sp>
        <p:nvSpPr>
          <p:cNvPr id="9" name="Slide Number Placeholder 8"/>
          <p:cNvSpPr>
            <a:spLocks noGrp="1"/>
          </p:cNvSpPr>
          <p:nvPr>
            <p:ph type="sldNum" sz="quarter" idx="11"/>
          </p:nvPr>
        </p:nvSpPr>
        <p:spPr/>
        <p:txBody>
          <a:bodyPr/>
          <a:lstStyle/>
          <a:p>
            <a:fld id="{3707E1B6-9DF1-42A6-A753-CDD1D7AFF796}" type="slidenum">
              <a:rPr lang="en-ZA" smtClean="0"/>
              <a:pPr/>
              <a:t>‹#›</a:t>
            </a:fld>
            <a:endParaRPr lang="en-Z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7929586" y="857232"/>
            <a:ext cx="971528" cy="5500726"/>
          </a:xfrm>
        </p:spPr>
        <p:txBody>
          <a:bodyPr vert="eaVert"/>
          <a:lstStyle>
            <a:lvl1pPr algn="ctr">
              <a:defRPr/>
            </a:lvl1pPr>
          </a:lstStyle>
          <a:p>
            <a:pPr lvl="0"/>
            <a:r>
              <a:rPr lang="en-ZA" dirty="0" smtClean="0"/>
              <a:t>&lt;Slide title all in sentence case; avoid wrapping text&gt;</a:t>
            </a:r>
            <a:endParaRPr lang="en-US" dirty="0" smtClean="0"/>
          </a:p>
        </p:txBody>
      </p:sp>
      <p:sp>
        <p:nvSpPr>
          <p:cNvPr id="3" name="Vertical Text Placeholder 2"/>
          <p:cNvSpPr>
            <a:spLocks noGrp="1"/>
          </p:cNvSpPr>
          <p:nvPr>
            <p:ph type="body" orient="vert" idx="1" hasCustomPrompt="1"/>
          </p:nvPr>
        </p:nvSpPr>
        <p:spPr>
          <a:xfrm>
            <a:off x="214282" y="857232"/>
            <a:ext cx="7643866" cy="5500726"/>
          </a:xfrm>
        </p:spPr>
        <p:txBody>
          <a:bodyPr vert="eaVert"/>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
        <p:nvSpPr>
          <p:cNvPr id="10" name="Date Placeholder 9"/>
          <p:cNvSpPr>
            <a:spLocks noGrp="1"/>
          </p:cNvSpPr>
          <p:nvPr>
            <p:ph type="dt" sz="half" idx="10"/>
          </p:nvPr>
        </p:nvSpPr>
        <p:spPr/>
        <p:txBody>
          <a:bodyPr/>
          <a:lstStyle/>
          <a:p>
            <a:r>
              <a:rPr lang="en-US" smtClean="0"/>
              <a:t>March 31, 2011</a:t>
            </a:r>
            <a:endParaRPr lang="en-ZA" dirty="0"/>
          </a:p>
        </p:txBody>
      </p:sp>
      <p:sp>
        <p:nvSpPr>
          <p:cNvPr id="14" name="Slide Number Placeholder 13"/>
          <p:cNvSpPr>
            <a:spLocks noGrp="1"/>
          </p:cNvSpPr>
          <p:nvPr>
            <p:ph type="sldNum" sz="quarter" idx="11"/>
          </p:nvPr>
        </p:nvSpPr>
        <p:spPr/>
        <p:txBody>
          <a:bodyPr/>
          <a:lstStyle/>
          <a:p>
            <a:fld id="{3707E1B6-9DF1-42A6-A753-CDD1D7AFF796}" type="slidenum">
              <a:rPr lang="en-ZA" smtClean="0"/>
              <a:pPr/>
              <a:t>‹#›</a:t>
            </a:fld>
            <a:endParaRPr lang="en-Z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end of presentation">
    <p:spTree>
      <p:nvGrpSpPr>
        <p:cNvPr id="1" name=""/>
        <p:cNvGrpSpPr/>
        <p:nvPr/>
      </p:nvGrpSpPr>
      <p:grpSpPr>
        <a:xfrm>
          <a:off x="0" y="0"/>
          <a:ext cx="0" cy="0"/>
          <a:chOff x="0" y="0"/>
          <a:chExt cx="0" cy="0"/>
        </a:xfrm>
      </p:grpSpPr>
      <p:sp>
        <p:nvSpPr>
          <p:cNvPr id="21" name="Text Placeholder 2"/>
          <p:cNvSpPr>
            <a:spLocks noGrp="1"/>
          </p:cNvSpPr>
          <p:nvPr>
            <p:ph type="body" idx="1" hasCustomPrompt="1"/>
          </p:nvPr>
        </p:nvSpPr>
        <p:spPr>
          <a:xfrm>
            <a:off x="214282" y="2714620"/>
            <a:ext cx="8715436" cy="1500187"/>
          </a:xfrm>
        </p:spPr>
        <p:txBody>
          <a:bodyPr anchor="ctr">
            <a:normAutofit/>
          </a:bodyPr>
          <a:lstStyle>
            <a:lvl1pPr marL="0" indent="0" algn="ctr">
              <a:buNone/>
              <a:defRPr sz="3600" b="1">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Thank you</a:t>
            </a:r>
          </a:p>
        </p:txBody>
      </p:sp>
      <p:sp>
        <p:nvSpPr>
          <p:cNvPr id="22" name="Text Placeholder 3"/>
          <p:cNvSpPr>
            <a:spLocks noGrp="1"/>
          </p:cNvSpPr>
          <p:nvPr>
            <p:ph type="body" sz="half" idx="2" hasCustomPrompt="1"/>
          </p:nvPr>
        </p:nvSpPr>
        <p:spPr>
          <a:xfrm>
            <a:off x="214282" y="5357826"/>
            <a:ext cx="8715436" cy="990620"/>
          </a:xfrm>
        </p:spPr>
        <p:txBody>
          <a:bodyPr anchor="b">
            <a:normAutofit/>
          </a:bodyPr>
          <a:lstStyle>
            <a:lvl1pPr marL="0" indent="0">
              <a:buNone/>
              <a:defRPr sz="900">
                <a:solidFill>
                  <a:schemeClr val="accent3"/>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ZA" dirty="0" smtClean="0"/>
              <a:t>EPI-USE, the EPI-USE logo, Query Manager, Data Sync Manager, Variance Monitor, and Advantage Toolkit are trademarks or registered trademarks of EPI-USE Systems Limited. </a:t>
            </a:r>
            <a:r>
              <a:rPr lang="en-ZA" dirty="0" err="1" smtClean="0"/>
              <a:t>Magnisol</a:t>
            </a:r>
            <a:r>
              <a:rPr lang="en-ZA" dirty="0" smtClean="0"/>
              <a:t>, the </a:t>
            </a:r>
            <a:r>
              <a:rPr lang="en-ZA" dirty="0" err="1" smtClean="0"/>
              <a:t>Magnisol</a:t>
            </a:r>
            <a:r>
              <a:rPr lang="en-ZA" dirty="0" smtClean="0"/>
              <a:t> logo, </a:t>
            </a:r>
            <a:r>
              <a:rPr lang="en-ZA" dirty="0" err="1" smtClean="0"/>
              <a:t>MagniSuite</a:t>
            </a:r>
            <a:r>
              <a:rPr lang="en-ZA" dirty="0" smtClean="0"/>
              <a:t>, and </a:t>
            </a:r>
            <a:r>
              <a:rPr lang="en-ZA" dirty="0" err="1" smtClean="0"/>
              <a:t>MagniTrack</a:t>
            </a:r>
            <a:r>
              <a:rPr lang="en-ZA" dirty="0" smtClean="0"/>
              <a:t> are trademarks of </a:t>
            </a:r>
            <a:r>
              <a:rPr lang="en-ZA" dirty="0" err="1" smtClean="0"/>
              <a:t>Magnisol</a:t>
            </a:r>
            <a:r>
              <a:rPr lang="en-ZA" dirty="0" smtClean="0"/>
              <a:t>. SAP and </a:t>
            </a:r>
            <a:r>
              <a:rPr lang="en-ZA" dirty="0" err="1" smtClean="0"/>
              <a:t>mySAP</a:t>
            </a:r>
            <a:r>
              <a:rPr lang="en-ZA" dirty="0" smtClean="0"/>
              <a:t> and all other SAP products and services mentioned herein are trademarks or registered trademarks of SAP AG in Germany and several other countries. All other trademarks are the property of their respective owners.</a:t>
            </a:r>
            <a:endParaRPr lang="en-US" dirty="0" smtClean="0"/>
          </a:p>
        </p:txBody>
      </p:sp>
      <p:sp>
        <p:nvSpPr>
          <p:cNvPr id="5" name="Date Placeholder 4"/>
          <p:cNvSpPr>
            <a:spLocks noGrp="1"/>
          </p:cNvSpPr>
          <p:nvPr>
            <p:ph type="dt" sz="half" idx="10"/>
          </p:nvPr>
        </p:nvSpPr>
        <p:spPr/>
        <p:txBody>
          <a:bodyPr/>
          <a:lstStyle/>
          <a:p>
            <a:r>
              <a:rPr lang="en-US" smtClean="0"/>
              <a:t>March 31, 2011</a:t>
            </a:r>
            <a:endParaRPr lang="en-ZA" dirty="0"/>
          </a:p>
        </p:txBody>
      </p:sp>
      <p:sp>
        <p:nvSpPr>
          <p:cNvPr id="6" name="Slide Number Placeholder 5"/>
          <p:cNvSpPr>
            <a:spLocks noGrp="1"/>
          </p:cNvSpPr>
          <p:nvPr>
            <p:ph type="sldNum" sz="quarter" idx="11"/>
          </p:nvPr>
        </p:nvSpPr>
        <p:spPr/>
        <p:txBody>
          <a:bodyPr/>
          <a:lstStyle/>
          <a:p>
            <a:fld id="{3707E1B6-9DF1-42A6-A753-CDD1D7AFF796}" type="slidenum">
              <a:rPr lang="en-ZA" smtClean="0"/>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
        <p:nvSpPr>
          <p:cNvPr id="9" name="Date Placeholder 8"/>
          <p:cNvSpPr>
            <a:spLocks noGrp="1"/>
          </p:cNvSpPr>
          <p:nvPr>
            <p:ph type="dt" sz="half" idx="10"/>
          </p:nvPr>
        </p:nvSpPr>
        <p:spPr/>
        <p:txBody>
          <a:bodyPr/>
          <a:lstStyle/>
          <a:p>
            <a:r>
              <a:rPr lang="en-US" smtClean="0"/>
              <a:t>March 31, 2011</a:t>
            </a:r>
            <a:endParaRPr lang="en-ZA" dirty="0"/>
          </a:p>
        </p:txBody>
      </p:sp>
      <p:sp>
        <p:nvSpPr>
          <p:cNvPr id="10" name="Slide Number Placeholder 9"/>
          <p:cNvSpPr>
            <a:spLocks noGrp="1"/>
          </p:cNvSpPr>
          <p:nvPr>
            <p:ph type="sldNum" sz="quarter" idx="11"/>
          </p:nvPr>
        </p:nvSpPr>
        <p:spPr/>
        <p:txBody>
          <a:bodyPr/>
          <a:lstStyle/>
          <a:p>
            <a:fld id="{3707E1B6-9DF1-42A6-A753-CDD1D7AFF796}" type="slidenum">
              <a:rPr lang="en-ZA" smtClean="0"/>
              <a:pPr/>
              <a:t>‹#›</a:t>
            </a:fld>
            <a:endParaRPr lang="en-ZA"/>
          </a:p>
        </p:txBody>
      </p:sp>
      <p:sp>
        <p:nvSpPr>
          <p:cNvPr id="7" name="Title 6"/>
          <p:cNvSpPr>
            <a:spLocks noGrp="1"/>
          </p:cNvSpPr>
          <p:nvPr>
            <p:ph type="title" hasCustomPrompt="1"/>
          </p:nvPr>
        </p:nvSpPr>
        <p:spPr/>
        <p:txBody>
          <a:bodyPr/>
          <a:lstStyle/>
          <a:p>
            <a:r>
              <a:rPr lang="en-ZA" dirty="0" smtClean="0"/>
              <a:t>&lt;Slide title all in sentence case; avoid wrapping text&gt;</a:t>
            </a:r>
            <a:endParaRPr lang="en-Z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214282" y="2714620"/>
            <a:ext cx="8715436" cy="1500187"/>
          </a:xfrm>
        </p:spPr>
        <p:txBody>
          <a:bodyPr anchor="ctr">
            <a:normAutofit/>
          </a:bodyPr>
          <a:lstStyle>
            <a:lvl1pPr marL="0" indent="0" algn="ctr">
              <a:buNone/>
              <a:defRPr sz="2200" b="1">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&lt;Section header in sentence case&gt;</a:t>
            </a:r>
          </a:p>
        </p:txBody>
      </p:sp>
      <p:sp>
        <p:nvSpPr>
          <p:cNvPr id="11" name="Date Placeholder 10"/>
          <p:cNvSpPr>
            <a:spLocks noGrp="1"/>
          </p:cNvSpPr>
          <p:nvPr>
            <p:ph type="dt" sz="half" idx="10"/>
          </p:nvPr>
        </p:nvSpPr>
        <p:spPr/>
        <p:txBody>
          <a:bodyPr/>
          <a:lstStyle/>
          <a:p>
            <a:r>
              <a:rPr lang="en-US" smtClean="0"/>
              <a:t>March 31, 2011</a:t>
            </a:r>
            <a:endParaRPr lang="en-ZA" dirty="0"/>
          </a:p>
        </p:txBody>
      </p:sp>
      <p:sp>
        <p:nvSpPr>
          <p:cNvPr id="13" name="Slide Number Placeholder 12"/>
          <p:cNvSpPr>
            <a:spLocks noGrp="1"/>
          </p:cNvSpPr>
          <p:nvPr>
            <p:ph type="sldNum" sz="quarter" idx="11"/>
          </p:nvPr>
        </p:nvSpPr>
        <p:spPr/>
        <p:txBody>
          <a:bodyPr/>
          <a:lstStyle/>
          <a:p>
            <a:fld id="{3707E1B6-9DF1-42A6-A753-CDD1D7AFF796}" type="slidenum">
              <a:rPr lang="en-ZA" smtClean="0"/>
              <a:pPr/>
              <a:t>‹#›</a:t>
            </a:fld>
            <a:endParaRPr lang="en-ZA"/>
          </a:p>
        </p:txBody>
      </p:sp>
      <p:sp>
        <p:nvSpPr>
          <p:cNvPr id="7" name="Title 6"/>
          <p:cNvSpPr>
            <a:spLocks noGrp="1"/>
          </p:cNvSpPr>
          <p:nvPr>
            <p:ph type="title" hasCustomPrompt="1"/>
          </p:nvPr>
        </p:nvSpPr>
        <p:spPr/>
        <p:txBody>
          <a:bodyPr/>
          <a:lstStyle>
            <a:lvl1pPr>
              <a:defRPr b="1"/>
            </a:lvl1pPr>
          </a:lstStyle>
          <a:p>
            <a:r>
              <a:rPr lang="en-ZA" dirty="0" smtClean="0"/>
              <a:t>&lt;Slide title all in sentence case; avoid wrapping text&gt;</a:t>
            </a:r>
            <a:endParaRPr lang="en-Z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214282" y="857232"/>
            <a:ext cx="4281518" cy="5500726"/>
          </a:xfrm>
        </p:spPr>
        <p:txBody>
          <a:bodyPr/>
          <a:lstStyle>
            <a:lvl1pPr>
              <a:defRPr sz="1800"/>
            </a:lvl1pPr>
            <a:lvl2pPr>
              <a:defRPr sz="1600"/>
            </a:lvl2pPr>
            <a:lvl3pPr>
              <a:defRPr sz="1600"/>
            </a:lvl3pPr>
            <a:lvl4pPr>
              <a:defRPr sz="1600"/>
            </a:lvl4pPr>
            <a:lvl5pPr>
              <a:defRPr sz="1400"/>
            </a:lvl5pPr>
            <a:lvl6pPr>
              <a:defRPr sz="1800"/>
            </a:lvl6pPr>
            <a:lvl7pPr>
              <a:defRPr sz="1800"/>
            </a:lvl7pPr>
            <a:lvl8pPr>
              <a:defRPr sz="1800"/>
            </a:lvl8pPr>
            <a:lvl9pPr>
              <a:defRPr sz="1800"/>
            </a:lvl9pPr>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
        <p:nvSpPr>
          <p:cNvPr id="4" name="Content Placeholder 3"/>
          <p:cNvSpPr>
            <a:spLocks noGrp="1"/>
          </p:cNvSpPr>
          <p:nvPr>
            <p:ph sz="half" idx="2" hasCustomPrompt="1"/>
          </p:nvPr>
        </p:nvSpPr>
        <p:spPr>
          <a:xfrm>
            <a:off x="4648200" y="857232"/>
            <a:ext cx="4281518" cy="5500726"/>
          </a:xfrm>
        </p:spPr>
        <p:txBody>
          <a:bodyPr/>
          <a:lstStyle>
            <a:lvl1pPr>
              <a:defRPr sz="1800"/>
            </a:lvl1pPr>
            <a:lvl2pPr>
              <a:defRPr sz="1600"/>
            </a:lvl2pPr>
            <a:lvl3pPr>
              <a:defRPr sz="1600"/>
            </a:lvl3pPr>
            <a:lvl4pPr>
              <a:defRPr sz="1600"/>
            </a:lvl4pPr>
            <a:lvl5pPr>
              <a:defRPr sz="1400"/>
            </a:lvl5pPr>
            <a:lvl6pPr>
              <a:defRPr sz="1800"/>
            </a:lvl6pPr>
            <a:lvl7pPr>
              <a:defRPr sz="1800"/>
            </a:lvl7pPr>
            <a:lvl8pPr>
              <a:defRPr sz="1800"/>
            </a:lvl8pPr>
            <a:lvl9pPr>
              <a:defRPr sz="1800"/>
            </a:lvl9pPr>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
        <p:nvSpPr>
          <p:cNvPr id="12" name="Date Placeholder 11"/>
          <p:cNvSpPr>
            <a:spLocks noGrp="1"/>
          </p:cNvSpPr>
          <p:nvPr>
            <p:ph type="dt" sz="half" idx="10"/>
          </p:nvPr>
        </p:nvSpPr>
        <p:spPr/>
        <p:txBody>
          <a:bodyPr/>
          <a:lstStyle/>
          <a:p>
            <a:r>
              <a:rPr lang="en-US" smtClean="0"/>
              <a:t>March 31, 2011</a:t>
            </a:r>
            <a:endParaRPr lang="en-ZA" dirty="0"/>
          </a:p>
        </p:txBody>
      </p:sp>
      <p:sp>
        <p:nvSpPr>
          <p:cNvPr id="14" name="Slide Number Placeholder 13"/>
          <p:cNvSpPr>
            <a:spLocks noGrp="1"/>
          </p:cNvSpPr>
          <p:nvPr>
            <p:ph type="sldNum" sz="quarter" idx="11"/>
          </p:nvPr>
        </p:nvSpPr>
        <p:spPr/>
        <p:txBody>
          <a:bodyPr/>
          <a:lstStyle/>
          <a:p>
            <a:fld id="{3707E1B6-9DF1-42A6-A753-CDD1D7AFF796}" type="slidenum">
              <a:rPr lang="en-ZA" smtClean="0"/>
              <a:pPr/>
              <a:t>‹#›</a:t>
            </a:fld>
            <a:endParaRPr lang="en-ZA"/>
          </a:p>
        </p:txBody>
      </p:sp>
      <p:sp>
        <p:nvSpPr>
          <p:cNvPr id="8" name="Title 7"/>
          <p:cNvSpPr>
            <a:spLocks noGrp="1"/>
          </p:cNvSpPr>
          <p:nvPr>
            <p:ph type="title" hasCustomPrompt="1"/>
          </p:nvPr>
        </p:nvSpPr>
        <p:spPr/>
        <p:txBody>
          <a:bodyPr/>
          <a:lstStyle/>
          <a:p>
            <a:r>
              <a:rPr lang="en-ZA" dirty="0" smtClean="0"/>
              <a:t>&lt;Slide title all in sentence case; avoid wrapping text&gt;</a:t>
            </a:r>
            <a:endParaRPr lang="en-Z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214282" y="857232"/>
            <a:ext cx="4283106" cy="639762"/>
          </a:xfrm>
        </p:spPr>
        <p:txBody>
          <a:bodyPr anchor="t">
            <a:norm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&lt;Header in sentence case&gt;</a:t>
            </a:r>
          </a:p>
        </p:txBody>
      </p:sp>
      <p:sp>
        <p:nvSpPr>
          <p:cNvPr id="5" name="Text Placeholder 4"/>
          <p:cNvSpPr>
            <a:spLocks noGrp="1"/>
          </p:cNvSpPr>
          <p:nvPr>
            <p:ph type="body" sz="quarter" idx="3" hasCustomPrompt="1"/>
          </p:nvPr>
        </p:nvSpPr>
        <p:spPr>
          <a:xfrm>
            <a:off x="4643438" y="857232"/>
            <a:ext cx="4286280" cy="639762"/>
          </a:xfrm>
        </p:spPr>
        <p:txBody>
          <a:bodyPr anchor="t">
            <a:normAutofit/>
          </a:bodyPr>
          <a:lstStyle>
            <a:lvl1pPr marL="0" indent="0" algn="ctr">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&lt;Header in sentence case&gt;</a:t>
            </a:r>
          </a:p>
        </p:txBody>
      </p:sp>
      <p:sp>
        <p:nvSpPr>
          <p:cNvPr id="14" name="Date Placeholder 13"/>
          <p:cNvSpPr>
            <a:spLocks noGrp="1"/>
          </p:cNvSpPr>
          <p:nvPr>
            <p:ph type="dt" sz="half" idx="10"/>
          </p:nvPr>
        </p:nvSpPr>
        <p:spPr/>
        <p:txBody>
          <a:bodyPr/>
          <a:lstStyle/>
          <a:p>
            <a:r>
              <a:rPr lang="en-US" smtClean="0"/>
              <a:t>March 31, 2011</a:t>
            </a:r>
            <a:endParaRPr lang="en-ZA" dirty="0"/>
          </a:p>
        </p:txBody>
      </p:sp>
      <p:sp>
        <p:nvSpPr>
          <p:cNvPr id="16" name="Slide Number Placeholder 15"/>
          <p:cNvSpPr>
            <a:spLocks noGrp="1"/>
          </p:cNvSpPr>
          <p:nvPr>
            <p:ph type="sldNum" sz="quarter" idx="11"/>
          </p:nvPr>
        </p:nvSpPr>
        <p:spPr/>
        <p:txBody>
          <a:bodyPr/>
          <a:lstStyle/>
          <a:p>
            <a:fld id="{3707E1B6-9DF1-42A6-A753-CDD1D7AFF796}" type="slidenum">
              <a:rPr lang="en-ZA" smtClean="0"/>
              <a:pPr/>
              <a:t>‹#›</a:t>
            </a:fld>
            <a:endParaRPr lang="en-ZA"/>
          </a:p>
        </p:txBody>
      </p:sp>
      <p:sp>
        <p:nvSpPr>
          <p:cNvPr id="10" name="Title 9"/>
          <p:cNvSpPr>
            <a:spLocks noGrp="1"/>
          </p:cNvSpPr>
          <p:nvPr>
            <p:ph type="title" hasCustomPrompt="1"/>
          </p:nvPr>
        </p:nvSpPr>
        <p:spPr/>
        <p:txBody>
          <a:bodyPr/>
          <a:lstStyle/>
          <a:p>
            <a:r>
              <a:rPr lang="en-ZA" dirty="0" smtClean="0"/>
              <a:t>&lt;Slide title all in sentence case; avoid wrapping text&gt;</a:t>
            </a:r>
            <a:endParaRPr lang="en-ZA" dirty="0"/>
          </a:p>
        </p:txBody>
      </p:sp>
      <p:sp>
        <p:nvSpPr>
          <p:cNvPr id="11" name="Content Placeholder 2"/>
          <p:cNvSpPr>
            <a:spLocks noGrp="1"/>
          </p:cNvSpPr>
          <p:nvPr>
            <p:ph sz="half" idx="13" hasCustomPrompt="1"/>
          </p:nvPr>
        </p:nvSpPr>
        <p:spPr>
          <a:xfrm>
            <a:off x="214282" y="1571612"/>
            <a:ext cx="4281518" cy="4786346"/>
          </a:xfrm>
        </p:spPr>
        <p:txBody>
          <a:bodyPr/>
          <a:lstStyle>
            <a:lvl1pPr>
              <a:defRPr sz="1800"/>
            </a:lvl1pPr>
            <a:lvl2pPr>
              <a:defRPr sz="1600"/>
            </a:lvl2pPr>
            <a:lvl3pPr>
              <a:defRPr sz="1600"/>
            </a:lvl3pPr>
            <a:lvl4pPr>
              <a:defRPr sz="1600"/>
            </a:lvl4pPr>
            <a:lvl5pPr>
              <a:defRPr sz="1400"/>
            </a:lvl5pPr>
            <a:lvl6pPr>
              <a:defRPr sz="1800"/>
            </a:lvl6pPr>
            <a:lvl7pPr>
              <a:defRPr sz="1800"/>
            </a:lvl7pPr>
            <a:lvl8pPr>
              <a:defRPr sz="1800"/>
            </a:lvl8pPr>
            <a:lvl9pPr>
              <a:defRPr sz="1800"/>
            </a:lvl9pPr>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
        <p:nvSpPr>
          <p:cNvPr id="12" name="Content Placeholder 2"/>
          <p:cNvSpPr>
            <a:spLocks noGrp="1"/>
          </p:cNvSpPr>
          <p:nvPr>
            <p:ph sz="half" idx="14" hasCustomPrompt="1"/>
          </p:nvPr>
        </p:nvSpPr>
        <p:spPr>
          <a:xfrm>
            <a:off x="4648200" y="1571612"/>
            <a:ext cx="4281518" cy="4786346"/>
          </a:xfrm>
        </p:spPr>
        <p:txBody>
          <a:bodyPr/>
          <a:lstStyle>
            <a:lvl1pPr>
              <a:defRPr sz="1800"/>
            </a:lvl1pPr>
            <a:lvl2pPr>
              <a:defRPr sz="1600"/>
            </a:lvl2pPr>
            <a:lvl3pPr>
              <a:defRPr sz="1600"/>
            </a:lvl3pPr>
            <a:lvl4pPr>
              <a:defRPr sz="1600"/>
            </a:lvl4pPr>
            <a:lvl5pPr>
              <a:defRPr sz="1400"/>
            </a:lvl5pPr>
            <a:lvl6pPr>
              <a:defRPr sz="1800"/>
            </a:lvl6pPr>
            <a:lvl7pPr>
              <a:defRPr sz="1800"/>
            </a:lvl7pPr>
            <a:lvl8pPr>
              <a:defRPr sz="1800"/>
            </a:lvl8pPr>
            <a:lvl9pPr>
              <a:defRPr sz="1800"/>
            </a:lvl9pPr>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Date Placeholder 9"/>
          <p:cNvSpPr>
            <a:spLocks noGrp="1"/>
          </p:cNvSpPr>
          <p:nvPr>
            <p:ph type="dt" sz="half" idx="10"/>
          </p:nvPr>
        </p:nvSpPr>
        <p:spPr/>
        <p:txBody>
          <a:bodyPr/>
          <a:lstStyle/>
          <a:p>
            <a:r>
              <a:rPr lang="en-US" smtClean="0"/>
              <a:t>March 31, 2011</a:t>
            </a:r>
            <a:endParaRPr lang="en-ZA" dirty="0"/>
          </a:p>
        </p:txBody>
      </p:sp>
      <p:sp>
        <p:nvSpPr>
          <p:cNvPr id="12" name="Slide Number Placeholder 11"/>
          <p:cNvSpPr>
            <a:spLocks noGrp="1"/>
          </p:cNvSpPr>
          <p:nvPr>
            <p:ph type="sldNum" sz="quarter" idx="11"/>
          </p:nvPr>
        </p:nvSpPr>
        <p:spPr/>
        <p:txBody>
          <a:bodyPr/>
          <a:lstStyle/>
          <a:p>
            <a:fld id="{3707E1B6-9DF1-42A6-A753-CDD1D7AFF796}" type="slidenum">
              <a:rPr lang="en-ZA" smtClean="0"/>
              <a:pPr/>
              <a:t>‹#›</a:t>
            </a:fld>
            <a:endParaRPr lang="en-ZA"/>
          </a:p>
        </p:txBody>
      </p:sp>
      <p:sp>
        <p:nvSpPr>
          <p:cNvPr id="6" name="Title 5"/>
          <p:cNvSpPr>
            <a:spLocks noGrp="1"/>
          </p:cNvSpPr>
          <p:nvPr>
            <p:ph type="title" hasCustomPrompt="1"/>
          </p:nvPr>
        </p:nvSpPr>
        <p:spPr/>
        <p:txBody>
          <a:bodyPr/>
          <a:lstStyle>
            <a:lvl1pPr>
              <a:defRPr b="1"/>
            </a:lvl1pPr>
          </a:lstStyle>
          <a:p>
            <a:r>
              <a:rPr lang="en-ZA" dirty="0" smtClean="0"/>
              <a:t>&lt;Slide title all in sentence case; avoid wrapping text&gt;</a:t>
            </a:r>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with table">
    <p:spTree>
      <p:nvGrpSpPr>
        <p:cNvPr id="1" name=""/>
        <p:cNvGrpSpPr/>
        <p:nvPr/>
      </p:nvGrpSpPr>
      <p:grpSpPr>
        <a:xfrm>
          <a:off x="0" y="0"/>
          <a:ext cx="0" cy="0"/>
          <a:chOff x="0" y="0"/>
          <a:chExt cx="0" cy="0"/>
        </a:xfrm>
      </p:grpSpPr>
      <p:sp>
        <p:nvSpPr>
          <p:cNvPr id="11" name="Table Placeholder 10"/>
          <p:cNvSpPr>
            <a:spLocks noGrp="1"/>
          </p:cNvSpPr>
          <p:nvPr>
            <p:ph type="tbl" sz="quarter" idx="13"/>
          </p:nvPr>
        </p:nvSpPr>
        <p:spPr>
          <a:xfrm>
            <a:off x="214282" y="857232"/>
            <a:ext cx="8715436" cy="5500726"/>
          </a:xfrm>
        </p:spPr>
        <p:txBody>
          <a:bodyPr/>
          <a:lstStyle/>
          <a:p>
            <a:r>
              <a:rPr lang="en-US" dirty="0" smtClean="0"/>
              <a:t>Click icon to add table</a:t>
            </a:r>
            <a:endParaRPr lang="en-ZA" dirty="0"/>
          </a:p>
        </p:txBody>
      </p:sp>
      <p:sp>
        <p:nvSpPr>
          <p:cNvPr id="12" name="Date Placeholder 11"/>
          <p:cNvSpPr>
            <a:spLocks noGrp="1"/>
          </p:cNvSpPr>
          <p:nvPr>
            <p:ph type="dt" sz="half" idx="14"/>
          </p:nvPr>
        </p:nvSpPr>
        <p:spPr/>
        <p:txBody>
          <a:bodyPr/>
          <a:lstStyle/>
          <a:p>
            <a:r>
              <a:rPr lang="en-US" smtClean="0"/>
              <a:t>March 31, 2011</a:t>
            </a:r>
            <a:endParaRPr lang="en-ZA" dirty="0"/>
          </a:p>
        </p:txBody>
      </p:sp>
      <p:sp>
        <p:nvSpPr>
          <p:cNvPr id="14" name="Slide Number Placeholder 13"/>
          <p:cNvSpPr>
            <a:spLocks noGrp="1"/>
          </p:cNvSpPr>
          <p:nvPr>
            <p:ph type="sldNum" sz="quarter" idx="15"/>
          </p:nvPr>
        </p:nvSpPr>
        <p:spPr/>
        <p:txBody>
          <a:bodyPr/>
          <a:lstStyle/>
          <a:p>
            <a:fld id="{3707E1B6-9DF1-42A6-A753-CDD1D7AFF796}" type="slidenum">
              <a:rPr lang="en-ZA" smtClean="0"/>
              <a:pPr/>
              <a:t>‹#›</a:t>
            </a:fld>
            <a:endParaRPr lang="en-ZA"/>
          </a:p>
        </p:txBody>
      </p:sp>
      <p:sp>
        <p:nvSpPr>
          <p:cNvPr id="7" name="Title 6"/>
          <p:cNvSpPr>
            <a:spLocks noGrp="1"/>
          </p:cNvSpPr>
          <p:nvPr>
            <p:ph type="title" hasCustomPrompt="1"/>
          </p:nvPr>
        </p:nvSpPr>
        <p:spPr/>
        <p:txBody>
          <a:bodyPr/>
          <a:lstStyle/>
          <a:p>
            <a:r>
              <a:rPr lang="en-ZA" dirty="0" smtClean="0"/>
              <a:t>&lt;Slide title all in sentence case; avoid wrapping text&gt;</a:t>
            </a:r>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with object">
    <p:spTree>
      <p:nvGrpSpPr>
        <p:cNvPr id="1" name=""/>
        <p:cNvGrpSpPr/>
        <p:nvPr/>
      </p:nvGrpSpPr>
      <p:grpSpPr>
        <a:xfrm>
          <a:off x="0" y="0"/>
          <a:ext cx="0" cy="0"/>
          <a:chOff x="0" y="0"/>
          <a:chExt cx="0" cy="0"/>
        </a:xfrm>
      </p:grpSpPr>
      <p:sp>
        <p:nvSpPr>
          <p:cNvPr id="19" name="Content Placeholder 18"/>
          <p:cNvSpPr>
            <a:spLocks noGrp="1"/>
          </p:cNvSpPr>
          <p:nvPr>
            <p:ph sz="quarter" idx="13"/>
          </p:nvPr>
        </p:nvSpPr>
        <p:spPr>
          <a:xfrm>
            <a:off x="214282" y="857232"/>
            <a:ext cx="8715436" cy="5500726"/>
          </a:xfrm>
        </p:spPr>
        <p:txBody>
          <a:bodyPr/>
          <a:lstStyle/>
          <a:p>
            <a:pPr lvl="0"/>
            <a:r>
              <a:rPr lang="en-US" smtClean="0"/>
              <a:t>Click to edit Master text styles</a:t>
            </a:r>
          </a:p>
        </p:txBody>
      </p:sp>
      <p:sp>
        <p:nvSpPr>
          <p:cNvPr id="12" name="Date Placeholder 11"/>
          <p:cNvSpPr>
            <a:spLocks noGrp="1"/>
          </p:cNvSpPr>
          <p:nvPr>
            <p:ph type="dt" sz="half" idx="14"/>
          </p:nvPr>
        </p:nvSpPr>
        <p:spPr/>
        <p:txBody>
          <a:bodyPr/>
          <a:lstStyle/>
          <a:p>
            <a:r>
              <a:rPr lang="en-US" smtClean="0"/>
              <a:t>March 31, 2011</a:t>
            </a:r>
            <a:endParaRPr lang="en-ZA" dirty="0"/>
          </a:p>
        </p:txBody>
      </p:sp>
      <p:sp>
        <p:nvSpPr>
          <p:cNvPr id="13" name="Slide Number Placeholder 12"/>
          <p:cNvSpPr>
            <a:spLocks noGrp="1"/>
          </p:cNvSpPr>
          <p:nvPr>
            <p:ph type="sldNum" sz="quarter" idx="15"/>
          </p:nvPr>
        </p:nvSpPr>
        <p:spPr/>
        <p:txBody>
          <a:bodyPr/>
          <a:lstStyle/>
          <a:p>
            <a:fld id="{3707E1B6-9DF1-42A6-A753-CDD1D7AFF796}" type="slidenum">
              <a:rPr lang="en-ZA" smtClean="0"/>
              <a:pPr/>
              <a:t>‹#›</a:t>
            </a:fld>
            <a:endParaRPr lang="en-ZA"/>
          </a:p>
        </p:txBody>
      </p:sp>
      <p:sp>
        <p:nvSpPr>
          <p:cNvPr id="7" name="Title 6"/>
          <p:cNvSpPr>
            <a:spLocks noGrp="1"/>
          </p:cNvSpPr>
          <p:nvPr>
            <p:ph type="title" hasCustomPrompt="1"/>
          </p:nvPr>
        </p:nvSpPr>
        <p:spPr/>
        <p:txBody>
          <a:bodyPr/>
          <a:lstStyle/>
          <a:p>
            <a:r>
              <a:rPr lang="en-ZA" dirty="0" smtClean="0"/>
              <a:t>&lt;Slide title all in sentence case; avoid wrapping text&gt;</a:t>
            </a:r>
            <a:endParaRPr lang="en-Z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object">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214282" y="857232"/>
            <a:ext cx="3214709" cy="5500726"/>
          </a:xfrm>
        </p:spPr>
        <p:txBody>
          <a:bodyPr>
            <a:normAutofit/>
          </a:bodyPr>
          <a:lstStyle>
            <a:lvl1pPr marL="0" indent="0">
              <a:buNone/>
              <a:defRPr sz="1600">
                <a:solidFill>
                  <a:schemeClr val="accent3"/>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&lt;Click to edit Master text styles&gt;</a:t>
            </a:r>
          </a:p>
        </p:txBody>
      </p:sp>
      <p:sp>
        <p:nvSpPr>
          <p:cNvPr id="9" name="Date Placeholder 8"/>
          <p:cNvSpPr>
            <a:spLocks noGrp="1"/>
          </p:cNvSpPr>
          <p:nvPr>
            <p:ph type="dt" sz="half" idx="10"/>
          </p:nvPr>
        </p:nvSpPr>
        <p:spPr/>
        <p:txBody>
          <a:bodyPr/>
          <a:lstStyle/>
          <a:p>
            <a:r>
              <a:rPr lang="en-US" smtClean="0"/>
              <a:t>March 31, 2011</a:t>
            </a:r>
            <a:endParaRPr lang="en-ZA" dirty="0"/>
          </a:p>
        </p:txBody>
      </p:sp>
      <p:sp>
        <p:nvSpPr>
          <p:cNvPr id="11" name="Slide Number Placeholder 10"/>
          <p:cNvSpPr>
            <a:spLocks noGrp="1"/>
          </p:cNvSpPr>
          <p:nvPr>
            <p:ph type="sldNum" sz="quarter" idx="11"/>
          </p:nvPr>
        </p:nvSpPr>
        <p:spPr/>
        <p:txBody>
          <a:bodyPr/>
          <a:lstStyle/>
          <a:p>
            <a:fld id="{3707E1B6-9DF1-42A6-A753-CDD1D7AFF796}" type="slidenum">
              <a:rPr lang="en-ZA" smtClean="0"/>
              <a:pPr/>
              <a:t>‹#›</a:t>
            </a:fld>
            <a:endParaRPr lang="en-ZA"/>
          </a:p>
        </p:txBody>
      </p:sp>
      <p:sp>
        <p:nvSpPr>
          <p:cNvPr id="8" name="Title 7"/>
          <p:cNvSpPr>
            <a:spLocks noGrp="1"/>
          </p:cNvSpPr>
          <p:nvPr>
            <p:ph type="title" hasCustomPrompt="1"/>
          </p:nvPr>
        </p:nvSpPr>
        <p:spPr/>
        <p:txBody>
          <a:bodyPr/>
          <a:lstStyle/>
          <a:p>
            <a:r>
              <a:rPr lang="en-ZA" dirty="0" smtClean="0"/>
              <a:t>&lt;Slide title all in sentence case; avoid wrapping text&gt;</a:t>
            </a:r>
            <a:endParaRPr lang="en-ZA" dirty="0"/>
          </a:p>
        </p:txBody>
      </p:sp>
      <p:sp>
        <p:nvSpPr>
          <p:cNvPr id="12" name="Content Placeholder 2"/>
          <p:cNvSpPr>
            <a:spLocks noGrp="1"/>
          </p:cNvSpPr>
          <p:nvPr>
            <p:ph sz="half" idx="13" hasCustomPrompt="1"/>
          </p:nvPr>
        </p:nvSpPr>
        <p:spPr>
          <a:xfrm>
            <a:off x="3500430" y="857232"/>
            <a:ext cx="5429288" cy="5500726"/>
          </a:xfrm>
        </p:spPr>
        <p:txBody>
          <a:bodyPr/>
          <a:lstStyle>
            <a:lvl1pPr>
              <a:defRPr sz="1800"/>
            </a:lvl1pPr>
            <a:lvl2pPr>
              <a:defRPr sz="1600"/>
            </a:lvl2pPr>
            <a:lvl3pPr>
              <a:defRPr sz="1600"/>
            </a:lvl3pPr>
            <a:lvl4pPr>
              <a:defRPr sz="1600"/>
            </a:lvl4pPr>
            <a:lvl5pPr>
              <a:defRPr sz="1400"/>
            </a:lvl5pPr>
            <a:lvl6pPr>
              <a:defRPr sz="1800"/>
            </a:lvl6pPr>
            <a:lvl7pPr>
              <a:defRPr sz="1800"/>
            </a:lvl7pPr>
            <a:lvl8pPr>
              <a:defRPr sz="1800"/>
            </a:lvl8pPr>
            <a:lvl9pPr>
              <a:defRPr sz="1800"/>
            </a:lvl9pPr>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4282" y="71414"/>
            <a:ext cx="7286676" cy="725470"/>
          </a:xfrm>
          <a:prstGeom prst="rect">
            <a:avLst/>
          </a:prstGeom>
        </p:spPr>
        <p:txBody>
          <a:bodyPr vert="horz" lIns="91440" tIns="45720" rIns="91440" bIns="45720" rtlCol="0" anchor="ctr">
            <a:noAutofit/>
          </a:bodyPr>
          <a:lstStyle/>
          <a:p>
            <a:r>
              <a:rPr lang="en-ZA" dirty="0" smtClean="0"/>
              <a:t>&lt;Slide title all in sentence case; avoid wrapping text&gt;</a:t>
            </a:r>
            <a:endParaRPr lang="en-ZA" dirty="0"/>
          </a:p>
        </p:txBody>
      </p:sp>
      <p:sp>
        <p:nvSpPr>
          <p:cNvPr id="3" name="Text Placeholder 2"/>
          <p:cNvSpPr>
            <a:spLocks noGrp="1"/>
          </p:cNvSpPr>
          <p:nvPr>
            <p:ph type="body" idx="1"/>
          </p:nvPr>
        </p:nvSpPr>
        <p:spPr>
          <a:xfrm>
            <a:off x="214282" y="857232"/>
            <a:ext cx="8715436" cy="5500726"/>
          </a:xfrm>
          <a:prstGeom prst="rect">
            <a:avLst/>
          </a:prstGeom>
        </p:spPr>
        <p:txBody>
          <a:bodyPr vert="horz" lIns="91440" tIns="45720" rIns="91440" bIns="45720" rtlCol="0">
            <a:normAutofit/>
          </a:bodyPr>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
        <p:nvSpPr>
          <p:cNvPr id="4" name="Date Placeholder 3"/>
          <p:cNvSpPr>
            <a:spLocks noGrp="1"/>
          </p:cNvSpPr>
          <p:nvPr>
            <p:ph type="dt" sz="half" idx="2"/>
          </p:nvPr>
        </p:nvSpPr>
        <p:spPr>
          <a:xfrm>
            <a:off x="214282" y="6356350"/>
            <a:ext cx="2133600" cy="365125"/>
          </a:xfrm>
          <a:prstGeom prst="rect">
            <a:avLst/>
          </a:prstGeom>
        </p:spPr>
        <p:txBody>
          <a:bodyPr vert="horz" lIns="91440" tIns="45720" rIns="91440" bIns="45720" rtlCol="0" anchor="ctr"/>
          <a:lstStyle>
            <a:lvl1pPr algn="l">
              <a:defRPr sz="900">
                <a:solidFill>
                  <a:schemeClr val="accent3"/>
                </a:solidFill>
              </a:defRPr>
            </a:lvl1pPr>
          </a:lstStyle>
          <a:p>
            <a:r>
              <a:rPr lang="en-US" smtClean="0"/>
              <a:t>March 31, 2011</a:t>
            </a:r>
            <a:endParaRPr lang="en-ZA" dirty="0"/>
          </a:p>
        </p:txBody>
      </p:sp>
      <p:sp>
        <p:nvSpPr>
          <p:cNvPr id="6" name="Slide Number Placeholder 5"/>
          <p:cNvSpPr>
            <a:spLocks noGrp="1"/>
          </p:cNvSpPr>
          <p:nvPr>
            <p:ph type="sldNum" sz="quarter" idx="4"/>
          </p:nvPr>
        </p:nvSpPr>
        <p:spPr>
          <a:xfrm>
            <a:off x="6786578" y="6356350"/>
            <a:ext cx="2133600" cy="365125"/>
          </a:xfrm>
          <a:prstGeom prst="rect">
            <a:avLst/>
          </a:prstGeom>
        </p:spPr>
        <p:txBody>
          <a:bodyPr vert="horz" lIns="91440" tIns="45720" rIns="91440" bIns="45720" rtlCol="0" anchor="ctr"/>
          <a:lstStyle>
            <a:lvl1pPr algn="r">
              <a:defRPr sz="900">
                <a:solidFill>
                  <a:schemeClr val="accent3"/>
                </a:solidFill>
              </a:defRPr>
            </a:lvl1pPr>
          </a:lstStyle>
          <a:p>
            <a:fld id="{3707E1B6-9DF1-42A6-A753-CDD1D7AFF796}" type="slidenum">
              <a:rPr lang="en-ZA" smtClean="0"/>
              <a:pPr/>
              <a:t>‹#›</a:t>
            </a:fld>
            <a:endParaRPr lang="en-ZA"/>
          </a:p>
        </p:txBody>
      </p:sp>
      <p:grpSp>
        <p:nvGrpSpPr>
          <p:cNvPr id="9" name="Group 23"/>
          <p:cNvGrpSpPr>
            <a:grpSpLocks/>
          </p:cNvGrpSpPr>
          <p:nvPr userDrawn="1"/>
        </p:nvGrpSpPr>
        <p:grpSpPr bwMode="auto">
          <a:xfrm>
            <a:off x="8028384" y="260648"/>
            <a:ext cx="814344" cy="432048"/>
            <a:chOff x="728" y="3915"/>
            <a:chExt cx="311" cy="165"/>
          </a:xfrm>
        </p:grpSpPr>
        <p:sp>
          <p:nvSpPr>
            <p:cNvPr id="10" name="Rectangle 14"/>
            <p:cNvSpPr>
              <a:spLocks noChangeAspect="1" noChangeArrowheads="1"/>
            </p:cNvSpPr>
            <p:nvPr userDrawn="1"/>
          </p:nvSpPr>
          <p:spPr bwMode="auto">
            <a:xfrm>
              <a:off x="839" y="3916"/>
              <a:ext cx="33" cy="164"/>
            </a:xfrm>
            <a:prstGeom prst="rect">
              <a:avLst/>
            </a:prstGeom>
            <a:solidFill>
              <a:srgbClr val="993333"/>
            </a:solidFill>
            <a:ln w="9525">
              <a:noFill/>
              <a:miter lim="800000"/>
              <a:headEnd/>
              <a:tailEnd/>
            </a:ln>
            <a:effectLst/>
          </p:spPr>
          <p:txBody>
            <a:bodyPr wrap="none" anchor="ctr"/>
            <a:lstStyle/>
            <a:p>
              <a:pPr>
                <a:defRPr/>
              </a:pPr>
              <a:endParaRPr lang="en-US">
                <a:ea typeface="+mn-ea"/>
                <a:cs typeface="+mn-cs"/>
              </a:endParaRPr>
            </a:p>
          </p:txBody>
        </p:sp>
        <p:sp>
          <p:nvSpPr>
            <p:cNvPr id="11" name="Rectangle 15"/>
            <p:cNvSpPr>
              <a:spLocks noChangeAspect="1" noChangeArrowheads="1"/>
            </p:cNvSpPr>
            <p:nvPr userDrawn="1"/>
          </p:nvSpPr>
          <p:spPr bwMode="auto">
            <a:xfrm>
              <a:off x="782" y="3916"/>
              <a:ext cx="33" cy="112"/>
            </a:xfrm>
            <a:prstGeom prst="rect">
              <a:avLst/>
            </a:prstGeom>
            <a:solidFill>
              <a:srgbClr val="993333"/>
            </a:solidFill>
            <a:ln w="9525">
              <a:noFill/>
              <a:miter lim="800000"/>
              <a:headEnd/>
              <a:tailEnd/>
            </a:ln>
            <a:effectLst/>
          </p:spPr>
          <p:txBody>
            <a:bodyPr wrap="none" anchor="ctr"/>
            <a:lstStyle/>
            <a:p>
              <a:pPr>
                <a:defRPr/>
              </a:pPr>
              <a:endParaRPr lang="en-US">
                <a:ea typeface="+mn-ea"/>
                <a:cs typeface="+mn-cs"/>
              </a:endParaRPr>
            </a:p>
          </p:txBody>
        </p:sp>
        <p:sp>
          <p:nvSpPr>
            <p:cNvPr id="12" name="Rectangle 16"/>
            <p:cNvSpPr>
              <a:spLocks noChangeAspect="1" noChangeArrowheads="1"/>
            </p:cNvSpPr>
            <p:nvPr userDrawn="1"/>
          </p:nvSpPr>
          <p:spPr bwMode="auto">
            <a:xfrm>
              <a:off x="728" y="3916"/>
              <a:ext cx="33" cy="164"/>
            </a:xfrm>
            <a:prstGeom prst="rect">
              <a:avLst/>
            </a:prstGeom>
            <a:solidFill>
              <a:srgbClr val="993333"/>
            </a:solidFill>
            <a:ln w="9525">
              <a:noFill/>
              <a:miter lim="800000"/>
              <a:headEnd/>
              <a:tailEnd/>
            </a:ln>
            <a:effectLst/>
          </p:spPr>
          <p:txBody>
            <a:bodyPr wrap="none" anchor="ctr"/>
            <a:lstStyle/>
            <a:p>
              <a:pPr>
                <a:defRPr/>
              </a:pPr>
              <a:endParaRPr lang="en-US">
                <a:ea typeface="+mn-ea"/>
                <a:cs typeface="+mn-cs"/>
              </a:endParaRPr>
            </a:p>
          </p:txBody>
        </p:sp>
        <p:sp>
          <p:nvSpPr>
            <p:cNvPr id="13" name="Rectangle 17"/>
            <p:cNvSpPr>
              <a:spLocks noChangeAspect="1" noChangeArrowheads="1"/>
            </p:cNvSpPr>
            <p:nvPr userDrawn="1"/>
          </p:nvSpPr>
          <p:spPr bwMode="auto">
            <a:xfrm>
              <a:off x="896" y="3967"/>
              <a:ext cx="33" cy="112"/>
            </a:xfrm>
            <a:prstGeom prst="rect">
              <a:avLst/>
            </a:prstGeom>
            <a:solidFill>
              <a:srgbClr val="666A7B"/>
            </a:solidFill>
            <a:ln w="9525">
              <a:noFill/>
              <a:miter lim="800000"/>
              <a:headEnd/>
              <a:tailEnd/>
            </a:ln>
            <a:effectLst/>
          </p:spPr>
          <p:txBody>
            <a:bodyPr wrap="none" anchor="ctr"/>
            <a:lstStyle/>
            <a:p>
              <a:pPr>
                <a:defRPr/>
              </a:pPr>
              <a:endParaRPr lang="en-US">
                <a:ea typeface="+mn-ea"/>
                <a:cs typeface="+mn-cs"/>
              </a:endParaRPr>
            </a:p>
          </p:txBody>
        </p:sp>
        <p:sp>
          <p:nvSpPr>
            <p:cNvPr id="14" name="Rectangle 18"/>
            <p:cNvSpPr>
              <a:spLocks noChangeAspect="1" noChangeArrowheads="1"/>
            </p:cNvSpPr>
            <p:nvPr userDrawn="1"/>
          </p:nvSpPr>
          <p:spPr bwMode="auto">
            <a:xfrm>
              <a:off x="950" y="3967"/>
              <a:ext cx="33" cy="112"/>
            </a:xfrm>
            <a:prstGeom prst="rect">
              <a:avLst/>
            </a:prstGeom>
            <a:solidFill>
              <a:srgbClr val="993333"/>
            </a:solidFill>
            <a:ln w="9525">
              <a:noFill/>
              <a:miter lim="800000"/>
              <a:headEnd/>
              <a:tailEnd/>
            </a:ln>
            <a:effectLst/>
          </p:spPr>
          <p:txBody>
            <a:bodyPr wrap="none" anchor="ctr"/>
            <a:lstStyle/>
            <a:p>
              <a:pPr>
                <a:defRPr/>
              </a:pPr>
              <a:endParaRPr lang="en-US">
                <a:ea typeface="+mn-ea"/>
                <a:cs typeface="+mn-cs"/>
              </a:endParaRPr>
            </a:p>
          </p:txBody>
        </p:sp>
        <p:sp>
          <p:nvSpPr>
            <p:cNvPr id="15" name="Rectangle 19"/>
            <p:cNvSpPr>
              <a:spLocks noChangeAspect="1" noChangeArrowheads="1"/>
            </p:cNvSpPr>
            <p:nvPr userDrawn="1"/>
          </p:nvSpPr>
          <p:spPr bwMode="auto">
            <a:xfrm>
              <a:off x="895" y="3915"/>
              <a:ext cx="32" cy="33"/>
            </a:xfrm>
            <a:prstGeom prst="rect">
              <a:avLst/>
            </a:prstGeom>
            <a:solidFill>
              <a:srgbClr val="993333"/>
            </a:solidFill>
            <a:ln w="9525">
              <a:noFill/>
              <a:miter lim="800000"/>
              <a:headEnd/>
              <a:tailEnd/>
            </a:ln>
            <a:effectLst/>
          </p:spPr>
          <p:txBody>
            <a:bodyPr wrap="none" anchor="ctr"/>
            <a:lstStyle/>
            <a:p>
              <a:pPr>
                <a:defRPr/>
              </a:pPr>
              <a:endParaRPr lang="en-US">
                <a:ea typeface="+mn-ea"/>
                <a:cs typeface="+mn-cs"/>
              </a:endParaRPr>
            </a:p>
          </p:txBody>
        </p:sp>
        <p:sp>
          <p:nvSpPr>
            <p:cNvPr id="16" name="Rectangle 20"/>
            <p:cNvSpPr>
              <a:spLocks noChangeAspect="1" noChangeArrowheads="1"/>
            </p:cNvSpPr>
            <p:nvPr userDrawn="1"/>
          </p:nvSpPr>
          <p:spPr bwMode="auto">
            <a:xfrm>
              <a:off x="950" y="3915"/>
              <a:ext cx="89" cy="33"/>
            </a:xfrm>
            <a:prstGeom prst="rect">
              <a:avLst/>
            </a:prstGeom>
            <a:solidFill>
              <a:srgbClr val="993333"/>
            </a:solidFill>
            <a:ln w="9525">
              <a:noFill/>
              <a:miter lim="800000"/>
              <a:headEnd/>
              <a:tailEnd/>
            </a:ln>
            <a:effectLst/>
          </p:spPr>
          <p:txBody>
            <a:bodyPr wrap="none" anchor="ctr"/>
            <a:lstStyle/>
            <a:p>
              <a:pPr>
                <a:defRPr/>
              </a:pPr>
              <a:endParaRPr lang="en-US">
                <a:ea typeface="+mn-ea"/>
                <a:cs typeface="+mn-cs"/>
              </a:endParaRPr>
            </a:p>
          </p:txBody>
        </p:sp>
      </p:grpSp>
      <p:grpSp>
        <p:nvGrpSpPr>
          <p:cNvPr id="19" name="Group 18"/>
          <p:cNvGrpSpPr/>
          <p:nvPr userDrawn="1"/>
        </p:nvGrpSpPr>
        <p:grpSpPr>
          <a:xfrm>
            <a:off x="-12699" y="6704260"/>
            <a:ext cx="9169399" cy="181124"/>
            <a:chOff x="-12699" y="5013176"/>
            <a:chExt cx="9169399" cy="181124"/>
          </a:xfrm>
        </p:grpSpPr>
        <p:sp>
          <p:nvSpPr>
            <p:cNvPr id="17" name="Rectangle 16"/>
            <p:cNvSpPr/>
            <p:nvPr userDrawn="1"/>
          </p:nvSpPr>
          <p:spPr>
            <a:xfrm>
              <a:off x="-12699" y="5013176"/>
              <a:ext cx="5736828" cy="18112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userDrawn="1"/>
          </p:nvSpPr>
          <p:spPr>
            <a:xfrm>
              <a:off x="5724128" y="5013176"/>
              <a:ext cx="3432572" cy="181124"/>
            </a:xfrm>
            <a:prstGeom prst="rect">
              <a:avLst/>
            </a:prstGeom>
            <a:solidFill>
              <a:schemeClr val="bg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 id="2147483661" r:id="rId13"/>
  </p:sldLayoutIdLst>
  <p:hf hdr="0" ftr="0" dt="0"/>
  <p:txStyles>
    <p:titleStyle>
      <a:lvl1pPr algn="l" defTabSz="914400" rtl="0" eaLnBrk="1" latinLnBrk="0" hangingPunct="1">
        <a:spcBef>
          <a:spcPct val="0"/>
        </a:spcBef>
        <a:buNone/>
        <a:defRPr sz="2200" kern="1200">
          <a:solidFill>
            <a:schemeClr val="accent2"/>
          </a:solidFill>
          <a:latin typeface="Arial Black" pitchFamily="34" charset="0"/>
          <a:ea typeface="+mj-ea"/>
          <a:cs typeface="+mj-cs"/>
        </a:defRPr>
      </a:lvl1pPr>
    </p:titleStyle>
    <p:bodyStyle>
      <a:lvl1pPr marL="177800" indent="-177800" algn="l" defTabSz="914400" rtl="0" eaLnBrk="1" latinLnBrk="0" hangingPunct="1">
        <a:spcBef>
          <a:spcPct val="20000"/>
        </a:spcBef>
        <a:buFont typeface="Wingdings" pitchFamily="2" charset="2"/>
        <a:buChar char="§"/>
        <a:defRPr sz="1800" kern="1200">
          <a:solidFill>
            <a:schemeClr val="accent1"/>
          </a:solidFill>
          <a:latin typeface="+mn-lt"/>
          <a:ea typeface="+mn-ea"/>
          <a:cs typeface="+mn-cs"/>
        </a:defRPr>
      </a:lvl1pPr>
      <a:lvl2pPr marL="450850" indent="-176213" algn="l" defTabSz="914400" rtl="0" eaLnBrk="1" latinLnBrk="0" hangingPunct="1">
        <a:spcBef>
          <a:spcPct val="20000"/>
        </a:spcBef>
        <a:buFont typeface="Wingdings" pitchFamily="2" charset="2"/>
        <a:buChar char="§"/>
        <a:defRPr sz="1600" kern="1200">
          <a:solidFill>
            <a:schemeClr val="accent2"/>
          </a:solidFill>
          <a:latin typeface="+mn-lt"/>
          <a:ea typeface="+mn-ea"/>
          <a:cs typeface="+mn-cs"/>
        </a:defRPr>
      </a:lvl2pPr>
      <a:lvl3pPr marL="712788" indent="-179388" algn="l" defTabSz="914400" rtl="0" eaLnBrk="1" latinLnBrk="0" hangingPunct="1">
        <a:spcBef>
          <a:spcPct val="20000"/>
        </a:spcBef>
        <a:buFont typeface="Arial" pitchFamily="34" charset="0"/>
        <a:buChar char="−"/>
        <a:defRPr sz="1600" kern="1200">
          <a:solidFill>
            <a:schemeClr val="accent3"/>
          </a:solidFill>
          <a:latin typeface="+mn-lt"/>
          <a:ea typeface="+mn-ea"/>
          <a:cs typeface="+mn-cs"/>
        </a:defRPr>
      </a:lvl3pPr>
      <a:lvl4pPr marL="985838" indent="-177800" algn="l" defTabSz="914400" rtl="0" eaLnBrk="1" latinLnBrk="0" hangingPunct="1">
        <a:spcBef>
          <a:spcPct val="20000"/>
        </a:spcBef>
        <a:buFont typeface="Arial" pitchFamily="34" charset="0"/>
        <a:buChar char="–"/>
        <a:tabLst/>
        <a:defRPr sz="1600" kern="1200">
          <a:solidFill>
            <a:schemeClr val="accent3"/>
          </a:solidFill>
          <a:latin typeface="+mn-lt"/>
          <a:ea typeface="+mn-ea"/>
          <a:cs typeface="+mn-cs"/>
        </a:defRPr>
      </a:lvl4pPr>
      <a:lvl5pPr marL="1258888" indent="-177800" algn="l" defTabSz="914400" rtl="0" eaLnBrk="1" latinLnBrk="0" hangingPunct="1">
        <a:spcBef>
          <a:spcPct val="20000"/>
        </a:spcBef>
        <a:buFont typeface="Arial" pitchFamily="34" charset="0"/>
        <a:buChar char="»"/>
        <a:tabLst/>
        <a:defRPr sz="1400" kern="1200">
          <a:solidFill>
            <a:schemeClr val="accent3"/>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Hourly Student Appointment Automation Project</a:t>
            </a:r>
            <a:br>
              <a:rPr lang="en-US" dirty="0"/>
            </a:br>
            <a:endParaRPr lang="en-ZA" dirty="0">
              <a:solidFill>
                <a:srgbClr val="989898"/>
              </a:solidFill>
            </a:endParaRPr>
          </a:p>
        </p:txBody>
      </p:sp>
      <p:sp>
        <p:nvSpPr>
          <p:cNvPr id="8" name="Subtitle 7"/>
          <p:cNvSpPr>
            <a:spLocks noGrp="1"/>
          </p:cNvSpPr>
          <p:nvPr>
            <p:ph type="subTitle" idx="1"/>
          </p:nvPr>
        </p:nvSpPr>
        <p:spPr>
          <a:xfrm>
            <a:off x="1371600" y="3092336"/>
            <a:ext cx="6400800" cy="696704"/>
          </a:xfrm>
        </p:spPr>
        <p:txBody>
          <a:bodyPr>
            <a:normAutofit/>
          </a:bodyPr>
          <a:lstStyle/>
          <a:p>
            <a:r>
              <a:rPr lang="en-ZA" dirty="0" smtClean="0">
                <a:solidFill>
                  <a:srgbClr val="9B293F"/>
                </a:solidFill>
                <a:latin typeface="+mn-lt"/>
                <a:cs typeface="+mn-cs"/>
              </a:rPr>
              <a:t>Project Kick-Off</a:t>
            </a:r>
          </a:p>
          <a:p>
            <a:endParaRPr lang="en-ZA" dirty="0" smtClean="0">
              <a:solidFill>
                <a:srgbClr val="9B293F"/>
              </a:solidFill>
              <a:latin typeface="+mn-lt"/>
              <a:cs typeface="+mn-cs"/>
            </a:endParaRPr>
          </a:p>
          <a:p>
            <a:endParaRPr lang="en-ZA" dirty="0">
              <a:solidFill>
                <a:srgbClr val="9B293F"/>
              </a:solidFill>
              <a:latin typeface="+mn-lt"/>
              <a:cs typeface="+mn-cs"/>
            </a:endParaRPr>
          </a:p>
        </p:txBody>
      </p:sp>
      <p:sp>
        <p:nvSpPr>
          <p:cNvPr id="5" name="TextBox 4"/>
          <p:cNvSpPr txBox="1"/>
          <p:nvPr/>
        </p:nvSpPr>
        <p:spPr>
          <a:xfrm>
            <a:off x="3419872" y="3789040"/>
            <a:ext cx="2232248" cy="646331"/>
          </a:xfrm>
          <a:prstGeom prst="rect">
            <a:avLst/>
          </a:prstGeom>
          <a:noFill/>
        </p:spPr>
        <p:txBody>
          <a:bodyPr wrap="square" rtlCol="0">
            <a:spAutoFit/>
          </a:bodyPr>
          <a:lstStyle/>
          <a:p>
            <a:pPr algn="ctr"/>
            <a:r>
              <a:rPr lang="en-ZA" b="1" dirty="0" smtClean="0">
                <a:solidFill>
                  <a:srgbClr val="002060"/>
                </a:solidFill>
              </a:rPr>
              <a:t>March 31, 2011</a:t>
            </a:r>
          </a:p>
          <a:p>
            <a:r>
              <a:rPr lang="en-US" dirty="0" smtClean="0"/>
              <a:t>1, 2011</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Discovery</a:t>
            </a:r>
          </a:p>
          <a:p>
            <a:pPr lvl="1"/>
            <a:r>
              <a:rPr lang="en-US" sz="2200" dirty="0" smtClean="0">
                <a:solidFill>
                  <a:srgbClr val="3E3E3E"/>
                </a:solidFill>
              </a:rPr>
              <a:t>Requirements	03/02/2011 - 03/31/2011</a:t>
            </a:r>
          </a:p>
          <a:p>
            <a:pPr lvl="1"/>
            <a:r>
              <a:rPr lang="en-US" sz="2200" dirty="0" smtClean="0">
                <a:solidFill>
                  <a:srgbClr val="3E3E3E"/>
                </a:solidFill>
              </a:rPr>
              <a:t>Design		04/04/2011 - 04/30/2011</a:t>
            </a:r>
          </a:p>
          <a:p>
            <a:pPr lvl="1"/>
            <a:endParaRPr lang="en-US" sz="2200" dirty="0" smtClean="0">
              <a:solidFill>
                <a:srgbClr val="3E3E3E"/>
              </a:solidFill>
            </a:endParaRPr>
          </a:p>
          <a:p>
            <a:r>
              <a:rPr lang="en-US" sz="2400" dirty="0" smtClean="0"/>
              <a:t>Key Deliverables</a:t>
            </a:r>
          </a:p>
          <a:p>
            <a:pPr lvl="1"/>
            <a:r>
              <a:rPr lang="en-US" sz="2200" dirty="0" smtClean="0">
                <a:solidFill>
                  <a:srgbClr val="3E3E3E"/>
                </a:solidFill>
              </a:rPr>
              <a:t>Business Requirements</a:t>
            </a:r>
          </a:p>
          <a:p>
            <a:pPr lvl="1"/>
            <a:r>
              <a:rPr lang="en-US" sz="2200" dirty="0" smtClean="0">
                <a:solidFill>
                  <a:srgbClr val="3E3E3E"/>
                </a:solidFill>
              </a:rPr>
              <a:t>Technical Design Specifications</a:t>
            </a:r>
          </a:p>
          <a:p>
            <a:pPr lvl="1"/>
            <a:r>
              <a:rPr lang="en-US" sz="2200" dirty="0" smtClean="0">
                <a:solidFill>
                  <a:srgbClr val="3E3E3E"/>
                </a:solidFill>
              </a:rPr>
              <a:t>Technical Solution and Implementation Estimates</a:t>
            </a:r>
          </a:p>
          <a:p>
            <a:pPr lvl="1">
              <a:buNone/>
            </a:pPr>
            <a:endParaRPr lang="en-US" sz="2200" dirty="0" smtClean="0"/>
          </a:p>
          <a:p>
            <a:r>
              <a:rPr lang="en-US" sz="2400" dirty="0" smtClean="0"/>
              <a:t>Next Steps	</a:t>
            </a:r>
          </a:p>
          <a:p>
            <a:pPr lvl="1"/>
            <a:r>
              <a:rPr lang="en-US" sz="2200" dirty="0" smtClean="0">
                <a:solidFill>
                  <a:srgbClr val="3E3E3E"/>
                </a:solidFill>
              </a:rPr>
              <a:t>ASPCC Update</a:t>
            </a:r>
          </a:p>
          <a:p>
            <a:pPr lvl="1"/>
            <a:r>
              <a:rPr lang="en-US" sz="2200" dirty="0" smtClean="0">
                <a:solidFill>
                  <a:srgbClr val="3E3E3E"/>
                </a:solidFill>
              </a:rPr>
              <a:t>Implementation</a:t>
            </a:r>
          </a:p>
        </p:txBody>
      </p:sp>
      <p:sp>
        <p:nvSpPr>
          <p:cNvPr id="3" name="Title 2"/>
          <p:cNvSpPr>
            <a:spLocks noGrp="1"/>
          </p:cNvSpPr>
          <p:nvPr>
            <p:ph type="title"/>
          </p:nvPr>
        </p:nvSpPr>
        <p:spPr/>
        <p:txBody>
          <a:bodyPr/>
          <a:lstStyle/>
          <a:p>
            <a:r>
              <a:rPr lang="en-US" sz="2400" dirty="0" smtClean="0"/>
              <a:t>High Level Project Timeline / Deliverables</a:t>
            </a:r>
            <a:endParaRPr lang="en-US" sz="2400"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10</a:t>
            </a:fld>
            <a:endParaRPr lang="en-ZA"/>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buFont typeface="Wingdings" charset="0"/>
              <a:buNone/>
            </a:pPr>
            <a:endParaRPr lang="en-US" sz="2000" b="1" dirty="0" smtClean="0">
              <a:latin typeface="AvantGarde" charset="0"/>
            </a:endParaRPr>
          </a:p>
          <a:p>
            <a:pPr>
              <a:buFont typeface="Wingdings" charset="0"/>
              <a:buNone/>
            </a:pPr>
            <a:r>
              <a:rPr lang="en-US" sz="2000" b="1" dirty="0" smtClean="0">
                <a:latin typeface="AvantGarde" charset="0"/>
              </a:rPr>
              <a:t>Status Updates</a:t>
            </a:r>
            <a:r>
              <a:rPr lang="en-US" sz="2000" dirty="0" smtClean="0">
                <a:latin typeface="AvantGarde" charset="0"/>
              </a:rPr>
              <a:t>	</a:t>
            </a:r>
          </a:p>
          <a:p>
            <a:pPr lvl="1">
              <a:buNone/>
            </a:pPr>
            <a:r>
              <a:rPr lang="en-US" sz="2000" dirty="0" smtClean="0">
                <a:solidFill>
                  <a:srgbClr val="3E3E3E"/>
                </a:solidFill>
                <a:latin typeface="AvantGarde" charset="0"/>
              </a:rPr>
              <a:t>Weekly project team meeting </a:t>
            </a:r>
          </a:p>
          <a:p>
            <a:pPr lvl="1">
              <a:buFont typeface="Wingdings" charset="0"/>
              <a:buNone/>
            </a:pPr>
            <a:r>
              <a:rPr lang="en-US" sz="2000" dirty="0" smtClean="0">
                <a:solidFill>
                  <a:srgbClr val="3E3E3E"/>
                </a:solidFill>
                <a:latin typeface="AvantGarde" charset="0"/>
              </a:rPr>
              <a:t>Weekly email to key stakeholders, IS&amp;T managers, project team</a:t>
            </a:r>
          </a:p>
          <a:p>
            <a:pPr lvl="1">
              <a:buFont typeface="Wingdings" charset="0"/>
              <a:buNone/>
            </a:pPr>
            <a:endParaRPr lang="en-US" sz="2000" dirty="0" smtClean="0">
              <a:solidFill>
                <a:srgbClr val="3E3E3E"/>
              </a:solidFill>
              <a:latin typeface="AvantGarde" charset="0"/>
            </a:endParaRPr>
          </a:p>
          <a:p>
            <a:pPr>
              <a:buFont typeface="Wingdings" charset="0"/>
              <a:buNone/>
            </a:pPr>
            <a:r>
              <a:rPr lang="en-US" sz="2000" b="1" dirty="0" smtClean="0">
                <a:latin typeface="AvantGarde" charset="0"/>
              </a:rPr>
              <a:t>Project Steering Committee Check-Ins </a:t>
            </a:r>
          </a:p>
          <a:p>
            <a:pPr lvl="1">
              <a:buFont typeface="Wingdings" charset="0"/>
              <a:buNone/>
            </a:pPr>
            <a:r>
              <a:rPr lang="en-US" sz="2000" dirty="0" smtClean="0">
                <a:solidFill>
                  <a:srgbClr val="3E3E3E"/>
                </a:solidFill>
                <a:latin typeface="AvantGarde" charset="0"/>
              </a:rPr>
              <a:t>Conducted monthly</a:t>
            </a:r>
          </a:p>
          <a:p>
            <a:pPr lvl="1">
              <a:buFont typeface="Wingdings" charset="0"/>
              <a:buNone/>
            </a:pPr>
            <a:endParaRPr lang="en-US" sz="2000" dirty="0" smtClean="0">
              <a:latin typeface="AvantGarde" charset="0"/>
            </a:endParaRPr>
          </a:p>
          <a:p>
            <a:pPr>
              <a:buFont typeface="Wingdings" charset="0"/>
              <a:buNone/>
            </a:pPr>
            <a:r>
              <a:rPr lang="en-US" sz="2000" b="1" dirty="0" smtClean="0">
                <a:latin typeface="AvantGarde" charset="0"/>
              </a:rPr>
              <a:t>Change Control &amp; Issue Resolution Process </a:t>
            </a:r>
          </a:p>
          <a:p>
            <a:pPr lvl="1">
              <a:buFont typeface="Wingdings" charset="0"/>
              <a:buNone/>
            </a:pPr>
            <a:r>
              <a:rPr lang="en-US" sz="2000" dirty="0" smtClean="0">
                <a:solidFill>
                  <a:srgbClr val="3E3E3E"/>
                </a:solidFill>
                <a:latin typeface="AvantGarde" charset="0"/>
              </a:rPr>
              <a:t>Changes will be approved by Business Owners</a:t>
            </a:r>
          </a:p>
          <a:p>
            <a:pPr lvl="1">
              <a:buFont typeface="Wingdings" charset="0"/>
              <a:buNone/>
            </a:pPr>
            <a:r>
              <a:rPr lang="en-US" sz="2000" dirty="0" smtClean="0">
                <a:solidFill>
                  <a:srgbClr val="3E3E3E"/>
                </a:solidFill>
                <a:latin typeface="AvantGarde" charset="0"/>
              </a:rPr>
              <a:t>Major issues will be resolved by the project’s Steering Committee</a:t>
            </a:r>
          </a:p>
          <a:p>
            <a:pPr lvl="1">
              <a:buFont typeface="Wingdings" charset="0"/>
              <a:buNone/>
            </a:pPr>
            <a:endParaRPr lang="en-US" sz="2000" dirty="0" smtClean="0">
              <a:latin typeface="AvantGarde" charset="0"/>
            </a:endParaRPr>
          </a:p>
          <a:p>
            <a:pPr>
              <a:buFont typeface="Wingdings" charset="0"/>
              <a:buNone/>
            </a:pPr>
            <a:r>
              <a:rPr lang="en-US" sz="2000" b="1" dirty="0" smtClean="0">
                <a:latin typeface="AvantGarde" charset="0"/>
              </a:rPr>
              <a:t>Project Notebook </a:t>
            </a:r>
          </a:p>
          <a:p>
            <a:pPr lvl="1">
              <a:buFont typeface="Wingdings" charset="0"/>
              <a:buNone/>
            </a:pPr>
            <a:r>
              <a:rPr lang="en-US" sz="2000" dirty="0" smtClean="0">
                <a:solidFill>
                  <a:srgbClr val="3E3E3E"/>
                </a:solidFill>
                <a:latin typeface="AvantGarde" charset="0"/>
              </a:rPr>
              <a:t>Project Wiki</a:t>
            </a:r>
          </a:p>
          <a:p>
            <a:pPr lvl="1">
              <a:buFont typeface="Wingdings" charset="0"/>
              <a:buNone/>
            </a:pPr>
            <a:r>
              <a:rPr lang="en-US" sz="2000" dirty="0" smtClean="0">
                <a:solidFill>
                  <a:srgbClr val="3E3E3E"/>
                </a:solidFill>
                <a:latin typeface="AvantGarde" charset="0"/>
              </a:rPr>
              <a:t>https://wikis.mit.edu/confluence/display/HrlyStdtAppts/Home</a:t>
            </a:r>
          </a:p>
          <a:p>
            <a:endParaRPr lang="en-US" dirty="0">
              <a:solidFill>
                <a:srgbClr val="3E3E3E"/>
              </a:solidFill>
            </a:endParaRPr>
          </a:p>
        </p:txBody>
      </p:sp>
      <p:sp>
        <p:nvSpPr>
          <p:cNvPr id="3" name="Title 2"/>
          <p:cNvSpPr>
            <a:spLocks noGrp="1"/>
          </p:cNvSpPr>
          <p:nvPr>
            <p:ph type="title"/>
          </p:nvPr>
        </p:nvSpPr>
        <p:spPr/>
        <p:txBody>
          <a:bodyPr/>
          <a:lstStyle/>
          <a:p>
            <a:r>
              <a:rPr lang="en-US" sz="2400" dirty="0" smtClean="0"/>
              <a:t/>
            </a:r>
            <a:br>
              <a:rPr lang="en-US" sz="2400" dirty="0" smtClean="0"/>
            </a:br>
            <a:r>
              <a:rPr lang="en-US" sz="2400" dirty="0" smtClean="0"/>
              <a:t/>
            </a:r>
            <a:br>
              <a:rPr lang="en-US" sz="2400" dirty="0" smtClean="0"/>
            </a:br>
            <a:r>
              <a:rPr lang="en-US" sz="2400" dirty="0" smtClean="0"/>
              <a:t>Project Processes</a:t>
            </a:r>
            <a:br>
              <a:rPr lang="en-US" sz="2400" dirty="0" smtClean="0"/>
            </a:br>
            <a:endParaRPr lang="en-US" sz="2400"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11</a:t>
            </a:fld>
            <a:endParaRPr lang="en-ZA"/>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tx1">
                    <a:lumMod val="50000"/>
                  </a:schemeClr>
                </a:solidFill>
              </a:rPr>
              <a:t>Project Roles</a:t>
            </a:r>
            <a:endParaRPr lang="en-US" dirty="0">
              <a:solidFill>
                <a:schemeClr val="tx1">
                  <a:lumMod val="50000"/>
                </a:schemeClr>
              </a:solidFill>
            </a:endParaRPr>
          </a:p>
        </p:txBody>
      </p:sp>
      <p:sp>
        <p:nvSpPr>
          <p:cNvPr id="4" name="Slide Number Placeholder 3"/>
          <p:cNvSpPr>
            <a:spLocks noGrp="1"/>
          </p:cNvSpPr>
          <p:nvPr>
            <p:ph type="sldNum" sz="quarter" idx="11"/>
          </p:nvPr>
        </p:nvSpPr>
        <p:spPr/>
        <p:txBody>
          <a:bodyPr/>
          <a:lstStyle/>
          <a:p>
            <a:fld id="{3707E1B6-9DF1-42A6-A753-CDD1D7AFF796}" type="slidenum">
              <a:rPr lang="en-ZA" smtClean="0"/>
              <a:pPr/>
              <a:t>12</a:t>
            </a:fld>
            <a:endParaRPr lang="en-ZA"/>
          </a:p>
        </p:txBody>
      </p:sp>
      <p:pic>
        <p:nvPicPr>
          <p:cNvPr id="5" name="Content Placeholder 4"/>
          <p:cNvPicPr>
            <a:picLocks noGrp="1" noChangeAspect="1"/>
          </p:cNvPicPr>
          <p:nvPr>
            <p:ph idx="1"/>
          </p:nvPr>
        </p:nvPicPr>
        <p:blipFill>
          <a:blip r:embed="rId3"/>
          <a:srcRect l="-17639" r="-17639"/>
          <a:stretch>
            <a:fillRect/>
          </a:stretch>
        </p:blipFill>
        <p:spPr>
          <a:xfrm>
            <a:off x="-46411" y="692696"/>
            <a:ext cx="9241338" cy="5832648"/>
          </a:xfr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sz="2400" dirty="0" smtClean="0">
              <a:latin typeface="AvantGarde" charset="0"/>
            </a:endParaRPr>
          </a:p>
          <a:p>
            <a:r>
              <a:rPr lang="en-US" sz="2400" dirty="0" smtClean="0">
                <a:latin typeface="AvantGarde" charset="0"/>
              </a:rPr>
              <a:t>Business Process Owners involvement is essential and required </a:t>
            </a:r>
          </a:p>
          <a:p>
            <a:pPr>
              <a:buNone/>
            </a:pPr>
            <a:endParaRPr lang="en-US" sz="2400" dirty="0" smtClean="0">
              <a:latin typeface="AvantGarde" charset="0"/>
            </a:endParaRPr>
          </a:p>
          <a:p>
            <a:r>
              <a:rPr lang="en-US" sz="2400" dirty="0" smtClean="0">
                <a:latin typeface="AvantGarde" charset="0"/>
              </a:rPr>
              <a:t>Upfront input and frequent user feedback to the development team is essential</a:t>
            </a:r>
          </a:p>
          <a:p>
            <a:pPr marL="0" indent="0">
              <a:buNone/>
            </a:pPr>
            <a:endParaRPr lang="en-US" sz="2400" dirty="0" smtClean="0">
              <a:latin typeface="AvantGarde" charset="0"/>
            </a:endParaRPr>
          </a:p>
          <a:p>
            <a:r>
              <a:rPr lang="en-US" sz="2400" dirty="0" smtClean="0">
                <a:latin typeface="AvantGarde" charset="0"/>
              </a:rPr>
              <a:t>Key decisions need to be made in a timely fashion</a:t>
            </a:r>
          </a:p>
          <a:p>
            <a:pPr>
              <a:buNone/>
            </a:pPr>
            <a:endParaRPr lang="en-US" dirty="0"/>
          </a:p>
        </p:txBody>
      </p:sp>
      <p:sp>
        <p:nvSpPr>
          <p:cNvPr id="3" name="Title 2"/>
          <p:cNvSpPr>
            <a:spLocks noGrp="1"/>
          </p:cNvSpPr>
          <p:nvPr>
            <p:ph type="title"/>
          </p:nvPr>
        </p:nvSpPr>
        <p:spPr/>
        <p:txBody>
          <a:bodyPr/>
          <a:lstStyle/>
          <a:p>
            <a:r>
              <a:rPr lang="en-US" dirty="0" smtClean="0"/>
              <a:t/>
            </a:r>
            <a:br>
              <a:rPr lang="en-US" dirty="0" smtClean="0"/>
            </a:br>
            <a:r>
              <a:rPr lang="en-US" dirty="0" smtClean="0"/>
              <a:t>Key Success Criteria</a:t>
            </a:r>
            <a:endParaRPr lang="en-US"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13</a:t>
            </a:fld>
            <a:endParaRPr lang="en-ZA"/>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2400" dirty="0" smtClean="0"/>
              <a:t>				</a:t>
            </a:r>
            <a:r>
              <a:rPr lang="en-US" dirty="0" smtClean="0"/>
              <a:t>	</a:t>
            </a:r>
            <a:endParaRPr lang="en-US" dirty="0"/>
          </a:p>
        </p:txBody>
      </p:sp>
      <p:sp>
        <p:nvSpPr>
          <p:cNvPr id="3" name="Title 2"/>
          <p:cNvSpPr>
            <a:spLocks noGrp="1"/>
          </p:cNvSpPr>
          <p:nvPr>
            <p:ph type="title"/>
          </p:nvPr>
        </p:nvSpPr>
        <p:spPr/>
        <p:txBody>
          <a:bodyPr/>
          <a:lstStyle/>
          <a:p>
            <a:r>
              <a:rPr lang="en-US" dirty="0" smtClean="0"/>
              <a:t/>
            </a:r>
            <a:br>
              <a:rPr lang="en-US" dirty="0" smtClean="0"/>
            </a:br>
            <a:r>
              <a:rPr lang="en-US" dirty="0" smtClean="0"/>
              <a:t>Next Steps on Project Calendar</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37417541"/>
              </p:ext>
            </p:extLst>
          </p:nvPr>
        </p:nvGraphicFramePr>
        <p:xfrm>
          <a:off x="971600" y="1124745"/>
          <a:ext cx="7056784" cy="4797662"/>
        </p:xfrm>
        <a:graphic>
          <a:graphicData uri="http://schemas.openxmlformats.org/drawingml/2006/table">
            <a:tbl>
              <a:tblPr firstRow="1" bandRow="1">
                <a:tableStyleId>{3C2FFA5D-87B4-456A-9821-1D502468CF0F}</a:tableStyleId>
              </a:tblPr>
              <a:tblGrid>
                <a:gridCol w="4104456"/>
                <a:gridCol w="2952328"/>
              </a:tblGrid>
              <a:tr h="628778">
                <a:tc>
                  <a:txBody>
                    <a:bodyPr/>
                    <a:lstStyle/>
                    <a:p>
                      <a:r>
                        <a:rPr lang="en-US" dirty="0" smtClean="0"/>
                        <a:t>Activity</a:t>
                      </a:r>
                      <a:endParaRPr lang="en-US" dirty="0"/>
                    </a:p>
                  </a:txBody>
                  <a:tcPr/>
                </a:tc>
                <a:tc>
                  <a:txBody>
                    <a:bodyPr/>
                    <a:lstStyle/>
                    <a:p>
                      <a:r>
                        <a:rPr lang="en-US" dirty="0" smtClean="0"/>
                        <a:t>Target  Completion</a:t>
                      </a:r>
                      <a:r>
                        <a:rPr lang="en-US" baseline="0" dirty="0" smtClean="0"/>
                        <a:t> </a:t>
                      </a:r>
                      <a:r>
                        <a:rPr lang="en-US" dirty="0" smtClean="0"/>
                        <a:t>Date</a:t>
                      </a:r>
                      <a:endParaRPr lang="en-US" dirty="0"/>
                    </a:p>
                  </a:txBody>
                  <a:tcPr/>
                </a:tc>
              </a:tr>
              <a:tr h="739373">
                <a:tc>
                  <a:txBody>
                    <a:bodyPr/>
                    <a:lstStyle/>
                    <a:p>
                      <a:r>
                        <a:rPr lang="en-US" sz="1800" dirty="0" smtClean="0"/>
                        <a:t>Requirements Review and Sign-off </a:t>
                      </a:r>
                      <a:endParaRPr lang="en-US" dirty="0"/>
                    </a:p>
                  </a:txBody>
                  <a:tcPr/>
                </a:tc>
                <a:tc>
                  <a:txBody>
                    <a:bodyPr/>
                    <a:lstStyle/>
                    <a:p>
                      <a:r>
                        <a:rPr lang="en-US" sz="1800" dirty="0" smtClean="0"/>
                        <a:t>4/10/2011</a:t>
                      </a:r>
                      <a:endParaRPr lang="en-US" dirty="0"/>
                    </a:p>
                  </a:txBody>
                  <a:tcPr/>
                </a:tc>
              </a:tr>
              <a:tr h="628778">
                <a:tc>
                  <a:txBody>
                    <a:bodyPr/>
                    <a:lstStyle/>
                    <a:p>
                      <a:r>
                        <a:rPr lang="en-US" sz="1800" dirty="0" smtClean="0"/>
                        <a:t>Complete Design</a:t>
                      </a:r>
                      <a:endParaRPr lang="en-US" dirty="0"/>
                    </a:p>
                  </a:txBody>
                  <a:tcPr/>
                </a:tc>
                <a:tc>
                  <a:txBody>
                    <a:bodyPr/>
                    <a:lstStyle/>
                    <a:p>
                      <a:r>
                        <a:rPr lang="en-US" sz="1800" dirty="0" smtClean="0"/>
                        <a:t>4/30/2011</a:t>
                      </a:r>
                      <a:endParaRPr lang="en-US" dirty="0"/>
                    </a:p>
                  </a:txBody>
                  <a:tcPr/>
                </a:tc>
              </a:tr>
              <a:tr h="628778">
                <a:tc>
                  <a:txBody>
                    <a:bodyPr/>
                    <a:lstStyle/>
                    <a:p>
                      <a:r>
                        <a:rPr lang="en-US" dirty="0" smtClean="0"/>
                        <a:t>Provide implementation estimates</a:t>
                      </a:r>
                      <a:endParaRPr lang="en-US" dirty="0"/>
                    </a:p>
                  </a:txBody>
                  <a:tcPr/>
                </a:tc>
                <a:tc>
                  <a:txBody>
                    <a:bodyPr/>
                    <a:lstStyle/>
                    <a:p>
                      <a:r>
                        <a:rPr lang="en-US" dirty="0" smtClean="0"/>
                        <a:t>4/30/2011</a:t>
                      </a:r>
                      <a:endParaRPr lang="en-US" dirty="0"/>
                    </a:p>
                  </a:txBody>
                  <a:tcPr/>
                </a:tc>
              </a:tr>
              <a:tr h="628778">
                <a:tc>
                  <a:txBody>
                    <a:bodyPr/>
                    <a:lstStyle/>
                    <a:p>
                      <a:r>
                        <a:rPr lang="en-US" dirty="0" smtClean="0"/>
                        <a:t>Quick</a:t>
                      </a:r>
                      <a:r>
                        <a:rPr lang="en-US" baseline="0" dirty="0" smtClean="0"/>
                        <a:t> Win – Automated generation of reports to monitor maximum hours a student works</a:t>
                      </a:r>
                      <a:endParaRPr lang="en-US" dirty="0"/>
                    </a:p>
                  </a:txBody>
                  <a:tcPr/>
                </a:tc>
                <a:tc>
                  <a:txBody>
                    <a:bodyPr/>
                    <a:lstStyle/>
                    <a:p>
                      <a:r>
                        <a:rPr lang="en-US" dirty="0" smtClean="0"/>
                        <a:t>05/2011</a:t>
                      </a:r>
                      <a:endParaRPr lang="en-US" dirty="0"/>
                    </a:p>
                  </a:txBody>
                  <a:tcPr/>
                </a:tc>
              </a:tr>
              <a:tr h="628778">
                <a:tc>
                  <a:txBody>
                    <a:bodyPr/>
                    <a:lstStyle/>
                    <a:p>
                      <a:r>
                        <a:rPr lang="en-US" sz="1800" dirty="0" smtClean="0"/>
                        <a:t>Update ASPCC 	</a:t>
                      </a:r>
                      <a:endParaRPr lang="en-US" dirty="0"/>
                    </a:p>
                  </a:txBody>
                  <a:tcPr/>
                </a:tc>
                <a:tc>
                  <a:txBody>
                    <a:bodyPr/>
                    <a:lstStyle/>
                    <a:p>
                      <a:r>
                        <a:rPr lang="en-US" sz="1800" dirty="0" smtClean="0"/>
                        <a:t>05/2011 </a:t>
                      </a:r>
                      <a:endParaRPr lang="en-US" dirty="0"/>
                    </a:p>
                  </a:txBody>
                  <a:tcPr/>
                </a:tc>
              </a:tr>
              <a:tr h="628778">
                <a:tc>
                  <a:txBody>
                    <a:bodyPr/>
                    <a:lstStyle/>
                    <a:p>
                      <a:r>
                        <a:rPr lang="en-US" sz="1800" dirty="0" smtClean="0"/>
                        <a:t>Start development</a:t>
                      </a:r>
                      <a:endParaRPr lang="en-US" dirty="0"/>
                    </a:p>
                  </a:txBody>
                  <a:tcPr/>
                </a:tc>
                <a:tc>
                  <a:txBody>
                    <a:bodyPr/>
                    <a:lstStyle/>
                    <a:p>
                      <a:r>
                        <a:rPr lang="en-US" dirty="0" smtClean="0"/>
                        <a:t>05/2011</a:t>
                      </a:r>
                      <a:endParaRPr lang="en-US" dirty="0"/>
                    </a:p>
                  </a:txBody>
                  <a:tcPr/>
                </a:tc>
              </a:tr>
            </a:tbl>
          </a:graphicData>
        </a:graphic>
      </p:graphicFrame>
      <p:sp>
        <p:nvSpPr>
          <p:cNvPr id="5" name="Slide Number Placeholder 4"/>
          <p:cNvSpPr>
            <a:spLocks noGrp="1"/>
          </p:cNvSpPr>
          <p:nvPr>
            <p:ph type="sldNum" sz="quarter" idx="11"/>
          </p:nvPr>
        </p:nvSpPr>
        <p:spPr/>
        <p:txBody>
          <a:bodyPr/>
          <a:lstStyle/>
          <a:p>
            <a:fld id="{3707E1B6-9DF1-42A6-A753-CDD1D7AFF796}" type="slidenum">
              <a:rPr lang="en-ZA" smtClean="0"/>
              <a:pPr/>
              <a:t>14</a:t>
            </a:fld>
            <a:endParaRPr lang="en-ZA"/>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ctr">
              <a:buNone/>
            </a:pPr>
            <a:endParaRPr lang="en-US" sz="2800" dirty="0" smtClean="0"/>
          </a:p>
          <a:p>
            <a:pPr algn="ctr">
              <a:buNone/>
            </a:pPr>
            <a:endParaRPr lang="en-US" sz="2800" dirty="0" smtClean="0"/>
          </a:p>
          <a:p>
            <a:pPr algn="ctr">
              <a:buNone/>
            </a:pPr>
            <a:r>
              <a:rPr lang="en-US" sz="2800" dirty="0" smtClean="0"/>
              <a:t>QUESTIONS</a:t>
            </a:r>
            <a:endParaRPr lang="en-US" sz="2800" dirty="0"/>
          </a:p>
        </p:txBody>
      </p:sp>
      <p:sp>
        <p:nvSpPr>
          <p:cNvPr id="3" name="Slide Number Placeholder 2"/>
          <p:cNvSpPr>
            <a:spLocks noGrp="1"/>
          </p:cNvSpPr>
          <p:nvPr>
            <p:ph type="sldNum" sz="quarter" idx="11"/>
          </p:nvPr>
        </p:nvSpPr>
        <p:spPr/>
        <p:txBody>
          <a:bodyPr/>
          <a:lstStyle/>
          <a:p>
            <a:fld id="{3707E1B6-9DF1-42A6-A753-CDD1D7AFF796}" type="slidenum">
              <a:rPr lang="en-ZA" smtClean="0"/>
              <a:pPr/>
              <a:t>15</a:t>
            </a:fld>
            <a:endParaRPr lang="en-ZA"/>
          </a:p>
        </p:txBody>
      </p:sp>
      <p:pic>
        <p:nvPicPr>
          <p:cNvPr id="2050" name="Picture 2" descr="C:\Documents and Settings\Karon\Local Settings\Temporary Internet Files\Content.IE5\TAZWGHDY\MC900434859[1].png"/>
          <p:cNvPicPr>
            <a:picLocks noChangeAspect="1" noChangeArrowheads="1"/>
          </p:cNvPicPr>
          <p:nvPr/>
        </p:nvPicPr>
        <p:blipFill>
          <a:blip r:embed="rId3" cstate="print"/>
          <a:srcRect/>
          <a:stretch>
            <a:fillRect/>
          </a:stretch>
        </p:blipFill>
        <p:spPr bwMode="auto">
          <a:xfrm>
            <a:off x="3779912" y="2564904"/>
            <a:ext cx="1714500" cy="17145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dirty="0"/>
          </a:p>
        </p:txBody>
      </p:sp>
      <p:pic>
        <p:nvPicPr>
          <p:cNvPr id="4" name="Picture 3"/>
          <p:cNvPicPr>
            <a:picLocks noChangeAspect="1"/>
          </p:cNvPicPr>
          <p:nvPr/>
        </p:nvPicPr>
        <p:blipFill>
          <a:blip r:embed="rId3" cstate="print"/>
          <a:srcRect l="11294" t="2128" r="18118" b="2128"/>
          <a:stretch>
            <a:fillRect/>
          </a:stretch>
        </p:blipFill>
        <p:spPr>
          <a:xfrm>
            <a:off x="2699792" y="1412776"/>
            <a:ext cx="3810000" cy="3429000"/>
          </a:xfrm>
          <a:prstGeom prst="rect">
            <a:avLst/>
          </a:prstGeom>
          <a:gradFill>
            <a:gsLst>
              <a:gs pos="0">
                <a:schemeClr val="accent2">
                  <a:lumMod val="60000"/>
                  <a:lumOff val="40000"/>
                </a:schemeClr>
              </a:gs>
              <a:gs pos="13000">
                <a:srgbClr val="F8B049"/>
              </a:gs>
              <a:gs pos="21001">
                <a:srgbClr val="F8B049"/>
              </a:gs>
              <a:gs pos="63000">
                <a:srgbClr val="FEE7F2"/>
              </a:gs>
              <a:gs pos="67000">
                <a:srgbClr val="F952A0"/>
              </a:gs>
              <a:gs pos="69000">
                <a:srgbClr val="C50849"/>
              </a:gs>
              <a:gs pos="82001">
                <a:srgbClr val="B43E85"/>
              </a:gs>
              <a:gs pos="100000">
                <a:srgbClr val="F8B049"/>
              </a:gs>
            </a:gsLst>
            <a:lin ang="16200000" scaled="0"/>
          </a:gradFill>
        </p:spPr>
        <p:style>
          <a:lnRef idx="1">
            <a:schemeClr val="accent2"/>
          </a:lnRef>
          <a:fillRef idx="3">
            <a:schemeClr val="accent2"/>
          </a:fillRef>
          <a:effectRef idx="2">
            <a:schemeClr val="accent2"/>
          </a:effectRef>
          <a:fontRef idx="minor">
            <a:schemeClr val="lt1"/>
          </a:fontRef>
        </p:style>
      </p:pic>
      <p:sp>
        <p:nvSpPr>
          <p:cNvPr id="5" name="Slide Number Placeholder 4"/>
          <p:cNvSpPr>
            <a:spLocks noGrp="1"/>
          </p:cNvSpPr>
          <p:nvPr>
            <p:ph type="sldNum" sz="quarter" idx="11"/>
          </p:nvPr>
        </p:nvSpPr>
        <p:spPr/>
        <p:txBody>
          <a:bodyPr/>
          <a:lstStyle/>
          <a:p>
            <a:fld id="{3707E1B6-9DF1-42A6-A753-CDD1D7AFF796}" type="slidenum">
              <a:rPr lang="en-ZA" smtClean="0"/>
              <a:pPr/>
              <a:t>16</a:t>
            </a:fld>
            <a:endParaRPr lang="en-ZA"/>
          </a:p>
        </p:txBody>
      </p:sp>
    </p:spTree>
    <p:extLst>
      <p:ext uri="{BB962C8B-B14F-4D97-AF65-F5344CB8AC3E}">
        <p14:creationId xmlns:p14="http://schemas.microsoft.com/office/powerpoint/2010/main" val="35029250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nSpc>
                <a:spcPct val="90000"/>
              </a:lnSpc>
              <a:buNone/>
            </a:pPr>
            <a:endParaRPr lang="en-US" sz="2400" dirty="0" smtClean="0">
              <a:latin typeface="AvantGarde" charset="0"/>
            </a:endParaRPr>
          </a:p>
          <a:p>
            <a:pPr>
              <a:lnSpc>
                <a:spcPct val="90000"/>
              </a:lnSpc>
            </a:pPr>
            <a:r>
              <a:rPr lang="en-US" sz="2400" dirty="0" smtClean="0">
                <a:latin typeface="AvantGarde" charset="0"/>
              </a:rPr>
              <a:t>Welcome/Introductions</a:t>
            </a:r>
          </a:p>
          <a:p>
            <a:pPr>
              <a:lnSpc>
                <a:spcPct val="90000"/>
              </a:lnSpc>
            </a:pPr>
            <a:r>
              <a:rPr lang="en-US" sz="2400" dirty="0" smtClean="0">
                <a:latin typeface="AvantGarde" charset="0"/>
              </a:rPr>
              <a:t>Project Sponsors</a:t>
            </a:r>
            <a:r>
              <a:rPr lang="en-US" sz="2400" dirty="0">
                <a:latin typeface="AvantGarde" charset="0"/>
              </a:rPr>
              <a:t>		</a:t>
            </a:r>
          </a:p>
          <a:p>
            <a:pPr>
              <a:lnSpc>
                <a:spcPct val="90000"/>
              </a:lnSpc>
            </a:pPr>
            <a:r>
              <a:rPr lang="en-US" sz="2400" dirty="0">
                <a:latin typeface="AvantGarde" charset="0"/>
              </a:rPr>
              <a:t>Project Background</a:t>
            </a:r>
          </a:p>
          <a:p>
            <a:pPr>
              <a:lnSpc>
                <a:spcPct val="90000"/>
              </a:lnSpc>
            </a:pPr>
            <a:r>
              <a:rPr lang="en-US" sz="2400" dirty="0">
                <a:latin typeface="AvantGarde" charset="0"/>
              </a:rPr>
              <a:t>Business Goals and Objectives</a:t>
            </a:r>
          </a:p>
          <a:p>
            <a:pPr>
              <a:lnSpc>
                <a:spcPct val="90000"/>
              </a:lnSpc>
            </a:pPr>
            <a:r>
              <a:rPr lang="en-US" sz="2400" dirty="0" smtClean="0">
                <a:latin typeface="AvantGarde" charset="0"/>
              </a:rPr>
              <a:t>Benefits to User Community</a:t>
            </a:r>
            <a:endParaRPr lang="en-US" sz="2400" dirty="0">
              <a:latin typeface="AvantGarde" charset="0"/>
            </a:endParaRPr>
          </a:p>
          <a:p>
            <a:pPr>
              <a:lnSpc>
                <a:spcPct val="90000"/>
              </a:lnSpc>
            </a:pPr>
            <a:r>
              <a:rPr lang="en-US" sz="2400" dirty="0">
                <a:latin typeface="AvantGarde" charset="0"/>
              </a:rPr>
              <a:t>Project Scope </a:t>
            </a:r>
            <a:r>
              <a:rPr lang="en-US" sz="2400" dirty="0" smtClean="0">
                <a:latin typeface="AvantGarde" charset="0"/>
              </a:rPr>
              <a:t>Overview / Out of Scope</a:t>
            </a:r>
            <a:r>
              <a:rPr lang="en-US" sz="2400" dirty="0">
                <a:latin typeface="AvantGarde" charset="0"/>
              </a:rPr>
              <a:t>	</a:t>
            </a:r>
          </a:p>
          <a:p>
            <a:pPr>
              <a:lnSpc>
                <a:spcPct val="90000"/>
              </a:lnSpc>
            </a:pPr>
            <a:r>
              <a:rPr lang="en-US" sz="2400" dirty="0" smtClean="0">
                <a:latin typeface="AvantGarde" charset="0"/>
              </a:rPr>
              <a:t>High Level Project Timeline </a:t>
            </a:r>
          </a:p>
          <a:p>
            <a:pPr>
              <a:lnSpc>
                <a:spcPct val="90000"/>
              </a:lnSpc>
            </a:pPr>
            <a:r>
              <a:rPr lang="en-US" sz="2400" dirty="0" smtClean="0">
                <a:latin typeface="AvantGarde" charset="0"/>
              </a:rPr>
              <a:t>Project </a:t>
            </a:r>
            <a:r>
              <a:rPr lang="en-US" sz="2400" dirty="0">
                <a:latin typeface="AvantGarde" charset="0"/>
              </a:rPr>
              <a:t>Processes </a:t>
            </a:r>
            <a:endParaRPr lang="en-US" sz="2400" dirty="0" smtClean="0">
              <a:latin typeface="AvantGarde" charset="0"/>
            </a:endParaRPr>
          </a:p>
          <a:p>
            <a:pPr>
              <a:lnSpc>
                <a:spcPct val="90000"/>
              </a:lnSpc>
            </a:pPr>
            <a:r>
              <a:rPr lang="en-US" sz="2400" dirty="0" smtClean="0">
                <a:latin typeface="AvantGarde" charset="0"/>
              </a:rPr>
              <a:t>Project Roles</a:t>
            </a:r>
            <a:endParaRPr lang="en-US" sz="2400" dirty="0">
              <a:latin typeface="AvantGarde" charset="0"/>
            </a:endParaRPr>
          </a:p>
          <a:p>
            <a:pPr>
              <a:lnSpc>
                <a:spcPct val="90000"/>
              </a:lnSpc>
            </a:pPr>
            <a:r>
              <a:rPr lang="en-US" sz="2400" dirty="0">
                <a:latin typeface="AvantGarde" charset="0"/>
              </a:rPr>
              <a:t>Critical Success Factors</a:t>
            </a:r>
          </a:p>
          <a:p>
            <a:pPr>
              <a:lnSpc>
                <a:spcPct val="90000"/>
              </a:lnSpc>
            </a:pPr>
            <a:r>
              <a:rPr lang="en-US" sz="2400" dirty="0">
                <a:latin typeface="AvantGarde" charset="0"/>
              </a:rPr>
              <a:t>Next Steps</a:t>
            </a:r>
            <a:r>
              <a:rPr lang="en-US" dirty="0">
                <a:latin typeface="AvantGarde" charset="0"/>
              </a:rPr>
              <a:t>		</a:t>
            </a:r>
          </a:p>
          <a:p>
            <a:pPr marL="0" indent="0">
              <a:buNone/>
            </a:pPr>
            <a:endParaRPr lang="en-US" dirty="0"/>
          </a:p>
        </p:txBody>
      </p:sp>
      <p:sp>
        <p:nvSpPr>
          <p:cNvPr id="3" name="Title 2"/>
          <p:cNvSpPr>
            <a:spLocks noGrp="1"/>
          </p:cNvSpPr>
          <p:nvPr>
            <p:ph type="title"/>
          </p:nvPr>
        </p:nvSpPr>
        <p:spPr/>
        <p:txBody>
          <a:bodyPr/>
          <a:lstStyle/>
          <a:p>
            <a:r>
              <a:rPr lang="en-US" sz="2800" dirty="0" smtClean="0"/>
              <a:t/>
            </a:r>
            <a:br>
              <a:rPr lang="en-US" sz="2800" dirty="0" smtClean="0"/>
            </a:br>
            <a:r>
              <a:rPr lang="en-US" sz="2800" dirty="0" smtClean="0"/>
              <a:t>Agenda</a:t>
            </a:r>
            <a:endParaRPr lang="en-US" sz="2800"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2</a:t>
            </a:fld>
            <a:endParaRPr lang="en-ZA"/>
          </a:p>
        </p:txBody>
      </p:sp>
    </p:spTree>
    <p:extLst>
      <p:ext uri="{BB962C8B-B14F-4D97-AF65-F5344CB8AC3E}">
        <p14:creationId xmlns:p14="http://schemas.microsoft.com/office/powerpoint/2010/main" val="54043036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400" dirty="0" smtClean="0"/>
              <a:t/>
            </a:r>
            <a:br>
              <a:rPr lang="en-US" sz="2400" dirty="0" smtClean="0"/>
            </a:br>
            <a:r>
              <a:rPr lang="en-US" sz="2400" dirty="0" smtClean="0"/>
              <a:t>Welcome/Introductions</a:t>
            </a:r>
            <a:endParaRPr lang="en-US" sz="2400" dirty="0"/>
          </a:p>
        </p:txBody>
      </p:sp>
      <p:sp>
        <p:nvSpPr>
          <p:cNvPr id="6" name="Content Placeholder 5"/>
          <p:cNvSpPr>
            <a:spLocks noGrp="1"/>
          </p:cNvSpPr>
          <p:nvPr>
            <p:ph idx="1"/>
          </p:nvPr>
        </p:nvSpPr>
        <p:spPr/>
        <p:txBody>
          <a:bodyPr/>
          <a:lstStyle/>
          <a:p>
            <a:pPr algn="ctr"/>
            <a:endParaRPr lang="en-US" sz="2400" dirty="0" smtClean="0"/>
          </a:p>
          <a:p>
            <a:pPr algn="ctr"/>
            <a:r>
              <a:rPr lang="en-US" sz="2400" dirty="0" smtClean="0"/>
              <a:t>Name</a:t>
            </a:r>
          </a:p>
          <a:p>
            <a:pPr algn="ctr"/>
            <a:r>
              <a:rPr lang="en-US" sz="2400" dirty="0" smtClean="0"/>
              <a:t>Department</a:t>
            </a:r>
          </a:p>
          <a:p>
            <a:pPr algn="ctr"/>
            <a:r>
              <a:rPr lang="en-US" sz="2400" dirty="0" smtClean="0"/>
              <a:t>Project Perspective/Role</a:t>
            </a:r>
          </a:p>
          <a:p>
            <a:pPr>
              <a:buNone/>
            </a:pPr>
            <a:endParaRPr lang="en-US" dirty="0"/>
          </a:p>
        </p:txBody>
      </p:sp>
      <p:pic>
        <p:nvPicPr>
          <p:cNvPr id="7" name="Picture 6" descr="j0230410"/>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l="-11226" r="-11226"/>
          <a:stretch>
            <a:fillRect/>
          </a:stretch>
        </p:blipFill>
        <p:spPr>
          <a:xfrm>
            <a:off x="2123728" y="2780928"/>
            <a:ext cx="5112990" cy="3305626"/>
          </a:xfrm>
          <a:prstGeom prst="rect">
            <a:avLst/>
          </a:prstGeom>
          <a:noFill/>
        </p:spPr>
      </p:pic>
      <p:sp>
        <p:nvSpPr>
          <p:cNvPr id="5" name="Slide Number Placeholder 4"/>
          <p:cNvSpPr>
            <a:spLocks noGrp="1"/>
          </p:cNvSpPr>
          <p:nvPr>
            <p:ph type="sldNum" sz="quarter" idx="11"/>
          </p:nvPr>
        </p:nvSpPr>
        <p:spPr/>
        <p:txBody>
          <a:bodyPr/>
          <a:lstStyle/>
          <a:p>
            <a:fld id="{3707E1B6-9DF1-42A6-A753-CDD1D7AFF796}" type="slidenum">
              <a:rPr lang="en-ZA" smtClean="0"/>
              <a:pPr/>
              <a:t>3</a:t>
            </a:fld>
            <a:endParaRPr lang="en-ZA"/>
          </a:p>
        </p:txBody>
      </p:sp>
    </p:spTree>
    <p:extLst>
      <p:ext uri="{BB962C8B-B14F-4D97-AF65-F5344CB8AC3E}">
        <p14:creationId xmlns:p14="http://schemas.microsoft.com/office/powerpoint/2010/main" val="257231335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ctr">
              <a:buNone/>
            </a:pPr>
            <a:endParaRPr lang="en-US" dirty="0" smtClean="0"/>
          </a:p>
          <a:p>
            <a:pPr marL="0" indent="0" algn="ctr">
              <a:buNone/>
            </a:pPr>
            <a:endParaRPr lang="en-US" dirty="0" smtClean="0"/>
          </a:p>
          <a:p>
            <a:pPr marL="0" indent="0" algn="ctr">
              <a:buNone/>
            </a:pPr>
            <a:endParaRPr lang="en-US" dirty="0" smtClean="0"/>
          </a:p>
          <a:p>
            <a:pPr marL="0" indent="0" algn="ctr">
              <a:buNone/>
            </a:pPr>
            <a:endParaRPr lang="en-US" dirty="0" smtClean="0"/>
          </a:p>
          <a:p>
            <a:pPr marL="0" indent="0" algn="ctr">
              <a:buNone/>
            </a:pPr>
            <a:endParaRPr lang="en-US" dirty="0" smtClean="0"/>
          </a:p>
          <a:p>
            <a:pPr marL="0" indent="0" algn="ctr">
              <a:buNone/>
            </a:pPr>
            <a:r>
              <a:rPr lang="en-US" sz="2400" b="1" dirty="0" smtClean="0"/>
              <a:t>Project Sponsors </a:t>
            </a:r>
          </a:p>
        </p:txBody>
      </p:sp>
      <p:sp>
        <p:nvSpPr>
          <p:cNvPr id="3" name="Title 2"/>
          <p:cNvSpPr>
            <a:spLocks noGrp="1"/>
          </p:cNvSpPr>
          <p:nvPr>
            <p:ph type="title"/>
          </p:nvPr>
        </p:nvSpPr>
        <p:spPr/>
        <p:txBody>
          <a:bodyPr/>
          <a:lstStyle/>
          <a:p>
            <a:r>
              <a:rPr lang="en-US" sz="2400" dirty="0" smtClean="0"/>
              <a:t/>
            </a:r>
            <a:br>
              <a:rPr lang="en-US" sz="2400" dirty="0" smtClean="0"/>
            </a:br>
            <a:r>
              <a:rPr lang="en-US" sz="2400" dirty="0" smtClean="0"/>
              <a:t>Opening Remarks</a:t>
            </a:r>
            <a:endParaRPr lang="en-US" sz="2400"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4</a:t>
            </a:fld>
            <a:endParaRPr lang="en-ZA"/>
          </a:p>
        </p:txBody>
      </p:sp>
    </p:spTree>
    <p:extLst>
      <p:ext uri="{BB962C8B-B14F-4D97-AF65-F5344CB8AC3E}">
        <p14:creationId xmlns:p14="http://schemas.microsoft.com/office/powerpoint/2010/main" val="136653149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sz="2400" dirty="0" smtClean="0">
                <a:latin typeface="AvantGarde" charset="0"/>
              </a:rPr>
              <a:t>Each </a:t>
            </a:r>
            <a:r>
              <a:rPr lang="en-US" sz="2400" dirty="0">
                <a:latin typeface="AvantGarde" charset="0"/>
              </a:rPr>
              <a:t>year the HR Payroll Service Center manually processes 7000 hourly-paid MIT student appointments, including 600-700 graduate student hourly appointments</a:t>
            </a:r>
            <a:r>
              <a:rPr lang="en-US" sz="2400" dirty="0" smtClean="0">
                <a:latin typeface="AvantGarde" charset="0"/>
              </a:rPr>
              <a:t>.</a:t>
            </a:r>
          </a:p>
          <a:p>
            <a:endParaRPr lang="en-US" sz="2400" dirty="0">
              <a:latin typeface="AvantGarde" charset="0"/>
            </a:endParaRPr>
          </a:p>
          <a:p>
            <a:r>
              <a:rPr lang="en-US" sz="2400" dirty="0" smtClean="0">
                <a:latin typeface="AvantGarde" charset="0"/>
              </a:rPr>
              <a:t>The current process involves:</a:t>
            </a:r>
          </a:p>
          <a:p>
            <a:pPr lvl="1"/>
            <a:r>
              <a:rPr lang="en-US" sz="2400" dirty="0" smtClean="0">
                <a:solidFill>
                  <a:schemeClr val="tx2">
                    <a:lumMod val="25000"/>
                  </a:schemeClr>
                </a:solidFill>
                <a:latin typeface="AvantGarde" charset="0"/>
              </a:rPr>
              <a:t>Manual entry of hourly-paid student appointments in SAP</a:t>
            </a:r>
          </a:p>
          <a:p>
            <a:pPr lvl="1"/>
            <a:r>
              <a:rPr lang="en-US" sz="2400" dirty="0" smtClean="0">
                <a:solidFill>
                  <a:schemeClr val="tx2">
                    <a:lumMod val="25000"/>
                  </a:schemeClr>
                </a:solidFill>
                <a:latin typeface="AvantGarde" charset="0"/>
              </a:rPr>
              <a:t>Dual data entry and in the case of UROPs, triple </a:t>
            </a:r>
            <a:r>
              <a:rPr lang="en-US" sz="2400" dirty="0">
                <a:solidFill>
                  <a:schemeClr val="tx2">
                    <a:lumMod val="25000"/>
                  </a:schemeClr>
                </a:solidFill>
                <a:latin typeface="AvantGarde" charset="0"/>
              </a:rPr>
              <a:t>data entry</a:t>
            </a:r>
          </a:p>
          <a:p>
            <a:pPr>
              <a:buNone/>
            </a:pPr>
            <a:endParaRPr lang="en-US" sz="2400" dirty="0">
              <a:latin typeface="AvantGarde" charset="0"/>
            </a:endParaRPr>
          </a:p>
          <a:p>
            <a:r>
              <a:rPr lang="en-US" sz="2400" dirty="0">
                <a:latin typeface="AvantGarde" charset="0"/>
              </a:rPr>
              <a:t>This project will automate the existing manual process, moving MIT one step closer to achieving the strategic goal of becoming a ‘digital MIT’. </a:t>
            </a:r>
          </a:p>
          <a:p>
            <a:pPr>
              <a:buNone/>
            </a:pPr>
            <a:r>
              <a:rPr lang="en-US" sz="2400" dirty="0">
                <a:latin typeface="AvantGarde" charset="0"/>
              </a:rPr>
              <a:t> </a:t>
            </a:r>
          </a:p>
          <a:p>
            <a:endParaRPr lang="en-US" dirty="0"/>
          </a:p>
        </p:txBody>
      </p:sp>
      <p:sp>
        <p:nvSpPr>
          <p:cNvPr id="3" name="Title 2"/>
          <p:cNvSpPr>
            <a:spLocks noGrp="1"/>
          </p:cNvSpPr>
          <p:nvPr>
            <p:ph type="title"/>
          </p:nvPr>
        </p:nvSpPr>
        <p:spPr/>
        <p:txBody>
          <a:bodyPr/>
          <a:lstStyle/>
          <a:p>
            <a:r>
              <a:rPr lang="en-US" sz="2400" dirty="0" smtClean="0"/>
              <a:t/>
            </a:r>
            <a:br>
              <a:rPr lang="en-US" sz="2400" dirty="0" smtClean="0"/>
            </a:br>
            <a:r>
              <a:rPr lang="en-US" sz="2400" dirty="0" smtClean="0"/>
              <a:t>Project Background</a:t>
            </a:r>
            <a:endParaRPr lang="en-US" sz="2400"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5</a:t>
            </a:fld>
            <a:endParaRPr lang="en-ZA"/>
          </a:p>
        </p:txBody>
      </p:sp>
    </p:spTree>
    <p:extLst>
      <p:ext uri="{BB962C8B-B14F-4D97-AF65-F5344CB8AC3E}">
        <p14:creationId xmlns:p14="http://schemas.microsoft.com/office/powerpoint/2010/main" val="180576792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sz="2400" dirty="0" smtClean="0"/>
          </a:p>
          <a:p>
            <a:r>
              <a:rPr lang="en-US" sz="2400" dirty="0" smtClean="0"/>
              <a:t>Improve customer service and customer satisfaction</a:t>
            </a:r>
          </a:p>
          <a:p>
            <a:r>
              <a:rPr lang="en-US" sz="2400" dirty="0" smtClean="0"/>
              <a:t>Increase accuracy </a:t>
            </a:r>
          </a:p>
          <a:p>
            <a:r>
              <a:rPr lang="en-US" sz="2400" dirty="0" smtClean="0"/>
              <a:t>Improve operational efficiency </a:t>
            </a:r>
          </a:p>
          <a:p>
            <a:r>
              <a:rPr lang="en-US" sz="2400" dirty="0" smtClean="0"/>
              <a:t>Eliminate dual/triple data entry </a:t>
            </a:r>
          </a:p>
          <a:p>
            <a:r>
              <a:rPr lang="en-US" sz="2400" dirty="0" smtClean="0"/>
              <a:t>Automate workflows</a:t>
            </a:r>
          </a:p>
          <a:p>
            <a:r>
              <a:rPr lang="en-US" sz="2400" dirty="0" smtClean="0"/>
              <a:t>Improve compliance with MIT policy and immigration regulations regarding the maximum hours a student is allowed to work (2009 Audit </a:t>
            </a:r>
            <a:r>
              <a:rPr lang="en-US" sz="2400" dirty="0"/>
              <a:t>F</a:t>
            </a:r>
            <a:r>
              <a:rPr lang="en-US" sz="2400" dirty="0" smtClean="0"/>
              <a:t>inding)</a:t>
            </a:r>
          </a:p>
          <a:p>
            <a:r>
              <a:rPr lang="en-US" sz="2400" dirty="0" smtClean="0"/>
              <a:t>Reduce labor and printing costs by a minimum of $30,000/year</a:t>
            </a:r>
          </a:p>
          <a:p>
            <a:endParaRPr lang="en-US" dirty="0"/>
          </a:p>
        </p:txBody>
      </p:sp>
      <p:sp>
        <p:nvSpPr>
          <p:cNvPr id="3" name="Title 2"/>
          <p:cNvSpPr>
            <a:spLocks noGrp="1"/>
          </p:cNvSpPr>
          <p:nvPr>
            <p:ph type="title"/>
          </p:nvPr>
        </p:nvSpPr>
        <p:spPr/>
        <p:txBody>
          <a:bodyPr/>
          <a:lstStyle/>
          <a:p>
            <a:r>
              <a:rPr lang="en-US" sz="2400" dirty="0" smtClean="0"/>
              <a:t/>
            </a:r>
            <a:br>
              <a:rPr lang="en-US" sz="2400" dirty="0" smtClean="0"/>
            </a:br>
            <a:r>
              <a:rPr lang="en-US" sz="2400" dirty="0" smtClean="0"/>
              <a:t>Business Goals and Objectives</a:t>
            </a:r>
            <a:endParaRPr lang="en-US" sz="2400"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6</a:t>
            </a:fld>
            <a:endParaRPr lang="en-ZA"/>
          </a:p>
        </p:txBody>
      </p:sp>
    </p:spTree>
    <p:extLst>
      <p:ext uri="{BB962C8B-B14F-4D97-AF65-F5344CB8AC3E}">
        <p14:creationId xmlns:p14="http://schemas.microsoft.com/office/powerpoint/2010/main" val="175022755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sz="2400" dirty="0" smtClean="0"/>
          </a:p>
          <a:p>
            <a:r>
              <a:rPr lang="en-US" sz="2400" dirty="0"/>
              <a:t>Improved data entry tool that addresses problems with the existing </a:t>
            </a:r>
            <a:r>
              <a:rPr lang="en-US" sz="2400" dirty="0" smtClean="0"/>
              <a:t>electronic student personnel (</a:t>
            </a:r>
            <a:r>
              <a:rPr lang="en-US" sz="2400" dirty="0" err="1" smtClean="0"/>
              <a:t>eSPAF</a:t>
            </a:r>
            <a:r>
              <a:rPr lang="en-US" sz="2400" dirty="0" smtClean="0"/>
              <a:t>) form</a:t>
            </a:r>
            <a:endParaRPr lang="en-US" sz="2400" dirty="0"/>
          </a:p>
          <a:p>
            <a:r>
              <a:rPr lang="en-US" sz="2400" dirty="0" smtClean="0"/>
              <a:t>Quicker turnaround processing times </a:t>
            </a:r>
          </a:p>
          <a:p>
            <a:r>
              <a:rPr lang="en-US" sz="2400" dirty="0" smtClean="0"/>
              <a:t>Replace manual approvals with electronic approvals</a:t>
            </a:r>
          </a:p>
          <a:p>
            <a:r>
              <a:rPr lang="en-US" sz="2400" dirty="0" smtClean="0"/>
              <a:t>Increased student administrators’ visibility to processing status of the hourly student appointment</a:t>
            </a:r>
          </a:p>
          <a:p>
            <a:r>
              <a:rPr lang="en-US" sz="2400" dirty="0" smtClean="0"/>
              <a:t>Fewer errors</a:t>
            </a:r>
          </a:p>
          <a:p>
            <a:r>
              <a:rPr lang="en-US" sz="2400" dirty="0" smtClean="0"/>
              <a:t>Service Center has more time for customer support</a:t>
            </a:r>
          </a:p>
          <a:p>
            <a:r>
              <a:rPr lang="en-US" sz="2400" dirty="0" smtClean="0"/>
              <a:t>Faster, more accurate payment to students</a:t>
            </a:r>
          </a:p>
          <a:p>
            <a:r>
              <a:rPr lang="en-US" sz="2400" dirty="0" smtClean="0"/>
              <a:t>Improved visibility to students working more than maximum allowed hours</a:t>
            </a:r>
          </a:p>
          <a:p>
            <a:endParaRPr lang="en-US" sz="2400" dirty="0" smtClean="0"/>
          </a:p>
          <a:p>
            <a:endParaRPr lang="en-US" dirty="0"/>
          </a:p>
        </p:txBody>
      </p:sp>
      <p:sp>
        <p:nvSpPr>
          <p:cNvPr id="3" name="Title 2"/>
          <p:cNvSpPr>
            <a:spLocks noGrp="1"/>
          </p:cNvSpPr>
          <p:nvPr>
            <p:ph type="title"/>
          </p:nvPr>
        </p:nvSpPr>
        <p:spPr/>
        <p:txBody>
          <a:bodyPr/>
          <a:lstStyle/>
          <a:p>
            <a:r>
              <a:rPr lang="en-US" sz="2400" dirty="0" smtClean="0"/>
              <a:t/>
            </a:r>
            <a:br>
              <a:rPr lang="en-US" sz="2400" dirty="0" smtClean="0"/>
            </a:br>
            <a:r>
              <a:rPr lang="en-US" sz="2400" dirty="0" smtClean="0"/>
              <a:t>Benefits to the User Community</a:t>
            </a:r>
          </a:p>
        </p:txBody>
      </p:sp>
      <p:sp>
        <p:nvSpPr>
          <p:cNvPr id="4" name="Slide Number Placeholder 3"/>
          <p:cNvSpPr>
            <a:spLocks noGrp="1"/>
          </p:cNvSpPr>
          <p:nvPr>
            <p:ph type="sldNum" sz="quarter" idx="11"/>
          </p:nvPr>
        </p:nvSpPr>
        <p:spPr/>
        <p:txBody>
          <a:bodyPr/>
          <a:lstStyle/>
          <a:p>
            <a:fld id="{3707E1B6-9DF1-42A6-A753-CDD1D7AFF796}" type="slidenum">
              <a:rPr lang="en-ZA" smtClean="0"/>
              <a:pPr/>
              <a:t>7</a:t>
            </a:fld>
            <a:endParaRPr lang="en-ZA"/>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nSpc>
                <a:spcPct val="80000"/>
              </a:lnSpc>
              <a:buNone/>
            </a:pPr>
            <a:endParaRPr lang="en-US" sz="2000" b="1" dirty="0" smtClean="0">
              <a:latin typeface="AvantGarde" charset="0"/>
            </a:endParaRPr>
          </a:p>
          <a:p>
            <a:pPr>
              <a:lnSpc>
                <a:spcPct val="80000"/>
              </a:lnSpc>
            </a:pPr>
            <a:r>
              <a:rPr lang="en-US" sz="2000" b="1" dirty="0" smtClean="0">
                <a:latin typeface="AvantGarde" charset="0"/>
              </a:rPr>
              <a:t>IMPROVE WEB-BASED DATA ENTRY (ESPAF) FORM</a:t>
            </a:r>
          </a:p>
          <a:p>
            <a:pPr>
              <a:lnSpc>
                <a:spcPct val="80000"/>
              </a:lnSpc>
            </a:pPr>
            <a:endParaRPr lang="en-US" sz="2000" b="1" dirty="0" smtClean="0">
              <a:latin typeface="AvantGarde" charset="0"/>
            </a:endParaRPr>
          </a:p>
          <a:p>
            <a:pPr>
              <a:lnSpc>
                <a:spcPct val="80000"/>
              </a:lnSpc>
            </a:pPr>
            <a:r>
              <a:rPr lang="en-US" sz="2000" b="1" dirty="0" smtClean="0">
                <a:latin typeface="AvantGarde" charset="0"/>
              </a:rPr>
              <a:t>REPLACE EXISTING MANUAL DATA ENTRY BY AUTOMATING</a:t>
            </a:r>
            <a:r>
              <a:rPr lang="en-US" sz="2400" b="1" dirty="0" smtClean="0">
                <a:latin typeface="AvantGarde" charset="0"/>
              </a:rPr>
              <a:t>:</a:t>
            </a:r>
          </a:p>
          <a:p>
            <a:pPr lvl="1"/>
            <a:r>
              <a:rPr lang="en-US" sz="2200" dirty="0" smtClean="0">
                <a:solidFill>
                  <a:srgbClr val="3E3E3E"/>
                </a:solidFill>
              </a:rPr>
              <a:t>New hires</a:t>
            </a:r>
          </a:p>
          <a:p>
            <a:pPr lvl="1"/>
            <a:r>
              <a:rPr lang="en-US" sz="2200" dirty="0" smtClean="0">
                <a:solidFill>
                  <a:srgbClr val="3E3E3E"/>
                </a:solidFill>
              </a:rPr>
              <a:t>Changes (e.g. appointment extensions, hourly rate, position title)</a:t>
            </a:r>
            <a:endParaRPr lang="en-US" sz="2200" i="1" dirty="0" smtClean="0">
              <a:solidFill>
                <a:srgbClr val="3E3E3E"/>
              </a:solidFill>
            </a:endParaRPr>
          </a:p>
          <a:p>
            <a:pPr lvl="1"/>
            <a:r>
              <a:rPr lang="en-US" sz="2200" dirty="0" smtClean="0">
                <a:solidFill>
                  <a:srgbClr val="3E3E3E"/>
                </a:solidFill>
              </a:rPr>
              <a:t>Terminations</a:t>
            </a:r>
          </a:p>
          <a:p>
            <a:pPr marL="0" indent="0">
              <a:buNone/>
            </a:pPr>
            <a:endParaRPr lang="en-US" sz="2400" dirty="0" smtClean="0"/>
          </a:p>
          <a:p>
            <a:r>
              <a:rPr lang="en-US" sz="2000" b="1" dirty="0" smtClean="0"/>
              <a:t>AND:</a:t>
            </a:r>
          </a:p>
          <a:p>
            <a:pPr lvl="1"/>
            <a:r>
              <a:rPr lang="en-US" sz="2200" dirty="0" smtClean="0">
                <a:solidFill>
                  <a:srgbClr val="3E3E3E"/>
                </a:solidFill>
              </a:rPr>
              <a:t>Add new routing and approvals to monitor compliance with MIT Policy and immigration regulations</a:t>
            </a:r>
            <a:endParaRPr lang="en-US" sz="2200" i="1" dirty="0" smtClean="0">
              <a:solidFill>
                <a:srgbClr val="3E3E3E"/>
              </a:solidFill>
            </a:endParaRPr>
          </a:p>
          <a:p>
            <a:pPr lvl="1"/>
            <a:r>
              <a:rPr lang="en-US" sz="2200" dirty="0" smtClean="0">
                <a:solidFill>
                  <a:srgbClr val="3E3E3E"/>
                </a:solidFill>
              </a:rPr>
              <a:t>Provide a central override capability for allowed exceptions</a:t>
            </a:r>
            <a:endParaRPr lang="en-US" sz="2200" dirty="0">
              <a:solidFill>
                <a:srgbClr val="3E3E3E"/>
              </a:solidFill>
            </a:endParaRPr>
          </a:p>
        </p:txBody>
      </p:sp>
      <p:sp>
        <p:nvSpPr>
          <p:cNvPr id="3" name="Title 2"/>
          <p:cNvSpPr>
            <a:spLocks noGrp="1"/>
          </p:cNvSpPr>
          <p:nvPr>
            <p:ph type="title"/>
          </p:nvPr>
        </p:nvSpPr>
        <p:spPr/>
        <p:txBody>
          <a:bodyPr/>
          <a:lstStyle/>
          <a:p>
            <a:r>
              <a:rPr lang="en-US" sz="2000" dirty="0" smtClean="0"/>
              <a:t/>
            </a:r>
            <a:br>
              <a:rPr lang="en-US" sz="2000" dirty="0" smtClean="0"/>
            </a:br>
            <a:r>
              <a:rPr lang="en-US" sz="2000" dirty="0" smtClean="0"/>
              <a:t/>
            </a:r>
            <a:br>
              <a:rPr lang="en-US" sz="2000" dirty="0" smtClean="0"/>
            </a:br>
            <a:r>
              <a:rPr lang="en-US" sz="2400" dirty="0" smtClean="0"/>
              <a:t>Project Scope Overview</a:t>
            </a:r>
            <a:r>
              <a:rPr lang="en-US" sz="2000" dirty="0" smtClean="0"/>
              <a:t/>
            </a:r>
            <a:br>
              <a:rPr lang="en-US" sz="2000" dirty="0" smtClean="0"/>
            </a:br>
            <a:endParaRPr lang="en-US"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8</a:t>
            </a:fld>
            <a:endParaRPr lang="en-ZA"/>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endParaRPr lang="en-US" sz="2400" dirty="0" smtClean="0">
              <a:latin typeface="AvantGarde" charset="0"/>
            </a:endParaRPr>
          </a:p>
          <a:p>
            <a:pPr>
              <a:lnSpc>
                <a:spcPct val="90000"/>
              </a:lnSpc>
            </a:pPr>
            <a:r>
              <a:rPr lang="en-US" sz="2400" dirty="0" smtClean="0">
                <a:latin typeface="AvantGarde" charset="0"/>
              </a:rPr>
              <a:t>Cost object changes</a:t>
            </a:r>
          </a:p>
          <a:p>
            <a:pPr lvl="1">
              <a:lnSpc>
                <a:spcPct val="90000"/>
              </a:lnSpc>
            </a:pPr>
            <a:r>
              <a:rPr lang="en-US" sz="2400" dirty="0" smtClean="0">
                <a:solidFill>
                  <a:srgbClr val="3E3E3E"/>
                </a:solidFill>
                <a:latin typeface="AvantGarde" charset="0"/>
              </a:rPr>
              <a:t>Continue to process through ESDS</a:t>
            </a:r>
          </a:p>
          <a:p>
            <a:pPr>
              <a:lnSpc>
                <a:spcPct val="90000"/>
              </a:lnSpc>
            </a:pPr>
            <a:endParaRPr lang="en-US" sz="2400" dirty="0" smtClean="0">
              <a:latin typeface="AvantGarde" charset="0"/>
            </a:endParaRPr>
          </a:p>
          <a:p>
            <a:pPr>
              <a:lnSpc>
                <a:spcPct val="90000"/>
              </a:lnSpc>
            </a:pPr>
            <a:r>
              <a:rPr lang="en-US" sz="2400" dirty="0" smtClean="0">
                <a:latin typeface="AvantGarde" charset="0"/>
              </a:rPr>
              <a:t>Processing appointments for MIT students who work at Lincoln Laboratories</a:t>
            </a:r>
          </a:p>
          <a:p>
            <a:pPr lvl="1">
              <a:lnSpc>
                <a:spcPct val="90000"/>
              </a:lnSpc>
            </a:pPr>
            <a:r>
              <a:rPr lang="en-US" sz="2400" dirty="0" smtClean="0">
                <a:solidFill>
                  <a:srgbClr val="3E3E3E"/>
                </a:solidFill>
                <a:latin typeface="AvantGarde" charset="0"/>
              </a:rPr>
              <a:t>Continue to process through the Lincoln interface</a:t>
            </a:r>
          </a:p>
          <a:p>
            <a:endParaRPr lang="en-US" dirty="0"/>
          </a:p>
        </p:txBody>
      </p:sp>
      <p:sp>
        <p:nvSpPr>
          <p:cNvPr id="3" name="Title 2"/>
          <p:cNvSpPr>
            <a:spLocks noGrp="1"/>
          </p:cNvSpPr>
          <p:nvPr>
            <p:ph type="title"/>
          </p:nvPr>
        </p:nvSpPr>
        <p:spPr/>
        <p:txBody>
          <a:bodyPr/>
          <a:lstStyle/>
          <a:p>
            <a:r>
              <a:rPr lang="en-US" sz="2400" dirty="0" smtClean="0"/>
              <a:t/>
            </a:r>
            <a:br>
              <a:rPr lang="en-US" sz="2400" dirty="0" smtClean="0"/>
            </a:br>
            <a:r>
              <a:rPr lang="en-US" sz="2400" dirty="0" smtClean="0"/>
              <a:t>Out of Scope</a:t>
            </a:r>
            <a:endParaRPr lang="en-US" sz="2400"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9</a:t>
            </a:fld>
            <a:endParaRPr lang="en-ZA"/>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EPI-USE_template_slideshow_2010(potx)">
  <a:themeElements>
    <a:clrScheme name="EPI-USE_template_slideshow_2010">
      <a:dk1>
        <a:srgbClr val="F8F8F8"/>
      </a:dk1>
      <a:lt1>
        <a:srgbClr val="F8F8F8"/>
      </a:lt1>
      <a:dk2>
        <a:srgbClr val="F8F8F8"/>
      </a:dk2>
      <a:lt2>
        <a:srgbClr val="F8F8F8"/>
      </a:lt2>
      <a:accent1>
        <a:srgbClr val="293E6B"/>
      </a:accent1>
      <a:accent2>
        <a:srgbClr val="872434"/>
      </a:accent2>
      <a:accent3>
        <a:srgbClr val="616265"/>
      </a:accent3>
      <a:accent4>
        <a:srgbClr val="C4C1A0"/>
      </a:accent4>
      <a:accent5>
        <a:srgbClr val="DFE5E6"/>
      </a:accent5>
      <a:accent6>
        <a:srgbClr val="C79316"/>
      </a:accent6>
      <a:hlink>
        <a:srgbClr val="293E6B"/>
      </a:hlink>
      <a:folHlink>
        <a:srgbClr val="872434"/>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50694</TotalTime>
  <Words>655</Words>
  <Application>Microsoft Macintosh PowerPoint</Application>
  <PresentationFormat>On-screen Show (4:3)</PresentationFormat>
  <Paragraphs>175</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EPI-USE_template_slideshow_2010(potx)</vt:lpstr>
      <vt:lpstr>Hourly Student Appointment Automation Project </vt:lpstr>
      <vt:lpstr> Agenda</vt:lpstr>
      <vt:lpstr> Welcome/Introductions</vt:lpstr>
      <vt:lpstr> Opening Remarks</vt:lpstr>
      <vt:lpstr> Project Background</vt:lpstr>
      <vt:lpstr> Business Goals and Objectives</vt:lpstr>
      <vt:lpstr> Benefits to the User Community</vt:lpstr>
      <vt:lpstr>  Project Scope Overview </vt:lpstr>
      <vt:lpstr> Out of Scope</vt:lpstr>
      <vt:lpstr>High Level Project Timeline / Deliverables</vt:lpstr>
      <vt:lpstr>  Project Processes </vt:lpstr>
      <vt:lpstr>Project Roles</vt:lpstr>
      <vt:lpstr> Key Success Criteria</vt:lpstr>
      <vt:lpstr> Next Steps on Project Calendar</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Quintin Smith</dc:creator>
  <cp:lastModifiedBy>mccollin</cp:lastModifiedBy>
  <cp:revision>279</cp:revision>
  <cp:lastPrinted>2011-03-31T13:23:24Z</cp:lastPrinted>
  <dcterms:created xsi:type="dcterms:W3CDTF">2010-10-22T04:20:17Z</dcterms:created>
  <dcterms:modified xsi:type="dcterms:W3CDTF">2011-11-07T05:39:10Z</dcterms:modified>
</cp:coreProperties>
</file>