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699" r:id="rId2"/>
    <p:sldId id="841" r:id="rId3"/>
    <p:sldId id="850" r:id="rId4"/>
    <p:sldId id="860" r:id="rId5"/>
    <p:sldId id="861" r:id="rId6"/>
    <p:sldId id="862" r:id="rId7"/>
    <p:sldId id="858" r:id="rId8"/>
    <p:sldId id="853" r:id="rId9"/>
    <p:sldId id="854" r:id="rId10"/>
    <p:sldId id="855" r:id="rId11"/>
    <p:sldId id="848" r:id="rId12"/>
    <p:sldId id="849" r:id="rId13"/>
    <p:sldId id="851" r:id="rId14"/>
    <p:sldId id="856" r:id="rId15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92929"/>
    <a:srgbClr val="6666FF"/>
    <a:srgbClr val="DDDDDD"/>
    <a:srgbClr val="FFFF99"/>
    <a:srgbClr val="FF6600"/>
    <a:srgbClr val="FF9933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0204" autoAdjust="0"/>
    <p:restoredTop sz="99859" autoAdjust="0"/>
  </p:normalViewPr>
  <p:slideViewPr>
    <p:cSldViewPr>
      <p:cViewPr varScale="1">
        <p:scale>
          <a:sx n="79" d="100"/>
          <a:sy n="79" d="100"/>
        </p:scale>
        <p:origin x="-16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l" defTabSz="932415">
              <a:defRPr sz="1200" b="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183" y="0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2415">
              <a:defRPr sz="1200" b="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89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l" defTabSz="932415">
              <a:defRPr sz="1200" b="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183" y="8829989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2415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C54704B-3945-46AC-9E28-E0E1C14D0D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491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l" defTabSz="932415">
              <a:defRPr sz="1200" b="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183" y="0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2415">
              <a:defRPr sz="1200" b="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59" y="4415790"/>
            <a:ext cx="5607684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89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l" defTabSz="932415">
              <a:defRPr sz="1200" b="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183" y="8829989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2415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AD6E93B9-03D7-43B2-89C6-2CC77A4FDD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4423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745E83-E6BC-447A-A6A8-A6B53D93F21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836C77-C419-421E-91D5-42BE9234E774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EDA56D-FC02-4622-A7F2-71F6F84150EE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3392F0-A7EF-45E5-AB97-05104D299F43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35361-6B1A-4C5A-B5F3-0B51E84243DE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66922-3230-405A-B117-101533625808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66922-3230-405A-B117-101533625808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182C08-8A49-4F7D-AA80-C1902D3E86E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EC5274-3F4C-4B90-A79D-03C37808ABA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5B4AD6-25F8-43A9-A5C1-D36A0AD9D25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89DC8D-6EE5-4B09-ABF3-204EC478689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69EB81-5D77-4227-AF1F-9392E486710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DFB0005C-B42B-493C-AD39-DC290E2A3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B3B22EDF-4858-4607-A999-873B3510BA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059B9482-E3A2-4214-A04F-96FB6486A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20A14DBC-74BD-448C-8C11-E14BE33755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0CFD6CB3-57B7-4A8F-8280-971CBED23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1096663E-ADA5-43E7-AA75-C5DC8DABC2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25B9DC1D-F57A-4CF6-B5C1-8DBE08B19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CED86AD2-C8B0-4D6B-B600-37ABDDD60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C4A95ECC-3F07-4ABF-9AFE-57F7D63E1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87E00AB9-A656-45B6-BEB0-548D545274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1E7F80FB-AF4C-47B1-A1C6-655BA9A952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062FE54C-E692-4BA2-805A-DBDD62A36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52400"/>
            <a:ext cx="9144000" cy="838200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81400" y="6248400"/>
            <a:ext cx="1905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0" dirty="0"/>
            </a:lvl1pPr>
          </a:lstStyle>
          <a:p>
            <a:pPr>
              <a:defRPr/>
            </a:pPr>
            <a:endParaRPr lang="en-US" dirty="0"/>
          </a:p>
          <a:p>
            <a:pPr>
              <a:defRPr/>
            </a:pPr>
            <a:fld id="{155D42D1-D202-45BB-BF0C-84D81F5D17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7" descr="MIT 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411913"/>
            <a:ext cx="1447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5000"/>
        </a:spcBef>
        <a:spcAft>
          <a:spcPct val="0"/>
        </a:spcAft>
        <a:buSzPct val="75000"/>
        <a:buBlip>
          <a:blip r:embed="rId15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5000"/>
        </a:spcBef>
        <a:spcAft>
          <a:spcPct val="0"/>
        </a:spcAft>
        <a:buClr>
          <a:srgbClr val="C00000"/>
        </a:buClr>
        <a:buSzPct val="65000"/>
        <a:buFontTx/>
        <a:buBlip>
          <a:blip r:embed="rId16"/>
        </a:buBlip>
        <a:defRPr sz="2000">
          <a:solidFill>
            <a:schemeClr val="tx1"/>
          </a:solidFill>
          <a:latin typeface="+mn-lt"/>
        </a:defRPr>
      </a:lvl2pPr>
      <a:lvl3pPr marL="1257300" indent="-342900" algn="l" rtl="0" eaLnBrk="0" fontAlgn="base" hangingPunct="0">
        <a:spcBef>
          <a:spcPct val="25000"/>
        </a:spcBef>
        <a:spcAft>
          <a:spcPct val="0"/>
        </a:spcAft>
        <a:buSzPct val="55000"/>
        <a:buFontTx/>
        <a:buBlip>
          <a:blip r:embed="rId16"/>
        </a:buBlip>
        <a:defRPr sz="2000">
          <a:solidFill>
            <a:schemeClr val="tx1"/>
          </a:solidFill>
          <a:latin typeface="+mn-lt"/>
        </a:defRPr>
      </a:lvl3pPr>
      <a:lvl4pPr marL="1714500" indent="-342900" algn="l" rtl="0" eaLnBrk="0" fontAlgn="base" hangingPunct="0">
        <a:spcBef>
          <a:spcPct val="25000"/>
        </a:spcBef>
        <a:spcAft>
          <a:spcPct val="0"/>
        </a:spcAft>
        <a:buSzPct val="50000"/>
        <a:buFontTx/>
        <a:buBlip>
          <a:blip r:embed="rId16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5000"/>
        </a:spcBef>
        <a:spcAft>
          <a:spcPct val="0"/>
        </a:spcAft>
        <a:buSzPct val="50000"/>
        <a:buFontTx/>
        <a:buBlip>
          <a:blip r:embed="rId16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5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5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5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5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9926B706-C317-47B7-B090-5B05E2B731F3}" type="slidenum">
              <a:rPr lang="en-US" smtClean="0"/>
              <a:pPr/>
              <a:t>1</a:t>
            </a:fld>
            <a:endParaRPr lang="en-US" smtClean="0"/>
          </a:p>
        </p:txBody>
      </p:sp>
      <p:pic>
        <p:nvPicPr>
          <p:cNvPr id="2051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Housing Replacement Analysis Project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/>
              <a:t>Project Kick-off Meeting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 smtClean="0"/>
              <a:t>October 31, 2011</a:t>
            </a:r>
          </a:p>
          <a:p>
            <a:pPr eaLnBrk="1" hangingPunct="1">
              <a:lnSpc>
                <a:spcPct val="90000"/>
              </a:lnSpc>
            </a:pPr>
            <a:endParaRPr lang="en-US" b="1" dirty="0" smtClean="0"/>
          </a:p>
          <a:p>
            <a:pPr eaLnBrk="1" hangingPunct="1">
              <a:lnSpc>
                <a:spcPct val="90000"/>
              </a:lnSpc>
            </a:pPr>
            <a:r>
              <a:rPr lang="en-US" b="1" dirty="0" smtClean="0"/>
              <a:t>Prepared by Jonathan Magsino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CD019303-916E-496E-806D-ADD1AC950EE1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10243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and Sign-off Responsibilities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/>
              <a:t>Approvers (who approve the deliverable from each phase)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Project Sponsors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Project Team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Student Systems Managers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Anyone else? 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 smtClean="0"/>
              <a:t>Reviewers (Review deliverables and offer feedback)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Approvers (are automatically assumed to be reviewing the deliverables)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Stakeholders – as identified by the project team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Anyone else?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758CA5BF-2069-44CC-ACE6-5A04F0C05169}" type="slidenum">
              <a:rPr lang="en-US" smtClean="0"/>
              <a:pPr/>
              <a:t>11</a:t>
            </a:fld>
            <a:endParaRPr lang="en-US" smtClean="0"/>
          </a:p>
        </p:txBody>
      </p:sp>
      <p:pic>
        <p:nvPicPr>
          <p:cNvPr id="11267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Communication Plan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Tx/>
              <a:buSzPct val="65000"/>
              <a:buFontTx/>
              <a:buBlip>
                <a:blip r:embed="rId4"/>
              </a:buBlip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 algn="l">
              <a:lnSpc>
                <a:spcPct val="90000"/>
              </a:lnSpc>
              <a:spcBef>
                <a:spcPct val="25000"/>
              </a:spcBef>
              <a:buSzPct val="65000"/>
              <a:buFontTx/>
              <a:buBlip>
                <a:blip r:embed="rId4"/>
              </a:buBlip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019299"/>
              </p:ext>
            </p:extLst>
          </p:nvPr>
        </p:nvGraphicFramePr>
        <p:xfrm>
          <a:off x="228601" y="1125024"/>
          <a:ext cx="8839198" cy="52407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5453"/>
                <a:gridCol w="2009746"/>
                <a:gridCol w="2667000"/>
                <a:gridCol w="2666999"/>
              </a:tblGrid>
              <a:tr h="48348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What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Sponsor Meetings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Project Team Status Meetings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Approvals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8348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Document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Sponsor Status Document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Status Report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 smtClean="0">
                          <a:effectLst/>
                        </a:rPr>
                        <a:t>Business Justification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baseline="0" dirty="0" smtClean="0">
                          <a:effectLst/>
                        </a:rPr>
                        <a:t>Project Scope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83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When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Monthly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Weekly (as needed)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TBD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319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How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In Person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In Person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Review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session held. Afterwards, 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the 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p</a:t>
                      </a:r>
                      <a:r>
                        <a:rPr lang="en-US" sz="1600" u="none" strike="noStrike" dirty="0" smtClean="0">
                          <a:effectLst/>
                        </a:rPr>
                        <a:t>roject manager will request </a:t>
                      </a:r>
                      <a:r>
                        <a:rPr lang="en-US" sz="1600" u="none" strike="noStrike" dirty="0" smtClean="0">
                          <a:effectLst/>
                        </a:rPr>
                        <a:t>approvals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of </a:t>
                      </a:r>
                      <a:r>
                        <a:rPr lang="en-US" sz="1600" u="none" strike="noStrike" dirty="0" smtClean="0">
                          <a:effectLst/>
                        </a:rPr>
                        <a:t>the latest versions via e-mail.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830">
                <a:tc rowSpan="6"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Meeting Attendees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Henry </a:t>
                      </a:r>
                      <a:r>
                        <a:rPr lang="en-US" sz="1600" u="none" strike="noStrike" dirty="0" smtClean="0">
                          <a:effectLst/>
                        </a:rPr>
                        <a:t>Humphreys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Adam Keyes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r>
                        <a:rPr lang="en-US" sz="1600" u="none" strike="noStrike" dirty="0" smtClean="0">
                          <a:effectLst/>
                        </a:rPr>
                        <a:t>TBD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Eamon Kearns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Robin Baughman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3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Lori Singer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Ross </a:t>
                      </a:r>
                      <a:r>
                        <a:rPr lang="en-US" sz="1600" u="none" strike="noStrike" dirty="0" smtClean="0">
                          <a:effectLst/>
                        </a:rPr>
                        <a:t>Runnion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3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Jonathan Magsino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Jonathan Magsino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3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JoAnne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Stevenson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Lori Singer (as needed)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18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JoAnne Stevenson </a:t>
                      </a:r>
                      <a:r>
                        <a:rPr lang="en-US" sz="1600" u="none" strike="noStrike" dirty="0">
                          <a:effectLst/>
                        </a:rPr>
                        <a:t>(as needed)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348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Document Preparer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Jonathan Magsino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Jonathan Magsino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Ross Runnion</a:t>
                      </a:r>
                    </a:p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Jonathan </a:t>
                      </a:r>
                      <a:r>
                        <a:rPr lang="en-US" sz="1600" u="none" strike="noStrike" dirty="0">
                          <a:effectLst/>
                        </a:rPr>
                        <a:t>Magsino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3653CC93-E700-4F07-9415-E2D38FFF614B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12291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and Milestones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Meeting Groups</a:t>
            </a:r>
          </a:p>
          <a:p>
            <a:pPr lvl="1" eaLnBrk="1" hangingPunct="1"/>
            <a:r>
              <a:rPr lang="en-US" dirty="0" smtClean="0"/>
              <a:t>DSL Housing and Student Systems</a:t>
            </a:r>
            <a:endParaRPr lang="en-US" dirty="0"/>
          </a:p>
          <a:p>
            <a:pPr lvl="1" eaLnBrk="1" hangingPunct="1"/>
            <a:r>
              <a:rPr lang="en-US" dirty="0" smtClean="0"/>
              <a:t>Stakeholders as identified by the project team</a:t>
            </a:r>
          </a:p>
          <a:p>
            <a:pPr eaLnBrk="1" hangingPunct="1"/>
            <a:r>
              <a:rPr lang="en-US" dirty="0" smtClean="0"/>
              <a:t>Discovery Phase</a:t>
            </a:r>
          </a:p>
          <a:p>
            <a:pPr lvl="1" eaLnBrk="1" hangingPunct="1"/>
            <a:r>
              <a:rPr lang="en-US" dirty="0" smtClean="0"/>
              <a:t>Starting in November</a:t>
            </a:r>
          </a:p>
          <a:p>
            <a:pPr eaLnBrk="1" hangingPunct="1"/>
            <a:r>
              <a:rPr lang="en-US" dirty="0" smtClean="0"/>
              <a:t>Define Phase</a:t>
            </a:r>
          </a:p>
          <a:p>
            <a:pPr lvl="1" eaLnBrk="1" hangingPunct="1"/>
            <a:r>
              <a:rPr lang="en-US" dirty="0" smtClean="0"/>
              <a:t>TBD</a:t>
            </a:r>
            <a:endParaRPr lang="en-US" dirty="0"/>
          </a:p>
          <a:p>
            <a:pPr eaLnBrk="1" hangingPunct="1"/>
            <a:r>
              <a:rPr lang="en-US" dirty="0" smtClean="0"/>
              <a:t>Design Phase</a:t>
            </a:r>
          </a:p>
          <a:p>
            <a:pPr lvl="1" eaLnBrk="1" hangingPunct="1"/>
            <a:r>
              <a:rPr lang="en-US" dirty="0" smtClean="0"/>
              <a:t>TBD</a:t>
            </a:r>
          </a:p>
          <a:p>
            <a:pPr eaLnBrk="1" hangingPunct="1"/>
            <a:endParaRPr lang="en-US" b="1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0FA4B0F4-8D66-4E25-B51D-7858863B7491}" type="slidenum">
              <a:rPr lang="en-US" smtClean="0"/>
              <a:pPr/>
              <a:t>13</a:t>
            </a:fld>
            <a:endParaRPr lang="en-US" smtClean="0"/>
          </a:p>
        </p:txBody>
      </p:sp>
      <p:pic>
        <p:nvPicPr>
          <p:cNvPr id="13315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Success Criteria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Clear, documented, and approved understanding of DSL Housing’s baseline lifecycle process (Discovery Phase)</a:t>
            </a:r>
          </a:p>
          <a:p>
            <a:r>
              <a:rPr lang="en-US" dirty="0" smtClean="0"/>
              <a:t>Clear, documented, and approved understanding of DSL Housing’s To-Be (future) process (Define Phase)</a:t>
            </a:r>
          </a:p>
          <a:p>
            <a:r>
              <a:rPr lang="en-US" dirty="0" smtClean="0"/>
              <a:t>Clear, documented, and approved proposal on how to implement a solution for DSL Housing with estimates from all stakeholders. (Design Phase)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8BBEFD1A-2B5F-4F09-9CA4-40C954B7EBF9}" type="slidenum">
              <a:rPr lang="en-US" smtClean="0"/>
              <a:pPr/>
              <a:t>14</a:t>
            </a:fld>
            <a:endParaRPr lang="en-US" smtClean="0"/>
          </a:p>
        </p:txBody>
      </p:sp>
      <p:pic>
        <p:nvPicPr>
          <p:cNvPr id="14339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and Approve Business Justification and Project Scope Deliverables</a:t>
            </a:r>
          </a:p>
          <a:p>
            <a:r>
              <a:rPr lang="en-US" dirty="0" smtClean="0"/>
              <a:t>Determine Stakeholders</a:t>
            </a:r>
          </a:p>
          <a:p>
            <a:r>
              <a:rPr lang="en-US" dirty="0" smtClean="0"/>
              <a:t>Schedule meetings</a:t>
            </a:r>
          </a:p>
          <a:p>
            <a:pPr lvl="1"/>
            <a:r>
              <a:rPr lang="en-US" dirty="0" smtClean="0"/>
              <a:t>Review Business Justification (Ross, Adam, Robin, Jonathan)</a:t>
            </a:r>
          </a:p>
          <a:p>
            <a:pPr lvl="1"/>
            <a:r>
              <a:rPr lang="en-US" dirty="0" smtClean="0"/>
              <a:t>Review Project Scope</a:t>
            </a:r>
          </a:p>
          <a:p>
            <a:pPr lvl="1"/>
            <a:r>
              <a:rPr lang="en-US" dirty="0" smtClean="0"/>
              <a:t>Project Team Meetings</a:t>
            </a:r>
          </a:p>
          <a:p>
            <a:pPr lvl="1"/>
            <a:r>
              <a:rPr lang="en-US" dirty="0" smtClean="0"/>
              <a:t>Project Sponsor Meetings</a:t>
            </a:r>
          </a:p>
          <a:p>
            <a:pPr lvl="1"/>
            <a:r>
              <a:rPr lang="en-US" dirty="0" smtClean="0"/>
              <a:t>Meetings to gain baseline understanding of the Housing lifecycle.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95F44890-4326-45AF-A4EA-313B00FE9077}" type="slidenum">
              <a:rPr lang="en-US" smtClean="0"/>
              <a:pPr/>
              <a:t>2</a:t>
            </a:fld>
            <a:endParaRPr lang="en-US" smtClean="0"/>
          </a:p>
        </p:txBody>
      </p:sp>
      <p:pic>
        <p:nvPicPr>
          <p:cNvPr id="3075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486400"/>
          </a:xfrm>
        </p:spPr>
        <p:txBody>
          <a:bodyPr/>
          <a:lstStyle/>
          <a:p>
            <a:r>
              <a:rPr lang="en-US" sz="2200" dirty="0" smtClean="0"/>
              <a:t>Project Overview</a:t>
            </a:r>
          </a:p>
          <a:p>
            <a:r>
              <a:rPr lang="en-US" sz="2200" dirty="0" smtClean="0"/>
              <a:t>Project Phases</a:t>
            </a:r>
          </a:p>
          <a:p>
            <a:pPr lvl="1"/>
            <a:r>
              <a:rPr lang="en-US" dirty="0" smtClean="0"/>
              <a:t>Discovery Phase</a:t>
            </a:r>
          </a:p>
          <a:p>
            <a:pPr lvl="1"/>
            <a:r>
              <a:rPr lang="en-US" dirty="0" smtClean="0"/>
              <a:t>Define Phase</a:t>
            </a:r>
          </a:p>
          <a:p>
            <a:pPr lvl="1"/>
            <a:r>
              <a:rPr lang="en-US" dirty="0" smtClean="0"/>
              <a:t>Design Phase</a:t>
            </a:r>
          </a:p>
          <a:p>
            <a:r>
              <a:rPr lang="en-US" sz="2200" dirty="0" smtClean="0"/>
              <a:t>Business Justification / Project Scope</a:t>
            </a:r>
          </a:p>
          <a:p>
            <a:r>
              <a:rPr lang="en-US" sz="2200" dirty="0" smtClean="0"/>
              <a:t>Business Process - Meetings</a:t>
            </a:r>
          </a:p>
          <a:p>
            <a:r>
              <a:rPr lang="en-US" sz="2200" dirty="0" smtClean="0"/>
              <a:t>Project Roles</a:t>
            </a:r>
          </a:p>
          <a:p>
            <a:r>
              <a:rPr lang="en-US" sz="2200" dirty="0" smtClean="0"/>
              <a:t>Review and Sign-off Responsibilities</a:t>
            </a:r>
          </a:p>
          <a:p>
            <a:r>
              <a:rPr lang="en-US" sz="2200" dirty="0" smtClean="0"/>
              <a:t>Communication Plan</a:t>
            </a:r>
          </a:p>
          <a:p>
            <a:r>
              <a:rPr lang="en-US" sz="2200" dirty="0" smtClean="0"/>
              <a:t>Success Criteria</a:t>
            </a:r>
          </a:p>
          <a:p>
            <a:r>
              <a:rPr lang="en-US" sz="2200" dirty="0" smtClean="0"/>
              <a:t>Timelines / Milestones</a:t>
            </a:r>
          </a:p>
          <a:p>
            <a:r>
              <a:rPr lang="en-US" sz="2200" dirty="0" smtClean="0"/>
              <a:t>Next Steps</a:t>
            </a:r>
            <a:endParaRPr lang="en-US" sz="2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6082D9A7-1D09-4DCC-BB0B-8C015D6AC71F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4099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project will focus on getting a clear understanding of DSL Housing:</a:t>
            </a:r>
          </a:p>
          <a:p>
            <a:pPr lvl="2" eaLnBrk="1" hangingPunct="1"/>
            <a:r>
              <a:rPr lang="en-US" dirty="0" smtClean="0"/>
              <a:t>Current State </a:t>
            </a:r>
          </a:p>
          <a:p>
            <a:pPr lvl="3" eaLnBrk="1" hangingPunct="1"/>
            <a:r>
              <a:rPr lang="en-US" dirty="0" smtClean="0"/>
              <a:t>What are the processes and functions of  DSL Housing today? </a:t>
            </a:r>
          </a:p>
          <a:p>
            <a:pPr lvl="3" eaLnBrk="1" hangingPunct="1"/>
            <a:r>
              <a:rPr lang="en-US" dirty="0" smtClean="0"/>
              <a:t>How is  CBORD’s Odyssey  HMS being utilized to support this?</a:t>
            </a:r>
          </a:p>
          <a:p>
            <a:pPr lvl="2" eaLnBrk="1" hangingPunct="1"/>
            <a:r>
              <a:rPr lang="en-US" dirty="0" smtClean="0"/>
              <a:t>Future State </a:t>
            </a:r>
          </a:p>
          <a:p>
            <a:pPr lvl="3" eaLnBrk="1" hangingPunct="1"/>
            <a:r>
              <a:rPr lang="en-US" dirty="0" smtClean="0"/>
              <a:t>What is the vision?</a:t>
            </a:r>
            <a:endParaRPr lang="en-US" dirty="0"/>
          </a:p>
          <a:p>
            <a:pPr eaLnBrk="1" hangingPunct="1"/>
            <a:r>
              <a:rPr lang="en-US" dirty="0" smtClean="0"/>
              <a:t>How will we get from the current to future state?</a:t>
            </a:r>
          </a:p>
          <a:p>
            <a:pPr lvl="1" eaLnBrk="1" hangingPunct="1"/>
            <a:r>
              <a:rPr lang="en-US" dirty="0" smtClean="0"/>
              <a:t>Discovery</a:t>
            </a:r>
          </a:p>
          <a:p>
            <a:pPr lvl="1" eaLnBrk="1" hangingPunct="1"/>
            <a:r>
              <a:rPr lang="en-US" dirty="0" smtClean="0"/>
              <a:t>Define</a:t>
            </a:r>
          </a:p>
          <a:p>
            <a:pPr lvl="1" eaLnBrk="1" hangingPunct="1"/>
            <a:r>
              <a:rPr lang="en-US" dirty="0" smtClean="0"/>
              <a:t>Design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>
              <a:solidFill>
                <a:srgbClr val="000000"/>
              </a:solidFill>
            </a:endParaRPr>
          </a:p>
          <a:p>
            <a:fld id="{6082D9A7-1D09-4DCC-BB0B-8C015D6AC71F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4099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Phase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Approach</a:t>
            </a:r>
          </a:p>
          <a:p>
            <a:pPr lvl="1" eaLnBrk="1" hangingPunct="1"/>
            <a:r>
              <a:rPr lang="en-US" dirty="0" smtClean="0"/>
              <a:t>During </a:t>
            </a:r>
            <a:r>
              <a:rPr lang="en-US" u="sng" dirty="0" smtClean="0"/>
              <a:t>Discovery</a:t>
            </a:r>
            <a:r>
              <a:rPr lang="en-US" dirty="0" smtClean="0"/>
              <a:t>, we will document current DSL Housing processes. We will work with DSL Housing resources to </a:t>
            </a:r>
          </a:p>
          <a:p>
            <a:pPr lvl="2" eaLnBrk="1" hangingPunct="1"/>
            <a:r>
              <a:rPr lang="en-US" dirty="0" smtClean="0"/>
              <a:t>Map each step within the housing lifecycle.</a:t>
            </a:r>
          </a:p>
          <a:p>
            <a:pPr lvl="2" eaLnBrk="1" hangingPunct="1"/>
            <a:r>
              <a:rPr lang="en-US" dirty="0" smtClean="0"/>
              <a:t>Determine providers and </a:t>
            </a:r>
            <a:r>
              <a:rPr lang="en-US" dirty="0"/>
              <a:t>c</a:t>
            </a:r>
            <a:r>
              <a:rPr lang="en-US" dirty="0" smtClean="0"/>
              <a:t>onsumers of housing data.</a:t>
            </a:r>
          </a:p>
          <a:p>
            <a:pPr lvl="2" eaLnBrk="1" hangingPunct="1"/>
            <a:r>
              <a:rPr lang="en-US" dirty="0" smtClean="0"/>
              <a:t>Understand security protocols around housing data.</a:t>
            </a:r>
            <a:endParaRPr lang="en-US" dirty="0"/>
          </a:p>
          <a:p>
            <a:pPr lvl="2" eaLnBrk="1" hangingPunct="1"/>
            <a:r>
              <a:rPr lang="en-US" dirty="0" smtClean="0"/>
              <a:t>Identify all stakeholders of the DSL Housing lifecycle.</a:t>
            </a:r>
            <a:endParaRPr lang="en-US" dirty="0"/>
          </a:p>
          <a:p>
            <a:pPr eaLnBrk="1" hangingPunct="1"/>
            <a:r>
              <a:rPr lang="en-US" dirty="0" smtClean="0"/>
              <a:t>Deliverable</a:t>
            </a:r>
            <a:endParaRPr lang="en-US" dirty="0"/>
          </a:p>
          <a:p>
            <a:pPr lvl="1" eaLnBrk="1" hangingPunct="1"/>
            <a:r>
              <a:rPr lang="en-US" dirty="0" smtClean="0"/>
              <a:t>Baseline assessment of DSL current Housing environment.</a:t>
            </a:r>
          </a:p>
          <a:p>
            <a:pPr lvl="1" eaLnBrk="1" hangingPunct="1"/>
            <a:r>
              <a:rPr lang="en-US" dirty="0" smtClean="0"/>
              <a:t>Detailed diagrams of DSL Housing current processes.</a:t>
            </a:r>
            <a:endParaRPr lang="en-US" dirty="0"/>
          </a:p>
          <a:p>
            <a:pPr marL="457200" lvl="1" indent="0" eaLnBrk="1" hangingPunct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1276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/>
          <a:lstStyle/>
          <a:p>
            <a:pPr eaLnBrk="1" hangingPunct="1"/>
            <a:r>
              <a:rPr lang="en-US" dirty="0" smtClean="0"/>
              <a:t>Approach</a:t>
            </a:r>
          </a:p>
          <a:p>
            <a:pPr lvl="1" eaLnBrk="1" hangingPunct="1"/>
            <a:r>
              <a:rPr lang="en-US" dirty="0" smtClean="0"/>
              <a:t>With </a:t>
            </a:r>
            <a:r>
              <a:rPr lang="en-US" u="sng" dirty="0" smtClean="0"/>
              <a:t>Discovery</a:t>
            </a:r>
            <a:r>
              <a:rPr lang="en-US" dirty="0" smtClean="0"/>
              <a:t> completed, </a:t>
            </a:r>
            <a:r>
              <a:rPr lang="en-US" dirty="0"/>
              <a:t>we </a:t>
            </a:r>
            <a:r>
              <a:rPr lang="en-US" dirty="0" smtClean="0"/>
              <a:t>can </a:t>
            </a:r>
            <a:r>
              <a:rPr lang="en-US" u="sng" dirty="0"/>
              <a:t>D</a:t>
            </a:r>
            <a:r>
              <a:rPr lang="en-US" u="sng" dirty="0" smtClean="0"/>
              <a:t>efine</a:t>
            </a:r>
            <a:r>
              <a:rPr lang="en-US" dirty="0" smtClean="0"/>
              <a:t> </a:t>
            </a:r>
            <a:r>
              <a:rPr lang="en-US" dirty="0"/>
              <a:t>what will occur when CBORD’s Odyssey HMS transforms into the </a:t>
            </a:r>
            <a:r>
              <a:rPr lang="en-US" dirty="0" smtClean="0"/>
              <a:t>system </a:t>
            </a:r>
            <a:r>
              <a:rPr lang="en-US" dirty="0"/>
              <a:t>of record for DSL </a:t>
            </a:r>
            <a:r>
              <a:rPr lang="en-US" dirty="0" smtClean="0"/>
              <a:t>Housing and integrates with other systems of  MIT</a:t>
            </a:r>
          </a:p>
          <a:p>
            <a:pPr lvl="1" eaLnBrk="1" hangingPunct="1"/>
            <a:r>
              <a:rPr lang="en-US" dirty="0" smtClean="0"/>
              <a:t>Working with DSL Housing resources, we can </a:t>
            </a:r>
            <a:r>
              <a:rPr lang="en-US" u="sng" dirty="0" smtClean="0"/>
              <a:t>Define</a:t>
            </a:r>
            <a:r>
              <a:rPr lang="en-US" dirty="0" smtClean="0"/>
              <a:t>: </a:t>
            </a:r>
            <a:endParaRPr lang="en-US" dirty="0"/>
          </a:p>
          <a:p>
            <a:pPr lvl="2" eaLnBrk="1" hangingPunct="1"/>
            <a:r>
              <a:rPr lang="en-US" dirty="0" smtClean="0"/>
              <a:t>Changes </a:t>
            </a:r>
            <a:r>
              <a:rPr lang="en-US" dirty="0"/>
              <a:t>to </a:t>
            </a:r>
            <a:r>
              <a:rPr lang="en-US" dirty="0" smtClean="0"/>
              <a:t>improve the housing lifecycle</a:t>
            </a:r>
            <a:endParaRPr lang="en-US" dirty="0"/>
          </a:p>
          <a:p>
            <a:pPr lvl="2" eaLnBrk="1" hangingPunct="1"/>
            <a:r>
              <a:rPr lang="en-US" dirty="0" smtClean="0"/>
              <a:t>Ways to reduce the effort to maintain housing</a:t>
            </a:r>
          </a:p>
          <a:p>
            <a:pPr lvl="2" eaLnBrk="1" hangingPunct="1"/>
            <a:r>
              <a:rPr lang="en-US" dirty="0" smtClean="0"/>
              <a:t>Utilization of IS&amp;T supported security protocols (certificates / roles database) around access and data</a:t>
            </a:r>
          </a:p>
          <a:p>
            <a:pPr lvl="2" eaLnBrk="1" hangingPunct="1"/>
            <a:r>
              <a:rPr lang="en-US" dirty="0" smtClean="0"/>
              <a:t>Requirements of all stakeholders, providers and consumers of housing data for the future (to-be) state</a:t>
            </a:r>
          </a:p>
          <a:p>
            <a:pPr eaLnBrk="1" hangingPunct="1"/>
            <a:r>
              <a:rPr lang="en-US" dirty="0" smtClean="0"/>
              <a:t>Deliverable</a:t>
            </a:r>
          </a:p>
          <a:p>
            <a:pPr lvl="1" eaLnBrk="1" hangingPunct="1"/>
            <a:r>
              <a:rPr lang="en-US" dirty="0" smtClean="0"/>
              <a:t>Description of the To-Be model of DSL Housing</a:t>
            </a:r>
          </a:p>
          <a:p>
            <a:pPr lvl="1" eaLnBrk="1" hangingPunct="1"/>
            <a:r>
              <a:rPr lang="en-US" dirty="0"/>
              <a:t>Baseline and To-Be process maps of DSL </a:t>
            </a:r>
            <a:r>
              <a:rPr lang="en-US" dirty="0" smtClean="0"/>
              <a:t>Housing</a:t>
            </a: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fld id="{0CFD6CB3-57B7-4A8F-8280-971CBED2333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55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76800"/>
          </a:xfrm>
        </p:spPr>
        <p:txBody>
          <a:bodyPr/>
          <a:lstStyle/>
          <a:p>
            <a:pPr marL="342900" lvl="1" indent="-342900">
              <a:buBlip>
                <a:blip r:embed="rId2"/>
              </a:buBlip>
            </a:pPr>
            <a:r>
              <a:rPr lang="en-US" sz="2400" dirty="0" smtClean="0"/>
              <a:t>Approach</a:t>
            </a:r>
          </a:p>
          <a:p>
            <a:pPr marL="857250" lvl="2">
              <a:buBlip>
                <a:blip r:embed="rId2"/>
              </a:buBlip>
            </a:pPr>
            <a:r>
              <a:rPr lang="en-US" dirty="0" smtClean="0"/>
              <a:t>Now that we have completed </a:t>
            </a:r>
            <a:r>
              <a:rPr lang="en-US" u="sng" dirty="0" smtClean="0"/>
              <a:t>Define</a:t>
            </a:r>
            <a:r>
              <a:rPr lang="en-US" dirty="0" smtClean="0"/>
              <a:t>, the project team needs to identify what is the least impactful way of introducing and integrating identified changes. </a:t>
            </a:r>
          </a:p>
          <a:p>
            <a:pPr marL="857250" lvl="2">
              <a:buBlip>
                <a:blip r:embed="rId2"/>
              </a:buBlip>
            </a:pPr>
            <a:r>
              <a:rPr lang="en-US" dirty="0" smtClean="0"/>
              <a:t>We must also </a:t>
            </a:r>
            <a:r>
              <a:rPr lang="en-US" u="sng" dirty="0" smtClean="0"/>
              <a:t>Define</a:t>
            </a:r>
            <a:r>
              <a:rPr lang="en-US" dirty="0" smtClean="0"/>
              <a:t> what is required of our stakeholders to reach our goal.</a:t>
            </a:r>
          </a:p>
          <a:p>
            <a:pPr marL="342900" lvl="1" indent="-342900">
              <a:buBlip>
                <a:blip r:embed="rId2"/>
              </a:buBlip>
            </a:pPr>
            <a:r>
              <a:rPr lang="en-US" sz="2400" dirty="0" smtClean="0"/>
              <a:t>Deliverable</a:t>
            </a:r>
          </a:p>
          <a:p>
            <a:pPr marL="857250" lvl="2">
              <a:buBlip>
                <a:blip r:embed="rId2"/>
              </a:buBlip>
            </a:pPr>
            <a:r>
              <a:rPr lang="en-US" dirty="0" smtClean="0"/>
              <a:t>The </a:t>
            </a:r>
            <a:r>
              <a:rPr lang="en-US" u="sng" dirty="0" smtClean="0"/>
              <a:t>Design</a:t>
            </a:r>
            <a:r>
              <a:rPr lang="en-US" dirty="0" smtClean="0"/>
              <a:t> phase will deliver a proposal from the project team to DSL Housing management and Student Systems management describing: </a:t>
            </a:r>
          </a:p>
          <a:p>
            <a:pPr marL="1200150" lvl="3" indent="-342900">
              <a:buFont typeface="Courier New" pitchFamily="49" charset="0"/>
              <a:buChar char="o"/>
            </a:pPr>
            <a:r>
              <a:rPr lang="en-US" sz="1800" dirty="0" smtClean="0"/>
              <a:t>How to implement required changes of DSL Housing, Student Systems, and affected departments and systems.</a:t>
            </a:r>
          </a:p>
          <a:p>
            <a:pPr marL="1200150" lvl="3" indent="-342900">
              <a:buFont typeface="Courier New" pitchFamily="49" charset="0"/>
              <a:buChar char="o"/>
            </a:pPr>
            <a:r>
              <a:rPr lang="en-US" sz="1800" dirty="0" smtClean="0"/>
              <a:t>The level of effort and resources required from each stakeholder</a:t>
            </a:r>
          </a:p>
          <a:p>
            <a:pPr marL="1200150" lvl="3" indent="-342900">
              <a:buFont typeface="Courier New" pitchFamily="49" charset="0"/>
              <a:buChar char="o"/>
            </a:pPr>
            <a:r>
              <a:rPr lang="en-US" sz="1800" dirty="0" smtClean="0"/>
              <a:t>High level project plan.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fld id="{0CFD6CB3-57B7-4A8F-8280-971CBED2333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23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A86B2833-B28D-48F9-BCA5-9FD6DE151DC1}" type="slidenum">
              <a:rPr lang="en-US" smtClean="0"/>
              <a:pPr/>
              <a:t>7</a:t>
            </a:fld>
            <a:endParaRPr lang="en-US" smtClean="0"/>
          </a:p>
        </p:txBody>
      </p:sp>
      <p:pic>
        <p:nvPicPr>
          <p:cNvPr id="7171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Justification / Project Scope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To get things started, a business justification document will be delivered after this Kick-Off presentation. </a:t>
            </a:r>
          </a:p>
          <a:p>
            <a:r>
              <a:rPr lang="en-US" sz="2000" dirty="0" smtClean="0"/>
              <a:t>Approval (sign-off) will be required by identified resources as specified in the Business Justification.</a:t>
            </a:r>
          </a:p>
          <a:p>
            <a:r>
              <a:rPr lang="en-US" sz="2000" dirty="0" smtClean="0"/>
              <a:t>We will then collaborate on a Project Scope Document</a:t>
            </a:r>
            <a:endParaRPr lang="en-US" sz="2000" dirty="0"/>
          </a:p>
          <a:p>
            <a:r>
              <a:rPr lang="en-US" sz="2000" dirty="0" smtClean="0"/>
              <a:t>These documents are part </a:t>
            </a:r>
            <a:r>
              <a:rPr lang="en-US" sz="2000" dirty="0"/>
              <a:t>of IS&amp;T Student Systems Software Development Lifecycle documentation. 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65766535-AAB9-4B9D-A577-9BE05474A099}" type="slidenum">
              <a:rPr lang="en-US" smtClean="0"/>
              <a:pPr/>
              <a:t>8</a:t>
            </a:fld>
            <a:endParaRPr lang="en-US" smtClean="0"/>
          </a:p>
        </p:txBody>
      </p:sp>
      <p:pic>
        <p:nvPicPr>
          <p:cNvPr id="8195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Process – Meetings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Division of Student Life / Housing  / IS&amp;T</a:t>
            </a:r>
          </a:p>
          <a:p>
            <a:r>
              <a:rPr lang="en-US" dirty="0" smtClean="0"/>
              <a:t>Selected Departments</a:t>
            </a:r>
          </a:p>
          <a:p>
            <a:pPr lvl="1"/>
            <a:r>
              <a:rPr lang="en-US" sz="1800" dirty="0" smtClean="0"/>
              <a:t>To be determined with input from DSL Housing resources</a:t>
            </a:r>
          </a:p>
          <a:p>
            <a:r>
              <a:rPr lang="en-US" dirty="0" smtClean="0"/>
              <a:t>Stakeholders</a:t>
            </a:r>
          </a:p>
          <a:p>
            <a:pPr lvl="1"/>
            <a:r>
              <a:rPr lang="en-US" sz="1800" dirty="0"/>
              <a:t>To be determined with input from </a:t>
            </a:r>
            <a:r>
              <a:rPr lang="en-US" sz="1800" dirty="0" smtClean="0"/>
              <a:t>DSL Housing resources</a:t>
            </a:r>
            <a:endParaRPr lang="en-US" sz="1800" dirty="0"/>
          </a:p>
          <a:p>
            <a:r>
              <a:rPr lang="en-US" dirty="0" smtClean="0"/>
              <a:t>Who should be included in the meetings?</a:t>
            </a:r>
          </a:p>
          <a:p>
            <a:pPr eaLnBrk="1" hangingPunct="1"/>
            <a:endParaRPr lang="en-US" b="1" dirty="0" smtClean="0"/>
          </a:p>
          <a:p>
            <a:pPr lvl="1" eaLnBrk="1" hangingPunct="1"/>
            <a:endParaRPr lang="en-US" b="1" dirty="0" smtClean="0"/>
          </a:p>
          <a:p>
            <a:pPr lvl="1" eaLnBrk="1" hangingPunct="1"/>
            <a:endParaRPr lang="en-US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2B25DE28-6DB5-4DD9-8873-9556EE0B0A0B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9219" name="Picture 8" descr="style08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6477000"/>
            <a:ext cx="9144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Roles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Sponsors</a:t>
            </a:r>
          </a:p>
          <a:p>
            <a:pPr lvl="1" eaLnBrk="1" hangingPunct="1"/>
            <a:r>
              <a:rPr lang="en-US" dirty="0" smtClean="0"/>
              <a:t>Henry Humphreys</a:t>
            </a:r>
          </a:p>
          <a:p>
            <a:pPr lvl="1" eaLnBrk="1" hangingPunct="1"/>
            <a:r>
              <a:rPr lang="en-US" dirty="0" smtClean="0"/>
              <a:t>Eamon Kearns</a:t>
            </a:r>
          </a:p>
          <a:p>
            <a:pPr eaLnBrk="1" hangingPunct="1"/>
            <a:r>
              <a:rPr lang="en-US" b="1" dirty="0" smtClean="0"/>
              <a:t>Project Team</a:t>
            </a:r>
          </a:p>
          <a:p>
            <a:pPr lvl="1" eaLnBrk="1" hangingPunct="1"/>
            <a:r>
              <a:rPr lang="en-US" dirty="0" smtClean="0"/>
              <a:t>Housing Subject Matter Experts (SMEs)</a:t>
            </a:r>
          </a:p>
          <a:p>
            <a:pPr lvl="2" eaLnBrk="1" hangingPunct="1"/>
            <a:r>
              <a:rPr lang="en-US" dirty="0" smtClean="0"/>
              <a:t>Adam Keyes</a:t>
            </a:r>
          </a:p>
          <a:p>
            <a:pPr lvl="2" eaLnBrk="1" hangingPunct="1"/>
            <a:r>
              <a:rPr lang="en-US" dirty="0" smtClean="0"/>
              <a:t>Robin Baughman</a:t>
            </a:r>
          </a:p>
          <a:p>
            <a:pPr lvl="1" eaLnBrk="1" hangingPunct="1"/>
            <a:r>
              <a:rPr lang="en-US" dirty="0" smtClean="0"/>
              <a:t>Student Systems</a:t>
            </a:r>
          </a:p>
          <a:p>
            <a:pPr lvl="2" eaLnBrk="1" hangingPunct="1"/>
            <a:r>
              <a:rPr lang="en-US" dirty="0" smtClean="0"/>
              <a:t>Ross Runnion (Business Analyst)</a:t>
            </a:r>
          </a:p>
          <a:p>
            <a:pPr lvl="2" eaLnBrk="1" hangingPunct="1"/>
            <a:r>
              <a:rPr lang="en-US" dirty="0" smtClean="0"/>
              <a:t>Jonathan Magsino (Project Manager)</a:t>
            </a:r>
          </a:p>
          <a:p>
            <a:pPr marL="0" indent="0" eaLnBrk="1" hangingPunct="1">
              <a:buNone/>
            </a:pPr>
            <a:endParaRPr lang="en-US" sz="2000" b="1" dirty="0" smtClean="0"/>
          </a:p>
          <a:p>
            <a:pPr eaLnBrk="1" hangingPunct="1"/>
            <a:endParaRPr lang="en-US" b="1" dirty="0" smtClean="0"/>
          </a:p>
          <a:p>
            <a:pPr lvl="1" eaLnBrk="1" hangingPunct="1"/>
            <a:endParaRPr lang="en-US" b="1" dirty="0" smtClean="0"/>
          </a:p>
          <a:p>
            <a:pPr lvl="1" eaLnBrk="1" hangingPunct="1"/>
            <a:endParaRPr lang="en-US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DDDDD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DDDDD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12355</TotalTime>
  <Words>836</Words>
  <Application>Microsoft Office PowerPoint</Application>
  <PresentationFormat>On-screen Show (4:3)</PresentationFormat>
  <Paragraphs>196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Housing Replacement Analysis Project</vt:lpstr>
      <vt:lpstr>Agenda</vt:lpstr>
      <vt:lpstr>Project Overview</vt:lpstr>
      <vt:lpstr>Discovery Phase</vt:lpstr>
      <vt:lpstr>Define Phase</vt:lpstr>
      <vt:lpstr>Design Phase</vt:lpstr>
      <vt:lpstr>Business Justification / Project Scope</vt:lpstr>
      <vt:lpstr>Business Process – Meetings</vt:lpstr>
      <vt:lpstr>Project Roles</vt:lpstr>
      <vt:lpstr>Review and Sign-off Responsibilities</vt:lpstr>
      <vt:lpstr>Communication Plan</vt:lpstr>
      <vt:lpstr>Timeline and Milestones</vt:lpstr>
      <vt:lpstr>Success Criteria</vt:lpstr>
      <vt:lpstr>Next Steps</vt:lpstr>
    </vt:vector>
  </TitlesOfParts>
  <Company>FSS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dhughes</dc:creator>
  <cp:lastModifiedBy>Jonathan Magsino</cp:lastModifiedBy>
  <cp:revision>1676</cp:revision>
  <cp:lastPrinted>2011-10-25T16:47:48Z</cp:lastPrinted>
  <dcterms:created xsi:type="dcterms:W3CDTF">2006-04-25T14:15:22Z</dcterms:created>
  <dcterms:modified xsi:type="dcterms:W3CDTF">2011-10-31T13:55:35Z</dcterms:modified>
</cp:coreProperties>
</file>