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Default Extension="gif" ContentType="image/gif"/>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61" r:id="rId2"/>
    <p:sldMasterId id="2147483704" r:id="rId3"/>
    <p:sldMasterId id="2147483721" r:id="rId4"/>
  </p:sldMasterIdLst>
  <p:notesMasterIdLst>
    <p:notesMasterId r:id="rId31"/>
  </p:notesMasterIdLst>
  <p:handoutMasterIdLst>
    <p:handoutMasterId r:id="rId32"/>
  </p:handoutMasterIdLst>
  <p:sldIdLst>
    <p:sldId id="256" r:id="rId5"/>
    <p:sldId id="315" r:id="rId6"/>
    <p:sldId id="334" r:id="rId7"/>
    <p:sldId id="327" r:id="rId8"/>
    <p:sldId id="328" r:id="rId9"/>
    <p:sldId id="329" r:id="rId10"/>
    <p:sldId id="330" r:id="rId11"/>
    <p:sldId id="306" r:id="rId12"/>
    <p:sldId id="309" r:id="rId13"/>
    <p:sldId id="310" r:id="rId14"/>
    <p:sldId id="311" r:id="rId15"/>
    <p:sldId id="336" r:id="rId16"/>
    <p:sldId id="332" r:id="rId17"/>
    <p:sldId id="335" r:id="rId18"/>
    <p:sldId id="333" r:id="rId19"/>
    <p:sldId id="331" r:id="rId20"/>
    <p:sldId id="262" r:id="rId21"/>
    <p:sldId id="313" r:id="rId22"/>
    <p:sldId id="314" r:id="rId23"/>
    <p:sldId id="317" r:id="rId24"/>
    <p:sldId id="316" r:id="rId25"/>
    <p:sldId id="318" r:id="rId26"/>
    <p:sldId id="320" r:id="rId27"/>
    <p:sldId id="321" r:id="rId28"/>
    <p:sldId id="323" r:id="rId29"/>
    <p:sldId id="324" r:id="rId30"/>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Narrow" pitchFamily="34" charset="0"/>
        <a:ea typeface="+mn-ea"/>
        <a:cs typeface="+mn-cs"/>
      </a:defRPr>
    </a:lvl1pPr>
    <a:lvl2pPr marL="457200" algn="l" rtl="0" eaLnBrk="0" fontAlgn="base" hangingPunct="0">
      <a:spcBef>
        <a:spcPct val="0"/>
      </a:spcBef>
      <a:spcAft>
        <a:spcPct val="0"/>
      </a:spcAft>
      <a:defRPr sz="2400" kern="1200">
        <a:solidFill>
          <a:schemeClr val="tx1"/>
        </a:solidFill>
        <a:latin typeface="Arial Narrow" pitchFamily="34" charset="0"/>
        <a:ea typeface="+mn-ea"/>
        <a:cs typeface="+mn-cs"/>
      </a:defRPr>
    </a:lvl2pPr>
    <a:lvl3pPr marL="914400" algn="l" rtl="0" eaLnBrk="0" fontAlgn="base" hangingPunct="0">
      <a:spcBef>
        <a:spcPct val="0"/>
      </a:spcBef>
      <a:spcAft>
        <a:spcPct val="0"/>
      </a:spcAft>
      <a:defRPr sz="2400" kern="1200">
        <a:solidFill>
          <a:schemeClr val="tx1"/>
        </a:solidFill>
        <a:latin typeface="Arial Narrow"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Arial Narrow"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40" autoAdjust="0"/>
    <p:restoredTop sz="91362" autoAdjust="0"/>
  </p:normalViewPr>
  <p:slideViewPr>
    <p:cSldViewPr>
      <p:cViewPr>
        <p:scale>
          <a:sx n="90" d="100"/>
          <a:sy n="90" d="100"/>
        </p:scale>
        <p:origin x="-582" y="93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5CE2F41-7F93-4370-ACB1-6DC56E464509}" type="doc">
      <dgm:prSet loTypeId="urn:microsoft.com/office/officeart/2005/8/layout/hChevron3" loCatId="process" qsTypeId="urn:microsoft.com/office/officeart/2005/8/quickstyle/simple1" qsCatId="simple" csTypeId="urn:microsoft.com/office/officeart/2005/8/colors/accent1_2" csCatId="accent1" phldr="1"/>
      <dgm:spPr>
        <a:scene3d>
          <a:camera prst="orthographicFront">
            <a:rot lat="0" lon="0" rev="0"/>
          </a:camera>
          <a:lightRig rig="balanced" dir="t">
            <a:rot lat="0" lon="0" rev="8700000"/>
          </a:lightRig>
        </a:scene3d>
      </dgm:spPr>
    </dgm:pt>
    <dgm:pt modelId="{8D41BA77-5047-43D0-BB78-9A60CAE03392}">
      <dgm:prSet phldrT="[Text]" custT="1"/>
      <dgm:spPr>
        <a:solidFill>
          <a:srgbClr val="0066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smtClean="0">
              <a:solidFill>
                <a:schemeClr val="bg1">
                  <a:lumMod val="95000"/>
                </a:schemeClr>
              </a:solidFill>
            </a:rPr>
            <a:t>K-12</a:t>
          </a:r>
          <a:endParaRPr lang="en-US" sz="1800" b="1" dirty="0">
            <a:solidFill>
              <a:schemeClr val="bg1">
                <a:lumMod val="95000"/>
              </a:schemeClr>
            </a:solidFill>
          </a:endParaRPr>
        </a:p>
      </dgm:t>
    </dgm:pt>
    <dgm:pt modelId="{90877C13-F03C-4BA7-8935-09A799F1460B}" type="parTrans" cxnId="{8B37733B-21A5-4DA0-B216-F7A1BFD5F55F}">
      <dgm:prSet/>
      <dgm:spPr/>
      <dgm:t>
        <a:bodyPr/>
        <a:lstStyle/>
        <a:p>
          <a:endParaRPr lang="en-US" sz="1600" b="1">
            <a:solidFill>
              <a:schemeClr val="bg1">
                <a:lumMod val="95000"/>
              </a:schemeClr>
            </a:solidFill>
          </a:endParaRPr>
        </a:p>
      </dgm:t>
    </dgm:pt>
    <dgm:pt modelId="{9D770A03-C5D0-4C61-A755-0254D5809FE3}" type="sibTrans" cxnId="{8B37733B-21A5-4DA0-B216-F7A1BFD5F55F}">
      <dgm:prSet/>
      <dgm:spPr/>
      <dgm:t>
        <a:bodyPr/>
        <a:lstStyle/>
        <a:p>
          <a:endParaRPr lang="en-US" sz="1600" b="1">
            <a:solidFill>
              <a:schemeClr val="bg1">
                <a:lumMod val="95000"/>
              </a:schemeClr>
            </a:solidFill>
          </a:endParaRPr>
        </a:p>
      </dgm:t>
    </dgm:pt>
    <dgm:pt modelId="{32E1963E-ED65-4070-BF20-668D2E841F80}">
      <dgm:prSet phldrT="[Text]" custT="1"/>
      <dgm:spPr>
        <a:solidFill>
          <a:srgbClr val="0073AC"/>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smtClean="0">
              <a:solidFill>
                <a:schemeClr val="bg1">
                  <a:lumMod val="95000"/>
                </a:schemeClr>
              </a:solidFill>
            </a:rPr>
            <a:t>Science and Engineering Education</a:t>
          </a:r>
          <a:endParaRPr lang="en-US" sz="1800" b="1" dirty="0">
            <a:solidFill>
              <a:schemeClr val="bg1">
                <a:lumMod val="95000"/>
              </a:schemeClr>
            </a:solidFill>
          </a:endParaRPr>
        </a:p>
      </dgm:t>
    </dgm:pt>
    <dgm:pt modelId="{4C594090-8FEE-482E-969D-73683574D682}" type="parTrans" cxnId="{E380AF4A-E761-44E4-BFE3-38A722B4752B}">
      <dgm:prSet/>
      <dgm:spPr/>
      <dgm:t>
        <a:bodyPr/>
        <a:lstStyle/>
        <a:p>
          <a:endParaRPr lang="en-US" sz="1600" b="1">
            <a:solidFill>
              <a:schemeClr val="bg1">
                <a:lumMod val="95000"/>
              </a:schemeClr>
            </a:solidFill>
          </a:endParaRPr>
        </a:p>
      </dgm:t>
    </dgm:pt>
    <dgm:pt modelId="{ED8591B5-F3C4-44B5-9C20-C6AED856EC54}" type="sibTrans" cxnId="{E380AF4A-E761-44E4-BFE3-38A722B4752B}">
      <dgm:prSet/>
      <dgm:spPr/>
      <dgm:t>
        <a:bodyPr/>
        <a:lstStyle/>
        <a:p>
          <a:endParaRPr lang="en-US" sz="1600" b="1">
            <a:solidFill>
              <a:schemeClr val="bg1">
                <a:lumMod val="95000"/>
              </a:schemeClr>
            </a:solidFill>
          </a:endParaRPr>
        </a:p>
      </dgm:t>
    </dgm:pt>
    <dgm:pt modelId="{C21C56AF-2635-462D-8FB2-CA1681CA0B6F}">
      <dgm:prSet phldrT="[Text]" custT="1"/>
      <dgm:spPr>
        <a:solidFill>
          <a:srgbClr val="0085C8"/>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en-US" sz="1800" b="1" dirty="0" smtClean="0">
              <a:solidFill>
                <a:schemeClr val="bg1">
                  <a:lumMod val="95000"/>
                </a:schemeClr>
              </a:solidFill>
            </a:rPr>
            <a:t>Research</a:t>
          </a:r>
          <a:br>
            <a:rPr lang="en-US" sz="1800" b="1" dirty="0" smtClean="0">
              <a:solidFill>
                <a:schemeClr val="bg1">
                  <a:lumMod val="95000"/>
                </a:schemeClr>
              </a:solidFill>
            </a:rPr>
          </a:br>
          <a:r>
            <a:rPr lang="en-US" sz="1800" b="1" dirty="0" smtClean="0">
              <a:solidFill>
                <a:schemeClr val="bg1">
                  <a:lumMod val="95000"/>
                </a:schemeClr>
              </a:solidFill>
            </a:rPr>
            <a:t>Industry</a:t>
          </a:r>
        </a:p>
      </dgm:t>
    </dgm:pt>
    <dgm:pt modelId="{65E1B4EE-1C5E-4387-BAA4-229FBAF52B35}" type="parTrans" cxnId="{21062800-57D8-4533-8EC2-C89847D8CD88}">
      <dgm:prSet/>
      <dgm:spPr/>
      <dgm:t>
        <a:bodyPr/>
        <a:lstStyle/>
        <a:p>
          <a:endParaRPr lang="en-US" sz="1600" b="1">
            <a:solidFill>
              <a:schemeClr val="bg1">
                <a:lumMod val="95000"/>
              </a:schemeClr>
            </a:solidFill>
          </a:endParaRPr>
        </a:p>
      </dgm:t>
    </dgm:pt>
    <dgm:pt modelId="{4143C7E9-29AF-4D88-BFCF-EBA6DB10E1E0}" type="sibTrans" cxnId="{21062800-57D8-4533-8EC2-C89847D8CD88}">
      <dgm:prSet/>
      <dgm:spPr/>
      <dgm:t>
        <a:bodyPr/>
        <a:lstStyle/>
        <a:p>
          <a:endParaRPr lang="en-US" sz="1600" b="1">
            <a:solidFill>
              <a:schemeClr val="bg1">
                <a:lumMod val="95000"/>
              </a:schemeClr>
            </a:solidFill>
          </a:endParaRPr>
        </a:p>
      </dgm:t>
    </dgm:pt>
    <dgm:pt modelId="{6F48965F-F956-4A57-8770-000DE9990797}" type="pres">
      <dgm:prSet presAssocID="{05CE2F41-7F93-4370-ACB1-6DC56E464509}" presName="Name0" presStyleCnt="0">
        <dgm:presLayoutVars>
          <dgm:dir/>
          <dgm:resizeHandles val="exact"/>
        </dgm:presLayoutVars>
      </dgm:prSet>
      <dgm:spPr/>
    </dgm:pt>
    <dgm:pt modelId="{D78F3F77-423B-438D-AFDD-73E8395FB7B1}" type="pres">
      <dgm:prSet presAssocID="{8D41BA77-5047-43D0-BB78-9A60CAE03392}" presName="parTxOnly" presStyleLbl="node1" presStyleIdx="0" presStyleCnt="3">
        <dgm:presLayoutVars>
          <dgm:bulletEnabled val="1"/>
        </dgm:presLayoutVars>
      </dgm:prSet>
      <dgm:spPr/>
      <dgm:t>
        <a:bodyPr/>
        <a:lstStyle/>
        <a:p>
          <a:endParaRPr lang="en-US"/>
        </a:p>
      </dgm:t>
    </dgm:pt>
    <dgm:pt modelId="{0E62EAC6-C206-49CA-81BA-999777274BF3}" type="pres">
      <dgm:prSet presAssocID="{9D770A03-C5D0-4C61-A755-0254D5809FE3}" presName="parSpac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341366AF-C8DB-4295-A3F3-EE0B7D0717B2}" type="pres">
      <dgm:prSet presAssocID="{32E1963E-ED65-4070-BF20-668D2E841F80}" presName="parTxOnly" presStyleLbl="node1" presStyleIdx="1" presStyleCnt="3" custScaleX="287125">
        <dgm:presLayoutVars>
          <dgm:bulletEnabled val="1"/>
        </dgm:presLayoutVars>
      </dgm:prSet>
      <dgm:spPr/>
      <dgm:t>
        <a:bodyPr/>
        <a:lstStyle/>
        <a:p>
          <a:endParaRPr lang="en-US"/>
        </a:p>
      </dgm:t>
    </dgm:pt>
    <dgm:pt modelId="{999CAE04-998B-421B-B6B6-AA5D8A4D4E89}" type="pres">
      <dgm:prSet presAssocID="{ED8591B5-F3C4-44B5-9C20-C6AED856EC54}" presName="parSpace"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E8B4697E-6231-4672-BDCC-29EDF4AF2E7F}" type="pres">
      <dgm:prSet presAssocID="{C21C56AF-2635-462D-8FB2-CA1681CA0B6F}" presName="parTxOnly" presStyleLbl="node1" presStyleIdx="2" presStyleCnt="3">
        <dgm:presLayoutVars>
          <dgm:bulletEnabled val="1"/>
        </dgm:presLayoutVars>
      </dgm:prSet>
      <dgm:spPr/>
      <dgm:t>
        <a:bodyPr/>
        <a:lstStyle/>
        <a:p>
          <a:endParaRPr lang="en-US"/>
        </a:p>
      </dgm:t>
    </dgm:pt>
  </dgm:ptLst>
  <dgm:cxnLst>
    <dgm:cxn modelId="{8B37733B-21A5-4DA0-B216-F7A1BFD5F55F}" srcId="{05CE2F41-7F93-4370-ACB1-6DC56E464509}" destId="{8D41BA77-5047-43D0-BB78-9A60CAE03392}" srcOrd="0" destOrd="0" parTransId="{90877C13-F03C-4BA7-8935-09A799F1460B}" sibTransId="{9D770A03-C5D0-4C61-A755-0254D5809FE3}"/>
    <dgm:cxn modelId="{67B60312-79A1-4673-B978-D1DEED7D6DBB}" type="presOf" srcId="{C21C56AF-2635-462D-8FB2-CA1681CA0B6F}" destId="{E8B4697E-6231-4672-BDCC-29EDF4AF2E7F}" srcOrd="0" destOrd="0" presId="urn:microsoft.com/office/officeart/2005/8/layout/hChevron3"/>
    <dgm:cxn modelId="{21062800-57D8-4533-8EC2-C89847D8CD88}" srcId="{05CE2F41-7F93-4370-ACB1-6DC56E464509}" destId="{C21C56AF-2635-462D-8FB2-CA1681CA0B6F}" srcOrd="2" destOrd="0" parTransId="{65E1B4EE-1C5E-4387-BAA4-229FBAF52B35}" sibTransId="{4143C7E9-29AF-4D88-BFCF-EBA6DB10E1E0}"/>
    <dgm:cxn modelId="{5BB99230-1E89-46B2-A6CB-FD1E2AEBAC21}" type="presOf" srcId="{8D41BA77-5047-43D0-BB78-9A60CAE03392}" destId="{D78F3F77-423B-438D-AFDD-73E8395FB7B1}" srcOrd="0" destOrd="0" presId="urn:microsoft.com/office/officeart/2005/8/layout/hChevron3"/>
    <dgm:cxn modelId="{E80B4C70-0842-4AEA-B622-7C0A6B8D0045}" type="presOf" srcId="{32E1963E-ED65-4070-BF20-668D2E841F80}" destId="{341366AF-C8DB-4295-A3F3-EE0B7D0717B2}" srcOrd="0" destOrd="0" presId="urn:microsoft.com/office/officeart/2005/8/layout/hChevron3"/>
    <dgm:cxn modelId="{E380AF4A-E761-44E4-BFE3-38A722B4752B}" srcId="{05CE2F41-7F93-4370-ACB1-6DC56E464509}" destId="{32E1963E-ED65-4070-BF20-668D2E841F80}" srcOrd="1" destOrd="0" parTransId="{4C594090-8FEE-482E-969D-73683574D682}" sibTransId="{ED8591B5-F3C4-44B5-9C20-C6AED856EC54}"/>
    <dgm:cxn modelId="{93020A75-1429-44A6-AE21-F12BE06D37E6}" type="presOf" srcId="{05CE2F41-7F93-4370-ACB1-6DC56E464509}" destId="{6F48965F-F956-4A57-8770-000DE9990797}" srcOrd="0" destOrd="0" presId="urn:microsoft.com/office/officeart/2005/8/layout/hChevron3"/>
    <dgm:cxn modelId="{14D92467-9CEB-4AE3-9032-34B947086668}" type="presParOf" srcId="{6F48965F-F956-4A57-8770-000DE9990797}" destId="{D78F3F77-423B-438D-AFDD-73E8395FB7B1}" srcOrd="0" destOrd="0" presId="urn:microsoft.com/office/officeart/2005/8/layout/hChevron3"/>
    <dgm:cxn modelId="{38BB73A1-340A-43CB-AF4D-273E60625039}" type="presParOf" srcId="{6F48965F-F956-4A57-8770-000DE9990797}" destId="{0E62EAC6-C206-49CA-81BA-999777274BF3}" srcOrd="1" destOrd="0" presId="urn:microsoft.com/office/officeart/2005/8/layout/hChevron3"/>
    <dgm:cxn modelId="{366089BF-BFEC-40C6-A157-E077CF539B8F}" type="presParOf" srcId="{6F48965F-F956-4A57-8770-000DE9990797}" destId="{341366AF-C8DB-4295-A3F3-EE0B7D0717B2}" srcOrd="2" destOrd="0" presId="urn:microsoft.com/office/officeart/2005/8/layout/hChevron3"/>
    <dgm:cxn modelId="{6DEDD105-145F-4285-B97A-ACC3F8B2D8A9}" type="presParOf" srcId="{6F48965F-F956-4A57-8770-000DE9990797}" destId="{999CAE04-998B-421B-B6B6-AA5D8A4D4E89}" srcOrd="3" destOrd="0" presId="urn:microsoft.com/office/officeart/2005/8/layout/hChevron3"/>
    <dgm:cxn modelId="{6D9EC9D5-368C-431F-AC08-7634882B1423}" type="presParOf" srcId="{6F48965F-F956-4A57-8770-000DE9990797}" destId="{E8B4697E-6231-4672-BDCC-29EDF4AF2E7F}" srcOrd="4" destOrd="0" presId="urn:microsoft.com/office/officeart/2005/8/layout/hChevron3"/>
  </dgm:cxnLst>
  <dgm:bg>
    <a:noFill/>
  </dgm:bg>
  <dgm:whole/>
  <dgm:extLst>
    <a:ext uri="http://schemas.microsoft.com/office/drawing/2008/diagram">
      <dsp:dataModelExt xmlns:dsp="http://schemas.microsoft.com/office/drawing/2008/diagram" xmlns="" relId="rId13"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78F3F77-423B-438D-AFDD-73E8395FB7B1}">
      <dsp:nvSpPr>
        <dsp:cNvPr id="0" name=""/>
        <dsp:cNvSpPr/>
      </dsp:nvSpPr>
      <dsp:spPr>
        <a:xfrm>
          <a:off x="361" y="0"/>
          <a:ext cx="1976735" cy="644524"/>
        </a:xfrm>
        <a:prstGeom prst="homePlate">
          <a:avLst/>
        </a:prstGeom>
        <a:solidFill>
          <a:srgbClr val="006699"/>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96012"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lumMod val="95000"/>
                </a:schemeClr>
              </a:solidFill>
            </a:rPr>
            <a:t>K-12</a:t>
          </a:r>
          <a:endParaRPr lang="en-US" sz="1800" b="1" kern="1200" dirty="0">
            <a:solidFill>
              <a:schemeClr val="bg1">
                <a:lumMod val="95000"/>
              </a:schemeClr>
            </a:solidFill>
          </a:endParaRPr>
        </a:p>
      </dsp:txBody>
      <dsp:txXfrm>
        <a:off x="361" y="0"/>
        <a:ext cx="1976735" cy="644524"/>
      </dsp:txXfrm>
    </dsp:sp>
    <dsp:sp modelId="{341366AF-C8DB-4295-A3F3-EE0B7D0717B2}">
      <dsp:nvSpPr>
        <dsp:cNvPr id="0" name=""/>
        <dsp:cNvSpPr/>
      </dsp:nvSpPr>
      <dsp:spPr>
        <a:xfrm>
          <a:off x="1581749" y="0"/>
          <a:ext cx="5675700" cy="644524"/>
        </a:xfrm>
        <a:prstGeom prst="chevron">
          <a:avLst/>
        </a:prstGeom>
        <a:solidFill>
          <a:srgbClr val="0073AC"/>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lumMod val="95000"/>
                </a:schemeClr>
              </a:solidFill>
            </a:rPr>
            <a:t>Science and Engineering Education</a:t>
          </a:r>
          <a:endParaRPr lang="en-US" sz="1800" b="1" kern="1200" dirty="0">
            <a:solidFill>
              <a:schemeClr val="bg1">
                <a:lumMod val="95000"/>
              </a:schemeClr>
            </a:solidFill>
          </a:endParaRPr>
        </a:p>
      </dsp:txBody>
      <dsp:txXfrm>
        <a:off x="1581749" y="0"/>
        <a:ext cx="5675700" cy="644524"/>
      </dsp:txXfrm>
    </dsp:sp>
    <dsp:sp modelId="{E8B4697E-6231-4672-BDCC-29EDF4AF2E7F}">
      <dsp:nvSpPr>
        <dsp:cNvPr id="0" name=""/>
        <dsp:cNvSpPr/>
      </dsp:nvSpPr>
      <dsp:spPr>
        <a:xfrm>
          <a:off x="6862103" y="0"/>
          <a:ext cx="1976735" cy="644524"/>
        </a:xfrm>
        <a:prstGeom prst="chevron">
          <a:avLst/>
        </a:prstGeom>
        <a:solidFill>
          <a:srgbClr val="0085C8"/>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2009" tIns="48006" rIns="24003" bIns="4800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lumMod val="95000"/>
                </a:schemeClr>
              </a:solidFill>
            </a:rPr>
            <a:t>Research</a:t>
          </a:r>
          <a:br>
            <a:rPr lang="en-US" sz="1800" b="1" kern="1200" dirty="0" smtClean="0">
              <a:solidFill>
                <a:schemeClr val="bg1">
                  <a:lumMod val="95000"/>
                </a:schemeClr>
              </a:solidFill>
            </a:rPr>
          </a:br>
          <a:r>
            <a:rPr lang="en-US" sz="1800" b="1" kern="1200" dirty="0" smtClean="0">
              <a:solidFill>
                <a:schemeClr val="bg1">
                  <a:lumMod val="95000"/>
                </a:schemeClr>
              </a:solidFill>
            </a:rPr>
            <a:t>Industry</a:t>
          </a:r>
        </a:p>
      </dsp:txBody>
      <dsp:txXfrm>
        <a:off x="6862103" y="0"/>
        <a:ext cx="1976735" cy="644524"/>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endParaRPr lang="en-US"/>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endParaRPr lang="en-US"/>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endParaRPr lang="en-US"/>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fld id="{32BE4F2B-BC5B-43A0-9CA2-4C6C3AE7AA60}"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8" charset="0"/>
              </a:defRPr>
            </a:lvl1pPr>
          </a:lstStyle>
          <a:p>
            <a:endParaRPr lang="en-US"/>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8" charset="0"/>
              </a:defRPr>
            </a:lvl1pPr>
          </a:lstStyle>
          <a:p>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8" charset="0"/>
              </a:defRPr>
            </a:lvl1pPr>
          </a:lstStyle>
          <a:p>
            <a:endParaRPr lang="en-US"/>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pitchFamily="18" charset="0"/>
              </a:defRPr>
            </a:lvl1pPr>
          </a:lstStyle>
          <a:p>
            <a:fld id="{8F7C7BF2-4A15-4926-B5C3-979B1E409D7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8" charset="0"/>
        <a:ea typeface="+mn-ea"/>
        <a:cs typeface="+mn-cs"/>
      </a:defRPr>
    </a:lvl1pPr>
    <a:lvl2pPr marL="457200" algn="l" rtl="0" fontAlgn="base">
      <a:spcBef>
        <a:spcPct val="30000"/>
      </a:spcBef>
      <a:spcAft>
        <a:spcPct val="0"/>
      </a:spcAft>
      <a:defRPr sz="1200" kern="1200">
        <a:solidFill>
          <a:schemeClr val="tx1"/>
        </a:solidFill>
        <a:latin typeface="Times" pitchFamily="18" charset="0"/>
        <a:ea typeface="+mn-ea"/>
        <a:cs typeface="+mn-cs"/>
      </a:defRPr>
    </a:lvl2pPr>
    <a:lvl3pPr marL="914400" algn="l" rtl="0" fontAlgn="base">
      <a:spcBef>
        <a:spcPct val="30000"/>
      </a:spcBef>
      <a:spcAft>
        <a:spcPct val="0"/>
      </a:spcAft>
      <a:defRPr sz="1200" kern="1200">
        <a:solidFill>
          <a:schemeClr val="tx1"/>
        </a:solidFill>
        <a:latin typeface="Times" pitchFamily="18" charset="0"/>
        <a:ea typeface="+mn-ea"/>
        <a:cs typeface="+mn-cs"/>
      </a:defRPr>
    </a:lvl3pPr>
    <a:lvl4pPr marL="1371600" algn="l" rtl="0" fontAlgn="base">
      <a:spcBef>
        <a:spcPct val="30000"/>
      </a:spcBef>
      <a:spcAft>
        <a:spcPct val="0"/>
      </a:spcAft>
      <a:defRPr sz="1200" kern="1200">
        <a:solidFill>
          <a:schemeClr val="tx1"/>
        </a:solidFill>
        <a:latin typeface="Times" pitchFamily="18" charset="0"/>
        <a:ea typeface="+mn-ea"/>
        <a:cs typeface="+mn-cs"/>
      </a:defRPr>
    </a:lvl4pPr>
    <a:lvl5pPr marL="1828800" algn="l" rtl="0" fontAlgn="base">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FE22FC-EB47-46D1-9F27-EA3798C937D7}" type="slidenum">
              <a:rPr lang="en-US"/>
              <a:pPr/>
              <a:t>1</a:t>
            </a:fld>
            <a:endParaRPr lang="en-US"/>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1C630-BF1B-40DF-A797-C5C2A2AFA162}" type="slidenum">
              <a:rPr lang="en-US" smtClean="0"/>
              <a:pPr/>
              <a:t>20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wind turbine shown in the large image was tested by our LV-FPGA based online </a:t>
            </a:r>
            <a:r>
              <a:rPr lang="en-US" dirty="0" err="1" smtClean="0"/>
              <a:t>beamformer</a:t>
            </a:r>
            <a:r>
              <a:rPr lang="en-US" dirty="0" smtClean="0"/>
              <a:t> as a proof of concept demonstration for East China Power Administration (ECPA).  ECPA is responsible for installation and service.  NI wants to convince ECPA that an online acoustic beamforming application can improve their installation quality. </a:t>
            </a:r>
            <a:endParaRPr lang="en-US" dirty="0"/>
          </a:p>
        </p:txBody>
      </p:sp>
      <p:sp>
        <p:nvSpPr>
          <p:cNvPr id="4" name="Slide Number Placeholder 3"/>
          <p:cNvSpPr>
            <a:spLocks noGrp="1"/>
          </p:cNvSpPr>
          <p:nvPr>
            <p:ph type="sldNum" sz="quarter" idx="10"/>
          </p:nvPr>
        </p:nvSpPr>
        <p:spPr/>
        <p:txBody>
          <a:bodyPr/>
          <a:lstStyle/>
          <a:p>
            <a:fld id="{897C7992-025E-4B67-8F1E-C67503764E8F}" type="slidenum">
              <a:rPr lang="en-US" smtClean="0"/>
              <a:pPr/>
              <a:t>21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wind turbine shown in the large image was tested by our LV-FPGA based online </a:t>
            </a:r>
            <a:r>
              <a:rPr lang="en-US" dirty="0" err="1" smtClean="0"/>
              <a:t>beamformer</a:t>
            </a:r>
            <a:r>
              <a:rPr lang="en-US" dirty="0" smtClean="0"/>
              <a:t> as a proof of concept demonstration for East China Power Administration (ECPA).  ECPA is responsible for installation and service.  NI wants to convince ECPA that an online acoustic beamforming application can improve their installation quality. </a:t>
            </a:r>
            <a:endParaRPr lang="en-US" dirty="0"/>
          </a:p>
        </p:txBody>
      </p:sp>
      <p:sp>
        <p:nvSpPr>
          <p:cNvPr id="4" name="Slide Number Placeholder 3"/>
          <p:cNvSpPr>
            <a:spLocks noGrp="1"/>
          </p:cNvSpPr>
          <p:nvPr>
            <p:ph type="sldNum" sz="quarter" idx="10"/>
          </p:nvPr>
        </p:nvSpPr>
        <p:spPr/>
        <p:txBody>
          <a:bodyPr/>
          <a:lstStyle/>
          <a:p>
            <a:fld id="{897C7992-025E-4B67-8F1E-C67503764E8F}" type="slidenum">
              <a:rPr lang="en-US" smtClean="0"/>
              <a:pPr/>
              <a:t>22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wind turbine shown in the large image was tested by our LV-FPGA based online </a:t>
            </a:r>
            <a:r>
              <a:rPr lang="en-US" dirty="0" err="1" smtClean="0"/>
              <a:t>beamformer</a:t>
            </a:r>
            <a:r>
              <a:rPr lang="en-US" dirty="0" smtClean="0"/>
              <a:t> as a proof of concept demonstration for East China Power Administration (ECPA).  ECPA is responsible for installation and service.  NI wants to convince ECPA that an online acoustic beamforming application can improve their installation quality. </a:t>
            </a:r>
            <a:endParaRPr lang="en-US" dirty="0"/>
          </a:p>
        </p:txBody>
      </p:sp>
      <p:sp>
        <p:nvSpPr>
          <p:cNvPr id="4" name="Slide Number Placeholder 3"/>
          <p:cNvSpPr>
            <a:spLocks noGrp="1"/>
          </p:cNvSpPr>
          <p:nvPr>
            <p:ph type="sldNum" sz="quarter" idx="10"/>
          </p:nvPr>
        </p:nvSpPr>
        <p:spPr/>
        <p:txBody>
          <a:bodyPr/>
          <a:lstStyle/>
          <a:p>
            <a:fld id="{897C7992-025E-4B67-8F1E-C67503764E8F}" type="slidenum">
              <a:rPr lang="en-US" smtClean="0"/>
              <a:pPr/>
              <a:t>23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6B5F0157-0A3B-4DAA-9920-51F6C8B6BC40}" type="datetime1">
              <a:rPr lang="en-US"/>
              <a:pPr/>
              <a:t>7/4/2011</a:t>
            </a:fld>
            <a:endParaRPr lang="en-US" altLang="en-US" dirty="0"/>
          </a:p>
        </p:txBody>
      </p:sp>
      <p:sp>
        <p:nvSpPr>
          <p:cNvPr id="1139714" name="Rectangle 2"/>
          <p:cNvSpPr>
            <a:spLocks noGrp="1" noRot="1" noChangeAspect="1" noChangeArrowheads="1" noTextEdit="1"/>
          </p:cNvSpPr>
          <p:nvPr>
            <p:ph type="sldImg"/>
          </p:nvPr>
        </p:nvSpPr>
        <p:spPr/>
      </p:sp>
      <p:sp>
        <p:nvSpPr>
          <p:cNvPr id="1139715" name="Rectangle 3"/>
          <p:cNvSpPr>
            <a:spLocks noGrp="1" noChangeArrowheads="1"/>
          </p:cNvSpPr>
          <p:nvPr>
            <p:ph type="body" idx="1"/>
          </p:nvPr>
        </p:nvSpPr>
        <p:spPr/>
        <p:txBody>
          <a:bodyPr/>
          <a:lstStyle/>
          <a:p>
            <a:r>
              <a:rPr lang="en-US" dirty="0" smtClean="0">
                <a:latin typeface="+mn-lt"/>
              </a:rPr>
              <a:t>Michael Callahan, a recent graduate of the systems and entrepreneurial engineering program at the University of Illinois at Urbana-Champaign (UIUC), recently received the prestigious Lemelson-Illinois Student Prize. The award recognizes Callahan for developing a device that will profoundly benefit people with </a:t>
            </a:r>
            <a:r>
              <a:rPr lang="en-GB" dirty="0" smtClean="0">
                <a:latin typeface="+mn-lt"/>
              </a:rPr>
              <a:t>amyotrophic lateral sclerosis (ALS / </a:t>
            </a:r>
            <a:r>
              <a:rPr lang="en-US" dirty="0" smtClean="0">
                <a:latin typeface="+mn-lt"/>
              </a:rPr>
              <a:t>Lou Gherig's Disease), Cerebral Palsy, spinal cord injury, or other neurological disorders. The device, dubbed "The Audeo," acquires and translates neurological signals, so subjects who could not speak or move can communicate.  Callahan has teamed up with Thomas Coleman and other UIUC colleagues to start their own company – Ambient Corporation – to develop and commercialize the technology. National Instruments LabVIEW has played a key role in doing so. </a:t>
            </a:r>
          </a:p>
          <a:p>
            <a:r>
              <a:rPr lang="en-GB" dirty="0" smtClean="0">
                <a:latin typeface="+mn-lt"/>
              </a:rPr>
              <a:t>The Audeo is a sensory device that is placed around the neck of an afflicted individual. In operation, it intercepts the signals from the brain that control the vocal chords and the vocal tract. These signals then are sent to a computer that filters out the noise from any background sources, processes it using a complex signal processing algorithm and then interprets the individual’s meaning from the signals to produce speech. The speech can then either be output directly or used to control external devices, such as a motorized wheelchair.</a:t>
            </a:r>
          </a:p>
          <a:p>
            <a:r>
              <a:rPr lang="en-US" dirty="0" smtClean="0">
                <a:latin typeface="+mn-lt"/>
              </a:rPr>
              <a:t>The team has implemented prototypes that rely on an application built using LabVIEW to control the acquisition and apply the signal processing that translates the nerve impulse signal samples into commands for wheelchair control, or to be spoken.  </a:t>
            </a:r>
          </a:p>
          <a:p>
            <a:r>
              <a:rPr lang="en-GB" dirty="0" smtClean="0">
                <a:latin typeface="+mn-lt"/>
              </a:rPr>
              <a:t>To control a wheelchair, the system needs to identify directional commands – forward, right, left and stop. For it to do so, the software identifies those singular commands from the speech patterns - rather than process the data to produce continuous speech. </a:t>
            </a:r>
            <a:endParaRPr lang="en-US" dirty="0" smtClean="0">
              <a:latin typeface="+mn-lt"/>
            </a:endParaRPr>
          </a:p>
          <a:p>
            <a:r>
              <a:rPr lang="en-GB" dirty="0" smtClean="0">
                <a:latin typeface="+mn-lt"/>
              </a:rPr>
              <a:t>The continuous speech processing strategy that would allow the user to hear what they are producing as they are doing so is still in development. “One of the challenges,” explained Callahan, “is to develop a universal mathematical transformation of the data that would work well for everyone - not just for a specific individual.”</a:t>
            </a:r>
            <a:endParaRPr lang="en-US" dirty="0" smtClean="0">
              <a:latin typeface="+mn-lt"/>
            </a:endParaRPr>
          </a:p>
          <a:p>
            <a:r>
              <a:rPr lang="en-US" dirty="0" smtClean="0">
                <a:latin typeface="+mn-lt"/>
              </a:rPr>
              <a:t>The job requires sophisticated signal processing algorithms that can adapt to nerve impulse patterns, which vary between individuals and over time. Using native LabVIEW graphical programming has aided the development process allowing Callahan and his team to perform rapid trials using live signals with varying algorithms and parameters. </a:t>
            </a:r>
          </a:p>
          <a:p>
            <a:r>
              <a:rPr lang="en-US" dirty="0" smtClean="0">
                <a:latin typeface="+mn-lt"/>
              </a:rPr>
              <a:t>"LabVIEW simplifies development and encourages innovation by offering an intuitive graphical programming approach that allows you to focus on innovation rather than programming details," Callahan said. He and his colleagues implemented the software with LabVIEW to build an initial prototype in 2005 and have been making great improvements ever since.</a:t>
            </a:r>
          </a:p>
          <a:p>
            <a:r>
              <a:rPr lang="en-US" dirty="0" smtClean="0">
                <a:latin typeface="+mn-lt"/>
              </a:rPr>
              <a:t>The developers are continuing to use LabVIEW throughout the development process. </a:t>
            </a:r>
            <a:r>
              <a:rPr lang="en-GB" dirty="0" smtClean="0">
                <a:latin typeface="+mn-lt"/>
              </a:rPr>
              <a:t>Callahan and Coleman have collected a large amount of data from numerous individuals and have developed a system around LabVIEW that can generate such transformation algorithms and evaluate their effectiveness on the fly. As the developers discover the optimum processing algorithms, and fix the specific design parameters of the system, then they intend to commit the entire acquisition and processing into hardware that will be self-contained in The Audeo device itself. That way, there will be no need for an external computer in the system.</a:t>
            </a:r>
            <a:endParaRPr lang="en-US" dirty="0" smtClean="0">
              <a:latin typeface="+mn-lt"/>
            </a:endParaRPr>
          </a:p>
          <a:p>
            <a:r>
              <a:rPr lang="en-GB" dirty="0" smtClean="0">
                <a:latin typeface="+mn-lt"/>
              </a:rPr>
              <a:t>The result, they say, will not just be one device, but a range of devices that will target the needs of a number of different users. One such device, for example, might simply be dedicated to speech production, while another might be used to enable a disabled person to control a variety of different devices such as a wheelchair, computer or even a mobile phone. </a:t>
            </a:r>
            <a:endParaRPr lang="en-US" dirty="0" smtClean="0">
              <a:latin typeface="+mn-lt"/>
            </a:endParaRPr>
          </a:p>
          <a:p>
            <a:endParaRPr lang="en-US" dirty="0" smtClean="0">
              <a:latin typeface="+mn-lt"/>
            </a:endParaRPr>
          </a:p>
          <a:p>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ph type="dt" idx="1"/>
          </p:nvPr>
        </p:nvSpPr>
        <p:spPr>
          <a:ln/>
        </p:spPr>
        <p:txBody>
          <a:bodyPr/>
          <a:lstStyle/>
          <a:p>
            <a:fld id="{6B5F0157-0A3B-4DAA-9920-51F6C8B6BC40}" type="datetime1">
              <a:rPr lang="en-US"/>
              <a:pPr/>
              <a:t>7/4/2011</a:t>
            </a:fld>
            <a:endParaRPr lang="en-US" altLang="en-US" dirty="0"/>
          </a:p>
        </p:txBody>
      </p:sp>
      <p:sp>
        <p:nvSpPr>
          <p:cNvPr id="1139714" name="Rectangle 2"/>
          <p:cNvSpPr>
            <a:spLocks noGrp="1" noRot="1" noChangeAspect="1" noChangeArrowheads="1" noTextEdit="1"/>
          </p:cNvSpPr>
          <p:nvPr>
            <p:ph type="sldImg"/>
          </p:nvPr>
        </p:nvSpPr>
        <p:spPr/>
      </p:sp>
      <p:sp>
        <p:nvSpPr>
          <p:cNvPr id="1139715" name="Rectangle 3"/>
          <p:cNvSpPr>
            <a:spLocks noGrp="1" noChangeArrowheads="1"/>
          </p:cNvSpPr>
          <p:nvPr>
            <p:ph type="body" idx="1"/>
          </p:nvPr>
        </p:nvSpPr>
        <p:spPr/>
        <p:txBody>
          <a:bodyPr/>
          <a:lstStyle/>
          <a:p>
            <a:r>
              <a:rPr lang="en-US" dirty="0" smtClean="0">
                <a:latin typeface="+mn-lt"/>
              </a:rPr>
              <a:t>Michael Callahan, a recent graduate of the systems and entrepreneurial engineering program at the University of Illinois at Urbana-Champaign (UIUC), recently received the prestigious Lemelson-Illinois Student Prize. The award recognizes Callahan for developing a device that will profoundly benefit people with </a:t>
            </a:r>
            <a:r>
              <a:rPr lang="en-GB" dirty="0" smtClean="0">
                <a:latin typeface="+mn-lt"/>
              </a:rPr>
              <a:t>amyotrophic lateral sclerosis (ALS / </a:t>
            </a:r>
            <a:r>
              <a:rPr lang="en-US" dirty="0" smtClean="0">
                <a:latin typeface="+mn-lt"/>
              </a:rPr>
              <a:t>Lou Gherig's Disease), Cerebral Palsy, spinal cord injury, or other neurological disorders. The device, dubbed "The Audeo," acquires and translates neurological signals, so subjects who could not speak or move can communicate.  Callahan has teamed up with Thomas Coleman and other UIUC colleagues to start their own company – Ambient Corporation – to develop and commercialize the technology. National Instruments LabVIEW has played a key role in doing so. </a:t>
            </a:r>
          </a:p>
          <a:p>
            <a:r>
              <a:rPr lang="en-GB" dirty="0" smtClean="0">
                <a:latin typeface="+mn-lt"/>
              </a:rPr>
              <a:t>The Audeo is a sensory device that is placed around the neck of an afflicted individual. In operation, it intercepts the signals from the brain that control the vocal chords and the vocal tract. These signals then are sent to a computer that filters out the noise from any background sources, processes it using a complex signal processing algorithm and then interprets the individual’s meaning from the signals to produce speech. The speech can then either be output directly or used to control external devices, such as a motorized wheelchair.</a:t>
            </a:r>
          </a:p>
          <a:p>
            <a:r>
              <a:rPr lang="en-US" dirty="0" smtClean="0">
                <a:latin typeface="+mn-lt"/>
              </a:rPr>
              <a:t>The team has implemented prototypes that rely on an application built using LabVIEW to control the acquisition and apply the signal processing that translates the nerve impulse signal samples into commands for wheelchair control, or to be spoken.  </a:t>
            </a:r>
          </a:p>
          <a:p>
            <a:r>
              <a:rPr lang="en-GB" dirty="0" smtClean="0">
                <a:latin typeface="+mn-lt"/>
              </a:rPr>
              <a:t>To control a wheelchair, the system needs to identify directional commands – forward, right, left and stop. For it to do so, the software identifies those singular commands from the speech patterns - rather than process the data to produce continuous speech. </a:t>
            </a:r>
            <a:endParaRPr lang="en-US" dirty="0" smtClean="0">
              <a:latin typeface="+mn-lt"/>
            </a:endParaRPr>
          </a:p>
          <a:p>
            <a:r>
              <a:rPr lang="en-GB" dirty="0" smtClean="0">
                <a:latin typeface="+mn-lt"/>
              </a:rPr>
              <a:t>The continuous speech processing strategy that would allow the user to hear what they are producing as they are doing so is still in development. “One of the challenges,” explained Callahan, “is to develop a universal mathematical transformation of the data that would work well for everyone - not just for a specific individual.”</a:t>
            </a:r>
            <a:endParaRPr lang="en-US" dirty="0" smtClean="0">
              <a:latin typeface="+mn-lt"/>
            </a:endParaRPr>
          </a:p>
          <a:p>
            <a:r>
              <a:rPr lang="en-US" dirty="0" smtClean="0">
                <a:latin typeface="+mn-lt"/>
              </a:rPr>
              <a:t>The job requires sophisticated signal processing algorithms that can adapt to nerve impulse patterns, which vary between individuals and over time. Using native LabVIEW graphical programming has aided the development process allowing Callahan and his team to perform rapid trials using live signals with varying algorithms and parameters. </a:t>
            </a:r>
          </a:p>
          <a:p>
            <a:r>
              <a:rPr lang="en-US" dirty="0" smtClean="0">
                <a:latin typeface="+mn-lt"/>
              </a:rPr>
              <a:t>"LabVIEW simplifies development and encourages innovation by offering an intuitive graphical programming approach that allows you to focus on innovation rather than programming details," Callahan said. He and his colleagues implemented the software with LabVIEW to build an initial prototype in 2005 and have been making great improvements ever since.</a:t>
            </a:r>
          </a:p>
          <a:p>
            <a:r>
              <a:rPr lang="en-US" dirty="0" smtClean="0">
                <a:latin typeface="+mn-lt"/>
              </a:rPr>
              <a:t>The developers are continuing to use LabVIEW throughout the development process. </a:t>
            </a:r>
            <a:r>
              <a:rPr lang="en-GB" dirty="0" smtClean="0">
                <a:latin typeface="+mn-lt"/>
              </a:rPr>
              <a:t>Callahan and Coleman have collected a large amount of data from numerous individuals and have developed a system around LabVIEW that can generate such transformation algorithms and evaluate their effectiveness on the fly. As the developers discover the optimum processing algorithms, and fix the specific design parameters of the system, then they intend to commit the entire acquisition and processing into hardware that will be self-contained in The Audeo device itself. That way, there will be no need for an external computer in the system.</a:t>
            </a:r>
            <a:endParaRPr lang="en-US" dirty="0" smtClean="0">
              <a:latin typeface="+mn-lt"/>
            </a:endParaRPr>
          </a:p>
          <a:p>
            <a:r>
              <a:rPr lang="en-GB" dirty="0" smtClean="0">
                <a:latin typeface="+mn-lt"/>
              </a:rPr>
              <a:t>The result, they say, will not just be one device, but a range of devices that will target the needs of a number of different users. One such device, for example, might simply be dedicated to speech production, while another might be used to enable a disabled person to control a variety of different devices such as a wheelchair, computer or even a mobile phone. </a:t>
            </a:r>
            <a:endParaRPr lang="en-US" dirty="0" smtClean="0">
              <a:latin typeface="+mn-lt"/>
            </a:endParaRPr>
          </a:p>
          <a:p>
            <a:endParaRPr lang="en-US" dirty="0" smtClean="0">
              <a:latin typeface="+mn-lt"/>
            </a:endParaRPr>
          </a:p>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pPr algn="r" rtl="0"/>
            <a:fld id="{D9E6C242-6315-4462-AA7F-6AEBB2DCCFA2}" type="slidenum">
              <a:rPr lang="en-US" sz="1200" kern="1200">
                <a:solidFill>
                  <a:prstClr val="black"/>
                </a:solidFill>
                <a:latin typeface="Arial" charset="0"/>
                <a:ea typeface="+mn-ea"/>
                <a:cs typeface="+mn-cs"/>
              </a:rPr>
              <a:pPr algn="r" rtl="0"/>
              <a:t>3</a:t>
            </a:fld>
            <a:endParaRPr lang="en-US" sz="1200" kern="1200">
              <a:solidFill>
                <a:prstClr val="black"/>
              </a:solidFill>
              <a:latin typeface="Arial" charset="0"/>
              <a:ea typeface="+mn-ea"/>
              <a:cs typeface="+mn-cs"/>
            </a:endParaRPr>
          </a:p>
        </p:txBody>
      </p:sp>
      <p:sp>
        <p:nvSpPr>
          <p:cNvPr id="78851" name="Rectangle 2"/>
          <p:cNvSpPr>
            <a:spLocks noGrp="1" noRot="1" noChangeAspect="1" noChangeArrowheads="1" noTextEdit="1"/>
          </p:cNvSpPr>
          <p:nvPr>
            <p:ph type="sldImg"/>
          </p:nvPr>
        </p:nvSpPr>
        <p:spPr>
          <a:xfrm>
            <a:off x="1146175" y="685800"/>
            <a:ext cx="4570413" cy="3429000"/>
          </a:xfrm>
          <a:ln/>
        </p:spPr>
      </p:sp>
      <p:sp>
        <p:nvSpPr>
          <p:cNvPr id="78852" name="Rectangle 3"/>
          <p:cNvSpPr>
            <a:spLocks noGrp="1" noChangeArrowheads="1"/>
          </p:cNvSpPr>
          <p:nvPr>
            <p:ph type="body" idx="1"/>
          </p:nvPr>
        </p:nvSpPr>
        <p:spPr>
          <a:xfrm>
            <a:off x="684214" y="4343320"/>
            <a:ext cx="5489575" cy="4114641"/>
          </a:xfrm>
          <a:noFill/>
          <a:ln/>
        </p:spPr>
        <p:txBody>
          <a:bodyPr/>
          <a:lstStyle/>
          <a:p>
            <a:pPr eaLnBrk="1" hangingPunct="1"/>
            <a:r>
              <a:rPr lang="en-US" smtClean="0">
                <a:latin typeface="Arial" charset="0"/>
              </a:rPr>
              <a:t>Headquartered in Austin, Texas, NI has more than 3,800 employees and direct operations in more than 40 countries. Along with the more than 1,000 measurement, control, and automation tools we offer, NI recognizes more than 600 members in our National Instruments Alliance Partner Program (a network of independent consultants and integrators) ready to assist you in assembling and implementing an NI measurement and automation solution. These Alliance Partners offer domain expertise from process control to discrete manufacturing for oil and gas, aerospace, automotive, electronics, communications, and semiconductor industries.</a:t>
            </a:r>
          </a:p>
        </p:txBody>
      </p:sp>
      <p:sp>
        <p:nvSpPr>
          <p:cNvPr id="78853" name="Text Box 4"/>
          <p:cNvSpPr txBox="1">
            <a:spLocks noChangeArrowheads="1"/>
          </p:cNvSpPr>
          <p:nvPr/>
        </p:nvSpPr>
        <p:spPr bwMode="auto">
          <a:xfrm>
            <a:off x="0" y="8691439"/>
            <a:ext cx="6858000" cy="224663"/>
          </a:xfrm>
          <a:prstGeom prst="rect">
            <a:avLst/>
          </a:prstGeom>
          <a:noFill/>
          <a:ln w="9525">
            <a:noFill/>
            <a:miter lim="800000"/>
            <a:headEnd/>
            <a:tailEnd/>
          </a:ln>
        </p:spPr>
        <p:txBody>
          <a:bodyPr lIns="100572" tIns="50285" rIns="100572" bIns="50285" anchor="b">
            <a:spAutoFit/>
          </a:bodyPr>
          <a:lstStyle/>
          <a:p>
            <a:pPr algn="l" defTabSz="768350" rtl="0" eaLnBrk="0" hangingPunct="0">
              <a:spcBef>
                <a:spcPct val="50000"/>
              </a:spcBef>
              <a:tabLst>
                <a:tab pos="427038" algn="l"/>
                <a:tab pos="3308350" algn="ctr"/>
                <a:tab pos="6084888" algn="r"/>
              </a:tabLst>
            </a:pPr>
            <a:r>
              <a:rPr lang="en-US" sz="800" kern="1200">
                <a:solidFill>
                  <a:prstClr val="black"/>
                </a:solidFill>
                <a:latin typeface="Times New Roman" pitchFamily="18" charset="0"/>
                <a:ea typeface="+mn-ea"/>
                <a:cs typeface="+mn-cs"/>
              </a:rPr>
              <a:t>	</a:t>
            </a:r>
            <a:r>
              <a:rPr lang="en-US" sz="800" i="1" kern="1200">
                <a:solidFill>
                  <a:prstClr val="black"/>
                </a:solidFill>
                <a:latin typeface="Arial Narrow" pitchFamily="34" charset="0"/>
                <a:ea typeface="+mn-ea"/>
                <a:cs typeface="+mn-cs"/>
              </a:rPr>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from</a:t>
            </a:r>
            <a:r>
              <a:rPr lang="en-US" baseline="0" dirty="0" smtClean="0"/>
              <a:t> the engineering </a:t>
            </a:r>
            <a:r>
              <a:rPr lang="en-US" baseline="0" dirty="0" err="1" smtClean="0"/>
              <a:t>p.o.v</a:t>
            </a:r>
            <a:r>
              <a:rPr lang="en-US" baseline="0" dirty="0" smtClean="0"/>
              <a:t>. what will it take to tackle these problems?</a:t>
            </a:r>
            <a:endParaRPr lang="en-US" dirty="0"/>
          </a:p>
        </p:txBody>
      </p:sp>
      <p:sp>
        <p:nvSpPr>
          <p:cNvPr id="4" name="Slide Number Placeholder 3"/>
          <p:cNvSpPr>
            <a:spLocks noGrp="1"/>
          </p:cNvSpPr>
          <p:nvPr>
            <p:ph type="sldNum" sz="quarter" idx="10"/>
          </p:nvPr>
        </p:nvSpPr>
        <p:spPr/>
        <p:txBody>
          <a:bodyPr/>
          <a:lstStyle/>
          <a:p>
            <a:fld id="{E6637D35-A7ED-4B99-A7AD-D69142EA9828}"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from</a:t>
            </a:r>
            <a:r>
              <a:rPr lang="en-US" baseline="0" dirty="0" smtClean="0"/>
              <a:t> the engineering </a:t>
            </a:r>
            <a:r>
              <a:rPr lang="en-US" baseline="0" dirty="0" err="1" smtClean="0"/>
              <a:t>p.o.v</a:t>
            </a:r>
            <a:r>
              <a:rPr lang="en-US" baseline="0" dirty="0" smtClean="0"/>
              <a:t>. what will it take to tackle these problems?</a:t>
            </a:r>
            <a:endParaRPr lang="en-US" dirty="0"/>
          </a:p>
        </p:txBody>
      </p:sp>
      <p:sp>
        <p:nvSpPr>
          <p:cNvPr id="4" name="Slide Number Placeholder 3"/>
          <p:cNvSpPr>
            <a:spLocks noGrp="1"/>
          </p:cNvSpPr>
          <p:nvPr>
            <p:ph type="sldNum" sz="quarter" idx="10"/>
          </p:nvPr>
        </p:nvSpPr>
        <p:spPr/>
        <p:txBody>
          <a:bodyPr/>
          <a:lstStyle/>
          <a:p>
            <a:fld id="{E6637D35-A7ED-4B99-A7AD-D69142EA9828}"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from</a:t>
            </a:r>
            <a:r>
              <a:rPr lang="en-US" baseline="0" dirty="0" smtClean="0"/>
              <a:t> the engineering </a:t>
            </a:r>
            <a:r>
              <a:rPr lang="en-US" baseline="0" dirty="0" err="1" smtClean="0"/>
              <a:t>p.o.v</a:t>
            </a:r>
            <a:r>
              <a:rPr lang="en-US" baseline="0" dirty="0" smtClean="0"/>
              <a:t>. what will it take to tackle these problems?</a:t>
            </a:r>
            <a:endParaRPr lang="en-US" dirty="0"/>
          </a:p>
        </p:txBody>
      </p:sp>
      <p:sp>
        <p:nvSpPr>
          <p:cNvPr id="4" name="Slide Number Placeholder 3"/>
          <p:cNvSpPr>
            <a:spLocks noGrp="1"/>
          </p:cNvSpPr>
          <p:nvPr>
            <p:ph type="sldNum" sz="quarter" idx="10"/>
          </p:nvPr>
        </p:nvSpPr>
        <p:spPr/>
        <p:txBody>
          <a:bodyPr/>
          <a:lstStyle/>
          <a:p>
            <a:fld id="{E6637D35-A7ED-4B99-A7AD-D69142EA9828}"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 from</a:t>
            </a:r>
            <a:r>
              <a:rPr lang="en-US" baseline="0" dirty="0" smtClean="0"/>
              <a:t> the engineering </a:t>
            </a:r>
            <a:r>
              <a:rPr lang="en-US" baseline="0" dirty="0" err="1" smtClean="0"/>
              <a:t>p.o.v</a:t>
            </a:r>
            <a:r>
              <a:rPr lang="en-US" baseline="0" dirty="0" smtClean="0"/>
              <a:t>. what will it take to tackle these problems?</a:t>
            </a:r>
            <a:endParaRPr lang="en-US" dirty="0"/>
          </a:p>
        </p:txBody>
      </p:sp>
      <p:sp>
        <p:nvSpPr>
          <p:cNvPr id="4" name="Slide Number Placeholder 3"/>
          <p:cNvSpPr>
            <a:spLocks noGrp="1"/>
          </p:cNvSpPr>
          <p:nvPr>
            <p:ph type="sldNum" sz="quarter" idx="10"/>
          </p:nvPr>
        </p:nvSpPr>
        <p:spPr/>
        <p:txBody>
          <a:bodyPr/>
          <a:lstStyle/>
          <a:p>
            <a:fld id="{E6637D35-A7ED-4B99-A7AD-D69142EA9828}"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7C8DCB-3764-468A-B7B3-7EC91919C659}" type="slidenum">
              <a:rPr lang="en-US" smtClean="0"/>
              <a:pPr/>
              <a:t>16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u="sng" dirty="0" smtClean="0"/>
              <a:t>Image:</a:t>
            </a:r>
          </a:p>
          <a:p>
            <a:r>
              <a:rPr lang="en-US" i="1" dirty="0" smtClean="0"/>
              <a:t>Born at just 24 weeks gestation, tiny Marshall Pence learned to suck with the aid of the new computerized pacifier developed by KC BioMediX.</a:t>
            </a:r>
            <a:endParaRPr lang="en-US" dirty="0" smtClean="0"/>
          </a:p>
          <a:p>
            <a:r>
              <a:rPr lang="en-US" b="1" u="sng" dirty="0" smtClean="0"/>
              <a:t>The Challenge:  </a:t>
            </a:r>
            <a:endParaRPr lang="en-US" dirty="0" smtClean="0"/>
          </a:p>
          <a:p>
            <a:r>
              <a:rPr lang="en-US" dirty="0" smtClean="0"/>
              <a:t>Up to one-third of the more than 600,000 premature infants born in the United States each year have feeding problems when their brains struggle to coordinate sucking, swallowing and breathing.  Infants born prematurely often spend weeks, and sometimes months with tubes taped to their face or in masks to help them breathe. That hinders them from learning how to eat at a critically important stage of brain development.</a:t>
            </a:r>
          </a:p>
          <a:p>
            <a:r>
              <a:rPr lang="en-US" b="1" u="sng" dirty="0" smtClean="0"/>
              <a:t>The Solution:</a:t>
            </a:r>
            <a:endParaRPr lang="en-US" dirty="0" smtClean="0"/>
          </a:p>
          <a:p>
            <a:r>
              <a:rPr lang="en-US" dirty="0" err="1" smtClean="0"/>
              <a:t>KCBioMediX,Inc</a:t>
            </a:r>
            <a:r>
              <a:rPr lang="en-US" dirty="0" smtClean="0"/>
              <a:t>.-----a start-up medical device company based in Shawnee, KS, is creating a product called the NTrainer System® that will help premature babies learn to oral feed and greatly increase the chances for survival.   The device is essentially is a computerized pacifier that makes the pacifier tip pulse with gentle bursts of air.  Doctors or nurses can use the device to get a far more accurate assessment of a baby’s feeding ability, and then begin therapy to help the baby learn to suck.    </a:t>
            </a:r>
          </a:p>
          <a:p>
            <a:r>
              <a:rPr lang="en-US" dirty="0" smtClean="0"/>
              <a:t>Research studies have demonstrated that the NTrainer System® therapy actually trains the brain of a premature infant, speeding their ability to eat without feeding tubes, and boosting their chances to thrive.  The company’s leaders, and the scientist who invented the technology, contend this is a vast improvement over previous methods of placing a gloved finger in a baby’s mouth.  </a:t>
            </a:r>
          </a:p>
          <a:p>
            <a:r>
              <a:rPr lang="en-US" dirty="0" smtClean="0"/>
              <a:t>“When the baby just gets it, it’s like a switch,” said Michael </a:t>
            </a:r>
            <a:r>
              <a:rPr lang="en-US" dirty="0" err="1" smtClean="0"/>
              <a:t>Litscher</a:t>
            </a:r>
            <a:r>
              <a:rPr lang="en-US" dirty="0" smtClean="0"/>
              <a:t>, a co-founder and chief executive officer of the company. “They are not sucking, and all of a sudden they are sucking. Getting them to that point quickly is what the NTrainer System® is all about.”  </a:t>
            </a:r>
          </a:p>
          <a:p>
            <a:r>
              <a:rPr lang="en-US" b="1" u="sng" dirty="0" smtClean="0"/>
              <a:t>About the Design:</a:t>
            </a:r>
            <a:endParaRPr lang="en-US" dirty="0" smtClean="0"/>
          </a:p>
          <a:p>
            <a:r>
              <a:rPr lang="en-US" dirty="0" smtClean="0"/>
              <a:t>Initially, KCBioMediX , Inc. began their design process by using a custom embedded solution, and worked with a 3</a:t>
            </a:r>
            <a:r>
              <a:rPr lang="en-US" baseline="30000" dirty="0" smtClean="0"/>
              <a:t>rd</a:t>
            </a:r>
            <a:r>
              <a:rPr lang="en-US" dirty="0" smtClean="0"/>
              <a:t> party company to commercialize the treatment.  When it became clear that the cost was too high, they decided to bring the development in house. </a:t>
            </a:r>
          </a:p>
          <a:p>
            <a:r>
              <a:rPr lang="en-US" dirty="0" smtClean="0"/>
              <a:t>In only three weeks, the lead software engineer was able to use National Instruments LabVIEW and NI Compact RIO to create proof of concept demonstrating the ability of the </a:t>
            </a:r>
            <a:r>
              <a:rPr lang="en-US" dirty="0" err="1" smtClean="0"/>
              <a:t>cRIO</a:t>
            </a:r>
            <a:r>
              <a:rPr lang="en-US" dirty="0" smtClean="0"/>
              <a:t> to replace the custom embedded solution.    The software architecture was developed with LabVIEW Real-Time, LabVIEW FPGA, and the LabVIEW Statechart modules.   For the first round of commercial devices, KCBioMediX, Inc. decided to deploy NI CompactRIO.  For high-volume deployment, they will use Single-Board RIO to create a more cost-optimized version while fully maintaining their software development investment.</a:t>
            </a:r>
          </a:p>
          <a:p>
            <a:r>
              <a:rPr lang="en-US" b="1" i="1" dirty="0" smtClean="0"/>
              <a:t>“With National Instruments LabVIEW and NI CompactRIO, we were able to reduce our development cost by $250,000” said Dave Stalling, Chief Technical Officer, of KCBioMediX, Inc.  “In addition, we were able to reduce our development time from 4 months, to 4 weeks, and avoid the necessity of developing custom control software and drivers.”</a:t>
            </a:r>
            <a:endParaRPr lang="en-US" dirty="0" smtClean="0"/>
          </a:p>
          <a:p>
            <a:r>
              <a:rPr lang="en-US" dirty="0" smtClean="0"/>
              <a:t>Authors:</a:t>
            </a:r>
          </a:p>
          <a:p>
            <a:r>
              <a:rPr lang="en-US" dirty="0" smtClean="0"/>
              <a:t>Barry Price</a:t>
            </a:r>
            <a:br>
              <a:rPr lang="en-US" dirty="0" smtClean="0"/>
            </a:br>
            <a:r>
              <a:rPr lang="en-US" dirty="0" smtClean="0"/>
              <a:t>Director Sales, Marketing New Business Development, KCBioMediX, Inc.</a:t>
            </a:r>
          </a:p>
          <a:p>
            <a:r>
              <a:rPr lang="en-US" dirty="0" smtClean="0"/>
              <a:t>Daryl Farr</a:t>
            </a:r>
            <a:br>
              <a:rPr lang="en-US" dirty="0" smtClean="0"/>
            </a:br>
            <a:r>
              <a:rPr lang="en-US" dirty="0" smtClean="0"/>
              <a:t>Mechanical and Electrical Engineer, </a:t>
            </a:r>
            <a:r>
              <a:rPr lang="en-US" dirty="0" err="1" smtClean="0"/>
              <a:t>KCBioMediX,Inc</a:t>
            </a:r>
            <a:r>
              <a:rPr lang="en-US" dirty="0" smtClean="0"/>
              <a:t>.</a:t>
            </a:r>
          </a:p>
          <a:p>
            <a:endParaRPr lang="en-US" dirty="0"/>
          </a:p>
        </p:txBody>
      </p:sp>
      <p:sp>
        <p:nvSpPr>
          <p:cNvPr id="4" name="Slide Number Placeholder 3"/>
          <p:cNvSpPr>
            <a:spLocks noGrp="1"/>
          </p:cNvSpPr>
          <p:nvPr>
            <p:ph type="sldNum" sz="quarter" idx="10"/>
          </p:nvPr>
        </p:nvSpPr>
        <p:spPr/>
        <p:txBody>
          <a:bodyPr/>
          <a:lstStyle/>
          <a:p>
            <a:pPr algn="r" rtl="0" eaLnBrk="0" fontAlgn="base" hangingPunct="0">
              <a:spcBef>
                <a:spcPct val="0"/>
              </a:spcBef>
              <a:spcAft>
                <a:spcPct val="0"/>
              </a:spcAft>
            </a:pPr>
            <a:fld id="{CD0D2665-979D-4477-BB88-318E19D2BFB7}" type="slidenum">
              <a:rPr lang="en-US">
                <a:solidFill>
                  <a:prstClr val="black"/>
                </a:solidFill>
                <a:latin typeface="Arial" charset="0"/>
                <a:cs typeface="Arial" pitchFamily="34" charset="0"/>
              </a:rPr>
              <a:pPr algn="r" rtl="0" eaLnBrk="0" fontAlgn="base" hangingPunct="0">
                <a:spcBef>
                  <a:spcPct val="0"/>
                </a:spcBef>
                <a:spcAft>
                  <a:spcPct val="0"/>
                </a:spcAft>
              </a:pPr>
              <a:t>18</a:t>
            </a:fld>
            <a:endParaRPr lang="en-US" dirty="0">
              <a:solidFill>
                <a:prstClr val="black"/>
              </a:solidFill>
              <a:latin typeface="Arial" charset="0"/>
              <a:cs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351C630-BF1B-40DF-A797-C5C2A2AFA162}"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ftr" sz="quarter" idx="3"/>
          </p:nvPr>
        </p:nvSpPr>
        <p:spPr bwMode="auto">
          <a:xfrm>
            <a:off x="2743200" y="6400800"/>
            <a:ext cx="2895600" cy="228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i="1">
                <a:solidFill>
                  <a:srgbClr val="E3E3E3"/>
                </a:solidFill>
                <a:latin typeface="Arial" charset="0"/>
              </a:defRPr>
            </a:lvl1pPr>
          </a:lstStyle>
          <a:p>
            <a:r>
              <a:rPr lang="en-US"/>
              <a:t>National Instruments</a:t>
            </a:r>
            <a:r>
              <a:rPr lang="en-US" sz="800"/>
              <a:t> </a:t>
            </a:r>
            <a:r>
              <a:rPr lang="en-US"/>
              <a:t>Confidential</a:t>
            </a:r>
          </a:p>
        </p:txBody>
      </p:sp>
      <p:sp>
        <p:nvSpPr>
          <p:cNvPr id="4099" name="Rectangle 3"/>
          <p:cNvSpPr>
            <a:spLocks noGrp="1" noChangeArrowheads="1"/>
          </p:cNvSpPr>
          <p:nvPr>
            <p:ph type="sldNum" sz="quarter" idx="4"/>
          </p:nvPr>
        </p:nvSpPr>
        <p:spPr bwMode="auto">
          <a:xfrm>
            <a:off x="5638800" y="6400800"/>
            <a:ext cx="990600" cy="228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800">
                <a:solidFill>
                  <a:srgbClr val="E3E3E3"/>
                </a:solidFill>
                <a:latin typeface="Arial" charset="0"/>
              </a:defRPr>
            </a:lvl1pPr>
          </a:lstStyle>
          <a:p>
            <a:fld id="{3AE49497-6F5D-4BDC-8FC5-106B64EFDBCF}" type="slidenum">
              <a:rPr lang="en-US"/>
              <a:pPr/>
              <a:t>‹#›</a:t>
            </a:fld>
            <a:endParaRPr lang="en-US"/>
          </a:p>
        </p:txBody>
      </p:sp>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2954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505200"/>
            <a:ext cx="4191000" cy="2057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838200" y="6629400"/>
            <a:ext cx="1905000" cy="228600"/>
          </a:xfrm>
          <a:prstGeom prst="rect">
            <a:avLst/>
          </a:prstGeom>
        </p:spPr>
        <p:txBody>
          <a:bodyPr/>
          <a:lstStyle>
            <a:lvl1pPr>
              <a:defRPr/>
            </a:lvl1pPr>
          </a:lstStyle>
          <a:p>
            <a:pPr algn="l" rtl="0"/>
            <a:fld id="{88C08F9A-B830-43C4-B30E-701CDAF775D5}" type="datetimeFigureOut">
              <a:rPr lang="en-US" kern="1200" smtClean="0">
                <a:solidFill>
                  <a:srgbClr val="000000"/>
                </a:solidFill>
                <a:latin typeface="Arial Narrow"/>
                <a:ea typeface="+mn-ea"/>
                <a:cs typeface="+mn-cs"/>
              </a:rPr>
              <a:pPr algn="l" rtl="0"/>
              <a:t>7/4/2011</a:t>
            </a:fld>
            <a:endParaRPr lang="en-US" kern="1200">
              <a:solidFill>
                <a:srgbClr val="000000"/>
              </a:solidFill>
              <a:latin typeface="Arial Narrow"/>
              <a:ea typeface="+mn-ea"/>
              <a:cs typeface="+mn-cs"/>
            </a:endParaRPr>
          </a:p>
        </p:txBody>
      </p:sp>
      <p:sp>
        <p:nvSpPr>
          <p:cNvPr id="7" name="Footer Placeholder 6"/>
          <p:cNvSpPr>
            <a:spLocks noGrp="1"/>
          </p:cNvSpPr>
          <p:nvPr>
            <p:ph type="ftr" sz="quarter" idx="11"/>
          </p:nvPr>
        </p:nvSpPr>
        <p:spPr>
          <a:xfrm>
            <a:off x="3124200" y="6629400"/>
            <a:ext cx="2895600" cy="228600"/>
          </a:xfrm>
          <a:prstGeom prst="rect">
            <a:avLst/>
          </a:prstGeom>
        </p:spPr>
        <p:txBody>
          <a:bodyPr/>
          <a:lstStyle>
            <a:lvl1pPr>
              <a:defRPr/>
            </a:lvl1pPr>
          </a:lstStyle>
          <a:p>
            <a:pPr algn="l" rtl="0"/>
            <a:endParaRPr lang="en-US" kern="1200">
              <a:solidFill>
                <a:srgbClr val="000000"/>
              </a:solidFill>
              <a:latin typeface="Arial Narrow"/>
              <a:ea typeface="+mn-ea"/>
              <a:cs typeface="+mn-cs"/>
            </a:endParaRPr>
          </a:p>
        </p:txBody>
      </p:sp>
      <p:sp>
        <p:nvSpPr>
          <p:cNvPr id="8" name="Slide Number Placeholder 7"/>
          <p:cNvSpPr>
            <a:spLocks noGrp="1"/>
          </p:cNvSpPr>
          <p:nvPr>
            <p:ph type="sldNum" sz="quarter" idx="12"/>
          </p:nvPr>
        </p:nvSpPr>
        <p:spPr>
          <a:xfrm>
            <a:off x="0" y="6629400"/>
            <a:ext cx="685800" cy="228600"/>
          </a:xfrm>
          <a:prstGeom prst="rect">
            <a:avLst/>
          </a:prstGeom>
        </p:spPr>
        <p:txBody>
          <a:bodyPr/>
          <a:lstStyle>
            <a:lvl1pPr>
              <a:defRPr/>
            </a:lvl1pPr>
          </a:lstStyle>
          <a:p>
            <a:pPr algn="l" rtl="0"/>
            <a:fld id="{A5F7183C-5FBA-41D1-96F9-B9379F24BB88}" type="slidenum">
              <a:rPr lang="en-US" kern="1200" smtClean="0">
                <a:solidFill>
                  <a:srgbClr val="000000"/>
                </a:solidFill>
                <a:latin typeface="Arial Narrow"/>
                <a:ea typeface="+mn-ea"/>
                <a:cs typeface="+mn-cs"/>
              </a:rPr>
              <a:pPr algn="l" rtl="0"/>
              <a:t>‹#›</a:t>
            </a:fld>
            <a:endParaRPr lang="en-US" kern="1200">
              <a:solidFill>
                <a:srgbClr val="000000"/>
              </a:solidFill>
              <a:latin typeface="Arial Narrow"/>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ftr" sz="quarter" idx="3"/>
          </p:nvPr>
        </p:nvSpPr>
        <p:spPr bwMode="auto">
          <a:xfrm>
            <a:off x="2743200" y="6400800"/>
            <a:ext cx="2895600" cy="228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000" i="1">
                <a:solidFill>
                  <a:srgbClr val="E3E3E3"/>
                </a:solidFill>
                <a:latin typeface="Arial" charset="0"/>
              </a:defRPr>
            </a:lvl1pPr>
          </a:lstStyle>
          <a:p>
            <a:pPr rtl="0"/>
            <a:endParaRPr lang="en-US" kern="1200">
              <a:ea typeface="+mn-ea"/>
              <a:cs typeface="+mn-cs"/>
            </a:endParaRPr>
          </a:p>
        </p:txBody>
      </p:sp>
      <p:sp>
        <p:nvSpPr>
          <p:cNvPr id="4099" name="Rectangle 3"/>
          <p:cNvSpPr>
            <a:spLocks noGrp="1" noChangeArrowheads="1"/>
          </p:cNvSpPr>
          <p:nvPr>
            <p:ph type="sldNum" sz="quarter" idx="4"/>
          </p:nvPr>
        </p:nvSpPr>
        <p:spPr bwMode="auto">
          <a:xfrm>
            <a:off x="5638800" y="6400800"/>
            <a:ext cx="990600" cy="2286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800">
                <a:solidFill>
                  <a:srgbClr val="E3E3E3"/>
                </a:solidFill>
                <a:latin typeface="Arial" charset="0"/>
              </a:defRPr>
            </a:lvl1pPr>
          </a:lstStyle>
          <a:p>
            <a:pPr rtl="0"/>
            <a:fld id="{A5F7183C-5FBA-41D1-96F9-B9379F24BB88}" type="slidenum">
              <a:rPr lang="en-US" kern="1200" smtClean="0">
                <a:ea typeface="+mn-ea"/>
                <a:cs typeface="+mn-cs"/>
              </a:rPr>
              <a:pPr rtl="0"/>
              <a:t>‹#›</a:t>
            </a:fld>
            <a:endParaRPr lang="en-US" kern="1200">
              <a:ea typeface="+mn-ea"/>
              <a:cs typeface="+mn-cs"/>
            </a:endParaRPr>
          </a:p>
        </p:txBody>
      </p:sp>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534400" cy="1066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810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295400"/>
            <a:ext cx="41910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629400"/>
            <a:ext cx="1905000" cy="228600"/>
          </a:xfrm>
          <a:prstGeom prst="rect">
            <a:avLst/>
          </a:prstGeom>
        </p:spPr>
        <p:txBody>
          <a:bodyPr/>
          <a:lstStyle>
            <a:lvl1pPr>
              <a:defRPr/>
            </a:lvl1pPr>
          </a:lstStyle>
          <a:p>
            <a:pPr algn="l" rtl="0"/>
            <a:fld id="{88C08F9A-B830-43C4-B30E-701CDAF775D5}" type="datetimeFigureOut">
              <a:rPr lang="en-US" kern="1200" smtClean="0">
                <a:solidFill>
                  <a:srgbClr val="000000"/>
                </a:solidFill>
                <a:latin typeface="Arial Narrow"/>
                <a:ea typeface="+mn-ea"/>
                <a:cs typeface="+mn-cs"/>
              </a:rPr>
              <a:pPr algn="l" rtl="0"/>
              <a:t>7/4/2011</a:t>
            </a:fld>
            <a:endParaRPr lang="en-US" kern="1200">
              <a:solidFill>
                <a:srgbClr val="000000"/>
              </a:solidFill>
              <a:latin typeface="Arial Narrow"/>
              <a:ea typeface="+mn-ea"/>
              <a:cs typeface="+mn-cs"/>
            </a:endParaRPr>
          </a:p>
        </p:txBody>
      </p:sp>
      <p:sp>
        <p:nvSpPr>
          <p:cNvPr id="6" name="Footer Placeholder 5"/>
          <p:cNvSpPr>
            <a:spLocks noGrp="1"/>
          </p:cNvSpPr>
          <p:nvPr>
            <p:ph type="ftr" sz="quarter" idx="11"/>
          </p:nvPr>
        </p:nvSpPr>
        <p:spPr>
          <a:xfrm>
            <a:off x="3124200" y="6629400"/>
            <a:ext cx="2895600" cy="228600"/>
          </a:xfrm>
          <a:prstGeom prst="rect">
            <a:avLst/>
          </a:prstGeom>
        </p:spPr>
        <p:txBody>
          <a:bodyPr/>
          <a:lstStyle>
            <a:lvl1pPr>
              <a:defRPr/>
            </a:lvl1pPr>
          </a:lstStyle>
          <a:p>
            <a:pPr algn="l" rtl="0"/>
            <a:endParaRPr lang="en-US" kern="1200">
              <a:solidFill>
                <a:srgbClr val="000000"/>
              </a:solidFill>
              <a:latin typeface="Arial Narrow"/>
              <a:ea typeface="+mn-ea"/>
              <a:cs typeface="+mn-cs"/>
            </a:endParaRPr>
          </a:p>
        </p:txBody>
      </p:sp>
      <p:sp>
        <p:nvSpPr>
          <p:cNvPr id="7" name="Slide Number Placeholder 6"/>
          <p:cNvSpPr>
            <a:spLocks noGrp="1"/>
          </p:cNvSpPr>
          <p:nvPr>
            <p:ph type="sldNum" sz="quarter" idx="12"/>
          </p:nvPr>
        </p:nvSpPr>
        <p:spPr>
          <a:xfrm>
            <a:off x="0" y="6629400"/>
            <a:ext cx="685800" cy="228600"/>
          </a:xfrm>
          <a:prstGeom prst="rect">
            <a:avLst/>
          </a:prstGeom>
        </p:spPr>
        <p:txBody>
          <a:bodyPr/>
          <a:lstStyle>
            <a:lvl1pPr>
              <a:defRPr/>
            </a:lvl1pPr>
          </a:lstStyle>
          <a:p>
            <a:pPr algn="l" rtl="0"/>
            <a:fld id="{A5F7183C-5FBA-41D1-96F9-B9379F24BB88}" type="slidenum">
              <a:rPr lang="en-US" kern="1200" smtClean="0">
                <a:solidFill>
                  <a:srgbClr val="000000"/>
                </a:solidFill>
                <a:latin typeface="Arial Narrow"/>
                <a:ea typeface="+mn-ea"/>
                <a:cs typeface="+mn-cs"/>
              </a:rPr>
              <a:pPr algn="l" rtl="0"/>
              <a:t>‹#›</a:t>
            </a:fld>
            <a:endParaRPr lang="en-US" kern="1200">
              <a:solidFill>
                <a:srgbClr val="000000"/>
              </a:solidFill>
              <a:latin typeface="Arial Narrow"/>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5800" y="1981200"/>
            <a:ext cx="3810000" cy="4114800"/>
          </a:xfrm>
        </p:spPr>
        <p:txBody>
          <a:bodyPr>
            <a:normAutofit/>
          </a:bodyPr>
          <a:lstStyle/>
          <a:p>
            <a:pPr lvl="0"/>
            <a:r>
              <a:rPr lang="en-US" noProof="0" smtClean="0"/>
              <a:t>Click icon to add clip art</a:t>
            </a:r>
            <a:endParaRPr lang="en-US" noProof="0"/>
          </a:p>
        </p:txBody>
      </p:sp>
      <p:sp>
        <p:nvSpPr>
          <p:cNvPr id="4" name="Text Placeholder 3"/>
          <p:cNvSpPr>
            <a:spLocks noGrp="1"/>
          </p:cNvSpPr>
          <p:nvPr>
            <p:ph type="body"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a:prstGeom prst="rect">
            <a:avLst/>
          </a:prstGeom>
        </p:spPr>
        <p:txBody>
          <a:bodyPr/>
          <a:lstStyle>
            <a:lvl1pPr>
              <a:defRPr/>
            </a:lvl1pPr>
          </a:lstStyle>
          <a:p>
            <a:pPr algn="l" rtl="0"/>
            <a:fld id="{88C08F9A-B830-43C4-B30E-701CDAF775D5}" type="datetimeFigureOut">
              <a:rPr lang="en-US" kern="1200" smtClean="0">
                <a:solidFill>
                  <a:srgbClr val="000000"/>
                </a:solidFill>
                <a:latin typeface="Arial Narrow"/>
                <a:ea typeface="+mn-ea"/>
                <a:cs typeface="+mn-cs"/>
              </a:rPr>
              <a:pPr algn="l" rtl="0"/>
              <a:t>7/4/2011</a:t>
            </a:fld>
            <a:endParaRPr lang="en-US" kern="1200">
              <a:solidFill>
                <a:srgbClr val="000000"/>
              </a:solidFill>
              <a:latin typeface="Arial Narrow"/>
              <a:ea typeface="+mn-ea"/>
              <a:cs typeface="+mn-cs"/>
            </a:endParaRPr>
          </a:p>
        </p:txBody>
      </p:sp>
      <p:sp>
        <p:nvSpPr>
          <p:cNvPr id="6" name="Footer Placeholder 5"/>
          <p:cNvSpPr>
            <a:spLocks noGrp="1"/>
          </p:cNvSpPr>
          <p:nvPr>
            <p:ph type="ftr" sz="quarter" idx="11"/>
          </p:nvPr>
        </p:nvSpPr>
        <p:spPr>
          <a:xfrm>
            <a:off x="3124200" y="6248400"/>
            <a:ext cx="2895600" cy="457200"/>
          </a:xfrm>
          <a:prstGeom prst="rect">
            <a:avLst/>
          </a:prstGeom>
        </p:spPr>
        <p:txBody>
          <a:bodyPr/>
          <a:lstStyle>
            <a:lvl1pPr>
              <a:defRPr/>
            </a:lvl1pPr>
          </a:lstStyle>
          <a:p>
            <a:pPr algn="l" rtl="0"/>
            <a:endParaRPr lang="en-US" kern="1200">
              <a:solidFill>
                <a:srgbClr val="000000"/>
              </a:solidFill>
              <a:latin typeface="Arial Narrow"/>
              <a:ea typeface="+mn-ea"/>
              <a:cs typeface="+mn-cs"/>
            </a:endParaRPr>
          </a:p>
        </p:txBody>
      </p:sp>
      <p:sp>
        <p:nvSpPr>
          <p:cNvPr id="7" name="Slide Number Placeholder 6"/>
          <p:cNvSpPr>
            <a:spLocks noGrp="1"/>
          </p:cNvSpPr>
          <p:nvPr>
            <p:ph type="sldNum" sz="quarter" idx="12"/>
          </p:nvPr>
        </p:nvSpPr>
        <p:spPr>
          <a:xfrm>
            <a:off x="6553200" y="6248400"/>
            <a:ext cx="1905000" cy="457200"/>
          </a:xfrm>
          <a:prstGeom prst="rect">
            <a:avLst/>
          </a:prstGeom>
        </p:spPr>
        <p:txBody>
          <a:bodyPr/>
          <a:lstStyle>
            <a:lvl1pPr>
              <a:defRPr/>
            </a:lvl1pPr>
          </a:lstStyle>
          <a:p>
            <a:pPr algn="l" rtl="0"/>
            <a:fld id="{A5F7183C-5FBA-41D1-96F9-B9379F24BB88}" type="slidenum">
              <a:rPr lang="en-US" kern="1200" smtClean="0">
                <a:solidFill>
                  <a:srgbClr val="000000"/>
                </a:solidFill>
                <a:latin typeface="Arial Narrow"/>
                <a:ea typeface="+mn-ea"/>
                <a:cs typeface="+mn-cs"/>
              </a:rPr>
              <a:pPr algn="l" rtl="0"/>
              <a:t>‹#›</a:t>
            </a:fld>
            <a:endParaRPr lang="en-US" kern="1200">
              <a:solidFill>
                <a:srgbClr val="000000"/>
              </a:solidFill>
              <a:latin typeface="Arial Narrow"/>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Application Template">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4114800" cy="10668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24000"/>
            <a:ext cx="4114800" cy="4572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11"/>
          </p:nvPr>
        </p:nvSpPr>
        <p:spPr>
          <a:xfrm>
            <a:off x="4953000" y="3200400"/>
            <a:ext cx="3886200" cy="28956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Picture Placeholder 7"/>
          <p:cNvSpPr>
            <a:spLocks noGrp="1"/>
          </p:cNvSpPr>
          <p:nvPr>
            <p:ph type="pic" sz="quarter" idx="12"/>
          </p:nvPr>
        </p:nvSpPr>
        <p:spPr>
          <a:xfrm>
            <a:off x="4953000" y="304800"/>
            <a:ext cx="3886200" cy="2743200"/>
          </a:xfrm>
        </p:spPr>
        <p:txBody>
          <a:bodyPr/>
          <a:lstStyle/>
          <a:p>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6" name="Rectangle 4"/>
          <p:cNvSpPr>
            <a:spLocks noChangeArrowheads="1"/>
          </p:cNvSpPr>
          <p:nvPr/>
        </p:nvSpPr>
        <p:spPr bwMode="auto">
          <a:xfrm>
            <a:off x="2667000" y="6324600"/>
            <a:ext cx="2895600" cy="228600"/>
          </a:xfrm>
          <a:prstGeom prst="rect">
            <a:avLst/>
          </a:prstGeom>
          <a:noFill/>
          <a:ln w="9525">
            <a:noFill/>
            <a:miter lim="800000"/>
            <a:headEnd/>
            <a:tailEnd/>
          </a:ln>
          <a:effectLst/>
        </p:spPr>
        <p:txBody>
          <a:bodyPr/>
          <a:lstStyle/>
          <a:p>
            <a:pPr algn="ctr" rtl="0">
              <a:defRPr/>
            </a:pPr>
            <a:endParaRPr lang="en-US" sz="1000" i="1" kern="1200" dirty="0">
              <a:solidFill>
                <a:srgbClr val="E3E3E3"/>
              </a:solidFill>
              <a:latin typeface="Arial" charset="0"/>
              <a:ea typeface="+mn-ea"/>
              <a:cs typeface="+mn-cs"/>
            </a:endParaRPr>
          </a:p>
        </p:txBody>
      </p:sp>
      <p:sp>
        <p:nvSpPr>
          <p:cNvPr id="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defRPr/>
            </a:pPr>
            <a:fld id="{7F8F3BE8-723D-4DC5-BA5D-573BEB4465EE}" type="slidenum">
              <a:rPr lang="en-US" sz="800" kern="1200">
                <a:solidFill>
                  <a:srgbClr val="E3E3E3"/>
                </a:solidFill>
                <a:latin typeface="Arial" charset="0"/>
                <a:ea typeface="+mn-ea"/>
                <a:cs typeface="+mn-cs"/>
              </a:rPr>
              <a:pPr algn="r" rtl="0">
                <a:defRPr/>
              </a:pPr>
              <a:t>‹#›</a:t>
            </a:fld>
            <a:endParaRPr lang="en-US" sz="800" kern="1200" dirty="0">
              <a:solidFill>
                <a:srgbClr val="E3E3E3"/>
              </a:solidFill>
              <a:latin typeface="Arial" charset="0"/>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19200"/>
            <a:ext cx="4191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4343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algn="l" rtl="0"/>
            <a:fld id="{E5B9886E-9068-4CE5-A2CF-9E6014DFD413}" type="datetimeFigureOut">
              <a:rPr lang="en-US" kern="1200" smtClean="0">
                <a:solidFill>
                  <a:srgbClr val="000000"/>
                </a:solidFill>
                <a:latin typeface="Arial Narrow"/>
                <a:ea typeface="+mn-ea"/>
                <a:cs typeface="+mn-cs"/>
              </a:rPr>
              <a:pPr algn="l" rtl="0"/>
              <a:t>7/4/2011</a:t>
            </a:fld>
            <a:endParaRPr lang="en-US" kern="1200">
              <a:solidFill>
                <a:srgbClr val="000000"/>
              </a:solidFill>
              <a:latin typeface="Arial Narrow"/>
              <a:ea typeface="+mn-ea"/>
              <a:cs typeface="+mn-cs"/>
            </a:endParaRPr>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pPr algn="l" rtl="0"/>
            <a:endParaRPr lang="en-US" kern="1200">
              <a:solidFill>
                <a:srgbClr val="000000"/>
              </a:solidFill>
              <a:latin typeface="Arial Narrow"/>
              <a:ea typeface="+mn-ea"/>
              <a:cs typeface="+mn-cs"/>
            </a:endParaRPr>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pPr algn="l" rtl="0"/>
            <a:fld id="{F3E1FB37-8D12-4B1D-8234-C7E1423C31BB}" type="slidenum">
              <a:rPr lang="en-US" kern="1200" smtClean="0">
                <a:solidFill>
                  <a:srgbClr val="000000"/>
                </a:solidFill>
                <a:latin typeface="Arial Narrow"/>
                <a:ea typeface="+mn-ea"/>
                <a:cs typeface="+mn-cs"/>
              </a:rPr>
              <a:pPr algn="l" rtl="0"/>
              <a:t>‹#›</a:t>
            </a:fld>
            <a:endParaRPr lang="en-US" kern="1200">
              <a:solidFill>
                <a:srgbClr val="000000"/>
              </a:solidFill>
              <a:latin typeface="Arial Narrow"/>
              <a:ea typeface="+mn-ea"/>
              <a:cs typeface="+mn-cs"/>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772400" cy="4038600"/>
          </a:xfrm>
        </p:spPr>
        <p:txBody>
          <a:bodyPr/>
          <a:lstStyle/>
          <a:p>
            <a:r>
              <a:rPr lang="en-US" smtClean="0"/>
              <a:t>Click icon to add table</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95700"/>
            <a:ext cx="38100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228600"/>
            <a:ext cx="7772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57238" y="358775"/>
            <a:ext cx="8005762"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219200"/>
            <a:ext cx="36957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219200"/>
            <a:ext cx="36957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000500"/>
            <a:ext cx="36957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102" name="Rectangle 6"/>
          <p:cNvSpPr>
            <a:spLocks noGrp="1" noChangeArrowheads="1"/>
          </p:cNvSpPr>
          <p:nvPr>
            <p:ph type="ctrTitle" sz="quarter"/>
          </p:nvPr>
        </p:nvSpPr>
        <p:spPr>
          <a:xfrm>
            <a:off x="685800" y="2286000"/>
            <a:ext cx="7772400" cy="1143000"/>
          </a:xfrm>
        </p:spPr>
        <p:txBody>
          <a:bodyPr/>
          <a:lstStyle>
            <a:lvl1pPr algn="ctr">
              <a:defRPr/>
            </a:lvl1pPr>
          </a:lstStyle>
          <a:p>
            <a:r>
              <a:rPr lang="en-US" smtClean="0"/>
              <a:t>Click to edit Master title style</a:t>
            </a:r>
            <a:endParaRPr lang="en-US"/>
          </a:p>
        </p:txBody>
      </p:sp>
      <p:sp>
        <p:nvSpPr>
          <p:cNvPr id="4103" name="Rectangle 7"/>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6" name="Rectangle 4"/>
          <p:cNvSpPr>
            <a:spLocks noChangeArrowheads="1"/>
          </p:cNvSpPr>
          <p:nvPr/>
        </p:nvSpPr>
        <p:spPr bwMode="auto">
          <a:xfrm>
            <a:off x="2667000" y="6324600"/>
            <a:ext cx="2895600" cy="228600"/>
          </a:xfrm>
          <a:prstGeom prst="rect">
            <a:avLst/>
          </a:prstGeom>
          <a:noFill/>
          <a:ln w="9525">
            <a:noFill/>
            <a:miter lim="800000"/>
            <a:headEnd/>
            <a:tailEnd/>
          </a:ln>
          <a:effectLst/>
        </p:spPr>
        <p:txBody>
          <a:bodyPr/>
          <a:lstStyle/>
          <a:p>
            <a:pPr algn="ctr" rtl="0">
              <a:defRPr/>
            </a:pPr>
            <a:endParaRPr lang="en-US" sz="1000" i="1" kern="1200" dirty="0">
              <a:solidFill>
                <a:srgbClr val="E3E3E3"/>
              </a:solidFill>
              <a:latin typeface="Arial" charset="0"/>
              <a:ea typeface="+mn-ea"/>
              <a:cs typeface="+mn-cs"/>
            </a:endParaRPr>
          </a:p>
        </p:txBody>
      </p:sp>
      <p:sp>
        <p:nvSpPr>
          <p:cNvPr id="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defRPr/>
            </a:pPr>
            <a:fld id="{7F8F3BE8-723D-4DC5-BA5D-573BEB4465EE}" type="slidenum">
              <a:rPr lang="en-US" sz="800" kern="1200">
                <a:solidFill>
                  <a:srgbClr val="E3E3E3"/>
                </a:solidFill>
                <a:latin typeface="Arial" charset="0"/>
                <a:ea typeface="+mn-ea"/>
                <a:cs typeface="+mn-cs"/>
              </a:rPr>
              <a:pPr algn="r" rtl="0">
                <a:defRPr/>
              </a:pPr>
              <a:t>‹#›</a:t>
            </a:fld>
            <a:endParaRPr lang="en-US" sz="800" kern="1200" dirty="0">
              <a:solidFill>
                <a:srgbClr val="E3E3E3"/>
              </a:solidFill>
              <a:latin typeface="Arial" charset="0"/>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219200"/>
            <a:ext cx="41910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0" y="1219200"/>
            <a:ext cx="4343400" cy="4572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a:prstGeom prst="rect">
            <a:avLst/>
          </a:prstGeom>
        </p:spPr>
        <p:txBody>
          <a:bodyPr/>
          <a:lstStyle>
            <a:lvl1pPr>
              <a:defRPr/>
            </a:lvl1pPr>
          </a:lstStyle>
          <a:p>
            <a:pPr algn="l" rtl="0"/>
            <a:fld id="{E5B9886E-9068-4CE5-A2CF-9E6014DFD413}" type="datetimeFigureOut">
              <a:rPr lang="en-US" kern="1200" smtClean="0">
                <a:solidFill>
                  <a:srgbClr val="000000"/>
                </a:solidFill>
                <a:latin typeface="Arial Narrow"/>
                <a:ea typeface="+mn-ea"/>
                <a:cs typeface="+mn-cs"/>
              </a:rPr>
              <a:pPr algn="l" rtl="0"/>
              <a:t>7/4/2011</a:t>
            </a:fld>
            <a:endParaRPr lang="en-US" kern="1200">
              <a:solidFill>
                <a:srgbClr val="000000"/>
              </a:solidFill>
              <a:latin typeface="Arial Narrow"/>
              <a:ea typeface="+mn-ea"/>
              <a:cs typeface="+mn-cs"/>
            </a:endParaRPr>
          </a:p>
        </p:txBody>
      </p:sp>
      <p:sp>
        <p:nvSpPr>
          <p:cNvPr id="6" name="Footer Placeholder 5"/>
          <p:cNvSpPr>
            <a:spLocks noGrp="1"/>
          </p:cNvSpPr>
          <p:nvPr>
            <p:ph type="ftr" sz="quarter" idx="11"/>
          </p:nvPr>
        </p:nvSpPr>
        <p:spPr>
          <a:xfrm>
            <a:off x="3124200" y="6245225"/>
            <a:ext cx="2895600" cy="476250"/>
          </a:xfrm>
          <a:prstGeom prst="rect">
            <a:avLst/>
          </a:prstGeom>
        </p:spPr>
        <p:txBody>
          <a:bodyPr/>
          <a:lstStyle>
            <a:lvl1pPr>
              <a:defRPr/>
            </a:lvl1pPr>
          </a:lstStyle>
          <a:p>
            <a:pPr algn="l" rtl="0"/>
            <a:endParaRPr lang="en-US" kern="1200">
              <a:solidFill>
                <a:srgbClr val="000000"/>
              </a:solidFill>
              <a:latin typeface="Arial Narrow"/>
              <a:ea typeface="+mn-ea"/>
              <a:cs typeface="+mn-cs"/>
            </a:endParaRPr>
          </a:p>
        </p:txBody>
      </p:sp>
      <p:sp>
        <p:nvSpPr>
          <p:cNvPr id="7" name="Slide Number Placeholder 6"/>
          <p:cNvSpPr>
            <a:spLocks noGrp="1"/>
          </p:cNvSpPr>
          <p:nvPr>
            <p:ph type="sldNum" sz="quarter" idx="12"/>
          </p:nvPr>
        </p:nvSpPr>
        <p:spPr>
          <a:xfrm>
            <a:off x="6553200" y="6245225"/>
            <a:ext cx="2133600" cy="476250"/>
          </a:xfrm>
          <a:prstGeom prst="rect">
            <a:avLst/>
          </a:prstGeom>
        </p:spPr>
        <p:txBody>
          <a:bodyPr/>
          <a:lstStyle>
            <a:lvl1pPr>
              <a:defRPr/>
            </a:lvl1pPr>
          </a:lstStyle>
          <a:p>
            <a:pPr algn="l" rtl="0"/>
            <a:fld id="{F3E1FB37-8D12-4B1D-8234-C7E1423C31BB}" type="slidenum">
              <a:rPr lang="en-US" kern="1200" smtClean="0">
                <a:solidFill>
                  <a:srgbClr val="000000"/>
                </a:solidFill>
                <a:latin typeface="Arial Narrow"/>
                <a:ea typeface="+mn-ea"/>
                <a:cs typeface="+mn-cs"/>
              </a:rPr>
              <a:pPr algn="l" rtl="0"/>
              <a:t>‹#›</a:t>
            </a:fld>
            <a:endParaRPr lang="en-US" kern="1200">
              <a:solidFill>
                <a:srgbClr val="000000"/>
              </a:solidFill>
              <a:latin typeface="Arial Narrow"/>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600200"/>
            <a:ext cx="7772400" cy="4038600"/>
          </a:xfrm>
        </p:spPr>
        <p:txBody>
          <a:bodyPr/>
          <a:lstStyle/>
          <a:p>
            <a:r>
              <a:rPr lang="en-US" smtClean="0"/>
              <a:t>Click icon to add table</a:t>
            </a:r>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600200"/>
            <a:ext cx="3810000" cy="403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38100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695700"/>
            <a:ext cx="3810000" cy="19431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228600"/>
            <a:ext cx="77724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AndTwoObj">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57238" y="358775"/>
            <a:ext cx="8005762" cy="762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219200"/>
            <a:ext cx="36957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1219200"/>
            <a:ext cx="36957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86300" y="4000500"/>
            <a:ext cx="3695700" cy="2628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6"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18" Type="http://schemas.openxmlformats.org/officeDocument/2006/relationships/image" Target="../media/image1.jpeg"/><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17" Type="http://schemas.openxmlformats.org/officeDocument/2006/relationships/theme" Target="../theme/theme3.xml"/><Relationship Id="rId2" Type="http://schemas.openxmlformats.org/officeDocument/2006/relationships/slideLayout" Target="../slideLayouts/slideLayout28.xml"/><Relationship Id="rId16" Type="http://schemas.openxmlformats.org/officeDocument/2006/relationships/slideLayout" Target="../slideLayouts/slideLayout42.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slideLayout" Target="../slideLayouts/slideLayout4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slideLayout" Target="../slideLayouts/slideLayout40.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image" Target="../media/image1.jpe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theme" Target="../theme/theme4.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6" name="Rectangle 4"/>
          <p:cNvSpPr>
            <a:spLocks noChangeArrowheads="1"/>
          </p:cNvSpPr>
          <p:nvPr/>
        </p:nvSpPr>
        <p:spPr bwMode="auto">
          <a:xfrm>
            <a:off x="2743200" y="6553200"/>
            <a:ext cx="2895600" cy="228600"/>
          </a:xfrm>
          <a:prstGeom prst="rect">
            <a:avLst/>
          </a:prstGeom>
          <a:noFill/>
          <a:ln w="9525">
            <a:noFill/>
            <a:miter lim="800000"/>
            <a:headEnd/>
            <a:tailEnd/>
          </a:ln>
          <a:effectLst/>
        </p:spPr>
        <p:txBody>
          <a:bodyPr/>
          <a:lstStyle/>
          <a:p>
            <a:pPr algn="ctr"/>
            <a:r>
              <a:rPr lang="en-US" sz="1000" i="1">
                <a:solidFill>
                  <a:srgbClr val="E3E3E3"/>
                </a:solidFill>
                <a:latin typeface="Arial" charset="0"/>
              </a:rPr>
              <a:t>National Instruments Confidential</a:t>
            </a: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a:fld id="{928DBA7A-7F21-42A3-B78B-AA5EB2E644FD}" type="slidenum">
              <a:rPr lang="en-US" sz="800">
                <a:solidFill>
                  <a:srgbClr val="E3E3E3"/>
                </a:solidFill>
                <a:latin typeface="Arial" charset="0"/>
              </a:rPr>
              <a:pPr algn="r"/>
              <a:t>‹#›</a:t>
            </a:fld>
            <a:endParaRPr lang="en-US" sz="800">
              <a:solidFill>
                <a:srgbClr val="E3E3E3"/>
              </a:solidFill>
              <a:latin typeface="Arial" charset="0"/>
            </a:endParaRPr>
          </a:p>
        </p:txBody>
      </p:sp>
      <p:sp>
        <p:nvSpPr>
          <p:cNvPr id="3079" name="Rectangle 7"/>
          <p:cNvSpPr>
            <a:spLocks noChangeArrowheads="1"/>
          </p:cNvSpPr>
          <p:nvPr/>
        </p:nvSpPr>
        <p:spPr bwMode="auto">
          <a:xfrm>
            <a:off x="3127375" y="-241300"/>
            <a:ext cx="184150" cy="457200"/>
          </a:xfrm>
          <a:prstGeom prst="rect">
            <a:avLst/>
          </a:prstGeom>
          <a:noFill/>
          <a:ln w="9525">
            <a:noFill/>
            <a:miter lim="800000"/>
            <a:headEnd/>
            <a:tailEnd/>
          </a:ln>
          <a:effectLst/>
        </p:spPr>
        <p:txBody>
          <a:bodyPr wrap="none">
            <a:spAutoFit/>
          </a:bodyPr>
          <a:lstStyle/>
          <a:p>
            <a:endParaRPr lang="en-US">
              <a:latin typeface="Times" pitchFamily="18" charset="0"/>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752" r:id="rId12"/>
  </p:sldLayoutIdLst>
  <p:txStyles>
    <p:titleStyle>
      <a:lvl1pPr algn="l" rtl="0" eaLnBrk="1" fontAlgn="base" hangingPunct="1">
        <a:spcBef>
          <a:spcPct val="0"/>
        </a:spcBef>
        <a:spcAft>
          <a:spcPct val="0"/>
        </a:spcAft>
        <a:defRPr sz="4000" b="1">
          <a:solidFill>
            <a:srgbClr val="006699"/>
          </a:solidFill>
          <a:latin typeface="+mj-lt"/>
          <a:ea typeface="+mj-ea"/>
          <a:cs typeface="+mj-cs"/>
        </a:defRPr>
      </a:lvl1pPr>
      <a:lvl2pPr algn="l" rtl="0" eaLnBrk="1" fontAlgn="base" hangingPunct="1">
        <a:spcBef>
          <a:spcPct val="0"/>
        </a:spcBef>
        <a:spcAft>
          <a:spcPct val="0"/>
        </a:spcAft>
        <a:defRPr sz="4000" b="1">
          <a:solidFill>
            <a:srgbClr val="006699"/>
          </a:solidFill>
          <a:latin typeface="Arial Narrow" pitchFamily="34" charset="0"/>
        </a:defRPr>
      </a:lvl2pPr>
      <a:lvl3pPr algn="l" rtl="0" eaLnBrk="1" fontAlgn="base" hangingPunct="1">
        <a:spcBef>
          <a:spcPct val="0"/>
        </a:spcBef>
        <a:spcAft>
          <a:spcPct val="0"/>
        </a:spcAft>
        <a:defRPr sz="4000" b="1">
          <a:solidFill>
            <a:srgbClr val="006699"/>
          </a:solidFill>
          <a:latin typeface="Arial Narrow" pitchFamily="34" charset="0"/>
        </a:defRPr>
      </a:lvl3pPr>
      <a:lvl4pPr algn="l" rtl="0" eaLnBrk="1" fontAlgn="base" hangingPunct="1">
        <a:spcBef>
          <a:spcPct val="0"/>
        </a:spcBef>
        <a:spcAft>
          <a:spcPct val="0"/>
        </a:spcAft>
        <a:defRPr sz="4000" b="1">
          <a:solidFill>
            <a:srgbClr val="006699"/>
          </a:solidFill>
          <a:latin typeface="Arial Narrow" pitchFamily="34" charset="0"/>
        </a:defRPr>
      </a:lvl4pPr>
      <a:lvl5pPr algn="l" rtl="0" eaLnBrk="1" fontAlgn="base" hangingPunct="1">
        <a:spcBef>
          <a:spcPct val="0"/>
        </a:spcBef>
        <a:spcAft>
          <a:spcPct val="0"/>
        </a:spcAft>
        <a:defRPr sz="4000" b="1">
          <a:solidFill>
            <a:srgbClr val="006699"/>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6"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3075" name="Rectangle 3"/>
          <p:cNvSpPr>
            <a:spLocks noGrp="1" noChangeArrowheads="1"/>
          </p:cNvSpPr>
          <p:nvPr>
            <p:ph type="body" idx="1"/>
          </p:nvPr>
        </p:nvSpPr>
        <p:spPr bwMode="auto">
          <a:xfrm>
            <a:off x="685800" y="1981200"/>
            <a:ext cx="7772400" cy="3657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fld id="{BE171FA3-B5B8-448E-ACCB-CF299B308074}" type="slidenum">
              <a:rPr lang="en-US" sz="800" kern="1200">
                <a:solidFill>
                  <a:srgbClr val="E3E3E3"/>
                </a:solidFill>
                <a:latin typeface="Arial" charset="0"/>
                <a:ea typeface="+mn-ea"/>
                <a:cs typeface="+mn-cs"/>
              </a:rPr>
              <a:pPr algn="r" rtl="0"/>
              <a:t>‹#›</a:t>
            </a:fld>
            <a:endParaRPr lang="en-US" sz="800" kern="1200">
              <a:solidFill>
                <a:srgbClr val="E3E3E3"/>
              </a:solidFill>
              <a:latin typeface="Arial" charset="0"/>
              <a:ea typeface="+mn-ea"/>
              <a:cs typeface="+mn-cs"/>
            </a:endParaRPr>
          </a:p>
        </p:txBody>
      </p:sp>
      <p:sp>
        <p:nvSpPr>
          <p:cNvPr id="3079" name="Rectangle 7"/>
          <p:cNvSpPr>
            <a:spLocks noChangeArrowheads="1"/>
          </p:cNvSpPr>
          <p:nvPr/>
        </p:nvSpPr>
        <p:spPr bwMode="auto">
          <a:xfrm>
            <a:off x="3127375" y="-241300"/>
            <a:ext cx="184150" cy="457200"/>
          </a:xfrm>
          <a:prstGeom prst="rect">
            <a:avLst/>
          </a:prstGeom>
          <a:noFill/>
          <a:ln w="9525">
            <a:noFill/>
            <a:miter lim="800000"/>
            <a:headEnd/>
            <a:tailEnd/>
          </a:ln>
          <a:effectLst/>
        </p:spPr>
        <p:txBody>
          <a:bodyPr wrap="none">
            <a:spAutoFit/>
          </a:bodyPr>
          <a:lstStyle/>
          <a:p>
            <a:pPr algn="l" rtl="0"/>
            <a:endParaRPr lang="en-US" kern="1200">
              <a:solidFill>
                <a:srgbClr val="000000"/>
              </a:solidFill>
              <a:latin typeface="Times" pitchFamily="18" charset="0"/>
              <a:ea typeface="+mn-ea"/>
              <a:cs typeface="+mn-cs"/>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751" r:id="rId14"/>
  </p:sldLayoutIdLst>
  <p:txStyles>
    <p:titleStyle>
      <a:lvl1pPr algn="l" rtl="0" eaLnBrk="1" fontAlgn="base" hangingPunct="1">
        <a:spcBef>
          <a:spcPct val="0"/>
        </a:spcBef>
        <a:spcAft>
          <a:spcPct val="0"/>
        </a:spcAft>
        <a:defRPr sz="4000" b="1">
          <a:solidFill>
            <a:srgbClr val="006699"/>
          </a:solidFill>
          <a:latin typeface="+mj-lt"/>
          <a:ea typeface="+mj-ea"/>
          <a:cs typeface="+mj-cs"/>
        </a:defRPr>
      </a:lvl1pPr>
      <a:lvl2pPr algn="l" rtl="0" eaLnBrk="1" fontAlgn="base" hangingPunct="1">
        <a:spcBef>
          <a:spcPct val="0"/>
        </a:spcBef>
        <a:spcAft>
          <a:spcPct val="0"/>
        </a:spcAft>
        <a:defRPr sz="4000" b="1">
          <a:solidFill>
            <a:srgbClr val="006699"/>
          </a:solidFill>
          <a:latin typeface="Arial Narrow" pitchFamily="34" charset="0"/>
        </a:defRPr>
      </a:lvl2pPr>
      <a:lvl3pPr algn="l" rtl="0" eaLnBrk="1" fontAlgn="base" hangingPunct="1">
        <a:spcBef>
          <a:spcPct val="0"/>
        </a:spcBef>
        <a:spcAft>
          <a:spcPct val="0"/>
        </a:spcAft>
        <a:defRPr sz="4000" b="1">
          <a:solidFill>
            <a:srgbClr val="006699"/>
          </a:solidFill>
          <a:latin typeface="Arial Narrow" pitchFamily="34" charset="0"/>
        </a:defRPr>
      </a:lvl3pPr>
      <a:lvl4pPr algn="l" rtl="0" eaLnBrk="1" fontAlgn="base" hangingPunct="1">
        <a:spcBef>
          <a:spcPct val="0"/>
        </a:spcBef>
        <a:spcAft>
          <a:spcPct val="0"/>
        </a:spcAft>
        <a:defRPr sz="4000" b="1">
          <a:solidFill>
            <a:srgbClr val="006699"/>
          </a:solidFill>
          <a:latin typeface="Arial Narrow" pitchFamily="34" charset="0"/>
        </a:defRPr>
      </a:lvl4pPr>
      <a:lvl5pPr algn="l" rtl="0" eaLnBrk="1" fontAlgn="base" hangingPunct="1">
        <a:spcBef>
          <a:spcPct val="0"/>
        </a:spcBef>
        <a:spcAft>
          <a:spcPct val="0"/>
        </a:spcAft>
        <a:defRPr sz="4000" b="1">
          <a:solidFill>
            <a:srgbClr val="006699"/>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228600"/>
            <a:ext cx="88392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1066800"/>
            <a:ext cx="88392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3076" name="Rectangle 4"/>
          <p:cNvSpPr>
            <a:spLocks noChangeArrowheads="1"/>
          </p:cNvSpPr>
          <p:nvPr/>
        </p:nvSpPr>
        <p:spPr bwMode="auto">
          <a:xfrm>
            <a:off x="2743200" y="6553200"/>
            <a:ext cx="2895600" cy="228600"/>
          </a:xfrm>
          <a:prstGeom prst="rect">
            <a:avLst/>
          </a:prstGeom>
          <a:noFill/>
          <a:ln w="9525">
            <a:noFill/>
            <a:miter lim="800000"/>
            <a:headEnd/>
            <a:tailEnd/>
          </a:ln>
          <a:effectLst/>
        </p:spPr>
        <p:txBody>
          <a:bodyPr/>
          <a:lstStyle/>
          <a:p>
            <a:pPr algn="ctr" rtl="0">
              <a:defRPr/>
            </a:pPr>
            <a:endParaRPr lang="en-US" sz="1000" i="1" kern="1200" dirty="0">
              <a:solidFill>
                <a:srgbClr val="E3E3E3"/>
              </a:solidFill>
              <a:latin typeface="Arial" charset="0"/>
              <a:ea typeface="+mn-ea"/>
              <a:cs typeface="+mn-cs"/>
            </a:endParaRP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defRPr/>
            </a:pPr>
            <a:fld id="{7F8F3BE8-723D-4DC5-BA5D-573BEB4465EE}" type="slidenum">
              <a:rPr lang="en-US" sz="800" kern="1200">
                <a:solidFill>
                  <a:srgbClr val="E3E3E3"/>
                </a:solidFill>
                <a:latin typeface="Arial" charset="0"/>
                <a:ea typeface="+mn-ea"/>
                <a:cs typeface="+mn-cs"/>
              </a:rPr>
              <a:pPr algn="r" rtl="0">
                <a:defRPr/>
              </a:pPr>
              <a:t>‹#›</a:t>
            </a:fld>
            <a:endParaRPr lang="en-US" sz="800" kern="1200" dirty="0">
              <a:solidFill>
                <a:srgbClr val="E3E3E3"/>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Lst>
  <p:txStyles>
    <p:titleStyle>
      <a:lvl1pPr algn="l" rtl="0" eaLnBrk="1" fontAlgn="base" hangingPunct="1">
        <a:spcBef>
          <a:spcPct val="0"/>
        </a:spcBef>
        <a:spcAft>
          <a:spcPct val="0"/>
        </a:spcAft>
        <a:defRPr sz="3600" b="1">
          <a:solidFill>
            <a:srgbClr val="006699"/>
          </a:solidFill>
          <a:latin typeface="+mj-lt"/>
          <a:ea typeface="+mj-ea"/>
          <a:cs typeface="+mj-cs"/>
        </a:defRPr>
      </a:lvl1pPr>
      <a:lvl2pPr algn="l" rtl="0" eaLnBrk="1" fontAlgn="base" hangingPunct="1">
        <a:spcBef>
          <a:spcPct val="0"/>
        </a:spcBef>
        <a:spcAft>
          <a:spcPct val="0"/>
        </a:spcAft>
        <a:defRPr sz="3600" b="1">
          <a:solidFill>
            <a:srgbClr val="006699"/>
          </a:solidFill>
          <a:latin typeface="Arial Narrow" pitchFamily="34" charset="0"/>
        </a:defRPr>
      </a:lvl2pPr>
      <a:lvl3pPr algn="l" rtl="0" eaLnBrk="1" fontAlgn="base" hangingPunct="1">
        <a:spcBef>
          <a:spcPct val="0"/>
        </a:spcBef>
        <a:spcAft>
          <a:spcPct val="0"/>
        </a:spcAft>
        <a:defRPr sz="3600" b="1">
          <a:solidFill>
            <a:srgbClr val="006699"/>
          </a:solidFill>
          <a:latin typeface="Arial Narrow" pitchFamily="34" charset="0"/>
        </a:defRPr>
      </a:lvl3pPr>
      <a:lvl4pPr algn="l" rtl="0" eaLnBrk="1" fontAlgn="base" hangingPunct="1">
        <a:spcBef>
          <a:spcPct val="0"/>
        </a:spcBef>
        <a:spcAft>
          <a:spcPct val="0"/>
        </a:spcAft>
        <a:defRPr sz="3600" b="1">
          <a:solidFill>
            <a:srgbClr val="006699"/>
          </a:solidFill>
          <a:latin typeface="Arial Narrow" pitchFamily="34" charset="0"/>
        </a:defRPr>
      </a:lvl4pPr>
      <a:lvl5pPr algn="l" rtl="0" eaLnBrk="1" fontAlgn="base" hangingPunct="1">
        <a:spcBef>
          <a:spcPct val="0"/>
        </a:spcBef>
        <a:spcAft>
          <a:spcPct val="0"/>
        </a:spcAft>
        <a:defRPr sz="3600" b="1">
          <a:solidFill>
            <a:srgbClr val="006699"/>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8"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228600"/>
            <a:ext cx="8839200" cy="76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27" name="Rectangle 3"/>
          <p:cNvSpPr>
            <a:spLocks noGrp="1" noChangeArrowheads="1"/>
          </p:cNvSpPr>
          <p:nvPr>
            <p:ph type="body" idx="1"/>
          </p:nvPr>
        </p:nvSpPr>
        <p:spPr bwMode="auto">
          <a:xfrm>
            <a:off x="152400" y="1066800"/>
            <a:ext cx="8839200" cy="4953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3076" name="Rectangle 4"/>
          <p:cNvSpPr>
            <a:spLocks noChangeArrowheads="1"/>
          </p:cNvSpPr>
          <p:nvPr/>
        </p:nvSpPr>
        <p:spPr bwMode="auto">
          <a:xfrm>
            <a:off x="2743200" y="6553200"/>
            <a:ext cx="2895600" cy="228600"/>
          </a:xfrm>
          <a:prstGeom prst="rect">
            <a:avLst/>
          </a:prstGeom>
          <a:noFill/>
          <a:ln w="9525">
            <a:noFill/>
            <a:miter lim="800000"/>
            <a:headEnd/>
            <a:tailEnd/>
          </a:ln>
          <a:effectLst/>
        </p:spPr>
        <p:txBody>
          <a:bodyPr/>
          <a:lstStyle/>
          <a:p>
            <a:pPr algn="ctr" rtl="0">
              <a:defRPr/>
            </a:pPr>
            <a:endParaRPr lang="en-US" sz="1000" i="1" kern="1200" dirty="0">
              <a:solidFill>
                <a:srgbClr val="E3E3E3"/>
              </a:solidFill>
              <a:latin typeface="Arial" charset="0"/>
              <a:ea typeface="+mn-ea"/>
              <a:cs typeface="+mn-cs"/>
            </a:endParaRPr>
          </a:p>
        </p:txBody>
      </p:sp>
      <p:sp>
        <p:nvSpPr>
          <p:cNvPr id="3077" name="Rectangle 5"/>
          <p:cNvSpPr>
            <a:spLocks noChangeArrowheads="1"/>
          </p:cNvSpPr>
          <p:nvPr/>
        </p:nvSpPr>
        <p:spPr bwMode="auto">
          <a:xfrm>
            <a:off x="5638800" y="6553200"/>
            <a:ext cx="990600" cy="228600"/>
          </a:xfrm>
          <a:prstGeom prst="rect">
            <a:avLst/>
          </a:prstGeom>
          <a:noFill/>
          <a:ln w="9525">
            <a:noFill/>
            <a:miter lim="800000"/>
            <a:headEnd/>
            <a:tailEnd/>
          </a:ln>
          <a:effectLst/>
        </p:spPr>
        <p:txBody>
          <a:bodyPr/>
          <a:lstStyle/>
          <a:p>
            <a:pPr algn="r" rtl="0">
              <a:defRPr/>
            </a:pPr>
            <a:fld id="{7F8F3BE8-723D-4DC5-BA5D-573BEB4465EE}" type="slidenum">
              <a:rPr lang="en-US" sz="800" kern="1200">
                <a:solidFill>
                  <a:srgbClr val="E3E3E3"/>
                </a:solidFill>
                <a:latin typeface="Arial" charset="0"/>
                <a:ea typeface="+mn-ea"/>
                <a:cs typeface="+mn-cs"/>
              </a:rPr>
              <a:pPr algn="r" rtl="0">
                <a:defRPr/>
              </a:pPr>
              <a:t>‹#›</a:t>
            </a:fld>
            <a:endParaRPr lang="en-US" sz="800" kern="1200" dirty="0">
              <a:solidFill>
                <a:srgbClr val="E3E3E3"/>
              </a:solidFill>
              <a:latin typeface="Arial" charset="0"/>
              <a:ea typeface="+mn-ea"/>
              <a:cs typeface="+mn-cs"/>
            </a:endParaRPr>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 id="2147483733" r:id="rId12"/>
    <p:sldLayoutId id="2147483734" r:id="rId13"/>
    <p:sldLayoutId id="2147483735" r:id="rId14"/>
    <p:sldLayoutId id="2147483736" r:id="rId15"/>
    <p:sldLayoutId id="2147483737" r:id="rId16"/>
  </p:sldLayoutIdLst>
  <p:txStyles>
    <p:titleStyle>
      <a:lvl1pPr algn="l" rtl="0" eaLnBrk="1" fontAlgn="base" hangingPunct="1">
        <a:spcBef>
          <a:spcPct val="0"/>
        </a:spcBef>
        <a:spcAft>
          <a:spcPct val="0"/>
        </a:spcAft>
        <a:defRPr sz="3600" b="1">
          <a:solidFill>
            <a:srgbClr val="006699"/>
          </a:solidFill>
          <a:latin typeface="+mj-lt"/>
          <a:ea typeface="+mj-ea"/>
          <a:cs typeface="+mj-cs"/>
        </a:defRPr>
      </a:lvl1pPr>
      <a:lvl2pPr algn="l" rtl="0" eaLnBrk="1" fontAlgn="base" hangingPunct="1">
        <a:spcBef>
          <a:spcPct val="0"/>
        </a:spcBef>
        <a:spcAft>
          <a:spcPct val="0"/>
        </a:spcAft>
        <a:defRPr sz="3600" b="1">
          <a:solidFill>
            <a:srgbClr val="006699"/>
          </a:solidFill>
          <a:latin typeface="Arial Narrow" pitchFamily="34" charset="0"/>
        </a:defRPr>
      </a:lvl2pPr>
      <a:lvl3pPr algn="l" rtl="0" eaLnBrk="1" fontAlgn="base" hangingPunct="1">
        <a:spcBef>
          <a:spcPct val="0"/>
        </a:spcBef>
        <a:spcAft>
          <a:spcPct val="0"/>
        </a:spcAft>
        <a:defRPr sz="3600" b="1">
          <a:solidFill>
            <a:srgbClr val="006699"/>
          </a:solidFill>
          <a:latin typeface="Arial Narrow" pitchFamily="34" charset="0"/>
        </a:defRPr>
      </a:lvl3pPr>
      <a:lvl4pPr algn="l" rtl="0" eaLnBrk="1" fontAlgn="base" hangingPunct="1">
        <a:spcBef>
          <a:spcPct val="0"/>
        </a:spcBef>
        <a:spcAft>
          <a:spcPct val="0"/>
        </a:spcAft>
        <a:defRPr sz="3600" b="1">
          <a:solidFill>
            <a:srgbClr val="006699"/>
          </a:solidFill>
          <a:latin typeface="Arial Narrow" pitchFamily="34" charset="0"/>
        </a:defRPr>
      </a:lvl4pPr>
      <a:lvl5pPr algn="l" rtl="0" eaLnBrk="1" fontAlgn="base" hangingPunct="1">
        <a:spcBef>
          <a:spcPct val="0"/>
        </a:spcBef>
        <a:spcAft>
          <a:spcPct val="0"/>
        </a:spcAft>
        <a:defRPr sz="3600" b="1">
          <a:solidFill>
            <a:srgbClr val="006699"/>
          </a:solidFill>
          <a:latin typeface="Arial Narrow" pitchFamily="34" charset="0"/>
        </a:defRPr>
      </a:lvl5pPr>
      <a:lvl6pPr marL="457200" algn="l" rtl="0" eaLnBrk="1" fontAlgn="base" hangingPunct="1">
        <a:spcBef>
          <a:spcPct val="0"/>
        </a:spcBef>
        <a:spcAft>
          <a:spcPct val="0"/>
        </a:spcAft>
        <a:defRPr sz="4000" b="1">
          <a:solidFill>
            <a:srgbClr val="006699"/>
          </a:solidFill>
          <a:latin typeface="Arial Narrow" pitchFamily="34" charset="0"/>
        </a:defRPr>
      </a:lvl6pPr>
      <a:lvl7pPr marL="914400" algn="l" rtl="0" eaLnBrk="1" fontAlgn="base" hangingPunct="1">
        <a:spcBef>
          <a:spcPct val="0"/>
        </a:spcBef>
        <a:spcAft>
          <a:spcPct val="0"/>
        </a:spcAft>
        <a:defRPr sz="4000" b="1">
          <a:solidFill>
            <a:srgbClr val="006699"/>
          </a:solidFill>
          <a:latin typeface="Arial Narrow" pitchFamily="34" charset="0"/>
        </a:defRPr>
      </a:lvl7pPr>
      <a:lvl8pPr marL="1371600" algn="l" rtl="0" eaLnBrk="1" fontAlgn="base" hangingPunct="1">
        <a:spcBef>
          <a:spcPct val="0"/>
        </a:spcBef>
        <a:spcAft>
          <a:spcPct val="0"/>
        </a:spcAft>
        <a:defRPr sz="4000" b="1">
          <a:solidFill>
            <a:srgbClr val="006699"/>
          </a:solidFill>
          <a:latin typeface="Arial Narrow" pitchFamily="34" charset="0"/>
        </a:defRPr>
      </a:lvl8pPr>
      <a:lvl9pPr marL="1828800" algn="l" rtl="0" eaLnBrk="1" fontAlgn="base" hangingPunct="1">
        <a:spcBef>
          <a:spcPct val="0"/>
        </a:spcBef>
        <a:spcAft>
          <a:spcPct val="0"/>
        </a:spcAft>
        <a:defRPr sz="4000" b="1">
          <a:solidFill>
            <a:srgbClr val="006699"/>
          </a:solidFill>
          <a:latin typeface="Arial Narrow"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80000"/>
        <a:buFont typeface="Wingdings" pitchFamily="2" charset="2"/>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Font typeface="Wingdings" pitchFamily="2" charset="2"/>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images.google.com/imgres?imgurl=http://www.syraweb.org/images/2006wMindstormsTriBot.jpg&amp;imgrefurl=http://www.syraweb.org/NXTmindstorms.htm&amp;h=800&amp;w=800&amp;sz=76&amp;hl=en&amp;start=7&amp;um=1&amp;tbnid=wDuwOnYJO-s84M:&amp;tbnh=143&amp;tbnw=143&amp;prev=/images?q=MINDSTORMS+images+tribot&amp;ndsp=20&amp;svnum=10&amp;um=1&amp;hl=en&amp;rls=GGLG,GGLG:2005-42,GGLG:en&amp;sa=N" TargetMode="Externa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8" Type="http://schemas.openxmlformats.org/officeDocument/2006/relationships/image" Target="../media/image28.jpeg"/><Relationship Id="rId13" Type="http://schemas.microsoft.com/office/2007/relationships/diagramDrawing" Target="../diagrams/drawing1.xml"/><Relationship Id="rId18" Type="http://schemas.openxmlformats.org/officeDocument/2006/relationships/image" Target="../media/image33.jpeg"/><Relationship Id="rId3" Type="http://schemas.openxmlformats.org/officeDocument/2006/relationships/image" Target="../media/image23.jpeg"/><Relationship Id="rId21" Type="http://schemas.openxmlformats.org/officeDocument/2006/relationships/image" Target="../media/image36.jpeg"/><Relationship Id="rId7" Type="http://schemas.openxmlformats.org/officeDocument/2006/relationships/image" Target="../media/image27.jpeg"/><Relationship Id="rId12" Type="http://schemas.openxmlformats.org/officeDocument/2006/relationships/diagramColors" Target="../diagrams/colors1.xml"/><Relationship Id="rId17" Type="http://schemas.openxmlformats.org/officeDocument/2006/relationships/image" Target="../media/image32.jpeg"/><Relationship Id="rId2" Type="http://schemas.openxmlformats.org/officeDocument/2006/relationships/notesSlide" Target="../notesSlides/notesSlide7.xml"/><Relationship Id="rId16" Type="http://schemas.openxmlformats.org/officeDocument/2006/relationships/image" Target="../media/image31.jpeg"/><Relationship Id="rId20"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image" Target="../media/image26.jpeg"/><Relationship Id="rId11" Type="http://schemas.openxmlformats.org/officeDocument/2006/relationships/diagramQuickStyle" Target="../diagrams/quickStyle1.xml"/><Relationship Id="rId24" Type="http://schemas.openxmlformats.org/officeDocument/2006/relationships/image" Target="../media/image39.jpeg"/><Relationship Id="rId5" Type="http://schemas.openxmlformats.org/officeDocument/2006/relationships/image" Target="../media/image25.jpeg"/><Relationship Id="rId15" Type="http://schemas.openxmlformats.org/officeDocument/2006/relationships/image" Target="../media/image30.jpeg"/><Relationship Id="rId23" Type="http://schemas.openxmlformats.org/officeDocument/2006/relationships/image" Target="../media/image38.jpeg"/><Relationship Id="rId10" Type="http://schemas.openxmlformats.org/officeDocument/2006/relationships/diagramLayout" Target="../diagrams/layout1.xml"/><Relationship Id="rId19" Type="http://schemas.openxmlformats.org/officeDocument/2006/relationships/image" Target="../media/image34.jpeg"/><Relationship Id="rId4" Type="http://schemas.openxmlformats.org/officeDocument/2006/relationships/image" Target="../media/image24.jpeg"/><Relationship Id="rId9" Type="http://schemas.openxmlformats.org/officeDocument/2006/relationships/diagramData" Target="../diagrams/data1.xml"/><Relationship Id="rId14" Type="http://schemas.openxmlformats.org/officeDocument/2006/relationships/image" Target="../media/image29.jpeg"/><Relationship Id="rId22" Type="http://schemas.openxmlformats.org/officeDocument/2006/relationships/image" Target="../media/image37.jpeg"/></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42.tiff"/><Relationship Id="rId2" Type="http://schemas.openxmlformats.org/officeDocument/2006/relationships/notesSlide" Target="../notesSlides/notesSlide8.xml"/><Relationship Id="rId1" Type="http://schemas.openxmlformats.org/officeDocument/2006/relationships/slideLayout" Target="../slideLayouts/slideLayout16.xml"/><Relationship Id="rId6" Type="http://schemas.openxmlformats.org/officeDocument/2006/relationships/image" Target="../media/image45.png"/><Relationship Id="rId5" Type="http://schemas.openxmlformats.org/officeDocument/2006/relationships/image" Target="../media/image44.jpeg"/><Relationship Id="rId4" Type="http://schemas.openxmlformats.org/officeDocument/2006/relationships/image" Target="../media/image43.gif"/></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11.xml"/><Relationship Id="rId1" Type="http://schemas.openxmlformats.org/officeDocument/2006/relationships/slideLayout" Target="../slideLayouts/slideLayout26.xml"/><Relationship Id="rId5" Type="http://schemas.openxmlformats.org/officeDocument/2006/relationships/image" Target="../media/image51.png"/><Relationship Id="rId4" Type="http://schemas.openxmlformats.org/officeDocument/2006/relationships/image" Target="../media/image50.jpeg"/></Relationships>
</file>

<file path=ppt/slides/_rels/slide22.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26.xml"/><Relationship Id="rId5" Type="http://schemas.openxmlformats.org/officeDocument/2006/relationships/image" Target="../media/image54.jpeg"/><Relationship Id="rId4" Type="http://schemas.openxmlformats.org/officeDocument/2006/relationships/image" Target="../media/image53.png"/></Relationships>
</file>

<file path=ppt/slides/_rels/slide23.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26.xml"/><Relationship Id="rId4" Type="http://schemas.openxmlformats.org/officeDocument/2006/relationships/image" Target="../media/image56.png"/></Relationships>
</file>

<file path=ppt/slides/_rels/slide24.xml.rels><?xml version="1.0" encoding="UTF-8" standalone="yes"?>
<Relationships xmlns="http://schemas.openxmlformats.org/package/2006/relationships"><Relationship Id="rId3" Type="http://schemas.openxmlformats.org/officeDocument/2006/relationships/hyperlink" Target="http://www.viroadshow.com/2007/02/wheelchair-controlled-only-by-your.html" TargetMode="External"/><Relationship Id="rId2" Type="http://schemas.openxmlformats.org/officeDocument/2006/relationships/notesSlide" Target="../notesSlides/notesSlide14.xml"/><Relationship Id="rId1" Type="http://schemas.openxmlformats.org/officeDocument/2006/relationships/slideLayout" Target="../slideLayouts/slideLayout14.xml"/><Relationship Id="rId5" Type="http://schemas.openxmlformats.org/officeDocument/2006/relationships/image" Target="../media/image58.png"/><Relationship Id="rId4" Type="http://schemas.openxmlformats.org/officeDocument/2006/relationships/image" Target="../media/image57.jpeg"/></Relationships>
</file>

<file path=ppt/slides/_rels/slide25.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61.gif"/><Relationship Id="rId5" Type="http://schemas.openxmlformats.org/officeDocument/2006/relationships/hyperlink" Target="http://www.torctech.com/" TargetMode="External"/><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oleObject" Target="../embeddings/Microsoft_Office_Excel_97-2003_Worksheet1.xls"/><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7.wmf"/><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ftr" sz="quarter" idx="3"/>
          </p:nvPr>
        </p:nvSpPr>
        <p:spPr>
          <a:ln/>
        </p:spPr>
        <p:txBody>
          <a:bodyPr/>
          <a:lstStyle/>
          <a:p>
            <a:r>
              <a:rPr lang="en-US"/>
              <a:t>National Instruments</a:t>
            </a:r>
            <a:r>
              <a:rPr lang="en-US" sz="800"/>
              <a:t> </a:t>
            </a:r>
            <a:r>
              <a:rPr lang="en-US"/>
              <a:t>Confidential</a:t>
            </a:r>
          </a:p>
        </p:txBody>
      </p:sp>
      <p:pic>
        <p:nvPicPr>
          <p:cNvPr id="2054" name="Picture 6"/>
          <p:cNvPicPr>
            <a:picLocks noChangeAspect="1" noChangeArrowheads="1"/>
          </p:cNvPicPr>
          <p:nvPr/>
        </p:nvPicPr>
        <p:blipFill>
          <a:blip r:embed="rId3" cstate="print"/>
          <a:srcRect/>
          <a:stretch>
            <a:fillRect/>
          </a:stretch>
        </p:blipFill>
        <p:spPr bwMode="auto">
          <a:xfrm>
            <a:off x="0" y="0"/>
            <a:ext cx="9145588" cy="6859588"/>
          </a:xfrm>
          <a:prstGeom prst="rect">
            <a:avLst/>
          </a:prstGeom>
          <a:noFill/>
        </p:spPr>
      </p:pic>
      <p:sp>
        <p:nvSpPr>
          <p:cNvPr id="4" name="TextBox 3"/>
          <p:cNvSpPr txBox="1"/>
          <p:nvPr/>
        </p:nvSpPr>
        <p:spPr>
          <a:xfrm>
            <a:off x="762000" y="4520625"/>
            <a:ext cx="7543800" cy="584775"/>
          </a:xfrm>
          <a:prstGeom prst="rect">
            <a:avLst/>
          </a:prstGeom>
          <a:noFill/>
        </p:spPr>
        <p:txBody>
          <a:bodyPr wrap="square" rtlCol="0">
            <a:spAutoFit/>
          </a:bodyPr>
          <a:lstStyle/>
          <a:p>
            <a:pPr algn="ctr"/>
            <a:r>
              <a:rPr lang="en-US" sz="3200" b="1" dirty="0" smtClean="0"/>
              <a:t>Andrew </a:t>
            </a:r>
            <a:r>
              <a:rPr lang="en-US" sz="3200" b="1" dirty="0" err="1" smtClean="0"/>
              <a:t>Watchorn</a:t>
            </a:r>
            <a:r>
              <a:rPr lang="en-US" sz="3200" b="1" dirty="0" smtClean="0"/>
              <a:t>, Academic Field Engineer</a:t>
            </a:r>
            <a:endParaRPr lang="en-US" sz="3200" b="1" dirty="0"/>
          </a:p>
        </p:txBody>
      </p:sp>
      <p:sp>
        <p:nvSpPr>
          <p:cNvPr id="5" name="TextBox 4"/>
          <p:cNvSpPr txBox="1"/>
          <p:nvPr/>
        </p:nvSpPr>
        <p:spPr>
          <a:xfrm>
            <a:off x="1295400" y="1219200"/>
            <a:ext cx="7010400" cy="1077218"/>
          </a:xfrm>
          <a:prstGeom prst="rect">
            <a:avLst/>
          </a:prstGeom>
          <a:noFill/>
        </p:spPr>
        <p:txBody>
          <a:bodyPr wrap="square" rtlCol="0">
            <a:spAutoFit/>
          </a:bodyPr>
          <a:lstStyle/>
          <a:p>
            <a:pPr algn="ctr"/>
            <a:endParaRPr lang="en-US" sz="3200" b="1" dirty="0" smtClean="0"/>
          </a:p>
          <a:p>
            <a:pPr algn="ctr"/>
            <a:r>
              <a:rPr lang="en-US" sz="3200" b="1" dirty="0" smtClean="0"/>
              <a:t> </a:t>
            </a:r>
            <a:endParaRPr lang="en-US"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458200" cy="914400"/>
          </a:xfrm>
        </p:spPr>
        <p:txBody>
          <a:bodyPr>
            <a:normAutofit/>
          </a:bodyPr>
          <a:lstStyle/>
          <a:p>
            <a:r>
              <a:rPr lang="en-US" sz="3200" dirty="0" smtClean="0"/>
              <a:t>How long is 10,000 hours?</a:t>
            </a:r>
            <a:endParaRPr lang="en-US" sz="3200" dirty="0"/>
          </a:p>
        </p:txBody>
      </p:sp>
      <p:sp>
        <p:nvSpPr>
          <p:cNvPr id="3" name="Content Placeholder 2"/>
          <p:cNvSpPr>
            <a:spLocks noGrp="1"/>
          </p:cNvSpPr>
          <p:nvPr>
            <p:ph idx="1"/>
          </p:nvPr>
        </p:nvSpPr>
        <p:spPr>
          <a:xfrm>
            <a:off x="609600" y="762000"/>
            <a:ext cx="7772400" cy="4343400"/>
          </a:xfrm>
        </p:spPr>
        <p:txBody>
          <a:bodyPr/>
          <a:lstStyle/>
          <a:p>
            <a:pPr>
              <a:buNone/>
            </a:pPr>
            <a:endParaRPr lang="en-US" dirty="0" smtClean="0"/>
          </a:p>
          <a:p>
            <a:pPr>
              <a:buNone/>
            </a:pPr>
            <a:r>
              <a:rPr lang="en-US" dirty="0" smtClean="0"/>
              <a:t>10 years spending 2.71 hours a day </a:t>
            </a:r>
          </a:p>
          <a:p>
            <a:pPr>
              <a:buNone/>
            </a:pPr>
            <a:endParaRPr lang="en-US" dirty="0" smtClean="0"/>
          </a:p>
          <a:p>
            <a:pPr>
              <a:buNone/>
            </a:pPr>
            <a:r>
              <a:rPr lang="en-US" dirty="0" smtClean="0"/>
              <a:t>People spend 2.71 hours a day watching TV (on or offline)</a:t>
            </a:r>
          </a:p>
          <a:p>
            <a:pPr>
              <a:buNone/>
            </a:pPr>
            <a:endParaRPr lang="en-US" dirty="0" smtClean="0"/>
          </a:p>
          <a:p>
            <a:pPr>
              <a:buNone/>
            </a:pPr>
            <a:r>
              <a:rPr lang="en-US" dirty="0" smtClean="0"/>
              <a:t>How old will the </a:t>
            </a:r>
            <a:r>
              <a:rPr lang="en-US" dirty="0" err="1" smtClean="0"/>
              <a:t>FTCer’s</a:t>
            </a:r>
            <a:r>
              <a:rPr lang="en-US" dirty="0" smtClean="0"/>
              <a:t> be when they get 10,000?</a:t>
            </a:r>
          </a:p>
          <a:p>
            <a:pPr>
              <a:buNone/>
            </a:pPr>
            <a:r>
              <a:rPr lang="en-US" dirty="0" smtClean="0"/>
              <a:t>				24 years old</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458200" cy="914400"/>
          </a:xfrm>
        </p:spPr>
        <p:txBody>
          <a:bodyPr>
            <a:normAutofit/>
          </a:bodyPr>
          <a:lstStyle/>
          <a:p>
            <a:r>
              <a:rPr lang="en-US" sz="3200" dirty="0" smtClean="0"/>
              <a:t>Comparisons</a:t>
            </a:r>
            <a:endParaRPr lang="en-US" sz="3200" dirty="0"/>
          </a:p>
        </p:txBody>
      </p:sp>
      <p:sp>
        <p:nvSpPr>
          <p:cNvPr id="3" name="Content Placeholder 2"/>
          <p:cNvSpPr>
            <a:spLocks noGrp="1"/>
          </p:cNvSpPr>
          <p:nvPr>
            <p:ph idx="1"/>
          </p:nvPr>
        </p:nvSpPr>
        <p:spPr>
          <a:xfrm>
            <a:off x="685800" y="914400"/>
            <a:ext cx="7772400" cy="4648200"/>
          </a:xfrm>
        </p:spPr>
        <p:txBody>
          <a:bodyPr/>
          <a:lstStyle/>
          <a:p>
            <a:pPr>
              <a:buNone/>
            </a:pPr>
            <a:endParaRPr lang="en-US" dirty="0" smtClean="0"/>
          </a:p>
          <a:p>
            <a:pPr>
              <a:buNone/>
            </a:pPr>
            <a:r>
              <a:rPr lang="en-US" dirty="0" smtClean="0"/>
              <a:t>Bill Gates founds Microsoft:  	20 years old</a:t>
            </a:r>
          </a:p>
          <a:p>
            <a:pPr>
              <a:buNone/>
            </a:pPr>
            <a:endParaRPr lang="en-US" dirty="0" smtClean="0"/>
          </a:p>
          <a:p>
            <a:pPr>
              <a:buNone/>
            </a:pPr>
            <a:r>
              <a:rPr lang="en-US" smtClean="0"/>
              <a:t>Zuckerberg</a:t>
            </a:r>
            <a:r>
              <a:rPr lang="en-US" dirty="0" smtClean="0"/>
              <a:t> </a:t>
            </a:r>
            <a:r>
              <a:rPr lang="en-US" dirty="0" smtClean="0"/>
              <a:t>starts </a:t>
            </a:r>
            <a:r>
              <a:rPr lang="en-US" dirty="0" err="1" smtClean="0"/>
              <a:t>Facebook</a:t>
            </a:r>
            <a:r>
              <a:rPr lang="en-US" dirty="0" smtClean="0"/>
              <a:t>: 	20 years old</a:t>
            </a:r>
          </a:p>
          <a:p>
            <a:pPr>
              <a:buNone/>
            </a:pPr>
            <a:endParaRPr lang="en-US" dirty="0" smtClean="0"/>
          </a:p>
          <a:p>
            <a:pPr>
              <a:buNone/>
            </a:pPr>
            <a:r>
              <a:rPr lang="en-US" dirty="0" smtClean="0"/>
              <a:t>Mozart writes K 165:		18 years old</a:t>
            </a:r>
          </a:p>
          <a:p>
            <a:pPr>
              <a:buNone/>
            </a:pPr>
            <a:endParaRPr lang="en-US" dirty="0" smtClean="0"/>
          </a:p>
          <a:p>
            <a:pPr>
              <a:buNone/>
            </a:pPr>
            <a:r>
              <a:rPr lang="en-US" dirty="0" smtClean="0"/>
              <a:t>  </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971800"/>
            <a:ext cx="6400800" cy="1143000"/>
          </a:xfrm>
        </p:spPr>
        <p:txBody>
          <a:bodyPr/>
          <a:lstStyle/>
          <a:p>
            <a:r>
              <a:rPr lang="en-US" dirty="0" smtClean="0"/>
              <a:t>NI + </a:t>
            </a:r>
            <a:r>
              <a:rPr lang="en-US" dirty="0" err="1" smtClean="0"/>
              <a:t>iLabs</a:t>
            </a:r>
            <a:r>
              <a:rPr lang="en-US" dirty="0" smtClean="0"/>
              <a:t> = Personal Learning</a:t>
            </a:r>
            <a:endParaRPr lang="en-US" dirty="0"/>
          </a:p>
        </p:txBody>
      </p:sp>
      <p:sp>
        <p:nvSpPr>
          <p:cNvPr id="9" name="Content Placeholder 8"/>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09600"/>
            <a:ext cx="8229600" cy="1143000"/>
          </a:xfrm>
        </p:spPr>
        <p:txBody>
          <a:bodyPr/>
          <a:lstStyle/>
          <a:p>
            <a:r>
              <a:rPr lang="en-US" dirty="0" err="1" smtClean="0"/>
              <a:t>iLabs</a:t>
            </a:r>
            <a:r>
              <a:rPr lang="en-US" dirty="0" smtClean="0"/>
              <a:t> and NI </a:t>
            </a:r>
            <a:r>
              <a:rPr lang="en-US" dirty="0" smtClean="0"/>
              <a:t>  (</a:t>
            </a:r>
            <a:r>
              <a:rPr lang="en-US" dirty="0" err="1" smtClean="0"/>
              <a:t>Circuits+Computer</a:t>
            </a:r>
            <a:r>
              <a:rPr lang="en-US" dirty="0" smtClean="0"/>
              <a:t> </a:t>
            </a:r>
            <a:r>
              <a:rPr lang="en-US" dirty="0" smtClean="0"/>
              <a:t>Eng</a:t>
            </a:r>
            <a:r>
              <a:rPr lang="en-US" dirty="0" smtClean="0"/>
              <a:t>)</a:t>
            </a:r>
            <a:endParaRPr lang="en-US" dirty="0"/>
          </a:p>
        </p:txBody>
      </p:sp>
      <p:sp>
        <p:nvSpPr>
          <p:cNvPr id="3" name="Content Placeholder 2"/>
          <p:cNvSpPr>
            <a:spLocks noGrp="1"/>
          </p:cNvSpPr>
          <p:nvPr>
            <p:ph idx="1"/>
          </p:nvPr>
        </p:nvSpPr>
        <p:spPr>
          <a:xfrm>
            <a:off x="381000" y="1752600"/>
            <a:ext cx="8001000" cy="685800"/>
          </a:xfrm>
        </p:spPr>
        <p:txBody>
          <a:bodyPr/>
          <a:lstStyle/>
          <a:p>
            <a:pPr>
              <a:buNone/>
            </a:pPr>
            <a:r>
              <a:rPr lang="en-US" dirty="0" err="1" smtClean="0"/>
              <a:t>iLabs</a:t>
            </a:r>
            <a:r>
              <a:rPr lang="en-US" dirty="0" smtClean="0"/>
              <a:t>  	                  and                         in HAND	</a:t>
            </a:r>
          </a:p>
        </p:txBody>
      </p:sp>
      <p:pic>
        <p:nvPicPr>
          <p:cNvPr id="4" name="Picture 3" descr="myDAQ.png"/>
          <p:cNvPicPr>
            <a:picLocks noChangeAspect="1"/>
          </p:cNvPicPr>
          <p:nvPr/>
        </p:nvPicPr>
        <p:blipFill>
          <a:blip r:embed="rId2" cstate="print"/>
          <a:stretch>
            <a:fillRect/>
          </a:stretch>
        </p:blipFill>
        <p:spPr>
          <a:xfrm>
            <a:off x="4876800" y="2971800"/>
            <a:ext cx="4114800" cy="3188866"/>
          </a:xfrm>
          <a:prstGeom prst="rect">
            <a:avLst/>
          </a:prstGeom>
        </p:spPr>
      </p:pic>
      <p:pic>
        <p:nvPicPr>
          <p:cNvPr id="5" name="Picture 4" descr="elvis.jpg"/>
          <p:cNvPicPr>
            <a:picLocks noChangeAspect="1"/>
          </p:cNvPicPr>
          <p:nvPr/>
        </p:nvPicPr>
        <p:blipFill>
          <a:blip r:embed="rId3" cstate="print"/>
          <a:stretch>
            <a:fillRect/>
          </a:stretch>
        </p:blipFill>
        <p:spPr>
          <a:xfrm>
            <a:off x="1371600" y="2590800"/>
            <a:ext cx="2667000" cy="1844203"/>
          </a:xfrm>
          <a:prstGeom prst="rect">
            <a:avLst/>
          </a:prstGeom>
        </p:spPr>
      </p:pic>
      <p:sp>
        <p:nvSpPr>
          <p:cNvPr id="7" name="TextBox 6"/>
          <p:cNvSpPr txBox="1"/>
          <p:nvPr/>
        </p:nvSpPr>
        <p:spPr>
          <a:xfrm>
            <a:off x="228600" y="4168676"/>
            <a:ext cx="4153701" cy="2308324"/>
          </a:xfrm>
          <a:prstGeom prst="rect">
            <a:avLst/>
          </a:prstGeom>
          <a:noFill/>
        </p:spPr>
        <p:txBody>
          <a:bodyPr wrap="none" rtlCol="0">
            <a:spAutoFit/>
          </a:bodyPr>
          <a:lstStyle/>
          <a:p>
            <a:r>
              <a:rPr lang="en-US" dirty="0" smtClean="0"/>
              <a:t>NI ELVIS</a:t>
            </a:r>
          </a:p>
          <a:p>
            <a:r>
              <a:rPr lang="en-US" dirty="0" smtClean="0"/>
              <a:t>	Cost $2500</a:t>
            </a:r>
          </a:p>
          <a:p>
            <a:endParaRPr lang="en-US" dirty="0" smtClean="0"/>
          </a:p>
          <a:p>
            <a:r>
              <a:rPr lang="en-US" dirty="0" smtClean="0"/>
              <a:t>Number of students </a:t>
            </a:r>
            <a:r>
              <a:rPr lang="en-US" dirty="0" smtClean="0"/>
              <a:t>served </a:t>
            </a:r>
            <a:r>
              <a:rPr lang="en-US" dirty="0" smtClean="0"/>
              <a:t>w/</a:t>
            </a:r>
            <a:r>
              <a:rPr lang="en-US" dirty="0" err="1" smtClean="0"/>
              <a:t>ilabs</a:t>
            </a:r>
            <a:endParaRPr lang="en-US" dirty="0" smtClean="0"/>
          </a:p>
          <a:p>
            <a:r>
              <a:rPr lang="en-US" dirty="0" smtClean="0"/>
              <a:t>	1000s</a:t>
            </a:r>
          </a:p>
          <a:p>
            <a:endParaRPr lang="en-US" dirty="0"/>
          </a:p>
        </p:txBody>
      </p:sp>
      <p:sp>
        <p:nvSpPr>
          <p:cNvPr id="8" name="TextBox 7"/>
          <p:cNvSpPr txBox="1"/>
          <p:nvPr/>
        </p:nvSpPr>
        <p:spPr>
          <a:xfrm>
            <a:off x="6096000" y="2514600"/>
            <a:ext cx="2436886" cy="830997"/>
          </a:xfrm>
          <a:prstGeom prst="rect">
            <a:avLst/>
          </a:prstGeom>
          <a:noFill/>
        </p:spPr>
        <p:txBody>
          <a:bodyPr wrap="none" rtlCol="0">
            <a:spAutoFit/>
          </a:bodyPr>
          <a:lstStyle/>
          <a:p>
            <a:r>
              <a:rPr lang="en-US" dirty="0" smtClean="0"/>
              <a:t>NI </a:t>
            </a:r>
            <a:r>
              <a:rPr lang="en-US" dirty="0" err="1" smtClean="0"/>
              <a:t>myDAQ</a:t>
            </a:r>
            <a:r>
              <a:rPr lang="en-US" dirty="0" smtClean="0"/>
              <a:t> ~$200</a:t>
            </a:r>
          </a:p>
          <a:p>
            <a:r>
              <a:rPr lang="en-US" dirty="0" smtClean="0"/>
              <a:t>(student purchased)</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iLabs</a:t>
            </a:r>
            <a:r>
              <a:rPr lang="en-US" dirty="0" smtClean="0"/>
              <a:t> and NI   </a:t>
            </a:r>
            <a:r>
              <a:rPr lang="en-US" dirty="0" smtClean="0"/>
              <a:t>(RF)</a:t>
            </a:r>
            <a:endParaRPr lang="en-US" dirty="0"/>
          </a:p>
        </p:txBody>
      </p:sp>
      <p:sp>
        <p:nvSpPr>
          <p:cNvPr id="3" name="Content Placeholder 2"/>
          <p:cNvSpPr>
            <a:spLocks noGrp="1"/>
          </p:cNvSpPr>
          <p:nvPr>
            <p:ph idx="1"/>
          </p:nvPr>
        </p:nvSpPr>
        <p:spPr>
          <a:xfrm>
            <a:off x="381000" y="1752600"/>
            <a:ext cx="8001000" cy="685800"/>
          </a:xfrm>
        </p:spPr>
        <p:txBody>
          <a:bodyPr/>
          <a:lstStyle/>
          <a:p>
            <a:pPr>
              <a:buNone/>
            </a:pPr>
            <a:r>
              <a:rPr lang="en-US" dirty="0" err="1" smtClean="0"/>
              <a:t>iLabs</a:t>
            </a:r>
            <a:r>
              <a:rPr lang="en-US" dirty="0" smtClean="0"/>
              <a:t>  	                  and                         in HAND	</a:t>
            </a:r>
          </a:p>
        </p:txBody>
      </p:sp>
      <p:pic>
        <p:nvPicPr>
          <p:cNvPr id="4" name="Picture 3" descr="myDAQ.png"/>
          <p:cNvPicPr>
            <a:picLocks noChangeAspect="1"/>
          </p:cNvPicPr>
          <p:nvPr/>
        </p:nvPicPr>
        <p:blipFill>
          <a:blip r:embed="rId2" cstate="print"/>
          <a:stretch>
            <a:fillRect/>
          </a:stretch>
        </p:blipFill>
        <p:spPr>
          <a:xfrm>
            <a:off x="4876800" y="2971800"/>
            <a:ext cx="4114800" cy="3188866"/>
          </a:xfrm>
          <a:prstGeom prst="rect">
            <a:avLst/>
          </a:prstGeom>
        </p:spPr>
      </p:pic>
      <p:sp>
        <p:nvSpPr>
          <p:cNvPr id="7" name="TextBox 6"/>
          <p:cNvSpPr txBox="1"/>
          <p:nvPr/>
        </p:nvSpPr>
        <p:spPr>
          <a:xfrm>
            <a:off x="228600" y="4168676"/>
            <a:ext cx="4300023" cy="2308324"/>
          </a:xfrm>
          <a:prstGeom prst="rect">
            <a:avLst/>
          </a:prstGeom>
          <a:noFill/>
        </p:spPr>
        <p:txBody>
          <a:bodyPr wrap="none" rtlCol="0">
            <a:spAutoFit/>
          </a:bodyPr>
          <a:lstStyle/>
          <a:p>
            <a:r>
              <a:rPr lang="en-US" dirty="0" smtClean="0"/>
              <a:t>NI </a:t>
            </a:r>
            <a:r>
              <a:rPr lang="en-US" dirty="0" smtClean="0"/>
              <a:t>USRP (Universal Software Radio)</a:t>
            </a:r>
            <a:endParaRPr lang="en-US" dirty="0" smtClean="0"/>
          </a:p>
          <a:p>
            <a:r>
              <a:rPr lang="en-US" dirty="0" smtClean="0"/>
              <a:t>	Cost $2500</a:t>
            </a:r>
          </a:p>
          <a:p>
            <a:endParaRPr lang="en-US" dirty="0" smtClean="0"/>
          </a:p>
          <a:p>
            <a:r>
              <a:rPr lang="en-US" dirty="0" smtClean="0"/>
              <a:t>Number of students </a:t>
            </a:r>
            <a:r>
              <a:rPr lang="en-US" dirty="0" smtClean="0"/>
              <a:t>served </a:t>
            </a:r>
            <a:r>
              <a:rPr lang="en-US" dirty="0" smtClean="0"/>
              <a:t>w/</a:t>
            </a:r>
            <a:r>
              <a:rPr lang="en-US" dirty="0" err="1" smtClean="0"/>
              <a:t>ilabs</a:t>
            </a:r>
            <a:endParaRPr lang="en-US" dirty="0" smtClean="0"/>
          </a:p>
          <a:p>
            <a:r>
              <a:rPr lang="en-US" dirty="0" smtClean="0"/>
              <a:t>	1000s</a:t>
            </a:r>
          </a:p>
          <a:p>
            <a:endParaRPr lang="en-US" dirty="0"/>
          </a:p>
        </p:txBody>
      </p:sp>
      <p:sp>
        <p:nvSpPr>
          <p:cNvPr id="8" name="TextBox 7"/>
          <p:cNvSpPr txBox="1"/>
          <p:nvPr/>
        </p:nvSpPr>
        <p:spPr>
          <a:xfrm>
            <a:off x="6096000" y="2514600"/>
            <a:ext cx="2436886" cy="830997"/>
          </a:xfrm>
          <a:prstGeom prst="rect">
            <a:avLst/>
          </a:prstGeom>
          <a:noFill/>
        </p:spPr>
        <p:txBody>
          <a:bodyPr wrap="none" rtlCol="0">
            <a:spAutoFit/>
          </a:bodyPr>
          <a:lstStyle/>
          <a:p>
            <a:r>
              <a:rPr lang="en-US" dirty="0" smtClean="0"/>
              <a:t>NI </a:t>
            </a:r>
            <a:r>
              <a:rPr lang="en-US" dirty="0" err="1" smtClean="0"/>
              <a:t>myDAQ</a:t>
            </a:r>
            <a:r>
              <a:rPr lang="en-US" dirty="0" smtClean="0"/>
              <a:t> ~$200</a:t>
            </a:r>
          </a:p>
          <a:p>
            <a:r>
              <a:rPr lang="en-US" dirty="0" smtClean="0"/>
              <a:t>(student purchased)</a:t>
            </a:r>
            <a:endParaRPr lang="en-US" dirty="0"/>
          </a:p>
        </p:txBody>
      </p:sp>
      <p:pic>
        <p:nvPicPr>
          <p:cNvPr id="9" name="Picture 8" descr="11161003.tif"/>
          <p:cNvPicPr>
            <a:picLocks noChangeAspect="1"/>
          </p:cNvPicPr>
          <p:nvPr/>
        </p:nvPicPr>
        <p:blipFill>
          <a:blip r:embed="rId3" cstate="print"/>
          <a:srcRect l="29861" t="9747" r="30278" b="13499"/>
          <a:stretch>
            <a:fillRect/>
          </a:stretch>
        </p:blipFill>
        <p:spPr>
          <a:xfrm>
            <a:off x="304800" y="2286000"/>
            <a:ext cx="1596813" cy="1752600"/>
          </a:xfrm>
          <a:prstGeom prst="rect">
            <a:avLst/>
          </a:prstGeom>
        </p:spPr>
      </p:pic>
      <p:grpSp>
        <p:nvGrpSpPr>
          <p:cNvPr id="10" name="Group 21"/>
          <p:cNvGrpSpPr/>
          <p:nvPr/>
        </p:nvGrpSpPr>
        <p:grpSpPr>
          <a:xfrm>
            <a:off x="1802306" y="2362200"/>
            <a:ext cx="1779094" cy="1371600"/>
            <a:chOff x="0" y="533400"/>
            <a:chExt cx="8332694" cy="6424125"/>
          </a:xfrm>
        </p:grpSpPr>
        <p:pic>
          <p:nvPicPr>
            <p:cNvPr id="11" name="Picture 3"/>
            <p:cNvPicPr>
              <a:picLocks noChangeAspect="1" noChangeArrowheads="1"/>
            </p:cNvPicPr>
            <p:nvPr/>
          </p:nvPicPr>
          <p:blipFill>
            <a:blip r:embed="rId4" cstate="print">
              <a:clrChange>
                <a:clrFrom>
                  <a:srgbClr val="FDFDFD"/>
                </a:clrFrom>
                <a:clrTo>
                  <a:srgbClr val="FDFDFD">
                    <a:alpha val="0"/>
                  </a:srgbClr>
                </a:clrTo>
              </a:clrChange>
            </a:blip>
            <a:srcRect b="9300"/>
            <a:stretch>
              <a:fillRect/>
            </a:stretch>
          </p:blipFill>
          <p:spPr bwMode="auto">
            <a:xfrm>
              <a:off x="0" y="533400"/>
              <a:ext cx="8332694" cy="6424125"/>
            </a:xfrm>
            <a:prstGeom prst="rect">
              <a:avLst/>
            </a:prstGeom>
            <a:noFill/>
            <a:ln w="9525">
              <a:noFill/>
              <a:miter lim="800000"/>
              <a:headEnd/>
              <a:tailEnd/>
            </a:ln>
          </p:spPr>
        </p:pic>
        <p:sp>
          <p:nvSpPr>
            <p:cNvPr id="12" name="Rounded Rectangle 11"/>
            <p:cNvSpPr/>
            <p:nvPr/>
          </p:nvSpPr>
          <p:spPr bwMode="auto">
            <a:xfrm>
              <a:off x="876300" y="1092993"/>
              <a:ext cx="6584156" cy="4131469"/>
            </a:xfrm>
            <a:prstGeom prst="roundRect">
              <a:avLst>
                <a:gd name="adj" fmla="val 1141"/>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9" descr="http://tbn0.google.com/images?q=tbn:wDuwOnYJO-s84M:http://www.syraweb.org/images/2006wMindstormsTriBot.jpg">
            <a:hlinkClick r:id="rId2"/>
          </p:cNvPr>
          <p:cNvPicPr>
            <a:picLocks noChangeAspect="1" noChangeArrowheads="1"/>
          </p:cNvPicPr>
          <p:nvPr/>
        </p:nvPicPr>
        <p:blipFill>
          <a:blip r:embed="rId3" cstate="print"/>
          <a:srcRect t="3448" b="10345"/>
          <a:stretch>
            <a:fillRect/>
          </a:stretch>
        </p:blipFill>
        <p:spPr bwMode="auto">
          <a:xfrm>
            <a:off x="4572000" y="3200400"/>
            <a:ext cx="2286000" cy="1970088"/>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err="1" smtClean="0"/>
              <a:t>iLabs</a:t>
            </a:r>
            <a:r>
              <a:rPr lang="en-US" dirty="0" smtClean="0"/>
              <a:t> and NI   </a:t>
            </a:r>
            <a:r>
              <a:rPr lang="en-US" dirty="0" smtClean="0"/>
              <a:t>(Robotics)</a:t>
            </a:r>
            <a:endParaRPr lang="en-US" dirty="0"/>
          </a:p>
        </p:txBody>
      </p:sp>
      <p:sp>
        <p:nvSpPr>
          <p:cNvPr id="3" name="Content Placeholder 2"/>
          <p:cNvSpPr>
            <a:spLocks noGrp="1"/>
          </p:cNvSpPr>
          <p:nvPr>
            <p:ph idx="1"/>
          </p:nvPr>
        </p:nvSpPr>
        <p:spPr>
          <a:xfrm>
            <a:off x="381000" y="1752600"/>
            <a:ext cx="8001000" cy="685800"/>
          </a:xfrm>
        </p:spPr>
        <p:txBody>
          <a:bodyPr/>
          <a:lstStyle/>
          <a:p>
            <a:pPr>
              <a:buNone/>
            </a:pPr>
            <a:r>
              <a:rPr lang="en-US" dirty="0" err="1" smtClean="0"/>
              <a:t>iLabs</a:t>
            </a:r>
            <a:r>
              <a:rPr lang="en-US" dirty="0" smtClean="0"/>
              <a:t>  	                  and                         in HAND	</a:t>
            </a:r>
          </a:p>
        </p:txBody>
      </p:sp>
      <p:sp>
        <p:nvSpPr>
          <p:cNvPr id="7" name="TextBox 6"/>
          <p:cNvSpPr txBox="1"/>
          <p:nvPr/>
        </p:nvSpPr>
        <p:spPr>
          <a:xfrm>
            <a:off x="228600" y="4168676"/>
            <a:ext cx="4153701" cy="2308324"/>
          </a:xfrm>
          <a:prstGeom prst="rect">
            <a:avLst/>
          </a:prstGeom>
          <a:noFill/>
        </p:spPr>
        <p:txBody>
          <a:bodyPr wrap="none" rtlCol="0">
            <a:spAutoFit/>
          </a:bodyPr>
          <a:lstStyle/>
          <a:p>
            <a:r>
              <a:rPr lang="en-US" dirty="0" err="1" smtClean="0"/>
              <a:t>LabVIEW</a:t>
            </a:r>
            <a:r>
              <a:rPr lang="en-US" dirty="0" smtClean="0"/>
              <a:t> Robotics + </a:t>
            </a:r>
            <a:r>
              <a:rPr lang="en-US" dirty="0" err="1" smtClean="0"/>
              <a:t>cRIO</a:t>
            </a:r>
            <a:endParaRPr lang="en-US" dirty="0" smtClean="0"/>
          </a:p>
          <a:p>
            <a:r>
              <a:rPr lang="en-US" dirty="0" smtClean="0"/>
              <a:t>	Cost $4000</a:t>
            </a:r>
          </a:p>
          <a:p>
            <a:endParaRPr lang="en-US" dirty="0" smtClean="0"/>
          </a:p>
          <a:p>
            <a:r>
              <a:rPr lang="en-US" dirty="0" smtClean="0"/>
              <a:t>Number of students </a:t>
            </a:r>
            <a:r>
              <a:rPr lang="en-US" dirty="0" err="1" smtClean="0"/>
              <a:t>serverd</a:t>
            </a:r>
            <a:r>
              <a:rPr lang="en-US" dirty="0" smtClean="0"/>
              <a:t> w/</a:t>
            </a:r>
            <a:r>
              <a:rPr lang="en-US" dirty="0" err="1" smtClean="0"/>
              <a:t>ilabs</a:t>
            </a:r>
            <a:endParaRPr lang="en-US" dirty="0" smtClean="0"/>
          </a:p>
          <a:p>
            <a:r>
              <a:rPr lang="en-US" dirty="0" smtClean="0"/>
              <a:t>	1000s</a:t>
            </a:r>
          </a:p>
          <a:p>
            <a:endParaRPr lang="en-US" dirty="0"/>
          </a:p>
        </p:txBody>
      </p:sp>
      <p:sp>
        <p:nvSpPr>
          <p:cNvPr id="8" name="TextBox 7"/>
          <p:cNvSpPr txBox="1"/>
          <p:nvPr/>
        </p:nvSpPr>
        <p:spPr>
          <a:xfrm>
            <a:off x="6096000" y="2514600"/>
            <a:ext cx="2097049" cy="830997"/>
          </a:xfrm>
          <a:prstGeom prst="rect">
            <a:avLst/>
          </a:prstGeom>
          <a:noFill/>
        </p:spPr>
        <p:txBody>
          <a:bodyPr wrap="none" rtlCol="0">
            <a:spAutoFit/>
          </a:bodyPr>
          <a:lstStyle/>
          <a:p>
            <a:r>
              <a:rPr lang="en-US" dirty="0" smtClean="0"/>
              <a:t>FLL Kit ~$500</a:t>
            </a:r>
          </a:p>
          <a:p>
            <a:r>
              <a:rPr lang="en-US" dirty="0" smtClean="0"/>
              <a:t>(H.S. purchased)</a:t>
            </a:r>
            <a:endParaRPr lang="en-US" dirty="0"/>
          </a:p>
        </p:txBody>
      </p:sp>
      <p:grpSp>
        <p:nvGrpSpPr>
          <p:cNvPr id="9" name="Group 64"/>
          <p:cNvGrpSpPr>
            <a:grpSpLocks/>
          </p:cNvGrpSpPr>
          <p:nvPr/>
        </p:nvGrpSpPr>
        <p:grpSpPr bwMode="auto">
          <a:xfrm>
            <a:off x="0" y="2438400"/>
            <a:ext cx="2895600" cy="1752600"/>
            <a:chOff x="3581400" y="4191000"/>
            <a:chExt cx="1447800" cy="872376"/>
          </a:xfrm>
        </p:grpSpPr>
        <p:pic>
          <p:nvPicPr>
            <p:cNvPr id="10" name="Picture 19"/>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3810000" y="4191000"/>
              <a:ext cx="1019136" cy="652463"/>
            </a:xfrm>
            <a:prstGeom prst="rect">
              <a:avLst/>
            </a:prstGeom>
            <a:noFill/>
            <a:ln w="9525">
              <a:noFill/>
              <a:miter lim="800000"/>
              <a:headEnd/>
              <a:tailEnd/>
            </a:ln>
          </p:spPr>
        </p:pic>
        <p:sp>
          <p:nvSpPr>
            <p:cNvPr id="11" name="Text Box 22"/>
            <p:cNvSpPr txBox="1">
              <a:spLocks noChangeArrowheads="1"/>
            </p:cNvSpPr>
            <p:nvPr/>
          </p:nvSpPr>
          <p:spPr bwMode="auto">
            <a:xfrm>
              <a:off x="3581400" y="4724398"/>
              <a:ext cx="1447800" cy="338978"/>
            </a:xfrm>
            <a:prstGeom prst="rect">
              <a:avLst/>
            </a:prstGeom>
            <a:noFill/>
            <a:ln w="9525">
              <a:noFill/>
              <a:miter lim="800000"/>
              <a:headEnd/>
              <a:tailEnd/>
            </a:ln>
          </p:spPr>
          <p:txBody>
            <a:bodyPr>
              <a:spAutoFit/>
            </a:bodyPr>
            <a:lstStyle/>
            <a:p>
              <a:pPr algn="ctr" eaLnBrk="0" fontAlgn="base" hangingPunct="0">
                <a:spcBef>
                  <a:spcPct val="0"/>
                </a:spcBef>
                <a:spcAft>
                  <a:spcPct val="0"/>
                </a:spcAft>
              </a:pPr>
              <a:r>
                <a:rPr lang="en-US" sz="1400" b="1" dirty="0" err="1" smtClean="0">
                  <a:solidFill>
                    <a:prstClr val="black"/>
                  </a:solidFill>
                </a:rPr>
                <a:t>CompactRIO</a:t>
              </a:r>
              <a:endParaRPr lang="en-US" sz="1400" b="1" dirty="0" smtClean="0">
                <a:solidFill>
                  <a:prstClr val="black"/>
                </a:solidFill>
              </a:endParaRPr>
            </a:p>
            <a:p>
              <a:pPr algn="ctr" eaLnBrk="0" fontAlgn="base" hangingPunct="0">
                <a:spcBef>
                  <a:spcPct val="0"/>
                </a:spcBef>
                <a:spcAft>
                  <a:spcPct val="0"/>
                </a:spcAft>
              </a:pPr>
              <a:r>
                <a:rPr lang="en-US" sz="1400" b="1" dirty="0" smtClean="0">
                  <a:solidFill>
                    <a:prstClr val="black"/>
                  </a:solidFill>
                </a:rPr>
                <a:t>NI cRIO-9024</a:t>
              </a:r>
            </a:p>
          </p:txBody>
        </p:sp>
      </p:grpSp>
      <p:pic>
        <p:nvPicPr>
          <p:cNvPr id="13" name="Picture 24" descr="FTC.pdf"/>
          <p:cNvPicPr>
            <a:picLocks noChangeAspect="1"/>
          </p:cNvPicPr>
          <p:nvPr/>
        </p:nvPicPr>
        <p:blipFill>
          <a:blip r:embed="rId5" cstate="print"/>
          <a:srcRect/>
          <a:stretch>
            <a:fillRect/>
          </a:stretch>
        </p:blipFill>
        <p:spPr bwMode="auto">
          <a:xfrm>
            <a:off x="6878637" y="4267200"/>
            <a:ext cx="2265363"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bwMode="auto">
          <a:xfrm>
            <a:off x="2165350" y="2508249"/>
            <a:ext cx="4879975" cy="762000"/>
          </a:xfrm>
          <a:prstGeom prst="roundRect">
            <a:avLst/>
          </a:prstGeom>
          <a:solidFill>
            <a:srgbClr val="0065B0"/>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chemeClr val="bg1">
                    <a:lumMod val="85000"/>
                  </a:schemeClr>
                </a:solidFill>
                <a:latin typeface="Calibri" pitchFamily="34" charset="0"/>
                <a:cs typeface="Arial" charset="0"/>
              </a:rPr>
              <a:t>Repetition</a:t>
            </a:r>
            <a:endParaRPr lang="en-US" sz="2000" b="1" dirty="0" smtClean="0">
              <a:solidFill>
                <a:schemeClr val="bg1">
                  <a:lumMod val="85000"/>
                </a:schemeClr>
              </a:solidFill>
              <a:latin typeface="Calibri" pitchFamily="34" charset="0"/>
              <a:cs typeface="Arial" charset="0"/>
            </a:endParaRPr>
          </a:p>
        </p:txBody>
      </p:sp>
      <p:sp>
        <p:nvSpPr>
          <p:cNvPr id="19" name="Rounded Rectangle 18"/>
          <p:cNvSpPr/>
          <p:nvPr/>
        </p:nvSpPr>
        <p:spPr bwMode="auto">
          <a:xfrm>
            <a:off x="2178050" y="3495674"/>
            <a:ext cx="4879975" cy="762000"/>
          </a:xfrm>
          <a:prstGeom prst="roundRect">
            <a:avLst/>
          </a:prstGeom>
          <a:solidFill>
            <a:srgbClr val="005696"/>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none" lIns="91440" tIns="45720" rIns="91440" bIns="45720" numCol="1" rtlCol="0" anchor="ctr" anchorCtr="0" compatLnSpc="1">
            <a:prstTxWarp prst="textNoShape">
              <a:avLst/>
            </a:prstTxWarp>
          </a:bodyPr>
          <a:lstStyle/>
          <a:p>
            <a:pPr algn="ctr"/>
            <a:r>
              <a:rPr lang="en-US" sz="2000" b="1" dirty="0" smtClean="0">
                <a:solidFill>
                  <a:schemeClr val="bg1">
                    <a:lumMod val="85000"/>
                  </a:schemeClr>
                </a:solidFill>
                <a:latin typeface="Calibri" pitchFamily="34" charset="0"/>
                <a:cs typeface="Arial" charset="0"/>
              </a:rPr>
              <a:t>Relevance</a:t>
            </a:r>
            <a:endParaRPr lang="en-US" sz="2000" b="1" dirty="0" smtClean="0">
              <a:solidFill>
                <a:schemeClr val="bg1">
                  <a:lumMod val="85000"/>
                </a:schemeClr>
              </a:solidFill>
              <a:latin typeface="Calibri" pitchFamily="34" charset="0"/>
              <a:cs typeface="Arial" charset="0"/>
            </a:endParaRPr>
          </a:p>
        </p:txBody>
      </p:sp>
      <p:sp>
        <p:nvSpPr>
          <p:cNvPr id="18" name="Rounded Rectangle 17"/>
          <p:cNvSpPr/>
          <p:nvPr/>
        </p:nvSpPr>
        <p:spPr bwMode="auto">
          <a:xfrm>
            <a:off x="2178050" y="4508499"/>
            <a:ext cx="4879975" cy="762000"/>
          </a:xfrm>
          <a:prstGeom prst="roundRect">
            <a:avLst/>
          </a:prstGeom>
          <a:solidFill>
            <a:srgbClr val="004D86"/>
          </a:solidFill>
          <a:ln w="9525" cap="flat" cmpd="sng" algn="ctr">
            <a:noFill/>
            <a:prstDash val="solid"/>
            <a:round/>
            <a:headEnd type="none" w="med" len="med"/>
            <a:tailEnd type="none" w="med" len="me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000" b="1" dirty="0" smtClean="0">
                <a:solidFill>
                  <a:schemeClr val="bg1">
                    <a:lumMod val="85000"/>
                  </a:schemeClr>
                </a:solidFill>
                <a:latin typeface="Calibri" pitchFamily="34" charset="0"/>
                <a:cs typeface="Arial" charset="0"/>
              </a:rPr>
              <a:t>Ownership</a:t>
            </a:r>
            <a:endParaRPr lang="en-US" sz="2000" b="1" dirty="0" smtClean="0">
              <a:solidFill>
                <a:schemeClr val="bg1">
                  <a:lumMod val="85000"/>
                </a:schemeClr>
              </a:solidFill>
              <a:latin typeface="Calibri" pitchFamily="34" charset="0"/>
              <a:cs typeface="Arial" charset="0"/>
            </a:endParaRPr>
          </a:p>
        </p:txBody>
      </p:sp>
      <p:sp>
        <p:nvSpPr>
          <p:cNvPr id="2" name="Title 1"/>
          <p:cNvSpPr>
            <a:spLocks noGrp="1"/>
          </p:cNvSpPr>
          <p:nvPr>
            <p:ph type="title"/>
          </p:nvPr>
        </p:nvSpPr>
        <p:spPr>
          <a:xfrm>
            <a:off x="381000" y="482600"/>
            <a:ext cx="8534400" cy="885825"/>
          </a:xfrm>
        </p:spPr>
        <p:txBody>
          <a:bodyPr/>
          <a:lstStyle/>
          <a:p>
            <a:r>
              <a:rPr lang="en-US" dirty="0" smtClean="0"/>
              <a:t>Age Appropriate Practice’s end result</a:t>
            </a:r>
            <a:endParaRPr lang="en-US" dirty="0"/>
          </a:p>
        </p:txBody>
      </p:sp>
      <p:grpSp>
        <p:nvGrpSpPr>
          <p:cNvPr id="3" name="Group 8"/>
          <p:cNvGrpSpPr/>
          <p:nvPr/>
        </p:nvGrpSpPr>
        <p:grpSpPr>
          <a:xfrm>
            <a:off x="152400" y="3705224"/>
            <a:ext cx="1849870" cy="1565275"/>
            <a:chOff x="336550" y="1955800"/>
            <a:chExt cx="2176318" cy="1841500"/>
          </a:xfrm>
        </p:grpSpPr>
        <p:pic>
          <p:nvPicPr>
            <p:cNvPr id="4" name="Picture 2" descr="http://quark.natinst.com:9000/qwaf/rootserver/assets/319452?role=preview"/>
            <p:cNvPicPr>
              <a:picLocks noChangeAspect="1" noChangeArrowheads="1"/>
            </p:cNvPicPr>
            <p:nvPr/>
          </p:nvPicPr>
          <p:blipFill>
            <a:blip r:embed="rId3" cstate="print"/>
            <a:srcRect r="20482"/>
            <a:stretch>
              <a:fillRect/>
            </a:stretch>
          </p:blipFill>
          <p:spPr bwMode="auto">
            <a:xfrm>
              <a:off x="336550" y="2067406"/>
              <a:ext cx="1841500" cy="1632657"/>
            </a:xfrm>
            <a:prstGeom prst="rect">
              <a:avLst/>
            </a:prstGeom>
            <a:noFill/>
          </p:spPr>
        </p:pic>
        <p:grpSp>
          <p:nvGrpSpPr>
            <p:cNvPr id="5" name="Group 4"/>
            <p:cNvGrpSpPr/>
            <p:nvPr/>
          </p:nvGrpSpPr>
          <p:grpSpPr>
            <a:xfrm>
              <a:off x="1257300" y="1955800"/>
              <a:ext cx="1255568" cy="1841500"/>
              <a:chOff x="5638800" y="1143000"/>
              <a:chExt cx="3505200" cy="4829386"/>
            </a:xfrm>
          </p:grpSpPr>
          <p:sp>
            <p:nvSpPr>
              <p:cNvPr id="6" name="Freeform 5"/>
              <p:cNvSpPr/>
              <p:nvPr/>
            </p:nvSpPr>
            <p:spPr bwMode="auto">
              <a:xfrm>
                <a:off x="7081838" y="1833563"/>
                <a:ext cx="1028700" cy="1419225"/>
              </a:xfrm>
              <a:custGeom>
                <a:avLst/>
                <a:gdLst>
                  <a:gd name="connsiteX0" fmla="*/ 128587 w 1028700"/>
                  <a:gd name="connsiteY0" fmla="*/ 161925 h 1419225"/>
                  <a:gd name="connsiteX1" fmla="*/ 100012 w 1028700"/>
                  <a:gd name="connsiteY1" fmla="*/ 381000 h 1419225"/>
                  <a:gd name="connsiteX2" fmla="*/ 61912 w 1028700"/>
                  <a:gd name="connsiteY2" fmla="*/ 404812 h 1419225"/>
                  <a:gd name="connsiteX3" fmla="*/ 52387 w 1028700"/>
                  <a:gd name="connsiteY3" fmla="*/ 628650 h 1419225"/>
                  <a:gd name="connsiteX4" fmla="*/ 90487 w 1028700"/>
                  <a:gd name="connsiteY4" fmla="*/ 633412 h 1419225"/>
                  <a:gd name="connsiteX5" fmla="*/ 66675 w 1028700"/>
                  <a:gd name="connsiteY5" fmla="*/ 957262 h 1419225"/>
                  <a:gd name="connsiteX6" fmla="*/ 23812 w 1028700"/>
                  <a:gd name="connsiteY6" fmla="*/ 952500 h 1419225"/>
                  <a:gd name="connsiteX7" fmla="*/ 0 w 1028700"/>
                  <a:gd name="connsiteY7" fmla="*/ 1200150 h 1419225"/>
                  <a:gd name="connsiteX8" fmla="*/ 52387 w 1028700"/>
                  <a:gd name="connsiteY8" fmla="*/ 1238250 h 1419225"/>
                  <a:gd name="connsiteX9" fmla="*/ 33337 w 1028700"/>
                  <a:gd name="connsiteY9" fmla="*/ 1381125 h 1419225"/>
                  <a:gd name="connsiteX10" fmla="*/ 842962 w 1028700"/>
                  <a:gd name="connsiteY10" fmla="*/ 1304925 h 1419225"/>
                  <a:gd name="connsiteX11" fmla="*/ 862012 w 1028700"/>
                  <a:gd name="connsiteY11" fmla="*/ 1300162 h 1419225"/>
                  <a:gd name="connsiteX12" fmla="*/ 866775 w 1028700"/>
                  <a:gd name="connsiteY12" fmla="*/ 1419225 h 1419225"/>
                  <a:gd name="connsiteX13" fmla="*/ 885825 w 1028700"/>
                  <a:gd name="connsiteY13" fmla="*/ 1419225 h 1419225"/>
                  <a:gd name="connsiteX14" fmla="*/ 890587 w 1028700"/>
                  <a:gd name="connsiteY14" fmla="*/ 1304925 h 1419225"/>
                  <a:gd name="connsiteX15" fmla="*/ 890587 w 1028700"/>
                  <a:gd name="connsiteY15" fmla="*/ 1304925 h 1419225"/>
                  <a:gd name="connsiteX16" fmla="*/ 919162 w 1028700"/>
                  <a:gd name="connsiteY16" fmla="*/ 1304925 h 1419225"/>
                  <a:gd name="connsiteX17" fmla="*/ 914400 w 1028700"/>
                  <a:gd name="connsiteY17" fmla="*/ 247650 h 1419225"/>
                  <a:gd name="connsiteX18" fmla="*/ 933450 w 1028700"/>
                  <a:gd name="connsiteY18" fmla="*/ 304800 h 1419225"/>
                  <a:gd name="connsiteX19" fmla="*/ 1028700 w 1028700"/>
                  <a:gd name="connsiteY19" fmla="*/ 309562 h 1419225"/>
                  <a:gd name="connsiteX20" fmla="*/ 1019175 w 1028700"/>
                  <a:gd name="connsiteY20" fmla="*/ 214312 h 1419225"/>
                  <a:gd name="connsiteX21" fmla="*/ 928687 w 1028700"/>
                  <a:gd name="connsiteY21" fmla="*/ 214312 h 1419225"/>
                  <a:gd name="connsiteX22" fmla="*/ 928687 w 1028700"/>
                  <a:gd name="connsiteY22" fmla="*/ 114300 h 1419225"/>
                  <a:gd name="connsiteX23" fmla="*/ 900112 w 1028700"/>
                  <a:gd name="connsiteY23" fmla="*/ 90487 h 1419225"/>
                  <a:gd name="connsiteX24" fmla="*/ 895350 w 1028700"/>
                  <a:gd name="connsiteY24" fmla="*/ 4762 h 1419225"/>
                  <a:gd name="connsiteX25" fmla="*/ 885825 w 1028700"/>
                  <a:gd name="connsiteY25" fmla="*/ 0 h 1419225"/>
                  <a:gd name="connsiteX26" fmla="*/ 871537 w 1028700"/>
                  <a:gd name="connsiteY26" fmla="*/ 71437 h 1419225"/>
                  <a:gd name="connsiteX27" fmla="*/ 833437 w 1028700"/>
                  <a:gd name="connsiteY27" fmla="*/ 80962 h 1419225"/>
                  <a:gd name="connsiteX28" fmla="*/ 147637 w 1028700"/>
                  <a:gd name="connsiteY28" fmla="*/ 223837 h 1419225"/>
                  <a:gd name="connsiteX29" fmla="*/ 128587 w 1028700"/>
                  <a:gd name="connsiteY29" fmla="*/ 161925 h 1419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028700" h="1419225">
                    <a:moveTo>
                      <a:pt x="128587" y="161925"/>
                    </a:moveTo>
                    <a:lnTo>
                      <a:pt x="100012" y="381000"/>
                    </a:lnTo>
                    <a:lnTo>
                      <a:pt x="61912" y="404812"/>
                    </a:lnTo>
                    <a:lnTo>
                      <a:pt x="52387" y="628650"/>
                    </a:lnTo>
                    <a:lnTo>
                      <a:pt x="90487" y="633412"/>
                    </a:lnTo>
                    <a:lnTo>
                      <a:pt x="66675" y="957262"/>
                    </a:lnTo>
                    <a:lnTo>
                      <a:pt x="23812" y="952500"/>
                    </a:lnTo>
                    <a:lnTo>
                      <a:pt x="0" y="1200150"/>
                    </a:lnTo>
                    <a:lnTo>
                      <a:pt x="52387" y="1238250"/>
                    </a:lnTo>
                    <a:lnTo>
                      <a:pt x="33337" y="1381125"/>
                    </a:lnTo>
                    <a:lnTo>
                      <a:pt x="842962" y="1304925"/>
                    </a:lnTo>
                    <a:lnTo>
                      <a:pt x="862012" y="1300162"/>
                    </a:lnTo>
                    <a:lnTo>
                      <a:pt x="866775" y="1419225"/>
                    </a:lnTo>
                    <a:lnTo>
                      <a:pt x="885825" y="1419225"/>
                    </a:lnTo>
                    <a:lnTo>
                      <a:pt x="890587" y="1304925"/>
                    </a:lnTo>
                    <a:lnTo>
                      <a:pt x="890587" y="1304925"/>
                    </a:lnTo>
                    <a:cubicBezTo>
                      <a:pt x="923422" y="1321342"/>
                      <a:pt x="919162" y="1329861"/>
                      <a:pt x="919162" y="1304925"/>
                    </a:cubicBezTo>
                    <a:cubicBezTo>
                      <a:pt x="917575" y="952500"/>
                      <a:pt x="915987" y="600075"/>
                      <a:pt x="914400" y="247650"/>
                    </a:cubicBezTo>
                    <a:lnTo>
                      <a:pt x="933450" y="304800"/>
                    </a:lnTo>
                    <a:lnTo>
                      <a:pt x="1028700" y="309562"/>
                    </a:lnTo>
                    <a:lnTo>
                      <a:pt x="1019175" y="214312"/>
                    </a:lnTo>
                    <a:lnTo>
                      <a:pt x="928687" y="214312"/>
                    </a:lnTo>
                    <a:lnTo>
                      <a:pt x="928687" y="114300"/>
                    </a:lnTo>
                    <a:lnTo>
                      <a:pt x="900112" y="90487"/>
                    </a:lnTo>
                    <a:lnTo>
                      <a:pt x="895350" y="4762"/>
                    </a:lnTo>
                    <a:lnTo>
                      <a:pt x="885825" y="0"/>
                    </a:lnTo>
                    <a:lnTo>
                      <a:pt x="871537" y="71437"/>
                    </a:lnTo>
                    <a:lnTo>
                      <a:pt x="833437" y="80962"/>
                    </a:lnTo>
                    <a:lnTo>
                      <a:pt x="147637" y="223837"/>
                    </a:lnTo>
                    <a:lnTo>
                      <a:pt x="128587" y="161925"/>
                    </a:ln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cs typeface="Arial" charset="0"/>
                </a:endParaRPr>
              </a:p>
            </p:txBody>
          </p:sp>
          <p:pic>
            <p:nvPicPr>
              <p:cNvPr id="7" name="Picture 14" descr="http://quark.natinst.com:9000/qwaf/rootserver/assets/486684?role=preview"/>
              <p:cNvPicPr>
                <a:picLocks noChangeAspect="1" noChangeArrowheads="1"/>
              </p:cNvPicPr>
              <p:nvPr/>
            </p:nvPicPr>
            <p:blipFill>
              <a:blip r:embed="rId4" cstate="print">
                <a:clrChange>
                  <a:clrFrom>
                    <a:srgbClr val="FFFFFF"/>
                  </a:clrFrom>
                  <a:clrTo>
                    <a:srgbClr val="FFFFFF">
                      <a:alpha val="0"/>
                    </a:srgbClr>
                  </a:clrTo>
                </a:clrChange>
              </a:blip>
              <a:srcRect l="8714" t="8000" r="16597" b="9333"/>
              <a:stretch>
                <a:fillRect/>
              </a:stretch>
            </p:blipFill>
            <p:spPr bwMode="auto">
              <a:xfrm>
                <a:off x="5638800" y="1143000"/>
                <a:ext cx="3505200" cy="4829386"/>
              </a:xfrm>
              <a:prstGeom prst="rect">
                <a:avLst/>
              </a:prstGeom>
              <a:noFill/>
            </p:spPr>
          </p:pic>
        </p:grpSp>
      </p:grpSp>
      <p:pic>
        <p:nvPicPr>
          <p:cNvPr id="10" name="Picture 10" descr="http://quark.natinst.com:9000/qwaf/rootserver/assets/558430?role=preview"/>
          <p:cNvPicPr>
            <a:picLocks noChangeAspect="1" noChangeArrowheads="1"/>
          </p:cNvPicPr>
          <p:nvPr/>
        </p:nvPicPr>
        <p:blipFill>
          <a:blip r:embed="rId5" cstate="print">
            <a:clrChange>
              <a:clrFrom>
                <a:srgbClr val="FFFFFF"/>
              </a:clrFrom>
              <a:clrTo>
                <a:srgbClr val="FFFFFF">
                  <a:alpha val="0"/>
                </a:srgbClr>
              </a:clrTo>
            </a:clrChange>
          </a:blip>
          <a:srcRect l="9000" t="5543" r="6000" b="7621"/>
          <a:stretch>
            <a:fillRect/>
          </a:stretch>
        </p:blipFill>
        <p:spPr bwMode="auto">
          <a:xfrm>
            <a:off x="152400" y="2604657"/>
            <a:ext cx="1657350" cy="916417"/>
          </a:xfrm>
          <a:prstGeom prst="rect">
            <a:avLst/>
          </a:prstGeom>
          <a:noFill/>
        </p:spPr>
      </p:pic>
      <p:pic>
        <p:nvPicPr>
          <p:cNvPr id="11" name="Picture 2" descr="http://quark.natinst.com:9000/qwaf/rootserver/assets/611279?role=preview"/>
          <p:cNvPicPr>
            <a:picLocks noChangeAspect="1" noChangeArrowheads="1"/>
          </p:cNvPicPr>
          <p:nvPr/>
        </p:nvPicPr>
        <p:blipFill>
          <a:blip r:embed="rId6" cstate="print">
            <a:clrChange>
              <a:clrFrom>
                <a:srgbClr val="FFFFFF"/>
              </a:clrFrom>
              <a:clrTo>
                <a:srgbClr val="FFFFFF">
                  <a:alpha val="0"/>
                </a:srgbClr>
              </a:clrTo>
            </a:clrChange>
          </a:blip>
          <a:srcRect l="7250" t="8631" r="4542" b="3333"/>
          <a:stretch>
            <a:fillRect/>
          </a:stretch>
        </p:blipFill>
        <p:spPr bwMode="auto">
          <a:xfrm>
            <a:off x="7218394" y="2600325"/>
            <a:ext cx="1865281" cy="1303142"/>
          </a:xfrm>
          <a:prstGeom prst="rect">
            <a:avLst/>
          </a:prstGeom>
          <a:noFill/>
        </p:spPr>
      </p:pic>
      <p:grpSp>
        <p:nvGrpSpPr>
          <p:cNvPr id="8" name="Group 14"/>
          <p:cNvGrpSpPr/>
          <p:nvPr/>
        </p:nvGrpSpPr>
        <p:grpSpPr>
          <a:xfrm>
            <a:off x="7058025" y="4073524"/>
            <a:ext cx="1933575" cy="1221413"/>
            <a:chOff x="3841750" y="1219200"/>
            <a:chExt cx="3945924" cy="2492587"/>
          </a:xfrm>
        </p:grpSpPr>
        <p:pic>
          <p:nvPicPr>
            <p:cNvPr id="12" name="Picture 4" descr="http://quark.natinst.com:9000/qwaf/rootserver/assets/540670?role=preview"/>
            <p:cNvPicPr>
              <a:picLocks noChangeAspect="1" noChangeArrowheads="1"/>
            </p:cNvPicPr>
            <p:nvPr/>
          </p:nvPicPr>
          <p:blipFill>
            <a:blip r:embed="rId7" cstate="print">
              <a:clrChange>
                <a:clrFrom>
                  <a:srgbClr val="FFFFFF"/>
                </a:clrFrom>
                <a:clrTo>
                  <a:srgbClr val="FFFFFF">
                    <a:alpha val="0"/>
                  </a:srgbClr>
                </a:clrTo>
              </a:clrChange>
            </a:blip>
            <a:srcRect l="4145" t="7317" r="4674" b="4878"/>
            <a:stretch>
              <a:fillRect/>
            </a:stretch>
          </p:blipFill>
          <p:spPr bwMode="auto">
            <a:xfrm>
              <a:off x="3841750" y="1219200"/>
              <a:ext cx="2980266" cy="2438400"/>
            </a:xfrm>
            <a:prstGeom prst="rect">
              <a:avLst/>
            </a:prstGeom>
            <a:noFill/>
          </p:spPr>
        </p:pic>
        <p:pic>
          <p:nvPicPr>
            <p:cNvPr id="14" name="Picture 6" descr="http://quark.natinst.com:9000/qwaf/rootserver/assets/502896?role=preview"/>
            <p:cNvPicPr>
              <a:picLocks noChangeAspect="1" noChangeArrowheads="1"/>
            </p:cNvPicPr>
            <p:nvPr/>
          </p:nvPicPr>
          <p:blipFill>
            <a:blip r:embed="rId8" cstate="print">
              <a:clrChange>
                <a:clrFrom>
                  <a:srgbClr val="FFFFFF"/>
                </a:clrFrom>
                <a:clrTo>
                  <a:srgbClr val="FFFFFF">
                    <a:alpha val="0"/>
                  </a:srgbClr>
                </a:clrTo>
              </a:clrChange>
            </a:blip>
            <a:srcRect l="1966" r="9573" b="17778"/>
            <a:stretch>
              <a:fillRect/>
            </a:stretch>
          </p:blipFill>
          <p:spPr bwMode="auto">
            <a:xfrm>
              <a:off x="4756150" y="1219200"/>
              <a:ext cx="3031524" cy="2492587"/>
            </a:xfrm>
            <a:prstGeom prst="rect">
              <a:avLst/>
            </a:prstGeom>
            <a:noFill/>
          </p:spPr>
        </p:pic>
      </p:grpSp>
      <p:graphicFrame>
        <p:nvGraphicFramePr>
          <p:cNvPr id="16" name="Diagram 15"/>
          <p:cNvGraphicFramePr/>
          <p:nvPr/>
        </p:nvGraphicFramePr>
        <p:xfrm>
          <a:off x="152400" y="1587500"/>
          <a:ext cx="8839200" cy="64452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3" name="Picture 2" descr="http://quark.natinst.com:9000/qwaf/rootserver/assets/380170?role=preview"/>
          <p:cNvPicPr>
            <a:picLocks noChangeAspect="1" noChangeArrowheads="1"/>
          </p:cNvPicPr>
          <p:nvPr/>
        </p:nvPicPr>
        <p:blipFill>
          <a:blip r:embed="rId14" cstate="print">
            <a:clrChange>
              <a:clrFrom>
                <a:srgbClr val="FFFFFF"/>
              </a:clrFrom>
              <a:clrTo>
                <a:srgbClr val="FFFFFF">
                  <a:alpha val="0"/>
                </a:srgbClr>
              </a:clrTo>
            </a:clrChange>
          </a:blip>
          <a:srcRect l="3526" b="11260"/>
          <a:stretch>
            <a:fillRect/>
          </a:stretch>
        </p:blipFill>
        <p:spPr bwMode="auto">
          <a:xfrm>
            <a:off x="5216525" y="4073524"/>
            <a:ext cx="2025650" cy="1149663"/>
          </a:xfrm>
          <a:prstGeom prst="rect">
            <a:avLst/>
          </a:prstGeom>
          <a:noFill/>
        </p:spPr>
      </p:pic>
      <p:grpSp>
        <p:nvGrpSpPr>
          <p:cNvPr id="9" name="Group 32"/>
          <p:cNvGrpSpPr/>
          <p:nvPr/>
        </p:nvGrpSpPr>
        <p:grpSpPr>
          <a:xfrm>
            <a:off x="2270125" y="2600324"/>
            <a:ext cx="1289050" cy="1187283"/>
            <a:chOff x="2270125" y="2600325"/>
            <a:chExt cx="1289050" cy="1187283"/>
          </a:xfrm>
        </p:grpSpPr>
        <p:sp>
          <p:nvSpPr>
            <p:cNvPr id="32" name="Freeform 31"/>
            <p:cNvSpPr/>
            <p:nvPr/>
          </p:nvSpPr>
          <p:spPr bwMode="auto">
            <a:xfrm>
              <a:off x="2274094" y="2636044"/>
              <a:ext cx="1281284" cy="1114425"/>
            </a:xfrm>
            <a:custGeom>
              <a:avLst/>
              <a:gdLst>
                <a:gd name="connsiteX0" fmla="*/ 0 w 1281284"/>
                <a:gd name="connsiteY0" fmla="*/ 52387 h 1114425"/>
                <a:gd name="connsiteX1" fmla="*/ 119062 w 1281284"/>
                <a:gd name="connsiteY1" fmla="*/ 771525 h 1114425"/>
                <a:gd name="connsiteX2" fmla="*/ 119062 w 1281284"/>
                <a:gd name="connsiteY2" fmla="*/ 842962 h 1114425"/>
                <a:gd name="connsiteX3" fmla="*/ 673894 w 1281284"/>
                <a:gd name="connsiteY3" fmla="*/ 1112044 h 1114425"/>
                <a:gd name="connsiteX4" fmla="*/ 714375 w 1281284"/>
                <a:gd name="connsiteY4" fmla="*/ 1114425 h 1114425"/>
                <a:gd name="connsiteX5" fmla="*/ 1276350 w 1281284"/>
                <a:gd name="connsiteY5" fmla="*/ 897731 h 1114425"/>
                <a:gd name="connsiteX6" fmla="*/ 1281112 w 1281284"/>
                <a:gd name="connsiteY6" fmla="*/ 873919 h 1114425"/>
                <a:gd name="connsiteX7" fmla="*/ 1266825 w 1281284"/>
                <a:gd name="connsiteY7" fmla="*/ 840581 h 1114425"/>
                <a:gd name="connsiteX8" fmla="*/ 776287 w 1281284"/>
                <a:gd name="connsiteY8" fmla="*/ 631031 h 1114425"/>
                <a:gd name="connsiteX9" fmla="*/ 778669 w 1281284"/>
                <a:gd name="connsiteY9" fmla="*/ 626269 h 1114425"/>
                <a:gd name="connsiteX10" fmla="*/ 681037 w 1281284"/>
                <a:gd name="connsiteY10" fmla="*/ 19050 h 1114425"/>
                <a:gd name="connsiteX11" fmla="*/ 647700 w 1281284"/>
                <a:gd name="connsiteY11" fmla="*/ 0 h 1114425"/>
                <a:gd name="connsiteX12" fmla="*/ 0 w 1281284"/>
                <a:gd name="connsiteY12" fmla="*/ 52387 h 111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81284" h="1114425">
                  <a:moveTo>
                    <a:pt x="0" y="52387"/>
                  </a:moveTo>
                  <a:lnTo>
                    <a:pt x="119062" y="771525"/>
                  </a:lnTo>
                  <a:lnTo>
                    <a:pt x="119062" y="842962"/>
                  </a:lnTo>
                  <a:lnTo>
                    <a:pt x="673894" y="1112044"/>
                  </a:lnTo>
                  <a:lnTo>
                    <a:pt x="714375" y="1114425"/>
                  </a:lnTo>
                  <a:lnTo>
                    <a:pt x="1276350" y="897731"/>
                  </a:lnTo>
                  <a:cubicBezTo>
                    <a:pt x="1281284" y="875525"/>
                    <a:pt x="1281112" y="883618"/>
                    <a:pt x="1281112" y="873919"/>
                  </a:cubicBezTo>
                  <a:lnTo>
                    <a:pt x="1266825" y="840581"/>
                  </a:lnTo>
                  <a:lnTo>
                    <a:pt x="776287" y="631031"/>
                  </a:lnTo>
                  <a:lnTo>
                    <a:pt x="778669" y="626269"/>
                  </a:lnTo>
                  <a:lnTo>
                    <a:pt x="681037" y="19050"/>
                  </a:lnTo>
                  <a:lnTo>
                    <a:pt x="647700" y="0"/>
                  </a:lnTo>
                  <a:lnTo>
                    <a:pt x="0" y="52387"/>
                  </a:ln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pic>
          <p:nvPicPr>
            <p:cNvPr id="19458" name="Picture 2" descr="http://www.shopfloorautomations.com/images/laptop-2.jpg"/>
            <p:cNvPicPr>
              <a:picLocks noChangeAspect="1" noChangeArrowheads="1"/>
            </p:cNvPicPr>
            <p:nvPr/>
          </p:nvPicPr>
          <p:blipFill>
            <a:blip r:embed="rId15" cstate="print">
              <a:clrChange>
                <a:clrFrom>
                  <a:srgbClr val="FFFFFF"/>
                </a:clrFrom>
                <a:clrTo>
                  <a:srgbClr val="FFFFFF">
                    <a:alpha val="0"/>
                  </a:srgbClr>
                </a:clrTo>
              </a:clrChange>
            </a:blip>
            <a:srcRect/>
            <a:stretch>
              <a:fillRect/>
            </a:stretch>
          </p:blipFill>
          <p:spPr bwMode="auto">
            <a:xfrm>
              <a:off x="2270125" y="2600325"/>
              <a:ext cx="1289050" cy="1187283"/>
            </a:xfrm>
            <a:prstGeom prst="rect">
              <a:avLst/>
            </a:prstGeom>
            <a:noFill/>
          </p:spPr>
        </p:pic>
      </p:grpSp>
      <p:grpSp>
        <p:nvGrpSpPr>
          <p:cNvPr id="15" name="Group 38"/>
          <p:cNvGrpSpPr/>
          <p:nvPr/>
        </p:nvGrpSpPr>
        <p:grpSpPr>
          <a:xfrm>
            <a:off x="3282950" y="3521074"/>
            <a:ext cx="920749" cy="654755"/>
            <a:chOff x="2362200" y="3797300"/>
            <a:chExt cx="1196975" cy="851182"/>
          </a:xfrm>
        </p:grpSpPr>
        <p:sp>
          <p:nvSpPr>
            <p:cNvPr id="38" name="Freeform 37"/>
            <p:cNvSpPr/>
            <p:nvPr/>
          </p:nvSpPr>
          <p:spPr bwMode="auto">
            <a:xfrm>
              <a:off x="2416969" y="3843338"/>
              <a:ext cx="1107281" cy="676275"/>
            </a:xfrm>
            <a:custGeom>
              <a:avLst/>
              <a:gdLst>
                <a:gd name="connsiteX0" fmla="*/ 104775 w 1107281"/>
                <a:gd name="connsiteY0" fmla="*/ 7143 h 676275"/>
                <a:gd name="connsiteX1" fmla="*/ 61912 w 1107281"/>
                <a:gd name="connsiteY1" fmla="*/ 95250 h 676275"/>
                <a:gd name="connsiteX2" fmla="*/ 52387 w 1107281"/>
                <a:gd name="connsiteY2" fmla="*/ 233362 h 676275"/>
                <a:gd name="connsiteX3" fmla="*/ 71437 w 1107281"/>
                <a:gd name="connsiteY3" fmla="*/ 390525 h 676275"/>
                <a:gd name="connsiteX4" fmla="*/ 76200 w 1107281"/>
                <a:gd name="connsiteY4" fmla="*/ 516731 h 676275"/>
                <a:gd name="connsiteX5" fmla="*/ 21431 w 1107281"/>
                <a:gd name="connsiteY5" fmla="*/ 554831 h 676275"/>
                <a:gd name="connsiteX6" fmla="*/ 0 w 1107281"/>
                <a:gd name="connsiteY6" fmla="*/ 592931 h 676275"/>
                <a:gd name="connsiteX7" fmla="*/ 11906 w 1107281"/>
                <a:gd name="connsiteY7" fmla="*/ 611981 h 676275"/>
                <a:gd name="connsiteX8" fmla="*/ 85725 w 1107281"/>
                <a:gd name="connsiteY8" fmla="*/ 550068 h 676275"/>
                <a:gd name="connsiteX9" fmla="*/ 161925 w 1107281"/>
                <a:gd name="connsiteY9" fmla="*/ 542925 h 676275"/>
                <a:gd name="connsiteX10" fmla="*/ 314325 w 1107281"/>
                <a:gd name="connsiteY10" fmla="*/ 585787 h 676275"/>
                <a:gd name="connsiteX11" fmla="*/ 719137 w 1107281"/>
                <a:gd name="connsiteY11" fmla="*/ 561975 h 676275"/>
                <a:gd name="connsiteX12" fmla="*/ 750094 w 1107281"/>
                <a:gd name="connsiteY12" fmla="*/ 647700 h 676275"/>
                <a:gd name="connsiteX13" fmla="*/ 1050131 w 1107281"/>
                <a:gd name="connsiteY13" fmla="*/ 676275 h 676275"/>
                <a:gd name="connsiteX14" fmla="*/ 1104900 w 1107281"/>
                <a:gd name="connsiteY14" fmla="*/ 635793 h 676275"/>
                <a:gd name="connsiteX15" fmla="*/ 1104900 w 1107281"/>
                <a:gd name="connsiteY15" fmla="*/ 554831 h 676275"/>
                <a:gd name="connsiteX16" fmla="*/ 1107281 w 1107281"/>
                <a:gd name="connsiteY16" fmla="*/ 476250 h 676275"/>
                <a:gd name="connsiteX17" fmla="*/ 1083469 w 1107281"/>
                <a:gd name="connsiteY17" fmla="*/ 461962 h 676275"/>
                <a:gd name="connsiteX18" fmla="*/ 897731 w 1107281"/>
                <a:gd name="connsiteY18" fmla="*/ 461962 h 676275"/>
                <a:gd name="connsiteX19" fmla="*/ 647700 w 1107281"/>
                <a:gd name="connsiteY19" fmla="*/ 481012 h 676275"/>
                <a:gd name="connsiteX20" fmla="*/ 350044 w 1107281"/>
                <a:gd name="connsiteY20" fmla="*/ 500062 h 676275"/>
                <a:gd name="connsiteX21" fmla="*/ 342900 w 1107281"/>
                <a:gd name="connsiteY21" fmla="*/ 388143 h 676275"/>
                <a:gd name="connsiteX22" fmla="*/ 902494 w 1107281"/>
                <a:gd name="connsiteY22" fmla="*/ 357187 h 676275"/>
                <a:gd name="connsiteX23" fmla="*/ 1026319 w 1107281"/>
                <a:gd name="connsiteY23" fmla="*/ 238125 h 676275"/>
                <a:gd name="connsiteX24" fmla="*/ 1033462 w 1107281"/>
                <a:gd name="connsiteY24" fmla="*/ 130968 h 676275"/>
                <a:gd name="connsiteX25" fmla="*/ 969169 w 1107281"/>
                <a:gd name="connsiteY25" fmla="*/ 54768 h 676275"/>
                <a:gd name="connsiteX26" fmla="*/ 885825 w 1107281"/>
                <a:gd name="connsiteY26" fmla="*/ 19050 h 676275"/>
                <a:gd name="connsiteX27" fmla="*/ 302419 w 1107281"/>
                <a:gd name="connsiteY27" fmla="*/ 0 h 676275"/>
                <a:gd name="connsiteX28" fmla="*/ 278606 w 1107281"/>
                <a:gd name="connsiteY28" fmla="*/ 19050 h 676275"/>
                <a:gd name="connsiteX29" fmla="*/ 245269 w 1107281"/>
                <a:gd name="connsiteY29" fmla="*/ 2381 h 676275"/>
                <a:gd name="connsiteX30" fmla="*/ 104775 w 1107281"/>
                <a:gd name="connsiteY30" fmla="*/ 7143 h 676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07281" h="676275">
                  <a:moveTo>
                    <a:pt x="104775" y="7143"/>
                  </a:moveTo>
                  <a:lnTo>
                    <a:pt x="61912" y="95250"/>
                  </a:lnTo>
                  <a:lnTo>
                    <a:pt x="52387" y="233362"/>
                  </a:lnTo>
                  <a:lnTo>
                    <a:pt x="71437" y="390525"/>
                  </a:lnTo>
                  <a:lnTo>
                    <a:pt x="76200" y="516731"/>
                  </a:lnTo>
                  <a:lnTo>
                    <a:pt x="21431" y="554831"/>
                  </a:lnTo>
                  <a:lnTo>
                    <a:pt x="0" y="592931"/>
                  </a:lnTo>
                  <a:lnTo>
                    <a:pt x="11906" y="611981"/>
                  </a:lnTo>
                  <a:lnTo>
                    <a:pt x="85725" y="550068"/>
                  </a:lnTo>
                  <a:lnTo>
                    <a:pt x="161925" y="542925"/>
                  </a:lnTo>
                  <a:lnTo>
                    <a:pt x="314325" y="585787"/>
                  </a:lnTo>
                  <a:lnTo>
                    <a:pt x="719137" y="561975"/>
                  </a:lnTo>
                  <a:lnTo>
                    <a:pt x="750094" y="647700"/>
                  </a:lnTo>
                  <a:lnTo>
                    <a:pt x="1050131" y="676275"/>
                  </a:lnTo>
                  <a:lnTo>
                    <a:pt x="1104900" y="635793"/>
                  </a:lnTo>
                  <a:lnTo>
                    <a:pt x="1104900" y="554831"/>
                  </a:lnTo>
                  <a:cubicBezTo>
                    <a:pt x="1105694" y="528637"/>
                    <a:pt x="1106487" y="502444"/>
                    <a:pt x="1107281" y="476250"/>
                  </a:cubicBezTo>
                  <a:lnTo>
                    <a:pt x="1083469" y="461962"/>
                  </a:lnTo>
                  <a:lnTo>
                    <a:pt x="897731" y="461962"/>
                  </a:lnTo>
                  <a:lnTo>
                    <a:pt x="647700" y="481012"/>
                  </a:lnTo>
                  <a:lnTo>
                    <a:pt x="350044" y="500062"/>
                  </a:lnTo>
                  <a:lnTo>
                    <a:pt x="342900" y="388143"/>
                  </a:lnTo>
                  <a:lnTo>
                    <a:pt x="902494" y="357187"/>
                  </a:lnTo>
                  <a:lnTo>
                    <a:pt x="1026319" y="238125"/>
                  </a:lnTo>
                  <a:lnTo>
                    <a:pt x="1033462" y="130968"/>
                  </a:lnTo>
                  <a:lnTo>
                    <a:pt x="969169" y="54768"/>
                  </a:lnTo>
                  <a:lnTo>
                    <a:pt x="885825" y="19050"/>
                  </a:lnTo>
                  <a:lnTo>
                    <a:pt x="302419" y="0"/>
                  </a:lnTo>
                  <a:lnTo>
                    <a:pt x="278606" y="19050"/>
                  </a:lnTo>
                  <a:lnTo>
                    <a:pt x="245269" y="2381"/>
                  </a:lnTo>
                  <a:lnTo>
                    <a:pt x="104775" y="7143"/>
                  </a:ln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pic>
          <p:nvPicPr>
            <p:cNvPr id="19460" name="Picture 4" descr="http://regmedia.co.uk/2007/06/13/creative_webcam_1.jpg"/>
            <p:cNvPicPr>
              <a:picLocks noChangeAspect="1" noChangeArrowheads="1"/>
            </p:cNvPicPr>
            <p:nvPr/>
          </p:nvPicPr>
          <p:blipFill>
            <a:blip r:embed="rId16" cstate="print">
              <a:clrChange>
                <a:clrFrom>
                  <a:srgbClr val="FFFFFF"/>
                </a:clrFrom>
                <a:clrTo>
                  <a:srgbClr val="FFFFFF">
                    <a:alpha val="0"/>
                  </a:srgbClr>
                </a:clrTo>
              </a:clrChange>
            </a:blip>
            <a:srcRect/>
            <a:stretch>
              <a:fillRect/>
            </a:stretch>
          </p:blipFill>
          <p:spPr bwMode="auto">
            <a:xfrm>
              <a:off x="2362200" y="3797300"/>
              <a:ext cx="1196975" cy="851182"/>
            </a:xfrm>
            <a:prstGeom prst="rect">
              <a:avLst/>
            </a:prstGeom>
            <a:noFill/>
          </p:spPr>
        </p:pic>
      </p:grpSp>
      <p:grpSp>
        <p:nvGrpSpPr>
          <p:cNvPr id="21" name="Group 41"/>
          <p:cNvGrpSpPr/>
          <p:nvPr/>
        </p:nvGrpSpPr>
        <p:grpSpPr>
          <a:xfrm>
            <a:off x="5768975" y="2741255"/>
            <a:ext cx="920750" cy="1240194"/>
            <a:chOff x="7978775" y="482600"/>
            <a:chExt cx="920750" cy="1240194"/>
          </a:xfrm>
        </p:grpSpPr>
        <p:sp>
          <p:nvSpPr>
            <p:cNvPr id="41" name="Freeform 40"/>
            <p:cNvSpPr/>
            <p:nvPr/>
          </p:nvSpPr>
          <p:spPr bwMode="auto">
            <a:xfrm>
              <a:off x="8090807" y="1012371"/>
              <a:ext cx="530679" cy="386443"/>
            </a:xfrm>
            <a:custGeom>
              <a:avLst/>
              <a:gdLst>
                <a:gd name="connsiteX0" fmla="*/ 0 w 530679"/>
                <a:gd name="connsiteY0" fmla="*/ 19050 h 386443"/>
                <a:gd name="connsiteX1" fmla="*/ 2722 w 530679"/>
                <a:gd name="connsiteY1" fmla="*/ 296636 h 386443"/>
                <a:gd name="connsiteX2" fmla="*/ 81643 w 530679"/>
                <a:gd name="connsiteY2" fmla="*/ 361950 h 386443"/>
                <a:gd name="connsiteX3" fmla="*/ 312964 w 530679"/>
                <a:gd name="connsiteY3" fmla="*/ 386443 h 386443"/>
                <a:gd name="connsiteX4" fmla="*/ 487136 w 530679"/>
                <a:gd name="connsiteY4" fmla="*/ 334736 h 386443"/>
                <a:gd name="connsiteX5" fmla="*/ 525236 w 530679"/>
                <a:gd name="connsiteY5" fmla="*/ 293915 h 386443"/>
                <a:gd name="connsiteX6" fmla="*/ 530679 w 530679"/>
                <a:gd name="connsiteY6" fmla="*/ 0 h 386443"/>
                <a:gd name="connsiteX7" fmla="*/ 443593 w 530679"/>
                <a:gd name="connsiteY7" fmla="*/ 10886 h 386443"/>
                <a:gd name="connsiteX8" fmla="*/ 307522 w 530679"/>
                <a:gd name="connsiteY8" fmla="*/ 125186 h 386443"/>
                <a:gd name="connsiteX9" fmla="*/ 160564 w 530679"/>
                <a:gd name="connsiteY9" fmla="*/ 114300 h 386443"/>
                <a:gd name="connsiteX10" fmla="*/ 57150 w 530679"/>
                <a:gd name="connsiteY10" fmla="*/ 19050 h 386443"/>
                <a:gd name="connsiteX11" fmla="*/ 0 w 530679"/>
                <a:gd name="connsiteY11" fmla="*/ 19050 h 38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0679" h="386443">
                  <a:moveTo>
                    <a:pt x="0" y="19050"/>
                  </a:moveTo>
                  <a:cubicBezTo>
                    <a:pt x="907" y="111579"/>
                    <a:pt x="1815" y="204107"/>
                    <a:pt x="2722" y="296636"/>
                  </a:cubicBezTo>
                  <a:lnTo>
                    <a:pt x="81643" y="361950"/>
                  </a:lnTo>
                  <a:lnTo>
                    <a:pt x="312964" y="386443"/>
                  </a:lnTo>
                  <a:lnTo>
                    <a:pt x="487136" y="334736"/>
                  </a:lnTo>
                  <a:lnTo>
                    <a:pt x="525236" y="293915"/>
                  </a:lnTo>
                  <a:cubicBezTo>
                    <a:pt x="527050" y="195943"/>
                    <a:pt x="528865" y="97972"/>
                    <a:pt x="530679" y="0"/>
                  </a:cubicBezTo>
                  <a:lnTo>
                    <a:pt x="443593" y="10886"/>
                  </a:lnTo>
                  <a:lnTo>
                    <a:pt x="307522" y="125186"/>
                  </a:lnTo>
                  <a:lnTo>
                    <a:pt x="160564" y="114300"/>
                  </a:lnTo>
                  <a:lnTo>
                    <a:pt x="57150" y="19050"/>
                  </a:lnTo>
                  <a:lnTo>
                    <a:pt x="0" y="19050"/>
                  </a:lnTo>
                  <a:close/>
                </a:path>
              </a:pathLst>
            </a:cu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pic>
          <p:nvPicPr>
            <p:cNvPr id="17" name="Picture 2" descr="http://quark.natinst.com:9000/qwaf/rootserver/assets/549467?role=preview"/>
            <p:cNvPicPr>
              <a:picLocks noChangeAspect="1" noChangeArrowheads="1"/>
            </p:cNvPicPr>
            <p:nvPr/>
          </p:nvPicPr>
          <p:blipFill>
            <a:blip r:embed="rId17" cstate="print">
              <a:clrChange>
                <a:clrFrom>
                  <a:srgbClr val="FFFFFF"/>
                </a:clrFrom>
                <a:clrTo>
                  <a:srgbClr val="FFFFFF">
                    <a:alpha val="0"/>
                  </a:srgbClr>
                </a:clrTo>
              </a:clrChange>
            </a:blip>
            <a:srcRect l="7296" t="6667" r="8584" b="5333"/>
            <a:stretch>
              <a:fillRect/>
            </a:stretch>
          </p:blipFill>
          <p:spPr bwMode="auto">
            <a:xfrm>
              <a:off x="7978775" y="482600"/>
              <a:ext cx="920750" cy="1240194"/>
            </a:xfrm>
            <a:prstGeom prst="rect">
              <a:avLst/>
            </a:prstGeom>
            <a:noFill/>
          </p:spPr>
        </p:pic>
      </p:grpSp>
      <p:pic>
        <p:nvPicPr>
          <p:cNvPr id="43" name="Picture 42" descr="http://quark.natinst.com:9000/qwaf/rootserver/assets/600166?role=preview"/>
          <p:cNvPicPr>
            <a:picLocks noChangeAspect="1" noChangeArrowheads="1"/>
          </p:cNvPicPr>
          <p:nvPr/>
        </p:nvPicPr>
        <p:blipFill>
          <a:blip r:embed="rId18" cstate="print">
            <a:clrChange>
              <a:clrFrom>
                <a:srgbClr val="FFFFFF"/>
              </a:clrFrom>
              <a:clrTo>
                <a:srgbClr val="FFFFFF">
                  <a:alpha val="0"/>
                </a:srgbClr>
              </a:clrTo>
            </a:clrChange>
          </a:blip>
          <a:srcRect l="1000" t="56473" r="37375" b="6942"/>
          <a:stretch>
            <a:fillRect/>
          </a:stretch>
        </p:blipFill>
        <p:spPr bwMode="auto">
          <a:xfrm>
            <a:off x="3835400" y="2745415"/>
            <a:ext cx="1657350" cy="655544"/>
          </a:xfrm>
          <a:prstGeom prst="rect">
            <a:avLst/>
          </a:prstGeom>
          <a:noFill/>
        </p:spPr>
      </p:pic>
      <p:pic>
        <p:nvPicPr>
          <p:cNvPr id="45" name="Picture 12" descr="http://quark.natinst.com:9000/qwaf/rootserver/assets/483169?role=preview"/>
          <p:cNvPicPr>
            <a:picLocks noChangeAspect="1" noChangeArrowheads="1"/>
          </p:cNvPicPr>
          <p:nvPr/>
        </p:nvPicPr>
        <p:blipFill>
          <a:blip r:embed="rId19" cstate="print">
            <a:clrChange>
              <a:clrFrom>
                <a:srgbClr val="FFFFFF"/>
              </a:clrFrom>
              <a:clrTo>
                <a:srgbClr val="FFFFFF">
                  <a:alpha val="0"/>
                </a:srgbClr>
              </a:clrTo>
            </a:clrChange>
          </a:blip>
          <a:srcRect l="8333" t="6667" r="20000" b="4000"/>
          <a:stretch>
            <a:fillRect/>
          </a:stretch>
        </p:blipFill>
        <p:spPr bwMode="auto">
          <a:xfrm>
            <a:off x="3282950" y="2324099"/>
            <a:ext cx="736600" cy="1147725"/>
          </a:xfrm>
          <a:prstGeom prst="rect">
            <a:avLst/>
          </a:prstGeom>
          <a:noFill/>
        </p:spPr>
      </p:pic>
      <p:pic>
        <p:nvPicPr>
          <p:cNvPr id="22" name="Picture 21" descr="chassaing"/>
          <p:cNvPicPr>
            <a:picLocks noChangeAspect="1" noChangeArrowheads="1"/>
          </p:cNvPicPr>
          <p:nvPr/>
        </p:nvPicPr>
        <p:blipFill>
          <a:blip r:embed="rId20" cstate="print"/>
          <a:srcRect/>
          <a:stretch>
            <a:fillRect/>
          </a:stretch>
        </p:blipFill>
        <p:spPr bwMode="auto">
          <a:xfrm>
            <a:off x="5768975" y="5086349"/>
            <a:ext cx="782112" cy="1162909"/>
          </a:xfrm>
          <a:prstGeom prst="rect">
            <a:avLst/>
          </a:prstGeom>
          <a:noFill/>
          <a:effectLst>
            <a:outerShdw blurRad="76200" dir="13500000" sy="23000" kx="1200000" algn="br" rotWithShape="0">
              <a:prstClr val="black">
                <a:alpha val="20000"/>
              </a:prstClr>
            </a:outerShdw>
          </a:effectLst>
          <a:scene3d>
            <a:camera prst="perspectiveContrastingLeftFacing">
              <a:rot lat="898230" lon="18842895" rev="79269"/>
            </a:camera>
            <a:lightRig rig="threePt" dir="t"/>
          </a:scene3d>
          <a:sp3d extrusionH="127000"/>
        </p:spPr>
      </p:pic>
      <p:pic>
        <p:nvPicPr>
          <p:cNvPr id="26" name="Picture 7" descr="SP_First"/>
          <p:cNvPicPr>
            <a:picLocks noChangeAspect="1" noChangeArrowheads="1"/>
          </p:cNvPicPr>
          <p:nvPr/>
        </p:nvPicPr>
        <p:blipFill>
          <a:blip r:embed="rId21" cstate="screen"/>
          <a:srcRect/>
          <a:stretch>
            <a:fillRect/>
          </a:stretch>
        </p:blipFill>
        <p:spPr bwMode="auto">
          <a:xfrm>
            <a:off x="2638425" y="3981449"/>
            <a:ext cx="859514" cy="1132941"/>
          </a:xfrm>
          <a:prstGeom prst="rect">
            <a:avLst/>
          </a:prstGeom>
          <a:noFill/>
          <a:effectLst>
            <a:outerShdw blurRad="76200" dir="13500000" sy="23000" kx="1200000" algn="br" rotWithShape="0">
              <a:prstClr val="black">
                <a:alpha val="20000"/>
              </a:prstClr>
            </a:outerShdw>
          </a:effectLst>
          <a:scene3d>
            <a:camera prst="perspectiveContrastingLeftFacing">
              <a:rot lat="898230" lon="18842895" rev="79269"/>
            </a:camera>
            <a:lightRig rig="threePt" dir="t"/>
          </a:scene3d>
          <a:sp3d extrusionH="127000"/>
        </p:spPr>
      </p:pic>
      <p:pic>
        <p:nvPicPr>
          <p:cNvPr id="27" name="Picture 11" descr="Front Cover Image"/>
          <p:cNvPicPr>
            <a:picLocks noChangeAspect="1" noChangeArrowheads="1"/>
          </p:cNvPicPr>
          <p:nvPr/>
        </p:nvPicPr>
        <p:blipFill>
          <a:blip r:embed="rId22" cstate="screen"/>
          <a:srcRect/>
          <a:stretch>
            <a:fillRect/>
          </a:stretch>
        </p:blipFill>
        <p:spPr bwMode="auto">
          <a:xfrm>
            <a:off x="4498801" y="3493034"/>
            <a:ext cx="901874" cy="1225015"/>
          </a:xfrm>
          <a:prstGeom prst="rect">
            <a:avLst/>
          </a:prstGeom>
          <a:noFill/>
          <a:effectLst>
            <a:outerShdw blurRad="76200" dir="13500000" sy="23000" kx="1200000" algn="br" rotWithShape="0">
              <a:prstClr val="black">
                <a:alpha val="20000"/>
              </a:prstClr>
            </a:outerShdw>
          </a:effectLst>
          <a:scene3d>
            <a:camera prst="perspectiveContrastingLeftFacing">
              <a:rot lat="898230" lon="18842895" rev="79269"/>
            </a:camera>
            <a:lightRig rig="threePt" dir="t"/>
          </a:scene3d>
          <a:sp3d extrusionH="127000"/>
        </p:spPr>
      </p:pic>
      <p:pic>
        <p:nvPicPr>
          <p:cNvPr id="40" name="Picture 2" descr="http://quark.natinst.com:9000/qwaf/rootserver/assets/566219?role=preview"/>
          <p:cNvPicPr>
            <a:picLocks noChangeAspect="1" noChangeArrowheads="1"/>
          </p:cNvPicPr>
          <p:nvPr/>
        </p:nvPicPr>
        <p:blipFill>
          <a:blip r:embed="rId23" cstate="print"/>
          <a:srcRect l="15708" t="8056" r="8167" b="3333"/>
          <a:stretch>
            <a:fillRect/>
          </a:stretch>
        </p:blipFill>
        <p:spPr bwMode="auto">
          <a:xfrm>
            <a:off x="2546350" y="4349749"/>
            <a:ext cx="1104900" cy="964595"/>
          </a:xfrm>
          <a:prstGeom prst="rect">
            <a:avLst/>
          </a:prstGeom>
          <a:no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8" name="Picture 8" descr="telecomm_breakdown"/>
          <p:cNvPicPr>
            <a:picLocks noChangeAspect="1" noChangeArrowheads="1"/>
          </p:cNvPicPr>
          <p:nvPr/>
        </p:nvPicPr>
        <p:blipFill>
          <a:blip r:embed="rId24" cstate="screen"/>
          <a:srcRect/>
          <a:stretch>
            <a:fillRect/>
          </a:stretch>
        </p:blipFill>
        <p:spPr bwMode="auto">
          <a:xfrm>
            <a:off x="3375025" y="4902199"/>
            <a:ext cx="933504" cy="1150405"/>
          </a:xfrm>
          <a:prstGeom prst="rect">
            <a:avLst/>
          </a:prstGeom>
          <a:noFill/>
          <a:effectLst>
            <a:outerShdw blurRad="76200" dir="13500000" sy="23000" kx="1200000" algn="br" rotWithShape="0">
              <a:prstClr val="black">
                <a:alpha val="20000"/>
              </a:prstClr>
            </a:outerShdw>
          </a:effectLst>
          <a:scene3d>
            <a:camera prst="perspectiveContrastingLeftFacing">
              <a:rot lat="898230" lon="18842895" rev="79269"/>
            </a:camera>
            <a:lightRig rig="threePt" dir="t"/>
          </a:scene3d>
          <a:sp3d extrusionH="82550"/>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000"/>
                                        <p:tgtEl>
                                          <p:spTgt spid="19"/>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1000"/>
                                        <p:tgtEl>
                                          <p:spTgt spid="1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45"/>
                                        </p:tgtEl>
                                        <p:attrNameLst>
                                          <p:attrName>style.visibility</p:attrName>
                                        </p:attrNameLst>
                                      </p:cBhvr>
                                      <p:to>
                                        <p:strVal val="visible"/>
                                      </p:to>
                                    </p:set>
                                    <p:animEffect transition="in" filter="fade">
                                      <p:cBhvr>
                                        <p:cTn id="23" dur="1000"/>
                                        <p:tgtEl>
                                          <p:spTgt spid="45"/>
                                        </p:tgtEl>
                                      </p:cBhvr>
                                    </p:animEffect>
                                  </p:childTnLst>
                                </p:cTn>
                              </p:par>
                              <p:par>
                                <p:cTn id="24" presetID="10" presetClass="entr" presetSubtype="0" fill="hold"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1000"/>
                                        <p:tgtEl>
                                          <p:spTgt spid="15"/>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1000"/>
                                        <p:tgtEl>
                                          <p:spTgt spid="26"/>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1000"/>
                                        <p:tgtEl>
                                          <p:spTgt spid="40"/>
                                        </p:tgtEl>
                                      </p:cBhvr>
                                    </p:animEffect>
                                  </p:childTnLst>
                                </p:cTn>
                              </p:par>
                              <p:par>
                                <p:cTn id="35" presetID="10"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1000"/>
                                        <p:tgtEl>
                                          <p:spTgt spid="43"/>
                                        </p:tgtEl>
                                      </p:cBhvr>
                                    </p:animEffect>
                                  </p:childTnLst>
                                </p:cTn>
                              </p:par>
                              <p:par>
                                <p:cTn id="43" presetID="10"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1000"/>
                                        <p:tgtEl>
                                          <p:spTgt spid="2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childTnLst>
                                </p:cTn>
                              </p:par>
                              <p:par>
                                <p:cTn id="51" presetID="10" presetClass="entr" presetSubtype="0" fill="hold"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1000"/>
                                        <p:tgtEl>
                                          <p:spTgt spid="13"/>
                                        </p:tgtEl>
                                      </p:cBhvr>
                                    </p:animEffect>
                                  </p:childTnLst>
                                </p:cTn>
                              </p:par>
                              <p:par>
                                <p:cTn id="54" presetID="10" presetClass="entr" presetSubtype="0" fill="hold" nodeType="withEffect">
                                  <p:stCondLst>
                                    <p:cond delay="0"/>
                                  </p:stCondLst>
                                  <p:childTnLst>
                                    <p:set>
                                      <p:cBhvr>
                                        <p:cTn id="55" dur="1" fill="hold">
                                          <p:stCondLst>
                                            <p:cond delay="0"/>
                                          </p:stCondLst>
                                        </p:cTn>
                                        <p:tgtEl>
                                          <p:spTgt spid="22"/>
                                        </p:tgtEl>
                                        <p:attrNameLst>
                                          <p:attrName>style.visibility</p:attrName>
                                        </p:attrNameLst>
                                      </p:cBhvr>
                                      <p:to>
                                        <p:strVal val="visible"/>
                                      </p:to>
                                    </p:set>
                                    <p:animEffect transition="in" filter="fade">
                                      <p:cBhvr>
                                        <p:cTn id="5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9" grpId="0" animBg="1"/>
      <p:bldP spid="1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990600" y="304800"/>
            <a:ext cx="6781800" cy="5773917"/>
          </a:xfrm>
          <a:prstGeom prst="rect">
            <a:avLst/>
          </a:prstGeom>
          <a:noFill/>
          <a:ln w="9525">
            <a:noFill/>
            <a:miter lim="800000"/>
            <a:headEnd/>
            <a:tailEnd/>
          </a:ln>
          <a:effectLst/>
        </p:spPr>
      </p:pic>
      <p:pic>
        <p:nvPicPr>
          <p:cNvPr id="3" name="Picture 2"/>
          <p:cNvPicPr>
            <a:picLocks noChangeAspect="1" noChangeArrowheads="1"/>
          </p:cNvPicPr>
          <p:nvPr/>
        </p:nvPicPr>
        <p:blipFill>
          <a:blip r:embed="rId3" cstate="print"/>
          <a:srcRect/>
          <a:stretch>
            <a:fillRect/>
          </a:stretch>
        </p:blipFill>
        <p:spPr bwMode="auto">
          <a:xfrm>
            <a:off x="7452361" y="4267201"/>
            <a:ext cx="1424940" cy="1295400"/>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sz="half" idx="1"/>
          </p:nvPr>
        </p:nvSpPr>
        <p:spPr>
          <a:xfrm>
            <a:off x="152400" y="1600200"/>
            <a:ext cx="4800600" cy="2743200"/>
          </a:xfrm>
        </p:spPr>
        <p:txBody>
          <a:bodyPr>
            <a:normAutofit fontScale="77500" lnSpcReduction="20000"/>
          </a:bodyPr>
          <a:lstStyle/>
          <a:p>
            <a:r>
              <a:rPr lang="en-US" dirty="0" smtClean="0">
                <a:solidFill>
                  <a:schemeClr val="tx1"/>
                </a:solidFill>
              </a:rPr>
              <a:t>Over 200,000 premature infants born in the U.S. each year with feeding problems</a:t>
            </a:r>
          </a:p>
          <a:p>
            <a:pPr lvl="1"/>
            <a:r>
              <a:rPr lang="en-US" dirty="0" smtClean="0">
                <a:solidFill>
                  <a:schemeClr val="tx1"/>
                </a:solidFill>
              </a:rPr>
              <a:t>Ntrainer System® teaches babies to feed</a:t>
            </a:r>
          </a:p>
          <a:p>
            <a:pPr>
              <a:buNone/>
            </a:pPr>
            <a:endParaRPr lang="en-US" dirty="0" smtClean="0">
              <a:solidFill>
                <a:schemeClr val="tx1"/>
              </a:solidFill>
            </a:endParaRPr>
          </a:p>
          <a:p>
            <a:r>
              <a:rPr lang="en-US" dirty="0" smtClean="0">
                <a:solidFill>
                  <a:schemeClr val="tx1"/>
                </a:solidFill>
              </a:rPr>
              <a:t>NTrainer System</a:t>
            </a:r>
            <a:r>
              <a:rPr lang="en-US" baseline="30000" dirty="0" smtClean="0">
                <a:solidFill>
                  <a:schemeClr val="tx1"/>
                </a:solidFill>
              </a:rPr>
              <a:t>®</a:t>
            </a:r>
            <a:r>
              <a:rPr lang="en-US" dirty="0" smtClean="0">
                <a:solidFill>
                  <a:schemeClr val="tx1"/>
                </a:solidFill>
              </a:rPr>
              <a:t> Prototyped on NI CompactRIO and LabVIEW Statechart Module</a:t>
            </a:r>
          </a:p>
          <a:p>
            <a:pPr lvl="1"/>
            <a:r>
              <a:rPr lang="en-US" dirty="0" smtClean="0">
                <a:solidFill>
                  <a:schemeClr val="tx1"/>
                </a:solidFill>
              </a:rPr>
              <a:t>Pressure monitoring/control</a:t>
            </a:r>
          </a:p>
        </p:txBody>
      </p:sp>
      <p:pic>
        <p:nvPicPr>
          <p:cNvPr id="11" name="Picture 10" descr="KCBioMedix Logo2.tif"/>
          <p:cNvPicPr>
            <a:picLocks noChangeAspect="1"/>
          </p:cNvPicPr>
          <p:nvPr/>
        </p:nvPicPr>
        <p:blipFill>
          <a:blip r:embed="rId3" cstate="screen"/>
          <a:srcRect/>
          <a:stretch>
            <a:fillRect/>
          </a:stretch>
        </p:blipFill>
        <p:spPr>
          <a:xfrm>
            <a:off x="1219200" y="3962400"/>
            <a:ext cx="3505200" cy="1111406"/>
          </a:xfrm>
          <a:prstGeom prst="rect">
            <a:avLst/>
          </a:prstGeom>
        </p:spPr>
      </p:pic>
      <p:pic>
        <p:nvPicPr>
          <p:cNvPr id="9" name="Picture 8" descr="KCBiomedix.gif"/>
          <p:cNvPicPr>
            <a:picLocks noChangeAspect="1"/>
          </p:cNvPicPr>
          <p:nvPr/>
        </p:nvPicPr>
        <p:blipFill>
          <a:blip r:embed="rId4" cstate="print"/>
          <a:srcRect l="2332" t="3571" r="2041"/>
          <a:stretch>
            <a:fillRect/>
          </a:stretch>
        </p:blipFill>
        <p:spPr>
          <a:xfrm>
            <a:off x="5410200" y="762000"/>
            <a:ext cx="3124200" cy="2057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3" name="Picture 12" descr="NTrainer System.tif"/>
          <p:cNvPicPr>
            <a:picLocks noChangeAspect="1"/>
          </p:cNvPicPr>
          <p:nvPr/>
        </p:nvPicPr>
        <p:blipFill>
          <a:blip r:embed="rId5" cstate="screen"/>
          <a:stretch>
            <a:fillRect/>
          </a:stretch>
        </p:blipFill>
        <p:spPr>
          <a:xfrm>
            <a:off x="7010400" y="1905000"/>
            <a:ext cx="1779227" cy="267808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6" name="Rectangle 15"/>
          <p:cNvSpPr/>
          <p:nvPr/>
        </p:nvSpPr>
        <p:spPr>
          <a:xfrm>
            <a:off x="76200" y="4876800"/>
            <a:ext cx="8229600" cy="1092607"/>
          </a:xfrm>
          <a:prstGeom prst="rect">
            <a:avLst/>
          </a:prstGeom>
        </p:spPr>
        <p:txBody>
          <a:bodyPr wrap="square">
            <a:spAutoFit/>
          </a:bodyPr>
          <a:lstStyle/>
          <a:p>
            <a:pPr algn="l" rtl="0" eaLnBrk="0" fontAlgn="base" hangingPunct="0">
              <a:spcBef>
                <a:spcPct val="0"/>
              </a:spcBef>
              <a:spcAft>
                <a:spcPct val="0"/>
              </a:spcAft>
            </a:pPr>
            <a:r>
              <a:rPr lang="en-US" sz="2000" i="1" kern="1200" dirty="0">
                <a:solidFill>
                  <a:srgbClr val="000000"/>
                </a:solidFill>
                <a:latin typeface="Calibri" pitchFamily="34" charset="0"/>
                <a:ea typeface="+mn-ea"/>
                <a:cs typeface="Arial" pitchFamily="34" charset="0"/>
              </a:rPr>
              <a:t>“With National Instruments LabVIEW and NI CompactRIO, we were able to reduce our development cost by $250,000…from 4 months to 4 weeks”</a:t>
            </a:r>
          </a:p>
          <a:p>
            <a:pPr algn="l" rtl="0" eaLnBrk="0" fontAlgn="base" hangingPunct="0">
              <a:spcBef>
                <a:spcPct val="0"/>
              </a:spcBef>
              <a:spcAft>
                <a:spcPct val="0"/>
              </a:spcAft>
            </a:pPr>
            <a:endParaRPr lang="en-US" sz="500" b="1" i="1" kern="1200" dirty="0">
              <a:solidFill>
                <a:srgbClr val="000000"/>
              </a:solidFill>
              <a:latin typeface="Calibri" pitchFamily="34" charset="0"/>
              <a:ea typeface="+mn-ea"/>
              <a:cs typeface="Arial" pitchFamily="34" charset="0"/>
            </a:endParaRPr>
          </a:p>
          <a:p>
            <a:pPr algn="l" rtl="0" eaLnBrk="0" fontAlgn="base" hangingPunct="0">
              <a:spcBef>
                <a:spcPct val="0"/>
              </a:spcBef>
              <a:spcAft>
                <a:spcPct val="0"/>
              </a:spcAft>
            </a:pPr>
            <a:r>
              <a:rPr lang="en-US" sz="2000" b="1" i="1" kern="1200" dirty="0">
                <a:solidFill>
                  <a:srgbClr val="000000"/>
                </a:solidFill>
                <a:latin typeface="Calibri" pitchFamily="34" charset="0"/>
                <a:ea typeface="+mn-ea"/>
                <a:cs typeface="Arial" pitchFamily="34" charset="0"/>
              </a:rPr>
              <a:t>Dave Stalling, Chief Technical Officer, KCBioMediX</a:t>
            </a:r>
            <a:endParaRPr lang="en-US" sz="1400" kern="1200" dirty="0">
              <a:solidFill>
                <a:srgbClr val="000000"/>
              </a:solidFill>
              <a:latin typeface="Arial" charset="0"/>
              <a:ea typeface="+mn-ea"/>
              <a:cs typeface="Arial" pitchFamily="34" charset="0"/>
            </a:endParaRPr>
          </a:p>
        </p:txBody>
      </p:sp>
      <p:pic>
        <p:nvPicPr>
          <p:cNvPr id="1026" name="Picture 2"/>
          <p:cNvPicPr>
            <a:picLocks noChangeAspect="1" noChangeArrowheads="1"/>
          </p:cNvPicPr>
          <p:nvPr/>
        </p:nvPicPr>
        <p:blipFill>
          <a:blip r:embed="rId6" cstate="screen"/>
          <a:srcRect/>
          <a:stretch>
            <a:fillRect/>
          </a:stretch>
        </p:blipFill>
        <p:spPr bwMode="auto">
          <a:xfrm>
            <a:off x="5486400" y="3048000"/>
            <a:ext cx="1752600" cy="136922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8" name="Title 1"/>
          <p:cNvSpPr>
            <a:spLocks noGrp="1"/>
          </p:cNvSpPr>
          <p:nvPr>
            <p:ph type="title"/>
          </p:nvPr>
        </p:nvSpPr>
        <p:spPr>
          <a:xfrm>
            <a:off x="228600" y="457200"/>
            <a:ext cx="8458200" cy="914400"/>
          </a:xfrm>
        </p:spPr>
        <p:txBody>
          <a:bodyPr>
            <a:normAutofit/>
          </a:bodyPr>
          <a:lstStyle/>
          <a:p>
            <a:r>
              <a:rPr lang="en-US" sz="3600" dirty="0" smtClean="0"/>
              <a:t>Biomedical</a:t>
            </a:r>
            <a:r>
              <a:rPr lang="en-US" sz="3200" dirty="0" smtClean="0"/>
              <a:t> </a:t>
            </a:r>
            <a:r>
              <a:rPr lang="en-US" sz="3600" dirty="0" smtClean="0"/>
              <a:t>Companies</a:t>
            </a:r>
            <a:endParaRPr lang="en-US" sz="36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304800"/>
            <a:ext cx="9144000" cy="1143000"/>
          </a:xfrm>
        </p:spPr>
        <p:txBody>
          <a:bodyPr/>
          <a:lstStyle/>
          <a:p>
            <a:r>
              <a:rPr lang="en-US" sz="3600" dirty="0" smtClean="0"/>
              <a:t>Green Companies</a:t>
            </a:r>
            <a:endParaRPr lang="en-US" sz="3600" dirty="0"/>
          </a:p>
        </p:txBody>
      </p:sp>
      <p:pic>
        <p:nvPicPr>
          <p:cNvPr id="9" name="Content Placeholder 8" descr="rainforestg.jpg"/>
          <p:cNvPicPr>
            <a:picLocks noGrp="1" noChangeAspect="1"/>
          </p:cNvPicPr>
          <p:nvPr>
            <p:ph sz="half" idx="1"/>
          </p:nvPr>
        </p:nvPicPr>
        <p:blipFill>
          <a:blip r:embed="rId3" cstate="print"/>
          <a:stretch>
            <a:fillRect/>
          </a:stretch>
        </p:blipFill>
        <p:spPr>
          <a:xfrm>
            <a:off x="4419600" y="1143000"/>
            <a:ext cx="4542850" cy="3352800"/>
          </a:xfrm>
        </p:spPr>
      </p:pic>
      <p:sp>
        <p:nvSpPr>
          <p:cNvPr id="10" name="Content Placeholder 9"/>
          <p:cNvSpPr>
            <a:spLocks noGrp="1"/>
          </p:cNvSpPr>
          <p:nvPr>
            <p:ph sz="half" idx="2"/>
          </p:nvPr>
        </p:nvSpPr>
        <p:spPr>
          <a:xfrm>
            <a:off x="152400" y="1219200"/>
            <a:ext cx="4343400" cy="3733800"/>
          </a:xfrm>
        </p:spPr>
        <p:txBody>
          <a:bodyPr/>
          <a:lstStyle/>
          <a:p>
            <a:r>
              <a:rPr lang="en-US" dirty="0" smtClean="0"/>
              <a:t>Measure fluxes of carbon between forest &amp; atmosphere</a:t>
            </a:r>
          </a:p>
          <a:p>
            <a:r>
              <a:rPr lang="en-US" dirty="0" smtClean="0"/>
              <a:t>One device for</a:t>
            </a:r>
          </a:p>
          <a:p>
            <a:pPr lvl="1"/>
            <a:r>
              <a:rPr lang="en-US" dirty="0" smtClean="0"/>
              <a:t>Robotic controls, remote configuration &amp; data sharing</a:t>
            </a:r>
          </a:p>
          <a:p>
            <a:r>
              <a:rPr lang="en-US" dirty="0" smtClean="0"/>
              <a:t>NI technology used</a:t>
            </a:r>
          </a:p>
          <a:p>
            <a:pPr lvl="1"/>
            <a:r>
              <a:rPr lang="en-US" dirty="0" smtClean="0"/>
              <a:t>NI LabVIEW</a:t>
            </a:r>
          </a:p>
          <a:p>
            <a:pPr lvl="1"/>
            <a:r>
              <a:rPr lang="en-US" dirty="0" smtClean="0"/>
              <a:t>NI </a:t>
            </a:r>
            <a:r>
              <a:rPr lang="en-US" dirty="0" err="1" smtClean="0"/>
              <a:t>CompactRIO</a:t>
            </a:r>
            <a:endParaRPr lang="en-US" dirty="0" smtClean="0"/>
          </a:p>
        </p:txBody>
      </p:sp>
      <p:sp>
        <p:nvSpPr>
          <p:cNvPr id="8" name="Rectangle 7"/>
          <p:cNvSpPr/>
          <p:nvPr/>
        </p:nvSpPr>
        <p:spPr>
          <a:xfrm>
            <a:off x="4343400" y="4495800"/>
            <a:ext cx="4800600" cy="1569660"/>
          </a:xfrm>
          <a:prstGeom prst="rect">
            <a:avLst/>
          </a:prstGeom>
        </p:spPr>
        <p:txBody>
          <a:bodyPr wrap="square">
            <a:spAutoFit/>
          </a:bodyPr>
          <a:lstStyle/>
          <a:p>
            <a:r>
              <a:rPr lang="en-US" dirty="0" smtClean="0"/>
              <a:t>"Because of the flexibility of LabVIEW, we can configure measurement types, select channels, and even add scaling from a laptop connected to the system. “ </a:t>
            </a:r>
            <a:endParaRPr lang="en-US" dirty="0"/>
          </a:p>
        </p:txBody>
      </p:sp>
      <p:pic>
        <p:nvPicPr>
          <p:cNvPr id="147458" name="Picture 2" descr="http://collegewiki.wikispaces.com/file/view/UCLA_Logo3.jpg"/>
          <p:cNvPicPr>
            <a:picLocks noChangeAspect="1" noChangeArrowheads="1"/>
          </p:cNvPicPr>
          <p:nvPr/>
        </p:nvPicPr>
        <p:blipFill>
          <a:blip r:embed="rId4" cstate="print"/>
          <a:srcRect/>
          <a:stretch>
            <a:fillRect/>
          </a:stretch>
        </p:blipFill>
        <p:spPr bwMode="auto">
          <a:xfrm>
            <a:off x="152400" y="5105400"/>
            <a:ext cx="1308100" cy="967449"/>
          </a:xfrm>
          <a:prstGeom prst="rect">
            <a:avLst/>
          </a:prstGeom>
          <a:noFill/>
        </p:spPr>
      </p:pic>
      <p:sp>
        <p:nvSpPr>
          <p:cNvPr id="7" name="Content Placeholder 13"/>
          <p:cNvSpPr txBox="1">
            <a:spLocks/>
          </p:cNvSpPr>
          <p:nvPr/>
        </p:nvSpPr>
        <p:spPr bwMode="auto">
          <a:xfrm>
            <a:off x="1447800" y="5257800"/>
            <a:ext cx="2743200" cy="91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85000" lnSpcReduction="10000"/>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2400" b="0" i="0" u="none" strike="noStrike" kern="0" cap="none" spc="0" normalizeH="0" baseline="0" noProof="0" dirty="0" smtClean="0">
                <a:ln>
                  <a:noFill/>
                </a:ln>
                <a:solidFill>
                  <a:schemeClr val="tx1"/>
                </a:solidFill>
                <a:effectLst/>
                <a:uLnTx/>
                <a:uFillTx/>
                <a:latin typeface="+mn-lt"/>
              </a:rPr>
              <a:t>Environmental Monitoring</a:t>
            </a:r>
          </a:p>
          <a:p>
            <a:pPr marL="342900" marR="0" lvl="0" indent="-342900" algn="l" defTabSz="914400" rtl="0" eaLnBrk="1" fontAlgn="base" latinLnBrk="0" hangingPunct="1">
              <a:lnSpc>
                <a:spcPct val="100000"/>
              </a:lnSpc>
              <a:spcBef>
                <a:spcPct val="20000"/>
              </a:spcBef>
              <a:spcAft>
                <a:spcPct val="0"/>
              </a:spcAft>
              <a:buClrTx/>
              <a:buSzTx/>
              <a:tabLst/>
              <a:defRPr/>
            </a:pPr>
            <a:r>
              <a:rPr lang="en-US" kern="0" dirty="0" smtClean="0">
                <a:latin typeface="+mn-lt"/>
              </a:rPr>
              <a:t>Costa Rica</a:t>
            </a:r>
            <a:endParaRPr kumimoji="0" lang="en-US" sz="2400" b="0" i="0" u="none" strike="noStrike" kern="0" cap="none" spc="0" normalizeH="0" baseline="0" noProof="0" dirty="0" smtClean="0">
              <a:ln>
                <a:noFill/>
              </a:ln>
              <a:solidFill>
                <a:schemeClr val="tx1"/>
              </a:solidFill>
              <a:effectLst/>
              <a:uLnTx/>
              <a:uFillTx/>
              <a:latin typeface="+mn-l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772400" cy="1143000"/>
          </a:xfrm>
        </p:spPr>
        <p:txBody>
          <a:bodyPr/>
          <a:lstStyle/>
          <a:p>
            <a:r>
              <a:rPr lang="en-US" dirty="0" smtClean="0"/>
              <a:t>Who am I?</a:t>
            </a:r>
            <a:endParaRPr lang="en-US" dirty="0"/>
          </a:p>
        </p:txBody>
      </p:sp>
      <p:sp>
        <p:nvSpPr>
          <p:cNvPr id="3" name="Content Placeholder 2"/>
          <p:cNvSpPr>
            <a:spLocks noGrp="1"/>
          </p:cNvSpPr>
          <p:nvPr>
            <p:ph idx="1"/>
          </p:nvPr>
        </p:nvSpPr>
        <p:spPr>
          <a:xfrm>
            <a:off x="381000" y="1371600"/>
            <a:ext cx="6096000" cy="1371600"/>
          </a:xfrm>
        </p:spPr>
        <p:txBody>
          <a:bodyPr/>
          <a:lstStyle/>
          <a:p>
            <a:pPr>
              <a:buNone/>
            </a:pPr>
            <a:r>
              <a:rPr lang="en-US" sz="2400" b="1" dirty="0" smtClean="0"/>
              <a:t>Academic Field Engineer:</a:t>
            </a:r>
          </a:p>
          <a:p>
            <a:pPr lvl="2">
              <a:buFont typeface="Arial" pitchFamily="34" charset="0"/>
              <a:buChar char="•"/>
            </a:pPr>
            <a:r>
              <a:rPr lang="en-US" sz="1600" dirty="0" smtClean="0"/>
              <a:t>Support Universities activities in the Curriculum for Engineering Disciplines</a:t>
            </a:r>
          </a:p>
          <a:p>
            <a:pPr lvl="2">
              <a:buFont typeface="Arial" pitchFamily="34" charset="0"/>
              <a:buChar char="•"/>
            </a:pPr>
            <a:r>
              <a:rPr lang="en-US" sz="1600" dirty="0" smtClean="0"/>
              <a:t>Since 2004 close contact with 30+Universities From VA-MA-MN</a:t>
            </a:r>
            <a:r>
              <a:rPr lang="en-US" sz="1200" dirty="0" smtClean="0"/>
              <a:t>		</a:t>
            </a:r>
          </a:p>
          <a:p>
            <a:pPr>
              <a:buNone/>
            </a:pPr>
            <a:r>
              <a:rPr lang="en-US" sz="2400" dirty="0" smtClean="0"/>
              <a:t>	</a:t>
            </a:r>
          </a:p>
        </p:txBody>
      </p:sp>
      <p:pic>
        <p:nvPicPr>
          <p:cNvPr id="218114" name="Picture 2" descr="C:\Users\andrew\Desktop\My Documents\My Pictures\Extra Pics of me\pic of me (I only look like this for work pictures)[1].jpg"/>
          <p:cNvPicPr>
            <a:picLocks noChangeAspect="1" noChangeArrowheads="1"/>
          </p:cNvPicPr>
          <p:nvPr/>
        </p:nvPicPr>
        <p:blipFill>
          <a:blip r:embed="rId2" cstate="print"/>
          <a:srcRect/>
          <a:stretch>
            <a:fillRect/>
          </a:stretch>
        </p:blipFill>
        <p:spPr bwMode="auto">
          <a:xfrm>
            <a:off x="6629400" y="533400"/>
            <a:ext cx="1600200" cy="2240280"/>
          </a:xfrm>
          <a:prstGeom prst="rect">
            <a:avLst/>
          </a:prstGeom>
          <a:noFill/>
        </p:spPr>
      </p:pic>
      <p:pic>
        <p:nvPicPr>
          <p:cNvPr id="218115" name="Picture 3" descr="C:\Users\andrew\Desktop\My Documents\My Pictures\Extra Pics of me\DSC_4328.JPG"/>
          <p:cNvPicPr>
            <a:picLocks noChangeAspect="1" noChangeArrowheads="1"/>
          </p:cNvPicPr>
          <p:nvPr/>
        </p:nvPicPr>
        <p:blipFill>
          <a:blip r:embed="rId3" cstate="print"/>
          <a:srcRect/>
          <a:stretch>
            <a:fillRect/>
          </a:stretch>
        </p:blipFill>
        <p:spPr bwMode="auto">
          <a:xfrm>
            <a:off x="762000" y="3124200"/>
            <a:ext cx="3733800" cy="2482580"/>
          </a:xfrm>
          <a:prstGeom prst="rect">
            <a:avLst/>
          </a:prstGeom>
          <a:noFill/>
        </p:spPr>
      </p:pic>
      <p:sp>
        <p:nvSpPr>
          <p:cNvPr id="8" name="Content Placeholder 2"/>
          <p:cNvSpPr txBox="1">
            <a:spLocks/>
          </p:cNvSpPr>
          <p:nvPr/>
        </p:nvSpPr>
        <p:spPr bwMode="auto">
          <a:xfrm>
            <a:off x="4953000" y="3124200"/>
            <a:ext cx="4191000" cy="2971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1" i="0" u="none" strike="noStrike" kern="0" cap="none" spc="0" normalizeH="0" baseline="0" noProof="0" dirty="0" smtClean="0">
                <a:ln>
                  <a:noFill/>
                </a:ln>
                <a:solidFill>
                  <a:schemeClr val="tx1"/>
                </a:solidFill>
                <a:effectLst/>
                <a:uLnTx/>
                <a:uFillTx/>
                <a:latin typeface="+mn-lt"/>
                <a:ea typeface="+mn-ea"/>
                <a:cs typeface="+mn-cs"/>
              </a:rPr>
              <a:t>Education and other work:</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b="1" kern="0" dirty="0" smtClean="0">
                <a:latin typeface="+mn-lt"/>
              </a:rPr>
              <a:t>	University of Michigan</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BSE Engineering – Physics</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a:t>
            </a:r>
            <a:r>
              <a:rPr lang="en-US" sz="1600" kern="0" dirty="0" err="1" smtClean="0">
                <a:latin typeface="+mn-lt"/>
              </a:rPr>
              <a:t>BMus</a:t>
            </a:r>
            <a:r>
              <a:rPr lang="en-US" sz="1600" kern="0" dirty="0" smtClean="0">
                <a:latin typeface="+mn-lt"/>
              </a:rPr>
              <a:t> Education</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a:t>
            </a:r>
            <a:r>
              <a:rPr lang="en-US" sz="1600" b="1" kern="0" dirty="0" smtClean="0">
                <a:latin typeface="+mn-lt"/>
              </a:rPr>
              <a:t>Delco(GM, Delphi, Hughes, etc..)</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Student engineer (7 years)</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a:t>
            </a:r>
            <a:r>
              <a:rPr lang="en-US" sz="1600" b="1" kern="0" dirty="0" smtClean="0">
                <a:latin typeface="+mn-lt"/>
              </a:rPr>
              <a:t>National Instruments</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Support/Support Manager (2years)</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Salesman (3 years, Virginia)</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sz="1600" kern="0" dirty="0" smtClean="0">
                <a:latin typeface="+mn-lt"/>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lang="en-US" kern="0" dirty="0" smtClean="0">
                <a:latin typeface="+mn-lt"/>
              </a:rPr>
              <a:t>	</a:t>
            </a:r>
            <a:r>
              <a:rPr kumimoji="0" lang="en-US" sz="1200" b="0" i="0" u="none" strike="noStrike" kern="0" cap="none" spc="0" normalizeH="0" baseline="0" noProof="0" dirty="0" smtClean="0">
                <a:ln>
                  <a:noFill/>
                </a:ln>
                <a:solidFill>
                  <a:schemeClr val="tx1"/>
                </a:solidFill>
                <a:effectLst/>
                <a:uLnTx/>
                <a:uFillTx/>
                <a:latin typeface="+mn-lt"/>
              </a:rPr>
              <a:t>	</a:t>
            </a:r>
          </a:p>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400" b="0" i="0" u="none" strike="noStrike" kern="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52400" y="304800"/>
            <a:ext cx="9144000" cy="1143000"/>
          </a:xfrm>
        </p:spPr>
        <p:txBody>
          <a:bodyPr/>
          <a:lstStyle/>
          <a:p>
            <a:r>
              <a:rPr lang="en-US" sz="3600" dirty="0" smtClean="0"/>
              <a:t>Energy Companies</a:t>
            </a:r>
            <a:endParaRPr lang="en-US" sz="3600" dirty="0"/>
          </a:p>
        </p:txBody>
      </p:sp>
      <p:sp>
        <p:nvSpPr>
          <p:cNvPr id="10" name="Content Placeholder 9"/>
          <p:cNvSpPr>
            <a:spLocks noGrp="1"/>
          </p:cNvSpPr>
          <p:nvPr>
            <p:ph sz="half" idx="2"/>
          </p:nvPr>
        </p:nvSpPr>
        <p:spPr>
          <a:xfrm>
            <a:off x="0" y="1600200"/>
            <a:ext cx="3124200" cy="3200400"/>
          </a:xfrm>
        </p:spPr>
        <p:txBody>
          <a:bodyPr/>
          <a:lstStyle/>
          <a:p>
            <a:pPr>
              <a:buNone/>
            </a:pPr>
            <a:r>
              <a:rPr lang="en-US" sz="2400" dirty="0" smtClean="0"/>
              <a:t>	</a:t>
            </a:r>
            <a:r>
              <a:rPr lang="en-US" sz="2400" dirty="0" err="1" smtClean="0"/>
              <a:t>Nexans</a:t>
            </a:r>
            <a:r>
              <a:rPr lang="en-US" sz="2400" dirty="0" smtClean="0"/>
              <a:t> uses NI </a:t>
            </a:r>
            <a:r>
              <a:rPr lang="en-US" sz="2400" dirty="0" err="1" smtClean="0"/>
              <a:t>LabVIEW</a:t>
            </a:r>
            <a:r>
              <a:rPr lang="en-US" sz="2400" dirty="0" smtClean="0"/>
              <a:t> and </a:t>
            </a:r>
            <a:r>
              <a:rPr lang="en-US" sz="2400" dirty="0" err="1" smtClean="0"/>
              <a:t>CompactRIO</a:t>
            </a:r>
            <a:r>
              <a:rPr lang="en-US" sz="2400" dirty="0" smtClean="0"/>
              <a:t> to control hydraulic systems on the Spider, a remote operated vehicle designed to operate on the ocean floor.</a:t>
            </a:r>
            <a:endParaRPr lang="en-US" sz="2400" dirty="0"/>
          </a:p>
        </p:txBody>
      </p:sp>
      <p:sp>
        <p:nvSpPr>
          <p:cNvPr id="7" name="Content Placeholder 13"/>
          <p:cNvSpPr txBox="1">
            <a:spLocks/>
          </p:cNvSpPr>
          <p:nvPr/>
        </p:nvSpPr>
        <p:spPr bwMode="auto">
          <a:xfrm>
            <a:off x="4267200" y="5410200"/>
            <a:ext cx="38862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a:buNone/>
            </a:pPr>
            <a:r>
              <a:rPr lang="en-US" dirty="0" err="1" smtClean="0"/>
              <a:t>Nexans</a:t>
            </a:r>
            <a:r>
              <a:rPr lang="en-US" dirty="0" smtClean="0"/>
              <a:t> Spider Dredging System</a:t>
            </a:r>
          </a:p>
        </p:txBody>
      </p:sp>
      <p:pic>
        <p:nvPicPr>
          <p:cNvPr id="178178" name="Picture 2" descr="http://sine.ni.com/cms/images/casestudies/spider.jpg"/>
          <p:cNvPicPr>
            <a:picLocks noGrp="1" noChangeAspect="1" noChangeArrowheads="1"/>
          </p:cNvPicPr>
          <p:nvPr>
            <p:ph sz="half" idx="1"/>
          </p:nvPr>
        </p:nvPicPr>
        <p:blipFill>
          <a:blip r:embed="rId3" cstate="print"/>
          <a:srcRect/>
          <a:stretch>
            <a:fillRect/>
          </a:stretch>
        </p:blipFill>
        <p:spPr bwMode="auto">
          <a:xfrm>
            <a:off x="3505200" y="1295400"/>
            <a:ext cx="5080000" cy="3810000"/>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457200"/>
            <a:ext cx="4800600" cy="1066800"/>
          </a:xfrm>
        </p:spPr>
        <p:txBody>
          <a:bodyPr>
            <a:normAutofit/>
          </a:bodyPr>
          <a:lstStyle/>
          <a:p>
            <a:r>
              <a:rPr lang="en-US" sz="3600" dirty="0" smtClean="0"/>
              <a:t>Green-Energy Companies</a:t>
            </a:r>
            <a:endParaRPr lang="en-US" sz="3600" dirty="0"/>
          </a:p>
        </p:txBody>
      </p:sp>
      <p:sp>
        <p:nvSpPr>
          <p:cNvPr id="4" name="Content Placeholder 3"/>
          <p:cNvSpPr>
            <a:spLocks noGrp="1"/>
          </p:cNvSpPr>
          <p:nvPr>
            <p:ph idx="1"/>
          </p:nvPr>
        </p:nvSpPr>
        <p:spPr>
          <a:xfrm>
            <a:off x="304800" y="3352800"/>
            <a:ext cx="6629400" cy="2819400"/>
          </a:xfrm>
        </p:spPr>
        <p:txBody>
          <a:bodyPr>
            <a:normAutofit fontScale="77500" lnSpcReduction="20000"/>
          </a:bodyPr>
          <a:lstStyle/>
          <a:p>
            <a:r>
              <a:rPr lang="en-US" dirty="0" smtClean="0"/>
              <a:t>Acoustic beamforming:</a:t>
            </a:r>
          </a:p>
          <a:p>
            <a:pPr lvl="1"/>
            <a:r>
              <a:rPr lang="en-US" dirty="0" smtClean="0"/>
              <a:t>Identifies sound sources</a:t>
            </a:r>
          </a:p>
          <a:p>
            <a:pPr lvl="1"/>
            <a:r>
              <a:rPr lang="en-US" dirty="0" smtClean="0"/>
              <a:t>Estimates sound field distribution</a:t>
            </a:r>
          </a:p>
          <a:p>
            <a:r>
              <a:rPr lang="en-US" dirty="0" smtClean="0"/>
              <a:t>Obtains sound distribution by scanning different spatial directions</a:t>
            </a:r>
          </a:p>
          <a:p>
            <a:r>
              <a:rPr lang="en-US" dirty="0" smtClean="0"/>
              <a:t>Requirements</a:t>
            </a:r>
          </a:p>
          <a:p>
            <a:pPr lvl="1"/>
            <a:r>
              <a:rPr lang="en-US" dirty="0" smtClean="0"/>
              <a:t>High channel-count acquisition from a microphone array</a:t>
            </a:r>
          </a:p>
          <a:p>
            <a:pPr lvl="1"/>
            <a:r>
              <a:rPr lang="en-US" dirty="0" err="1" smtClean="0"/>
              <a:t>Realtime</a:t>
            </a:r>
            <a:r>
              <a:rPr lang="en-US" dirty="0" smtClean="0"/>
              <a:t> processing and visualization</a:t>
            </a:r>
          </a:p>
        </p:txBody>
      </p:sp>
      <p:pic>
        <p:nvPicPr>
          <p:cNvPr id="9" name="Picture 16" descr="setup.JPG"/>
          <p:cNvPicPr>
            <a:picLocks noChangeAspect="1"/>
          </p:cNvPicPr>
          <p:nvPr/>
        </p:nvPicPr>
        <p:blipFill>
          <a:blip r:embed="rId3" cstate="screen"/>
          <a:srcRect/>
          <a:stretch>
            <a:fillRect/>
          </a:stretch>
        </p:blipFill>
        <p:spPr bwMode="auto">
          <a:xfrm>
            <a:off x="6438900" y="342900"/>
            <a:ext cx="2400300" cy="3657008"/>
          </a:xfrm>
          <a:prstGeom prst="rect">
            <a:avLst/>
          </a:prstGeom>
          <a:noFill/>
          <a:ln w="9525">
            <a:noFill/>
            <a:miter lim="800000"/>
            <a:headEnd/>
            <a:tailEnd/>
          </a:ln>
        </p:spPr>
      </p:pic>
      <p:pic>
        <p:nvPicPr>
          <p:cNvPr id="11" name="Picture 17" descr="100_3650"/>
          <p:cNvPicPr>
            <a:picLocks noGrp="1" noChangeAspect="1" noChangeArrowheads="1"/>
          </p:cNvPicPr>
          <p:nvPr>
            <p:ph type="pic" sz="quarter" idx="12"/>
          </p:nvPr>
        </p:nvPicPr>
        <p:blipFill>
          <a:blip r:embed="rId4" cstate="screen">
            <a:lum bright="12000"/>
          </a:blip>
          <a:srcRect/>
          <a:stretch>
            <a:fillRect/>
          </a:stretch>
        </p:blipFill>
        <p:spPr>
          <a:xfrm>
            <a:off x="381000" y="1524000"/>
            <a:ext cx="2247900" cy="1586753"/>
          </a:xfrm>
          <a:prstGeom prst="rect">
            <a:avLst/>
          </a:prstGeom>
          <a:ln>
            <a:noFill/>
          </a:ln>
          <a:effectLst>
            <a:outerShdw blurRad="292100" dist="139700" dir="2700000" algn="tl" rotWithShape="0">
              <a:srgbClr val="333333">
                <a:alpha val="65000"/>
              </a:srgbClr>
            </a:outerShdw>
          </a:effectLst>
        </p:spPr>
      </p:pic>
      <p:pic>
        <p:nvPicPr>
          <p:cNvPr id="112648" name="Picture 8"/>
          <p:cNvPicPr>
            <a:picLocks noChangeAspect="1" noChangeArrowheads="1"/>
          </p:cNvPicPr>
          <p:nvPr/>
        </p:nvPicPr>
        <p:blipFill>
          <a:blip r:embed="rId5" cstate="print"/>
          <a:srcRect/>
          <a:stretch>
            <a:fillRect/>
          </a:stretch>
        </p:blipFill>
        <p:spPr bwMode="auto">
          <a:xfrm>
            <a:off x="7124700" y="3848100"/>
            <a:ext cx="1714500" cy="2133600"/>
          </a:xfrm>
          <a:prstGeom prst="rect">
            <a:avLst/>
          </a:prstGeom>
          <a:ln>
            <a:noFill/>
          </a:ln>
          <a:effectLst>
            <a:outerShdw blurRad="292100" dist="139700" dir="2700000" algn="tl" rotWithShape="0">
              <a:srgbClr val="333333">
                <a:alpha val="65000"/>
              </a:srgbClr>
            </a:outerShdw>
          </a:effectLst>
        </p:spPr>
      </p:pic>
      <p:sp>
        <p:nvSpPr>
          <p:cNvPr id="14" name="Content Placeholder 3"/>
          <p:cNvSpPr>
            <a:spLocks noGrp="1"/>
          </p:cNvSpPr>
          <p:nvPr>
            <p:ph idx="1"/>
          </p:nvPr>
        </p:nvSpPr>
        <p:spPr>
          <a:xfrm>
            <a:off x="2819400" y="1600200"/>
            <a:ext cx="3581400" cy="1752600"/>
          </a:xfrm>
        </p:spPr>
        <p:txBody>
          <a:bodyPr>
            <a:normAutofit/>
          </a:bodyPr>
          <a:lstStyle/>
          <a:p>
            <a:pPr>
              <a:buNone/>
            </a:pPr>
            <a:r>
              <a:rPr lang="en-US" dirty="0" smtClean="0"/>
              <a:t>Wind Turbine Sound Characterization</a:t>
            </a:r>
          </a:p>
          <a:p>
            <a:pPr>
              <a:buNone/>
            </a:pPr>
            <a:r>
              <a:rPr lang="en-US" sz="2200" dirty="0" smtClean="0"/>
              <a:t>East China Power Administration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0" name="Picture 2" descr="http://sine.ni.com/cms/images/casestudies/drivven_image.jpg"/>
          <p:cNvPicPr>
            <a:picLocks noGrp="1" noChangeAspect="1" noChangeArrowheads="1"/>
          </p:cNvPicPr>
          <p:nvPr>
            <p:ph type="pic" sz="quarter" idx="12"/>
          </p:nvPr>
        </p:nvPicPr>
        <p:blipFill>
          <a:blip r:embed="rId3" cstate="print"/>
          <a:srcRect l="3864" r="3864"/>
          <a:stretch>
            <a:fillRect/>
          </a:stretch>
        </p:blipFill>
        <p:spPr bwMode="auto">
          <a:xfrm>
            <a:off x="4191000" y="457200"/>
            <a:ext cx="5308599" cy="3747246"/>
          </a:xfrm>
          <a:prstGeom prst="rect">
            <a:avLst/>
          </a:prstGeom>
          <a:noFill/>
        </p:spPr>
      </p:pic>
      <p:sp>
        <p:nvSpPr>
          <p:cNvPr id="3" name="Title 2"/>
          <p:cNvSpPr>
            <a:spLocks noGrp="1"/>
          </p:cNvSpPr>
          <p:nvPr>
            <p:ph type="title"/>
          </p:nvPr>
        </p:nvSpPr>
        <p:spPr>
          <a:xfrm>
            <a:off x="304800" y="457200"/>
            <a:ext cx="4800600" cy="1066800"/>
          </a:xfrm>
        </p:spPr>
        <p:txBody>
          <a:bodyPr>
            <a:normAutofit/>
          </a:bodyPr>
          <a:lstStyle/>
          <a:p>
            <a:r>
              <a:rPr lang="en-US" sz="3600" dirty="0" smtClean="0"/>
              <a:t>Automotive Companies</a:t>
            </a:r>
            <a:endParaRPr lang="en-US" sz="3600" dirty="0"/>
          </a:p>
        </p:txBody>
      </p:sp>
      <p:sp>
        <p:nvSpPr>
          <p:cNvPr id="4" name="Content Placeholder 3"/>
          <p:cNvSpPr>
            <a:spLocks noGrp="1"/>
          </p:cNvSpPr>
          <p:nvPr>
            <p:ph idx="1"/>
          </p:nvPr>
        </p:nvSpPr>
        <p:spPr>
          <a:xfrm>
            <a:off x="228600" y="4648200"/>
            <a:ext cx="5105400" cy="1295400"/>
          </a:xfrm>
        </p:spPr>
        <p:txBody>
          <a:bodyPr>
            <a:normAutofit/>
          </a:bodyPr>
          <a:lstStyle/>
          <a:p>
            <a:pPr>
              <a:buNone/>
            </a:pPr>
            <a:r>
              <a:rPr lang="en-US" sz="2800" dirty="0" smtClean="0"/>
              <a:t>Prototype and Engine controller… </a:t>
            </a:r>
          </a:p>
          <a:p>
            <a:pPr>
              <a:buNone/>
            </a:pPr>
            <a:r>
              <a:rPr lang="en-US" sz="2800" dirty="0" smtClean="0"/>
              <a:t>				…then sell it</a:t>
            </a:r>
          </a:p>
          <a:p>
            <a:pPr>
              <a:buNone/>
            </a:pPr>
            <a:endParaRPr lang="en-US" dirty="0" smtClean="0"/>
          </a:p>
        </p:txBody>
      </p:sp>
      <p:pic>
        <p:nvPicPr>
          <p:cNvPr id="186371" name="Picture 3"/>
          <p:cNvPicPr>
            <a:picLocks noChangeAspect="1" noChangeArrowheads="1"/>
          </p:cNvPicPr>
          <p:nvPr/>
        </p:nvPicPr>
        <p:blipFill>
          <a:blip r:embed="rId4" cstate="print"/>
          <a:srcRect/>
          <a:stretch>
            <a:fillRect/>
          </a:stretch>
        </p:blipFill>
        <p:spPr bwMode="auto">
          <a:xfrm>
            <a:off x="838200" y="1524000"/>
            <a:ext cx="3429000" cy="2835712"/>
          </a:xfrm>
          <a:prstGeom prst="rect">
            <a:avLst/>
          </a:prstGeom>
          <a:noFill/>
          <a:ln w="9525">
            <a:noFill/>
            <a:miter lim="800000"/>
            <a:headEnd/>
            <a:tailEnd/>
          </a:ln>
          <a:effectLst/>
        </p:spPr>
      </p:pic>
      <p:sp>
        <p:nvSpPr>
          <p:cNvPr id="18" name="Content Placeholder 3"/>
          <p:cNvSpPr>
            <a:spLocks noGrp="1"/>
          </p:cNvSpPr>
          <p:nvPr>
            <p:ph idx="1"/>
          </p:nvPr>
        </p:nvSpPr>
        <p:spPr>
          <a:xfrm>
            <a:off x="4495800" y="3505200"/>
            <a:ext cx="4648200" cy="1295400"/>
          </a:xfrm>
        </p:spPr>
        <p:txBody>
          <a:bodyPr>
            <a:normAutofit/>
          </a:bodyPr>
          <a:lstStyle/>
          <a:p>
            <a:r>
              <a:rPr lang="en-US" dirty="0" smtClean="0"/>
              <a:t>Yamaha YZF-R6</a:t>
            </a:r>
          </a:p>
          <a:p>
            <a:pPr>
              <a:buNone/>
            </a:pPr>
            <a:endParaRPr lang="en-US" dirty="0" smtClean="0"/>
          </a:p>
        </p:txBody>
      </p:sp>
      <p:pic>
        <p:nvPicPr>
          <p:cNvPr id="186373" name="Picture 5" descr="Header image"/>
          <p:cNvPicPr>
            <a:picLocks noChangeAspect="1" noChangeArrowheads="1"/>
          </p:cNvPicPr>
          <p:nvPr/>
        </p:nvPicPr>
        <p:blipFill>
          <a:blip r:embed="rId5" cstate="print"/>
          <a:srcRect/>
          <a:stretch>
            <a:fillRect/>
          </a:stretch>
        </p:blipFill>
        <p:spPr bwMode="auto">
          <a:xfrm>
            <a:off x="5715000" y="4876800"/>
            <a:ext cx="2733675" cy="419100"/>
          </a:xfrm>
          <a:prstGeom prst="rect">
            <a:avLst/>
          </a:prstGeom>
          <a:noFill/>
        </p:spPr>
      </p:pic>
      <p:pic>
        <p:nvPicPr>
          <p:cNvPr id="186374" name="Picture 6" descr="Header image"/>
          <p:cNvPicPr>
            <a:picLocks noChangeAspect="1" noChangeArrowheads="1"/>
          </p:cNvPicPr>
          <p:nvPr/>
        </p:nvPicPr>
        <p:blipFill>
          <a:blip r:embed="rId5" cstate="print"/>
          <a:srcRect/>
          <a:stretch>
            <a:fillRect/>
          </a:stretch>
        </p:blipFill>
        <p:spPr bwMode="auto">
          <a:xfrm>
            <a:off x="0" y="0"/>
            <a:ext cx="2733675" cy="419100"/>
          </a:xfrm>
          <a:prstGeom prst="rect">
            <a:avLst/>
          </a:prstGeom>
          <a:noFill/>
        </p:spPr>
      </p:pic>
      <p:pic>
        <p:nvPicPr>
          <p:cNvPr id="186375" name="Picture 7" descr="Header image"/>
          <p:cNvPicPr>
            <a:picLocks noChangeAspect="1" noChangeArrowheads="1"/>
          </p:cNvPicPr>
          <p:nvPr/>
        </p:nvPicPr>
        <p:blipFill>
          <a:blip r:embed="rId5" cstate="print"/>
          <a:srcRect/>
          <a:stretch>
            <a:fillRect/>
          </a:stretch>
        </p:blipFill>
        <p:spPr bwMode="auto">
          <a:xfrm>
            <a:off x="0" y="0"/>
            <a:ext cx="2733675" cy="419100"/>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p:cNvSpPr>
            <a:spLocks noGrp="1"/>
          </p:cNvSpPr>
          <p:nvPr>
            <p:ph idx="1"/>
          </p:nvPr>
        </p:nvSpPr>
        <p:spPr>
          <a:xfrm>
            <a:off x="0" y="1524000"/>
            <a:ext cx="5029200" cy="2590800"/>
          </a:xfrm>
        </p:spPr>
        <p:txBody>
          <a:bodyPr/>
          <a:lstStyle/>
          <a:p>
            <a:pPr>
              <a:buNone/>
            </a:pPr>
            <a:r>
              <a:rPr lang="en-US" sz="2800" dirty="0" smtClean="0"/>
              <a:t>	Developed a robotic system to act as a research platform for studies on novel locomotion and to serve as the first United States entry into </a:t>
            </a:r>
            <a:r>
              <a:rPr lang="en-US" sz="2800" dirty="0" err="1" smtClean="0"/>
              <a:t>RoboCup</a:t>
            </a:r>
            <a:r>
              <a:rPr lang="en-US" sz="2800" dirty="0" smtClean="0"/>
              <a:t>, a soccer competition for autonomous robots</a:t>
            </a:r>
            <a:r>
              <a:rPr lang="en-US" dirty="0" smtClean="0"/>
              <a:t>.</a:t>
            </a:r>
            <a:endParaRPr lang="en-US" dirty="0"/>
          </a:p>
        </p:txBody>
      </p:sp>
      <p:sp>
        <p:nvSpPr>
          <p:cNvPr id="3" name="Title 2"/>
          <p:cNvSpPr>
            <a:spLocks noGrp="1"/>
          </p:cNvSpPr>
          <p:nvPr>
            <p:ph type="title"/>
          </p:nvPr>
        </p:nvSpPr>
        <p:spPr>
          <a:xfrm>
            <a:off x="304800" y="457200"/>
            <a:ext cx="4800600" cy="1066800"/>
          </a:xfrm>
        </p:spPr>
        <p:txBody>
          <a:bodyPr>
            <a:normAutofit/>
          </a:bodyPr>
          <a:lstStyle/>
          <a:p>
            <a:r>
              <a:rPr lang="en-US" sz="3600" dirty="0" smtClean="0"/>
              <a:t>Robotics Companies</a:t>
            </a:r>
            <a:endParaRPr lang="en-US" sz="3600" dirty="0"/>
          </a:p>
        </p:txBody>
      </p:sp>
      <p:sp>
        <p:nvSpPr>
          <p:cNvPr id="4" name="Content Placeholder 3"/>
          <p:cNvSpPr>
            <a:spLocks noGrp="1"/>
          </p:cNvSpPr>
          <p:nvPr>
            <p:ph idx="1"/>
          </p:nvPr>
        </p:nvSpPr>
        <p:spPr>
          <a:xfrm>
            <a:off x="228600" y="5029200"/>
            <a:ext cx="5105400" cy="1295400"/>
          </a:xfrm>
        </p:spPr>
        <p:txBody>
          <a:bodyPr>
            <a:normAutofit fontScale="92500"/>
          </a:bodyPr>
          <a:lstStyle/>
          <a:p>
            <a:pPr>
              <a:buNone/>
            </a:pPr>
            <a:r>
              <a:rPr lang="en-US" sz="2800" dirty="0" smtClean="0"/>
              <a:t>Build a humanoid soccer playing robot… </a:t>
            </a:r>
          </a:p>
          <a:p>
            <a:pPr>
              <a:buNone/>
            </a:pPr>
            <a:r>
              <a:rPr lang="en-US" sz="2800" dirty="0" smtClean="0"/>
              <a:t>				…and compete</a:t>
            </a:r>
          </a:p>
          <a:p>
            <a:pPr>
              <a:buNone/>
            </a:pPr>
            <a:endParaRPr lang="en-US" dirty="0" smtClean="0"/>
          </a:p>
        </p:txBody>
      </p:sp>
      <p:pic>
        <p:nvPicPr>
          <p:cNvPr id="190470" name="Picture 6" descr="http://sine.ni.com/cms/images/casestudies/virginiatech.jpg"/>
          <p:cNvPicPr>
            <a:picLocks noChangeAspect="1" noChangeArrowheads="1"/>
          </p:cNvPicPr>
          <p:nvPr/>
        </p:nvPicPr>
        <p:blipFill>
          <a:blip r:embed="rId3" cstate="print"/>
          <a:srcRect/>
          <a:stretch>
            <a:fillRect/>
          </a:stretch>
        </p:blipFill>
        <p:spPr bwMode="auto">
          <a:xfrm>
            <a:off x="5410200" y="533400"/>
            <a:ext cx="2810256" cy="3657600"/>
          </a:xfrm>
          <a:prstGeom prst="rect">
            <a:avLst/>
          </a:prstGeom>
          <a:noFill/>
        </p:spPr>
      </p:pic>
      <p:pic>
        <p:nvPicPr>
          <p:cNvPr id="190473" name="Picture 9"/>
          <p:cNvPicPr>
            <a:picLocks noChangeAspect="1" noChangeArrowheads="1"/>
          </p:cNvPicPr>
          <p:nvPr/>
        </p:nvPicPr>
        <p:blipFill>
          <a:blip r:embed="rId4" cstate="print"/>
          <a:srcRect/>
          <a:stretch>
            <a:fillRect/>
          </a:stretch>
        </p:blipFill>
        <p:spPr bwMode="auto">
          <a:xfrm>
            <a:off x="5562600" y="4419600"/>
            <a:ext cx="2522538" cy="1066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228600"/>
            <a:ext cx="8686800" cy="1143000"/>
          </a:xfrm>
        </p:spPr>
        <p:txBody>
          <a:bodyPr>
            <a:noAutofit/>
          </a:bodyPr>
          <a:lstStyle/>
          <a:p>
            <a:r>
              <a:rPr lang="en-US" sz="3600" dirty="0" smtClean="0"/>
              <a:t>Biomedical Robotics Companies</a:t>
            </a:r>
            <a:endParaRPr lang="en-US" sz="3600" dirty="0"/>
          </a:p>
        </p:txBody>
      </p:sp>
      <p:sp>
        <p:nvSpPr>
          <p:cNvPr id="12" name="Content Placeholder 11"/>
          <p:cNvSpPr>
            <a:spLocks noGrp="1"/>
          </p:cNvSpPr>
          <p:nvPr>
            <p:ph idx="1"/>
          </p:nvPr>
        </p:nvSpPr>
        <p:spPr>
          <a:xfrm>
            <a:off x="609600" y="1524000"/>
            <a:ext cx="5029200" cy="3276600"/>
          </a:xfrm>
        </p:spPr>
        <p:txBody>
          <a:bodyPr>
            <a:normAutofit fontScale="62500" lnSpcReduction="20000"/>
          </a:bodyPr>
          <a:lstStyle/>
          <a:p>
            <a:pPr>
              <a:lnSpc>
                <a:spcPct val="120000"/>
              </a:lnSpc>
              <a:spcBef>
                <a:spcPts val="0"/>
              </a:spcBef>
              <a:buNone/>
            </a:pPr>
            <a:r>
              <a:rPr lang="en-US" b="1" dirty="0" smtClean="0"/>
              <a:t>Application</a:t>
            </a:r>
            <a:r>
              <a:rPr lang="en-US" dirty="0" smtClean="0"/>
              <a:t>: University of Illinois at Urbana-Champaign (UIUC) engineering students developed a device that translates thought into speech or commands for control over wheelchairs and other devices. They used LabVIEW to develop the signal processing algorithms for translation algorithms and implement prototypes. </a:t>
            </a:r>
          </a:p>
          <a:p>
            <a:pPr>
              <a:lnSpc>
                <a:spcPct val="120000"/>
              </a:lnSpc>
              <a:spcBef>
                <a:spcPts val="0"/>
              </a:spcBef>
              <a:buNone/>
            </a:pPr>
            <a:r>
              <a:rPr lang="en-US" b="1" dirty="0" smtClean="0"/>
              <a:t>NI Products</a:t>
            </a:r>
            <a:r>
              <a:rPr lang="en-US" dirty="0" smtClean="0"/>
              <a:t>: Signal Processing in LabVIEW, </a:t>
            </a:r>
            <a:r>
              <a:rPr lang="en-US" dirty="0" err="1" smtClean="0"/>
              <a:t>cRIO</a:t>
            </a:r>
            <a:endParaRPr lang="en-US" dirty="0" smtClean="0">
              <a:latin typeface="Arial" charset="0"/>
            </a:endParaRPr>
          </a:p>
        </p:txBody>
      </p:sp>
      <p:sp>
        <p:nvSpPr>
          <p:cNvPr id="13" name="Rectangle 12"/>
          <p:cNvSpPr/>
          <p:nvPr/>
        </p:nvSpPr>
        <p:spPr>
          <a:xfrm>
            <a:off x="609600" y="4772561"/>
            <a:ext cx="8153400" cy="1323439"/>
          </a:xfrm>
          <a:prstGeom prst="rect">
            <a:avLst/>
          </a:prstGeom>
        </p:spPr>
        <p:txBody>
          <a:bodyPr wrap="square">
            <a:spAutoFit/>
          </a:bodyPr>
          <a:lstStyle/>
          <a:p>
            <a:pPr marL="228600" indent="-228600" algn="just">
              <a:buNone/>
            </a:pPr>
            <a:r>
              <a:rPr lang="en-US" sz="2000" i="1" dirty="0" smtClean="0"/>
              <a:t>“Working with LabVIEW simplifies development and encourages innovation by offering an intuitive graphical programming approach that allows you to focus on innovation rather than programming details.”</a:t>
            </a:r>
          </a:p>
          <a:p>
            <a:pPr marL="228600" indent="-228600" algn="r">
              <a:buNone/>
            </a:pPr>
            <a:r>
              <a:rPr lang="en-US" sz="2000" b="1" dirty="0" smtClean="0"/>
              <a:t>Michael Callahan, CEO, Ambient Corporation</a:t>
            </a:r>
          </a:p>
        </p:txBody>
      </p:sp>
      <p:pic>
        <p:nvPicPr>
          <p:cNvPr id="14" name="Picture 2" descr="C:\Documents and Settings\sams\My Documents\Marketing\SignalProcessingForAcademia\Contacts\Michael Callahan\NINewsQ42007\Figure1.jpg">
            <a:hlinkClick r:id="rId3"/>
          </p:cNvPr>
          <p:cNvPicPr>
            <a:picLocks noChangeAspect="1" noChangeArrowheads="1"/>
          </p:cNvPicPr>
          <p:nvPr/>
        </p:nvPicPr>
        <p:blipFill>
          <a:blip r:embed="rId4" cstate="screen"/>
          <a:srcRect/>
          <a:stretch>
            <a:fillRect/>
          </a:stretch>
        </p:blipFill>
        <p:spPr bwMode="auto">
          <a:xfrm>
            <a:off x="5715000" y="1428690"/>
            <a:ext cx="2825509" cy="1981200"/>
          </a:xfrm>
          <a:prstGeom prst="rect">
            <a:avLst/>
          </a:prstGeom>
          <a:noFill/>
        </p:spPr>
      </p:pic>
      <p:pic>
        <p:nvPicPr>
          <p:cNvPr id="15" name="Picture 3"/>
          <p:cNvPicPr>
            <a:picLocks noChangeAspect="1" noChangeArrowheads="1"/>
          </p:cNvPicPr>
          <p:nvPr/>
        </p:nvPicPr>
        <p:blipFill>
          <a:blip r:embed="rId5" cstate="print"/>
          <a:srcRect/>
          <a:stretch>
            <a:fillRect/>
          </a:stretch>
        </p:blipFill>
        <p:spPr bwMode="auto">
          <a:xfrm>
            <a:off x="5715000" y="3703022"/>
            <a:ext cx="2997868" cy="495300"/>
          </a:xfrm>
          <a:prstGeom prst="rect">
            <a:avLst/>
          </a:prstGeom>
          <a:noFill/>
          <a:ln w="9525">
            <a:noFill/>
            <a:miter lim="800000"/>
            <a:headEnd/>
            <a:tailEnd/>
          </a:ln>
          <a:effectLst/>
        </p:spPr>
      </p:pic>
      <p:sp>
        <p:nvSpPr>
          <p:cNvPr id="16" name="TextBox 15"/>
          <p:cNvSpPr txBox="1"/>
          <p:nvPr/>
        </p:nvSpPr>
        <p:spPr>
          <a:xfrm>
            <a:off x="5715000" y="4248090"/>
            <a:ext cx="3124200" cy="400110"/>
          </a:xfrm>
          <a:prstGeom prst="rect">
            <a:avLst/>
          </a:prstGeom>
          <a:noFill/>
        </p:spPr>
        <p:txBody>
          <a:bodyPr wrap="square" rtlCol="0">
            <a:spAutoFit/>
          </a:bodyPr>
          <a:lstStyle/>
          <a:p>
            <a:pPr algn="ctr"/>
            <a:r>
              <a:rPr lang="en-US" sz="2000" b="1" dirty="0" smtClean="0">
                <a:solidFill>
                  <a:schemeClr val="bg1">
                    <a:lumMod val="65000"/>
                  </a:schemeClr>
                </a:solidFill>
                <a:latin typeface="Arial" pitchFamily="34" charset="0"/>
                <a:cs typeface="Arial" pitchFamily="34" charset="0"/>
              </a:rPr>
              <a:t>www.theaudeo.com</a:t>
            </a:r>
            <a:endParaRPr lang="en-US" sz="2000" b="1" dirty="0">
              <a:solidFill>
                <a:schemeClr val="bg1">
                  <a:lumMod val="6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228600" y="228600"/>
            <a:ext cx="8686800" cy="1143000"/>
          </a:xfrm>
        </p:spPr>
        <p:txBody>
          <a:bodyPr>
            <a:noAutofit/>
          </a:bodyPr>
          <a:lstStyle/>
          <a:p>
            <a:r>
              <a:rPr lang="en-US" sz="3600" dirty="0" smtClean="0"/>
              <a:t>Automotive Robotics Companies</a:t>
            </a:r>
            <a:endParaRPr lang="en-US" sz="3600" dirty="0"/>
          </a:p>
        </p:txBody>
      </p:sp>
      <p:sp>
        <p:nvSpPr>
          <p:cNvPr id="12" name="Content Placeholder 11"/>
          <p:cNvSpPr>
            <a:spLocks noGrp="1"/>
          </p:cNvSpPr>
          <p:nvPr>
            <p:ph idx="1"/>
          </p:nvPr>
        </p:nvSpPr>
        <p:spPr>
          <a:xfrm>
            <a:off x="609600" y="1524000"/>
            <a:ext cx="4495800" cy="2057400"/>
          </a:xfrm>
        </p:spPr>
        <p:txBody>
          <a:bodyPr>
            <a:normAutofit fontScale="77500" lnSpcReduction="20000"/>
          </a:bodyPr>
          <a:lstStyle/>
          <a:p>
            <a:pPr>
              <a:lnSpc>
                <a:spcPct val="120000"/>
              </a:lnSpc>
              <a:spcBef>
                <a:spcPts val="0"/>
              </a:spcBef>
              <a:buNone/>
            </a:pPr>
            <a:r>
              <a:rPr lang="en-US" b="1" dirty="0" smtClean="0"/>
              <a:t>Application</a:t>
            </a:r>
            <a:r>
              <a:rPr lang="en-US" dirty="0" smtClean="0"/>
              <a:t>: </a:t>
            </a:r>
            <a:r>
              <a:rPr lang="en-US" sz="2600" dirty="0" err="1" smtClean="0"/>
              <a:t>Torc</a:t>
            </a:r>
            <a:r>
              <a:rPr lang="en-US" sz="2600" dirty="0" smtClean="0"/>
              <a:t> created an autonomous vehicle to complete the Defense Advanced Research Projects Agency (DARPA) Urban Challenge, an autonomous ground vehicle race through an urban environment. </a:t>
            </a:r>
            <a:endParaRPr lang="en-US" dirty="0" smtClean="0">
              <a:latin typeface="Arial" charset="0"/>
            </a:endParaRPr>
          </a:p>
        </p:txBody>
      </p:sp>
      <p:pic>
        <p:nvPicPr>
          <p:cNvPr id="192522" name="Picture 10" descr="http://sine.ni.com/cms/images/casestudies/odinaa.jpg"/>
          <p:cNvPicPr>
            <a:picLocks noChangeAspect="1" noChangeArrowheads="1"/>
          </p:cNvPicPr>
          <p:nvPr/>
        </p:nvPicPr>
        <p:blipFill>
          <a:blip r:embed="rId3" cstate="print"/>
          <a:srcRect/>
          <a:stretch>
            <a:fillRect/>
          </a:stretch>
        </p:blipFill>
        <p:spPr bwMode="auto">
          <a:xfrm>
            <a:off x="685800" y="3505200"/>
            <a:ext cx="4267200" cy="2847976"/>
          </a:xfrm>
          <a:prstGeom prst="rect">
            <a:avLst/>
          </a:prstGeom>
          <a:noFill/>
        </p:spPr>
      </p:pic>
      <p:pic>
        <p:nvPicPr>
          <p:cNvPr id="192518" name="Picture 6" descr="http://www.torctech.com/files/products/bywire_xgv_full_001-homepage.png"/>
          <p:cNvPicPr>
            <a:picLocks noChangeAspect="1" noChangeArrowheads="1"/>
          </p:cNvPicPr>
          <p:nvPr/>
        </p:nvPicPr>
        <p:blipFill>
          <a:blip r:embed="rId4" cstate="print"/>
          <a:srcRect/>
          <a:stretch>
            <a:fillRect/>
          </a:stretch>
        </p:blipFill>
        <p:spPr bwMode="auto">
          <a:xfrm>
            <a:off x="5181600" y="1371600"/>
            <a:ext cx="3657600" cy="2919371"/>
          </a:xfrm>
          <a:prstGeom prst="rect">
            <a:avLst/>
          </a:prstGeom>
          <a:noFill/>
        </p:spPr>
      </p:pic>
      <p:pic>
        <p:nvPicPr>
          <p:cNvPr id="192520" name="Picture 8" descr="Torc Technologies LLC">
            <a:hlinkClick r:id="rId5" tooltip="Torc Technologies LLC"/>
          </p:cNvPr>
          <p:cNvPicPr>
            <a:picLocks noChangeAspect="1" noChangeArrowheads="1"/>
          </p:cNvPicPr>
          <p:nvPr/>
        </p:nvPicPr>
        <p:blipFill>
          <a:blip r:embed="rId6" cstate="print"/>
          <a:srcRect/>
          <a:stretch>
            <a:fillRect/>
          </a:stretch>
        </p:blipFill>
        <p:spPr bwMode="auto">
          <a:xfrm>
            <a:off x="3276600" y="5791200"/>
            <a:ext cx="1714500" cy="952500"/>
          </a:xfrm>
          <a:prstGeom prst="rect">
            <a:avLst/>
          </a:prstGeom>
          <a:noFill/>
        </p:spPr>
      </p:pic>
      <p:sp>
        <p:nvSpPr>
          <p:cNvPr id="17" name="Rectangle 16"/>
          <p:cNvSpPr/>
          <p:nvPr/>
        </p:nvSpPr>
        <p:spPr>
          <a:xfrm>
            <a:off x="5334000" y="4876800"/>
            <a:ext cx="3505200" cy="1323439"/>
          </a:xfrm>
          <a:prstGeom prst="rect">
            <a:avLst/>
          </a:prstGeom>
        </p:spPr>
        <p:txBody>
          <a:bodyPr wrap="square">
            <a:spAutoFit/>
          </a:bodyPr>
          <a:lstStyle/>
          <a:p>
            <a:r>
              <a:rPr lang="en-US" sz="1600" b="1" u="sng" dirty="0" smtClean="0"/>
              <a:t>Hardware: </a:t>
            </a:r>
            <a:r>
              <a:rPr lang="en-US" sz="1600" dirty="0" smtClean="0"/>
              <a:t>Touch Panel Module, </a:t>
            </a:r>
            <a:r>
              <a:rPr lang="en-US" sz="1600" dirty="0" err="1" smtClean="0"/>
              <a:t>LabVIEW</a:t>
            </a:r>
            <a:r>
              <a:rPr lang="en-US" sz="1600" dirty="0" smtClean="0"/>
              <a:t>, FPGA Module, Real-Time Module, Industrial PC Embedded OS, Vision Development Module, Control Design and Simulation Module, cRIO-9104, TPC-2006, cRIO-9012</a:t>
            </a:r>
            <a:endParaRPr lang="en-US" sz="16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85800" y="2590800"/>
            <a:ext cx="7772400" cy="3048000"/>
          </a:xfrm>
        </p:spPr>
        <p:txBody>
          <a:bodyPr/>
          <a:lstStyle/>
          <a:p>
            <a:pPr algn="ctr">
              <a:buNone/>
            </a:pPr>
            <a:r>
              <a:rPr lang="en-US" sz="7200" dirty="0" smtClean="0"/>
              <a:t>You get my point</a:t>
            </a:r>
            <a:endParaRPr lang="en-US" sz="7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dirty="0" smtClean="0"/>
              <a:t>National Instruments</a:t>
            </a:r>
          </a:p>
        </p:txBody>
      </p:sp>
      <p:sp>
        <p:nvSpPr>
          <p:cNvPr id="2052" name="Rectangle 3"/>
          <p:cNvSpPr>
            <a:spLocks noGrp="1" noChangeArrowheads="1"/>
          </p:cNvSpPr>
          <p:nvPr>
            <p:ph type="body" sz="half" idx="1"/>
          </p:nvPr>
        </p:nvSpPr>
        <p:spPr>
          <a:xfrm>
            <a:off x="152400" y="1219200"/>
            <a:ext cx="4953000" cy="2438400"/>
          </a:xfrm>
        </p:spPr>
        <p:txBody>
          <a:bodyPr/>
          <a:lstStyle/>
          <a:p>
            <a:pPr eaLnBrk="1" hangingPunct="1">
              <a:lnSpc>
                <a:spcPct val="90000"/>
              </a:lnSpc>
            </a:pPr>
            <a:r>
              <a:rPr lang="en-US" sz="2400" dirty="0" smtClean="0"/>
              <a:t>30 Year Leaders in Computer-Based Measurement and Automation</a:t>
            </a:r>
          </a:p>
          <a:p>
            <a:pPr eaLnBrk="1" hangingPunct="1">
              <a:lnSpc>
                <a:spcPct val="90000"/>
              </a:lnSpc>
            </a:pPr>
            <a:r>
              <a:rPr lang="en-US" sz="2400" dirty="0" smtClean="0"/>
              <a:t>5100 Employees</a:t>
            </a:r>
          </a:p>
          <a:p>
            <a:pPr lvl="1">
              <a:lnSpc>
                <a:spcPct val="90000"/>
              </a:lnSpc>
            </a:pPr>
            <a:r>
              <a:rPr lang="en-US" sz="2000" dirty="0" smtClean="0"/>
              <a:t> 2500 Engineers and Technicians</a:t>
            </a:r>
          </a:p>
          <a:p>
            <a:pPr eaLnBrk="1" hangingPunct="1">
              <a:lnSpc>
                <a:spcPct val="90000"/>
              </a:lnSpc>
            </a:pPr>
            <a:r>
              <a:rPr lang="en-US" sz="2400" dirty="0" smtClean="0"/>
              <a:t>Corporate Headquarters in Austin, Texas</a:t>
            </a:r>
          </a:p>
          <a:p>
            <a:pPr lvl="1" eaLnBrk="1" hangingPunct="1">
              <a:lnSpc>
                <a:spcPct val="90000"/>
              </a:lnSpc>
            </a:pPr>
            <a:r>
              <a:rPr lang="en-US" sz="2000" dirty="0" smtClean="0"/>
              <a:t>Direct Operations in 40 Countries</a:t>
            </a:r>
            <a:endParaRPr lang="en-US" sz="2400" dirty="0" smtClean="0"/>
          </a:p>
        </p:txBody>
      </p:sp>
      <p:pic>
        <p:nvPicPr>
          <p:cNvPr id="2053" name="Picture 4" descr="74932?role=preview"/>
          <p:cNvPicPr>
            <a:picLocks noGrp="1" noChangeAspect="1" noChangeArrowheads="1"/>
          </p:cNvPicPr>
          <p:nvPr>
            <p:ph sz="quarter" idx="3"/>
          </p:nvPr>
        </p:nvPicPr>
        <p:blipFill>
          <a:blip r:embed="rId4" cstate="print"/>
          <a:srcRect b="12820"/>
          <a:stretch>
            <a:fillRect/>
          </a:stretch>
        </p:blipFill>
        <p:spPr>
          <a:xfrm>
            <a:off x="5697538" y="457200"/>
            <a:ext cx="1693862" cy="2209800"/>
          </a:xfrm>
          <a:noFill/>
        </p:spPr>
      </p:pic>
      <p:grpSp>
        <p:nvGrpSpPr>
          <p:cNvPr id="2" name="Group 5"/>
          <p:cNvGrpSpPr>
            <a:grpSpLocks/>
          </p:cNvGrpSpPr>
          <p:nvPr/>
        </p:nvGrpSpPr>
        <p:grpSpPr bwMode="auto">
          <a:xfrm>
            <a:off x="2743200" y="5486400"/>
            <a:ext cx="2212975" cy="685800"/>
            <a:chOff x="624" y="2844"/>
            <a:chExt cx="1394" cy="432"/>
          </a:xfrm>
        </p:grpSpPr>
        <p:sp>
          <p:nvSpPr>
            <p:cNvPr id="2139" name="Rectangle 6"/>
            <p:cNvSpPr>
              <a:spLocks noChangeArrowheads="1"/>
            </p:cNvSpPr>
            <p:nvPr/>
          </p:nvSpPr>
          <p:spPr bwMode="auto">
            <a:xfrm>
              <a:off x="788" y="3084"/>
              <a:ext cx="749" cy="192"/>
            </a:xfrm>
            <a:prstGeom prst="rect">
              <a:avLst/>
            </a:prstGeom>
            <a:noFill/>
            <a:ln w="9525">
              <a:noFill/>
              <a:miter lim="800000"/>
              <a:headEnd/>
              <a:tailEnd/>
            </a:ln>
          </p:spPr>
          <p:txBody>
            <a:bodyPr wrap="none" lIns="92075" tIns="46038" rIns="92075" bIns="46038">
              <a:spAutoFit/>
            </a:bodyPr>
            <a:lstStyle/>
            <a:p>
              <a:pPr algn="l" rtl="0" eaLnBrk="0" hangingPunct="0">
                <a:spcBef>
                  <a:spcPct val="50000"/>
                </a:spcBef>
              </a:pPr>
              <a:r>
                <a:rPr lang="en-US" sz="1400" b="1" kern="1200">
                  <a:solidFill>
                    <a:srgbClr val="000000"/>
                  </a:solidFill>
                  <a:latin typeface="Arial Narrow"/>
                  <a:ea typeface="+mn-ea"/>
                  <a:cs typeface="+mn-cs"/>
                </a:rPr>
                <a:t>Distributors</a:t>
              </a:r>
              <a:endParaRPr lang="en-US" sz="2400" b="1" kern="1200">
                <a:solidFill>
                  <a:srgbClr val="000000"/>
                </a:solidFill>
                <a:latin typeface="Arial Narrow"/>
                <a:ea typeface="+mn-ea"/>
                <a:cs typeface="+mn-cs"/>
              </a:endParaRPr>
            </a:p>
          </p:txBody>
        </p:sp>
        <p:sp>
          <p:nvSpPr>
            <p:cNvPr id="2140" name="Rectangle 7"/>
            <p:cNvSpPr>
              <a:spLocks noChangeArrowheads="1"/>
            </p:cNvSpPr>
            <p:nvPr/>
          </p:nvSpPr>
          <p:spPr bwMode="auto">
            <a:xfrm>
              <a:off x="779" y="2844"/>
              <a:ext cx="1239" cy="192"/>
            </a:xfrm>
            <a:prstGeom prst="rect">
              <a:avLst/>
            </a:prstGeom>
            <a:noFill/>
            <a:ln w="9525">
              <a:noFill/>
              <a:miter lim="800000"/>
              <a:headEnd/>
              <a:tailEnd/>
            </a:ln>
          </p:spPr>
          <p:txBody>
            <a:bodyPr lIns="92075" tIns="46038" rIns="92075" bIns="46038">
              <a:spAutoFit/>
            </a:bodyPr>
            <a:lstStyle/>
            <a:p>
              <a:pPr algn="l" rtl="0" eaLnBrk="0" hangingPunct="0">
                <a:spcBef>
                  <a:spcPct val="50000"/>
                </a:spcBef>
              </a:pPr>
              <a:r>
                <a:rPr lang="en-US" sz="1400" b="1" kern="1200">
                  <a:solidFill>
                    <a:srgbClr val="000000"/>
                  </a:solidFill>
                  <a:latin typeface="Arial Narrow"/>
                  <a:ea typeface="+mn-ea"/>
                  <a:cs typeface="+mn-cs"/>
                </a:rPr>
                <a:t>Direct Sales Offices</a:t>
              </a:r>
            </a:p>
          </p:txBody>
        </p:sp>
        <p:sp>
          <p:nvSpPr>
            <p:cNvPr id="2141" name="AutoShape 8"/>
            <p:cNvSpPr>
              <a:spLocks noChangeArrowheads="1"/>
            </p:cNvSpPr>
            <p:nvPr/>
          </p:nvSpPr>
          <p:spPr bwMode="auto">
            <a:xfrm>
              <a:off x="648" y="3152"/>
              <a:ext cx="96" cy="96"/>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2000" kern="1200">
                <a:solidFill>
                  <a:srgbClr val="808080"/>
                </a:solidFill>
                <a:latin typeface="Times" pitchFamily="18" charset="0"/>
                <a:ea typeface="+mn-ea"/>
                <a:cs typeface="+mn-cs"/>
              </a:endParaRPr>
            </a:p>
          </p:txBody>
        </p:sp>
        <p:sp>
          <p:nvSpPr>
            <p:cNvPr id="2142" name="Freeform 9"/>
            <p:cNvSpPr>
              <a:spLocks/>
            </p:cNvSpPr>
            <p:nvPr/>
          </p:nvSpPr>
          <p:spPr bwMode="auto">
            <a:xfrm>
              <a:off x="624" y="2884"/>
              <a:ext cx="137" cy="144"/>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grpSp>
      <p:grpSp>
        <p:nvGrpSpPr>
          <p:cNvPr id="3" name="Group 10"/>
          <p:cNvGrpSpPr>
            <a:grpSpLocks/>
          </p:cNvGrpSpPr>
          <p:nvPr/>
        </p:nvGrpSpPr>
        <p:grpSpPr bwMode="auto">
          <a:xfrm>
            <a:off x="-141288" y="3886200"/>
            <a:ext cx="4789488" cy="1974850"/>
            <a:chOff x="2448" y="2172"/>
            <a:chExt cx="3072" cy="1572"/>
          </a:xfrm>
        </p:grpSpPr>
        <p:pic>
          <p:nvPicPr>
            <p:cNvPr id="2060" name="Picture 11"/>
            <p:cNvPicPr>
              <a:picLocks noChangeAspect="1" noChangeArrowheads="1"/>
            </p:cNvPicPr>
            <p:nvPr/>
          </p:nvPicPr>
          <p:blipFill>
            <a:blip r:embed="rId5" cstate="print"/>
            <a:srcRect r="4477"/>
            <a:stretch>
              <a:fillRect/>
            </a:stretch>
          </p:blipFill>
          <p:spPr bwMode="auto">
            <a:xfrm>
              <a:off x="2448" y="2172"/>
              <a:ext cx="3072" cy="1572"/>
            </a:xfrm>
            <a:prstGeom prst="rect">
              <a:avLst/>
            </a:prstGeom>
            <a:noFill/>
            <a:ln w="9525">
              <a:noFill/>
              <a:miter lim="800000"/>
              <a:headEnd type="none" w="sm" len="sm"/>
              <a:tailEnd type="none" w="sm" len="sm"/>
            </a:ln>
          </p:spPr>
        </p:pic>
        <p:sp>
          <p:nvSpPr>
            <p:cNvPr id="2061" name="Freeform 12"/>
            <p:cNvSpPr>
              <a:spLocks/>
            </p:cNvSpPr>
            <p:nvPr/>
          </p:nvSpPr>
          <p:spPr bwMode="auto">
            <a:xfrm>
              <a:off x="3360" y="2489"/>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2" name="Freeform 13"/>
            <p:cNvSpPr>
              <a:spLocks/>
            </p:cNvSpPr>
            <p:nvPr/>
          </p:nvSpPr>
          <p:spPr bwMode="auto">
            <a:xfrm>
              <a:off x="2858" y="2597"/>
              <a:ext cx="47" cy="47"/>
            </a:xfrm>
            <a:custGeom>
              <a:avLst/>
              <a:gdLst>
                <a:gd name="T0" fmla="*/ 16 w 35"/>
                <a:gd name="T1" fmla="*/ 0 h 35"/>
                <a:gd name="T2" fmla="*/ 22 w 35"/>
                <a:gd name="T3" fmla="*/ 11 h 35"/>
                <a:gd name="T4" fmla="*/ 35 w 35"/>
                <a:gd name="T5" fmla="*/ 14 h 35"/>
                <a:gd name="T6" fmla="*/ 27 w 35"/>
                <a:gd name="T7" fmla="*/ 23 h 35"/>
                <a:gd name="T8" fmla="*/ 27 w 35"/>
                <a:gd name="T9" fmla="*/ 35 h 35"/>
                <a:gd name="T10" fmla="*/ 16 w 35"/>
                <a:gd name="T11" fmla="*/ 29 h 35"/>
                <a:gd name="T12" fmla="*/ 8 w 35"/>
                <a:gd name="T13" fmla="*/ 35 h 35"/>
                <a:gd name="T14" fmla="*/ 8 w 35"/>
                <a:gd name="T15" fmla="*/ 23 h 35"/>
                <a:gd name="T16" fmla="*/ 0 w 35"/>
                <a:gd name="T17" fmla="*/ 14 h 35"/>
                <a:gd name="T18" fmla="*/ 11 w 35"/>
                <a:gd name="T19" fmla="*/ 11 h 35"/>
                <a:gd name="T20" fmla="*/ 16 w 35"/>
                <a:gd name="T21" fmla="*/ 0 h 35"/>
                <a:gd name="T22" fmla="*/ 16 w 35"/>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35"/>
                <a:gd name="T38" fmla="*/ 35 w 3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35">
                  <a:moveTo>
                    <a:pt x="16" y="0"/>
                  </a:moveTo>
                  <a:lnTo>
                    <a:pt x="22" y="11"/>
                  </a:lnTo>
                  <a:lnTo>
                    <a:pt x="35" y="14"/>
                  </a:lnTo>
                  <a:lnTo>
                    <a:pt x="27" y="23"/>
                  </a:lnTo>
                  <a:lnTo>
                    <a:pt x="27" y="35"/>
                  </a:lnTo>
                  <a:lnTo>
                    <a:pt x="16" y="29"/>
                  </a:lnTo>
                  <a:lnTo>
                    <a:pt x="8" y="35"/>
                  </a:lnTo>
                  <a:lnTo>
                    <a:pt x="8" y="23"/>
                  </a:lnTo>
                  <a:lnTo>
                    <a:pt x="0" y="14"/>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3" name="Freeform 14"/>
            <p:cNvSpPr>
              <a:spLocks/>
            </p:cNvSpPr>
            <p:nvPr/>
          </p:nvSpPr>
          <p:spPr bwMode="auto">
            <a:xfrm>
              <a:off x="2890" y="2588"/>
              <a:ext cx="48" cy="47"/>
            </a:xfrm>
            <a:custGeom>
              <a:avLst/>
              <a:gdLst>
                <a:gd name="T0" fmla="*/ 17 w 33"/>
                <a:gd name="T1" fmla="*/ 0 h 32"/>
                <a:gd name="T2" fmla="*/ 22 w 33"/>
                <a:gd name="T3" fmla="*/ 9 h 32"/>
                <a:gd name="T4" fmla="*/ 33 w 33"/>
                <a:gd name="T5" fmla="*/ 12 h 32"/>
                <a:gd name="T6" fmla="*/ 25 w 33"/>
                <a:gd name="T7" fmla="*/ 20 h 32"/>
                <a:gd name="T8" fmla="*/ 28 w 33"/>
                <a:gd name="T9" fmla="*/ 32 h 32"/>
                <a:gd name="T10" fmla="*/ 17 w 33"/>
                <a:gd name="T11" fmla="*/ 26 h 32"/>
                <a:gd name="T12" fmla="*/ 6 w 33"/>
                <a:gd name="T13" fmla="*/ 32 h 32"/>
                <a:gd name="T14" fmla="*/ 9 w 33"/>
                <a:gd name="T15" fmla="*/ 20 h 32"/>
                <a:gd name="T16" fmla="*/ 0 w 33"/>
                <a:gd name="T17" fmla="*/ 12 h 32"/>
                <a:gd name="T18" fmla="*/ 11 w 33"/>
                <a:gd name="T19" fmla="*/ 9 h 32"/>
                <a:gd name="T20" fmla="*/ 17 w 33"/>
                <a:gd name="T21" fmla="*/ 0 h 32"/>
                <a:gd name="T22" fmla="*/ 17 w 33"/>
                <a:gd name="T23" fmla="*/ 0 h 3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2"/>
                <a:gd name="T38" fmla="*/ 33 w 33"/>
                <a:gd name="T39" fmla="*/ 32 h 3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2">
                  <a:moveTo>
                    <a:pt x="17" y="0"/>
                  </a:moveTo>
                  <a:lnTo>
                    <a:pt x="22" y="9"/>
                  </a:lnTo>
                  <a:lnTo>
                    <a:pt x="33" y="12"/>
                  </a:lnTo>
                  <a:lnTo>
                    <a:pt x="25" y="20"/>
                  </a:lnTo>
                  <a:lnTo>
                    <a:pt x="28" y="32"/>
                  </a:lnTo>
                  <a:lnTo>
                    <a:pt x="17" y="26"/>
                  </a:lnTo>
                  <a:lnTo>
                    <a:pt x="6" y="32"/>
                  </a:lnTo>
                  <a:lnTo>
                    <a:pt x="9" y="20"/>
                  </a:lnTo>
                  <a:lnTo>
                    <a:pt x="0" y="12"/>
                  </a:lnTo>
                  <a:lnTo>
                    <a:pt x="11" y="9"/>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4" name="Freeform 15"/>
            <p:cNvSpPr>
              <a:spLocks/>
            </p:cNvSpPr>
            <p:nvPr/>
          </p:nvSpPr>
          <p:spPr bwMode="auto">
            <a:xfrm>
              <a:off x="2882" y="2556"/>
              <a:ext cx="48" cy="47"/>
            </a:xfrm>
            <a:custGeom>
              <a:avLst/>
              <a:gdLst>
                <a:gd name="T0" fmla="*/ 20 w 36"/>
                <a:gd name="T1" fmla="*/ 0 h 35"/>
                <a:gd name="T2" fmla="*/ 22 w 36"/>
                <a:gd name="T3" fmla="*/ 11 h 35"/>
                <a:gd name="T4" fmla="*/ 36 w 36"/>
                <a:gd name="T5" fmla="*/ 14 h 35"/>
                <a:gd name="T6" fmla="*/ 28 w 36"/>
                <a:gd name="T7" fmla="*/ 23 h 35"/>
                <a:gd name="T8" fmla="*/ 28 w 36"/>
                <a:gd name="T9" fmla="*/ 35 h 35"/>
                <a:gd name="T10" fmla="*/ 20 w 36"/>
                <a:gd name="T11" fmla="*/ 29 h 35"/>
                <a:gd name="T12" fmla="*/ 9 w 36"/>
                <a:gd name="T13" fmla="*/ 35 h 35"/>
                <a:gd name="T14" fmla="*/ 9 w 36"/>
                <a:gd name="T15" fmla="*/ 23 h 35"/>
                <a:gd name="T16" fmla="*/ 0 w 36"/>
                <a:gd name="T17" fmla="*/ 14 h 35"/>
                <a:gd name="T18" fmla="*/ 14 w 36"/>
                <a:gd name="T19" fmla="*/ 11 h 35"/>
                <a:gd name="T20" fmla="*/ 20 w 36"/>
                <a:gd name="T21" fmla="*/ 0 h 35"/>
                <a:gd name="T22" fmla="*/ 20 w 36"/>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5"/>
                <a:gd name="T38" fmla="*/ 36 w 36"/>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5">
                  <a:moveTo>
                    <a:pt x="20" y="0"/>
                  </a:moveTo>
                  <a:lnTo>
                    <a:pt x="22" y="11"/>
                  </a:lnTo>
                  <a:lnTo>
                    <a:pt x="36" y="14"/>
                  </a:lnTo>
                  <a:lnTo>
                    <a:pt x="28" y="23"/>
                  </a:lnTo>
                  <a:lnTo>
                    <a:pt x="28" y="35"/>
                  </a:lnTo>
                  <a:lnTo>
                    <a:pt x="20" y="29"/>
                  </a:lnTo>
                  <a:lnTo>
                    <a:pt x="9" y="35"/>
                  </a:lnTo>
                  <a:lnTo>
                    <a:pt x="9" y="23"/>
                  </a:lnTo>
                  <a:lnTo>
                    <a:pt x="0" y="14"/>
                  </a:lnTo>
                  <a:lnTo>
                    <a:pt x="14" y="11"/>
                  </a:lnTo>
                  <a:lnTo>
                    <a:pt x="20"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5" name="Freeform 16"/>
            <p:cNvSpPr>
              <a:spLocks/>
            </p:cNvSpPr>
            <p:nvPr/>
          </p:nvSpPr>
          <p:spPr bwMode="auto">
            <a:xfrm>
              <a:off x="2892" y="2499"/>
              <a:ext cx="48" cy="47"/>
            </a:xfrm>
            <a:custGeom>
              <a:avLst/>
              <a:gdLst>
                <a:gd name="T0" fmla="*/ 17 w 36"/>
                <a:gd name="T1" fmla="*/ 0 h 35"/>
                <a:gd name="T2" fmla="*/ 22 w 36"/>
                <a:gd name="T3" fmla="*/ 11 h 35"/>
                <a:gd name="T4" fmla="*/ 36 w 36"/>
                <a:gd name="T5" fmla="*/ 11 h 35"/>
                <a:gd name="T6" fmla="*/ 28 w 36"/>
                <a:gd name="T7" fmla="*/ 20 h 35"/>
                <a:gd name="T8" fmla="*/ 28 w 36"/>
                <a:gd name="T9" fmla="*/ 35 h 35"/>
                <a:gd name="T10" fmla="*/ 17 w 36"/>
                <a:gd name="T11" fmla="*/ 29 h 35"/>
                <a:gd name="T12" fmla="*/ 8 w 36"/>
                <a:gd name="T13" fmla="*/ 35 h 35"/>
                <a:gd name="T14" fmla="*/ 8 w 36"/>
                <a:gd name="T15" fmla="*/ 20 h 35"/>
                <a:gd name="T16" fmla="*/ 0 w 36"/>
                <a:gd name="T17" fmla="*/ 11 h 35"/>
                <a:gd name="T18" fmla="*/ 14 w 36"/>
                <a:gd name="T19" fmla="*/ 11 h 35"/>
                <a:gd name="T20" fmla="*/ 17 w 36"/>
                <a:gd name="T21" fmla="*/ 0 h 35"/>
                <a:gd name="T22" fmla="*/ 17 w 36"/>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5"/>
                <a:gd name="T38" fmla="*/ 36 w 36"/>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5">
                  <a:moveTo>
                    <a:pt x="17" y="0"/>
                  </a:moveTo>
                  <a:lnTo>
                    <a:pt x="22" y="11"/>
                  </a:lnTo>
                  <a:lnTo>
                    <a:pt x="36" y="11"/>
                  </a:lnTo>
                  <a:lnTo>
                    <a:pt x="28" y="20"/>
                  </a:lnTo>
                  <a:lnTo>
                    <a:pt x="28" y="35"/>
                  </a:lnTo>
                  <a:lnTo>
                    <a:pt x="17" y="29"/>
                  </a:lnTo>
                  <a:lnTo>
                    <a:pt x="8" y="35"/>
                  </a:lnTo>
                  <a:lnTo>
                    <a:pt x="8" y="20"/>
                  </a:lnTo>
                  <a:lnTo>
                    <a:pt x="0" y="11"/>
                  </a:lnTo>
                  <a:lnTo>
                    <a:pt x="14" y="11"/>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6" name="Freeform 17"/>
            <p:cNvSpPr>
              <a:spLocks/>
            </p:cNvSpPr>
            <p:nvPr/>
          </p:nvSpPr>
          <p:spPr bwMode="auto">
            <a:xfrm>
              <a:off x="2928" y="2364"/>
              <a:ext cx="47" cy="48"/>
            </a:xfrm>
            <a:custGeom>
              <a:avLst/>
              <a:gdLst>
                <a:gd name="T0" fmla="*/ 19 w 35"/>
                <a:gd name="T1" fmla="*/ 0 h 36"/>
                <a:gd name="T2" fmla="*/ 24 w 35"/>
                <a:gd name="T3" fmla="*/ 12 h 36"/>
                <a:gd name="T4" fmla="*/ 35 w 35"/>
                <a:gd name="T5" fmla="*/ 12 h 36"/>
                <a:gd name="T6" fmla="*/ 27 w 35"/>
                <a:gd name="T7" fmla="*/ 21 h 36"/>
                <a:gd name="T8" fmla="*/ 30 w 35"/>
                <a:gd name="T9" fmla="*/ 36 h 36"/>
                <a:gd name="T10" fmla="*/ 19 w 35"/>
                <a:gd name="T11" fmla="*/ 30 h 36"/>
                <a:gd name="T12" fmla="*/ 8 w 35"/>
                <a:gd name="T13" fmla="*/ 36 h 36"/>
                <a:gd name="T14" fmla="*/ 11 w 35"/>
                <a:gd name="T15" fmla="*/ 21 h 36"/>
                <a:gd name="T16" fmla="*/ 0 w 35"/>
                <a:gd name="T17" fmla="*/ 12 h 36"/>
                <a:gd name="T18" fmla="*/ 13 w 35"/>
                <a:gd name="T19" fmla="*/ 12 h 36"/>
                <a:gd name="T20" fmla="*/ 19 w 35"/>
                <a:gd name="T21" fmla="*/ 0 h 36"/>
                <a:gd name="T22" fmla="*/ 19 w 35"/>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36"/>
                <a:gd name="T38" fmla="*/ 35 w 35"/>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36">
                  <a:moveTo>
                    <a:pt x="19" y="0"/>
                  </a:moveTo>
                  <a:lnTo>
                    <a:pt x="24" y="12"/>
                  </a:lnTo>
                  <a:lnTo>
                    <a:pt x="35" y="12"/>
                  </a:lnTo>
                  <a:lnTo>
                    <a:pt x="27" y="21"/>
                  </a:lnTo>
                  <a:lnTo>
                    <a:pt x="30" y="36"/>
                  </a:lnTo>
                  <a:lnTo>
                    <a:pt x="19" y="30"/>
                  </a:lnTo>
                  <a:lnTo>
                    <a:pt x="8" y="36"/>
                  </a:lnTo>
                  <a:lnTo>
                    <a:pt x="11" y="21"/>
                  </a:lnTo>
                  <a:lnTo>
                    <a:pt x="0" y="12"/>
                  </a:lnTo>
                  <a:lnTo>
                    <a:pt x="13" y="12"/>
                  </a:lnTo>
                  <a:lnTo>
                    <a:pt x="19"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7" name="Freeform 18"/>
            <p:cNvSpPr>
              <a:spLocks/>
            </p:cNvSpPr>
            <p:nvPr/>
          </p:nvSpPr>
          <p:spPr bwMode="auto">
            <a:xfrm>
              <a:off x="2932" y="2268"/>
              <a:ext cx="47" cy="51"/>
            </a:xfrm>
            <a:custGeom>
              <a:avLst/>
              <a:gdLst>
                <a:gd name="T0" fmla="*/ 17 w 33"/>
                <a:gd name="T1" fmla="*/ 0 h 36"/>
                <a:gd name="T2" fmla="*/ 22 w 33"/>
                <a:gd name="T3" fmla="*/ 12 h 36"/>
                <a:gd name="T4" fmla="*/ 33 w 33"/>
                <a:gd name="T5" fmla="*/ 15 h 36"/>
                <a:gd name="T6" fmla="*/ 25 w 33"/>
                <a:gd name="T7" fmla="*/ 24 h 36"/>
                <a:gd name="T8" fmla="*/ 28 w 33"/>
                <a:gd name="T9" fmla="*/ 36 h 36"/>
                <a:gd name="T10" fmla="*/ 17 w 33"/>
                <a:gd name="T11" fmla="*/ 30 h 36"/>
                <a:gd name="T12" fmla="*/ 6 w 33"/>
                <a:gd name="T13" fmla="*/ 36 h 36"/>
                <a:gd name="T14" fmla="*/ 9 w 33"/>
                <a:gd name="T15" fmla="*/ 24 h 36"/>
                <a:gd name="T16" fmla="*/ 0 w 33"/>
                <a:gd name="T17" fmla="*/ 15 h 36"/>
                <a:gd name="T18" fmla="*/ 11 w 33"/>
                <a:gd name="T19" fmla="*/ 12 h 36"/>
                <a:gd name="T20" fmla="*/ 17 w 33"/>
                <a:gd name="T21" fmla="*/ 0 h 36"/>
                <a:gd name="T22" fmla="*/ 17 w 33"/>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17" y="0"/>
                  </a:moveTo>
                  <a:lnTo>
                    <a:pt x="22" y="12"/>
                  </a:lnTo>
                  <a:lnTo>
                    <a:pt x="33" y="15"/>
                  </a:lnTo>
                  <a:lnTo>
                    <a:pt x="25" y="24"/>
                  </a:lnTo>
                  <a:lnTo>
                    <a:pt x="28" y="36"/>
                  </a:lnTo>
                  <a:lnTo>
                    <a:pt x="17" y="30"/>
                  </a:lnTo>
                  <a:lnTo>
                    <a:pt x="6" y="36"/>
                  </a:lnTo>
                  <a:lnTo>
                    <a:pt x="9" y="24"/>
                  </a:lnTo>
                  <a:lnTo>
                    <a:pt x="0" y="15"/>
                  </a:lnTo>
                  <a:lnTo>
                    <a:pt x="11" y="12"/>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8" name="Freeform 19"/>
            <p:cNvSpPr>
              <a:spLocks/>
            </p:cNvSpPr>
            <p:nvPr/>
          </p:nvSpPr>
          <p:spPr bwMode="auto">
            <a:xfrm>
              <a:off x="3456" y="3180"/>
              <a:ext cx="47" cy="47"/>
            </a:xfrm>
            <a:custGeom>
              <a:avLst/>
              <a:gdLst>
                <a:gd name="T0" fmla="*/ 19 w 36"/>
                <a:gd name="T1" fmla="*/ 0 h 36"/>
                <a:gd name="T2" fmla="*/ 25 w 36"/>
                <a:gd name="T3" fmla="*/ 12 h 36"/>
                <a:gd name="T4" fmla="*/ 36 w 36"/>
                <a:gd name="T5" fmla="*/ 12 h 36"/>
                <a:gd name="T6" fmla="*/ 27 w 36"/>
                <a:gd name="T7" fmla="*/ 21 h 36"/>
                <a:gd name="T8" fmla="*/ 30 w 36"/>
                <a:gd name="T9" fmla="*/ 36 h 36"/>
                <a:gd name="T10" fmla="*/ 19 w 36"/>
                <a:gd name="T11" fmla="*/ 30 h 36"/>
                <a:gd name="T12" fmla="*/ 8 w 36"/>
                <a:gd name="T13" fmla="*/ 36 h 36"/>
                <a:gd name="T14" fmla="*/ 11 w 36"/>
                <a:gd name="T15" fmla="*/ 21 h 36"/>
                <a:gd name="T16" fmla="*/ 0 w 36"/>
                <a:gd name="T17" fmla="*/ 12 h 36"/>
                <a:gd name="T18" fmla="*/ 14 w 36"/>
                <a:gd name="T19" fmla="*/ 12 h 36"/>
                <a:gd name="T20" fmla="*/ 19 w 36"/>
                <a:gd name="T21" fmla="*/ 0 h 36"/>
                <a:gd name="T22" fmla="*/ 19 w 36"/>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6"/>
                <a:gd name="T38" fmla="*/ 36 w 36"/>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6">
                  <a:moveTo>
                    <a:pt x="19" y="0"/>
                  </a:moveTo>
                  <a:lnTo>
                    <a:pt x="25" y="12"/>
                  </a:lnTo>
                  <a:lnTo>
                    <a:pt x="36" y="12"/>
                  </a:lnTo>
                  <a:lnTo>
                    <a:pt x="27" y="21"/>
                  </a:lnTo>
                  <a:lnTo>
                    <a:pt x="30" y="36"/>
                  </a:lnTo>
                  <a:lnTo>
                    <a:pt x="19" y="30"/>
                  </a:lnTo>
                  <a:lnTo>
                    <a:pt x="8" y="36"/>
                  </a:lnTo>
                  <a:lnTo>
                    <a:pt x="11" y="21"/>
                  </a:lnTo>
                  <a:lnTo>
                    <a:pt x="0" y="12"/>
                  </a:lnTo>
                  <a:lnTo>
                    <a:pt x="14" y="12"/>
                  </a:lnTo>
                  <a:lnTo>
                    <a:pt x="19"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69" name="Freeform 20"/>
            <p:cNvSpPr>
              <a:spLocks/>
            </p:cNvSpPr>
            <p:nvPr/>
          </p:nvSpPr>
          <p:spPr bwMode="auto">
            <a:xfrm>
              <a:off x="2882" y="2662"/>
              <a:ext cx="47" cy="47"/>
            </a:xfrm>
            <a:custGeom>
              <a:avLst/>
              <a:gdLst>
                <a:gd name="T0" fmla="*/ 17 w 36"/>
                <a:gd name="T1" fmla="*/ 0 h 36"/>
                <a:gd name="T2" fmla="*/ 22 w 36"/>
                <a:gd name="T3" fmla="*/ 12 h 36"/>
                <a:gd name="T4" fmla="*/ 36 w 36"/>
                <a:gd name="T5" fmla="*/ 15 h 36"/>
                <a:gd name="T6" fmla="*/ 25 w 36"/>
                <a:gd name="T7" fmla="*/ 24 h 36"/>
                <a:gd name="T8" fmla="*/ 28 w 36"/>
                <a:gd name="T9" fmla="*/ 36 h 36"/>
                <a:gd name="T10" fmla="*/ 17 w 36"/>
                <a:gd name="T11" fmla="*/ 30 h 36"/>
                <a:gd name="T12" fmla="*/ 6 w 36"/>
                <a:gd name="T13" fmla="*/ 36 h 36"/>
                <a:gd name="T14" fmla="*/ 8 w 36"/>
                <a:gd name="T15" fmla="*/ 24 h 36"/>
                <a:gd name="T16" fmla="*/ 0 w 36"/>
                <a:gd name="T17" fmla="*/ 15 h 36"/>
                <a:gd name="T18" fmla="*/ 11 w 36"/>
                <a:gd name="T19" fmla="*/ 12 h 36"/>
                <a:gd name="T20" fmla="*/ 17 w 36"/>
                <a:gd name="T21" fmla="*/ 0 h 36"/>
                <a:gd name="T22" fmla="*/ 17 w 36"/>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6"/>
                <a:gd name="T38" fmla="*/ 36 w 36"/>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6">
                  <a:moveTo>
                    <a:pt x="17" y="0"/>
                  </a:moveTo>
                  <a:lnTo>
                    <a:pt x="22" y="12"/>
                  </a:lnTo>
                  <a:lnTo>
                    <a:pt x="36" y="15"/>
                  </a:lnTo>
                  <a:lnTo>
                    <a:pt x="25" y="24"/>
                  </a:lnTo>
                  <a:lnTo>
                    <a:pt x="28" y="36"/>
                  </a:lnTo>
                  <a:lnTo>
                    <a:pt x="17" y="30"/>
                  </a:lnTo>
                  <a:lnTo>
                    <a:pt x="6" y="36"/>
                  </a:lnTo>
                  <a:lnTo>
                    <a:pt x="8" y="24"/>
                  </a:lnTo>
                  <a:lnTo>
                    <a:pt x="0" y="15"/>
                  </a:lnTo>
                  <a:lnTo>
                    <a:pt x="11" y="12"/>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0" name="Freeform 21"/>
            <p:cNvSpPr>
              <a:spLocks/>
            </p:cNvSpPr>
            <p:nvPr/>
          </p:nvSpPr>
          <p:spPr bwMode="auto">
            <a:xfrm>
              <a:off x="2887" y="2708"/>
              <a:ext cx="47" cy="48"/>
            </a:xfrm>
            <a:custGeom>
              <a:avLst/>
              <a:gdLst>
                <a:gd name="T0" fmla="*/ 19 w 35"/>
                <a:gd name="T1" fmla="*/ 0 h 36"/>
                <a:gd name="T2" fmla="*/ 24 w 35"/>
                <a:gd name="T3" fmla="*/ 12 h 36"/>
                <a:gd name="T4" fmla="*/ 35 w 35"/>
                <a:gd name="T5" fmla="*/ 15 h 36"/>
                <a:gd name="T6" fmla="*/ 27 w 35"/>
                <a:gd name="T7" fmla="*/ 24 h 36"/>
                <a:gd name="T8" fmla="*/ 30 w 35"/>
                <a:gd name="T9" fmla="*/ 36 h 36"/>
                <a:gd name="T10" fmla="*/ 19 w 35"/>
                <a:gd name="T11" fmla="*/ 30 h 36"/>
                <a:gd name="T12" fmla="*/ 8 w 35"/>
                <a:gd name="T13" fmla="*/ 36 h 36"/>
                <a:gd name="T14" fmla="*/ 11 w 35"/>
                <a:gd name="T15" fmla="*/ 24 h 36"/>
                <a:gd name="T16" fmla="*/ 0 w 35"/>
                <a:gd name="T17" fmla="*/ 15 h 36"/>
                <a:gd name="T18" fmla="*/ 13 w 35"/>
                <a:gd name="T19" fmla="*/ 12 h 36"/>
                <a:gd name="T20" fmla="*/ 19 w 35"/>
                <a:gd name="T21" fmla="*/ 0 h 36"/>
                <a:gd name="T22" fmla="*/ 19 w 35"/>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36"/>
                <a:gd name="T38" fmla="*/ 35 w 35"/>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36">
                  <a:moveTo>
                    <a:pt x="19" y="0"/>
                  </a:moveTo>
                  <a:lnTo>
                    <a:pt x="24" y="12"/>
                  </a:lnTo>
                  <a:lnTo>
                    <a:pt x="35" y="15"/>
                  </a:lnTo>
                  <a:lnTo>
                    <a:pt x="27" y="24"/>
                  </a:lnTo>
                  <a:lnTo>
                    <a:pt x="30" y="36"/>
                  </a:lnTo>
                  <a:lnTo>
                    <a:pt x="19" y="30"/>
                  </a:lnTo>
                  <a:lnTo>
                    <a:pt x="8" y="36"/>
                  </a:lnTo>
                  <a:lnTo>
                    <a:pt x="11" y="24"/>
                  </a:lnTo>
                  <a:lnTo>
                    <a:pt x="0" y="15"/>
                  </a:lnTo>
                  <a:lnTo>
                    <a:pt x="13" y="12"/>
                  </a:lnTo>
                  <a:lnTo>
                    <a:pt x="19"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1" name="Freeform 22"/>
            <p:cNvSpPr>
              <a:spLocks/>
            </p:cNvSpPr>
            <p:nvPr/>
          </p:nvSpPr>
          <p:spPr bwMode="auto">
            <a:xfrm>
              <a:off x="2945" y="2747"/>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2" name="Freeform 23"/>
            <p:cNvSpPr>
              <a:spLocks/>
            </p:cNvSpPr>
            <p:nvPr/>
          </p:nvSpPr>
          <p:spPr bwMode="auto">
            <a:xfrm>
              <a:off x="3264" y="2430"/>
              <a:ext cx="47" cy="47"/>
            </a:xfrm>
            <a:custGeom>
              <a:avLst/>
              <a:gdLst>
                <a:gd name="T0" fmla="*/ 16 w 35"/>
                <a:gd name="T1" fmla="*/ 0 h 35"/>
                <a:gd name="T2" fmla="*/ 21 w 35"/>
                <a:gd name="T3" fmla="*/ 12 h 35"/>
                <a:gd name="T4" fmla="*/ 35 w 35"/>
                <a:gd name="T5" fmla="*/ 12 h 35"/>
                <a:gd name="T6" fmla="*/ 24 w 35"/>
                <a:gd name="T7" fmla="*/ 23 h 35"/>
                <a:gd name="T8" fmla="*/ 27 w 35"/>
                <a:gd name="T9" fmla="*/ 35 h 35"/>
                <a:gd name="T10" fmla="*/ 16 w 35"/>
                <a:gd name="T11" fmla="*/ 29 h 35"/>
                <a:gd name="T12" fmla="*/ 5 w 35"/>
                <a:gd name="T13" fmla="*/ 35 h 35"/>
                <a:gd name="T14" fmla="*/ 8 w 35"/>
                <a:gd name="T15" fmla="*/ 23 h 35"/>
                <a:gd name="T16" fmla="*/ 0 w 35"/>
                <a:gd name="T17" fmla="*/ 12 h 35"/>
                <a:gd name="T18" fmla="*/ 11 w 35"/>
                <a:gd name="T19" fmla="*/ 12 h 35"/>
                <a:gd name="T20" fmla="*/ 16 w 35"/>
                <a:gd name="T21" fmla="*/ 0 h 35"/>
                <a:gd name="T22" fmla="*/ 16 w 35"/>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
                <a:gd name="T37" fmla="*/ 0 h 35"/>
                <a:gd name="T38" fmla="*/ 35 w 35"/>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 h="35">
                  <a:moveTo>
                    <a:pt x="16" y="0"/>
                  </a:moveTo>
                  <a:lnTo>
                    <a:pt x="21" y="12"/>
                  </a:lnTo>
                  <a:lnTo>
                    <a:pt x="35" y="12"/>
                  </a:lnTo>
                  <a:lnTo>
                    <a:pt x="24" y="23"/>
                  </a:lnTo>
                  <a:lnTo>
                    <a:pt x="27" y="35"/>
                  </a:lnTo>
                  <a:lnTo>
                    <a:pt x="16" y="29"/>
                  </a:lnTo>
                  <a:lnTo>
                    <a:pt x="5" y="35"/>
                  </a:lnTo>
                  <a:lnTo>
                    <a:pt x="8" y="23"/>
                  </a:lnTo>
                  <a:lnTo>
                    <a:pt x="0" y="12"/>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3" name="Freeform 24"/>
            <p:cNvSpPr>
              <a:spLocks/>
            </p:cNvSpPr>
            <p:nvPr/>
          </p:nvSpPr>
          <p:spPr bwMode="auto">
            <a:xfrm>
              <a:off x="3437" y="2430"/>
              <a:ext cx="47" cy="50"/>
            </a:xfrm>
            <a:custGeom>
              <a:avLst/>
              <a:gdLst>
                <a:gd name="T0" fmla="*/ 17 w 33"/>
                <a:gd name="T1" fmla="*/ 0 h 35"/>
                <a:gd name="T2" fmla="*/ 22 w 33"/>
                <a:gd name="T3" fmla="*/ 12 h 35"/>
                <a:gd name="T4" fmla="*/ 33 w 33"/>
                <a:gd name="T5" fmla="*/ 15 h 35"/>
                <a:gd name="T6" fmla="*/ 25 w 33"/>
                <a:gd name="T7" fmla="*/ 23 h 35"/>
                <a:gd name="T8" fmla="*/ 28 w 33"/>
                <a:gd name="T9" fmla="*/ 35 h 35"/>
                <a:gd name="T10" fmla="*/ 17 w 33"/>
                <a:gd name="T11" fmla="*/ 29 h 35"/>
                <a:gd name="T12" fmla="*/ 6 w 33"/>
                <a:gd name="T13" fmla="*/ 35 h 35"/>
                <a:gd name="T14" fmla="*/ 8 w 33"/>
                <a:gd name="T15" fmla="*/ 23 h 35"/>
                <a:gd name="T16" fmla="*/ 0 w 33"/>
                <a:gd name="T17" fmla="*/ 15 h 35"/>
                <a:gd name="T18" fmla="*/ 11 w 33"/>
                <a:gd name="T19" fmla="*/ 12 h 35"/>
                <a:gd name="T20" fmla="*/ 17 w 33"/>
                <a:gd name="T21" fmla="*/ 0 h 35"/>
                <a:gd name="T22" fmla="*/ 17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7" y="0"/>
                  </a:moveTo>
                  <a:lnTo>
                    <a:pt x="22" y="12"/>
                  </a:lnTo>
                  <a:lnTo>
                    <a:pt x="33" y="15"/>
                  </a:lnTo>
                  <a:lnTo>
                    <a:pt x="25" y="23"/>
                  </a:lnTo>
                  <a:lnTo>
                    <a:pt x="28" y="35"/>
                  </a:lnTo>
                  <a:lnTo>
                    <a:pt x="17" y="29"/>
                  </a:lnTo>
                  <a:lnTo>
                    <a:pt x="6" y="35"/>
                  </a:lnTo>
                  <a:lnTo>
                    <a:pt x="8" y="23"/>
                  </a:lnTo>
                  <a:lnTo>
                    <a:pt x="0" y="15"/>
                  </a:lnTo>
                  <a:lnTo>
                    <a:pt x="11" y="12"/>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4" name="Freeform 25"/>
            <p:cNvSpPr>
              <a:spLocks/>
            </p:cNvSpPr>
            <p:nvPr/>
          </p:nvSpPr>
          <p:spPr bwMode="auto">
            <a:xfrm>
              <a:off x="3312" y="2537"/>
              <a:ext cx="47" cy="50"/>
            </a:xfrm>
            <a:custGeom>
              <a:avLst/>
              <a:gdLst>
                <a:gd name="T0" fmla="*/ 16 w 33"/>
                <a:gd name="T1" fmla="*/ 0 h 35"/>
                <a:gd name="T2" fmla="*/ 22 w 33"/>
                <a:gd name="T3" fmla="*/ 11 h 35"/>
                <a:gd name="T4" fmla="*/ 33 w 33"/>
                <a:gd name="T5" fmla="*/ 11 h 35"/>
                <a:gd name="T6" fmla="*/ 24 w 33"/>
                <a:gd name="T7" fmla="*/ 23 h 35"/>
                <a:gd name="T8" fmla="*/ 27 w 33"/>
                <a:gd name="T9" fmla="*/ 35 h 35"/>
                <a:gd name="T10" fmla="*/ 16 w 33"/>
                <a:gd name="T11" fmla="*/ 29 h 35"/>
                <a:gd name="T12" fmla="*/ 5 w 33"/>
                <a:gd name="T13" fmla="*/ 35 h 35"/>
                <a:gd name="T14" fmla="*/ 8 w 33"/>
                <a:gd name="T15" fmla="*/ 23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4" y="23"/>
                  </a:lnTo>
                  <a:lnTo>
                    <a:pt x="27" y="35"/>
                  </a:lnTo>
                  <a:lnTo>
                    <a:pt x="16" y="29"/>
                  </a:lnTo>
                  <a:lnTo>
                    <a:pt x="5" y="35"/>
                  </a:lnTo>
                  <a:lnTo>
                    <a:pt x="8" y="23"/>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5" name="Freeform 26"/>
            <p:cNvSpPr>
              <a:spLocks/>
            </p:cNvSpPr>
            <p:nvPr/>
          </p:nvSpPr>
          <p:spPr bwMode="auto">
            <a:xfrm>
              <a:off x="3264" y="2537"/>
              <a:ext cx="47" cy="51"/>
            </a:xfrm>
            <a:custGeom>
              <a:avLst/>
              <a:gdLst>
                <a:gd name="T0" fmla="*/ 16 w 33"/>
                <a:gd name="T1" fmla="*/ 0 h 36"/>
                <a:gd name="T2" fmla="*/ 22 w 33"/>
                <a:gd name="T3" fmla="*/ 12 h 36"/>
                <a:gd name="T4" fmla="*/ 33 w 33"/>
                <a:gd name="T5" fmla="*/ 12 h 36"/>
                <a:gd name="T6" fmla="*/ 24 w 33"/>
                <a:gd name="T7" fmla="*/ 24 h 36"/>
                <a:gd name="T8" fmla="*/ 27 w 33"/>
                <a:gd name="T9" fmla="*/ 36 h 36"/>
                <a:gd name="T10" fmla="*/ 16 w 33"/>
                <a:gd name="T11" fmla="*/ 30 h 36"/>
                <a:gd name="T12" fmla="*/ 5 w 33"/>
                <a:gd name="T13" fmla="*/ 36 h 36"/>
                <a:gd name="T14" fmla="*/ 8 w 33"/>
                <a:gd name="T15" fmla="*/ 24 h 36"/>
                <a:gd name="T16" fmla="*/ 0 w 33"/>
                <a:gd name="T17" fmla="*/ 12 h 36"/>
                <a:gd name="T18" fmla="*/ 11 w 33"/>
                <a:gd name="T19" fmla="*/ 12 h 36"/>
                <a:gd name="T20" fmla="*/ 16 w 33"/>
                <a:gd name="T21" fmla="*/ 0 h 36"/>
                <a:gd name="T22" fmla="*/ 16 w 33"/>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16" y="0"/>
                  </a:moveTo>
                  <a:lnTo>
                    <a:pt x="22" y="12"/>
                  </a:lnTo>
                  <a:lnTo>
                    <a:pt x="33" y="12"/>
                  </a:lnTo>
                  <a:lnTo>
                    <a:pt x="24" y="24"/>
                  </a:lnTo>
                  <a:lnTo>
                    <a:pt x="27" y="36"/>
                  </a:lnTo>
                  <a:lnTo>
                    <a:pt x="16" y="30"/>
                  </a:lnTo>
                  <a:lnTo>
                    <a:pt x="5" y="36"/>
                  </a:lnTo>
                  <a:lnTo>
                    <a:pt x="8" y="24"/>
                  </a:lnTo>
                  <a:lnTo>
                    <a:pt x="0" y="12"/>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6" name="Freeform 27"/>
            <p:cNvSpPr>
              <a:spLocks/>
            </p:cNvSpPr>
            <p:nvPr/>
          </p:nvSpPr>
          <p:spPr bwMode="auto">
            <a:xfrm>
              <a:off x="3168" y="2393"/>
              <a:ext cx="48" cy="47"/>
            </a:xfrm>
            <a:custGeom>
              <a:avLst/>
              <a:gdLst>
                <a:gd name="T0" fmla="*/ 19 w 36"/>
                <a:gd name="T1" fmla="*/ 0 h 35"/>
                <a:gd name="T2" fmla="*/ 25 w 36"/>
                <a:gd name="T3" fmla="*/ 11 h 35"/>
                <a:gd name="T4" fmla="*/ 36 w 36"/>
                <a:gd name="T5" fmla="*/ 14 h 35"/>
                <a:gd name="T6" fmla="*/ 27 w 36"/>
                <a:gd name="T7" fmla="*/ 23 h 35"/>
                <a:gd name="T8" fmla="*/ 27 w 36"/>
                <a:gd name="T9" fmla="*/ 35 h 35"/>
                <a:gd name="T10" fmla="*/ 19 w 36"/>
                <a:gd name="T11" fmla="*/ 29 h 35"/>
                <a:gd name="T12" fmla="*/ 8 w 36"/>
                <a:gd name="T13" fmla="*/ 35 h 35"/>
                <a:gd name="T14" fmla="*/ 8 w 36"/>
                <a:gd name="T15" fmla="*/ 23 h 35"/>
                <a:gd name="T16" fmla="*/ 0 w 36"/>
                <a:gd name="T17" fmla="*/ 14 h 35"/>
                <a:gd name="T18" fmla="*/ 14 w 36"/>
                <a:gd name="T19" fmla="*/ 11 h 35"/>
                <a:gd name="T20" fmla="*/ 19 w 36"/>
                <a:gd name="T21" fmla="*/ 0 h 35"/>
                <a:gd name="T22" fmla="*/ 19 w 36"/>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
                <a:gd name="T37" fmla="*/ 0 h 35"/>
                <a:gd name="T38" fmla="*/ 36 w 36"/>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 h="35">
                  <a:moveTo>
                    <a:pt x="19" y="0"/>
                  </a:moveTo>
                  <a:lnTo>
                    <a:pt x="25" y="11"/>
                  </a:lnTo>
                  <a:lnTo>
                    <a:pt x="36" y="14"/>
                  </a:lnTo>
                  <a:lnTo>
                    <a:pt x="27" y="23"/>
                  </a:lnTo>
                  <a:lnTo>
                    <a:pt x="27" y="35"/>
                  </a:lnTo>
                  <a:lnTo>
                    <a:pt x="19" y="29"/>
                  </a:lnTo>
                  <a:lnTo>
                    <a:pt x="8" y="35"/>
                  </a:lnTo>
                  <a:lnTo>
                    <a:pt x="8" y="23"/>
                  </a:lnTo>
                  <a:lnTo>
                    <a:pt x="0" y="14"/>
                  </a:lnTo>
                  <a:lnTo>
                    <a:pt x="14" y="11"/>
                  </a:lnTo>
                  <a:lnTo>
                    <a:pt x="19"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7" name="Freeform 28"/>
            <p:cNvSpPr>
              <a:spLocks/>
            </p:cNvSpPr>
            <p:nvPr/>
          </p:nvSpPr>
          <p:spPr bwMode="auto">
            <a:xfrm>
              <a:off x="3312" y="2489"/>
              <a:ext cx="47" cy="51"/>
            </a:xfrm>
            <a:custGeom>
              <a:avLst/>
              <a:gdLst>
                <a:gd name="T0" fmla="*/ 17 w 33"/>
                <a:gd name="T1" fmla="*/ 0 h 36"/>
                <a:gd name="T2" fmla="*/ 22 w 33"/>
                <a:gd name="T3" fmla="*/ 12 h 36"/>
                <a:gd name="T4" fmla="*/ 33 w 33"/>
                <a:gd name="T5" fmla="*/ 15 h 36"/>
                <a:gd name="T6" fmla="*/ 25 w 33"/>
                <a:gd name="T7" fmla="*/ 24 h 36"/>
                <a:gd name="T8" fmla="*/ 28 w 33"/>
                <a:gd name="T9" fmla="*/ 36 h 36"/>
                <a:gd name="T10" fmla="*/ 17 w 33"/>
                <a:gd name="T11" fmla="*/ 30 h 36"/>
                <a:gd name="T12" fmla="*/ 6 w 33"/>
                <a:gd name="T13" fmla="*/ 36 h 36"/>
                <a:gd name="T14" fmla="*/ 8 w 33"/>
                <a:gd name="T15" fmla="*/ 24 h 36"/>
                <a:gd name="T16" fmla="*/ 0 w 33"/>
                <a:gd name="T17" fmla="*/ 15 h 36"/>
                <a:gd name="T18" fmla="*/ 11 w 33"/>
                <a:gd name="T19" fmla="*/ 12 h 36"/>
                <a:gd name="T20" fmla="*/ 17 w 33"/>
                <a:gd name="T21" fmla="*/ 0 h 36"/>
                <a:gd name="T22" fmla="*/ 17 w 33"/>
                <a:gd name="T23" fmla="*/ 0 h 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6"/>
                <a:gd name="T38" fmla="*/ 33 w 33"/>
                <a:gd name="T39" fmla="*/ 36 h 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6">
                  <a:moveTo>
                    <a:pt x="17" y="0"/>
                  </a:moveTo>
                  <a:lnTo>
                    <a:pt x="22" y="12"/>
                  </a:lnTo>
                  <a:lnTo>
                    <a:pt x="33" y="15"/>
                  </a:lnTo>
                  <a:lnTo>
                    <a:pt x="25" y="24"/>
                  </a:lnTo>
                  <a:lnTo>
                    <a:pt x="28" y="36"/>
                  </a:lnTo>
                  <a:lnTo>
                    <a:pt x="17" y="30"/>
                  </a:lnTo>
                  <a:lnTo>
                    <a:pt x="6" y="36"/>
                  </a:lnTo>
                  <a:lnTo>
                    <a:pt x="8" y="24"/>
                  </a:lnTo>
                  <a:lnTo>
                    <a:pt x="0" y="15"/>
                  </a:lnTo>
                  <a:lnTo>
                    <a:pt x="11" y="12"/>
                  </a:lnTo>
                  <a:lnTo>
                    <a:pt x="17"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78" name="Freeform 29"/>
            <p:cNvSpPr>
              <a:spLocks/>
            </p:cNvSpPr>
            <p:nvPr/>
          </p:nvSpPr>
          <p:spPr bwMode="auto">
            <a:xfrm>
              <a:off x="2976" y="2604"/>
              <a:ext cx="78" cy="77"/>
            </a:xfrm>
            <a:custGeom>
              <a:avLst/>
              <a:gdLst>
                <a:gd name="T0" fmla="*/ 33 w 69"/>
                <a:gd name="T1" fmla="*/ 0 h 68"/>
                <a:gd name="T2" fmla="*/ 44 w 69"/>
                <a:gd name="T3" fmla="*/ 24 h 68"/>
                <a:gd name="T4" fmla="*/ 69 w 69"/>
                <a:gd name="T5" fmla="*/ 27 h 68"/>
                <a:gd name="T6" fmla="*/ 52 w 69"/>
                <a:gd name="T7" fmla="*/ 44 h 68"/>
                <a:gd name="T8" fmla="*/ 55 w 69"/>
                <a:gd name="T9" fmla="*/ 68 h 68"/>
                <a:gd name="T10" fmla="*/ 33 w 69"/>
                <a:gd name="T11" fmla="*/ 56 h 68"/>
                <a:gd name="T12" fmla="*/ 14 w 69"/>
                <a:gd name="T13" fmla="*/ 68 h 68"/>
                <a:gd name="T14" fmla="*/ 17 w 69"/>
                <a:gd name="T15" fmla="*/ 44 h 68"/>
                <a:gd name="T16" fmla="*/ 0 w 69"/>
                <a:gd name="T17" fmla="*/ 27 h 68"/>
                <a:gd name="T18" fmla="*/ 25 w 69"/>
                <a:gd name="T19" fmla="*/ 24 h 68"/>
                <a:gd name="T20" fmla="*/ 33 w 69"/>
                <a:gd name="T21" fmla="*/ 0 h 68"/>
                <a:gd name="T22" fmla="*/ 33 w 69"/>
                <a:gd name="T23" fmla="*/ 0 h 6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9"/>
                <a:gd name="T37" fmla="*/ 0 h 68"/>
                <a:gd name="T38" fmla="*/ 69 w 69"/>
                <a:gd name="T39" fmla="*/ 68 h 6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9" h="68">
                  <a:moveTo>
                    <a:pt x="33" y="0"/>
                  </a:moveTo>
                  <a:lnTo>
                    <a:pt x="44" y="24"/>
                  </a:lnTo>
                  <a:lnTo>
                    <a:pt x="69" y="27"/>
                  </a:lnTo>
                  <a:lnTo>
                    <a:pt x="52" y="44"/>
                  </a:lnTo>
                  <a:lnTo>
                    <a:pt x="55" y="68"/>
                  </a:lnTo>
                  <a:lnTo>
                    <a:pt x="33" y="56"/>
                  </a:lnTo>
                  <a:lnTo>
                    <a:pt x="14" y="68"/>
                  </a:lnTo>
                  <a:lnTo>
                    <a:pt x="17" y="44"/>
                  </a:lnTo>
                  <a:lnTo>
                    <a:pt x="0" y="27"/>
                  </a:lnTo>
                  <a:lnTo>
                    <a:pt x="25" y="24"/>
                  </a:lnTo>
                  <a:lnTo>
                    <a:pt x="33" y="0"/>
                  </a:lnTo>
                  <a:close/>
                </a:path>
              </a:pathLst>
            </a:custGeom>
            <a:solidFill>
              <a:srgbClr val="FF0000"/>
            </a:solidFill>
            <a:ln w="9525">
              <a:solidFill>
                <a:srgbClr val="000000"/>
              </a:solidFill>
              <a:round/>
              <a:headEnd/>
              <a:tailEnd/>
            </a:ln>
          </p:spPr>
          <p:txBody>
            <a:bodyPr/>
            <a:lstStyle/>
            <a:p>
              <a:pPr algn="l" rtl="0"/>
              <a:endParaRPr lang="en-US" kern="1200">
                <a:solidFill>
                  <a:srgbClr val="000000"/>
                </a:solidFill>
                <a:latin typeface="Arial Narrow"/>
                <a:ea typeface="+mn-ea"/>
                <a:cs typeface="+mn-cs"/>
              </a:endParaRPr>
            </a:p>
          </p:txBody>
        </p:sp>
        <p:sp>
          <p:nvSpPr>
            <p:cNvPr id="2079" name="AutoShape 30"/>
            <p:cNvSpPr>
              <a:spLocks noChangeArrowheads="1"/>
            </p:cNvSpPr>
            <p:nvPr/>
          </p:nvSpPr>
          <p:spPr bwMode="auto">
            <a:xfrm>
              <a:off x="3237" y="3132"/>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0" name="AutoShape 31"/>
            <p:cNvSpPr>
              <a:spLocks noChangeArrowheads="1"/>
            </p:cNvSpPr>
            <p:nvPr/>
          </p:nvSpPr>
          <p:spPr bwMode="auto">
            <a:xfrm>
              <a:off x="3312" y="3420"/>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1" name="Freeform 32"/>
            <p:cNvSpPr>
              <a:spLocks/>
            </p:cNvSpPr>
            <p:nvPr/>
          </p:nvSpPr>
          <p:spPr bwMode="auto">
            <a:xfrm>
              <a:off x="3120" y="2604"/>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82" name="Freeform 33"/>
            <p:cNvSpPr>
              <a:spLocks/>
            </p:cNvSpPr>
            <p:nvPr/>
          </p:nvSpPr>
          <p:spPr bwMode="auto">
            <a:xfrm>
              <a:off x="3120" y="265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83" name="Freeform 34"/>
            <p:cNvSpPr>
              <a:spLocks/>
            </p:cNvSpPr>
            <p:nvPr/>
          </p:nvSpPr>
          <p:spPr bwMode="auto">
            <a:xfrm>
              <a:off x="3216" y="2441"/>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84" name="Freeform 35"/>
            <p:cNvSpPr>
              <a:spLocks/>
            </p:cNvSpPr>
            <p:nvPr/>
          </p:nvSpPr>
          <p:spPr bwMode="auto">
            <a:xfrm>
              <a:off x="4080" y="322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85" name="AutoShape 36"/>
            <p:cNvSpPr>
              <a:spLocks noChangeArrowheads="1"/>
            </p:cNvSpPr>
            <p:nvPr/>
          </p:nvSpPr>
          <p:spPr bwMode="auto">
            <a:xfrm>
              <a:off x="4080" y="3324"/>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6" name="AutoShape 37"/>
            <p:cNvSpPr>
              <a:spLocks noChangeArrowheads="1"/>
            </p:cNvSpPr>
            <p:nvPr/>
          </p:nvSpPr>
          <p:spPr bwMode="auto">
            <a:xfrm>
              <a:off x="3152" y="3033"/>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7" name="AutoShape 38"/>
            <p:cNvSpPr>
              <a:spLocks noChangeArrowheads="1"/>
            </p:cNvSpPr>
            <p:nvPr/>
          </p:nvSpPr>
          <p:spPr bwMode="auto">
            <a:xfrm>
              <a:off x="3174" y="2934"/>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8" name="AutoShape 39"/>
            <p:cNvSpPr>
              <a:spLocks noChangeArrowheads="1"/>
            </p:cNvSpPr>
            <p:nvPr/>
          </p:nvSpPr>
          <p:spPr bwMode="auto">
            <a:xfrm>
              <a:off x="3261" y="2886"/>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089" name="Freeform 40"/>
            <p:cNvSpPr>
              <a:spLocks/>
            </p:cNvSpPr>
            <p:nvPr/>
          </p:nvSpPr>
          <p:spPr bwMode="auto">
            <a:xfrm>
              <a:off x="2880" y="2679"/>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0" name="Freeform 41"/>
            <p:cNvSpPr>
              <a:spLocks/>
            </p:cNvSpPr>
            <p:nvPr/>
          </p:nvSpPr>
          <p:spPr bwMode="auto">
            <a:xfrm>
              <a:off x="3022" y="2774"/>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1" name="Freeform 42"/>
            <p:cNvSpPr>
              <a:spLocks/>
            </p:cNvSpPr>
            <p:nvPr/>
          </p:nvSpPr>
          <p:spPr bwMode="auto">
            <a:xfrm>
              <a:off x="2900" y="2729"/>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2" name="Freeform 43"/>
            <p:cNvSpPr>
              <a:spLocks/>
            </p:cNvSpPr>
            <p:nvPr/>
          </p:nvSpPr>
          <p:spPr bwMode="auto">
            <a:xfrm>
              <a:off x="3312" y="2441"/>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3" name="Freeform 44"/>
            <p:cNvSpPr>
              <a:spLocks/>
            </p:cNvSpPr>
            <p:nvPr/>
          </p:nvSpPr>
          <p:spPr bwMode="auto">
            <a:xfrm>
              <a:off x="3168" y="2489"/>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4" name="Freeform 45"/>
            <p:cNvSpPr>
              <a:spLocks/>
            </p:cNvSpPr>
            <p:nvPr/>
          </p:nvSpPr>
          <p:spPr bwMode="auto">
            <a:xfrm>
              <a:off x="3264" y="2489"/>
              <a:ext cx="47" cy="50"/>
            </a:xfrm>
            <a:custGeom>
              <a:avLst/>
              <a:gdLst>
                <a:gd name="T0" fmla="*/ 16 w 33"/>
                <a:gd name="T1" fmla="*/ 0 h 35"/>
                <a:gd name="T2" fmla="*/ 22 w 33"/>
                <a:gd name="T3" fmla="*/ 11 h 35"/>
                <a:gd name="T4" fmla="*/ 33 w 33"/>
                <a:gd name="T5" fmla="*/ 11 h 35"/>
                <a:gd name="T6" fmla="*/ 25 w 33"/>
                <a:gd name="T7" fmla="*/ 20 h 35"/>
                <a:gd name="T8" fmla="*/ 27 w 33"/>
                <a:gd name="T9" fmla="*/ 35 h 35"/>
                <a:gd name="T10" fmla="*/ 16 w 33"/>
                <a:gd name="T11" fmla="*/ 29 h 35"/>
                <a:gd name="T12" fmla="*/ 5 w 33"/>
                <a:gd name="T13" fmla="*/ 35 h 35"/>
                <a:gd name="T14" fmla="*/ 8 w 33"/>
                <a:gd name="T15" fmla="*/ 20 h 35"/>
                <a:gd name="T16" fmla="*/ 0 w 33"/>
                <a:gd name="T17" fmla="*/ 11 h 35"/>
                <a:gd name="T18" fmla="*/ 11 w 33"/>
                <a:gd name="T19" fmla="*/ 11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1"/>
                  </a:lnTo>
                  <a:lnTo>
                    <a:pt x="33" y="11"/>
                  </a:lnTo>
                  <a:lnTo>
                    <a:pt x="25" y="20"/>
                  </a:lnTo>
                  <a:lnTo>
                    <a:pt x="27" y="35"/>
                  </a:lnTo>
                  <a:lnTo>
                    <a:pt x="16" y="29"/>
                  </a:lnTo>
                  <a:lnTo>
                    <a:pt x="5" y="35"/>
                  </a:lnTo>
                  <a:lnTo>
                    <a:pt x="8" y="20"/>
                  </a:lnTo>
                  <a:lnTo>
                    <a:pt x="0" y="11"/>
                  </a:lnTo>
                  <a:lnTo>
                    <a:pt x="11" y="11"/>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5" name="Freeform 46"/>
            <p:cNvSpPr>
              <a:spLocks/>
            </p:cNvSpPr>
            <p:nvPr/>
          </p:nvSpPr>
          <p:spPr bwMode="auto">
            <a:xfrm>
              <a:off x="4094" y="2434"/>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6" name="Freeform 47"/>
            <p:cNvSpPr>
              <a:spLocks/>
            </p:cNvSpPr>
            <p:nvPr/>
          </p:nvSpPr>
          <p:spPr bwMode="auto">
            <a:xfrm>
              <a:off x="3964" y="2431"/>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7" name="Freeform 48"/>
            <p:cNvSpPr>
              <a:spLocks/>
            </p:cNvSpPr>
            <p:nvPr/>
          </p:nvSpPr>
          <p:spPr bwMode="auto">
            <a:xfrm>
              <a:off x="3883" y="242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8" name="Freeform 49"/>
            <p:cNvSpPr>
              <a:spLocks/>
            </p:cNvSpPr>
            <p:nvPr/>
          </p:nvSpPr>
          <p:spPr bwMode="auto">
            <a:xfrm>
              <a:off x="4136" y="2340"/>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099" name="Freeform 50"/>
            <p:cNvSpPr>
              <a:spLocks/>
            </p:cNvSpPr>
            <p:nvPr/>
          </p:nvSpPr>
          <p:spPr bwMode="auto">
            <a:xfrm>
              <a:off x="4136" y="226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0" name="Freeform 51"/>
            <p:cNvSpPr>
              <a:spLocks/>
            </p:cNvSpPr>
            <p:nvPr/>
          </p:nvSpPr>
          <p:spPr bwMode="auto">
            <a:xfrm>
              <a:off x="4184" y="2307"/>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1" name="Freeform 52"/>
            <p:cNvSpPr>
              <a:spLocks/>
            </p:cNvSpPr>
            <p:nvPr/>
          </p:nvSpPr>
          <p:spPr bwMode="auto">
            <a:xfrm>
              <a:off x="4319" y="2271"/>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2" name="Freeform 53"/>
            <p:cNvSpPr>
              <a:spLocks/>
            </p:cNvSpPr>
            <p:nvPr/>
          </p:nvSpPr>
          <p:spPr bwMode="auto">
            <a:xfrm>
              <a:off x="4123" y="250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3" name="Freeform 54"/>
            <p:cNvSpPr>
              <a:spLocks/>
            </p:cNvSpPr>
            <p:nvPr/>
          </p:nvSpPr>
          <p:spPr bwMode="auto">
            <a:xfrm>
              <a:off x="4265" y="2400"/>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4" name="Freeform 55"/>
            <p:cNvSpPr>
              <a:spLocks/>
            </p:cNvSpPr>
            <p:nvPr/>
          </p:nvSpPr>
          <p:spPr bwMode="auto">
            <a:xfrm>
              <a:off x="3804" y="256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5" name="Freeform 56"/>
            <p:cNvSpPr>
              <a:spLocks/>
            </p:cNvSpPr>
            <p:nvPr/>
          </p:nvSpPr>
          <p:spPr bwMode="auto">
            <a:xfrm>
              <a:off x="3876" y="2553"/>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6" name="Freeform 57"/>
            <p:cNvSpPr>
              <a:spLocks/>
            </p:cNvSpPr>
            <p:nvPr/>
          </p:nvSpPr>
          <p:spPr bwMode="auto">
            <a:xfrm>
              <a:off x="3936" y="250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7" name="Freeform 58"/>
            <p:cNvSpPr>
              <a:spLocks/>
            </p:cNvSpPr>
            <p:nvPr/>
          </p:nvSpPr>
          <p:spPr bwMode="auto">
            <a:xfrm>
              <a:off x="3992" y="2503"/>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8" name="Freeform 59"/>
            <p:cNvSpPr>
              <a:spLocks/>
            </p:cNvSpPr>
            <p:nvPr/>
          </p:nvSpPr>
          <p:spPr bwMode="auto">
            <a:xfrm>
              <a:off x="4067" y="2464"/>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09" name="Freeform 60"/>
            <p:cNvSpPr>
              <a:spLocks/>
            </p:cNvSpPr>
            <p:nvPr/>
          </p:nvSpPr>
          <p:spPr bwMode="auto">
            <a:xfrm>
              <a:off x="4087" y="2526"/>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0" name="Freeform 61"/>
            <p:cNvSpPr>
              <a:spLocks/>
            </p:cNvSpPr>
            <p:nvPr/>
          </p:nvSpPr>
          <p:spPr bwMode="auto">
            <a:xfrm>
              <a:off x="4168" y="2475"/>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1" name="Freeform 62"/>
            <p:cNvSpPr>
              <a:spLocks/>
            </p:cNvSpPr>
            <p:nvPr/>
          </p:nvSpPr>
          <p:spPr bwMode="auto">
            <a:xfrm>
              <a:off x="4187" y="2547"/>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2" name="Freeform 63"/>
            <p:cNvSpPr>
              <a:spLocks/>
            </p:cNvSpPr>
            <p:nvPr/>
          </p:nvSpPr>
          <p:spPr bwMode="auto">
            <a:xfrm>
              <a:off x="4232" y="2460"/>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3" name="Freeform 64"/>
            <p:cNvSpPr>
              <a:spLocks/>
            </p:cNvSpPr>
            <p:nvPr/>
          </p:nvSpPr>
          <p:spPr bwMode="auto">
            <a:xfrm>
              <a:off x="4193" y="2595"/>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4" name="Freeform 65"/>
            <p:cNvSpPr>
              <a:spLocks/>
            </p:cNvSpPr>
            <p:nvPr/>
          </p:nvSpPr>
          <p:spPr bwMode="auto">
            <a:xfrm>
              <a:off x="4136" y="2583"/>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5" name="Freeform 66"/>
            <p:cNvSpPr>
              <a:spLocks/>
            </p:cNvSpPr>
            <p:nvPr/>
          </p:nvSpPr>
          <p:spPr bwMode="auto">
            <a:xfrm>
              <a:off x="4241" y="2631"/>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6" name="Freeform 67"/>
            <p:cNvSpPr>
              <a:spLocks/>
            </p:cNvSpPr>
            <p:nvPr/>
          </p:nvSpPr>
          <p:spPr bwMode="auto">
            <a:xfrm>
              <a:off x="4280" y="2593"/>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7" name="Freeform 68"/>
            <p:cNvSpPr>
              <a:spLocks/>
            </p:cNvSpPr>
            <p:nvPr/>
          </p:nvSpPr>
          <p:spPr bwMode="auto">
            <a:xfrm>
              <a:off x="4292" y="2647"/>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8" name="Freeform 69"/>
            <p:cNvSpPr>
              <a:spLocks/>
            </p:cNvSpPr>
            <p:nvPr/>
          </p:nvSpPr>
          <p:spPr bwMode="auto">
            <a:xfrm>
              <a:off x="4408" y="2373"/>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19" name="Freeform 70"/>
            <p:cNvSpPr>
              <a:spLocks/>
            </p:cNvSpPr>
            <p:nvPr/>
          </p:nvSpPr>
          <p:spPr bwMode="auto">
            <a:xfrm>
              <a:off x="4553" y="2739"/>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20" name="AutoShape 71"/>
            <p:cNvSpPr>
              <a:spLocks noChangeArrowheads="1"/>
            </p:cNvSpPr>
            <p:nvPr/>
          </p:nvSpPr>
          <p:spPr bwMode="auto">
            <a:xfrm>
              <a:off x="4608" y="2796"/>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121" name="AutoShape 72"/>
            <p:cNvSpPr>
              <a:spLocks noChangeArrowheads="1"/>
            </p:cNvSpPr>
            <p:nvPr/>
          </p:nvSpPr>
          <p:spPr bwMode="auto">
            <a:xfrm>
              <a:off x="4284" y="2655"/>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122" name="AutoShape 73"/>
            <p:cNvSpPr>
              <a:spLocks noChangeArrowheads="1"/>
            </p:cNvSpPr>
            <p:nvPr/>
          </p:nvSpPr>
          <p:spPr bwMode="auto">
            <a:xfrm>
              <a:off x="4376" y="2689"/>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123" name="AutoShape 74"/>
            <p:cNvSpPr>
              <a:spLocks noChangeArrowheads="1"/>
            </p:cNvSpPr>
            <p:nvPr/>
          </p:nvSpPr>
          <p:spPr bwMode="auto">
            <a:xfrm>
              <a:off x="4309" y="2542"/>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124" name="AutoShape 75"/>
            <p:cNvSpPr>
              <a:spLocks noChangeArrowheads="1"/>
            </p:cNvSpPr>
            <p:nvPr/>
          </p:nvSpPr>
          <p:spPr bwMode="auto">
            <a:xfrm>
              <a:off x="3786" y="2310"/>
              <a:ext cx="47" cy="48"/>
            </a:xfrm>
            <a:prstGeom prst="octagon">
              <a:avLst>
                <a:gd name="adj" fmla="val 29287"/>
              </a:avLst>
            </a:prstGeom>
            <a:solidFill>
              <a:srgbClr val="FF0000"/>
            </a:solidFill>
            <a:ln w="12700" cap="rnd">
              <a:solidFill>
                <a:schemeClr val="bg1"/>
              </a:solidFill>
              <a:miter lim="800000"/>
              <a:headEnd type="none" w="sm" len="sm"/>
              <a:tailEnd type="none" w="sm" len="sm"/>
            </a:ln>
          </p:spPr>
          <p:txBody>
            <a:bodyPr wrap="none" anchor="ctr"/>
            <a:lstStyle/>
            <a:p>
              <a:pPr algn="ctr" rtl="0">
                <a:lnSpc>
                  <a:spcPct val="88000"/>
                </a:lnSpc>
              </a:pPr>
              <a:endParaRPr lang="en-US" sz="4000" kern="1200">
                <a:solidFill>
                  <a:srgbClr val="808080"/>
                </a:solidFill>
                <a:latin typeface="Times" pitchFamily="18" charset="0"/>
                <a:ea typeface="+mn-ea"/>
                <a:cs typeface="+mn-cs"/>
              </a:endParaRPr>
            </a:p>
          </p:txBody>
        </p:sp>
        <p:sp>
          <p:nvSpPr>
            <p:cNvPr id="2125" name="Freeform 76"/>
            <p:cNvSpPr>
              <a:spLocks/>
            </p:cNvSpPr>
            <p:nvPr/>
          </p:nvSpPr>
          <p:spPr bwMode="auto">
            <a:xfrm>
              <a:off x="4031" y="2491"/>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26" name="Freeform 77"/>
            <p:cNvSpPr>
              <a:spLocks/>
            </p:cNvSpPr>
            <p:nvPr/>
          </p:nvSpPr>
          <p:spPr bwMode="auto">
            <a:xfrm>
              <a:off x="5184" y="337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27" name="Freeform 78"/>
            <p:cNvSpPr>
              <a:spLocks/>
            </p:cNvSpPr>
            <p:nvPr/>
          </p:nvSpPr>
          <p:spPr bwMode="auto">
            <a:xfrm>
              <a:off x="5232" y="322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28" name="Freeform 79"/>
            <p:cNvSpPr>
              <a:spLocks/>
            </p:cNvSpPr>
            <p:nvPr/>
          </p:nvSpPr>
          <p:spPr bwMode="auto">
            <a:xfrm>
              <a:off x="5392" y="337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29" name="Freeform 80"/>
            <p:cNvSpPr>
              <a:spLocks/>
            </p:cNvSpPr>
            <p:nvPr/>
          </p:nvSpPr>
          <p:spPr bwMode="auto">
            <a:xfrm>
              <a:off x="4821" y="290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0" name="Freeform 81"/>
            <p:cNvSpPr>
              <a:spLocks/>
            </p:cNvSpPr>
            <p:nvPr/>
          </p:nvSpPr>
          <p:spPr bwMode="auto">
            <a:xfrm>
              <a:off x="4848" y="2940"/>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1" name="Freeform 82"/>
            <p:cNvSpPr>
              <a:spLocks/>
            </p:cNvSpPr>
            <p:nvPr/>
          </p:nvSpPr>
          <p:spPr bwMode="auto">
            <a:xfrm>
              <a:off x="4848" y="274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2" name="Freeform 83"/>
            <p:cNvSpPr>
              <a:spLocks/>
            </p:cNvSpPr>
            <p:nvPr/>
          </p:nvSpPr>
          <p:spPr bwMode="auto">
            <a:xfrm>
              <a:off x="4902" y="2739"/>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3" name="Freeform 84"/>
            <p:cNvSpPr>
              <a:spLocks/>
            </p:cNvSpPr>
            <p:nvPr/>
          </p:nvSpPr>
          <p:spPr bwMode="auto">
            <a:xfrm>
              <a:off x="4866" y="2628"/>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4" name="Freeform 85"/>
            <p:cNvSpPr>
              <a:spLocks/>
            </p:cNvSpPr>
            <p:nvPr/>
          </p:nvSpPr>
          <p:spPr bwMode="auto">
            <a:xfrm>
              <a:off x="4944" y="2652"/>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5" name="Freeform 86"/>
            <p:cNvSpPr>
              <a:spLocks/>
            </p:cNvSpPr>
            <p:nvPr/>
          </p:nvSpPr>
          <p:spPr bwMode="auto">
            <a:xfrm>
              <a:off x="4992" y="2556"/>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6" name="Freeform 87"/>
            <p:cNvSpPr>
              <a:spLocks/>
            </p:cNvSpPr>
            <p:nvPr/>
          </p:nvSpPr>
          <p:spPr bwMode="auto">
            <a:xfrm>
              <a:off x="5040" y="2604"/>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7" name="Freeform 88"/>
            <p:cNvSpPr>
              <a:spLocks/>
            </p:cNvSpPr>
            <p:nvPr/>
          </p:nvSpPr>
          <p:spPr bwMode="auto">
            <a:xfrm>
              <a:off x="5136" y="2556"/>
              <a:ext cx="64" cy="68"/>
            </a:xfrm>
            <a:custGeom>
              <a:avLst/>
              <a:gdLst>
                <a:gd name="T0" fmla="*/ 16 w 33"/>
                <a:gd name="T1" fmla="*/ 0 h 35"/>
                <a:gd name="T2" fmla="*/ 22 w 33"/>
                <a:gd name="T3" fmla="*/ 12 h 35"/>
                <a:gd name="T4" fmla="*/ 33 w 33"/>
                <a:gd name="T5" fmla="*/ 15 h 35"/>
                <a:gd name="T6" fmla="*/ 25 w 33"/>
                <a:gd name="T7" fmla="*/ 24 h 35"/>
                <a:gd name="T8" fmla="*/ 27 w 33"/>
                <a:gd name="T9" fmla="*/ 35 h 35"/>
                <a:gd name="T10" fmla="*/ 16 w 33"/>
                <a:gd name="T11" fmla="*/ 29 h 35"/>
                <a:gd name="T12" fmla="*/ 5 w 33"/>
                <a:gd name="T13" fmla="*/ 35 h 35"/>
                <a:gd name="T14" fmla="*/ 8 w 33"/>
                <a:gd name="T15" fmla="*/ 24 h 35"/>
                <a:gd name="T16" fmla="*/ 0 w 33"/>
                <a:gd name="T17" fmla="*/ 15 h 35"/>
                <a:gd name="T18" fmla="*/ 11 w 33"/>
                <a:gd name="T19" fmla="*/ 12 h 35"/>
                <a:gd name="T20" fmla="*/ 16 w 33"/>
                <a:gd name="T21" fmla="*/ 0 h 35"/>
                <a:gd name="T22" fmla="*/ 16 w 33"/>
                <a:gd name="T23" fmla="*/ 0 h 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3"/>
                <a:gd name="T37" fmla="*/ 0 h 35"/>
                <a:gd name="T38" fmla="*/ 33 w 33"/>
                <a:gd name="T39" fmla="*/ 35 h 3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3" h="35">
                  <a:moveTo>
                    <a:pt x="16" y="0"/>
                  </a:moveTo>
                  <a:lnTo>
                    <a:pt x="22" y="12"/>
                  </a:lnTo>
                  <a:lnTo>
                    <a:pt x="33" y="15"/>
                  </a:lnTo>
                  <a:lnTo>
                    <a:pt x="25" y="24"/>
                  </a:lnTo>
                  <a:lnTo>
                    <a:pt x="27" y="35"/>
                  </a:lnTo>
                  <a:lnTo>
                    <a:pt x="16" y="29"/>
                  </a:lnTo>
                  <a:lnTo>
                    <a:pt x="5" y="35"/>
                  </a:lnTo>
                  <a:lnTo>
                    <a:pt x="8" y="24"/>
                  </a:lnTo>
                  <a:lnTo>
                    <a:pt x="0" y="15"/>
                  </a:lnTo>
                  <a:lnTo>
                    <a:pt x="11" y="12"/>
                  </a:lnTo>
                  <a:lnTo>
                    <a:pt x="16" y="0"/>
                  </a:lnTo>
                  <a:close/>
                </a:path>
              </a:pathLst>
            </a:custGeom>
            <a:solidFill>
              <a:srgbClr val="FF0000"/>
            </a:solidFill>
            <a:ln w="9525">
              <a:solidFill>
                <a:schemeClr val="bg1"/>
              </a:solidFill>
              <a:round/>
              <a:headEnd/>
              <a:tailEnd/>
            </a:ln>
          </p:spPr>
          <p:txBody>
            <a:bodyPr/>
            <a:lstStyle/>
            <a:p>
              <a:pPr algn="l" rtl="0"/>
              <a:endParaRPr lang="en-US" kern="1200">
                <a:solidFill>
                  <a:srgbClr val="000000"/>
                </a:solidFill>
                <a:latin typeface="Arial Narrow"/>
                <a:ea typeface="+mn-ea"/>
                <a:cs typeface="+mn-cs"/>
              </a:endParaRPr>
            </a:p>
          </p:txBody>
        </p:sp>
        <p:sp>
          <p:nvSpPr>
            <p:cNvPr id="2138" name="Freeform 89"/>
            <p:cNvSpPr>
              <a:spLocks/>
            </p:cNvSpPr>
            <p:nvPr/>
          </p:nvSpPr>
          <p:spPr bwMode="auto">
            <a:xfrm>
              <a:off x="4747" y="2509"/>
              <a:ext cx="99" cy="47"/>
            </a:xfrm>
            <a:custGeom>
              <a:avLst/>
              <a:gdLst>
                <a:gd name="T0" fmla="*/ 16 w 82"/>
                <a:gd name="T1" fmla="*/ 0 h 39"/>
                <a:gd name="T2" fmla="*/ 0 w 82"/>
                <a:gd name="T3" fmla="*/ 18 h 39"/>
                <a:gd name="T4" fmla="*/ 5 w 82"/>
                <a:gd name="T5" fmla="*/ 27 h 39"/>
                <a:gd name="T6" fmla="*/ 21 w 82"/>
                <a:gd name="T7" fmla="*/ 39 h 39"/>
                <a:gd name="T8" fmla="*/ 13 w 82"/>
                <a:gd name="T9" fmla="*/ 33 h 39"/>
                <a:gd name="T10" fmla="*/ 13 w 82"/>
                <a:gd name="T11" fmla="*/ 15 h 39"/>
                <a:gd name="T12" fmla="*/ 24 w 82"/>
                <a:gd name="T13" fmla="*/ 3 h 39"/>
                <a:gd name="T14" fmla="*/ 65 w 82"/>
                <a:gd name="T15" fmla="*/ 9 h 39"/>
                <a:gd name="T16" fmla="*/ 82 w 82"/>
                <a:gd name="T17" fmla="*/ 6 h 39"/>
                <a:gd name="T18" fmla="*/ 79 w 82"/>
                <a:gd name="T19" fmla="*/ 0 h 39"/>
                <a:gd name="T20" fmla="*/ 68 w 82"/>
                <a:gd name="T21" fmla="*/ 6 h 39"/>
                <a:gd name="T22" fmla="*/ 16 w 82"/>
                <a:gd name="T23" fmla="*/ 0 h 39"/>
                <a:gd name="T24" fmla="*/ 16 w 82"/>
                <a:gd name="T25" fmla="*/ 0 h 3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2"/>
                <a:gd name="T40" fmla="*/ 0 h 39"/>
                <a:gd name="T41" fmla="*/ 82 w 82"/>
                <a:gd name="T42" fmla="*/ 39 h 3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2" h="39">
                  <a:moveTo>
                    <a:pt x="16" y="0"/>
                  </a:moveTo>
                  <a:lnTo>
                    <a:pt x="0" y="18"/>
                  </a:lnTo>
                  <a:lnTo>
                    <a:pt x="5" y="27"/>
                  </a:lnTo>
                  <a:lnTo>
                    <a:pt x="21" y="39"/>
                  </a:lnTo>
                  <a:lnTo>
                    <a:pt x="13" y="33"/>
                  </a:lnTo>
                  <a:lnTo>
                    <a:pt x="13" y="15"/>
                  </a:lnTo>
                  <a:lnTo>
                    <a:pt x="24" y="3"/>
                  </a:lnTo>
                  <a:lnTo>
                    <a:pt x="65" y="9"/>
                  </a:lnTo>
                  <a:lnTo>
                    <a:pt x="82" y="6"/>
                  </a:lnTo>
                  <a:lnTo>
                    <a:pt x="79" y="0"/>
                  </a:lnTo>
                  <a:lnTo>
                    <a:pt x="68" y="6"/>
                  </a:lnTo>
                  <a:lnTo>
                    <a:pt x="16" y="0"/>
                  </a:lnTo>
                </a:path>
              </a:pathLst>
            </a:custGeom>
            <a:noFill/>
            <a:ln w="9525">
              <a:noFill/>
              <a:round/>
              <a:headEnd/>
              <a:tailEnd/>
            </a:ln>
          </p:spPr>
          <p:txBody>
            <a:bodyPr/>
            <a:lstStyle/>
            <a:p>
              <a:pPr algn="l" rtl="0"/>
              <a:endParaRPr lang="en-US" kern="1200">
                <a:solidFill>
                  <a:srgbClr val="000000"/>
                </a:solidFill>
                <a:latin typeface="Arial Narrow"/>
                <a:ea typeface="+mn-ea"/>
                <a:cs typeface="+mn-cs"/>
              </a:endParaRPr>
            </a:p>
          </p:txBody>
        </p:sp>
      </p:grpSp>
      <p:grpSp>
        <p:nvGrpSpPr>
          <p:cNvPr id="4" name="Group 90"/>
          <p:cNvGrpSpPr>
            <a:grpSpLocks/>
          </p:cNvGrpSpPr>
          <p:nvPr/>
        </p:nvGrpSpPr>
        <p:grpSpPr bwMode="auto">
          <a:xfrm>
            <a:off x="7356478" y="685800"/>
            <a:ext cx="1116013" cy="1439863"/>
            <a:chOff x="4612" y="720"/>
            <a:chExt cx="703" cy="907"/>
          </a:xfrm>
        </p:grpSpPr>
        <p:sp>
          <p:nvSpPr>
            <p:cNvPr id="2058" name="Text Box 91"/>
            <p:cNvSpPr txBox="1">
              <a:spLocks noChangeArrowheads="1"/>
            </p:cNvSpPr>
            <p:nvPr/>
          </p:nvSpPr>
          <p:spPr bwMode="auto">
            <a:xfrm>
              <a:off x="4612" y="1104"/>
              <a:ext cx="694" cy="523"/>
            </a:xfrm>
            <a:prstGeom prst="rect">
              <a:avLst/>
            </a:prstGeom>
            <a:noFill/>
            <a:ln w="9525" algn="ctr">
              <a:noFill/>
              <a:miter lim="800000"/>
              <a:headEnd type="none" w="sm" len="sm"/>
              <a:tailEnd type="none" w="sm" len="sm"/>
            </a:ln>
          </p:spPr>
          <p:txBody>
            <a:bodyPr>
              <a:spAutoFit/>
            </a:bodyPr>
            <a:lstStyle/>
            <a:p>
              <a:pPr algn="ctr" rtl="0" eaLnBrk="0" hangingPunct="0">
                <a:spcBef>
                  <a:spcPct val="50000"/>
                </a:spcBef>
              </a:pPr>
              <a:r>
                <a:rPr lang="en-US" b="1" dirty="0" smtClean="0">
                  <a:solidFill>
                    <a:srgbClr val="000000"/>
                  </a:solidFill>
                </a:rPr>
                <a:t>10</a:t>
              </a:r>
              <a:r>
                <a:rPr lang="en-US" sz="2400" b="1" kern="1200" dirty="0" smtClean="0">
                  <a:solidFill>
                    <a:srgbClr val="000000"/>
                  </a:solidFill>
                  <a:latin typeface="Arial Narrow" pitchFamily="34" charset="0"/>
                  <a:ea typeface="+mn-ea"/>
                  <a:cs typeface="+mn-cs"/>
                </a:rPr>
                <a:t> </a:t>
              </a:r>
              <a:r>
                <a:rPr lang="en-US" sz="2400" b="1" kern="1200" dirty="0">
                  <a:solidFill>
                    <a:srgbClr val="000000"/>
                  </a:solidFill>
                  <a:latin typeface="Arial Narrow" pitchFamily="34" charset="0"/>
                  <a:ea typeface="+mn-ea"/>
                  <a:cs typeface="+mn-cs"/>
                </a:rPr>
                <a:t>Years</a:t>
              </a:r>
            </a:p>
          </p:txBody>
        </p:sp>
        <p:pic>
          <p:nvPicPr>
            <p:cNvPr id="2059" name="Picture 92"/>
            <p:cNvPicPr>
              <a:picLocks noChangeAspect="1" noChangeArrowheads="1"/>
            </p:cNvPicPr>
            <p:nvPr/>
          </p:nvPicPr>
          <p:blipFill>
            <a:blip r:embed="rId6" cstate="print"/>
            <a:srcRect/>
            <a:stretch>
              <a:fillRect/>
            </a:stretch>
          </p:blipFill>
          <p:spPr bwMode="auto">
            <a:xfrm>
              <a:off x="4691" y="720"/>
              <a:ext cx="624" cy="422"/>
            </a:xfrm>
            <a:prstGeom prst="rect">
              <a:avLst/>
            </a:prstGeom>
            <a:noFill/>
            <a:ln w="9525">
              <a:noFill/>
              <a:miter lim="800000"/>
              <a:headEnd/>
              <a:tailEnd/>
            </a:ln>
          </p:spPr>
        </p:pic>
      </p:grpSp>
      <p:graphicFrame>
        <p:nvGraphicFramePr>
          <p:cNvPr id="2050" name="Object 93"/>
          <p:cNvGraphicFramePr>
            <a:graphicFrameLocks noChangeAspect="1"/>
          </p:cNvGraphicFramePr>
          <p:nvPr/>
        </p:nvGraphicFramePr>
        <p:xfrm>
          <a:off x="5334000" y="2743200"/>
          <a:ext cx="3810000" cy="3435350"/>
        </p:xfrm>
        <a:graphic>
          <a:graphicData uri="http://schemas.openxmlformats.org/presentationml/2006/ole">
            <p:oleObj spid="_x0000_s176130" name="Chart" r:id="rId7" imgW="4905375" imgH="4419600" progId="Excel.Sheet.8">
              <p:embed/>
            </p:oleObj>
          </a:graphicData>
        </a:graphic>
      </p:graphicFrame>
      <p:sp>
        <p:nvSpPr>
          <p:cNvPr id="2057" name="Text Box 94"/>
          <p:cNvSpPr txBox="1">
            <a:spLocks noChangeArrowheads="1"/>
          </p:cNvSpPr>
          <p:nvPr/>
        </p:nvSpPr>
        <p:spPr bwMode="auto">
          <a:xfrm>
            <a:off x="5715000" y="2986088"/>
            <a:ext cx="3048000" cy="461665"/>
          </a:xfrm>
          <a:prstGeom prst="rect">
            <a:avLst/>
          </a:prstGeom>
          <a:noFill/>
          <a:ln w="9525" algn="ctr">
            <a:noFill/>
            <a:miter lim="800000"/>
            <a:headEnd/>
            <a:tailEnd/>
          </a:ln>
        </p:spPr>
        <p:txBody>
          <a:bodyPr>
            <a:spAutoFit/>
          </a:bodyPr>
          <a:lstStyle/>
          <a:p>
            <a:pPr algn="ctr" rtl="0" eaLnBrk="0" hangingPunct="0">
              <a:spcBef>
                <a:spcPct val="50000"/>
              </a:spcBef>
            </a:pPr>
            <a:r>
              <a:rPr lang="en-US" b="1" i="1" kern="1200" dirty="0" smtClean="0">
                <a:solidFill>
                  <a:srgbClr val="000000"/>
                </a:solidFill>
                <a:latin typeface="Arial Narrow" pitchFamily="34" charset="0"/>
                <a:ea typeface="+mn-ea"/>
                <a:cs typeface="+mn-cs"/>
              </a:rPr>
              <a:t>$821M  </a:t>
            </a:r>
            <a:r>
              <a:rPr lang="en-US" b="1" i="1" kern="1200" dirty="0">
                <a:solidFill>
                  <a:srgbClr val="000000"/>
                </a:solidFill>
                <a:latin typeface="Arial Narrow" pitchFamily="34" charset="0"/>
                <a:ea typeface="+mn-ea"/>
                <a:cs typeface="+mn-cs"/>
              </a:rPr>
              <a:t>in </a:t>
            </a:r>
            <a:r>
              <a:rPr lang="en-US" b="1" i="1" kern="1200" dirty="0" smtClean="0">
                <a:solidFill>
                  <a:srgbClr val="000000"/>
                </a:solidFill>
                <a:latin typeface="Arial Narrow" pitchFamily="34" charset="0"/>
                <a:ea typeface="+mn-ea"/>
                <a:cs typeface="+mn-cs"/>
              </a:rPr>
              <a:t>2008</a:t>
            </a:r>
            <a:endParaRPr lang="en-US" b="1" i="1" kern="1200" dirty="0">
              <a:solidFill>
                <a:srgbClr val="000000"/>
              </a:solidFill>
              <a:latin typeface="Arial Narrow" pitchFamily="34" charset="0"/>
              <a:ea typeface="+mn-ea"/>
              <a:cs typeface="+mn-cs"/>
            </a:endParaRPr>
          </a:p>
        </p:txBody>
      </p:sp>
      <p:sp>
        <p:nvSpPr>
          <p:cNvPr id="95" name="Rectangle 94"/>
          <p:cNvSpPr/>
          <p:nvPr/>
        </p:nvSpPr>
        <p:spPr bwMode="auto">
          <a:xfrm>
            <a:off x="8305800" y="990600"/>
            <a:ext cx="152400" cy="3810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en-US" sz="2400" kern="1200">
              <a:solidFill>
                <a:srgbClr val="000000"/>
              </a:solidFill>
              <a:latin typeface="Arial Narrow" pitchFamily="34" charset="0"/>
              <a:ea typeface="+mn-ea"/>
              <a:cs typeface="+mn-cs"/>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to Innovation</a:t>
            </a:r>
            <a:endParaRPr lang="en-US" dirty="0"/>
          </a:p>
        </p:txBody>
      </p:sp>
      <p:sp>
        <p:nvSpPr>
          <p:cNvPr id="3" name="Content Placeholder 2"/>
          <p:cNvSpPr>
            <a:spLocks noGrp="1"/>
          </p:cNvSpPr>
          <p:nvPr>
            <p:ph idx="1"/>
          </p:nvPr>
        </p:nvSpPr>
        <p:spPr>
          <a:xfrm>
            <a:off x="685800" y="1371600"/>
            <a:ext cx="7772400" cy="3657600"/>
          </a:xfrm>
        </p:spPr>
        <p:txBody>
          <a:bodyPr/>
          <a:lstStyle/>
          <a:p>
            <a:pPr>
              <a:buNone/>
            </a:pPr>
            <a:r>
              <a:rPr lang="en-US" dirty="0" smtClean="0"/>
              <a:t>(1976) Boards that help computers talk to Instruments</a:t>
            </a:r>
          </a:p>
          <a:p>
            <a:pPr>
              <a:buNone/>
            </a:pPr>
            <a:endParaRPr lang="en-US" dirty="0" smtClean="0"/>
          </a:p>
          <a:p>
            <a:pPr>
              <a:buNone/>
            </a:pPr>
            <a:endParaRPr lang="en-US" dirty="0"/>
          </a:p>
        </p:txBody>
      </p:sp>
      <p:pic>
        <p:nvPicPr>
          <p:cNvPr id="4" name="Embedded Image" descr="InstrumentControlpicture.bmp"/>
          <p:cNvPicPr>
            <a:picLocks noChangeAspect="1"/>
          </p:cNvPicPr>
          <p:nvPr/>
        </p:nvPicPr>
        <p:blipFill>
          <a:blip r:embed="rId2" cstate="print"/>
          <a:stretch>
            <a:fillRect/>
          </a:stretch>
        </p:blipFill>
        <p:spPr>
          <a:xfrm>
            <a:off x="381000" y="2438400"/>
            <a:ext cx="4881562" cy="3527133"/>
          </a:xfrm>
          <a:prstGeom prst="rect">
            <a:avLst/>
          </a:prstGeom>
        </p:spPr>
      </p:pic>
      <p:sp>
        <p:nvSpPr>
          <p:cNvPr id="5" name="Rectangle 5"/>
          <p:cNvSpPr txBox="1">
            <a:spLocks noChangeArrowheads="1"/>
          </p:cNvSpPr>
          <p:nvPr/>
        </p:nvSpPr>
        <p:spPr>
          <a:xfrm>
            <a:off x="5638800" y="2971800"/>
            <a:ext cx="3200400" cy="4667250"/>
          </a:xfrm>
          <a:prstGeom prst="rect">
            <a:avLst/>
          </a:prstGeom>
        </p:spPr>
        <p: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2400" b="1" i="0" u="sng" strike="noStrike" kern="0" cap="none" spc="0" normalizeH="0" baseline="0" noProof="0" dirty="0" smtClean="0">
                <a:ln>
                  <a:noFill/>
                </a:ln>
                <a:solidFill>
                  <a:schemeClr val="tx1"/>
                </a:solidFill>
                <a:effectLst/>
                <a:uLnTx/>
                <a:uFillTx/>
                <a:latin typeface="+mn-lt"/>
                <a:ea typeface="+mn-ea"/>
                <a:cs typeface="+mn-cs"/>
              </a:rPr>
              <a:t>GPIB</a:t>
            </a:r>
            <a:r>
              <a:rPr kumimoji="0" lang="en-US" sz="2400" b="0" i="0" u="none" strike="noStrike" kern="0" cap="none" spc="0" normalizeH="0" baseline="0" noProof="0" dirty="0" smtClean="0">
                <a:ln>
                  <a:noFill/>
                </a:ln>
                <a:solidFill>
                  <a:schemeClr val="tx1"/>
                </a:solidFill>
                <a:effectLst/>
                <a:uLnTx/>
                <a:uFillTx/>
                <a:latin typeface="+mn-lt"/>
                <a:ea typeface="+mn-ea"/>
                <a:cs typeface="+mn-cs"/>
              </a:rPr>
              <a:t> (general purpose interface bus) is a standard interface for communication between instruments and controllers from various vendors</a:t>
            </a:r>
          </a:p>
          <a:p>
            <a:pPr marL="0" marR="0" lvl="0" indent="0" algn="l" defTabSz="914400" rtl="0" eaLnBrk="1" fontAlgn="base" latinLnBrk="0" hangingPunct="1">
              <a:lnSpc>
                <a:spcPct val="100000"/>
              </a:lnSpc>
              <a:spcBef>
                <a:spcPct val="20000"/>
              </a:spcBef>
              <a:spcAft>
                <a:spcPct val="0"/>
              </a:spcAft>
              <a:buClrTx/>
              <a:buSzTx/>
              <a:buFontTx/>
              <a:buNone/>
              <a:tabLst/>
              <a:defRPr/>
            </a:pPr>
            <a:endParaRPr kumimoji="0" lang="en-US" sz="24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mbedded Image" descr="daq to pc Slide.jpg"/>
          <p:cNvPicPr>
            <a:picLocks noChangeAspect="1"/>
          </p:cNvPicPr>
          <p:nvPr/>
        </p:nvPicPr>
        <p:blipFill>
          <a:blip r:embed="rId2" cstate="print"/>
          <a:stretch>
            <a:fillRect/>
          </a:stretch>
        </p:blipFill>
        <p:spPr>
          <a:xfrm>
            <a:off x="152400" y="2133600"/>
            <a:ext cx="2630872" cy="2362200"/>
          </a:xfrm>
          <a:prstGeom prst="rect">
            <a:avLst/>
          </a:prstGeom>
        </p:spPr>
      </p:pic>
      <p:sp>
        <p:nvSpPr>
          <p:cNvPr id="2" name="Title 1"/>
          <p:cNvSpPr>
            <a:spLocks noGrp="1"/>
          </p:cNvSpPr>
          <p:nvPr>
            <p:ph type="title"/>
          </p:nvPr>
        </p:nvSpPr>
        <p:spPr/>
        <p:txBody>
          <a:bodyPr/>
          <a:lstStyle/>
          <a:p>
            <a:r>
              <a:rPr lang="en-US" dirty="0" smtClean="0"/>
              <a:t>Instrumentation to Innovation</a:t>
            </a:r>
            <a:endParaRPr lang="en-US" dirty="0"/>
          </a:p>
        </p:txBody>
      </p:sp>
      <p:sp>
        <p:nvSpPr>
          <p:cNvPr id="3" name="Content Placeholder 2"/>
          <p:cNvSpPr>
            <a:spLocks noGrp="1"/>
          </p:cNvSpPr>
          <p:nvPr>
            <p:ph idx="1"/>
          </p:nvPr>
        </p:nvSpPr>
        <p:spPr>
          <a:xfrm>
            <a:off x="685800" y="1447800"/>
            <a:ext cx="7772400" cy="3657600"/>
          </a:xfrm>
        </p:spPr>
        <p:txBody>
          <a:bodyPr/>
          <a:lstStyle/>
          <a:p>
            <a:pPr>
              <a:buNone/>
            </a:pPr>
            <a:r>
              <a:rPr lang="en-US" dirty="0" smtClean="0"/>
              <a:t>(1986) Graphical Programming and DAQ</a:t>
            </a:r>
          </a:p>
          <a:p>
            <a:pPr>
              <a:buNone/>
            </a:pPr>
            <a:endParaRPr lang="en-US" dirty="0" smtClean="0"/>
          </a:p>
          <a:p>
            <a:pPr>
              <a:buNone/>
            </a:pPr>
            <a:endParaRPr lang="en-US" dirty="0"/>
          </a:p>
        </p:txBody>
      </p:sp>
      <p:pic>
        <p:nvPicPr>
          <p:cNvPr id="4" name="Picture 3" descr="Multiple Intelligences (LV).jpg"/>
          <p:cNvPicPr>
            <a:picLocks noChangeAspect="1"/>
          </p:cNvPicPr>
          <p:nvPr/>
        </p:nvPicPr>
        <p:blipFill>
          <a:blip r:embed="rId3" cstate="print"/>
          <a:stretch>
            <a:fillRect/>
          </a:stretch>
        </p:blipFill>
        <p:spPr>
          <a:xfrm>
            <a:off x="2925404" y="2514600"/>
            <a:ext cx="6218595" cy="3667558"/>
          </a:xfrm>
          <a:prstGeom prst="rect">
            <a:avLst/>
          </a:prstGeom>
        </p:spPr>
      </p:pic>
      <p:sp>
        <p:nvSpPr>
          <p:cNvPr id="6" name="TextBox 5"/>
          <p:cNvSpPr txBox="1"/>
          <p:nvPr/>
        </p:nvSpPr>
        <p:spPr>
          <a:xfrm>
            <a:off x="5715000" y="2438400"/>
            <a:ext cx="559769" cy="338554"/>
          </a:xfrm>
          <a:prstGeom prst="rect">
            <a:avLst/>
          </a:prstGeom>
          <a:noFill/>
        </p:spPr>
        <p:txBody>
          <a:bodyPr wrap="none" rtlCol="0">
            <a:spAutoFit/>
          </a:bodyPr>
          <a:lstStyle/>
          <a:p>
            <a:r>
              <a:rPr lang="en-US" sz="1600" b="1" dirty="0" smtClean="0"/>
              <a:t>DAQ</a:t>
            </a:r>
            <a:endParaRPr lang="en-US" sz="16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to Innovation</a:t>
            </a:r>
            <a:endParaRPr lang="en-US" dirty="0"/>
          </a:p>
        </p:txBody>
      </p:sp>
      <p:sp>
        <p:nvSpPr>
          <p:cNvPr id="3" name="Content Placeholder 2"/>
          <p:cNvSpPr>
            <a:spLocks noGrp="1"/>
          </p:cNvSpPr>
          <p:nvPr>
            <p:ph idx="1"/>
          </p:nvPr>
        </p:nvSpPr>
        <p:spPr>
          <a:xfrm>
            <a:off x="685800" y="1600200"/>
            <a:ext cx="7772400" cy="3657600"/>
          </a:xfrm>
        </p:spPr>
        <p:txBody>
          <a:bodyPr/>
          <a:lstStyle/>
          <a:p>
            <a:pPr>
              <a:buNone/>
            </a:pPr>
            <a:r>
              <a:rPr lang="en-US" dirty="0" smtClean="0"/>
              <a:t>(1995) Computers as an Industrial Platform (PXI)</a:t>
            </a:r>
          </a:p>
          <a:p>
            <a:pPr>
              <a:buNone/>
            </a:pPr>
            <a:endParaRPr lang="en-US" dirty="0" smtClean="0"/>
          </a:p>
          <a:p>
            <a:pPr>
              <a:buNone/>
            </a:pPr>
            <a:endParaRPr lang="en-US" dirty="0" smtClean="0"/>
          </a:p>
          <a:p>
            <a:pPr>
              <a:buNone/>
            </a:pPr>
            <a:endParaRPr lang="en-US" dirty="0"/>
          </a:p>
        </p:txBody>
      </p:sp>
      <p:pic>
        <p:nvPicPr>
          <p:cNvPr id="4" name="Picture 2" descr="http://quark.natinst.com:9000/qwaf/rootserver/assets/611279?role=preview"/>
          <p:cNvPicPr>
            <a:picLocks noChangeAspect="1" noChangeArrowheads="1"/>
          </p:cNvPicPr>
          <p:nvPr/>
        </p:nvPicPr>
        <p:blipFill>
          <a:blip r:embed="rId2" cstate="print">
            <a:clrChange>
              <a:clrFrom>
                <a:srgbClr val="FFFFFF"/>
              </a:clrFrom>
              <a:clrTo>
                <a:srgbClr val="FFFFFF">
                  <a:alpha val="0"/>
                </a:srgbClr>
              </a:clrTo>
            </a:clrChange>
          </a:blip>
          <a:srcRect l="7250" t="8631" r="4542" b="3333"/>
          <a:stretch>
            <a:fillRect/>
          </a:stretch>
        </p:blipFill>
        <p:spPr bwMode="auto">
          <a:xfrm>
            <a:off x="1524000" y="2286000"/>
            <a:ext cx="5715000" cy="399267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Instrumentation to Innovation</a:t>
            </a:r>
            <a:endParaRPr lang="en-US" dirty="0"/>
          </a:p>
        </p:txBody>
      </p:sp>
      <p:sp>
        <p:nvSpPr>
          <p:cNvPr id="3" name="Content Placeholder 2"/>
          <p:cNvSpPr>
            <a:spLocks noGrp="1"/>
          </p:cNvSpPr>
          <p:nvPr>
            <p:ph idx="1"/>
          </p:nvPr>
        </p:nvSpPr>
        <p:spPr>
          <a:xfrm>
            <a:off x="609600" y="1447800"/>
            <a:ext cx="7772400" cy="3657600"/>
          </a:xfrm>
        </p:spPr>
        <p:txBody>
          <a:bodyPr/>
          <a:lstStyle/>
          <a:p>
            <a:pPr>
              <a:buNone/>
            </a:pPr>
            <a:r>
              <a:rPr lang="en-US" dirty="0" smtClean="0"/>
              <a:t>(2002) Graphical Programming for System Design</a:t>
            </a:r>
          </a:p>
          <a:p>
            <a:pPr>
              <a:buNone/>
            </a:pPr>
            <a:endParaRPr lang="en-US" dirty="0" smtClean="0"/>
          </a:p>
          <a:p>
            <a:pPr>
              <a:buNone/>
            </a:pPr>
            <a:endParaRPr lang="en-US" dirty="0" smtClean="0"/>
          </a:p>
          <a:p>
            <a:pPr>
              <a:buNone/>
            </a:pPr>
            <a:endParaRPr lang="en-US" dirty="0"/>
          </a:p>
        </p:txBody>
      </p:sp>
      <p:pic>
        <p:nvPicPr>
          <p:cNvPr id="5" name="Picture 48" descr="525290?role=preview"/>
          <p:cNvPicPr>
            <a:picLocks noChangeAspect="1" noChangeArrowheads="1"/>
          </p:cNvPicPr>
          <p:nvPr/>
        </p:nvPicPr>
        <p:blipFill>
          <a:blip r:embed="rId2" cstate="print"/>
          <a:srcRect l="11224" t="14613" r="10197"/>
          <a:stretch>
            <a:fillRect/>
          </a:stretch>
        </p:blipFill>
        <p:spPr bwMode="auto">
          <a:xfrm rot="21445873">
            <a:off x="44358" y="3402639"/>
            <a:ext cx="5671645" cy="2106611"/>
          </a:xfrm>
          <a:prstGeom prst="rect">
            <a:avLst/>
          </a:prstGeom>
          <a:noFill/>
          <a:ln w="9525">
            <a:noFill/>
            <a:miter lim="800000"/>
            <a:headEnd/>
            <a:tailEnd/>
          </a:ln>
        </p:spPr>
      </p:pic>
      <p:sp>
        <p:nvSpPr>
          <p:cNvPr id="6" name="TextBox 5"/>
          <p:cNvSpPr txBox="1"/>
          <p:nvPr/>
        </p:nvSpPr>
        <p:spPr>
          <a:xfrm>
            <a:off x="609600" y="2438400"/>
            <a:ext cx="4083426" cy="461665"/>
          </a:xfrm>
          <a:prstGeom prst="rect">
            <a:avLst/>
          </a:prstGeom>
          <a:noFill/>
        </p:spPr>
        <p:txBody>
          <a:bodyPr wrap="none" rtlCol="0">
            <a:spAutoFit/>
          </a:bodyPr>
          <a:lstStyle/>
          <a:p>
            <a:r>
              <a:rPr lang="en-US" dirty="0" smtClean="0"/>
              <a:t>Real Time Controller + FPGA + I/O</a:t>
            </a:r>
            <a:endParaRPr lang="en-US" dirty="0"/>
          </a:p>
        </p:txBody>
      </p:sp>
      <p:pic>
        <p:nvPicPr>
          <p:cNvPr id="7" name="Picture 2" descr="http://www.vision.caltech.edu/CNS248/Fpga/fpga1a.gif"/>
          <p:cNvPicPr>
            <a:picLocks noChangeAspect="1" noChangeArrowheads="1"/>
          </p:cNvPicPr>
          <p:nvPr/>
        </p:nvPicPr>
        <p:blipFill>
          <a:blip r:embed="rId3" cstate="print"/>
          <a:srcRect/>
          <a:stretch>
            <a:fillRect/>
          </a:stretch>
        </p:blipFill>
        <p:spPr bwMode="auto">
          <a:xfrm>
            <a:off x="6878389" y="4495800"/>
            <a:ext cx="1845713" cy="1432187"/>
          </a:xfrm>
          <a:prstGeom prst="rect">
            <a:avLst/>
          </a:prstGeom>
          <a:noFill/>
        </p:spPr>
      </p:pic>
      <p:pic>
        <p:nvPicPr>
          <p:cNvPr id="8" name="Picture 1"/>
          <p:cNvPicPr>
            <a:picLocks noChangeAspect="1" noChangeArrowheads="1"/>
          </p:cNvPicPr>
          <p:nvPr/>
        </p:nvPicPr>
        <p:blipFill>
          <a:blip r:embed="rId4" cstate="print"/>
          <a:srcRect/>
          <a:stretch>
            <a:fillRect/>
          </a:stretch>
        </p:blipFill>
        <p:spPr bwMode="auto">
          <a:xfrm>
            <a:off x="6019800" y="2057400"/>
            <a:ext cx="2679028" cy="2349290"/>
          </a:xfrm>
          <a:prstGeom prst="rect">
            <a:avLst/>
          </a:prstGeom>
          <a:noFill/>
          <a:ln w="9525">
            <a:noFill/>
            <a:miter lim="800000"/>
            <a:headEnd/>
            <a:tailEnd/>
          </a:ln>
          <a:effectLst/>
        </p:spPr>
      </p:pic>
      <p:sp>
        <p:nvSpPr>
          <p:cNvPr id="9" name="Down Arrow 8"/>
          <p:cNvSpPr/>
          <p:nvPr/>
        </p:nvSpPr>
        <p:spPr bwMode="auto">
          <a:xfrm rot="20236896">
            <a:off x="7340474" y="3610731"/>
            <a:ext cx="350900" cy="9906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
        <p:nvSpPr>
          <p:cNvPr id="10" name="Right Arrow 9"/>
          <p:cNvSpPr/>
          <p:nvPr/>
        </p:nvSpPr>
        <p:spPr bwMode="auto">
          <a:xfrm rot="11799084">
            <a:off x="4575892" y="4760909"/>
            <a:ext cx="2438400" cy="384007"/>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Narrow"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458200" cy="914400"/>
          </a:xfrm>
        </p:spPr>
        <p:txBody>
          <a:bodyPr>
            <a:normAutofit/>
          </a:bodyPr>
          <a:lstStyle/>
          <a:p>
            <a:r>
              <a:rPr lang="en-US" sz="3200" dirty="0" smtClean="0"/>
              <a:t>Message to the FIRST Robotics teams</a:t>
            </a:r>
            <a:endParaRPr lang="en-US" sz="3200" dirty="0"/>
          </a:p>
        </p:txBody>
      </p:sp>
      <p:sp>
        <p:nvSpPr>
          <p:cNvPr id="3" name="Content Placeholder 2"/>
          <p:cNvSpPr>
            <a:spLocks noGrp="1"/>
          </p:cNvSpPr>
          <p:nvPr>
            <p:ph idx="1"/>
          </p:nvPr>
        </p:nvSpPr>
        <p:spPr>
          <a:xfrm>
            <a:off x="533400" y="1828800"/>
            <a:ext cx="7772400" cy="2286000"/>
          </a:xfrm>
        </p:spPr>
        <p:txBody>
          <a:bodyPr/>
          <a:lstStyle/>
          <a:p>
            <a:endParaRPr lang="en-US" dirty="0" smtClean="0"/>
          </a:p>
          <a:p>
            <a:pPr algn="ctr">
              <a:buNone/>
            </a:pPr>
            <a:r>
              <a:rPr lang="en-US" sz="6000" dirty="0" smtClean="0"/>
              <a:t>PRACTICE</a:t>
            </a:r>
          </a:p>
          <a:p>
            <a:pPr algn="ctr">
              <a:buNone/>
            </a:pPr>
            <a:r>
              <a:rPr lang="en-US" sz="1800" dirty="0" smtClean="0"/>
              <a:t>(On real systems by the way, not just by doing Math…)</a:t>
            </a:r>
          </a:p>
        </p:txBody>
      </p:sp>
      <p:sp>
        <p:nvSpPr>
          <p:cNvPr id="4" name="Content Placeholder 2"/>
          <p:cNvSpPr txBox="1">
            <a:spLocks/>
          </p:cNvSpPr>
          <p:nvPr/>
        </p:nvSpPr>
        <p:spPr bwMode="auto">
          <a:xfrm>
            <a:off x="1371600" y="5257800"/>
            <a:ext cx="7772400" cy="762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buFontTx/>
              <a:buNone/>
              <a:tabLst/>
              <a:defRPr/>
            </a:pPr>
            <a:r>
              <a:rPr kumimoji="0" lang="en-US" sz="3200" b="1" i="0" u="none" strike="noStrike" kern="0" cap="none" spc="0" normalizeH="0" baseline="0" noProof="0" dirty="0" smtClean="0">
                <a:ln>
                  <a:noFill/>
                </a:ln>
                <a:solidFill>
                  <a:schemeClr val="tx1"/>
                </a:solidFill>
                <a:effectLst/>
                <a:uLnTx/>
                <a:uFillTx/>
                <a:latin typeface="+mn-lt"/>
                <a:ea typeface="+mn-ea"/>
                <a:cs typeface="+mn-cs"/>
              </a:rPr>
              <a:t>…p.s. the first person</a:t>
            </a:r>
            <a:r>
              <a:rPr kumimoji="0" lang="en-US" sz="3200" b="1" i="0" u="none" strike="noStrike" kern="0" cap="none" spc="0" normalizeH="0" noProof="0" dirty="0" smtClean="0">
                <a:ln>
                  <a:noFill/>
                </a:ln>
                <a:solidFill>
                  <a:schemeClr val="tx1"/>
                </a:solidFill>
                <a:effectLst/>
                <a:uLnTx/>
                <a:uFillTx/>
                <a:latin typeface="+mn-lt"/>
                <a:ea typeface="+mn-ea"/>
                <a:cs typeface="+mn-cs"/>
              </a:rPr>
              <a:t> to 10,000 hours wins</a:t>
            </a: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458200" cy="914400"/>
          </a:xfrm>
        </p:spPr>
        <p:txBody>
          <a:bodyPr>
            <a:normAutofit/>
          </a:bodyPr>
          <a:lstStyle/>
          <a:p>
            <a:r>
              <a:rPr lang="en-US" sz="3200" dirty="0" smtClean="0"/>
              <a:t>Practice makes perfect:  “Outliers Summarized”</a:t>
            </a:r>
            <a:endParaRPr lang="en-US" sz="3200" dirty="0"/>
          </a:p>
        </p:txBody>
      </p:sp>
      <p:sp>
        <p:nvSpPr>
          <p:cNvPr id="3" name="Content Placeholder 2"/>
          <p:cNvSpPr>
            <a:spLocks noGrp="1"/>
          </p:cNvSpPr>
          <p:nvPr>
            <p:ph idx="1"/>
          </p:nvPr>
        </p:nvSpPr>
        <p:spPr>
          <a:xfrm>
            <a:off x="685800" y="1600200"/>
            <a:ext cx="7772400" cy="4648200"/>
          </a:xfrm>
        </p:spPr>
        <p:txBody>
          <a:bodyPr/>
          <a:lstStyle/>
          <a:p>
            <a:pPr>
              <a:buNone/>
            </a:pPr>
            <a:r>
              <a:rPr lang="en-US" dirty="0" smtClean="0"/>
              <a:t>It takes about 10,000 hours to become world class at something</a:t>
            </a:r>
          </a:p>
          <a:p>
            <a:pPr>
              <a:buNone/>
            </a:pPr>
            <a:endParaRPr lang="en-US" dirty="0" smtClean="0"/>
          </a:p>
          <a:p>
            <a:pPr>
              <a:buNone/>
            </a:pPr>
            <a:r>
              <a:rPr lang="en-US" dirty="0" smtClean="0"/>
              <a:t>The first people who are able to act on their 10,000 hours spent working in  an area can make the biggest impact in that area</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Theme">
  <a:themeElements>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NI - no Confidential 2008">
  <a:themeElements>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NI Corporate Template_2007 v2">
  <a:themeElements>
    <a:clrScheme name="Anu1">
      <a:dk1>
        <a:srgbClr val="000000"/>
      </a:dk1>
      <a:lt1>
        <a:sysClr val="window" lastClr="FFFFFF"/>
      </a:lt1>
      <a:dk2>
        <a:srgbClr val="548DD4"/>
      </a:dk2>
      <a:lt2>
        <a:srgbClr val="FFFFFF"/>
      </a:lt2>
      <a:accent1>
        <a:srgbClr val="548DD4"/>
      </a:accent1>
      <a:accent2>
        <a:srgbClr val="E36C09"/>
      </a:accent2>
      <a:accent3>
        <a:srgbClr val="9BBB59"/>
      </a:accent3>
      <a:accent4>
        <a:srgbClr val="953734"/>
      </a:accent4>
      <a:accent5>
        <a:srgbClr val="4BACC6"/>
      </a:accent5>
      <a:accent6>
        <a:srgbClr val="F79646"/>
      </a:accent6>
      <a:hlink>
        <a:srgbClr val="0000FF"/>
      </a:hlink>
      <a:folHlink>
        <a:srgbClr val="80008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NI Corporate Template_2007 v2">
  <a:themeElements>
    <a:clrScheme name="Anu1">
      <a:dk1>
        <a:srgbClr val="000000"/>
      </a:dk1>
      <a:lt1>
        <a:sysClr val="window" lastClr="FFFFFF"/>
      </a:lt1>
      <a:dk2>
        <a:srgbClr val="548DD4"/>
      </a:dk2>
      <a:lt2>
        <a:srgbClr val="FFFFFF"/>
      </a:lt2>
      <a:accent1>
        <a:srgbClr val="548DD4"/>
      </a:accent1>
      <a:accent2>
        <a:srgbClr val="E36C09"/>
      </a:accent2>
      <a:accent3>
        <a:srgbClr val="9BBB59"/>
      </a:accent3>
      <a:accent4>
        <a:srgbClr val="953734"/>
      </a:accent4>
      <a:accent5>
        <a:srgbClr val="4BACC6"/>
      </a:accent5>
      <a:accent6>
        <a:srgbClr val="F79646"/>
      </a:accent6>
      <a:hlink>
        <a:srgbClr val="0000FF"/>
      </a:hlink>
      <a:folHlink>
        <a:srgbClr val="800080"/>
      </a:folHlink>
    </a:clrScheme>
    <a:fontScheme name="NI Corporate Template_2007">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Narrow" pitchFamily="34" charset="0"/>
          </a:defRPr>
        </a:defPPr>
      </a:lstStyle>
    </a:lnDef>
  </a:objectDefaults>
  <a:extraClrSchemeLst>
    <a:extraClrScheme>
      <a:clrScheme name="NI Corporate Template_2007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I Corporate Template_2007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I Corporate Template_2007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I Corporate Template_2007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I Corporate Template_2007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I Corporate Template_2007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I Corporate Template_2007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I Corporate Template_2007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I Corporate Template_2007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I Corporate Template_2007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I Corporate Template_2007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I Corporate Template_2007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3561</TotalTime>
  <Words>2922</Words>
  <Application>Microsoft Office PowerPoint</Application>
  <PresentationFormat>On-screen Show (4:3)</PresentationFormat>
  <Paragraphs>230</Paragraphs>
  <Slides>26</Slides>
  <Notes>15</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26</vt:i4>
      </vt:variant>
    </vt:vector>
  </HeadingPairs>
  <TitlesOfParts>
    <vt:vector size="31" baseType="lpstr">
      <vt:lpstr>Default Theme</vt:lpstr>
      <vt:lpstr>NI - no Confidential 2008</vt:lpstr>
      <vt:lpstr>NI Corporate Template_2007 v2</vt:lpstr>
      <vt:lpstr>1_NI Corporate Template_2007 v2</vt:lpstr>
      <vt:lpstr>Chart</vt:lpstr>
      <vt:lpstr>Slide 1</vt:lpstr>
      <vt:lpstr>Who am I?</vt:lpstr>
      <vt:lpstr>National Instruments</vt:lpstr>
      <vt:lpstr>Instrumentation to Innovation</vt:lpstr>
      <vt:lpstr>Instrumentation to Innovation</vt:lpstr>
      <vt:lpstr>Instrumentation to Innovation</vt:lpstr>
      <vt:lpstr>Instrumentation to Innovation</vt:lpstr>
      <vt:lpstr>Message to the FIRST Robotics teams</vt:lpstr>
      <vt:lpstr>Practice makes perfect:  “Outliers Summarized”</vt:lpstr>
      <vt:lpstr>How long is 10,000 hours?</vt:lpstr>
      <vt:lpstr>Comparisons</vt:lpstr>
      <vt:lpstr>NI + iLabs = Personal Learning</vt:lpstr>
      <vt:lpstr>iLabs and NI   (Circuits+Computer Eng)</vt:lpstr>
      <vt:lpstr>iLabs and NI   (RF)</vt:lpstr>
      <vt:lpstr>iLabs and NI   (Robotics)</vt:lpstr>
      <vt:lpstr>Age Appropriate Practice’s end result</vt:lpstr>
      <vt:lpstr>Slide 17</vt:lpstr>
      <vt:lpstr>Biomedical Companies</vt:lpstr>
      <vt:lpstr>Green Companies</vt:lpstr>
      <vt:lpstr>Energy Companies</vt:lpstr>
      <vt:lpstr>Green-Energy Companies</vt:lpstr>
      <vt:lpstr>Automotive Companies</vt:lpstr>
      <vt:lpstr>Robotics Companies</vt:lpstr>
      <vt:lpstr>Biomedical Robotics Companies</vt:lpstr>
      <vt:lpstr>Automotive Robotics Companies</vt:lpstr>
      <vt:lpstr>Slide 26</vt:lpstr>
    </vt:vector>
  </TitlesOfParts>
  <Company>National Instruments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JPafk</dc:creator>
  <cp:lastModifiedBy>Andrew Lawrence Watchorn</cp:lastModifiedBy>
  <cp:revision>84</cp:revision>
  <dcterms:created xsi:type="dcterms:W3CDTF">2009-02-09T18:35:39Z</dcterms:created>
  <dcterms:modified xsi:type="dcterms:W3CDTF">2011-07-04T11:51:33Z</dcterms:modified>
</cp:coreProperties>
</file>