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0"/>
  </p:notesMasterIdLst>
  <p:sldIdLst>
    <p:sldId id="256" r:id="rId2"/>
    <p:sldId id="287" r:id="rId3"/>
    <p:sldId id="276" r:id="rId4"/>
    <p:sldId id="288" r:id="rId5"/>
    <p:sldId id="299" r:id="rId6"/>
    <p:sldId id="301" r:id="rId7"/>
    <p:sldId id="300" r:id="rId8"/>
    <p:sldId id="277" r:id="rId9"/>
    <p:sldId id="296" r:id="rId10"/>
    <p:sldId id="297" r:id="rId11"/>
    <p:sldId id="289" r:id="rId12"/>
    <p:sldId id="292" r:id="rId13"/>
    <p:sldId id="290" r:id="rId14"/>
    <p:sldId id="294" r:id="rId15"/>
    <p:sldId id="295" r:id="rId16"/>
    <p:sldId id="304" r:id="rId17"/>
    <p:sldId id="303" r:id="rId18"/>
    <p:sldId id="25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6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322A1-8833-44A4-86EF-1D924CC55706}" type="datetimeFigureOut">
              <a:rPr lang="en-US" smtClean="0"/>
              <a:pPr/>
              <a:t>6/1/2011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6FE9E-17E3-4A46-ABE4-653F664A4B8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FFC2E19-2B04-4144-9AAF-B1DCB086C51D}" type="datetime1">
              <a:rPr lang="en-US" smtClean="0"/>
              <a:pPr/>
              <a:t>6/1/2011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2864A87-1141-480E-B503-81AB1ACB20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8AE7-54A4-46F1-A9B1-F193A8E9FE05}" type="datetime1">
              <a:rPr lang="en-US" smtClean="0"/>
              <a:pPr/>
              <a:t>6/1/2011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EF759-06AD-48B1-97F5-AA8AAFF7C38F}" type="datetime1">
              <a:rPr lang="en-US" smtClean="0"/>
              <a:pPr/>
              <a:t>6/1/2011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D03C-9FE9-4DDA-9E08-DDC01AA681E8}" type="datetime1">
              <a:rPr lang="en-US" smtClean="0"/>
              <a:pPr/>
              <a:t>6/1/2011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BF2D-BE03-4B86-AA5D-9B8A608A9CD0}" type="datetime1">
              <a:rPr lang="en-US" smtClean="0"/>
              <a:pPr/>
              <a:t>6/1/2011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EA9B-09AC-46FE-A936-1C8546B1D08E}" type="datetime1">
              <a:rPr lang="en-US" smtClean="0"/>
              <a:pPr/>
              <a:t>6/1/2011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6D28436-1972-4A89-A31E-5F14279C32F2}" type="datetime1">
              <a:rPr lang="en-US" smtClean="0"/>
              <a:pPr/>
              <a:t>6/1/2011</a:t>
            </a:fld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2864A87-1141-480E-B503-81AB1ACB202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GB" smtClean="0"/>
              <a:t>iLabs Africa Project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DB27276-822B-4DBB-A298-28449C1196D6}" type="datetime1">
              <a:rPr lang="en-US" smtClean="0"/>
              <a:pPr/>
              <a:t>6/1/2011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2864A87-1141-480E-B503-81AB1ACB20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DCCD8-277F-4360-9E29-395CD51EE1DE}" type="datetime1">
              <a:rPr lang="en-US" smtClean="0"/>
              <a:pPr/>
              <a:t>6/1/2011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42DA-ABAB-4CD6-80EE-CA040F3757AA}" type="datetime1">
              <a:rPr lang="en-US" smtClean="0"/>
              <a:pPr/>
              <a:t>6/1/2011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91433-C905-49EA-88AD-3CE97D343970}" type="datetime1">
              <a:rPr lang="en-US" smtClean="0"/>
              <a:pPr/>
              <a:t>6/1/2011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BB8E87F-AF62-45AA-A451-EF7D8EA20E0A}" type="datetime1">
              <a:rPr lang="en-US" smtClean="0"/>
              <a:pPr/>
              <a:t>6/1/2011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2864A87-1141-480E-B503-81AB1ACB202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04864"/>
            <a:ext cx="8458200" cy="1470025"/>
          </a:xfrm>
        </p:spPr>
        <p:txBody>
          <a:bodyPr>
            <a:noAutofit/>
          </a:bodyPr>
          <a:lstStyle/>
          <a:p>
            <a:r>
              <a:rPr lang="en-GB" sz="3200" b="1" dirty="0" smtClean="0"/>
              <a:t>Online Laboratories: Enhancing the Quality of Higher Education in Africa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lvl="0">
              <a:defRPr/>
            </a:pPr>
            <a:r>
              <a:rPr lang="en-GB" sz="3200" dirty="0" smtClean="0"/>
              <a:t>Presented by</a:t>
            </a:r>
          </a:p>
          <a:p>
            <a:pPr lvl="0">
              <a:defRPr/>
            </a:pPr>
            <a:r>
              <a:rPr lang="en-GB" sz="3200" dirty="0" smtClean="0"/>
              <a:t>O.B. Akinwale</a:t>
            </a:r>
          </a:p>
          <a:p>
            <a:pPr lvl="0">
              <a:buClr>
                <a:srgbClr val="A04DA3"/>
              </a:buClr>
            </a:pPr>
            <a:r>
              <a:rPr lang="en-GB" dirty="0" smtClean="0">
                <a:solidFill>
                  <a:srgbClr val="424456"/>
                </a:solidFill>
              </a:rPr>
              <a:t>Dept of Electronic and Electrical Eng.</a:t>
            </a:r>
          </a:p>
          <a:p>
            <a:pPr lvl="0">
              <a:buClr>
                <a:srgbClr val="A04DA3"/>
              </a:buClr>
            </a:pPr>
            <a:r>
              <a:rPr lang="en-GB" dirty="0" smtClean="0">
                <a:solidFill>
                  <a:srgbClr val="424456"/>
                </a:solidFill>
              </a:rPr>
              <a:t>Obafemi Awolowo University, Ile-Ife</a:t>
            </a:r>
          </a:p>
          <a:p>
            <a:pPr lvl="0">
              <a:buClr>
                <a:srgbClr val="A04DA3"/>
              </a:buClr>
            </a:pPr>
            <a:r>
              <a:rPr lang="en-GB" dirty="0" smtClean="0">
                <a:solidFill>
                  <a:srgbClr val="424456"/>
                </a:solidFill>
              </a:rPr>
              <a:t>Nigeria</a:t>
            </a:r>
          </a:p>
          <a:p>
            <a:pPr lvl="0">
              <a:defRPr/>
            </a:pPr>
            <a:endParaRPr lang="en-GB" sz="2800" dirty="0"/>
          </a:p>
        </p:txBody>
      </p:sp>
      <p:pic>
        <p:nvPicPr>
          <p:cNvPr id="4" name="Picture 3" descr="ilabs_logo_blue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-11970"/>
            <a:ext cx="3714744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oau logo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5647004"/>
            <a:ext cx="1296144" cy="1210996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451992" y="1772816"/>
            <a:ext cx="8440488" cy="5040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64008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Creating an African Higher Education Space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Makerere-Universit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39777" y="5686425"/>
            <a:ext cx="14001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5852797"/>
            <a:ext cx="1619673" cy="888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C:\Users\Olawale B. Akinwale\Pictures\UDSM_log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376" y="5589240"/>
            <a:ext cx="876300" cy="123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5" y="1297864"/>
            <a:ext cx="6768752" cy="5227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Benefits of iLabs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Possible to share labs between institutions</a:t>
            </a:r>
          </a:p>
          <a:p>
            <a:r>
              <a:rPr lang="en-GB" dirty="0" smtClean="0"/>
              <a:t>Foster inter-institution collaboration</a:t>
            </a:r>
          </a:p>
          <a:p>
            <a:r>
              <a:rPr lang="en-GB" dirty="0" smtClean="0"/>
              <a:t>Foster inter institution student collaboration</a:t>
            </a:r>
          </a:p>
          <a:p>
            <a:r>
              <a:rPr lang="en-GB" dirty="0" smtClean="0"/>
              <a:t>Higher quality laboratory education for cash-strapped schools</a:t>
            </a:r>
          </a:p>
          <a:p>
            <a:r>
              <a:rPr lang="en-GB" dirty="0" smtClean="0"/>
              <a:t>Reduced lab cost per institution</a:t>
            </a:r>
          </a:p>
          <a:p>
            <a:r>
              <a:rPr lang="en-GB" dirty="0" smtClean="0"/>
              <a:t>Increased no of labs available per student</a:t>
            </a:r>
          </a:p>
          <a:p>
            <a:r>
              <a:rPr lang="en-GB" dirty="0" smtClean="0"/>
              <a:t>Easier to extend to secondary and high schools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Re: Requirements for Higher Education Space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Lectures:</a:t>
            </a:r>
          </a:p>
          <a:p>
            <a:pPr lvl="1"/>
            <a:r>
              <a:rPr lang="en-GB" dirty="0" smtClean="0"/>
              <a:t>Lecturers and lecture theatres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Laboratories – solved by iLabs</a:t>
            </a:r>
          </a:p>
          <a:p>
            <a:r>
              <a:rPr lang="en-GB" dirty="0" smtClean="0"/>
              <a:t>Libraries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Discussion forum for students – promoted by iLabs</a:t>
            </a:r>
          </a:p>
          <a:p>
            <a:r>
              <a:rPr lang="en-GB" dirty="0" smtClean="0"/>
              <a:t>Forum for collaboration by students on specific projects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African iLabs Space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10241" name="Picture 1" descr="C:\Users\Olawale B. Akinwale\Pictures\Downloaded Pics\afri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6729" y="1954358"/>
            <a:ext cx="4605511" cy="47352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Set up an African iLabs Space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Provision of iLabs</a:t>
            </a:r>
          </a:p>
          <a:p>
            <a:pPr lvl="1"/>
            <a:r>
              <a:rPr lang="en-GB" dirty="0" smtClean="0"/>
              <a:t>How to guarantee iLab availability</a:t>
            </a:r>
          </a:p>
          <a:p>
            <a:pPr lvl="1"/>
            <a:r>
              <a:rPr lang="en-GB" dirty="0" smtClean="0"/>
              <a:t>Who “owns” each iLabs</a:t>
            </a:r>
          </a:p>
          <a:p>
            <a:r>
              <a:rPr lang="en-GB" dirty="0" smtClean="0"/>
              <a:t>Terms of use of iLabs</a:t>
            </a:r>
          </a:p>
          <a:p>
            <a:pPr lvl="1"/>
            <a:r>
              <a:rPr lang="en-GB" dirty="0" smtClean="0"/>
              <a:t>Payment?</a:t>
            </a:r>
          </a:p>
          <a:p>
            <a:pPr lvl="1"/>
            <a:r>
              <a:rPr lang="en-GB" dirty="0" smtClean="0"/>
              <a:t>MOU?</a:t>
            </a:r>
          </a:p>
          <a:p>
            <a:r>
              <a:rPr lang="en-GB" dirty="0" smtClean="0"/>
              <a:t>Infrastructural Requirements</a:t>
            </a:r>
          </a:p>
          <a:p>
            <a:pPr lvl="1"/>
            <a:r>
              <a:rPr lang="en-GB" dirty="0" smtClean="0"/>
              <a:t>Service Broker (required)</a:t>
            </a:r>
          </a:p>
          <a:p>
            <a:pPr lvl="1"/>
            <a:r>
              <a:rPr lang="en-GB" dirty="0" smtClean="0"/>
              <a:t>Campus-wide network (strongly recommended)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Set up an African iLabs Space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Foreseeable “challenges”</a:t>
            </a:r>
          </a:p>
          <a:p>
            <a:pPr lvl="1"/>
            <a:r>
              <a:rPr lang="en-GB" dirty="0" smtClean="0"/>
              <a:t>Power Supply</a:t>
            </a:r>
          </a:p>
          <a:p>
            <a:pPr lvl="1"/>
            <a:r>
              <a:rPr lang="en-GB" dirty="0" smtClean="0"/>
              <a:t>Bureaucracy</a:t>
            </a:r>
          </a:p>
          <a:p>
            <a:pPr lvl="1"/>
            <a:r>
              <a:rPr lang="en-GB" dirty="0" smtClean="0"/>
              <a:t>Cost of ownership / cost of use of iLabs</a:t>
            </a:r>
          </a:p>
          <a:p>
            <a:pPr lvl="1"/>
            <a:r>
              <a:rPr lang="en-GB" dirty="0" smtClean="0"/>
              <a:t>Assessing quality of developed iLabs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iLabs have been useful to MAK, OAU and UDSM and just might </a:t>
            </a:r>
            <a:r>
              <a:rPr lang="en-GB" smtClean="0"/>
              <a:t>be useful for you too.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Appreciations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Carnegie Corporation, New York</a:t>
            </a:r>
          </a:p>
          <a:p>
            <a:r>
              <a:rPr lang="en-GB" dirty="0" smtClean="0"/>
              <a:t>National Instruments</a:t>
            </a:r>
          </a:p>
          <a:p>
            <a:r>
              <a:rPr lang="en-GB" dirty="0" smtClean="0"/>
              <a:t>Massachusetts Institute of </a:t>
            </a:r>
            <a:r>
              <a:rPr lang="en-GB" dirty="0" smtClean="0"/>
              <a:t>Technology</a:t>
            </a:r>
            <a:endParaRPr lang="en-GB" dirty="0" smtClean="0"/>
          </a:p>
          <a:p>
            <a:r>
              <a:rPr lang="en-GB" dirty="0" smtClean="0"/>
              <a:t>Science and Technology Education Post-Basic (STEP-B), Nigeria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5" name="Picture 4" descr="ilabs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2780928"/>
            <a:ext cx="4438650" cy="2400300"/>
          </a:xfrm>
          <a:prstGeom prst="rect">
            <a:avLst/>
          </a:prstGeom>
        </p:spPr>
      </p:pic>
      <p:pic>
        <p:nvPicPr>
          <p:cNvPr id="9" name="Picture 2" descr="C:\Program Files\Microsoft Office\MEDIA\CAGCAT10\j0305257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751752" y="714356"/>
            <a:ext cx="1428760" cy="229519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899592" y="5085184"/>
            <a:ext cx="7560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olawale.akinwale@oauife.edu.ng;</a:t>
            </a:r>
          </a:p>
          <a:p>
            <a:r>
              <a:rPr lang="en-GB" dirty="0" smtClean="0"/>
              <a:t>olawale.akinwale@gmail.com</a:t>
            </a:r>
          </a:p>
          <a:p>
            <a:endParaRPr lang="en-GB" dirty="0" smtClean="0"/>
          </a:p>
          <a:p>
            <a:r>
              <a:rPr lang="en-GB" dirty="0" smtClean="0"/>
              <a:t>ilaboau@oauife.edu.ng  – iLab OAU</a:t>
            </a:r>
          </a:p>
          <a:p>
            <a:r>
              <a:rPr lang="en-GB" dirty="0" smtClean="0"/>
              <a:t>ilabs@tech.mak.ac.ug    – iLabs@MAK</a:t>
            </a:r>
          </a:p>
          <a:p>
            <a:r>
              <a:rPr lang="en-GB" dirty="0" smtClean="0"/>
              <a:t>nkomo98@yahoo.com   – iLab UDSM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776424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Requirements for Higher Education Space</a:t>
            </a:r>
          </a:p>
          <a:p>
            <a:r>
              <a:rPr lang="en-GB" dirty="0" smtClean="0"/>
              <a:t>What are iLabs</a:t>
            </a:r>
          </a:p>
          <a:p>
            <a:r>
              <a:rPr lang="en-GB" dirty="0" smtClean="0"/>
              <a:t>Benefits of iLabs</a:t>
            </a:r>
          </a:p>
          <a:p>
            <a:r>
              <a:rPr lang="en-GB" dirty="0" smtClean="0"/>
              <a:t>Concerns / issues for creating an African iLabs Space</a:t>
            </a:r>
            <a:endParaRPr lang="en-GB" dirty="0"/>
          </a:p>
          <a:p>
            <a:r>
              <a:rPr lang="en-GB" dirty="0" smtClean="0"/>
              <a:t>Conclusion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iLabs Africa Project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Requirements for Higher Education Space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Lectures:</a:t>
            </a:r>
          </a:p>
          <a:p>
            <a:pPr lvl="1"/>
            <a:r>
              <a:rPr lang="en-GB" dirty="0" smtClean="0"/>
              <a:t>Lecturers and lecture theatres</a:t>
            </a:r>
          </a:p>
          <a:p>
            <a:r>
              <a:rPr lang="en-GB" dirty="0" smtClean="0"/>
              <a:t>Laboratories</a:t>
            </a:r>
          </a:p>
          <a:p>
            <a:r>
              <a:rPr lang="en-GB" dirty="0" smtClean="0"/>
              <a:t>Libraries</a:t>
            </a:r>
          </a:p>
          <a:p>
            <a:r>
              <a:rPr lang="en-GB" dirty="0" smtClean="0"/>
              <a:t>Discussion forum for students</a:t>
            </a:r>
          </a:p>
          <a:p>
            <a:r>
              <a:rPr lang="en-GB" dirty="0" smtClean="0"/>
              <a:t>Forum for collaboration by students on specific projects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are iLabs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Online labs are labs performed over internet</a:t>
            </a:r>
          </a:p>
          <a:p>
            <a:r>
              <a:rPr lang="en-GB" dirty="0" smtClean="0"/>
              <a:t>Remote labs / virtual labs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8" name="Picture 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311204"/>
            <a:ext cx="7353047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5388" y="1142578"/>
            <a:ext cx="6753225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2970" y="1196752"/>
            <a:ext cx="6905414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1750" y="1052736"/>
            <a:ext cx="393225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-1" y="4149080"/>
            <a:ext cx="3492045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loud 7"/>
          <p:cNvSpPr/>
          <p:nvPr/>
        </p:nvSpPr>
        <p:spPr>
          <a:xfrm>
            <a:off x="2843808" y="2780928"/>
            <a:ext cx="2664296" cy="216024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INTERNET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9" name="Arc 8"/>
          <p:cNvSpPr/>
          <p:nvPr/>
        </p:nvSpPr>
        <p:spPr>
          <a:xfrm flipH="1" flipV="1">
            <a:off x="1547664" y="3501008"/>
            <a:ext cx="2304256" cy="1512168"/>
          </a:xfrm>
          <a:prstGeom prst="arc">
            <a:avLst>
              <a:gd name="adj1" fmla="val 11760790"/>
              <a:gd name="adj2" fmla="val 17178287"/>
            </a:avLst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/>
          <p:cNvSpPr/>
          <p:nvPr/>
        </p:nvSpPr>
        <p:spPr>
          <a:xfrm>
            <a:off x="4644008" y="2708920"/>
            <a:ext cx="1872208" cy="1512168"/>
          </a:xfrm>
          <a:prstGeom prst="arc">
            <a:avLst>
              <a:gd name="adj1" fmla="val 11760790"/>
              <a:gd name="adj2" fmla="val 17178287"/>
            </a:avLst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iLabs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Online labs which make use of the ISA (iLab Shared Architecture) developed by MIT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327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1691891" y="3212976"/>
            <a:ext cx="5832437" cy="3334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iLabs Africa Project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" y="1396702"/>
            <a:ext cx="760095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5">
      <a:dk1>
        <a:srgbClr val="000000"/>
      </a:dk1>
      <a:lt1>
        <a:sysClr val="window" lastClr="FFFFFF"/>
      </a:lt1>
      <a:dk2>
        <a:srgbClr val="00000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4927</TotalTime>
  <Words>412</Words>
  <Application>Microsoft Office PowerPoint</Application>
  <PresentationFormat>On-screen Show (4:3)</PresentationFormat>
  <Paragraphs>124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Urban</vt:lpstr>
      <vt:lpstr>Online Laboratories: Enhancing the Quality of Higher Education in Africa</vt:lpstr>
      <vt:lpstr>Outline</vt:lpstr>
      <vt:lpstr>Requirements for Higher Education Space</vt:lpstr>
      <vt:lpstr>What are iLabs</vt:lpstr>
      <vt:lpstr>Slide 5</vt:lpstr>
      <vt:lpstr>Slide 6</vt:lpstr>
      <vt:lpstr>Slide 7</vt:lpstr>
      <vt:lpstr>iLabs</vt:lpstr>
      <vt:lpstr>Slide 9</vt:lpstr>
      <vt:lpstr>Slide 10</vt:lpstr>
      <vt:lpstr>Benefits of iLabs</vt:lpstr>
      <vt:lpstr>Re: Requirements for Higher Education Space</vt:lpstr>
      <vt:lpstr>African iLabs Space</vt:lpstr>
      <vt:lpstr>To Set up an African iLabs Space</vt:lpstr>
      <vt:lpstr>To Set up an African iLabs Space</vt:lpstr>
      <vt:lpstr>Conclusion</vt:lpstr>
      <vt:lpstr>Appreciations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Implementing Remote Laboratories with the ILab Architecture Three Case Studies from Obafemi Awolowo University, Nigeria</dc:title>
  <dc:creator>Olawale B. Akinwale</dc:creator>
  <cp:lastModifiedBy>Olawale B. Akinwale</cp:lastModifiedBy>
  <cp:revision>30</cp:revision>
  <dcterms:created xsi:type="dcterms:W3CDTF">2009-11-08T21:45:26Z</dcterms:created>
  <dcterms:modified xsi:type="dcterms:W3CDTF">2011-06-01T03:05:30Z</dcterms:modified>
</cp:coreProperties>
</file>