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7" r:id="rId2"/>
    <p:sldId id="256" r:id="rId3"/>
    <p:sldId id="262" r:id="rId4"/>
    <p:sldId id="261" r:id="rId5"/>
    <p:sldId id="263" r:id="rId6"/>
    <p:sldId id="272" r:id="rId7"/>
    <p:sldId id="264" r:id="rId8"/>
    <p:sldId id="259" r:id="rId9"/>
    <p:sldId id="260" r:id="rId10"/>
    <p:sldId id="271" r:id="rId11"/>
    <p:sldId id="267" r:id="rId12"/>
    <p:sldId id="274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79" autoAdjust="0"/>
    <p:restoredTop sz="94676" autoAdjust="0"/>
  </p:normalViewPr>
  <p:slideViewPr>
    <p:cSldViewPr>
      <p:cViewPr>
        <p:scale>
          <a:sx n="100" d="100"/>
          <a:sy n="100" d="100"/>
        </p:scale>
        <p:origin x="-113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95598-4445-4AC8-BDB4-6C8DC9755508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942FD-123E-4B00-86E0-026DF1BDB9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8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942FD-123E-4B00-86E0-026DF1BDB92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7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21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78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04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3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50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4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541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84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09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567E9-7C3D-4738-BFFA-C4F573C60D9D}" type="datetimeFigureOut">
              <a:rPr lang="en-GB" smtClean="0"/>
              <a:t>03/07/2011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9ABD6-A283-4D64-A850-C2EDF3595A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65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152" y="1484784"/>
            <a:ext cx="8064896" cy="4752528"/>
          </a:xfrm>
        </p:spPr>
        <p:txBody>
          <a:bodyPr>
            <a:normAutofit fontScale="32500" lnSpcReduction="20000"/>
          </a:bodyPr>
          <a:lstStyle/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en-ZA" sz="1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Fifth Annual iLab and National Instrument Conference</a:t>
            </a:r>
          </a:p>
          <a:p>
            <a:pPr marL="82296" indent="0">
              <a:buNone/>
            </a:pPr>
            <a:endParaRPr lang="en-ZA" sz="4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en-ZA" sz="4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endParaRPr lang="en-ZA" sz="4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2296" indent="0">
              <a:buNone/>
            </a:pPr>
            <a:r>
              <a:rPr lang="en-ZA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Theme: </a:t>
            </a:r>
          </a:p>
          <a:p>
            <a:pPr marL="82296" indent="0">
              <a:buNone/>
            </a:pPr>
            <a:r>
              <a:rPr lang="en-ZA" sz="49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“Online Laboratories: An Icon Educational Technology for a Richer Pedagogical Experience”</a:t>
            </a:r>
          </a:p>
          <a:p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 algn="ctr">
              <a:buNone/>
            </a:pP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July, 2011</a:t>
            </a:r>
          </a:p>
          <a:p>
            <a:pPr marL="82296" indent="0" algn="ctr">
              <a:buNone/>
            </a:pPr>
            <a:endParaRPr lang="en-ZA" sz="55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 algn="r">
              <a:buNone/>
            </a:pP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Ishola Babatunde I.</a:t>
            </a:r>
          </a:p>
          <a:p>
            <a:pPr marL="82296" indent="0" algn="r">
              <a:buNone/>
            </a:pPr>
            <a:r>
              <a:rPr lang="en-ZA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Obafemi Awolowo University, Nigeria</a:t>
            </a:r>
            <a:endParaRPr lang="en-GB" sz="55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1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I:\about24mat\reportPic\Photo05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317" y="1988840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851920" y="4437112"/>
            <a:ext cx="936104" cy="1656184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508104" y="2636912"/>
            <a:ext cx="1728192" cy="1368152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508104" y="4581128"/>
            <a:ext cx="2376264" cy="144016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75656" y="3140968"/>
            <a:ext cx="1872208" cy="576064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547664" y="4437112"/>
            <a:ext cx="1512168" cy="288032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504" y="296559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chemeClr val="accent1"/>
                </a:solidFill>
              </a:rPr>
              <a:t>NI TBX DB-50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443711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chemeClr val="accent1"/>
                </a:solidFill>
              </a:rPr>
              <a:t>Reconfigurable OpAmp Circuit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75984" y="2261755"/>
            <a:ext cx="18680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NI SCXI 1169 100-channel </a:t>
            </a:r>
            <a:r>
              <a:rPr lang="en-US" dirty="0" smtClean="0">
                <a:solidFill>
                  <a:schemeClr val="accent1"/>
                </a:solidFill>
              </a:rPr>
              <a:t>SPST switch </a:t>
            </a:r>
            <a:r>
              <a:rPr lang="en-US" dirty="0">
                <a:solidFill>
                  <a:schemeClr val="accent1"/>
                </a:solidFill>
              </a:rPr>
              <a:t>array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22209" y="441108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chemeClr val="accent1"/>
                </a:solidFill>
              </a:rPr>
              <a:t>LFH200 Cable</a:t>
            </a:r>
            <a:endParaRPr lang="en-GB" sz="2000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59832" y="59492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chemeClr val="accent1"/>
                </a:solidFill>
              </a:rPr>
              <a:t>NI SCI 1000 Chassis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1" y="1421295"/>
            <a:ext cx="8640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smtClean="0">
                <a:solidFill>
                  <a:schemeClr val="accent1"/>
                </a:solidFill>
              </a:rPr>
              <a:t>Web service (Microsoft.NET) allows the switches in the array to be remotely configured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4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16832"/>
            <a:ext cx="6912768" cy="4392488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Function Generator interface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More controls to be enabled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3D/isometric view of client interface</a:t>
            </a:r>
          </a:p>
          <a:p>
            <a:pPr>
              <a:lnSpc>
                <a:spcPct val="170000"/>
              </a:lnSpc>
            </a:pP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More experiments coming:</a:t>
            </a:r>
          </a:p>
          <a:p>
            <a:pPr lvl="1">
              <a:lnSpc>
                <a:spcPct val="170000"/>
              </a:lnSpc>
            </a:pPr>
            <a:r>
              <a:rPr lang="en-ZA" sz="2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Integrator</a:t>
            </a:r>
            <a:endParaRPr lang="en-ZA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70000"/>
              </a:lnSpc>
            </a:pPr>
            <a:r>
              <a:rPr lang="en-Z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Summer</a:t>
            </a:r>
            <a:endParaRPr lang="en-ZA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170000"/>
              </a:lnSpc>
            </a:pPr>
            <a:r>
              <a:rPr lang="en-Z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Instrumentation Amplifier</a:t>
            </a:r>
          </a:p>
          <a:p>
            <a:pPr>
              <a:lnSpc>
                <a:spcPct val="170000"/>
              </a:lnSpc>
            </a:pP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484784"/>
            <a:ext cx="4680520" cy="346050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Finishing touches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60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484784"/>
            <a:ext cx="3164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Bandwidth Issues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9988" y="2123564"/>
            <a:ext cx="6220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File Size 	1.6Mb</a:t>
            </a:r>
          </a:p>
          <a:p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957612"/>
            <a:ext cx="80540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iLabs Multi-tiered topology makes them suitable for</a:t>
            </a:r>
          </a:p>
          <a:p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bandwidth constrained environment</a:t>
            </a:r>
          </a:p>
          <a:p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Universities could host the client on their local Service Broker</a:t>
            </a:r>
          </a:p>
          <a:p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Program developed in modules reduces load-time considerably</a:t>
            </a:r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21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2967335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5400" b="1" dirty="0" smtClean="0">
                <a:solidFill>
                  <a:schemeClr val="accent1"/>
                </a:solidFill>
              </a:rPr>
              <a:t>THANK YOU</a:t>
            </a:r>
            <a:endParaRPr lang="en-GB" sz="5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3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92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837" y="1556792"/>
            <a:ext cx="5327476" cy="434479"/>
          </a:xfrm>
        </p:spPr>
        <p:txBody>
          <a:bodyPr>
            <a:noAutofit/>
          </a:bodyPr>
          <a:lstStyle/>
          <a:p>
            <a:r>
              <a:rPr lang="en-ZA" sz="3600" b="1" dirty="0" smtClean="0">
                <a:solidFill>
                  <a:schemeClr val="accent1"/>
                </a:solidFill>
              </a:rPr>
              <a:t>Operational Amplifier iLab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747" y="2582551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 inspect the properties of various configuration of an operational 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amplifier</a:t>
            </a:r>
          </a:p>
          <a:p>
            <a:endParaRPr lang="en-ZA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Used in EEE310  </a:t>
            </a:r>
            <a:r>
              <a:rPr lang="en-ZA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(Operational Amplifiers and</a:t>
            </a:r>
            <a:r>
              <a:rPr lang="en-GB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Active Networks)</a:t>
            </a:r>
          </a:p>
          <a:p>
            <a:endParaRPr lang="en-GB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42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4659" y="1340768"/>
            <a:ext cx="3963325" cy="360040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Previous version(s) 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84784"/>
            <a:ext cx="2376264" cy="2294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68" y="3861048"/>
            <a:ext cx="2416079" cy="232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2276872"/>
            <a:ext cx="5040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accent1"/>
                </a:solidFill>
              </a:rPr>
              <a:t>The greater the expectation</a:t>
            </a:r>
            <a:r>
              <a:rPr lang="en-GB" sz="2800" dirty="0">
                <a:solidFill>
                  <a:schemeClr val="accent1"/>
                </a:solidFill>
              </a:rPr>
              <a:t>, </a:t>
            </a:r>
            <a:r>
              <a:rPr lang="en-GB" sz="2800" dirty="0" smtClean="0">
                <a:solidFill>
                  <a:schemeClr val="accent1"/>
                </a:solidFill>
              </a:rPr>
              <a:t>the better performance (Pygmalion effect)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</a:rPr>
              <a:t>Inability to relate </a:t>
            </a:r>
            <a:r>
              <a:rPr lang="en-GB" sz="2800" dirty="0" smtClean="0">
                <a:solidFill>
                  <a:schemeClr val="accent1"/>
                </a:solidFill>
              </a:rPr>
              <a:t>iLab </a:t>
            </a:r>
            <a:r>
              <a:rPr lang="en-GB" sz="2800" dirty="0">
                <a:solidFill>
                  <a:schemeClr val="accent1"/>
                </a:solidFill>
              </a:rPr>
              <a:t>experience to real world application</a:t>
            </a:r>
          </a:p>
        </p:txBody>
      </p:sp>
    </p:spTree>
    <p:extLst>
      <p:ext uri="{BB962C8B-B14F-4D97-AF65-F5344CB8AC3E}">
        <p14:creationId xmlns:p14="http://schemas.microsoft.com/office/powerpoint/2010/main" val="2435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484784"/>
            <a:ext cx="1947960" cy="436910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 Client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60849"/>
            <a:ext cx="4449931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897" y="2333685"/>
            <a:ext cx="44771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ZA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Lab Client developed with Adobe Flex Framework (Flex 3)</a:t>
            </a: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Realistic Interface, Richer Pedagogical </a:t>
            </a:r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Experience, flexible and intuitive</a:t>
            </a: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ZA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520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4"/>
            <a:ext cx="464406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2420888"/>
            <a:ext cx="42113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Teaches use </a:t>
            </a:r>
            <a:r>
              <a:rPr lang="en-GB" sz="2400" dirty="0">
                <a:solidFill>
                  <a:schemeClr val="accent1"/>
                </a:solidFill>
              </a:rPr>
              <a:t>of datasheet, </a:t>
            </a:r>
            <a:r>
              <a:rPr lang="en-GB" sz="2400" dirty="0" smtClean="0">
                <a:solidFill>
                  <a:schemeClr val="accent1"/>
                </a:solidFill>
              </a:rPr>
              <a:t>colour </a:t>
            </a:r>
            <a:r>
              <a:rPr lang="en-GB" sz="2400" dirty="0">
                <a:solidFill>
                  <a:schemeClr val="accent1"/>
                </a:solidFill>
              </a:rPr>
              <a:t>coding, breadboard, </a:t>
            </a:r>
            <a:r>
              <a:rPr lang="en-GB" sz="2400" dirty="0" smtClean="0">
                <a:solidFill>
                  <a:schemeClr val="accent1"/>
                </a:solidFill>
              </a:rPr>
              <a:t>oscilloscope etc.</a:t>
            </a:r>
          </a:p>
          <a:p>
            <a:pPr marL="342900" indent="-342900">
              <a:buFont typeface="Arial" pitchFamily="34" charset="0"/>
              <a:buChar char="•"/>
            </a:pPr>
            <a:endParaRPr lang="en-ZA" sz="2400" dirty="0">
              <a:solidFill>
                <a:schemeClr val="accent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ZA" sz="2400" b="1" dirty="0" smtClean="0">
                <a:solidFill>
                  <a:schemeClr val="accent1"/>
                </a:solidFill>
              </a:rPr>
              <a:t>Depth First Search </a:t>
            </a:r>
            <a:r>
              <a:rPr lang="en-ZA" sz="2400" dirty="0" smtClean="0">
                <a:solidFill>
                  <a:schemeClr val="accent1"/>
                </a:solidFill>
              </a:rPr>
              <a:t>to verify connections on the circuit</a:t>
            </a:r>
          </a:p>
          <a:p>
            <a:pPr marL="342900" indent="-342900">
              <a:buFont typeface="Arial" pitchFamily="34" charset="0"/>
              <a:buChar char="•"/>
            </a:pPr>
            <a:endParaRPr lang="en-ZA" sz="24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412776"/>
            <a:ext cx="4007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>
                <a:solidFill>
                  <a:schemeClr val="accent1"/>
                </a:solidFill>
              </a:rPr>
              <a:t>Lab Client</a:t>
            </a:r>
            <a:endParaRPr lang="en-GB" sz="3200" b="1" dirty="0">
              <a:solidFill>
                <a:schemeClr val="accent1"/>
              </a:solidFill>
            </a:endParaRPr>
          </a:p>
        </p:txBody>
      </p:sp>
      <p:cxnSp>
        <p:nvCxnSpPr>
          <p:cNvPr id="14" name="Curved Connector 13"/>
          <p:cNvCxnSpPr/>
          <p:nvPr/>
        </p:nvCxnSpPr>
        <p:spPr>
          <a:xfrm>
            <a:off x="7164345" y="1941336"/>
            <a:ext cx="1584176" cy="79208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28184" y="1762943"/>
            <a:ext cx="1152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smtClean="0">
                <a:solidFill>
                  <a:schemeClr val="accent1"/>
                </a:solidFill>
              </a:rPr>
              <a:t>Help Button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cxnSp>
        <p:nvCxnSpPr>
          <p:cNvPr id="19" name="Curved Connector 18"/>
          <p:cNvCxnSpPr/>
          <p:nvPr/>
        </p:nvCxnSpPr>
        <p:spPr>
          <a:xfrm rot="16200000" flipH="1">
            <a:off x="7672344" y="1772816"/>
            <a:ext cx="936104" cy="648072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308303" y="141277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smtClean="0">
                <a:solidFill>
                  <a:schemeClr val="accent1"/>
                </a:solidFill>
              </a:rPr>
              <a:t>Verify Button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cxnSp>
        <p:nvCxnSpPr>
          <p:cNvPr id="22" name="Curved Connector 21"/>
          <p:cNvCxnSpPr/>
          <p:nvPr/>
        </p:nvCxnSpPr>
        <p:spPr>
          <a:xfrm rot="5400000" flipH="1" flipV="1">
            <a:off x="6804305" y="4221088"/>
            <a:ext cx="1368152" cy="936104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00248" y="5246645"/>
            <a:ext cx="1516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i="1" dirty="0" smtClean="0">
                <a:solidFill>
                  <a:schemeClr val="accent1"/>
                </a:solidFill>
              </a:rPr>
              <a:t>Displays current status of the lab</a:t>
            </a:r>
            <a:endParaRPr lang="en-GB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5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>
            <a:off x="5580112" y="39330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0" name="Oval 1069"/>
          <p:cNvSpPr/>
          <p:nvPr/>
        </p:nvSpPr>
        <p:spPr>
          <a:xfrm>
            <a:off x="3863548" y="3899902"/>
            <a:ext cx="45720" cy="4572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1" name="Oval 1070"/>
          <p:cNvSpPr/>
          <p:nvPr/>
        </p:nvSpPr>
        <p:spPr>
          <a:xfrm>
            <a:off x="4567483" y="3899902"/>
            <a:ext cx="52836" cy="4572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3" name="Straight Connector 1072"/>
          <p:cNvCxnSpPr>
            <a:stCxn id="1070" idx="6"/>
            <a:endCxn id="1071" idx="2"/>
          </p:cNvCxnSpPr>
          <p:nvPr/>
        </p:nvCxnSpPr>
        <p:spPr>
          <a:xfrm>
            <a:off x="3909268" y="3922762"/>
            <a:ext cx="65821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6947" y="1434634"/>
            <a:ext cx="8101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Connecting R</a:t>
            </a:r>
            <a:r>
              <a:rPr lang="en-ZA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</a:t>
            </a:r>
            <a:r>
              <a:rPr lang="en-ZA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node 11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to V</a:t>
            </a:r>
            <a:r>
              <a:rPr lang="en-ZA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</a:t>
            </a:r>
            <a:r>
              <a:rPr lang="en-ZA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node 16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</a:t>
            </a:r>
          </a:p>
          <a:p>
            <a:endParaRPr lang="en-ZA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DFS 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employed 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search 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connection 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tree </a:t>
            </a:r>
          </a:p>
          <a:p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determines 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if node 11 is ultimately connected to node 16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763688" y="2634962"/>
            <a:ext cx="5946568" cy="3602349"/>
            <a:chOff x="1382943" y="2124558"/>
            <a:chExt cx="6327313" cy="411275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943" y="2124558"/>
              <a:ext cx="6327313" cy="41127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45" name="Straight Arrow Connector 1044"/>
            <p:cNvCxnSpPr/>
            <p:nvPr/>
          </p:nvCxnSpPr>
          <p:spPr>
            <a:xfrm>
              <a:off x="3923928" y="4068774"/>
              <a:ext cx="1080120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7" name="Straight Arrow Connector 1046"/>
            <p:cNvCxnSpPr/>
            <p:nvPr/>
          </p:nvCxnSpPr>
          <p:spPr>
            <a:xfrm>
              <a:off x="5004048" y="3933056"/>
              <a:ext cx="57606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9" name="Straight Arrow Connector 1048"/>
            <p:cNvCxnSpPr/>
            <p:nvPr/>
          </p:nvCxnSpPr>
          <p:spPr>
            <a:xfrm flipH="1">
              <a:off x="5292080" y="3649173"/>
              <a:ext cx="21602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" name="Straight Arrow Connector 1050"/>
            <p:cNvCxnSpPr/>
            <p:nvPr/>
          </p:nvCxnSpPr>
          <p:spPr>
            <a:xfrm>
              <a:off x="5288260" y="4221088"/>
              <a:ext cx="0" cy="43204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3" name="Straight Arrow Connector 1052"/>
            <p:cNvCxnSpPr/>
            <p:nvPr/>
          </p:nvCxnSpPr>
          <p:spPr>
            <a:xfrm flipH="1">
              <a:off x="3995936" y="4725144"/>
              <a:ext cx="129614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5" name="Straight Arrow Connector 1054"/>
            <p:cNvCxnSpPr/>
            <p:nvPr/>
          </p:nvCxnSpPr>
          <p:spPr>
            <a:xfrm flipV="1">
              <a:off x="4021485" y="4241164"/>
              <a:ext cx="0" cy="39189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7" name="Straight Arrow Connector 1056"/>
            <p:cNvCxnSpPr/>
            <p:nvPr/>
          </p:nvCxnSpPr>
          <p:spPr>
            <a:xfrm>
              <a:off x="4067944" y="3649173"/>
              <a:ext cx="576064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urved Connector 5"/>
            <p:cNvCxnSpPr>
              <a:stCxn id="1070" idx="6"/>
            </p:cNvCxnSpPr>
            <p:nvPr/>
          </p:nvCxnSpPr>
          <p:spPr>
            <a:xfrm flipH="1" flipV="1">
              <a:off x="3275856" y="2780928"/>
              <a:ext cx="633412" cy="1141834"/>
            </a:xfrm>
            <a:prstGeom prst="curvedConnector4">
              <a:avLst>
                <a:gd name="adj1" fmla="val 3008"/>
                <a:gd name="adj2" fmla="val 5100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urved Connector 10"/>
            <p:cNvCxnSpPr>
              <a:stCxn id="1071" idx="6"/>
            </p:cNvCxnSpPr>
            <p:nvPr/>
          </p:nvCxnSpPr>
          <p:spPr>
            <a:xfrm flipV="1">
              <a:off x="4620319" y="2852936"/>
              <a:ext cx="383729" cy="1069826"/>
            </a:xfrm>
            <a:prstGeom prst="curved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059832" y="2498591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</a:t>
              </a:r>
              <a:r>
                <a:rPr lang="en-ZA" sz="1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f (node 11)</a:t>
              </a:r>
              <a:endParaRPr lang="en-GB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12182" y="2596262"/>
              <a:ext cx="1127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</a:t>
              </a:r>
              <a:r>
                <a:rPr lang="en-ZA" sz="1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out (node 16)</a:t>
              </a:r>
              <a:endParaRPr lang="en-GB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1440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278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18685"/>
            <a:ext cx="3754475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294412"/>
            <a:ext cx="640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 Client (Oscilloscope Interface)</a:t>
            </a:r>
          </a:p>
          <a:p>
            <a:r>
              <a:rPr lang="en-ZA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</a:t>
            </a:r>
            <a:r>
              <a:rPr lang="en-Z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few buttons enabled for now</a:t>
            </a:r>
            <a:endParaRPr lang="en-GB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1349"/>
            <a:ext cx="3744177" cy="243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8677" y="509225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Zoomed out</a:t>
            </a:r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024" y="506603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Zoomed In</a:t>
            </a:r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6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52" y="1747103"/>
            <a:ext cx="7448874" cy="449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2520" y="361317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 smtClean="0">
                <a:solidFill>
                  <a:schemeClr val="accent1">
                    <a:lumMod val="75000"/>
                  </a:schemeClr>
                </a:solidFill>
              </a:rPr>
              <a:t>Switch Matrix</a:t>
            </a:r>
            <a:endParaRPr lang="en-GB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5858818"/>
            <a:ext cx="2000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600" b="1" dirty="0" smtClean="0">
                <a:solidFill>
                  <a:schemeClr val="accent1">
                    <a:lumMod val="75000"/>
                  </a:schemeClr>
                </a:solidFill>
              </a:rPr>
              <a:t>SUT on NI </a:t>
            </a:r>
            <a:r>
              <a:rPr lang="en-ZA" sz="1600" b="1" dirty="0" smtClean="0">
                <a:solidFill>
                  <a:schemeClr val="accent1">
                    <a:lumMod val="75000"/>
                  </a:schemeClr>
                </a:solidFill>
              </a:rPr>
              <a:t>ELVIS I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2736304" cy="436910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Lab Server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9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Techbossmb\Pictures\SeminarBg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88165"/>
            <a:ext cx="5616624" cy="432048"/>
          </a:xfrm>
        </p:spPr>
        <p:txBody>
          <a:bodyPr>
            <a:noAutofit/>
          </a:bodyPr>
          <a:lstStyle/>
          <a:p>
            <a:pPr algn="l"/>
            <a:r>
              <a:rPr lang="en-Z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Reconfigurable OpAmp circuit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5904656" cy="3577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73369"/>
              </p:ext>
            </p:extLst>
          </p:nvPr>
        </p:nvGraphicFramePr>
        <p:xfrm>
          <a:off x="1115616" y="5229200"/>
          <a:ext cx="7128792" cy="11292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18613"/>
                <a:gridCol w="602991"/>
                <a:gridCol w="513870"/>
                <a:gridCol w="602991"/>
                <a:gridCol w="536869"/>
                <a:gridCol w="602991"/>
                <a:gridCol w="536869"/>
                <a:gridCol w="536869"/>
                <a:gridCol w="536869"/>
                <a:gridCol w="602991"/>
                <a:gridCol w="536869"/>
              </a:tblGrid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Experiment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S10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Inverting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Non-Inverting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Unity </a:t>
                      </a:r>
                      <a:r>
                        <a:rPr lang="en-US" sz="1200" dirty="0" smtClean="0">
                          <a:effectLst/>
                        </a:rPr>
                        <a:t>Gain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Differentiator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Close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close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25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338</Words>
  <Application>Microsoft Office PowerPoint</Application>
  <PresentationFormat>On-screen Show (4:3)</PresentationFormat>
  <Paragraphs>135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Operational Amplifier iLab</vt:lpstr>
      <vt:lpstr>Previous version(s) </vt:lpstr>
      <vt:lpstr>Lab Client</vt:lpstr>
      <vt:lpstr>PowerPoint Presentation</vt:lpstr>
      <vt:lpstr>PowerPoint Presentation</vt:lpstr>
      <vt:lpstr>PowerPoint Presentation</vt:lpstr>
      <vt:lpstr>Lab Server</vt:lpstr>
      <vt:lpstr>Reconfigurable OpAmp circuit</vt:lpstr>
      <vt:lpstr>PowerPoint Presentation</vt:lpstr>
      <vt:lpstr>Finishing touches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iLab-Conference</dc:title>
  <dc:creator>Techbossmb</dc:creator>
  <cp:lastModifiedBy>Techbossmb</cp:lastModifiedBy>
  <cp:revision>55</cp:revision>
  <dcterms:created xsi:type="dcterms:W3CDTF">2011-07-02T03:23:45Z</dcterms:created>
  <dcterms:modified xsi:type="dcterms:W3CDTF">2011-07-03T18:32:51Z</dcterms:modified>
</cp:coreProperties>
</file>