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7" r:id="rId2"/>
    <p:sldId id="258" r:id="rId3"/>
    <p:sldId id="303" r:id="rId4"/>
    <p:sldId id="341" r:id="rId5"/>
    <p:sldId id="259" r:id="rId6"/>
    <p:sldId id="342" r:id="rId7"/>
    <p:sldId id="343" r:id="rId8"/>
    <p:sldId id="344" r:id="rId9"/>
    <p:sldId id="345" r:id="rId10"/>
    <p:sldId id="346" r:id="rId11"/>
    <p:sldId id="347" r:id="rId12"/>
    <p:sldId id="298" r:id="rId13"/>
    <p:sldId id="348" r:id="rId14"/>
    <p:sldId id="263" r:id="rId15"/>
    <p:sldId id="349" r:id="rId16"/>
    <p:sldId id="350" r:id="rId17"/>
    <p:sldId id="351" r:id="rId18"/>
    <p:sldId id="359" r:id="rId19"/>
    <p:sldId id="352" r:id="rId20"/>
    <p:sldId id="370" r:id="rId21"/>
    <p:sldId id="369" r:id="rId22"/>
    <p:sldId id="353" r:id="rId23"/>
    <p:sldId id="354" r:id="rId24"/>
    <p:sldId id="355" r:id="rId25"/>
    <p:sldId id="314" r:id="rId26"/>
    <p:sldId id="315" r:id="rId27"/>
    <p:sldId id="380" r:id="rId28"/>
    <p:sldId id="358" r:id="rId29"/>
    <p:sldId id="356" r:id="rId30"/>
    <p:sldId id="306" r:id="rId31"/>
    <p:sldId id="357" r:id="rId32"/>
    <p:sldId id="362" r:id="rId33"/>
    <p:sldId id="363" r:id="rId34"/>
    <p:sldId id="364" r:id="rId35"/>
    <p:sldId id="365" r:id="rId36"/>
    <p:sldId id="319" r:id="rId37"/>
    <p:sldId id="366" r:id="rId38"/>
    <p:sldId id="368" r:id="rId39"/>
    <p:sldId id="321" r:id="rId40"/>
    <p:sldId id="377" r:id="rId41"/>
    <p:sldId id="378" r:id="rId42"/>
    <p:sldId id="379" r:id="rId43"/>
    <p:sldId id="372" r:id="rId44"/>
    <p:sldId id="373" r:id="rId45"/>
    <p:sldId id="374" r:id="rId46"/>
    <p:sldId id="371" r:id="rId47"/>
    <p:sldId id="329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520" autoAdjust="0"/>
  </p:normalViewPr>
  <p:slideViewPr>
    <p:cSldViewPr>
      <p:cViewPr varScale="1">
        <p:scale>
          <a:sx n="83" d="100"/>
          <a:sy n="83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2B3E6D-20A7-47C8-855E-8FA2DFD1857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D423F6-FF2D-4452-9A57-FCF64AC5974A}">
      <dgm:prSet custT="1"/>
      <dgm:spPr>
        <a:solidFill>
          <a:schemeClr val="tx2">
            <a:lumMod val="20000"/>
            <a:lumOff val="80000"/>
          </a:schemeClr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01600" prst="riblet"/>
        </a:sp3d>
      </dgm:spPr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rtl="0"/>
          <a:endParaRPr lang="en-US" sz="4400" b="1" dirty="0" smtClean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rtl="0"/>
          <a:r>
            <a:rPr lang="en-US" sz="6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Workshops </a:t>
          </a:r>
          <a:r>
            <a:rPr lang="en-US" sz="6000" b="1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and Conferences</a:t>
          </a:r>
          <a:endParaRPr lang="en-US" sz="6000" b="1" dirty="0" smtClean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rtl="0"/>
          <a:r>
            <a:rPr lang="en-US" sz="4400" dirty="0" smtClean="0"/>
            <a:t/>
          </a:r>
          <a:br>
            <a:rPr lang="en-US" sz="4400" dirty="0" smtClean="0"/>
          </a:br>
          <a:endParaRPr lang="en-US" sz="8800" b="1" i="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Agency FB" pitchFamily="34" charset="0"/>
          </a:endParaRPr>
        </a:p>
      </dgm:t>
    </dgm:pt>
    <dgm:pt modelId="{D9A13160-2DDE-459C-88B0-1B165C2B3795}" type="parTrans" cxnId="{01DA5F5F-F30D-44CD-8632-10BF70BA1E8A}">
      <dgm:prSet/>
      <dgm:spPr/>
      <dgm:t>
        <a:bodyPr/>
        <a:lstStyle/>
        <a:p>
          <a:endParaRPr lang="en-US"/>
        </a:p>
      </dgm:t>
    </dgm:pt>
    <dgm:pt modelId="{0F17C4F2-E102-4C18-BD76-EFD20831F7E0}" type="sibTrans" cxnId="{01DA5F5F-F30D-44CD-8632-10BF70BA1E8A}">
      <dgm:prSet/>
      <dgm:spPr/>
      <dgm:t>
        <a:bodyPr/>
        <a:lstStyle/>
        <a:p>
          <a:endParaRPr lang="en-US"/>
        </a:p>
      </dgm:t>
    </dgm:pt>
    <dgm:pt modelId="{F794C47D-993A-4E5D-9F31-877FF1651070}" type="pres">
      <dgm:prSet presAssocID="{E32B3E6D-20A7-47C8-855E-8FA2DFD185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DFFA48-DD96-40AB-B296-947A5A09DD65}" type="pres">
      <dgm:prSet presAssocID="{DFD423F6-FF2D-4452-9A57-FCF64AC5974A}" presName="linNode" presStyleCnt="0"/>
      <dgm:spPr/>
    </dgm:pt>
    <dgm:pt modelId="{3F2AE431-23A0-40F1-AA89-90E1F4D5B055}" type="pres">
      <dgm:prSet presAssocID="{DFD423F6-FF2D-4452-9A57-FCF64AC5974A}" presName="parentText" presStyleLbl="node1" presStyleIdx="0" presStyleCnt="1" custScaleX="217593" custLinFactNeighborX="3344" custLinFactNeighborY="163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DA5F5F-F30D-44CD-8632-10BF70BA1E8A}" srcId="{E32B3E6D-20A7-47C8-855E-8FA2DFD1857D}" destId="{DFD423F6-FF2D-4452-9A57-FCF64AC5974A}" srcOrd="0" destOrd="0" parTransId="{D9A13160-2DDE-459C-88B0-1B165C2B3795}" sibTransId="{0F17C4F2-E102-4C18-BD76-EFD20831F7E0}"/>
    <dgm:cxn modelId="{F7017609-74BC-4035-B40C-F420ADE97186}" type="presOf" srcId="{DFD423F6-FF2D-4452-9A57-FCF64AC5974A}" destId="{3F2AE431-23A0-40F1-AA89-90E1F4D5B055}" srcOrd="0" destOrd="0" presId="urn:microsoft.com/office/officeart/2005/8/layout/vList5"/>
    <dgm:cxn modelId="{AFF044BE-CEA9-49C9-932C-5D8653300A0C}" type="presOf" srcId="{E32B3E6D-20A7-47C8-855E-8FA2DFD1857D}" destId="{F794C47D-993A-4E5D-9F31-877FF1651070}" srcOrd="0" destOrd="0" presId="urn:microsoft.com/office/officeart/2005/8/layout/vList5"/>
    <dgm:cxn modelId="{DABAF49F-03E3-44F3-AD17-98EC9D41FAF8}" type="presParOf" srcId="{F794C47D-993A-4E5D-9F31-877FF1651070}" destId="{E8DFFA48-DD96-40AB-B296-947A5A09DD65}" srcOrd="0" destOrd="0" presId="urn:microsoft.com/office/officeart/2005/8/layout/vList5"/>
    <dgm:cxn modelId="{269E0692-6F78-49E5-9DD6-9EC7337204F4}" type="presParOf" srcId="{E8DFFA48-DD96-40AB-B296-947A5A09DD65}" destId="{3F2AE431-23A0-40F1-AA89-90E1F4D5B05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2B3E6D-20A7-47C8-855E-8FA2DFD1857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D423F6-FF2D-4452-9A57-FCF64AC5974A}">
      <dgm:prSet custT="1"/>
      <dgm:spPr>
        <a:solidFill>
          <a:schemeClr val="tx2">
            <a:lumMod val="20000"/>
            <a:lumOff val="80000"/>
          </a:schemeClr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01600" prst="riblet"/>
        </a:sp3d>
      </dgm:spPr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rtl="0"/>
          <a:r>
            <a:rPr lang="en-US" sz="6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Prospects</a:t>
          </a:r>
        </a:p>
        <a:p>
          <a:pPr rtl="0"/>
          <a:r>
            <a:rPr lang="en-US" sz="4400" dirty="0" smtClean="0"/>
            <a:t/>
          </a:r>
          <a:br>
            <a:rPr lang="en-US" sz="4400" dirty="0" smtClean="0"/>
          </a:br>
          <a:endParaRPr lang="en-US" sz="8800" b="1" i="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Agency FB" pitchFamily="34" charset="0"/>
          </a:endParaRPr>
        </a:p>
      </dgm:t>
    </dgm:pt>
    <dgm:pt modelId="{D9A13160-2DDE-459C-88B0-1B165C2B3795}" type="parTrans" cxnId="{01DA5F5F-F30D-44CD-8632-10BF70BA1E8A}">
      <dgm:prSet/>
      <dgm:spPr/>
      <dgm:t>
        <a:bodyPr/>
        <a:lstStyle/>
        <a:p>
          <a:endParaRPr lang="en-US"/>
        </a:p>
      </dgm:t>
    </dgm:pt>
    <dgm:pt modelId="{0F17C4F2-E102-4C18-BD76-EFD20831F7E0}" type="sibTrans" cxnId="{01DA5F5F-F30D-44CD-8632-10BF70BA1E8A}">
      <dgm:prSet/>
      <dgm:spPr/>
      <dgm:t>
        <a:bodyPr/>
        <a:lstStyle/>
        <a:p>
          <a:endParaRPr lang="en-US"/>
        </a:p>
      </dgm:t>
    </dgm:pt>
    <dgm:pt modelId="{F794C47D-993A-4E5D-9F31-877FF1651070}" type="pres">
      <dgm:prSet presAssocID="{E32B3E6D-20A7-47C8-855E-8FA2DFD185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DFFA48-DD96-40AB-B296-947A5A09DD65}" type="pres">
      <dgm:prSet presAssocID="{DFD423F6-FF2D-4452-9A57-FCF64AC5974A}" presName="linNode" presStyleCnt="0"/>
      <dgm:spPr/>
    </dgm:pt>
    <dgm:pt modelId="{3F2AE431-23A0-40F1-AA89-90E1F4D5B055}" type="pres">
      <dgm:prSet presAssocID="{DFD423F6-FF2D-4452-9A57-FCF64AC5974A}" presName="parentText" presStyleLbl="node1" presStyleIdx="0" presStyleCnt="1" custScaleX="217593" custLinFactNeighborX="3344" custLinFactNeighborY="163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DA5F5F-F30D-44CD-8632-10BF70BA1E8A}" srcId="{E32B3E6D-20A7-47C8-855E-8FA2DFD1857D}" destId="{DFD423F6-FF2D-4452-9A57-FCF64AC5974A}" srcOrd="0" destOrd="0" parTransId="{D9A13160-2DDE-459C-88B0-1B165C2B3795}" sibTransId="{0F17C4F2-E102-4C18-BD76-EFD20831F7E0}"/>
    <dgm:cxn modelId="{3E83A621-EEDC-499A-8F29-76FDF3FEFE77}" type="presOf" srcId="{DFD423F6-FF2D-4452-9A57-FCF64AC5974A}" destId="{3F2AE431-23A0-40F1-AA89-90E1F4D5B055}" srcOrd="0" destOrd="0" presId="urn:microsoft.com/office/officeart/2005/8/layout/vList5"/>
    <dgm:cxn modelId="{BB8793D6-8734-4540-B5E5-C91FEFC8217D}" type="presOf" srcId="{E32B3E6D-20A7-47C8-855E-8FA2DFD1857D}" destId="{F794C47D-993A-4E5D-9F31-877FF1651070}" srcOrd="0" destOrd="0" presId="urn:microsoft.com/office/officeart/2005/8/layout/vList5"/>
    <dgm:cxn modelId="{E85AC48F-EA43-43DF-8EFD-EEDBC4AA5413}" type="presParOf" srcId="{F794C47D-993A-4E5D-9F31-877FF1651070}" destId="{E8DFFA48-DD96-40AB-B296-947A5A09DD65}" srcOrd="0" destOrd="0" presId="urn:microsoft.com/office/officeart/2005/8/layout/vList5"/>
    <dgm:cxn modelId="{2F5244B2-3124-4165-B094-7E8E4BCFC542}" type="presParOf" srcId="{E8DFFA48-DD96-40AB-B296-947A5A09DD65}" destId="{3F2AE431-23A0-40F1-AA89-90E1F4D5B05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2B3E6D-20A7-47C8-855E-8FA2DFD1857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D423F6-FF2D-4452-9A57-FCF64AC5974A}">
      <dgm:prSet custT="1"/>
      <dgm:spPr>
        <a:gradFill flip="none" rotWithShape="1">
          <a:gsLst>
            <a:gs pos="0">
              <a:schemeClr val="accent1">
                <a:tint val="66000"/>
                <a:satMod val="160000"/>
                <a:alpha val="51000"/>
              </a:schemeClr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01600" prst="riblet"/>
        </a:sp3d>
      </dgm:spPr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rtl="0"/>
          <a:r>
            <a:rPr lang="en-US" sz="4400" b="1" i="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gency FB" pitchFamily="34" charset="0"/>
            </a:rPr>
            <a:t> </a:t>
          </a:r>
          <a:r>
            <a:rPr lang="en-GB" sz="8000" b="1" dirty="0" smtClean="0">
              <a:solidFill>
                <a:schemeClr val="tx1"/>
              </a:solidFill>
              <a:latin typeface="Agency FB" pitchFamily="34" charset="0"/>
            </a:rPr>
            <a:t>Tracing </a:t>
          </a:r>
          <a:r>
            <a:rPr lang="en-GB" sz="8000" b="1" dirty="0" err="1" smtClean="0">
              <a:solidFill>
                <a:schemeClr val="tx1"/>
              </a:solidFill>
              <a:latin typeface="Agency FB" pitchFamily="34" charset="0"/>
            </a:rPr>
            <a:t>iLabs@MAK</a:t>
          </a:r>
          <a:r>
            <a:rPr lang="en-GB" sz="8000" b="1" dirty="0" smtClean="0">
              <a:solidFill>
                <a:schemeClr val="tx1"/>
              </a:solidFill>
              <a:latin typeface="Agency FB" pitchFamily="34" charset="0"/>
            </a:rPr>
            <a:t> Alumni</a:t>
          </a:r>
          <a:endParaRPr lang="en-US" sz="8000" b="1" i="0" cap="none" spc="50" dirty="0">
            <a:ln w="11430"/>
            <a:solidFill>
              <a:schemeClr val="tx1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Agency FB" pitchFamily="34" charset="0"/>
          </a:endParaRPr>
        </a:p>
      </dgm:t>
    </dgm:pt>
    <dgm:pt modelId="{D9A13160-2DDE-459C-88B0-1B165C2B3795}" type="parTrans" cxnId="{01DA5F5F-F30D-44CD-8632-10BF70BA1E8A}">
      <dgm:prSet/>
      <dgm:spPr/>
      <dgm:t>
        <a:bodyPr/>
        <a:lstStyle/>
        <a:p>
          <a:endParaRPr lang="en-US"/>
        </a:p>
      </dgm:t>
    </dgm:pt>
    <dgm:pt modelId="{0F17C4F2-E102-4C18-BD76-EFD20831F7E0}" type="sibTrans" cxnId="{01DA5F5F-F30D-44CD-8632-10BF70BA1E8A}">
      <dgm:prSet/>
      <dgm:spPr/>
      <dgm:t>
        <a:bodyPr/>
        <a:lstStyle/>
        <a:p>
          <a:endParaRPr lang="en-US"/>
        </a:p>
      </dgm:t>
    </dgm:pt>
    <dgm:pt modelId="{F794C47D-993A-4E5D-9F31-877FF1651070}" type="pres">
      <dgm:prSet presAssocID="{E32B3E6D-20A7-47C8-855E-8FA2DFD185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DFFA48-DD96-40AB-B296-947A5A09DD65}" type="pres">
      <dgm:prSet presAssocID="{DFD423F6-FF2D-4452-9A57-FCF64AC5974A}" presName="linNode" presStyleCnt="0"/>
      <dgm:spPr/>
    </dgm:pt>
    <dgm:pt modelId="{3F2AE431-23A0-40F1-AA89-90E1F4D5B055}" type="pres">
      <dgm:prSet presAssocID="{DFD423F6-FF2D-4452-9A57-FCF64AC5974A}" presName="parentText" presStyleLbl="node1" presStyleIdx="0" presStyleCnt="1" custScaleX="217593" custLinFactNeighborX="2315" custLinFactNeighborY="-168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DA5F5F-F30D-44CD-8632-10BF70BA1E8A}" srcId="{E32B3E6D-20A7-47C8-855E-8FA2DFD1857D}" destId="{DFD423F6-FF2D-4452-9A57-FCF64AC5974A}" srcOrd="0" destOrd="0" parTransId="{D9A13160-2DDE-459C-88B0-1B165C2B3795}" sibTransId="{0F17C4F2-E102-4C18-BD76-EFD20831F7E0}"/>
    <dgm:cxn modelId="{1375A70E-B262-486C-9ADD-AA3CD9D27D23}" type="presOf" srcId="{DFD423F6-FF2D-4452-9A57-FCF64AC5974A}" destId="{3F2AE431-23A0-40F1-AA89-90E1F4D5B055}" srcOrd="0" destOrd="0" presId="urn:microsoft.com/office/officeart/2005/8/layout/vList5"/>
    <dgm:cxn modelId="{445ED65B-3493-4321-BC9F-B87AB77CDE01}" type="presOf" srcId="{E32B3E6D-20A7-47C8-855E-8FA2DFD1857D}" destId="{F794C47D-993A-4E5D-9F31-877FF1651070}" srcOrd="0" destOrd="0" presId="urn:microsoft.com/office/officeart/2005/8/layout/vList5"/>
    <dgm:cxn modelId="{47C37D13-D0E6-479B-A5B6-03DFD17B26F0}" type="presParOf" srcId="{F794C47D-993A-4E5D-9F31-877FF1651070}" destId="{E8DFFA48-DD96-40AB-B296-947A5A09DD65}" srcOrd="0" destOrd="0" presId="urn:microsoft.com/office/officeart/2005/8/layout/vList5"/>
    <dgm:cxn modelId="{A993C919-6667-4D2C-9F5E-0C113B9FF329}" type="presParOf" srcId="{E8DFFA48-DD96-40AB-B296-947A5A09DD65}" destId="{3F2AE431-23A0-40F1-AA89-90E1F4D5B05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2255FB-E5FA-4CCC-A2F5-C154C3DC16C2}" type="doc">
      <dgm:prSet loTypeId="urn:microsoft.com/office/officeart/2005/8/layout/cycle2" loCatId="cycle" qsTypeId="urn:microsoft.com/office/officeart/2005/8/quickstyle/3d9" qsCatId="3D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9B912E74-7636-4FCB-BC66-59D2495FAFC7}">
      <dgm:prSet custT="1"/>
      <dgm:spPr/>
      <dgm:t>
        <a:bodyPr/>
        <a:lstStyle/>
        <a:p>
          <a:pPr rtl="0"/>
          <a:r>
            <a:rPr lang="en-US" sz="4800" dirty="0" smtClean="0">
              <a:latin typeface="Lucida Calligraphy" pitchFamily="66" charset="0"/>
            </a:rPr>
            <a:t>THANK YOU!</a:t>
          </a:r>
          <a:endParaRPr lang="en-US" sz="4800" dirty="0">
            <a:latin typeface="Lucida Calligraphy" pitchFamily="66" charset="0"/>
          </a:endParaRPr>
        </a:p>
      </dgm:t>
    </dgm:pt>
    <dgm:pt modelId="{CCB30923-B34E-4DFF-9012-529BA3E65BFC}" type="parTrans" cxnId="{684644D7-B2F0-4C92-ACAE-DCD4CA632419}">
      <dgm:prSet/>
      <dgm:spPr/>
      <dgm:t>
        <a:bodyPr/>
        <a:lstStyle/>
        <a:p>
          <a:endParaRPr lang="en-US"/>
        </a:p>
      </dgm:t>
    </dgm:pt>
    <dgm:pt modelId="{65CCF806-4EEC-4BFB-9FF6-53D96245C75F}" type="sibTrans" cxnId="{684644D7-B2F0-4C92-ACAE-DCD4CA632419}">
      <dgm:prSet/>
      <dgm:spPr/>
      <dgm:t>
        <a:bodyPr/>
        <a:lstStyle/>
        <a:p>
          <a:endParaRPr lang="en-US"/>
        </a:p>
      </dgm:t>
    </dgm:pt>
    <dgm:pt modelId="{5D16C5E5-62A1-4CBB-A581-A6BD1DC46437}" type="pres">
      <dgm:prSet presAssocID="{072255FB-E5FA-4CCC-A2F5-C154C3DC16C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F376AF-CEB5-40AD-A88C-8EF03BD7D255}" type="pres">
      <dgm:prSet presAssocID="{9B912E74-7636-4FCB-BC66-59D2495FAFC7}" presName="node" presStyleLbl="node1" presStyleIdx="0" presStyleCnt="1" custScaleX="195046" custRadScaleRad="95764" custRadScaleInc="19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437002-2EF9-495F-B28E-4B4289CD5260}" type="presOf" srcId="{072255FB-E5FA-4CCC-A2F5-C154C3DC16C2}" destId="{5D16C5E5-62A1-4CBB-A581-A6BD1DC46437}" srcOrd="0" destOrd="0" presId="urn:microsoft.com/office/officeart/2005/8/layout/cycle2"/>
    <dgm:cxn modelId="{684644D7-B2F0-4C92-ACAE-DCD4CA632419}" srcId="{072255FB-E5FA-4CCC-A2F5-C154C3DC16C2}" destId="{9B912E74-7636-4FCB-BC66-59D2495FAFC7}" srcOrd="0" destOrd="0" parTransId="{CCB30923-B34E-4DFF-9012-529BA3E65BFC}" sibTransId="{65CCF806-4EEC-4BFB-9FF6-53D96245C75F}"/>
    <dgm:cxn modelId="{FED29F04-758F-47F5-A491-BD2E68ABC025}" type="presOf" srcId="{9B912E74-7636-4FCB-BC66-59D2495FAFC7}" destId="{5FF376AF-CEB5-40AD-A88C-8EF03BD7D255}" srcOrd="0" destOrd="0" presId="urn:microsoft.com/office/officeart/2005/8/layout/cycle2"/>
    <dgm:cxn modelId="{3F67BF8E-7122-4E2B-839C-0C8BC2D8CCBD}" type="presParOf" srcId="{5D16C5E5-62A1-4CBB-A581-A6BD1DC46437}" destId="{5FF376AF-CEB5-40AD-A88C-8EF03BD7D25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2AE431-23A0-40F1-AA89-90E1F4D5B055}">
      <dsp:nvSpPr>
        <dsp:cNvPr id="0" name=""/>
        <dsp:cNvSpPr/>
      </dsp:nvSpPr>
      <dsp:spPr>
        <a:xfrm>
          <a:off x="990605" y="4419"/>
          <a:ext cx="6446532" cy="4521543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400" b="1" kern="1200" dirty="0" smtClean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b="1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Workshops </a:t>
          </a:r>
          <a:r>
            <a:rPr lang="en-US" sz="6000" b="1" kern="120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and Conferences</a:t>
          </a:r>
          <a:endParaRPr lang="en-US" sz="6000" b="1" kern="1200" dirty="0" smtClean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/>
          </a:r>
          <a:br>
            <a:rPr lang="en-US" sz="4400" kern="1200" dirty="0" smtClean="0"/>
          </a:br>
          <a:endParaRPr lang="en-US" sz="8800" b="1" i="0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Agency FB" pitchFamily="34" charset="0"/>
          </a:endParaRPr>
        </a:p>
      </dsp:txBody>
      <dsp:txXfrm>
        <a:off x="1211329" y="225143"/>
        <a:ext cx="6005084" cy="40800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2AE431-23A0-40F1-AA89-90E1F4D5B055}">
      <dsp:nvSpPr>
        <dsp:cNvPr id="0" name=""/>
        <dsp:cNvSpPr/>
      </dsp:nvSpPr>
      <dsp:spPr>
        <a:xfrm>
          <a:off x="960119" y="0"/>
          <a:ext cx="6446532" cy="4521543"/>
        </a:xfrm>
        <a:prstGeom prst="roundRect">
          <a:avLst/>
        </a:prstGeom>
        <a:gradFill flip="none" rotWithShape="1">
          <a:gsLst>
            <a:gs pos="0">
              <a:schemeClr val="accent1">
                <a:tint val="66000"/>
                <a:satMod val="160000"/>
                <a:alpha val="51000"/>
              </a:schemeClr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ln w="25400" cap="flat" cmpd="sng" algn="ctr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i="0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gency FB" pitchFamily="34" charset="0"/>
            </a:rPr>
            <a:t> </a:t>
          </a:r>
          <a:r>
            <a:rPr lang="en-GB" sz="8000" b="1" kern="1200" dirty="0" smtClean="0">
              <a:solidFill>
                <a:schemeClr val="tx1"/>
              </a:solidFill>
              <a:latin typeface="Agency FB" pitchFamily="34" charset="0"/>
            </a:rPr>
            <a:t>Tracing </a:t>
          </a:r>
          <a:r>
            <a:rPr lang="en-GB" sz="8000" b="1" kern="1200" dirty="0" err="1" smtClean="0">
              <a:solidFill>
                <a:schemeClr val="tx1"/>
              </a:solidFill>
              <a:latin typeface="Agency FB" pitchFamily="34" charset="0"/>
            </a:rPr>
            <a:t>iLabs@MAK</a:t>
          </a:r>
          <a:r>
            <a:rPr lang="en-GB" sz="8000" b="1" kern="1200" dirty="0" smtClean="0">
              <a:solidFill>
                <a:schemeClr val="tx1"/>
              </a:solidFill>
              <a:latin typeface="Agency FB" pitchFamily="34" charset="0"/>
            </a:rPr>
            <a:t> Alumni</a:t>
          </a:r>
          <a:endParaRPr lang="en-US" sz="8000" b="1" i="0" kern="1200" cap="none" spc="50" dirty="0">
            <a:ln w="11430"/>
            <a:solidFill>
              <a:schemeClr val="tx1"/>
            </a:soli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latin typeface="Agency FB" pitchFamily="34" charset="0"/>
          </a:endParaRPr>
        </a:p>
      </dsp:txBody>
      <dsp:txXfrm>
        <a:off x="1180843" y="220724"/>
        <a:ext cx="6005084" cy="40800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F376AF-CEB5-40AD-A88C-8EF03BD7D255}">
      <dsp:nvSpPr>
        <dsp:cNvPr id="0" name=""/>
        <dsp:cNvSpPr/>
      </dsp:nvSpPr>
      <dsp:spPr>
        <a:xfrm>
          <a:off x="51" y="0"/>
          <a:ext cx="6248348" cy="32035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  <a:sp3d extrusionH="28000" prstMaterial="matte"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Lucida Calligraphy" pitchFamily="66" charset="0"/>
            </a:rPr>
            <a:t>THANK YOU!</a:t>
          </a:r>
          <a:endParaRPr lang="en-US" sz="4800" kern="1200" dirty="0">
            <a:latin typeface="Lucida Calligraphy" pitchFamily="66" charset="0"/>
          </a:endParaRPr>
        </a:p>
      </dsp:txBody>
      <dsp:txXfrm>
        <a:off x="915100" y="469145"/>
        <a:ext cx="4418250" cy="2265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E3C6E3-2577-4621-B863-8A20BD714FEA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4FF3C29-D5D8-425A-ACE4-10D8AFF3A0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191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w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FF3C29-D5D8-425A-ACE4-10D8AFF3A03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635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09EBA2-A707-489A-AC72-C981C8216ED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A74D86-32DE-46C8-8938-FF725C31D72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BCD2FF-A518-4D65-869D-D202F302D0E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E4E2A7-77A0-4078-8F03-BDFA362A1B6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E4E2A7-77A0-4078-8F03-BDFA362A1B6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E4E2A7-77A0-4078-8F03-BDFA362A1B6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E4E2A7-77A0-4078-8F03-BDFA362A1B6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49A5-9CF7-44D6-9850-1118401A7DE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49A5-9CF7-44D6-9850-1118401A7DE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349A5-9CF7-44D6-9850-1118401A7DE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B77000-ACDD-4F92-B79F-4530CA1BDAC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6362D-181A-4885-B014-87228C420B0D}" type="slidenum">
              <a:rPr lang="en-US" smtClean="0"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03B9C9-89E5-4F2F-9065-7E18D526B7E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9D5311-EDCC-460F-9E92-4F25E3F1B50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w-KE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1460A1-949C-4B5E-A00D-CC30B9D6B84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w-KE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1460A1-949C-4B5E-A00D-CC30B9D6B84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w-KE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1460A1-949C-4B5E-A00D-CC30B9D6B84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09EBA2-A707-489A-AC72-C981C8216ED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09EBA2-A707-489A-AC72-C981C8216ED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09EBA2-A707-489A-AC72-C981C8216ED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09EBA2-A707-489A-AC72-C981C8216ED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ABC93-B452-4056-8184-406607CBBB31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58BA8-B408-4B12-9E29-4D5603DB08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602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BB9B1-DE75-4682-8EF0-BCC2B5784FAD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94CAA-8A55-4D1F-9063-5380BB583E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28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31F20-A201-49EE-B782-B786D44652F7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19BDF-7043-4695-8034-85454230DC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623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92EA1-A0D4-4CDD-A6F8-04A06A644938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E268E-0648-47C4-9805-7EC4F65D66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25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2DF7A-1A04-467C-9189-097894ED75CF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4AD53-056C-4740-A4F6-A7990FB99B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330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D5D5E-37FA-400F-9E86-BBD850EE0F53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778BE-48E0-4CAF-A430-2FB437524E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99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A40EB-5E31-4FEC-891A-FA145A2C0FE8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A85F1-92E2-4AA3-AEAB-786AFA4C1C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581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C5A76-3273-4654-BF01-920187A720E8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21C25-AFEE-46F0-B8D4-696FDD6FD2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92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C8518-AB69-4210-A652-2B001039962A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7B77C-6208-4371-9D25-CAB63A6DAB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673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85940-117A-46C3-ABC8-1713BCDFBE16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D9FF8-0D8E-4FF8-8982-1D34C38F11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95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6EE2-0FBC-42B8-BF77-6E1EF98F9EF7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6EB96-29D5-4A91-99AC-548B1A7717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003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944BAA-E6EC-4B79-9026-15FEFB47FB54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503724-7B39-40AE-B26F-1E814697E5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4.gif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6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63.png"/><Relationship Id="rId5" Type="http://schemas.openxmlformats.org/officeDocument/2006/relationships/diagramQuickStyle" Target="../diagrams/quickStyle4.xml"/><Relationship Id="rId15" Type="http://schemas.openxmlformats.org/officeDocument/2006/relationships/image" Target="../media/image67.jpeg"/><Relationship Id="rId10" Type="http://schemas.openxmlformats.org/officeDocument/2006/relationships/image" Target="../media/image62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2.png"/><Relationship Id="rId14" Type="http://schemas.openxmlformats.org/officeDocument/2006/relationships/image" Target="../media/image6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762000" y="1752600"/>
            <a:ext cx="7924800" cy="1676400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b="1" dirty="0" smtClean="0">
                <a:latin typeface="Agency FB" pitchFamily="34" charset="0"/>
              </a:rPr>
              <a:t>State of</a:t>
            </a:r>
            <a:r>
              <a:rPr lang="en-US" sz="3200" b="1" dirty="0" smtClean="0">
                <a:latin typeface="Agency FB" pitchFamily="34" charset="0"/>
              </a:rPr>
              <a:t>  </a:t>
            </a:r>
            <a:r>
              <a:rPr lang="en-US" b="1" dirty="0" smtClean="0">
                <a:latin typeface="Agency FB" pitchFamily="34" charset="0"/>
              </a:rPr>
              <a:t>iLabs@MAK Project</a:t>
            </a:r>
            <a:endParaRPr lang="nl-BE" dirty="0" smtClean="0">
              <a:solidFill>
                <a:schemeClr val="accent1"/>
              </a:solidFill>
              <a:latin typeface="Agency FB" pitchFamily="34" charset="0"/>
            </a:endParaRPr>
          </a:p>
        </p:txBody>
      </p:sp>
      <p:pic>
        <p:nvPicPr>
          <p:cNvPr id="11" name="Picture 10" descr="i_labs_headed_paper copy"/>
          <p:cNvPicPr/>
          <p:nvPr/>
        </p:nvPicPr>
        <p:blipFill>
          <a:blip r:embed="rId2" cstate="print"/>
          <a:srcRect l="3687" t="8844" r="81891" b="29932"/>
          <a:stretch>
            <a:fillRect/>
          </a:stretch>
        </p:blipFill>
        <p:spPr bwMode="auto">
          <a:xfrm>
            <a:off x="0" y="0"/>
            <a:ext cx="1524000" cy="1447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209800" y="3733800"/>
            <a:ext cx="6476999" cy="1828800"/>
          </a:xfrm>
          <a:solidFill>
            <a:schemeClr val="bg1"/>
          </a:soli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b="1" dirty="0" smtClean="0">
              <a:solidFill>
                <a:schemeClr val="tx1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gency FB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6000" b="1" dirty="0" smtClean="0">
                <a:solidFill>
                  <a:srgbClr val="7030A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gency FB" pitchFamily="34" charset="0"/>
              </a:rPr>
              <a:t>Cosmas Mwikirize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6000" dirty="0" smtClean="0">
                <a:solidFill>
                  <a:schemeClr val="tx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gency FB" pitchFamily="34" charset="0"/>
              </a:rPr>
              <a:t>iLabs@MAK Graduate Fellow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>
                <a:solidFill>
                  <a:schemeClr val="tx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gency FB" pitchFamily="34" charset="0"/>
              </a:rPr>
              <a:t>Teaching </a:t>
            </a:r>
            <a:r>
              <a:rPr lang="en-US" sz="6000" dirty="0" smtClean="0">
                <a:solidFill>
                  <a:schemeClr val="tx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gency FB" pitchFamily="34" charset="0"/>
              </a:rPr>
              <a:t>Assistant-Dept. of Electrical and Computer </a:t>
            </a:r>
            <a:r>
              <a:rPr lang="en-US" sz="6000" dirty="0">
                <a:solidFill>
                  <a:schemeClr val="tx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gency FB" pitchFamily="34" charset="0"/>
              </a:rPr>
              <a:t>Engineering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6000" dirty="0" smtClean="0">
                <a:solidFill>
                  <a:schemeClr val="tx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gency FB" pitchFamily="34" charset="0"/>
              </a:rPr>
              <a:t> </a:t>
            </a:r>
            <a:endParaRPr lang="en-US" sz="2800" b="1" dirty="0">
              <a:solidFill>
                <a:schemeClr val="tx1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gency FB" pitchFamily="34" charset="0"/>
            </a:endParaRPr>
          </a:p>
        </p:txBody>
      </p:sp>
      <p:pic>
        <p:nvPicPr>
          <p:cNvPr id="1026" name="Picture 2" descr="D:\Users\ATA\Desktop\MAK 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5087" y="0"/>
            <a:ext cx="1738913" cy="1447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961284" y="6307394"/>
            <a:ext cx="6400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anchor="ctr">
            <a:normAutofit fontScale="55000" lnSpcReduction="20000"/>
          </a:bodyPr>
          <a:lstStyle/>
          <a:p>
            <a:pPr algn="ctr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4400" b="1" dirty="0" smtClean="0">
                <a:latin typeface="Rockwell" pitchFamily="18" charset="0"/>
                <a:ea typeface="+mj-ea"/>
                <a:cs typeface="+mj-cs"/>
              </a:rPr>
              <a:t>5</a:t>
            </a:r>
            <a:r>
              <a:rPr lang="en-US" sz="4400" b="1" baseline="30000" dirty="0" smtClean="0">
                <a:latin typeface="Rockwell" pitchFamily="18" charset="0"/>
                <a:ea typeface="+mj-ea"/>
                <a:cs typeface="+mj-cs"/>
              </a:rPr>
              <a:t>th</a:t>
            </a:r>
            <a:r>
              <a:rPr lang="en-US" sz="4400" b="1" dirty="0" smtClean="0">
                <a:latin typeface="Rockwell" pitchFamily="18" charset="0"/>
                <a:ea typeface="+mj-ea"/>
                <a:cs typeface="+mj-cs"/>
              </a:rPr>
              <a:t> iLabs Partners’ Meeting, July , 2011</a:t>
            </a:r>
            <a:endParaRPr lang="nl-BE" sz="4400" dirty="0">
              <a:solidFill>
                <a:schemeClr val="accent1"/>
              </a:solidFill>
              <a:latin typeface="Perpetua" pitchFamily="18" charset="0"/>
              <a:ea typeface="+mj-ea"/>
              <a:cs typeface="+mj-cs"/>
            </a:endParaRPr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34" y="3886200"/>
            <a:ext cx="158115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smtClean="0">
                <a:solidFill>
                  <a:sysClr val="windowText" lastClr="000000"/>
                </a:solidFill>
                <a:latin typeface="Agency FB" pitchFamily="34" charset="0"/>
              </a:rPr>
              <a:t>iLabs Available </a:t>
            </a:r>
            <a:endParaRPr lang="en-GB" sz="2800" b="1" dirty="0">
              <a:solidFill>
                <a:sysClr val="windowText" lastClr="000000"/>
              </a:solidFill>
              <a:latin typeface="Agency FB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005411"/>
              </p:ext>
            </p:extLst>
          </p:nvPr>
        </p:nvGraphicFramePr>
        <p:xfrm>
          <a:off x="228599" y="914400"/>
          <a:ext cx="8915400" cy="535274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286001"/>
                <a:gridCol w="3307254"/>
                <a:gridCol w="3322145"/>
              </a:tblGrid>
              <a:tr h="2401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Field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Labs 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Hardware Platform</a:t>
                      </a:r>
                      <a:endParaRPr lang="en-US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85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</a:rPr>
                        <a:t>Analogue Electronics</a:t>
                      </a:r>
                      <a:endParaRPr lang="en-US" sz="1800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Basic Semiconductor Device </a:t>
                      </a:r>
                      <a:r>
                        <a:rPr lang="en-US" sz="1800" b="1" dirty="0" smtClean="0">
                          <a:effectLst/>
                        </a:rPr>
                        <a:t>Analysis,</a:t>
                      </a:r>
                      <a:r>
                        <a:rPr lang="en-US" sz="1800" b="1" baseline="0" dirty="0" smtClean="0">
                          <a:effectLst/>
                        </a:rPr>
                        <a:t> </a:t>
                      </a:r>
                      <a:r>
                        <a:rPr lang="en-US" sz="1800" b="1" dirty="0" smtClean="0">
                          <a:effectLst/>
                        </a:rPr>
                        <a:t>Operational </a:t>
                      </a:r>
                      <a:r>
                        <a:rPr lang="en-US" sz="1800" b="1" dirty="0">
                          <a:effectLst/>
                        </a:rPr>
                        <a:t>Amplifiers and Associated Circuits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NI ELVIS II+ with the Free Scale Prototyping Board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89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</a:rPr>
                        <a:t>Digital Electronics</a:t>
                      </a:r>
                      <a:endParaRPr lang="en-US" sz="1800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Logic Gate Characterization and Application, Combinational Logic Circuits, Memory Elements, Counters and Shift Registers 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NI ELVIS II+ with the Fee Scale Prototyping Board and the Field Programmable Gate Array (FPGA)  Board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854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</a:rPr>
                        <a:t>Communications Engineering</a:t>
                      </a:r>
                      <a:endParaRPr lang="en-US" sz="1800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Amplitude Modulation, Frequency Modulation, Pulse Code Modulation, Radio Frequency Techniques, Fiber Optics Transmission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NI ELVIS II+ with the Emona DATEx and Emona FOTEx Board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63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</a:rPr>
                        <a:t>Digital Signal Processing</a:t>
                      </a:r>
                      <a:endParaRPr lang="en-US" sz="1800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Digital Filters and Sound Effects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NI SPEEDY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63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</a:rPr>
                        <a:t>Control Systems Engineering</a:t>
                      </a:r>
                      <a:endParaRPr lang="en-US" sz="1800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Motor Modeling and Speed Control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Quanser 010 DC Motor Control Trainer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63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</a:rPr>
                        <a:t>Renewable Energy</a:t>
                      </a:r>
                      <a:endParaRPr lang="en-US" sz="1800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Solar PV Tracking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NI cRIO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782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 descr="http://www2.qpsk.com/FOTEx/img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275" y="4800600"/>
            <a:ext cx="21177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iLab Hardware at </a:t>
            </a:r>
            <a:r>
              <a:rPr lang="en-US" b="1" dirty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MAK</a:t>
            </a:r>
          </a:p>
        </p:txBody>
      </p:sp>
      <p:pic>
        <p:nvPicPr>
          <p:cNvPr id="14342" name="Content Placeholder 3" descr="ELVIS II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19200"/>
            <a:ext cx="2057400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Content Placeholder 5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486400"/>
          </a:xfrm>
        </p:spPr>
        <p:txBody>
          <a:bodyPr rtlCol="0">
            <a:normAutofit fontScale="77500" lnSpcReduction="20000"/>
          </a:bodyPr>
          <a:lstStyle/>
          <a:p>
            <a:pPr marL="519113" indent="-519113" algn="just" eaLnBrk="1" fontAlgn="auto" hangingPunct="1">
              <a:spcAft>
                <a:spcPts val="0"/>
              </a:spcAft>
              <a:buFont typeface="Arial" pitchFamily="34" charset="0"/>
              <a:buBlip>
                <a:blip r:embed="rId5"/>
              </a:buBlip>
              <a:defRPr/>
            </a:pPr>
            <a:r>
              <a:rPr lang="en-US" sz="3600" dirty="0" smtClean="0">
                <a:latin typeface="Agency FB" pitchFamily="34" charset="0"/>
              </a:rPr>
              <a:t>5 NI ELVIS II boards</a:t>
            </a:r>
          </a:p>
          <a:p>
            <a:pPr marL="519113" indent="-519113" algn="just" eaLnBrk="1" fontAlgn="auto" hangingPunct="1">
              <a:spcAft>
                <a:spcPts val="0"/>
              </a:spcAft>
              <a:buFont typeface="Arial" pitchFamily="34" charset="0"/>
              <a:buBlip>
                <a:blip r:embed="rId5"/>
              </a:buBlip>
              <a:defRPr/>
            </a:pPr>
            <a:r>
              <a:rPr lang="en-US" sz="3600" dirty="0" smtClean="0">
                <a:latin typeface="Agency FB" pitchFamily="34" charset="0"/>
              </a:rPr>
              <a:t>2 NI ELVIS I Boards</a:t>
            </a:r>
          </a:p>
          <a:p>
            <a:pPr marL="519113" indent="-519113" algn="just" eaLnBrk="1" fontAlgn="auto" hangingPunct="1">
              <a:spcAft>
                <a:spcPts val="0"/>
              </a:spcAft>
              <a:buFont typeface="Arial" pitchFamily="34" charset="0"/>
              <a:buBlip>
                <a:blip r:embed="rId5"/>
              </a:buBlip>
              <a:defRPr/>
            </a:pPr>
            <a:r>
              <a:rPr lang="en-US" sz="3600" dirty="0" smtClean="0">
                <a:latin typeface="Agency FB" pitchFamily="34" charset="0"/>
              </a:rPr>
              <a:t>3 EMONA DATEX Boards</a:t>
            </a:r>
          </a:p>
          <a:p>
            <a:pPr marL="519113" indent="-519113" algn="just" eaLnBrk="1" fontAlgn="auto" hangingPunct="1">
              <a:spcAft>
                <a:spcPts val="0"/>
              </a:spcAft>
              <a:buFont typeface="Arial" pitchFamily="34" charset="0"/>
              <a:buBlip>
                <a:blip r:embed="rId5"/>
              </a:buBlip>
              <a:defRPr/>
            </a:pPr>
            <a:r>
              <a:rPr lang="en-US" sz="3600" dirty="0" smtClean="0">
                <a:latin typeface="Agency FB" pitchFamily="34" charset="0"/>
              </a:rPr>
              <a:t>1 EMONA FOTEX Board</a:t>
            </a:r>
          </a:p>
          <a:p>
            <a:pPr marL="519113" indent="-519113" algn="just" eaLnBrk="1" fontAlgn="auto" hangingPunct="1">
              <a:spcAft>
                <a:spcPts val="0"/>
              </a:spcAft>
              <a:buFont typeface="Arial" pitchFamily="34" charset="0"/>
              <a:buBlip>
                <a:blip r:embed="rId5"/>
              </a:buBlip>
              <a:defRPr/>
            </a:pPr>
            <a:r>
              <a:rPr lang="en-US" sz="3600" dirty="0" smtClean="0">
                <a:latin typeface="Agency FB" pitchFamily="34" charset="0"/>
              </a:rPr>
              <a:t>1 NI MyDAQ</a:t>
            </a:r>
          </a:p>
          <a:p>
            <a:pPr marL="519113" indent="-519113" algn="just" eaLnBrk="1" fontAlgn="auto" hangingPunct="1">
              <a:spcAft>
                <a:spcPts val="0"/>
              </a:spcAft>
              <a:buFont typeface="Arial" pitchFamily="34" charset="0"/>
              <a:buBlip>
                <a:blip r:embed="rId5"/>
              </a:buBlip>
              <a:defRPr/>
            </a:pPr>
            <a:r>
              <a:rPr lang="en-US" sz="3600" dirty="0" smtClean="0">
                <a:latin typeface="Agency FB" pitchFamily="34" charset="0"/>
              </a:rPr>
              <a:t>1 M Series DAQ</a:t>
            </a:r>
            <a:endParaRPr lang="en-GB" sz="3600" dirty="0" smtClean="0">
              <a:latin typeface="Agency FB" pitchFamily="34" charset="0"/>
            </a:endParaRPr>
          </a:p>
          <a:p>
            <a:pPr marL="519113" indent="-519113" eaLnBrk="1" fontAlgn="auto" hangingPunct="1">
              <a:spcAft>
                <a:spcPts val="0"/>
              </a:spcAft>
              <a:buFont typeface="Arial" pitchFamily="34" charset="0"/>
              <a:buBlip>
                <a:blip r:embed="rId5"/>
              </a:buBlip>
              <a:defRPr/>
            </a:pPr>
            <a:r>
              <a:rPr lang="en-US" sz="3600" dirty="0" smtClean="0">
                <a:latin typeface="Agency FB" pitchFamily="34" charset="0"/>
              </a:rPr>
              <a:t>1 NI Field Programmable Gate Array Board </a:t>
            </a:r>
          </a:p>
          <a:p>
            <a:pPr marL="519113" indent="-519113" eaLnBrk="1" fontAlgn="auto" hangingPunct="1">
              <a:spcAft>
                <a:spcPts val="0"/>
              </a:spcAft>
              <a:buFont typeface="Arial" pitchFamily="34" charset="0"/>
              <a:buBlip>
                <a:blip r:embed="rId5"/>
              </a:buBlip>
              <a:defRPr/>
            </a:pPr>
            <a:r>
              <a:rPr lang="en-US" sz="3600" dirty="0" smtClean="0">
                <a:latin typeface="Agency FB" pitchFamily="34" charset="0"/>
              </a:rPr>
              <a:t>2 NI cRIO Boards</a:t>
            </a:r>
            <a:endParaRPr lang="en-GB" sz="3600" dirty="0" smtClean="0">
              <a:latin typeface="Agency FB" pitchFamily="34" charset="0"/>
            </a:endParaRPr>
          </a:p>
          <a:p>
            <a:pPr marL="519113" indent="-519113" eaLnBrk="1" fontAlgn="auto" hangingPunct="1">
              <a:spcAft>
                <a:spcPts val="0"/>
              </a:spcAft>
              <a:buFont typeface="Arial" pitchFamily="34" charset="0"/>
              <a:buBlip>
                <a:blip r:embed="rId5"/>
              </a:buBlip>
              <a:defRPr/>
            </a:pPr>
            <a:r>
              <a:rPr lang="en-US" sz="3600" dirty="0" smtClean="0">
                <a:latin typeface="Agency FB" pitchFamily="34" charset="0"/>
              </a:rPr>
              <a:t>NI Speedy 33 – Digital Signal Processing</a:t>
            </a:r>
            <a:endParaRPr lang="en-GB" sz="3600" dirty="0" smtClean="0">
              <a:latin typeface="Agency FB" pitchFamily="34" charset="0"/>
            </a:endParaRPr>
          </a:p>
          <a:p>
            <a:pPr marL="519113" indent="-519113" eaLnBrk="1" fontAlgn="auto" hangingPunct="1">
              <a:spcAft>
                <a:spcPts val="0"/>
              </a:spcAft>
              <a:buFont typeface="Arial" pitchFamily="34" charset="0"/>
              <a:buBlip>
                <a:blip r:embed="rId5"/>
              </a:buBlip>
              <a:defRPr/>
            </a:pPr>
            <a:r>
              <a:rPr lang="en-US" sz="3600" dirty="0" smtClean="0">
                <a:latin typeface="Agency FB" pitchFamily="34" charset="0"/>
              </a:rPr>
              <a:t>QNET DC Motor Trainer – Control Systems Engineering Experimentation</a:t>
            </a:r>
            <a:endParaRPr lang="en-GB" sz="3600" dirty="0" smtClean="0">
              <a:latin typeface="Agency FB" pitchFamily="34" charset="0"/>
            </a:endParaRPr>
          </a:p>
          <a:p>
            <a:pPr marL="519113" indent="-519113" eaLnBrk="1" fontAlgn="auto" hangingPunct="1">
              <a:spcAft>
                <a:spcPts val="0"/>
              </a:spcAft>
              <a:buFont typeface="Arial" pitchFamily="34" charset="0"/>
              <a:buBlip>
                <a:blip r:embed="rId5"/>
              </a:buBlip>
              <a:defRPr/>
            </a:pPr>
            <a:r>
              <a:rPr lang="en-US" sz="3600" dirty="0" smtClean="0">
                <a:latin typeface="Agency FB" pitchFamily="34" charset="0"/>
              </a:rPr>
              <a:t>LabVIEW ARM – Digital Electronics</a:t>
            </a:r>
            <a:endParaRPr lang="en-GB" sz="3600" dirty="0" smtClean="0">
              <a:latin typeface="Agency FB" pitchFamily="34" charset="0"/>
            </a:endParaRPr>
          </a:p>
          <a:p>
            <a:pPr marL="519113" indent="-519113" algn="just" eaLnBrk="1" fontAlgn="auto" hangingPunct="1">
              <a:spcAft>
                <a:spcPts val="0"/>
              </a:spcAft>
              <a:buSzPct val="80000"/>
              <a:buFont typeface="Arial" charset="0"/>
              <a:buNone/>
              <a:defRPr/>
            </a:pPr>
            <a:endParaRPr lang="en-US" sz="3600" dirty="0" smtClean="0">
              <a:latin typeface="Agency FB" pitchFamily="34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SzPct val="80000"/>
              <a:buNone/>
              <a:defRPr/>
            </a:pPr>
            <a:endParaRPr lang="en-US" sz="3600" dirty="0" smtClean="0">
              <a:latin typeface="Agency FB" pitchFamily="34" charset="0"/>
            </a:endParaRPr>
          </a:p>
        </p:txBody>
      </p:sp>
      <p:pic>
        <p:nvPicPr>
          <p:cNvPr id="14344" name="Picture 4" descr="DATEX-C-med-rgb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117" y="1523999"/>
            <a:ext cx="2095500" cy="179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42000" r="60625" b="39000"/>
          <a:stretch>
            <a:fillRect/>
          </a:stretch>
        </p:blipFill>
        <p:spPr bwMode="auto">
          <a:xfrm>
            <a:off x="7323137" y="3505200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1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8991600" cy="6096000"/>
          </a:xfrm>
        </p:spPr>
        <p:txBody>
          <a:bodyPr/>
          <a:lstStyle/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60000"/>
              <a:buFont typeface="Agency FB" pitchFamily="34" charset="0"/>
              <a:buChar char="−"/>
            </a:pPr>
            <a:endParaRPr lang="en-GB" dirty="0" smtClean="0">
              <a:latin typeface="Agency FB" pitchFamily="34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60000"/>
              <a:buFont typeface="Agency FB" pitchFamily="34" charset="0"/>
              <a:buChar char="−"/>
            </a:pPr>
            <a:endParaRPr lang="en-GB" dirty="0" smtClean="0">
              <a:latin typeface="Agency FB" pitchFamily="34" charset="0"/>
            </a:endParaRPr>
          </a:p>
          <a:p>
            <a:pPr lvl="1" algn="just" eaLnBrk="1" hangingPunct="1">
              <a:buClr>
                <a:schemeClr val="tx2"/>
              </a:buClr>
              <a:buSzPct val="60000"/>
              <a:buFont typeface="Wingdings" pitchFamily="2" charset="2"/>
              <a:buChar char="q"/>
            </a:pP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latin typeface="Agency FB" pitchFamily="34" charset="0"/>
              </a:rPr>
              <a:t>They did it all!</a:t>
            </a:r>
          </a:p>
        </p:txBody>
      </p:sp>
      <p:pic>
        <p:nvPicPr>
          <p:cNvPr id="410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662" y="875643"/>
            <a:ext cx="36322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1" t="21034" r="43967" b="25172"/>
          <a:stretch>
            <a:fillRect/>
          </a:stretch>
        </p:blipFill>
        <p:spPr bwMode="auto">
          <a:xfrm>
            <a:off x="2727960" y="3420723"/>
            <a:ext cx="2438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2" descr="D:\Users\ATA\Desktop\JesusSnaps\IMG_05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035" y="3428343"/>
            <a:ext cx="413482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2" descr="D:\Users\ATA\Desktop\JesusSnaps\IMG_052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" y="3429000"/>
            <a:ext cx="25717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F:\SDC1174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3474"/>
            <a:ext cx="3756049" cy="281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56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8991600" cy="6096000"/>
          </a:xfrm>
        </p:spPr>
        <p:txBody>
          <a:bodyPr/>
          <a:lstStyle/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60000"/>
              <a:buFont typeface="Agency FB" pitchFamily="34" charset="0"/>
              <a:buChar char="−"/>
            </a:pPr>
            <a:endParaRPr lang="en-GB" dirty="0" smtClean="0">
              <a:latin typeface="Agency FB" pitchFamily="34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60000"/>
              <a:buFont typeface="Agency FB" pitchFamily="34" charset="0"/>
              <a:buChar char="−"/>
            </a:pPr>
            <a:endParaRPr lang="en-GB" dirty="0" smtClean="0">
              <a:latin typeface="Agency FB" pitchFamily="34" charset="0"/>
            </a:endParaRPr>
          </a:p>
          <a:p>
            <a:pPr lvl="1" algn="just" eaLnBrk="1" hangingPunct="1">
              <a:buClr>
                <a:schemeClr val="tx2"/>
              </a:buClr>
              <a:buSzPct val="60000"/>
              <a:buFont typeface="Wingdings" pitchFamily="2" charset="2"/>
              <a:buChar char="q"/>
            </a:pPr>
            <a:endParaRPr lang="en-GB" b="1" dirty="0" smtClean="0">
              <a:latin typeface="Agency FB" pitchFamily="34" charset="0"/>
            </a:endParaRP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latin typeface="Agency FB" pitchFamily="34" charset="0"/>
              </a:rPr>
              <a:t>They did it all!!</a:t>
            </a:r>
          </a:p>
        </p:txBody>
      </p:sp>
      <p:pic>
        <p:nvPicPr>
          <p:cNvPr id="8" name="Picture 11" descr="F:\IMG_48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851418"/>
            <a:ext cx="5638800" cy="442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00" t="40625" r="23280" b="30208"/>
          <a:stretch>
            <a:fillRect/>
          </a:stretch>
        </p:blipFill>
        <p:spPr bwMode="auto">
          <a:xfrm>
            <a:off x="152400" y="914400"/>
            <a:ext cx="3352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5" t="22000" r="23125" b="24001"/>
          <a:stretch>
            <a:fillRect/>
          </a:stretch>
        </p:blipFill>
        <p:spPr bwMode="auto">
          <a:xfrm>
            <a:off x="1524000" y="4337367"/>
            <a:ext cx="4724400" cy="255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039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8915400" cy="6172200"/>
          </a:xfrm>
        </p:spPr>
        <p:txBody>
          <a:bodyPr rtlCol="0">
            <a:normAutofit fontScale="77500" lnSpcReduction="20000"/>
          </a:bodyPr>
          <a:lstStyle/>
          <a:p>
            <a:pPr algn="just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SzPct val="60000"/>
              <a:buFont typeface="Arial" pitchFamily="34" charset="0"/>
              <a:buBlip>
                <a:blip r:embed="rId3"/>
              </a:buBlip>
              <a:defRPr/>
            </a:pPr>
            <a:r>
              <a:rPr lang="en-GB" sz="3800" dirty="0" smtClean="0">
                <a:latin typeface="Agency FB" pitchFamily="34" charset="0"/>
              </a:rPr>
              <a:t>“</a:t>
            </a:r>
            <a:r>
              <a:rPr lang="en-GB" sz="3800" b="1" dirty="0" smtClean="0">
                <a:latin typeface="Agency FB" pitchFamily="34" charset="0"/>
              </a:rPr>
              <a:t>Developing Online Laboratories for Modulation and Combinational Logic Circuit Analysis Using NI ELVIS IITM Platform</a:t>
            </a:r>
            <a:r>
              <a:rPr lang="en-GB" sz="3800" dirty="0" smtClean="0">
                <a:latin typeface="Agency FB" pitchFamily="34" charset="0"/>
              </a:rPr>
              <a:t>” presented at ITNG2010 Conference, 12th – 14th April 2010, Nevada, Las Vegas, Published by IEEE-CS, June 2010</a:t>
            </a:r>
          </a:p>
          <a:p>
            <a:pPr algn="just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SzPct val="60000"/>
              <a:buFont typeface="Arial" pitchFamily="34" charset="0"/>
              <a:buBlip>
                <a:blip r:embed="rId3"/>
              </a:buBlip>
              <a:defRPr/>
            </a:pPr>
            <a:r>
              <a:rPr lang="en-GB" sz="3800" dirty="0" smtClean="0">
                <a:latin typeface="Agency FB" pitchFamily="34" charset="0"/>
              </a:rPr>
              <a:t> “</a:t>
            </a:r>
            <a:r>
              <a:rPr lang="en-US" sz="3800" b="1" dirty="0" smtClean="0">
                <a:latin typeface="Agency FB" pitchFamily="34" charset="0"/>
              </a:rPr>
              <a:t>New Dimensions in Teaching Digital Electronics: A Multimode Laboratory Utilizing NI ELVIS II</a:t>
            </a:r>
            <a:r>
              <a:rPr lang="en-US" sz="3800" b="1" baseline="30000" dirty="0" smtClean="0">
                <a:latin typeface="Agency FB" pitchFamily="34" charset="0"/>
              </a:rPr>
              <a:t>TM</a:t>
            </a:r>
            <a:r>
              <a:rPr lang="en-US" sz="3800" b="1" dirty="0" smtClean="0">
                <a:latin typeface="Agency FB" pitchFamily="34" charset="0"/>
              </a:rPr>
              <a:t>, LabVIEW and NI Multisim</a:t>
            </a:r>
            <a:r>
              <a:rPr lang="en-GB" sz="3800" dirty="0" smtClean="0">
                <a:latin typeface="Agency FB" pitchFamily="34" charset="0"/>
              </a:rPr>
              <a:t>” presented at REV2010 Conference, 30</a:t>
            </a:r>
            <a:r>
              <a:rPr lang="en-GB" sz="3800" baseline="30000" dirty="0" smtClean="0">
                <a:latin typeface="Agency FB" pitchFamily="34" charset="0"/>
              </a:rPr>
              <a:t>th</a:t>
            </a:r>
            <a:r>
              <a:rPr lang="en-GB" sz="3800" dirty="0" smtClean="0">
                <a:latin typeface="Agency FB" pitchFamily="34" charset="0"/>
              </a:rPr>
              <a:t> June – 2</a:t>
            </a:r>
            <a:r>
              <a:rPr lang="en-GB" sz="3800" baseline="30000" dirty="0" smtClean="0">
                <a:latin typeface="Agency FB" pitchFamily="34" charset="0"/>
              </a:rPr>
              <a:t>nd</a:t>
            </a:r>
            <a:r>
              <a:rPr lang="en-GB" sz="3800" dirty="0" smtClean="0">
                <a:latin typeface="Agency FB" pitchFamily="34" charset="0"/>
              </a:rPr>
              <a:t> July 2010, Stockholm Sweden, Published by IJOE, November 2010</a:t>
            </a:r>
          </a:p>
          <a:p>
            <a:pPr algn="just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SzPct val="60000"/>
              <a:buBlip>
                <a:blip r:embed="rId3"/>
              </a:buBlip>
              <a:defRPr/>
            </a:pPr>
            <a:r>
              <a:rPr lang="en-US" sz="3800" b="1" dirty="0" smtClean="0">
                <a:latin typeface="Agency FB" pitchFamily="34" charset="0"/>
              </a:rPr>
              <a:t>“An </a:t>
            </a:r>
            <a:r>
              <a:rPr lang="en-US" sz="3800" b="1" dirty="0">
                <a:latin typeface="Agency FB" pitchFamily="34" charset="0"/>
              </a:rPr>
              <a:t>Online Digital Filters and Sound Effects Laboratory Utilizing NI SPEEDY 33 and LabVIEW DSP </a:t>
            </a:r>
            <a:r>
              <a:rPr lang="en-US" sz="3800" b="1" dirty="0" smtClean="0">
                <a:latin typeface="Agency FB" pitchFamily="34" charset="0"/>
              </a:rPr>
              <a:t>Module” </a:t>
            </a:r>
            <a:r>
              <a:rPr lang="en-US" sz="3800" dirty="0" smtClean="0">
                <a:latin typeface="Agency FB" pitchFamily="34" charset="0"/>
              </a:rPr>
              <a:t>Presented at ITNG2011, Nevada, Las Vegas. To be published by IJOE</a:t>
            </a:r>
            <a:endParaRPr lang="en-GB" sz="3800" dirty="0" smtClean="0">
              <a:latin typeface="Agency FB" pitchFamily="34" charset="0"/>
            </a:endParaRPr>
          </a:p>
          <a:p>
            <a:pPr algn="just" eaLnBrk="1" fontAlgn="auto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SzPct val="60000"/>
              <a:buFont typeface="Agency FB" pitchFamily="34" charset="0"/>
              <a:buChar char="−"/>
              <a:defRPr/>
            </a:pPr>
            <a:endParaRPr lang="en-GB" sz="2400" dirty="0" smtClean="0">
              <a:latin typeface="Agency FB" pitchFamily="34" charset="0"/>
            </a:endParaRPr>
          </a:p>
          <a:p>
            <a:pPr algn="just" eaLnBrk="1" fontAlgn="auto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SzPct val="60000"/>
              <a:buFont typeface="Agency FB" pitchFamily="34" charset="0"/>
              <a:buChar char="−"/>
              <a:defRPr/>
            </a:pPr>
            <a:endParaRPr lang="en-GB" sz="2400" dirty="0" smtClean="0">
              <a:latin typeface="Agency FB" pitchFamily="34" charset="0"/>
            </a:endParaRPr>
          </a:p>
          <a:p>
            <a:pPr algn="just" eaLnBrk="1" fontAlgn="auto" hangingPunct="1">
              <a:spcAft>
                <a:spcPts val="0"/>
              </a:spcAft>
              <a:buClr>
                <a:schemeClr val="tx2"/>
              </a:buClr>
              <a:buSzPct val="60000"/>
              <a:buFont typeface="Wingdings" pitchFamily="2" charset="2"/>
              <a:buChar char="q"/>
              <a:defRPr/>
            </a:pPr>
            <a:endParaRPr lang="en-GB" b="1" i="1" dirty="0" smtClean="0"/>
          </a:p>
          <a:p>
            <a:pPr algn="just" eaLnBrk="1" fontAlgn="auto" hangingPunct="1">
              <a:spcAft>
                <a:spcPts val="0"/>
              </a:spcAft>
              <a:buClr>
                <a:schemeClr val="tx2"/>
              </a:buClr>
              <a:buSzPct val="60000"/>
              <a:buFont typeface="Wingdings" pitchFamily="2" charset="2"/>
              <a:buChar char="q"/>
              <a:defRPr/>
            </a:pPr>
            <a:endParaRPr lang="en-GB" dirty="0" smtClean="0">
              <a:latin typeface="Agency FB" pitchFamily="34" charset="0"/>
            </a:endParaRP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GB" b="1" dirty="0">
                <a:latin typeface="Agency FB" pitchFamily="34" charset="0"/>
              </a:rPr>
              <a:t>Publications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8915400" cy="6172200"/>
          </a:xfrm>
        </p:spPr>
        <p:txBody>
          <a:bodyPr rtlCol="0">
            <a:normAutofit fontScale="85000" lnSpcReduction="20000"/>
          </a:bodyPr>
          <a:lstStyle/>
          <a:p>
            <a:pPr algn="just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SzPct val="60000"/>
              <a:buBlip>
                <a:blip r:embed="rId3"/>
              </a:buBlip>
              <a:defRPr/>
            </a:pPr>
            <a:r>
              <a:rPr lang="en-US" sz="3800" b="1" dirty="0">
                <a:latin typeface="Agency FB" pitchFamily="34" charset="0"/>
              </a:rPr>
              <a:t>“Design of a Bi-directional Fiber Optic Link and Wavelength Division Multiplexing iLAB”</a:t>
            </a:r>
            <a:r>
              <a:rPr lang="en-US" sz="3800" dirty="0">
                <a:latin typeface="Agency FB" pitchFamily="34" charset="0"/>
              </a:rPr>
              <a:t>-Presented at REV2011 Conference, June 28-July 01, Brasov Romania. To be published by </a:t>
            </a:r>
            <a:r>
              <a:rPr lang="en-US" sz="3800" dirty="0" smtClean="0">
                <a:latin typeface="Agency FB" pitchFamily="34" charset="0"/>
              </a:rPr>
              <a:t>IJOE</a:t>
            </a:r>
          </a:p>
          <a:p>
            <a:pPr algn="just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SzPct val="60000"/>
              <a:buBlip>
                <a:blip r:embed="rId3"/>
              </a:buBlip>
              <a:defRPr/>
            </a:pPr>
            <a:r>
              <a:rPr lang="en-US" sz="3800" dirty="0" smtClean="0">
                <a:latin typeface="Agency FB" pitchFamily="34" charset="0"/>
              </a:rPr>
              <a:t>“</a:t>
            </a:r>
            <a:r>
              <a:rPr lang="en-US" sz="3800" b="1" dirty="0" smtClean="0">
                <a:latin typeface="Agency FB" pitchFamily="34" charset="0"/>
              </a:rPr>
              <a:t>An </a:t>
            </a:r>
            <a:r>
              <a:rPr lang="en-US" sz="3800" b="1" dirty="0">
                <a:latin typeface="Agency FB" pitchFamily="34" charset="0"/>
              </a:rPr>
              <a:t>Interactive Control Systems Online Laboratory Utilizing the NI ELVIS IITM and Quanser 010 DC Motor Control </a:t>
            </a:r>
            <a:r>
              <a:rPr lang="en-US" sz="3800" b="1" dirty="0" smtClean="0">
                <a:latin typeface="Agency FB" pitchFamily="34" charset="0"/>
              </a:rPr>
              <a:t>Trainer”,</a:t>
            </a:r>
            <a:r>
              <a:rPr lang="en-US" sz="3800" b="1" dirty="0">
                <a:latin typeface="Agency FB" pitchFamily="34" charset="0"/>
              </a:rPr>
              <a:t> </a:t>
            </a:r>
            <a:r>
              <a:rPr lang="en-US" sz="3800" dirty="0">
                <a:latin typeface="Agency FB" pitchFamily="34" charset="0"/>
              </a:rPr>
              <a:t>Presented at REV2011 Conference, June 28-July 01, Brasov Romania. To be published by </a:t>
            </a:r>
            <a:r>
              <a:rPr lang="en-US" sz="3800" dirty="0" smtClean="0">
                <a:latin typeface="Agency FB" pitchFamily="34" charset="0"/>
              </a:rPr>
              <a:t>IJOE</a:t>
            </a:r>
            <a:endParaRPr lang="en-US" sz="3800" dirty="0">
              <a:latin typeface="Agency FB" pitchFamily="34" charset="0"/>
            </a:endParaRPr>
          </a:p>
          <a:p>
            <a:pPr algn="just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SzPct val="60000"/>
              <a:buFont typeface="Arial" pitchFamily="34" charset="0"/>
              <a:buBlip>
                <a:blip r:embed="rId3"/>
              </a:buBlip>
              <a:defRPr/>
            </a:pPr>
            <a:r>
              <a:rPr lang="en-US" sz="3800" b="1" dirty="0" smtClean="0">
                <a:latin typeface="Agency FB" pitchFamily="34" charset="0"/>
              </a:rPr>
              <a:t>Collaborative </a:t>
            </a:r>
            <a:r>
              <a:rPr lang="en-US" sz="3800" b="1" dirty="0">
                <a:latin typeface="Agency FB" pitchFamily="34" charset="0"/>
              </a:rPr>
              <a:t>Development and Utilization of iLabs in East Africa </a:t>
            </a:r>
            <a:r>
              <a:rPr lang="en-GB" sz="3800" dirty="0">
                <a:latin typeface="Agency FB" pitchFamily="34" charset="0"/>
              </a:rPr>
              <a:t>-&gt; Chapter conditionally accepted in Book Project about Internet-Based Remote </a:t>
            </a:r>
            <a:r>
              <a:rPr lang="en-GB" sz="3800" dirty="0" smtClean="0">
                <a:latin typeface="Agency FB" pitchFamily="34" charset="0"/>
              </a:rPr>
              <a:t>Laboratories, Published by IGI Global</a:t>
            </a:r>
            <a:endParaRPr lang="en-GB" sz="3800" dirty="0">
              <a:latin typeface="Agency FB" pitchFamily="34" charset="0"/>
            </a:endParaRPr>
          </a:p>
          <a:p>
            <a:pPr marL="0" indent="0" algn="just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SzPct val="60000"/>
              <a:buNone/>
              <a:defRPr/>
            </a:pPr>
            <a:endParaRPr lang="en-GB" sz="2400" dirty="0" smtClean="0">
              <a:latin typeface="Agency FB" pitchFamily="34" charset="0"/>
            </a:endParaRPr>
          </a:p>
          <a:p>
            <a:pPr algn="just" eaLnBrk="1" fontAlgn="auto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SzPct val="60000"/>
              <a:buFont typeface="Agency FB" pitchFamily="34" charset="0"/>
              <a:buChar char="−"/>
              <a:defRPr/>
            </a:pPr>
            <a:endParaRPr lang="en-GB" sz="2400" dirty="0" smtClean="0">
              <a:latin typeface="Agency FB" pitchFamily="34" charset="0"/>
            </a:endParaRPr>
          </a:p>
          <a:p>
            <a:pPr algn="just" eaLnBrk="1" fontAlgn="auto" hangingPunct="1">
              <a:spcAft>
                <a:spcPts val="0"/>
              </a:spcAft>
              <a:buClr>
                <a:schemeClr val="tx2"/>
              </a:buClr>
              <a:buSzPct val="60000"/>
              <a:buFont typeface="Wingdings" pitchFamily="2" charset="2"/>
              <a:buChar char="q"/>
              <a:defRPr/>
            </a:pPr>
            <a:endParaRPr lang="en-GB" b="1" i="1" dirty="0" smtClean="0"/>
          </a:p>
          <a:p>
            <a:pPr algn="just" eaLnBrk="1" fontAlgn="auto" hangingPunct="1">
              <a:spcAft>
                <a:spcPts val="0"/>
              </a:spcAft>
              <a:buClr>
                <a:schemeClr val="tx2"/>
              </a:buClr>
              <a:buSzPct val="60000"/>
              <a:buFont typeface="Wingdings" pitchFamily="2" charset="2"/>
              <a:buChar char="q"/>
              <a:defRPr/>
            </a:pPr>
            <a:endParaRPr lang="en-GB" dirty="0" smtClean="0">
              <a:latin typeface="Agency FB" pitchFamily="34" charset="0"/>
            </a:endParaRP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GB" b="1" dirty="0">
                <a:latin typeface="Agency FB" pitchFamily="34" charset="0"/>
              </a:rPr>
              <a:t>Publications</a:t>
            </a:r>
          </a:p>
        </p:txBody>
      </p:sp>
    </p:spTree>
    <p:extLst>
      <p:ext uri="{BB962C8B-B14F-4D97-AF65-F5344CB8AC3E}">
        <p14:creationId xmlns:p14="http://schemas.microsoft.com/office/powerpoint/2010/main" val="334680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8915400" cy="6172200"/>
          </a:xfrm>
        </p:spPr>
        <p:txBody>
          <a:bodyPr rtlCol="0">
            <a:normAutofit/>
          </a:bodyPr>
          <a:lstStyle/>
          <a:p>
            <a:pPr algn="just"/>
            <a:r>
              <a:rPr lang="en-US" b="1" dirty="0" smtClean="0">
                <a:latin typeface="Agency FB" pitchFamily="34" charset="0"/>
              </a:rPr>
              <a:t>“Presenting </a:t>
            </a:r>
            <a:r>
              <a:rPr lang="en-US" b="1" dirty="0">
                <a:latin typeface="Agency FB" pitchFamily="34" charset="0"/>
              </a:rPr>
              <a:t>the Test Cell Algorithm for Solving </a:t>
            </a:r>
            <a:r>
              <a:rPr lang="en-US" b="1" dirty="0" smtClean="0">
                <a:latin typeface="Agency FB" pitchFamily="34" charset="0"/>
              </a:rPr>
              <a:t>Sudoku Puzzles”, </a:t>
            </a:r>
            <a:r>
              <a:rPr lang="en-US" dirty="0">
                <a:latin typeface="Agency FB" pitchFamily="34" charset="0"/>
              </a:rPr>
              <a:t>To be presented at 2011 International Conference on Foundations of Computer Science  -July </a:t>
            </a:r>
            <a:r>
              <a:rPr lang="en-US" dirty="0" smtClean="0">
                <a:latin typeface="Agency FB" pitchFamily="34" charset="0"/>
              </a:rPr>
              <a:t>18-21,2011, </a:t>
            </a:r>
            <a:r>
              <a:rPr lang="en-US" dirty="0">
                <a:latin typeface="Agency FB" pitchFamily="34" charset="0"/>
              </a:rPr>
              <a:t>Las Vegas</a:t>
            </a:r>
          </a:p>
          <a:p>
            <a:pPr algn="just"/>
            <a:r>
              <a:rPr lang="en-US" dirty="0" smtClean="0">
                <a:latin typeface="Agency FB" pitchFamily="34" charset="0"/>
              </a:rPr>
              <a:t>“</a:t>
            </a:r>
            <a:r>
              <a:rPr lang="en-US" b="1" dirty="0">
                <a:latin typeface="Agency FB" pitchFamily="34" charset="0"/>
              </a:rPr>
              <a:t>Design of a Time-Frequency Domain Analysis Online Laboratory Utilizing </a:t>
            </a:r>
            <a:r>
              <a:rPr lang="en-US" b="1" dirty="0" smtClean="0">
                <a:latin typeface="Agency FB" pitchFamily="34" charset="0"/>
              </a:rPr>
              <a:t>the </a:t>
            </a:r>
            <a:r>
              <a:rPr lang="en-US" b="1" dirty="0">
                <a:latin typeface="Agency FB" pitchFamily="34" charset="0"/>
              </a:rPr>
              <a:t>EMONA </a:t>
            </a:r>
            <a:r>
              <a:rPr lang="en-US" b="1" dirty="0" smtClean="0">
                <a:latin typeface="Agency FB" pitchFamily="34" charset="0"/>
              </a:rPr>
              <a:t>DATEx Board</a:t>
            </a:r>
            <a:r>
              <a:rPr lang="en-US" dirty="0" smtClean="0">
                <a:latin typeface="Agency FB" pitchFamily="34" charset="0"/>
              </a:rPr>
              <a:t>”, To be presented at IEEE AFRICON Conference, Lusaka, Zambia September 13-15, 2011. </a:t>
            </a:r>
          </a:p>
          <a:p>
            <a:pPr algn="just"/>
            <a:r>
              <a:rPr lang="en-US" b="1" dirty="0" smtClean="0">
                <a:latin typeface="Agency FB" pitchFamily="34" charset="0"/>
              </a:rPr>
              <a:t>“A </a:t>
            </a:r>
            <a:r>
              <a:rPr lang="en-US" b="1" dirty="0">
                <a:latin typeface="Agency FB" pitchFamily="34" charset="0"/>
              </a:rPr>
              <a:t>Sequential Logic iLab Utilizing NI ELVIS II+ and the Interactive iLab </a:t>
            </a:r>
            <a:r>
              <a:rPr lang="en-US" b="1" dirty="0" smtClean="0">
                <a:latin typeface="Agency FB" pitchFamily="34" charset="0"/>
              </a:rPr>
              <a:t>Architecture”, </a:t>
            </a:r>
            <a:r>
              <a:rPr lang="en-US" dirty="0" smtClean="0">
                <a:latin typeface="Agency FB" pitchFamily="34" charset="0"/>
              </a:rPr>
              <a:t>Submitted for Peer Review, toward the exp.at 2011 Conference, November 17-18, Lisbon, Portugal </a:t>
            </a:r>
            <a:endParaRPr lang="en-US" dirty="0">
              <a:latin typeface="Agency FB" pitchFamily="34" charset="0"/>
            </a:endParaRPr>
          </a:p>
          <a:p>
            <a:pPr marL="0" indent="0" algn="just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tx2"/>
              </a:buClr>
              <a:buSzPct val="60000"/>
              <a:buNone/>
              <a:defRPr/>
            </a:pPr>
            <a:endParaRPr lang="en-GB" sz="2400" dirty="0" smtClean="0">
              <a:latin typeface="Agency FB" pitchFamily="34" charset="0"/>
            </a:endParaRPr>
          </a:p>
          <a:p>
            <a:pPr algn="just" eaLnBrk="1" fontAlgn="auto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SzPct val="60000"/>
              <a:buFont typeface="Agency FB" pitchFamily="34" charset="0"/>
              <a:buChar char="−"/>
              <a:defRPr/>
            </a:pPr>
            <a:endParaRPr lang="en-GB" sz="2400" dirty="0" smtClean="0">
              <a:latin typeface="Agency FB" pitchFamily="34" charset="0"/>
            </a:endParaRPr>
          </a:p>
          <a:p>
            <a:pPr algn="just" eaLnBrk="1" fontAlgn="auto" hangingPunct="1">
              <a:spcAft>
                <a:spcPts val="0"/>
              </a:spcAft>
              <a:buClr>
                <a:schemeClr val="tx2"/>
              </a:buClr>
              <a:buSzPct val="60000"/>
              <a:buFont typeface="Wingdings" pitchFamily="2" charset="2"/>
              <a:buChar char="q"/>
              <a:defRPr/>
            </a:pPr>
            <a:endParaRPr lang="en-GB" b="1" i="1" dirty="0" smtClean="0"/>
          </a:p>
          <a:p>
            <a:pPr algn="just" eaLnBrk="1" fontAlgn="auto" hangingPunct="1">
              <a:spcAft>
                <a:spcPts val="0"/>
              </a:spcAft>
              <a:buClr>
                <a:schemeClr val="tx2"/>
              </a:buClr>
              <a:buSzPct val="60000"/>
              <a:buFont typeface="Wingdings" pitchFamily="2" charset="2"/>
              <a:buChar char="q"/>
              <a:defRPr/>
            </a:pPr>
            <a:endParaRPr lang="en-GB" dirty="0" smtClean="0">
              <a:latin typeface="Agency FB" pitchFamily="34" charset="0"/>
            </a:endParaRP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GB" b="1" dirty="0">
                <a:latin typeface="Agency FB" pitchFamily="34" charset="0"/>
              </a:rPr>
              <a:t>Publications</a:t>
            </a:r>
          </a:p>
        </p:txBody>
      </p:sp>
    </p:spTree>
    <p:extLst>
      <p:ext uri="{BB962C8B-B14F-4D97-AF65-F5344CB8AC3E}">
        <p14:creationId xmlns:p14="http://schemas.microsoft.com/office/powerpoint/2010/main" val="199959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3720576"/>
              </p:ext>
            </p:extLst>
          </p:nvPr>
        </p:nvGraphicFramePr>
        <p:xfrm>
          <a:off x="304800" y="304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own Arrow 5"/>
          <p:cNvSpPr/>
          <p:nvPr/>
        </p:nvSpPr>
        <p:spPr>
          <a:xfrm>
            <a:off x="4038600" y="3124200"/>
            <a:ext cx="1246632" cy="15118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5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Arabic Typesetting" pitchFamily="66" charset="-78"/>
                <a:cs typeface="Arabic Typesetting" pitchFamily="66" charset="-78"/>
              </a:rPr>
              <a:t>	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b="1" dirty="0" smtClean="0">
                <a:latin typeface="Agency FB" pitchFamily="34" charset="0"/>
                <a:cs typeface="Arabic Typesetting" pitchFamily="66" charset="-78"/>
              </a:rPr>
              <a:t>Collaborative Training with KIST at KIST</a:t>
            </a:r>
            <a:endParaRPr lang="en-US" sz="4000" b="1" dirty="0" smtClean="0">
              <a:solidFill>
                <a:srgbClr val="7030A0"/>
              </a:solidFill>
              <a:latin typeface="Agency FB" pitchFamily="34" charset="0"/>
            </a:endParaRPr>
          </a:p>
        </p:txBody>
      </p:sp>
      <p:pic>
        <p:nvPicPr>
          <p:cNvPr id="3074" name="Picture 9" descr="C:\Documents and Settings\Administrator\My Documents\My Pictures\vlcsnap-2002-01-01-01h55m16s1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309" y="762001"/>
            <a:ext cx="8147291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484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3600" b="1" spc="300" dirty="0" smtClean="0">
                <a:latin typeface="Agency FB" pitchFamily="34" charset="0"/>
              </a:rPr>
              <a:t>Graduate Researchers at MIT, November 2010</a:t>
            </a:r>
          </a:p>
        </p:txBody>
      </p:sp>
      <p:pic>
        <p:nvPicPr>
          <p:cNvPr id="1026" name="Picture 2" descr="A:\personals\snaps\MIT-Nov 2010\DSC006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6719"/>
            <a:ext cx="9144000" cy="594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26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915400" cy="5638800"/>
          </a:xfrm>
        </p:spPr>
        <p:txBody>
          <a:bodyPr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Agency FB" pitchFamily="34" charset="0"/>
              </a:rPr>
              <a:t>Team Membership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gency FB" pitchFamily="34" charset="0"/>
              </a:rPr>
              <a:t>New iLabs and Related Research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gency FB" pitchFamily="34" charset="0"/>
              </a:rPr>
              <a:t>Publications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gency FB" pitchFamily="34" charset="0"/>
              </a:rPr>
              <a:t>Conferences and Workshops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gency FB" pitchFamily="34" charset="0"/>
              </a:rPr>
              <a:t>Graduate Fellowships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gency FB" pitchFamily="34" charset="0"/>
              </a:rPr>
              <a:t>Support from the Government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gency FB" pitchFamily="34" charset="0"/>
              </a:rPr>
              <a:t>Prospects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gency FB" pitchFamily="34" charset="0"/>
              </a:rPr>
              <a:t>Challenges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gency FB" pitchFamily="34" charset="0"/>
              </a:rPr>
              <a:t>Tracing iLabs@MAK Alumni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gency FB" pitchFamily="34" charset="0"/>
              </a:rPr>
              <a:t>Acknowledgements</a:t>
            </a:r>
          </a:p>
          <a:p>
            <a:pPr>
              <a:lnSpc>
                <a:spcPct val="90000"/>
              </a:lnSpc>
            </a:pPr>
            <a:endParaRPr lang="en-US" dirty="0" smtClean="0">
              <a:latin typeface="Agency FB" pitchFamily="34" charset="0"/>
            </a:endParaRPr>
          </a:p>
          <a:p>
            <a:pPr>
              <a:lnSpc>
                <a:spcPct val="90000"/>
              </a:lnSpc>
            </a:pPr>
            <a:endParaRPr lang="en-US" dirty="0" smtClean="0">
              <a:latin typeface="Agency FB" pitchFamily="34" charset="0"/>
            </a:endParaRPr>
          </a:p>
          <a:p>
            <a:pPr marL="457200" lvl="1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  <a:defRPr/>
            </a:pPr>
            <a:endParaRPr lang="en-US" sz="3600" dirty="0" smtClean="0">
              <a:latin typeface="Agency FB" pitchFamily="34" charset="0"/>
            </a:endParaRPr>
          </a:p>
          <a:p>
            <a:pPr marL="457200" lvl="1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  <a:defRPr/>
            </a:pPr>
            <a:endParaRPr lang="en-US" dirty="0">
              <a:latin typeface="Agency FB" pitchFamily="34" charset="0"/>
            </a:endParaRPr>
          </a:p>
          <a:p>
            <a:pPr marL="800100" lvl="1" indent="-342900" algn="just" eaLnBrk="1" fontAlgn="auto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Blip>
                <a:blip r:embed="rId2"/>
              </a:buBlip>
              <a:defRPr/>
            </a:pPr>
            <a:endParaRPr lang="en-GB" dirty="0"/>
          </a:p>
          <a:p>
            <a:pPr lvl="1" algn="just" eaLnBrk="1" fontAlgn="auto" hangingPunct="1">
              <a:lnSpc>
                <a:spcPct val="170000"/>
              </a:lnSpc>
              <a:spcAft>
                <a:spcPts val="0"/>
              </a:spcAft>
              <a:buSzPct val="80000"/>
              <a:buFont typeface="Wingdings" pitchFamily="2" charset="2"/>
              <a:buChar char="q"/>
              <a:defRPr/>
            </a:pPr>
            <a:endParaRPr lang="en-US" b="1" dirty="0"/>
          </a:p>
        </p:txBody>
      </p:sp>
      <p:sp>
        <p:nvSpPr>
          <p:cNvPr id="4" name="Title 3"/>
          <p:cNvSpPr txBox="1"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9441"/>
          </a:xfrm>
          <a:solidFill>
            <a:schemeClr val="accent1">
              <a:lumMod val="20000"/>
              <a:lumOff val="80000"/>
            </a:schemeClr>
          </a:solidFill>
          <a:ln>
            <a:miter lim="800000"/>
            <a:headEnd/>
            <a:tailEnd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Our Focus Today</a:t>
            </a:r>
            <a:endParaRPr lang="nl-BE" b="1" dirty="0">
              <a:solidFill>
                <a:schemeClr val="tx1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3600" b="1" spc="300" dirty="0" smtClean="0">
                <a:latin typeface="Agency FB" pitchFamily="34" charset="0"/>
              </a:rPr>
              <a:t>iLabs@MAK and MIT Training at MAK </a:t>
            </a:r>
          </a:p>
        </p:txBody>
      </p:sp>
      <p:pic>
        <p:nvPicPr>
          <p:cNvPr id="3" name="Picture 2" descr="A:\personals\snaps\cam-Nov 2010\101MSDCF\DSC0050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1" t="26710" r="10228"/>
          <a:stretch/>
        </p:blipFill>
        <p:spPr bwMode="auto">
          <a:xfrm>
            <a:off x="762000" y="990600"/>
            <a:ext cx="7848600" cy="5257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4892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3600" b="1" spc="300" dirty="0" smtClean="0">
                <a:latin typeface="Agency FB" pitchFamily="34" charset="0"/>
              </a:rPr>
              <a:t>RRTN Training at MAK</a:t>
            </a:r>
          </a:p>
        </p:txBody>
      </p:sp>
      <p:pic>
        <p:nvPicPr>
          <p:cNvPr id="14338" name="Picture 2" descr="A:\personals\snaps\cam-Nov 2010\101MSDCF\DSC003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21492"/>
            <a:ext cx="8305800" cy="583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54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3600" b="1" spc="300" dirty="0" smtClean="0">
                <a:latin typeface="Agency FB" pitchFamily="34" charset="0"/>
              </a:rPr>
              <a:t>Undergraduate Researchers at MIT, March 2011</a:t>
            </a:r>
          </a:p>
        </p:txBody>
      </p:sp>
      <p:pic>
        <p:nvPicPr>
          <p:cNvPr id="2050" name="Picture 2" descr="A:\personals\snaps\MIT snaps\MIT snaps\100_01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88392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05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3600" b="1" spc="300" dirty="0" smtClean="0">
                <a:latin typeface="Agency FB" pitchFamily="34" charset="0"/>
              </a:rPr>
              <a:t>ICT Expo 2011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5840"/>
            <a:ext cx="9220200" cy="5852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887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Graduate Fellowships</a:t>
            </a:r>
            <a:endParaRPr lang="en-US" b="1" dirty="0">
              <a:solidFill>
                <a:schemeClr val="tx1"/>
              </a:solidFill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8437" name="Content Placeholder 5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486400"/>
          </a:xfrm>
        </p:spPr>
        <p:txBody>
          <a:bodyPr/>
          <a:lstStyle/>
          <a:p>
            <a:pPr marL="519113" indent="-519113" algn="just" eaLnBrk="1" hangingPunct="1">
              <a:lnSpc>
                <a:spcPct val="150000"/>
              </a:lnSpc>
              <a:buSzPct val="80000"/>
              <a:buFont typeface="Wingdings" pitchFamily="2" charset="2"/>
              <a:buChar char="q"/>
            </a:pPr>
            <a:r>
              <a:rPr lang="en-US" dirty="0" smtClean="0">
                <a:latin typeface="Agency FB" pitchFamily="34" charset="0"/>
              </a:rPr>
              <a:t>2 Graduate Fellowships won in the first round</a:t>
            </a:r>
          </a:p>
          <a:p>
            <a:pPr marL="519113" indent="-519113" algn="just" eaLnBrk="1" hangingPunct="1">
              <a:lnSpc>
                <a:spcPct val="150000"/>
              </a:lnSpc>
              <a:buSzPct val="80000"/>
              <a:buFont typeface="Wingdings" pitchFamily="2" charset="2"/>
              <a:buChar char="q"/>
            </a:pPr>
            <a:r>
              <a:rPr lang="en-US" dirty="0" smtClean="0">
                <a:latin typeface="Agency FB" pitchFamily="34" charset="0"/>
              </a:rPr>
              <a:t>One Graduate Fellowship and One Post Doctoral research Fellowship won in last round</a:t>
            </a:r>
          </a:p>
          <a:p>
            <a:pPr marL="519113" indent="-519113" algn="just" eaLnBrk="1" hangingPunct="1">
              <a:lnSpc>
                <a:spcPct val="150000"/>
              </a:lnSpc>
              <a:buSzPct val="80000"/>
              <a:buFont typeface="Wingdings" pitchFamily="2" charset="2"/>
              <a:buChar char="q"/>
            </a:pPr>
            <a:r>
              <a:rPr lang="en-US" dirty="0" smtClean="0">
                <a:latin typeface="Agency FB" pitchFamily="34" charset="0"/>
              </a:rPr>
              <a:t>Graduate Fellowships have facilitated retention and growth of junior Faculty</a:t>
            </a:r>
          </a:p>
          <a:p>
            <a:pPr marL="519113" indent="-519113" algn="just" eaLnBrk="1" hangingPunct="1">
              <a:lnSpc>
                <a:spcPct val="150000"/>
              </a:lnSpc>
              <a:buSzPct val="80000"/>
              <a:buFont typeface="Wingdings" pitchFamily="2" charset="2"/>
              <a:buChar char="q"/>
            </a:pPr>
            <a:r>
              <a:rPr lang="en-US" dirty="0" smtClean="0">
                <a:latin typeface="Agency FB" pitchFamily="34" charset="0"/>
              </a:rPr>
              <a:t>This kind of support should be sustained </a:t>
            </a:r>
          </a:p>
          <a:p>
            <a:pPr marL="519113" indent="-519113" algn="just" eaLnBrk="1" hangingPunct="1">
              <a:buSzPct val="80000"/>
              <a:buFont typeface="Arial" charset="0"/>
              <a:buNone/>
            </a:pPr>
            <a:endParaRPr lang="en-US" sz="3600" dirty="0" smtClean="0">
              <a:latin typeface="Agency FB" pitchFamily="34" charset="0"/>
            </a:endParaRPr>
          </a:p>
          <a:p>
            <a:pPr marL="519113" indent="-519113" algn="just" eaLnBrk="1" hangingPunct="1">
              <a:buSzPct val="80000"/>
              <a:buFont typeface="Wingdings" pitchFamily="2" charset="2"/>
              <a:buChar char="q"/>
            </a:pPr>
            <a:endParaRPr lang="en-US" sz="3600" dirty="0" smtClean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3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Government </a:t>
            </a:r>
            <a:r>
              <a:rPr lang="en-US" b="1" dirty="0" smtClean="0">
                <a:latin typeface="Agency FB" pitchFamily="34" charset="0"/>
              </a:rPr>
              <a:t>Support</a:t>
            </a:r>
            <a:endParaRPr lang="en-US" b="1" dirty="0">
              <a:solidFill>
                <a:schemeClr val="tx1"/>
              </a:solidFill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9461" name="Content Placeholder 5"/>
          <p:cNvSpPr>
            <a:spLocks noGrp="1"/>
          </p:cNvSpPr>
          <p:nvPr>
            <p:ph idx="1"/>
          </p:nvPr>
        </p:nvSpPr>
        <p:spPr>
          <a:xfrm>
            <a:off x="0" y="838200"/>
            <a:ext cx="8839200" cy="5486400"/>
          </a:xfrm>
        </p:spPr>
        <p:txBody>
          <a:bodyPr/>
          <a:lstStyle/>
          <a:p>
            <a:pPr marL="519113" indent="-519113" algn="ctr" eaLnBrk="1" hangingPunct="1">
              <a:buSzPct val="80000"/>
              <a:buFont typeface="Arial" charset="0"/>
              <a:buNone/>
            </a:pPr>
            <a:endParaRPr lang="en-US" sz="1800" dirty="0" smtClean="0">
              <a:latin typeface="Agency FB" pitchFamily="34" charset="0"/>
            </a:endParaRPr>
          </a:p>
          <a:p>
            <a:pPr marL="519113" indent="-519113" algn="just" eaLnBrk="1" hangingPunct="1">
              <a:buSzPct val="80000"/>
              <a:buFont typeface="Arial" charset="0"/>
              <a:buNone/>
            </a:pPr>
            <a:endParaRPr lang="en-US" sz="3600" dirty="0" smtClean="0">
              <a:latin typeface="Agency FB" pitchFamily="34" charset="0"/>
            </a:endParaRPr>
          </a:p>
          <a:p>
            <a:pPr marL="519113" indent="-519113" algn="just" eaLnBrk="1" hangingPunct="1">
              <a:buSzPct val="80000"/>
              <a:buFont typeface="Wingdings" pitchFamily="2" charset="2"/>
              <a:buChar char="q"/>
            </a:pPr>
            <a:endParaRPr lang="en-US" sz="3600" dirty="0" smtClean="0">
              <a:latin typeface="Agency FB" pitchFamily="34" charset="0"/>
            </a:endParaRPr>
          </a:p>
        </p:txBody>
      </p:sp>
      <p:pic>
        <p:nvPicPr>
          <p:cNvPr id="6" name="Picture 7" descr="C:\Users\PIM\Flash\PIX with HE\DSC_28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7" t="9924" r="25000"/>
          <a:stretch>
            <a:fillRect/>
          </a:stretch>
        </p:blipFill>
        <p:spPr bwMode="auto">
          <a:xfrm>
            <a:off x="533400" y="1247775"/>
            <a:ext cx="4572000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C:\Users\PIM\Flash\PIX with HE\DSC_28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0" t="19943" r="23334"/>
          <a:stretch>
            <a:fillRect/>
          </a:stretch>
        </p:blipFill>
        <p:spPr bwMode="auto">
          <a:xfrm>
            <a:off x="5334000" y="1233920"/>
            <a:ext cx="3352800" cy="531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95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sz="3200" b="1" dirty="0" smtClean="0">
                <a:latin typeface="Agency FB" pitchFamily="34" charset="0"/>
              </a:rPr>
              <a:t>Data Center Setup </a:t>
            </a:r>
            <a:endParaRPr lang="en-US" sz="3200" b="1" dirty="0">
              <a:solidFill>
                <a:schemeClr val="tx1"/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29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sz="3200" b="1" dirty="0" smtClean="0">
                <a:latin typeface="Agency FB" pitchFamily="34" charset="0"/>
              </a:rPr>
              <a:t>Extension of Online Laboratories to Busitema University</a:t>
            </a:r>
            <a:endParaRPr lang="en-US" sz="3200" b="1" dirty="0">
              <a:solidFill>
                <a:schemeClr val="tx1"/>
              </a:solidFill>
              <a:latin typeface="Agency FB" pitchFamily="34" charset="0"/>
            </a:endParaRPr>
          </a:p>
        </p:txBody>
      </p:sp>
      <p:pic>
        <p:nvPicPr>
          <p:cNvPr id="8" name="Picture 2" descr="F:\busitema\100M1063\100_61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3440"/>
            <a:ext cx="9144000" cy="585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6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sz="3200" b="1" dirty="0" smtClean="0">
                <a:latin typeface="Agency FB" pitchFamily="34" charset="0"/>
              </a:rPr>
              <a:t>Extension of Online Laboratories to Busitema University</a:t>
            </a:r>
            <a:endParaRPr lang="en-US" sz="3200" b="1" dirty="0">
              <a:solidFill>
                <a:schemeClr val="tx1"/>
              </a:solidFill>
              <a:latin typeface="Agency FB" pitchFamily="34" charset="0"/>
            </a:endParaRPr>
          </a:p>
        </p:txBody>
      </p:sp>
      <p:pic>
        <p:nvPicPr>
          <p:cNvPr id="8196" name="Picture 4" descr="A:\personals\snaps\busitema\busitema snaps\100_61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5992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77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sz="3200" b="1" dirty="0" smtClean="0">
                <a:latin typeface="Agency FB" pitchFamily="34" charset="0"/>
              </a:rPr>
              <a:t>Extension of Online Laboratories to Busitema University</a:t>
            </a:r>
            <a:endParaRPr lang="en-US" sz="3200" b="1" dirty="0">
              <a:solidFill>
                <a:schemeClr val="tx1"/>
              </a:solidFill>
              <a:latin typeface="Agency FB" pitchFamily="34" charset="0"/>
            </a:endParaRPr>
          </a:p>
        </p:txBody>
      </p:sp>
      <p:pic>
        <p:nvPicPr>
          <p:cNvPr id="8195" name="Picture 3" descr="A:\personals\snaps\busitema\busitema snaps\100_61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609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12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867400"/>
          </a:xfrm>
        </p:spPr>
        <p:txBody>
          <a:bodyPr rtlCol="0">
            <a:normAutofit/>
          </a:bodyPr>
          <a:lstStyle/>
          <a:p>
            <a:pPr marL="463550" indent="-463550" algn="just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Principal Investigator</a:t>
            </a:r>
          </a:p>
          <a:p>
            <a:pPr marL="463550" indent="-463550" algn="just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Project Administrator</a:t>
            </a:r>
          </a:p>
          <a:p>
            <a:pPr marL="463550" indent="-463550" algn="just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Research Coordinator</a:t>
            </a:r>
          </a:p>
          <a:p>
            <a:pPr marL="463550" indent="-463550" algn="just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Graduate Researchers (6)</a:t>
            </a:r>
          </a:p>
          <a:p>
            <a:pPr marL="463550" indent="-463550" algn="just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Undergraduate Researchers (17, 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9</a:t>
            </a:r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gency FB" pitchFamily="34" charset="0"/>
              </a:rPr>
              <a:t> male, 8 Female)</a:t>
            </a:r>
            <a:endParaRPr lang="en-US" dirty="0" smtClean="0">
              <a:latin typeface="Agency FB" pitchFamily="34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endParaRPr lang="en-US" dirty="0" smtClean="0">
              <a:latin typeface="Agency FB" pitchFamily="34" charset="0"/>
            </a:endParaRPr>
          </a:p>
          <a:p>
            <a:pPr marL="463550" indent="-463550" algn="just" eaLnBrk="1" fontAlgn="auto" hangingPunct="1"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endParaRPr lang="en-US" dirty="0" smtClean="0">
              <a:latin typeface="Agency FB" pitchFamily="34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 smtClean="0">
              <a:latin typeface="Agency FB" pitchFamily="34" charset="0"/>
            </a:endParaRPr>
          </a:p>
          <a:p>
            <a:pPr algn="just" eaLnBrk="1" fontAlgn="auto" hangingPunct="1">
              <a:spcAft>
                <a:spcPts val="0"/>
              </a:spcAft>
              <a:buClr>
                <a:schemeClr val="tx2"/>
              </a:buClr>
              <a:buSzPct val="60000"/>
              <a:buFont typeface="Wingdings" pitchFamily="2" charset="2"/>
              <a:buChar char="q"/>
              <a:defRPr/>
            </a:pPr>
            <a:endParaRPr lang="en-US" sz="2800" b="1" dirty="0" smtClean="0">
              <a:latin typeface="Agency FB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b="1" dirty="0" smtClean="0">
              <a:latin typeface="Agency FB" pitchFamily="34" charset="0"/>
            </a:endParaRPr>
          </a:p>
        </p:txBody>
      </p:sp>
      <p:sp>
        <p:nvSpPr>
          <p:cNvPr id="5" name="Title 3"/>
          <p:cNvSpPr txBox="1"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9441"/>
          </a:xfrm>
          <a:solidFill>
            <a:schemeClr val="accent1">
              <a:lumMod val="20000"/>
              <a:lumOff val="80000"/>
            </a:schemeClr>
          </a:solidFill>
          <a:ln>
            <a:miter lim="800000"/>
            <a:headEnd/>
            <a:tailEnd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The  iLabs@MAK Team at a Glance</a:t>
            </a:r>
            <a:endParaRPr lang="nl-BE" b="1" dirty="0">
              <a:solidFill>
                <a:schemeClr val="tx1"/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77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latin typeface="Arabic Typesetting" pitchFamily="66" charset="-78"/>
                <a:cs typeface="Arabic Typesetting" pitchFamily="66" charset="-78"/>
              </a:rPr>
              <a:t>	</a:t>
            </a:r>
          </a:p>
        </p:txBody>
      </p:sp>
      <p:pic>
        <p:nvPicPr>
          <p:cNvPr id="1026" name="Picture 2" descr="A:\personals\snaps\cam-Nov 2010\101MSDCF\DSC006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991600" cy="594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sz="3200" b="1" dirty="0" smtClean="0">
                <a:latin typeface="Agency FB" pitchFamily="34" charset="0"/>
              </a:rPr>
              <a:t>Supporting Innovation in Secondary Schools-SMACK</a:t>
            </a:r>
            <a:endParaRPr lang="en-US" sz="3200" b="1" dirty="0">
              <a:solidFill>
                <a:schemeClr val="tx1"/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54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latin typeface="Arabic Typesetting" pitchFamily="66" charset="-78"/>
                <a:cs typeface="Arabic Typesetting" pitchFamily="66" charset="-78"/>
              </a:rPr>
              <a:t>	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sz="3200" b="1" dirty="0" smtClean="0">
                <a:latin typeface="Agency FB" pitchFamily="34" charset="0"/>
              </a:rPr>
              <a:t>Supporting Innovation in Secondary Schools-Gayaza HS</a:t>
            </a:r>
            <a:endParaRPr lang="en-US" sz="3200" b="1" dirty="0">
              <a:solidFill>
                <a:schemeClr val="tx1"/>
              </a:solidFill>
              <a:latin typeface="Agency FB" pitchFamily="34" charset="0"/>
            </a:endParaRPr>
          </a:p>
        </p:txBody>
      </p:sp>
      <p:pic>
        <p:nvPicPr>
          <p:cNvPr id="6" name="Picture 2" descr="F:\DSC002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7" y="762000"/>
            <a:ext cx="91440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14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latin typeface="Arabic Typesetting" pitchFamily="66" charset="-78"/>
                <a:cs typeface="Arabic Typesetting" pitchFamily="66" charset="-78"/>
              </a:rPr>
              <a:t>	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sz="3200" b="1" dirty="0" smtClean="0">
                <a:latin typeface="Agency FB" pitchFamily="34" charset="0"/>
              </a:rPr>
              <a:t>The Schools’ Robotics Challenge</a:t>
            </a:r>
            <a:endParaRPr lang="en-US" sz="3200" b="1" dirty="0">
              <a:solidFill>
                <a:schemeClr val="tx1"/>
              </a:solidFill>
              <a:latin typeface="Agency FB" pitchFamily="34" charset="0"/>
            </a:endParaRPr>
          </a:p>
        </p:txBody>
      </p:sp>
      <p:pic>
        <p:nvPicPr>
          <p:cNvPr id="9218" name="Picture 2" descr="G:\SRC snaps\makelele\DSC_12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6084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71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latin typeface="Arabic Typesetting" pitchFamily="66" charset="-78"/>
                <a:cs typeface="Arabic Typesetting" pitchFamily="66" charset="-78"/>
              </a:rPr>
              <a:t>	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sz="3200" b="1" dirty="0" smtClean="0">
                <a:latin typeface="Agency FB" pitchFamily="34" charset="0"/>
              </a:rPr>
              <a:t>The Schools’ Robotics Challenge</a:t>
            </a:r>
            <a:endParaRPr lang="en-US" sz="3200" b="1" dirty="0">
              <a:solidFill>
                <a:schemeClr val="tx1"/>
              </a:solidFill>
              <a:latin typeface="Agency FB" pitchFamily="34" charset="0"/>
            </a:endParaRPr>
          </a:p>
        </p:txBody>
      </p:sp>
      <p:pic>
        <p:nvPicPr>
          <p:cNvPr id="10242" name="Picture 2" descr="G:\SRC snaps\makelele\DSC_14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399"/>
            <a:ext cx="9113520" cy="59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59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latin typeface="Arabic Typesetting" pitchFamily="66" charset="-78"/>
                <a:cs typeface="Arabic Typesetting" pitchFamily="66" charset="-78"/>
              </a:rPr>
              <a:t>	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sz="3200" b="1" dirty="0" smtClean="0">
                <a:latin typeface="Agency FB" pitchFamily="34" charset="0"/>
              </a:rPr>
              <a:t>The Schools’ Robotics Challenge</a:t>
            </a:r>
            <a:endParaRPr lang="en-US" sz="3200" b="1" dirty="0">
              <a:solidFill>
                <a:schemeClr val="tx1"/>
              </a:solidFill>
              <a:latin typeface="Agency FB" pitchFamily="34" charset="0"/>
            </a:endParaRPr>
          </a:p>
        </p:txBody>
      </p:sp>
      <p:pic>
        <p:nvPicPr>
          <p:cNvPr id="11267" name="Picture 3" descr="G:\SRC snaps\makelele\DSC_15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608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81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latin typeface="Arabic Typesetting" pitchFamily="66" charset="-78"/>
                <a:cs typeface="Arabic Typesetting" pitchFamily="66" charset="-78"/>
              </a:rPr>
              <a:t>	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</a:pPr>
            <a:r>
              <a:rPr lang="en-US" sz="3200" b="1" dirty="0" smtClean="0">
                <a:latin typeface="Agency FB" pitchFamily="34" charset="0"/>
              </a:rPr>
              <a:t>The Schools’ Robotics Challenge-Victors!!</a:t>
            </a:r>
            <a:endParaRPr lang="en-US" sz="3200" b="1" dirty="0">
              <a:solidFill>
                <a:schemeClr val="tx1"/>
              </a:solidFill>
              <a:latin typeface="Agency FB" pitchFamily="34" charset="0"/>
            </a:endParaRPr>
          </a:p>
        </p:txBody>
      </p:sp>
      <p:pic>
        <p:nvPicPr>
          <p:cNvPr id="12290" name="Picture 2" descr="G:\SRC snaps\makelele\DSC_16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399"/>
            <a:ext cx="9144000" cy="6084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27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40000"/>
              <a:lumOff val="60000"/>
            </a:schemeClr>
          </a:soli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3600" b="1" spc="300" dirty="0" smtClean="0">
                <a:latin typeface="Agency FB" pitchFamily="34" charset="0"/>
              </a:rPr>
              <a:t>Development of Interactive Courseware</a:t>
            </a:r>
          </a:p>
        </p:txBody>
      </p:sp>
      <p:pic>
        <p:nvPicPr>
          <p:cNvPr id="3" name="Picture 2"/>
          <p:cNvPicPr/>
          <p:nvPr/>
        </p:nvPicPr>
        <p:blipFill rotWithShape="1">
          <a:blip r:embed="rId3"/>
          <a:srcRect l="7372" t="39094" r="9134"/>
          <a:stretch/>
        </p:blipFill>
        <p:spPr bwMode="auto">
          <a:xfrm>
            <a:off x="0" y="914400"/>
            <a:ext cx="9144000" cy="5943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4740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17840"/>
              </p:ext>
            </p:extLst>
          </p:nvPr>
        </p:nvGraphicFramePr>
        <p:xfrm>
          <a:off x="304800" y="304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own Arrow 5"/>
          <p:cNvSpPr/>
          <p:nvPr/>
        </p:nvSpPr>
        <p:spPr>
          <a:xfrm>
            <a:off x="4038600" y="3124200"/>
            <a:ext cx="1246632" cy="15118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4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" y="0"/>
            <a:ext cx="9144000" cy="914400"/>
          </a:xfrm>
          <a:solidFill>
            <a:schemeClr val="tx2">
              <a:lumMod val="40000"/>
              <a:lumOff val="60000"/>
            </a:schemeClr>
          </a:soli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b="1" spc="300" dirty="0" smtClean="0">
                <a:latin typeface="Agency FB" pitchFamily="34" charset="0"/>
              </a:rPr>
              <a:t>2011/2012 Activities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Autofit/>
          </a:bodyPr>
          <a:lstStyle/>
          <a:p>
            <a:pPr marL="627063" indent="-627063" algn="just" eaLnBrk="1" hangingPunct="1">
              <a:spcBef>
                <a:spcPts val="1200"/>
              </a:spcBef>
              <a:spcAft>
                <a:spcPts val="1200"/>
              </a:spcAft>
              <a:buFont typeface="Arial" charset="0"/>
              <a:buBlip>
                <a:blip r:embed="rId3"/>
              </a:buBlip>
              <a:tabLst>
                <a:tab pos="627063" algn="l"/>
              </a:tabLst>
              <a:defRPr/>
            </a:pPr>
            <a:r>
              <a:rPr lang="en-GB" sz="2800" dirty="0" smtClean="0">
                <a:latin typeface="Agency FB" pitchFamily="34" charset="0"/>
              </a:rPr>
              <a:t>Interactive Courseware in Secondary Schools </a:t>
            </a:r>
          </a:p>
          <a:p>
            <a:pPr marL="627063" indent="-627063" algn="just" eaLnBrk="1" hangingPunct="1">
              <a:spcBef>
                <a:spcPts val="1200"/>
              </a:spcBef>
              <a:spcAft>
                <a:spcPts val="1200"/>
              </a:spcAft>
              <a:buFont typeface="Arial" charset="0"/>
              <a:buBlip>
                <a:blip r:embed="rId3"/>
              </a:buBlip>
              <a:tabLst>
                <a:tab pos="627063" algn="l"/>
              </a:tabLst>
              <a:defRPr/>
            </a:pPr>
            <a:r>
              <a:rPr lang="en-GB" sz="2800" dirty="0" smtClean="0">
                <a:latin typeface="Agency FB" pitchFamily="34" charset="0"/>
              </a:rPr>
              <a:t>More support for Technology Innovation in Secondary Schools, Robotics Challenge Extended to Kings College Buddo and Mt. St. </a:t>
            </a:r>
            <a:r>
              <a:rPr lang="en-GB" sz="2800" dirty="0">
                <a:latin typeface="Agency FB" pitchFamily="34" charset="0"/>
              </a:rPr>
              <a:t>M</a:t>
            </a:r>
            <a:r>
              <a:rPr lang="en-GB" sz="2800" dirty="0" smtClean="0">
                <a:latin typeface="Agency FB" pitchFamily="34" charset="0"/>
              </a:rPr>
              <a:t>ary’s Namagunga</a:t>
            </a:r>
          </a:p>
          <a:p>
            <a:pPr marL="627063" indent="-627063" algn="just" eaLnBrk="1" hangingPunct="1">
              <a:spcBef>
                <a:spcPts val="1200"/>
              </a:spcBef>
              <a:spcAft>
                <a:spcPts val="1200"/>
              </a:spcAft>
              <a:buFont typeface="Arial" charset="0"/>
              <a:buBlip>
                <a:blip r:embed="rId3"/>
              </a:buBlip>
              <a:tabLst>
                <a:tab pos="627063" algn="l"/>
              </a:tabLst>
              <a:defRPr/>
            </a:pPr>
            <a:r>
              <a:rPr lang="en-GB" sz="2800" dirty="0" smtClean="0">
                <a:latin typeface="Agency FB" pitchFamily="34" charset="0"/>
              </a:rPr>
              <a:t>iLabs in Busitema and Kyambogo Universities</a:t>
            </a:r>
          </a:p>
          <a:p>
            <a:pPr marL="627063" indent="-627063" algn="just" eaLnBrk="1" hangingPunct="1">
              <a:spcBef>
                <a:spcPts val="1200"/>
              </a:spcBef>
              <a:spcAft>
                <a:spcPts val="1200"/>
              </a:spcAft>
              <a:buFont typeface="Arial" charset="0"/>
              <a:buBlip>
                <a:blip r:embed="rId3"/>
              </a:buBlip>
              <a:tabLst>
                <a:tab pos="627063" algn="l"/>
              </a:tabLst>
              <a:defRPr/>
            </a:pPr>
            <a:r>
              <a:rPr lang="en-GB" sz="2800" dirty="0" smtClean="0">
                <a:latin typeface="Agency FB" pitchFamily="34" charset="0"/>
              </a:rPr>
              <a:t>Completion of Data Centre; Permanent deployment of iLabs</a:t>
            </a:r>
          </a:p>
          <a:p>
            <a:pPr marL="627063" indent="-627063" algn="just" eaLnBrk="1" hangingPunct="1">
              <a:spcBef>
                <a:spcPts val="1200"/>
              </a:spcBef>
              <a:spcAft>
                <a:spcPts val="1200"/>
              </a:spcAft>
              <a:buFont typeface="Arial" charset="0"/>
              <a:buBlip>
                <a:blip r:embed="rId3"/>
              </a:buBlip>
              <a:tabLst>
                <a:tab pos="627063" algn="l"/>
              </a:tabLst>
              <a:defRPr/>
            </a:pPr>
            <a:r>
              <a:rPr lang="en-GB" sz="2800" dirty="0" smtClean="0">
                <a:latin typeface="Agency FB" pitchFamily="34" charset="0"/>
              </a:rPr>
              <a:t>More facilitated Retention and Growth of Junior Faculty</a:t>
            </a:r>
          </a:p>
          <a:p>
            <a:pPr marL="627063" indent="-627063" algn="just" eaLnBrk="1" hangingPunct="1">
              <a:spcBef>
                <a:spcPts val="1200"/>
              </a:spcBef>
              <a:spcAft>
                <a:spcPts val="1200"/>
              </a:spcAft>
              <a:buFont typeface="Arial" charset="0"/>
              <a:buBlip>
                <a:blip r:embed="rId3"/>
              </a:buBlip>
              <a:tabLst>
                <a:tab pos="627063" algn="l"/>
              </a:tabLst>
              <a:defRPr/>
            </a:pPr>
            <a:r>
              <a:rPr lang="en-GB" sz="2800" dirty="0" smtClean="0">
                <a:latin typeface="Agency FB" pitchFamily="34" charset="0"/>
              </a:rPr>
              <a:t>Research and Publications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6235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2">
              <a:lumMod val="40000"/>
              <a:lumOff val="60000"/>
            </a:schemeClr>
          </a:solidFill>
          <a:ln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b="1" spc="300" dirty="0" smtClean="0">
                <a:latin typeface="Agency FB" pitchFamily="34" charset="0"/>
              </a:rPr>
              <a:t>Challenges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066800"/>
            <a:ext cx="8382000" cy="5181600"/>
          </a:xfrm>
        </p:spPr>
        <p:txBody>
          <a:bodyPr/>
          <a:lstStyle/>
          <a:p>
            <a:pPr marL="627063" indent="-627063" algn="just"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charset="0"/>
              <a:buBlip>
                <a:blip r:embed="rId3"/>
              </a:buBlip>
              <a:tabLst>
                <a:tab pos="627063" algn="l"/>
              </a:tabLst>
              <a:defRPr/>
            </a:pPr>
            <a:r>
              <a:rPr lang="en-GB" dirty="0" smtClean="0">
                <a:latin typeface="Agency FB" pitchFamily="34" charset="0"/>
              </a:rPr>
              <a:t>Bandwidth Limitations- iLabs developed not permanently accessible on internet</a:t>
            </a:r>
          </a:p>
          <a:p>
            <a:pPr marL="627063" indent="-627063" algn="just"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charset="0"/>
              <a:buBlip>
                <a:blip r:embed="rId3"/>
              </a:buBlip>
              <a:tabLst>
                <a:tab pos="627063" algn="l"/>
              </a:tabLst>
              <a:defRPr/>
            </a:pPr>
            <a:r>
              <a:rPr lang="en-GB" dirty="0" smtClean="0">
                <a:latin typeface="Agency FB" pitchFamily="34" charset="0"/>
              </a:rPr>
              <a:t>Brain Drain: Low retention </a:t>
            </a:r>
          </a:p>
          <a:p>
            <a:pPr marL="627063" indent="-627063" algn="just"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Arial" charset="0"/>
              <a:buBlip>
                <a:blip r:embed="rId3"/>
              </a:buBlip>
              <a:tabLst>
                <a:tab pos="627063" algn="l"/>
              </a:tabLst>
              <a:defRPr/>
            </a:pPr>
            <a:r>
              <a:rPr lang="en-GB" dirty="0" smtClean="0">
                <a:latin typeface="Agency FB" pitchFamily="34" charset="0"/>
              </a:rPr>
              <a:t>Mobilisation of Partners</a:t>
            </a:r>
          </a:p>
          <a:p>
            <a:pPr marL="0" indent="0" eaLnBrk="1" hangingPunct="1"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72479"/>
            <a:ext cx="9144000" cy="769441"/>
          </a:xfrm>
          <a:solidFill>
            <a:schemeClr val="accent1">
              <a:lumMod val="20000"/>
              <a:lumOff val="80000"/>
            </a:schemeClr>
          </a:solidFill>
          <a:ln>
            <a:noFill/>
            <a:miter lim="800000"/>
            <a:headEnd/>
            <a:tailEnd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eaLnBrk="1" fontAlgn="auto" hangingPunct="1">
              <a:spcAft>
                <a:spcPts val="0"/>
              </a:spcAft>
            </a:pPr>
            <a:r>
              <a:rPr lang="en-US" b="1" dirty="0">
                <a:solidFill>
                  <a:schemeClr val="tx1"/>
                </a:solidFill>
                <a:latin typeface="Agency FB" pitchFamily="34" charset="0"/>
              </a:rPr>
              <a:t>The iLabs Team with Prof. Del Alamo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1999"/>
            <a:ext cx="9144000" cy="607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596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007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3124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419600" y="381000"/>
            <a:ext cx="41910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>
                <a:latin typeface="Agency FB" pitchFamily="34" charset="0"/>
              </a:rPr>
              <a:t>Albert </a:t>
            </a:r>
            <a:r>
              <a:rPr lang="en-US" sz="2800" dirty="0" err="1">
                <a:latin typeface="Agency FB" pitchFamily="34" charset="0"/>
              </a:rPr>
              <a:t>Lumu</a:t>
            </a:r>
            <a:endParaRPr lang="en-US" sz="2800" dirty="0">
              <a:latin typeface="Agency FB" pitchFamily="34" charset="0"/>
            </a:endParaRPr>
          </a:p>
          <a:p>
            <a:r>
              <a:rPr lang="en-US" sz="2800" dirty="0">
                <a:latin typeface="Agency FB" pitchFamily="34" charset="0"/>
              </a:rPr>
              <a:t>CGPA: 4.43 (first Class)</a:t>
            </a:r>
          </a:p>
          <a:p>
            <a:r>
              <a:rPr lang="en-US" sz="2800" dirty="0">
                <a:latin typeface="Agency FB" pitchFamily="34" charset="0"/>
              </a:rPr>
              <a:t>Graduate Fellow – iLABS@MAK Project</a:t>
            </a:r>
          </a:p>
          <a:p>
            <a:r>
              <a:rPr lang="en-US" sz="2800" dirty="0" err="1">
                <a:latin typeface="Agency FB" pitchFamily="34" charset="0"/>
              </a:rPr>
              <a:t>Msc</a:t>
            </a:r>
            <a:r>
              <a:rPr lang="en-US" sz="2800" dirty="0">
                <a:latin typeface="Agency FB" pitchFamily="34" charset="0"/>
              </a:rPr>
              <a:t>. Electrical Engineering - MAK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0" y="3581400"/>
            <a:ext cx="41910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>
                <a:latin typeface="Agency FB" pitchFamily="34" charset="0"/>
              </a:rPr>
              <a:t>Andrew </a:t>
            </a:r>
            <a:r>
              <a:rPr lang="en-US" sz="2800" dirty="0" err="1">
                <a:latin typeface="Agency FB" pitchFamily="34" charset="0"/>
              </a:rPr>
              <a:t>Katumba</a:t>
            </a:r>
            <a:endParaRPr lang="en-US" sz="2800" dirty="0">
              <a:latin typeface="Agency FB" pitchFamily="34" charset="0"/>
            </a:endParaRPr>
          </a:p>
          <a:p>
            <a:r>
              <a:rPr lang="en-US" sz="2800" dirty="0">
                <a:latin typeface="Agency FB" pitchFamily="34" charset="0"/>
              </a:rPr>
              <a:t>CGPA: 4.60 (first Class)</a:t>
            </a:r>
          </a:p>
          <a:p>
            <a:r>
              <a:rPr lang="en-US" sz="2800" dirty="0">
                <a:latin typeface="Agency FB" pitchFamily="34" charset="0"/>
              </a:rPr>
              <a:t>Graduate Fellow – iLABS@MAK Project</a:t>
            </a:r>
          </a:p>
          <a:p>
            <a:r>
              <a:rPr lang="en-US" sz="2800" dirty="0">
                <a:latin typeface="Agency FB" pitchFamily="34" charset="0"/>
              </a:rPr>
              <a:t>Teaching Assistant – </a:t>
            </a:r>
            <a:r>
              <a:rPr lang="en-US" sz="2800" dirty="0" smtClean="0">
                <a:latin typeface="Agency FB" pitchFamily="34" charset="0"/>
              </a:rPr>
              <a:t>ECE</a:t>
            </a:r>
            <a:endParaRPr lang="en-US" sz="2800" dirty="0">
              <a:latin typeface="Agency FB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352800"/>
            <a:ext cx="3048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0631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19600" y="381000"/>
            <a:ext cx="41910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 smtClean="0">
                <a:latin typeface="Agency FB" pitchFamily="34" charset="0"/>
              </a:rPr>
              <a:t>Michael Lutalo</a:t>
            </a:r>
          </a:p>
          <a:p>
            <a:r>
              <a:rPr lang="en-US" sz="2800" dirty="0" smtClean="0">
                <a:latin typeface="Agency FB" pitchFamily="34" charset="0"/>
              </a:rPr>
              <a:t>GPA</a:t>
            </a:r>
            <a:r>
              <a:rPr lang="en-US" sz="2800" dirty="0">
                <a:latin typeface="Agency FB" pitchFamily="34" charset="0"/>
              </a:rPr>
              <a:t>: </a:t>
            </a:r>
            <a:r>
              <a:rPr lang="en-US" sz="2800" dirty="0" smtClean="0">
                <a:latin typeface="Agency FB" pitchFamily="34" charset="0"/>
              </a:rPr>
              <a:t>3.65 (Second Class Upper)</a:t>
            </a:r>
            <a:endParaRPr lang="en-US" sz="2800" dirty="0">
              <a:latin typeface="Agency FB" pitchFamily="34" charset="0"/>
            </a:endParaRPr>
          </a:p>
          <a:p>
            <a:r>
              <a:rPr lang="en-US" sz="2800" dirty="0" smtClean="0">
                <a:latin typeface="Agency FB" pitchFamily="34" charset="0"/>
              </a:rPr>
              <a:t>MSc. Telecom-University of Sydney</a:t>
            </a:r>
          </a:p>
          <a:p>
            <a:r>
              <a:rPr lang="en-US" sz="2800" dirty="0" smtClean="0">
                <a:latin typeface="Agency FB" pitchFamily="34" charset="0"/>
              </a:rPr>
              <a:t>Australia</a:t>
            </a:r>
            <a:endParaRPr lang="en-US" sz="2800" dirty="0">
              <a:latin typeface="Agency FB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0" y="3581400"/>
            <a:ext cx="41910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 smtClean="0">
                <a:latin typeface="Agency FB" pitchFamily="34" charset="0"/>
              </a:rPr>
              <a:t>Lordewin Muhwezi</a:t>
            </a:r>
            <a:endParaRPr lang="en-US" sz="2800" dirty="0">
              <a:latin typeface="Agency FB" pitchFamily="34" charset="0"/>
            </a:endParaRPr>
          </a:p>
          <a:p>
            <a:r>
              <a:rPr lang="en-US" sz="2800" dirty="0">
                <a:latin typeface="Agency FB" pitchFamily="34" charset="0"/>
              </a:rPr>
              <a:t>CGPA: </a:t>
            </a:r>
            <a:r>
              <a:rPr lang="en-US" sz="2800" dirty="0" smtClean="0">
                <a:latin typeface="Agency FB" pitchFamily="34" charset="0"/>
              </a:rPr>
              <a:t>4.11 (Second Class Upper)</a:t>
            </a:r>
            <a:endParaRPr lang="en-US" sz="2800" dirty="0">
              <a:latin typeface="Agency FB" pitchFamily="34" charset="0"/>
            </a:endParaRPr>
          </a:p>
          <a:p>
            <a:r>
              <a:rPr lang="en-US" sz="2800" dirty="0" smtClean="0">
                <a:latin typeface="Agency FB" pitchFamily="34" charset="0"/>
              </a:rPr>
              <a:t>Network Engineer–</a:t>
            </a:r>
            <a:r>
              <a:rPr lang="en-US" sz="2800" dirty="0" err="1" smtClean="0">
                <a:latin typeface="Agency FB" pitchFamily="34" charset="0"/>
              </a:rPr>
              <a:t>Spescom</a:t>
            </a:r>
            <a:r>
              <a:rPr lang="en-US" sz="2800" dirty="0" smtClean="0">
                <a:latin typeface="Agency FB" pitchFamily="34" charset="0"/>
              </a:rPr>
              <a:t> Ltd.</a:t>
            </a:r>
            <a:endParaRPr lang="en-US" sz="2800" dirty="0">
              <a:latin typeface="Agency FB" pitchFamily="34" charset="0"/>
            </a:endParaRPr>
          </a:p>
        </p:txBody>
      </p:sp>
      <p:pic>
        <p:nvPicPr>
          <p:cNvPr id="2050" name="Picture 2" descr="C:\Users\COSSY\Desktop\michael_ruta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" y="457200"/>
            <a:ext cx="2834640" cy="283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COSSY\Desktop\Lordewin pp photo_2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" y="3429000"/>
            <a:ext cx="2834640" cy="340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01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800600" y="381000"/>
            <a:ext cx="41910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/>
            <a:r>
              <a:rPr lang="en-US" sz="2800" dirty="0" smtClean="0">
                <a:latin typeface="Agency FB" pitchFamily="34" charset="0"/>
              </a:rPr>
              <a:t>Lea </a:t>
            </a:r>
            <a:r>
              <a:rPr lang="en-US" sz="2800" dirty="0" err="1" smtClean="0">
                <a:latin typeface="Agency FB" pitchFamily="34" charset="0"/>
              </a:rPr>
              <a:t>Musasizi</a:t>
            </a:r>
            <a:endParaRPr lang="en-US" sz="2800" dirty="0">
              <a:latin typeface="Agency FB" pitchFamily="34" charset="0"/>
            </a:endParaRPr>
          </a:p>
          <a:p>
            <a:pPr algn="just"/>
            <a:r>
              <a:rPr lang="en-US" sz="2800" dirty="0">
                <a:latin typeface="Agency FB" pitchFamily="34" charset="0"/>
              </a:rPr>
              <a:t>CGPA: </a:t>
            </a:r>
            <a:r>
              <a:rPr lang="en-US" sz="2800" dirty="0" smtClean="0">
                <a:latin typeface="Agency FB" pitchFamily="34" charset="0"/>
              </a:rPr>
              <a:t>4.41 </a:t>
            </a:r>
            <a:r>
              <a:rPr lang="en-US" sz="2800" dirty="0">
                <a:latin typeface="Agency FB" pitchFamily="34" charset="0"/>
              </a:rPr>
              <a:t>(first Class</a:t>
            </a:r>
            <a:r>
              <a:rPr lang="en-US" sz="2800" dirty="0" smtClean="0">
                <a:latin typeface="Agency FB" pitchFamily="34" charset="0"/>
              </a:rPr>
              <a:t>)</a:t>
            </a:r>
          </a:p>
          <a:p>
            <a:pPr algn="just"/>
            <a:r>
              <a:rPr lang="en-US" sz="2800" dirty="0" smtClean="0">
                <a:latin typeface="Agency FB" pitchFamily="34" charset="0"/>
              </a:rPr>
              <a:t>MSc. </a:t>
            </a:r>
            <a:r>
              <a:rPr lang="en-US" sz="2800" dirty="0">
                <a:latin typeface="Agency FB" pitchFamily="34" charset="0"/>
              </a:rPr>
              <a:t>Telecommunications</a:t>
            </a:r>
            <a:r>
              <a:rPr lang="en-US" sz="2800" dirty="0" smtClean="0">
                <a:latin typeface="Agency FB" pitchFamily="34" charset="0"/>
              </a:rPr>
              <a:t> Eng. Leeds University </a:t>
            </a:r>
            <a:endParaRPr lang="en-US" sz="2800" dirty="0">
              <a:latin typeface="Agency FB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785360" y="3429000"/>
            <a:ext cx="4191000" cy="2819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just"/>
            <a:r>
              <a:rPr lang="en-US" sz="2800" dirty="0">
                <a:latin typeface="Agency FB" pitchFamily="34" charset="0"/>
              </a:rPr>
              <a:t>Cosmas Mwikirize</a:t>
            </a:r>
          </a:p>
          <a:p>
            <a:pPr algn="just"/>
            <a:r>
              <a:rPr lang="en-US" sz="2800" dirty="0">
                <a:latin typeface="Agency FB" pitchFamily="34" charset="0"/>
              </a:rPr>
              <a:t>CGPA: </a:t>
            </a:r>
            <a:r>
              <a:rPr lang="en-US" sz="2800" dirty="0" smtClean="0">
                <a:latin typeface="Agency FB" pitchFamily="34" charset="0"/>
              </a:rPr>
              <a:t>4.67 (first </a:t>
            </a:r>
            <a:r>
              <a:rPr lang="en-US" sz="2800" dirty="0">
                <a:latin typeface="Agency FB" pitchFamily="34" charset="0"/>
              </a:rPr>
              <a:t>Class)</a:t>
            </a:r>
          </a:p>
          <a:p>
            <a:pPr algn="just"/>
            <a:r>
              <a:rPr lang="en-US" sz="2800" dirty="0">
                <a:latin typeface="Agency FB" pitchFamily="34" charset="0"/>
              </a:rPr>
              <a:t>Teaching Assistant </a:t>
            </a:r>
            <a:r>
              <a:rPr lang="en-US" sz="2800" dirty="0" smtClean="0">
                <a:latin typeface="Agency FB" pitchFamily="34" charset="0"/>
              </a:rPr>
              <a:t>–ECE</a:t>
            </a:r>
            <a:endParaRPr lang="en-US" sz="2800" dirty="0">
              <a:latin typeface="Agency FB" pitchFamily="34" charset="0"/>
            </a:endParaRPr>
          </a:p>
          <a:p>
            <a:pPr algn="just"/>
            <a:r>
              <a:rPr lang="en-US" sz="2800" dirty="0">
                <a:latin typeface="Agency FB" pitchFamily="34" charset="0"/>
              </a:rPr>
              <a:t>Graduate Fellow – iLABS@MAK </a:t>
            </a:r>
            <a:r>
              <a:rPr lang="en-US" sz="2800" dirty="0" smtClean="0">
                <a:latin typeface="Agency FB" pitchFamily="34" charset="0"/>
              </a:rPr>
              <a:t>Project</a:t>
            </a:r>
          </a:p>
          <a:p>
            <a:pPr algn="just"/>
            <a:r>
              <a:rPr lang="en-US" sz="2800" dirty="0" err="1">
                <a:latin typeface="Agency FB" pitchFamily="34" charset="0"/>
              </a:rPr>
              <a:t>Msc</a:t>
            </a:r>
            <a:r>
              <a:rPr lang="en-US" sz="2800" dirty="0">
                <a:latin typeface="Agency FB" pitchFamily="34" charset="0"/>
              </a:rPr>
              <a:t>. Electrical Engineering - MAK</a:t>
            </a:r>
          </a:p>
          <a:p>
            <a:pPr algn="just"/>
            <a:endParaRPr lang="en-US" sz="2800" dirty="0">
              <a:latin typeface="Agency FB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" y="381000"/>
            <a:ext cx="3756661" cy="341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4038600"/>
            <a:ext cx="3429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752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419600" y="381000"/>
            <a:ext cx="4495800" cy="320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r>
              <a:rPr lang="en-US" sz="4400" dirty="0" smtClean="0">
                <a:latin typeface="Agency FB" pitchFamily="34" charset="0"/>
              </a:rPr>
              <a:t>Arthur </a:t>
            </a:r>
            <a:r>
              <a:rPr lang="en-US" sz="4400" dirty="0" err="1" smtClean="0">
                <a:latin typeface="Agency FB" pitchFamily="34" charset="0"/>
              </a:rPr>
              <a:t>Asiimwe</a:t>
            </a:r>
            <a:endParaRPr lang="en-US" sz="4400" dirty="0">
              <a:latin typeface="Agency FB" pitchFamily="34" charset="0"/>
            </a:endParaRPr>
          </a:p>
          <a:p>
            <a:r>
              <a:rPr lang="en-US" sz="4400" dirty="0">
                <a:latin typeface="Agency FB" pitchFamily="34" charset="0"/>
              </a:rPr>
              <a:t>CGPA: </a:t>
            </a:r>
            <a:r>
              <a:rPr lang="en-US" sz="4400" dirty="0" smtClean="0">
                <a:latin typeface="Agency FB" pitchFamily="34" charset="0"/>
              </a:rPr>
              <a:t>4.25 (Second Class Upper)</a:t>
            </a:r>
          </a:p>
          <a:p>
            <a:r>
              <a:rPr lang="en-US" sz="4400" dirty="0" smtClean="0">
                <a:latin typeface="Agency FB" pitchFamily="34" charset="0"/>
              </a:rPr>
              <a:t>Teaching Assistant – ECE Graduate </a:t>
            </a:r>
            <a:r>
              <a:rPr lang="en-US" sz="4400" dirty="0">
                <a:latin typeface="Agency FB" pitchFamily="34" charset="0"/>
              </a:rPr>
              <a:t>Fellow – iLABS@MAK Project</a:t>
            </a:r>
          </a:p>
          <a:p>
            <a:r>
              <a:rPr lang="en-US" sz="4400" dirty="0" err="1">
                <a:latin typeface="Agency FB" pitchFamily="34" charset="0"/>
              </a:rPr>
              <a:t>Msc</a:t>
            </a:r>
            <a:r>
              <a:rPr lang="en-US" sz="4400" dirty="0">
                <a:latin typeface="Agency FB" pitchFamily="34" charset="0"/>
              </a:rPr>
              <a:t>. Electrical Engineering </a:t>
            </a:r>
            <a:r>
              <a:rPr lang="en-US" sz="4400" dirty="0" smtClean="0">
                <a:latin typeface="Agency FB" pitchFamily="34" charset="0"/>
              </a:rPr>
              <a:t>– MAK</a:t>
            </a:r>
          </a:p>
          <a:p>
            <a:endParaRPr lang="en-US" sz="4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0" y="3581400"/>
            <a:ext cx="41910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100" dirty="0">
                <a:latin typeface="Agency FB" pitchFamily="34" charset="0"/>
              </a:rPr>
              <a:t>Raymond </a:t>
            </a:r>
            <a:r>
              <a:rPr lang="en-US" sz="3100" dirty="0" err="1">
                <a:latin typeface="Agency FB" pitchFamily="34" charset="0"/>
              </a:rPr>
              <a:t>Besiga</a:t>
            </a:r>
            <a:endParaRPr lang="en-US" sz="3100" dirty="0">
              <a:latin typeface="Agency FB" pitchFamily="34" charset="0"/>
            </a:endParaRPr>
          </a:p>
          <a:p>
            <a:r>
              <a:rPr lang="en-US" sz="3100" dirty="0">
                <a:latin typeface="Agency FB" pitchFamily="34" charset="0"/>
              </a:rPr>
              <a:t>CGPA: 3.8 (Second Class Upper)</a:t>
            </a:r>
          </a:p>
          <a:p>
            <a:r>
              <a:rPr lang="en-US" sz="3100" dirty="0">
                <a:latin typeface="Agency FB" pitchFamily="34" charset="0"/>
              </a:rPr>
              <a:t>Research Assistant – </a:t>
            </a:r>
            <a:r>
              <a:rPr lang="en-US" sz="3100" dirty="0" smtClean="0">
                <a:latin typeface="Agency FB" pitchFamily="34" charset="0"/>
              </a:rPr>
              <a:t>ECE</a:t>
            </a:r>
          </a:p>
          <a:p>
            <a:r>
              <a:rPr lang="en-US" sz="3100" dirty="0" smtClean="0">
                <a:latin typeface="Agency FB" pitchFamily="34" charset="0"/>
              </a:rPr>
              <a:t>Ambassador-Global Health Corps, IDE, Uganda</a:t>
            </a:r>
            <a:endParaRPr lang="en-US" sz="3100" dirty="0">
              <a:latin typeface="Agency FB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381000"/>
            <a:ext cx="3657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" y="3810000"/>
            <a:ext cx="3657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250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114800" y="4724400"/>
            <a:ext cx="36576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800" dirty="0" err="1">
                <a:latin typeface="Agency FB" pitchFamily="34" charset="0"/>
              </a:rPr>
              <a:t>Proscovia</a:t>
            </a:r>
            <a:r>
              <a:rPr lang="en-US" sz="2800" dirty="0">
                <a:latin typeface="Agency FB" pitchFamily="34" charset="0"/>
              </a:rPr>
              <a:t> </a:t>
            </a:r>
            <a:r>
              <a:rPr lang="en-US" sz="2800" dirty="0" err="1">
                <a:latin typeface="Agency FB" pitchFamily="34" charset="0"/>
              </a:rPr>
              <a:t>Nakazinga</a:t>
            </a:r>
            <a:endParaRPr lang="en-US" sz="2800" dirty="0">
              <a:latin typeface="Agency FB" pitchFamily="34" charset="0"/>
            </a:endParaRPr>
          </a:p>
          <a:p>
            <a:r>
              <a:rPr lang="en-US" sz="2800" dirty="0">
                <a:latin typeface="Agency FB" pitchFamily="34" charset="0"/>
              </a:rPr>
              <a:t>CGPA: 4.12 (Second Class Upper</a:t>
            </a:r>
            <a:r>
              <a:rPr lang="en-US" sz="2800" dirty="0" smtClean="0">
                <a:latin typeface="Agency FB" pitchFamily="34" charset="0"/>
              </a:rPr>
              <a:t>), Graduate Research Assistant, ECE</a:t>
            </a:r>
            <a:endParaRPr lang="en-US" sz="2800" dirty="0">
              <a:latin typeface="Agency FB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38600" y="2514600"/>
            <a:ext cx="4191000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>
                <a:latin typeface="Agency FB" pitchFamily="34" charset="0"/>
              </a:rPr>
              <a:t>Michael </a:t>
            </a:r>
            <a:r>
              <a:rPr lang="en-US" sz="2800" dirty="0" smtClean="0">
                <a:latin typeface="Agency FB" pitchFamily="34" charset="0"/>
              </a:rPr>
              <a:t>Kyesswa</a:t>
            </a:r>
            <a:endParaRPr lang="en-US" sz="2800" dirty="0">
              <a:latin typeface="Agency FB" pitchFamily="34" charset="0"/>
            </a:endParaRPr>
          </a:p>
          <a:p>
            <a:r>
              <a:rPr lang="en-US" sz="2800" dirty="0">
                <a:latin typeface="Agency FB" pitchFamily="34" charset="0"/>
              </a:rPr>
              <a:t>CGPA: 4.66 (First Class</a:t>
            </a:r>
            <a:r>
              <a:rPr lang="en-US" sz="2800" dirty="0" smtClean="0">
                <a:latin typeface="Agency FB" pitchFamily="34" charset="0"/>
              </a:rPr>
              <a:t>)</a:t>
            </a:r>
          </a:p>
          <a:p>
            <a:r>
              <a:rPr lang="en-US" sz="2800" dirty="0">
                <a:latin typeface="Agency FB" pitchFamily="34" charset="0"/>
              </a:rPr>
              <a:t>Graduate Research Assistant, ECE</a:t>
            </a:r>
          </a:p>
          <a:p>
            <a:endParaRPr lang="en-US" sz="2800" dirty="0">
              <a:latin typeface="Agency FB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2514600"/>
            <a:ext cx="2514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49530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191000" y="228600"/>
            <a:ext cx="4191000" cy="220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 smtClean="0">
                <a:latin typeface="Agency FB" pitchFamily="34" charset="0"/>
              </a:rPr>
              <a:t>Doreen </a:t>
            </a:r>
            <a:r>
              <a:rPr lang="en-US" sz="2800" dirty="0" err="1" smtClean="0">
                <a:latin typeface="Agency FB" pitchFamily="34" charset="0"/>
              </a:rPr>
              <a:t>Orishaba</a:t>
            </a:r>
            <a:endParaRPr lang="en-US" sz="2800" dirty="0" smtClean="0">
              <a:latin typeface="Agency FB" pitchFamily="34" charset="0"/>
            </a:endParaRPr>
          </a:p>
          <a:p>
            <a:r>
              <a:rPr lang="en-US" sz="2800" dirty="0" smtClean="0">
                <a:latin typeface="Agency FB" pitchFamily="34" charset="0"/>
              </a:rPr>
              <a:t>CGPA: 3.60 (Second Class Upper)</a:t>
            </a:r>
          </a:p>
          <a:p>
            <a:r>
              <a:rPr lang="en-US" sz="2800" dirty="0" smtClean="0">
                <a:latin typeface="Agency FB" pitchFamily="34" charset="0"/>
              </a:rPr>
              <a:t>Internship with Muhlbuer, Germany</a:t>
            </a:r>
            <a:endParaRPr lang="en-US" sz="2800" dirty="0">
              <a:latin typeface="Agency FB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8200" y="18143"/>
            <a:ext cx="2362200" cy="2420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6247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2667000"/>
            <a:ext cx="2362200" cy="1349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5640705"/>
            <a:ext cx="5410200" cy="1217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1600" y="4114800"/>
            <a:ext cx="6248400" cy="129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3" name="Rectangle 12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300" dirty="0" smtClean="0">
                <a:ln w="11430"/>
                <a:solidFill>
                  <a:srgbClr val="3333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Acknowledgments</a:t>
            </a:r>
            <a:endParaRPr lang="en-US" sz="4400" b="1" spc="300" dirty="0">
              <a:ln w="11430"/>
              <a:solidFill>
                <a:srgbClr val="3333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026" name="Picture 1" descr="Description: Image:Makerere crest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9600" y="838200"/>
            <a:ext cx="2057400" cy="1649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Picture 7" descr="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2667000"/>
            <a:ext cx="2362200" cy="136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76600" y="1160799"/>
            <a:ext cx="2743200" cy="120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00" y="838200"/>
            <a:ext cx="1600200" cy="1726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581400" y="24384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63653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/>
        </p:nvGraphicFramePr>
        <p:xfrm>
          <a:off x="1219200" y="2743200"/>
          <a:ext cx="62484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7" name="Picture 16" descr="i_labs_headed_paper copy"/>
          <p:cNvPicPr/>
          <p:nvPr/>
        </p:nvPicPr>
        <p:blipFill>
          <a:blip r:embed="rId8" cstate="print"/>
          <a:srcRect l="3687" t="8844" r="81891" b="29932"/>
          <a:stretch>
            <a:fillRect/>
          </a:stretch>
        </p:blipFill>
        <p:spPr bwMode="auto">
          <a:xfrm>
            <a:off x="0" y="0"/>
            <a:ext cx="1524000" cy="1447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916" name="Picture 2" descr="D:\Users\ATA\Desktop\MAK Logo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21600" y="0"/>
            <a:ext cx="14224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3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gray">
          <a:xfrm rot="-2739049">
            <a:off x="878681" y="2048670"/>
            <a:ext cx="1108075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2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gray">
          <a:xfrm rot="-153383">
            <a:off x="5043488" y="1493838"/>
            <a:ext cx="2071687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2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gray">
          <a:xfrm>
            <a:off x="3657600" y="762000"/>
            <a:ext cx="1644650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29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gray">
          <a:xfrm>
            <a:off x="1905000" y="1524000"/>
            <a:ext cx="11938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19" descr="062"/>
          <p:cNvPicPr>
            <a:picLocks noChangeAspect="1" noChangeArrowheads="1"/>
          </p:cNvPicPr>
          <p:nvPr/>
        </p:nvPicPr>
        <p:blipFill>
          <a:blip r:embed="rId14">
            <a:grayscl/>
          </a:blip>
          <a:srcRect/>
          <a:stretch>
            <a:fillRect/>
          </a:stretch>
        </p:blipFill>
        <p:spPr bwMode="gray">
          <a:xfrm>
            <a:off x="7162800" y="1219200"/>
            <a:ext cx="171450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3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gray">
          <a:xfrm rot="-2739049">
            <a:off x="2813844" y="1210469"/>
            <a:ext cx="1108075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2667000"/>
            <a:ext cx="12096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91600" cy="6096000"/>
          </a:xfrm>
        </p:spPr>
        <p:txBody>
          <a:bodyPr/>
          <a:lstStyle/>
          <a:p>
            <a:pPr marL="457200" lvl="1" indent="0" algn="ctr" eaLnBrk="1" hangingPunct="1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60000"/>
              <a:buNone/>
            </a:pPr>
            <a:r>
              <a:rPr lang="en-GB" dirty="0" smtClean="0">
                <a:latin typeface="Agency FB" pitchFamily="34" charset="0"/>
              </a:rPr>
              <a:t>Solar PV Tracking</a:t>
            </a: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60000"/>
              <a:buFont typeface="Agency FB" pitchFamily="34" charset="0"/>
              <a:buChar char="−"/>
            </a:pPr>
            <a:endParaRPr lang="en-GB" dirty="0" smtClean="0">
              <a:latin typeface="Agency FB" pitchFamily="34" charset="0"/>
            </a:endParaRP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latin typeface="Agency FB" pitchFamily="34" charset="0"/>
              </a:rPr>
              <a:t>New iLabs Developed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2" cstate="print"/>
          <a:srcRect t="12835" r="2403" b="1538"/>
          <a:stretch/>
        </p:blipFill>
        <p:spPr bwMode="auto">
          <a:xfrm>
            <a:off x="17207" y="1371600"/>
            <a:ext cx="912679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91600" cy="6096000"/>
          </a:xfrm>
        </p:spPr>
        <p:txBody>
          <a:bodyPr/>
          <a:lstStyle/>
          <a:p>
            <a:pPr marL="457200" lvl="1" indent="0" algn="ctr" eaLnBrk="1" hangingPunct="1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60000"/>
              <a:buNone/>
            </a:pPr>
            <a:r>
              <a:rPr lang="en-GB" dirty="0" smtClean="0">
                <a:latin typeface="Agency FB" pitchFamily="34" charset="0"/>
              </a:rPr>
              <a:t>RF Spectrum Analysis</a:t>
            </a: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60000"/>
              <a:buFont typeface="Agency FB" pitchFamily="34" charset="0"/>
              <a:buChar char="−"/>
            </a:pPr>
            <a:endParaRPr lang="en-GB" dirty="0" smtClean="0">
              <a:latin typeface="Agency FB" pitchFamily="34" charset="0"/>
            </a:endParaRP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latin typeface="Agency FB" pitchFamily="34" charset="0"/>
              </a:rPr>
              <a:t>New iLabs Developed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3506" t="10242" r="3560"/>
          <a:stretch/>
        </p:blipFill>
        <p:spPr bwMode="auto">
          <a:xfrm>
            <a:off x="0" y="1386348"/>
            <a:ext cx="9144000" cy="547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875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91600" cy="6096000"/>
          </a:xfrm>
        </p:spPr>
        <p:txBody>
          <a:bodyPr/>
          <a:lstStyle/>
          <a:p>
            <a:pPr marL="457200" lvl="1" indent="0" algn="ctr" eaLnBrk="1" hangingPunct="1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60000"/>
              <a:buNone/>
            </a:pPr>
            <a:r>
              <a:rPr lang="en-GB" dirty="0" smtClean="0">
                <a:latin typeface="Agency FB" pitchFamily="34" charset="0"/>
              </a:rPr>
              <a:t>Sequential Logic Lab</a:t>
            </a: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60000"/>
              <a:buFont typeface="Agency FB" pitchFamily="34" charset="0"/>
              <a:buChar char="−"/>
            </a:pPr>
            <a:endParaRPr lang="en-GB" dirty="0" smtClean="0">
              <a:latin typeface="Agency FB" pitchFamily="34" charset="0"/>
            </a:endParaRP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latin typeface="Agency FB" pitchFamily="34" charset="0"/>
              </a:rPr>
              <a:t>New iLabs Developed</a:t>
            </a:r>
          </a:p>
        </p:txBody>
      </p:sp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737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96000"/>
          </a:xfrm>
        </p:spPr>
        <p:txBody>
          <a:bodyPr/>
          <a:lstStyle/>
          <a:p>
            <a:pPr marL="457200" lvl="1" indent="0" algn="ctr" eaLnBrk="1" hangingPunct="1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60000"/>
              <a:buNone/>
            </a:pPr>
            <a:r>
              <a:rPr lang="en-GB" dirty="0" smtClean="0">
                <a:latin typeface="Agency FB" pitchFamily="34" charset="0"/>
              </a:rPr>
              <a:t>Frequency and TD  Analysis in AM Lab</a:t>
            </a:r>
          </a:p>
          <a:p>
            <a:pPr marL="457200" lvl="1" indent="0" algn="ctr" eaLnBrk="1" hangingPunct="1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60000"/>
              <a:buNone/>
            </a:pPr>
            <a:endParaRPr lang="en-GB" dirty="0" smtClean="0">
              <a:latin typeface="Agency FB" pitchFamily="34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60000"/>
              <a:buFont typeface="Agency FB" pitchFamily="34" charset="0"/>
              <a:buChar char="−"/>
            </a:pPr>
            <a:endParaRPr lang="en-GB" dirty="0" smtClean="0">
              <a:latin typeface="Agency FB" pitchFamily="34" charset="0"/>
            </a:endParaRP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latin typeface="Agency FB" pitchFamily="34" charset="0"/>
              </a:rPr>
              <a:t>New iLabs Developed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t="16052" r="7492" b="7976"/>
          <a:stretch/>
        </p:blipFill>
        <p:spPr bwMode="auto">
          <a:xfrm>
            <a:off x="0" y="1447800"/>
            <a:ext cx="9144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051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96000"/>
          </a:xfrm>
        </p:spPr>
        <p:txBody>
          <a:bodyPr/>
          <a:lstStyle/>
          <a:p>
            <a:pPr marL="457200" lvl="1" indent="0" algn="ctr" eaLnBrk="1" hangingPunct="1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60000"/>
              <a:buNone/>
            </a:pPr>
            <a:endParaRPr lang="en-GB" dirty="0" smtClean="0">
              <a:latin typeface="Agency FB" pitchFamily="34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60000"/>
              <a:buFont typeface="Agency FB" pitchFamily="34" charset="0"/>
              <a:buChar char="−"/>
            </a:pPr>
            <a:endParaRPr lang="en-GB" dirty="0" smtClean="0">
              <a:latin typeface="Agency FB" pitchFamily="34" charset="0"/>
            </a:endParaRP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 smtClean="0">
                <a:latin typeface="Agency FB" pitchFamily="34" charset="0"/>
              </a:rPr>
              <a:t>iLab Services: SM Scheduling Application</a:t>
            </a:r>
          </a:p>
        </p:txBody>
      </p:sp>
      <p:pic>
        <p:nvPicPr>
          <p:cNvPr id="5" name="Picture 3" descr="E:\Any Audio Converter\DSC011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232" y="990599"/>
            <a:ext cx="4181168" cy="5562599"/>
          </a:xfrm>
          <a:prstGeom prst="rect">
            <a:avLst/>
          </a:prstGeom>
          <a:noFill/>
        </p:spPr>
      </p:pic>
      <p:pic>
        <p:nvPicPr>
          <p:cNvPr id="6" name="Picture 5" descr="E:\Any Audio Converter\DSC011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53728"/>
            <a:ext cx="4343400" cy="55994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480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</TotalTime>
  <Words>1067</Words>
  <Application>Microsoft Office PowerPoint</Application>
  <PresentationFormat>On-screen Show (4:3)</PresentationFormat>
  <Paragraphs>208</Paragraphs>
  <Slides>47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State of  iLabs@MAK Project</vt:lpstr>
      <vt:lpstr>Our Focus Today</vt:lpstr>
      <vt:lpstr>The  iLabs@MAK Team at a Glance</vt:lpstr>
      <vt:lpstr>The iLabs Team with Prof. Del Alamo</vt:lpstr>
      <vt:lpstr>New iLabs Developed</vt:lpstr>
      <vt:lpstr>New iLabs Developed</vt:lpstr>
      <vt:lpstr>New iLabs Developed</vt:lpstr>
      <vt:lpstr>New iLabs Developed</vt:lpstr>
      <vt:lpstr>iLab Services: SM Scheduling Application</vt:lpstr>
      <vt:lpstr>iLabs Available </vt:lpstr>
      <vt:lpstr>iLab Hardware at MAK</vt:lpstr>
      <vt:lpstr>They did it all!</vt:lpstr>
      <vt:lpstr>They did it all!!</vt:lpstr>
      <vt:lpstr>Publications</vt:lpstr>
      <vt:lpstr>Publications</vt:lpstr>
      <vt:lpstr>Publications</vt:lpstr>
      <vt:lpstr>PowerPoint Presentation</vt:lpstr>
      <vt:lpstr>Collaborative Training with KIST at KIST</vt:lpstr>
      <vt:lpstr>Graduate Researchers at MIT, November 2010</vt:lpstr>
      <vt:lpstr>iLabs@MAK and MIT Training at MAK </vt:lpstr>
      <vt:lpstr>RRTN Training at MAK</vt:lpstr>
      <vt:lpstr>Undergraduate Researchers at MIT, March 2011</vt:lpstr>
      <vt:lpstr>ICT Expo 2011</vt:lpstr>
      <vt:lpstr>Graduate Fellowships</vt:lpstr>
      <vt:lpstr>Government Support</vt:lpstr>
      <vt:lpstr>Data Center Setup </vt:lpstr>
      <vt:lpstr>Extension of Online Laboratories to Busitema University</vt:lpstr>
      <vt:lpstr>Extension of Online Laboratories to Busitema University</vt:lpstr>
      <vt:lpstr>Extension of Online Laboratories to Busitema University</vt:lpstr>
      <vt:lpstr>Supporting Innovation in Secondary Schools-SMACK</vt:lpstr>
      <vt:lpstr>Supporting Innovation in Secondary Schools-Gayaza HS</vt:lpstr>
      <vt:lpstr>The Schools’ Robotics Challenge</vt:lpstr>
      <vt:lpstr>The Schools’ Robotics Challenge</vt:lpstr>
      <vt:lpstr>The Schools’ Robotics Challenge</vt:lpstr>
      <vt:lpstr>The Schools’ Robotics Challenge-Victors!!</vt:lpstr>
      <vt:lpstr>Development of Interactive Courseware</vt:lpstr>
      <vt:lpstr>PowerPoint Presentation</vt:lpstr>
      <vt:lpstr>2011/2012 Activities </vt:lpstr>
      <vt:lpstr>Challenges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iLabs@MAK  Story 2005-2010</dc:title>
  <dc:creator>Kyomu</dc:creator>
  <cp:lastModifiedBy>Cosmas Mwikirize</cp:lastModifiedBy>
  <cp:revision>72</cp:revision>
  <dcterms:modified xsi:type="dcterms:W3CDTF">2011-07-05T10:45:32Z</dcterms:modified>
</cp:coreProperties>
</file>