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7" r:id="rId2"/>
    <p:sldId id="256" r:id="rId3"/>
    <p:sldId id="272" r:id="rId4"/>
    <p:sldId id="261" r:id="rId5"/>
    <p:sldId id="263" r:id="rId6"/>
    <p:sldId id="264" r:id="rId7"/>
    <p:sldId id="259" r:id="rId8"/>
    <p:sldId id="273" r:id="rId9"/>
    <p:sldId id="260" r:id="rId10"/>
    <p:sldId id="271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5579" autoAdjust="0"/>
    <p:restoredTop sz="94676" autoAdjust="0"/>
  </p:normalViewPr>
  <p:slideViewPr>
    <p:cSldViewPr>
      <p:cViewPr varScale="1">
        <p:scale>
          <a:sx n="69" d="100"/>
          <a:sy n="69" d="100"/>
        </p:scale>
        <p:origin x="-181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76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95598-4445-4AC8-BDB4-6C8DC9755508}" type="datetimeFigureOut">
              <a:rPr lang="en-GB" smtClean="0"/>
              <a:pPr/>
              <a:t>02/07/2011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942FD-123E-4B00-86E0-026DF1BDB92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74381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942FD-123E-4B00-86E0-026DF1BDB92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942FD-123E-4B00-86E0-026DF1BDB92B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942FD-123E-4B00-86E0-026DF1BDB92B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942FD-123E-4B00-86E0-026DF1BDB92B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942FD-123E-4B00-86E0-026DF1BDB92B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942FD-123E-4B00-86E0-026DF1BDB92B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942FD-123E-4B00-86E0-026DF1BDB92B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942FD-123E-4B00-86E0-026DF1BDB92B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942FD-123E-4B00-86E0-026DF1BDB92B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942FD-123E-4B00-86E0-026DF1BDB92B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942FD-123E-4B00-86E0-026DF1BDB92B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942FD-123E-4B00-86E0-026DF1BDB92B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71278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pPr/>
              <a:t>02/07/2011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26213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pPr/>
              <a:t>02/07/2011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1578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pPr/>
              <a:t>02/07/2011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65045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pPr/>
              <a:t>02/07/2011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46239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pPr/>
              <a:t>02/07/2011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3941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pPr/>
              <a:t>02/07/2011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52500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pPr/>
              <a:t>02/07/2011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25846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pPr/>
              <a:t>02/07/2011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47541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pPr/>
              <a:t>02/07/2011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33934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pPr/>
              <a:t>02/07/2011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74842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pPr/>
              <a:t>02/07/2011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90093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567E9-7C3D-4738-BFFA-C4F573C60D9D}" type="datetimeFigureOut">
              <a:rPr lang="en-GB" smtClean="0"/>
              <a:pPr/>
              <a:t>02/07/2011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9ABD6-A283-4D64-A850-C2EDF3595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61655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152" y="1484784"/>
            <a:ext cx="8064896" cy="4752528"/>
          </a:xfrm>
        </p:spPr>
        <p:txBody>
          <a:bodyPr>
            <a:normAutofit fontScale="32500" lnSpcReduction="20000"/>
          </a:bodyPr>
          <a:lstStyle/>
          <a:p>
            <a:pPr marL="82296" indent="0">
              <a:buNone/>
            </a:pPr>
            <a:endParaRPr lang="en-ZA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r>
              <a:rPr lang="en-ZA" sz="1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Fifth Annual iLab and National Instrument Conference</a:t>
            </a:r>
          </a:p>
          <a:p>
            <a:pPr marL="82296" indent="0">
              <a:buNone/>
            </a:pPr>
            <a:endParaRPr lang="en-ZA" sz="44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endParaRPr lang="en-ZA" sz="4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endParaRPr lang="en-ZA" sz="44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r>
              <a:rPr lang="en-ZA" sz="4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Theme: </a:t>
            </a:r>
          </a:p>
          <a:p>
            <a:pPr marL="82296" indent="0">
              <a:buNone/>
            </a:pPr>
            <a:r>
              <a:rPr lang="en-ZA" sz="49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“Online Laboratories: An Icon Educational Technology for a Richer Pedagogical Experience”</a:t>
            </a:r>
          </a:p>
          <a:p>
            <a:endParaRPr lang="en-ZA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ZA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endParaRPr lang="en-ZA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endParaRPr lang="en-ZA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endParaRPr lang="en-ZA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endParaRPr lang="en-ZA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endParaRPr lang="en-ZA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endParaRPr lang="en-ZA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 algn="ctr">
              <a:buNone/>
            </a:pPr>
            <a:r>
              <a:rPr lang="en-ZA" sz="55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July, 2011</a:t>
            </a:r>
          </a:p>
          <a:p>
            <a:pPr marL="82296" indent="0" algn="ctr">
              <a:buNone/>
            </a:pPr>
            <a:endParaRPr lang="en-ZA" sz="55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 algn="r">
              <a:buNone/>
            </a:pPr>
            <a:r>
              <a:rPr lang="en-ZA" sz="55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Aboluwarin</a:t>
            </a:r>
            <a:r>
              <a:rPr lang="en-ZA" sz="55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ZA" sz="55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Oluwapelumi</a:t>
            </a:r>
            <a:r>
              <a:rPr lang="en-ZA" sz="55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en-ZA" sz="55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 algn="r">
              <a:buNone/>
            </a:pPr>
            <a:r>
              <a:rPr lang="en-ZA" sz="55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Obafemi Awolowo University, Nigeria</a:t>
            </a:r>
            <a:endParaRPr lang="en-GB" sz="55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4314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Techbossmb\Pictures\SeminarBg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C:\Users\Pelumi\Pictures\Snips\LabServer-2011-06-20-13-23-1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857364"/>
            <a:ext cx="8429684" cy="3857652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1214414" y="785794"/>
            <a:ext cx="4929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accent1"/>
                </a:solidFill>
              </a:rPr>
              <a:t>Experiment Block Diagram</a:t>
            </a:r>
            <a:endParaRPr lang="en-GB" sz="2600" b="1" dirty="0">
              <a:solidFill>
                <a:schemeClr val="accent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2844" y="1357298"/>
            <a:ext cx="86439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500" dirty="0" smtClean="0">
                <a:solidFill>
                  <a:schemeClr val="accent1"/>
                </a:solidFill>
              </a:rPr>
              <a:t> Block diagram showing device drivers (NI Elvis &amp; </a:t>
            </a:r>
            <a:r>
              <a:rPr lang="en-GB" sz="2500" dirty="0" err="1" smtClean="0">
                <a:solidFill>
                  <a:schemeClr val="accent1"/>
                </a:solidFill>
              </a:rPr>
              <a:t>Emona</a:t>
            </a:r>
            <a:r>
              <a:rPr lang="en-GB" sz="2500" dirty="0" smtClean="0">
                <a:solidFill>
                  <a:schemeClr val="accent1"/>
                </a:solidFill>
              </a:rPr>
              <a:t>) used</a:t>
            </a:r>
            <a:endParaRPr lang="en-GB" sz="2500" dirty="0">
              <a:solidFill>
                <a:schemeClr val="accent1"/>
              </a:solidFill>
            </a:endParaRPr>
          </a:p>
        </p:txBody>
      </p:sp>
      <p:cxnSp>
        <p:nvCxnSpPr>
          <p:cNvPr id="26" name="Curved Connector 25"/>
          <p:cNvCxnSpPr/>
          <p:nvPr/>
        </p:nvCxnSpPr>
        <p:spPr>
          <a:xfrm rot="5400000">
            <a:off x="750067" y="3178967"/>
            <a:ext cx="3000396" cy="26432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/>
          <p:nvPr/>
        </p:nvCxnSpPr>
        <p:spPr>
          <a:xfrm rot="16200000" flipH="1">
            <a:off x="4500562" y="4786322"/>
            <a:ext cx="1643074" cy="78581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57158" y="5857892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chemeClr val="accent1"/>
                </a:solidFill>
              </a:rPr>
              <a:t>Emona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err="1" smtClean="0">
                <a:solidFill>
                  <a:schemeClr val="accent1"/>
                </a:solidFill>
              </a:rPr>
              <a:t>Datex</a:t>
            </a:r>
            <a:r>
              <a:rPr lang="en-GB" dirty="0" smtClean="0">
                <a:solidFill>
                  <a:schemeClr val="accent1"/>
                </a:solidFill>
              </a:rPr>
              <a:t> Device </a:t>
            </a:r>
            <a:r>
              <a:rPr lang="en-GB" dirty="0" err="1" smtClean="0">
                <a:solidFill>
                  <a:schemeClr val="accent1"/>
                </a:solidFill>
              </a:rPr>
              <a:t>drver</a:t>
            </a:r>
            <a:r>
              <a:rPr lang="en-GB" dirty="0" smtClean="0">
                <a:solidFill>
                  <a:schemeClr val="accent1"/>
                </a:solidFill>
              </a:rPr>
              <a:t>. Current selection is adder module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57752" y="585789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NI Elvis oscilloscope device driver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4948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142984"/>
            <a:ext cx="8572560" cy="5214974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en-ZA" sz="2400" dirty="0" smtClean="0">
                <a:solidFill>
                  <a:schemeClr val="accent1"/>
                </a:solidFill>
              </a:rPr>
              <a:t>Alpha release features deployment of 5 labs; AM, DSBSC, AM &amp; </a:t>
            </a:r>
            <a:r>
              <a:rPr lang="en-ZA" sz="2400" dirty="0" smtClean="0">
                <a:solidFill>
                  <a:schemeClr val="accent1"/>
                </a:solidFill>
              </a:rPr>
              <a:t>DSBSC</a:t>
            </a:r>
            <a:r>
              <a:rPr lang="en-ZA" sz="2400" dirty="0" smtClean="0">
                <a:solidFill>
                  <a:schemeClr val="accent1"/>
                </a:solidFill>
              </a:rPr>
              <a:t> Demodulation, Modelling Equations with </a:t>
            </a:r>
            <a:r>
              <a:rPr lang="en-ZA" sz="2400" dirty="0" err="1" smtClean="0">
                <a:solidFill>
                  <a:schemeClr val="accent1"/>
                </a:solidFill>
              </a:rPr>
              <a:t>Emona</a:t>
            </a:r>
            <a:endParaRPr lang="en-ZA" sz="2400" dirty="0" smtClean="0">
              <a:solidFill>
                <a:schemeClr val="accent1"/>
              </a:solidFill>
            </a:endParaRPr>
          </a:p>
          <a:p>
            <a:pPr>
              <a:lnSpc>
                <a:spcPct val="170000"/>
              </a:lnSpc>
            </a:pPr>
            <a:r>
              <a:rPr lang="en-ZA" sz="2400" dirty="0" smtClean="0">
                <a:solidFill>
                  <a:schemeClr val="accent1"/>
                </a:solidFill>
              </a:rPr>
              <a:t>Addition of more labs: SSB, FM, FM Demodulation, PCM Decoding &amp; Encoding</a:t>
            </a:r>
          </a:p>
          <a:p>
            <a:pPr>
              <a:lnSpc>
                <a:spcPct val="170000"/>
              </a:lnSpc>
            </a:pPr>
            <a:r>
              <a:rPr lang="en-ZA" sz="2400" dirty="0" smtClean="0">
                <a:solidFill>
                  <a:schemeClr val="accent1"/>
                </a:solidFill>
              </a:rPr>
              <a:t>Switching matrix service will be implemented into the system</a:t>
            </a:r>
          </a:p>
          <a:p>
            <a:pPr>
              <a:lnSpc>
                <a:spcPct val="170000"/>
              </a:lnSpc>
            </a:pPr>
            <a:r>
              <a:rPr lang="en-ZA" sz="2400" dirty="0" smtClean="0">
                <a:solidFill>
                  <a:schemeClr val="accent1"/>
                </a:solidFill>
              </a:rPr>
              <a:t>Optimization of images used so as to reduce jar size</a:t>
            </a:r>
          </a:p>
          <a:p>
            <a:pPr>
              <a:lnSpc>
                <a:spcPct val="170000"/>
              </a:lnSpc>
            </a:pPr>
            <a:r>
              <a:rPr lang="en-ZA" sz="2400" dirty="0" smtClean="0">
                <a:solidFill>
                  <a:schemeClr val="accent1"/>
                </a:solidFill>
              </a:rPr>
              <a:t>Porting of existing </a:t>
            </a:r>
            <a:r>
              <a:rPr lang="en-ZA" sz="2400" dirty="0" err="1" smtClean="0">
                <a:solidFill>
                  <a:schemeClr val="accent1"/>
                </a:solidFill>
              </a:rPr>
              <a:t>JavaFX</a:t>
            </a:r>
            <a:r>
              <a:rPr lang="en-ZA" sz="2400" dirty="0" smtClean="0">
                <a:solidFill>
                  <a:schemeClr val="accent1"/>
                </a:solidFill>
              </a:rPr>
              <a:t> Script code to pure Java since </a:t>
            </a:r>
            <a:r>
              <a:rPr lang="en-ZA" sz="2400" dirty="0" err="1" smtClean="0">
                <a:solidFill>
                  <a:schemeClr val="accent1"/>
                </a:solidFill>
              </a:rPr>
              <a:t>JavaFX</a:t>
            </a:r>
            <a:r>
              <a:rPr lang="en-ZA" sz="2400" dirty="0" smtClean="0">
                <a:solidFill>
                  <a:schemeClr val="accent1"/>
                </a:solidFill>
              </a:rPr>
              <a:t> 2.0 libraries are now accessible within Java</a:t>
            </a:r>
            <a:endParaRPr lang="en-ZA" sz="2400" dirty="0" smtClean="0">
              <a:solidFill>
                <a:schemeClr val="accent1"/>
              </a:solidFill>
            </a:endParaRPr>
          </a:p>
          <a:p>
            <a:pPr>
              <a:lnSpc>
                <a:spcPct val="170000"/>
              </a:lnSpc>
              <a:buNone/>
            </a:pPr>
            <a:endParaRPr lang="en-ZA" sz="2400" dirty="0" smtClean="0">
              <a:solidFill>
                <a:schemeClr val="accent1"/>
              </a:solidFill>
            </a:endParaRPr>
          </a:p>
          <a:p>
            <a:pPr>
              <a:lnSpc>
                <a:spcPct val="170000"/>
              </a:lnSpc>
            </a:pPr>
            <a:endParaRPr lang="en-ZA" sz="2400" dirty="0" smtClean="0">
              <a:solidFill>
                <a:schemeClr val="accent1"/>
              </a:solidFill>
            </a:endParaRPr>
          </a:p>
          <a:p>
            <a:pPr>
              <a:lnSpc>
                <a:spcPct val="170000"/>
              </a:lnSpc>
            </a:pPr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14414" y="928670"/>
            <a:ext cx="4680520" cy="346050"/>
          </a:xfrm>
        </p:spPr>
        <p:txBody>
          <a:bodyPr>
            <a:noAutofit/>
          </a:bodyPr>
          <a:lstStyle/>
          <a:p>
            <a:pPr algn="l"/>
            <a:r>
              <a:rPr lang="en-Z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Further Work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7604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1720" y="2967335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5400" b="1" dirty="0" smtClean="0">
                <a:solidFill>
                  <a:schemeClr val="accent1"/>
                </a:solidFill>
              </a:rPr>
              <a:t>THANK YOU</a:t>
            </a:r>
            <a:endParaRPr lang="en-GB" sz="5400" b="1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5715016"/>
            <a:ext cx="885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All life is an experiment. The more experiments you </a:t>
            </a:r>
            <a:r>
              <a:rPr lang="en-GB" b="1" dirty="0" smtClean="0">
                <a:solidFill>
                  <a:schemeClr val="accent1"/>
                </a:solidFill>
              </a:rPr>
              <a:t>make, </a:t>
            </a:r>
            <a:r>
              <a:rPr lang="en-GB" b="1" dirty="0" smtClean="0">
                <a:solidFill>
                  <a:schemeClr val="accent1"/>
                </a:solidFill>
              </a:rPr>
              <a:t>the better. </a:t>
            </a:r>
            <a:br>
              <a:rPr lang="en-GB" b="1" dirty="0" smtClean="0">
                <a:solidFill>
                  <a:schemeClr val="accent1"/>
                </a:solidFill>
              </a:rPr>
            </a:br>
            <a:r>
              <a:rPr lang="en-GB" b="1" dirty="0" smtClean="0">
                <a:solidFill>
                  <a:schemeClr val="accent1"/>
                </a:solidFill>
              </a:rPr>
              <a:t>							-Ralph </a:t>
            </a:r>
            <a:r>
              <a:rPr lang="en-GB" b="1" dirty="0" smtClean="0">
                <a:solidFill>
                  <a:schemeClr val="accent1"/>
                </a:solidFill>
              </a:rPr>
              <a:t>Waldo Emerson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0369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5792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414" y="928670"/>
            <a:ext cx="4286280" cy="357190"/>
          </a:xfrm>
        </p:spPr>
        <p:txBody>
          <a:bodyPr>
            <a:noAutofit/>
          </a:bodyPr>
          <a:lstStyle/>
          <a:p>
            <a:pPr algn="l"/>
            <a:r>
              <a:rPr lang="en-ZA" sz="3600" b="1" dirty="0" err="1" smtClean="0">
                <a:solidFill>
                  <a:schemeClr val="accent1"/>
                </a:solidFill>
              </a:rPr>
              <a:t>Emona</a:t>
            </a:r>
            <a:r>
              <a:rPr lang="en-ZA" sz="3600" b="1" dirty="0" smtClean="0">
                <a:solidFill>
                  <a:schemeClr val="accent1"/>
                </a:solidFill>
              </a:rPr>
              <a:t> </a:t>
            </a:r>
            <a:r>
              <a:rPr lang="en-ZA" sz="3600" b="1" dirty="0" err="1" smtClean="0">
                <a:solidFill>
                  <a:schemeClr val="accent1"/>
                </a:solidFill>
              </a:rPr>
              <a:t>Datex</a:t>
            </a:r>
            <a:r>
              <a:rPr lang="en-ZA" sz="3600" b="1" dirty="0" smtClean="0">
                <a:solidFill>
                  <a:schemeClr val="accent1"/>
                </a:solidFill>
              </a:rPr>
              <a:t> </a:t>
            </a:r>
            <a:r>
              <a:rPr lang="en-ZA" sz="3600" b="1" dirty="0" err="1" smtClean="0">
                <a:solidFill>
                  <a:schemeClr val="accent1"/>
                </a:solidFill>
              </a:rPr>
              <a:t>iLab</a:t>
            </a:r>
            <a:endParaRPr lang="en-GB" sz="3600" b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214422"/>
            <a:ext cx="8643998" cy="6575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Development of a framework for rapid development of telecoms experiments on </a:t>
            </a:r>
            <a:r>
              <a:rPr lang="en-GB" sz="2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Emona</a:t>
            </a:r>
            <a:r>
              <a:rPr lang="en-GB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DATEx</a:t>
            </a:r>
            <a:endParaRPr lang="en-GB" sz="26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GB" sz="26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ZA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 be used </a:t>
            </a:r>
            <a:r>
              <a:rPr lang="en-ZA" sz="2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 </a:t>
            </a:r>
            <a:r>
              <a:rPr lang="en-ZA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EEE407 (Pulse &amp; Digital Techniques), EEE411  (</a:t>
            </a:r>
            <a:r>
              <a:rPr lang="en-GB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Communication Principles) and EEE509 (Communication Theory)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6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Enhanced UI to make user experience comparable to that of real lab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6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Programming languages used are </a:t>
            </a:r>
            <a:r>
              <a:rPr lang="en-GB" sz="2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JavaFX</a:t>
            </a:r>
            <a:r>
              <a:rPr lang="en-GB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Script, Java, </a:t>
            </a:r>
            <a:r>
              <a:rPr lang="en-GB" sz="2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LabVIEW</a:t>
            </a:r>
            <a:r>
              <a:rPr lang="en-GB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&amp; C#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GB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ZA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GB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942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50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4414" y="857232"/>
            <a:ext cx="2428892" cy="428628"/>
          </a:xfrm>
        </p:spPr>
        <p:txBody>
          <a:bodyPr>
            <a:noAutofit/>
          </a:bodyPr>
          <a:lstStyle/>
          <a:p>
            <a:pPr algn="l"/>
            <a:r>
              <a:rPr lang="en-Z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Lab Client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897" y="1285860"/>
            <a:ext cx="4181351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ZA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Lab Client developed with </a:t>
            </a:r>
            <a:r>
              <a:rPr lang="en-ZA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JavaFX</a:t>
            </a:r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Script, a platform for Rich Internet Applications</a:t>
            </a:r>
            <a:endParaRPr lang="en-ZA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ZA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It gives </a:t>
            </a:r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users a richer experience, </a:t>
            </a:r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highly interactive, flexible &amp; involving</a:t>
            </a:r>
          </a:p>
          <a:p>
            <a:pPr marL="342900" indent="-342900">
              <a:buFont typeface="Arial" pitchFamily="34" charset="0"/>
              <a:buChar char="•"/>
            </a:pPr>
            <a:endParaRPr lang="en-ZA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Mimics actual </a:t>
            </a:r>
            <a:r>
              <a:rPr lang="en-ZA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</a:t>
            </a:r>
            <a:r>
              <a:rPr lang="en-ZA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mona</a:t>
            </a:r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interface to give a ‘</a:t>
            </a:r>
            <a:r>
              <a:rPr lang="en-ZA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Richer </a:t>
            </a:r>
            <a:r>
              <a:rPr lang="en-ZA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</a:t>
            </a:r>
            <a:r>
              <a:rPr lang="en-ZA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edagogical Experience’ </a:t>
            </a:r>
          </a:p>
          <a:p>
            <a:pPr marL="342900" indent="-342900">
              <a:buFont typeface="Arial" pitchFamily="34" charset="0"/>
              <a:buChar char="•"/>
            </a:pPr>
            <a:endParaRPr lang="en-ZA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ZA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ZA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1785926"/>
            <a:ext cx="457203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52066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Techbossmb\Pictures\SeminarBg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7950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1357298"/>
            <a:ext cx="4211389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600" dirty="0" smtClean="0">
                <a:solidFill>
                  <a:schemeClr val="accent1"/>
                </a:solidFill>
              </a:rPr>
              <a:t>Connections are made through mouse action (press &amp; drag) on nodes</a:t>
            </a:r>
            <a:endParaRPr lang="en-GB" sz="2600" dirty="0" smtClean="0">
              <a:solidFill>
                <a:schemeClr val="accent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ZA" sz="2600" dirty="0">
              <a:solidFill>
                <a:schemeClr val="accent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ZA" sz="2600" dirty="0" smtClean="0">
                <a:solidFill>
                  <a:schemeClr val="accent1"/>
                </a:solidFill>
              </a:rPr>
              <a:t>Knobs and switches are adjustable through press &amp; drag mouse actions</a:t>
            </a:r>
          </a:p>
          <a:p>
            <a:pPr marL="342900" indent="-342900">
              <a:buFont typeface="Arial" pitchFamily="34" charset="0"/>
              <a:buChar char="•"/>
            </a:pPr>
            <a:endParaRPr lang="en-ZA" sz="2600" dirty="0" smtClean="0">
              <a:solidFill>
                <a:schemeClr val="accent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ZA" sz="2600" dirty="0" smtClean="0">
                <a:solidFill>
                  <a:schemeClr val="accent1"/>
                </a:solidFill>
              </a:rPr>
              <a:t>Can match wire connection with experiment configuration</a:t>
            </a:r>
            <a:endParaRPr lang="en-ZA" sz="2600" dirty="0" smtClean="0">
              <a:solidFill>
                <a:schemeClr val="accent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ZA" sz="2400" dirty="0">
              <a:solidFill>
                <a:schemeClr val="accent1"/>
              </a:solidFill>
            </a:endParaRPr>
          </a:p>
        </p:txBody>
      </p:sp>
      <p:pic>
        <p:nvPicPr>
          <p:cNvPr id="2050" name="Picture 2" descr="C:\Users\Pelumi\Pictures\Snips\client wiv wire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1785926"/>
            <a:ext cx="4786346" cy="3857652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2857488" y="600076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Node 1 (Adder B input)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86578" y="607220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Node 2 (2KHz Sine)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29190" y="571501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Wire Connecting Nodes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32" name="Shape 31"/>
          <p:cNvCxnSpPr/>
          <p:nvPr/>
        </p:nvCxnSpPr>
        <p:spPr>
          <a:xfrm>
            <a:off x="7000892" y="5143512"/>
            <a:ext cx="1071570" cy="928694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hape 33"/>
          <p:cNvCxnSpPr/>
          <p:nvPr/>
        </p:nvCxnSpPr>
        <p:spPr>
          <a:xfrm rot="10800000" flipV="1">
            <a:off x="4214810" y="5143512"/>
            <a:ext cx="1143008" cy="857256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endCxn id="28" idx="0"/>
          </p:cNvCxnSpPr>
          <p:nvPr/>
        </p:nvCxnSpPr>
        <p:spPr>
          <a:xfrm rot="16200000" flipH="1">
            <a:off x="5822165" y="5393545"/>
            <a:ext cx="571504" cy="7143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85786" y="5643578"/>
            <a:ext cx="3357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Programmatically activated knobs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47" name="Curved Connector 46"/>
          <p:cNvCxnSpPr/>
          <p:nvPr/>
        </p:nvCxnSpPr>
        <p:spPr>
          <a:xfrm rot="10800000" flipV="1">
            <a:off x="3643306" y="4357694"/>
            <a:ext cx="1785950" cy="121444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/>
          <p:nvPr/>
        </p:nvCxnSpPr>
        <p:spPr>
          <a:xfrm rot="16200000" flipV="1">
            <a:off x="6679421" y="1964521"/>
            <a:ext cx="1428760" cy="78581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857752" y="142873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Programmatically activated switches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7552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Techbossmb\Pictures\SeminarBg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1278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1285860"/>
            <a:ext cx="8786842" cy="2021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500" dirty="0" smtClean="0">
                <a:solidFill>
                  <a:schemeClr val="accent1"/>
                </a:solidFill>
              </a:rPr>
              <a:t>  Use of fade mechanism to gray out unused regions in specific experiments to reduce cluster and confusion on user interface</a:t>
            </a:r>
          </a:p>
          <a:p>
            <a:pPr>
              <a:buFont typeface="Arial" pitchFamily="34" charset="0"/>
              <a:buChar char="•"/>
            </a:pPr>
            <a:endParaRPr lang="en-GB" sz="25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500" dirty="0" smtClean="0">
                <a:solidFill>
                  <a:schemeClr val="accent1"/>
                </a:solidFill>
              </a:rPr>
              <a:t>  Use of tooltip text to describe important components when mouse hovers such components</a:t>
            </a:r>
            <a:endParaRPr lang="en-GB" sz="2500" dirty="0">
              <a:solidFill>
                <a:schemeClr val="accent1"/>
              </a:solidFill>
            </a:endParaRPr>
          </a:p>
        </p:txBody>
      </p:sp>
      <p:pic>
        <p:nvPicPr>
          <p:cNvPr id="5122" name="Picture 2" descr="C:\Users\Pelumi\Pictures\Snips\grayregio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3" y="3214686"/>
            <a:ext cx="4143404" cy="2500330"/>
          </a:xfrm>
          <a:prstGeom prst="rect">
            <a:avLst/>
          </a:prstGeom>
          <a:noFill/>
        </p:spPr>
      </p:pic>
      <p:cxnSp>
        <p:nvCxnSpPr>
          <p:cNvPr id="11" name="Curved Connector 10"/>
          <p:cNvCxnSpPr/>
          <p:nvPr/>
        </p:nvCxnSpPr>
        <p:spPr>
          <a:xfrm rot="16200000" flipH="1">
            <a:off x="642910" y="5072074"/>
            <a:ext cx="1785950" cy="50006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5400000">
            <a:off x="1714480" y="4929198"/>
            <a:ext cx="1357322" cy="121444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>
            <a:off x="2500298" y="4357694"/>
            <a:ext cx="2000264" cy="171451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rot="16200000" flipH="1">
            <a:off x="3607587" y="5179231"/>
            <a:ext cx="1428760" cy="35719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0" y="607220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Active region, Not greyed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8926" y="6000768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Greyed region, Inactive area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123" name="Picture 3" descr="C:\Users\Pelumi\Pictures\Snips\tooltipdemo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3214687"/>
            <a:ext cx="4500594" cy="2428892"/>
          </a:xfrm>
          <a:prstGeom prst="rect">
            <a:avLst/>
          </a:prstGeom>
          <a:noFill/>
        </p:spPr>
      </p:pic>
      <p:cxnSp>
        <p:nvCxnSpPr>
          <p:cNvPr id="23" name="Curved Connector 22"/>
          <p:cNvCxnSpPr/>
          <p:nvPr/>
        </p:nvCxnSpPr>
        <p:spPr>
          <a:xfrm rot="16200000" flipH="1">
            <a:off x="7072330" y="4714884"/>
            <a:ext cx="1071570" cy="107157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786314" y="564357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Mouse cursor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29388" y="592933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Adder Knob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15272" y="5715016"/>
            <a:ext cx="1428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Tooltip text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40" name="Shape 39"/>
          <p:cNvCxnSpPr>
            <a:endCxn id="29" idx="0"/>
          </p:cNvCxnSpPr>
          <p:nvPr/>
        </p:nvCxnSpPr>
        <p:spPr>
          <a:xfrm>
            <a:off x="5143504" y="4286256"/>
            <a:ext cx="1928826" cy="1643074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/>
          <p:nvPr/>
        </p:nvCxnSpPr>
        <p:spPr>
          <a:xfrm rot="16200000" flipH="1">
            <a:off x="4679157" y="4822041"/>
            <a:ext cx="1285884" cy="64294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58763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7950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0" y="1357298"/>
            <a:ext cx="8858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600" dirty="0" smtClean="0">
                <a:solidFill>
                  <a:schemeClr val="accent1"/>
                </a:solidFill>
              </a:rPr>
              <a:t> On clicking submit button, wiring is verified &amp; validated to gain access  to </a:t>
            </a:r>
            <a:r>
              <a:rPr lang="en-GB" sz="2600" dirty="0" err="1" smtClean="0">
                <a:solidFill>
                  <a:schemeClr val="accent1"/>
                </a:solidFill>
              </a:rPr>
              <a:t>L</a:t>
            </a:r>
            <a:r>
              <a:rPr lang="en-GB" sz="2600" dirty="0" err="1" smtClean="0">
                <a:solidFill>
                  <a:schemeClr val="accent1"/>
                </a:solidFill>
              </a:rPr>
              <a:t>abServer</a:t>
            </a:r>
            <a:endParaRPr lang="en-GB" sz="2600" dirty="0">
              <a:solidFill>
                <a:schemeClr val="accent1"/>
              </a:solidFill>
            </a:endParaRPr>
          </a:p>
        </p:txBody>
      </p:sp>
      <p:pic>
        <p:nvPicPr>
          <p:cNvPr id="3085" name="Picture 13" descr="C:\Users\Pelumi\Pictures\Snips\correct wiri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571744"/>
            <a:ext cx="4071965" cy="3490913"/>
          </a:xfrm>
          <a:prstGeom prst="rect">
            <a:avLst/>
          </a:prstGeom>
          <a:noFill/>
        </p:spPr>
      </p:pic>
      <p:pic>
        <p:nvPicPr>
          <p:cNvPr id="3086" name="Picture 14" descr="C:\Users\Pelumi\Pictures\Snips\wrongwiri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571744"/>
            <a:ext cx="4124319" cy="3419475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357158" y="6072206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Correct Wiring Response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2000" y="6000768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Wrong Wiring Response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4597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C:\Users\Pelumi\Pictures\Snips\scope withwav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143116"/>
            <a:ext cx="7443813" cy="37862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128586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600" dirty="0" smtClean="0">
                <a:solidFill>
                  <a:schemeClr val="accent1"/>
                </a:solidFill>
              </a:rPr>
              <a:t> </a:t>
            </a:r>
            <a:r>
              <a:rPr lang="en-GB" sz="2600" dirty="0" err="1" smtClean="0">
                <a:solidFill>
                  <a:schemeClr val="accent1"/>
                </a:solidFill>
              </a:rPr>
              <a:t>Emona</a:t>
            </a:r>
            <a:r>
              <a:rPr lang="en-GB" sz="2600" dirty="0" smtClean="0">
                <a:solidFill>
                  <a:schemeClr val="accent1"/>
                </a:solidFill>
              </a:rPr>
              <a:t> </a:t>
            </a:r>
            <a:r>
              <a:rPr lang="en-GB" sz="2600" dirty="0" err="1" smtClean="0">
                <a:solidFill>
                  <a:schemeClr val="accent1"/>
                </a:solidFill>
              </a:rPr>
              <a:t>DATEx</a:t>
            </a:r>
            <a:r>
              <a:rPr lang="en-GB" sz="2600" dirty="0" smtClean="0">
                <a:solidFill>
                  <a:schemeClr val="accent1"/>
                </a:solidFill>
              </a:rPr>
              <a:t> Client Scope displaying a waveform with controls activated</a:t>
            </a:r>
            <a:endParaRPr lang="en-GB" sz="2600" dirty="0">
              <a:solidFill>
                <a:schemeClr val="accent1"/>
              </a:solidFill>
            </a:endParaRPr>
          </a:p>
        </p:txBody>
      </p:sp>
      <p:cxnSp>
        <p:nvCxnSpPr>
          <p:cNvPr id="12" name="Curved Connector 11"/>
          <p:cNvCxnSpPr/>
          <p:nvPr/>
        </p:nvCxnSpPr>
        <p:spPr>
          <a:xfrm rot="16200000" flipH="1">
            <a:off x="500034" y="4857760"/>
            <a:ext cx="2071702" cy="35719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rot="5400000">
            <a:off x="535753" y="4536289"/>
            <a:ext cx="2786082" cy="28575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28662" y="600076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Waveform channel 1 &amp; 2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19" name="Curved Connector 18"/>
          <p:cNvCxnSpPr/>
          <p:nvPr/>
        </p:nvCxnSpPr>
        <p:spPr>
          <a:xfrm rot="16200000" flipH="1">
            <a:off x="4286248" y="4286256"/>
            <a:ext cx="3143272" cy="57150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 rot="5400000">
            <a:off x="5357818" y="4500570"/>
            <a:ext cx="2500330" cy="92869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rot="16200000" flipH="1">
            <a:off x="4929190" y="5000636"/>
            <a:ext cx="1714512" cy="71438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214810" y="6072206"/>
            <a:ext cx="4929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1"/>
                </a:solidFill>
              </a:rPr>
              <a:t>Enabled controls for adjusting scope properties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414" y="785794"/>
            <a:ext cx="5616624" cy="432048"/>
          </a:xfrm>
        </p:spPr>
        <p:txBody>
          <a:bodyPr>
            <a:noAutofit/>
          </a:bodyPr>
          <a:lstStyle/>
          <a:p>
            <a:pPr algn="l"/>
            <a:r>
              <a:rPr lang="en-Z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Lab Server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357298"/>
            <a:ext cx="8572560" cy="771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500" dirty="0" smtClean="0">
                <a:solidFill>
                  <a:schemeClr val="accent1"/>
                </a:solidFill>
              </a:rPr>
              <a:t> Experiment Engine built on C#.</a:t>
            </a:r>
          </a:p>
          <a:p>
            <a:pPr>
              <a:buFont typeface="Arial" pitchFamily="34" charset="0"/>
              <a:buChar char="•"/>
            </a:pPr>
            <a:endParaRPr lang="en-GB" sz="25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500" dirty="0" smtClean="0">
                <a:solidFill>
                  <a:schemeClr val="accent1"/>
                </a:solidFill>
              </a:rPr>
              <a:t> Communication with hardware is achieved through custom built </a:t>
            </a:r>
            <a:r>
              <a:rPr lang="en-GB" sz="2500" dirty="0" err="1" smtClean="0">
                <a:solidFill>
                  <a:schemeClr val="accent1"/>
                </a:solidFill>
              </a:rPr>
              <a:t>LabVIEW</a:t>
            </a:r>
            <a:r>
              <a:rPr lang="en-GB" sz="2500" dirty="0" smtClean="0">
                <a:solidFill>
                  <a:schemeClr val="accent1"/>
                </a:solidFill>
              </a:rPr>
              <a:t> </a:t>
            </a:r>
            <a:r>
              <a:rPr lang="en-GB" sz="2500" dirty="0" err="1" smtClean="0">
                <a:solidFill>
                  <a:schemeClr val="accent1"/>
                </a:solidFill>
              </a:rPr>
              <a:t>dll</a:t>
            </a:r>
            <a:endParaRPr lang="en-GB" sz="25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GB" sz="25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500" dirty="0" smtClean="0">
                <a:solidFill>
                  <a:schemeClr val="accent1"/>
                </a:solidFill>
              </a:rPr>
              <a:t>VI’s were developed as standalone capable of handling all desired interaction with hardware before exporting as </a:t>
            </a:r>
            <a:r>
              <a:rPr lang="en-GB" sz="2500" dirty="0" err="1" smtClean="0">
                <a:solidFill>
                  <a:schemeClr val="accent1"/>
                </a:solidFill>
              </a:rPr>
              <a:t>dll</a:t>
            </a:r>
            <a:endParaRPr lang="en-GB" sz="25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GB" sz="25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500" dirty="0" smtClean="0">
                <a:solidFill>
                  <a:schemeClr val="accent1"/>
                </a:solidFill>
              </a:rPr>
              <a:t> C# class developed as an interface for communication between </a:t>
            </a:r>
            <a:r>
              <a:rPr lang="en-GB" sz="2500" dirty="0" err="1" smtClean="0">
                <a:solidFill>
                  <a:schemeClr val="accent1"/>
                </a:solidFill>
              </a:rPr>
              <a:t>dll</a:t>
            </a:r>
            <a:r>
              <a:rPr lang="en-GB" sz="2500" dirty="0" smtClean="0">
                <a:solidFill>
                  <a:schemeClr val="accent1"/>
                </a:solidFill>
              </a:rPr>
              <a:t> and remaining part of experiment engine</a:t>
            </a:r>
          </a:p>
          <a:p>
            <a:pPr>
              <a:buFont typeface="Arial" pitchFamily="34" charset="0"/>
              <a:buChar char="•"/>
            </a:pPr>
            <a:endParaRPr lang="en-GB" sz="25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500" dirty="0" smtClean="0">
                <a:solidFill>
                  <a:schemeClr val="accent1"/>
                </a:solidFill>
              </a:rPr>
              <a:t> VI’s developed with </a:t>
            </a:r>
            <a:r>
              <a:rPr lang="en-GB" sz="2500" dirty="0" err="1" smtClean="0">
                <a:solidFill>
                  <a:schemeClr val="accent1"/>
                </a:solidFill>
              </a:rPr>
              <a:t>LabVIEW</a:t>
            </a:r>
            <a:r>
              <a:rPr lang="en-GB" sz="2500" dirty="0" smtClean="0">
                <a:solidFill>
                  <a:schemeClr val="accent1"/>
                </a:solidFill>
              </a:rPr>
              <a:t> 8.5 but final release will be ported to 8.6</a:t>
            </a:r>
          </a:p>
          <a:p>
            <a:pPr>
              <a:buFont typeface="Arial" pitchFamily="34" charset="0"/>
              <a:buChar char="•"/>
            </a:pPr>
            <a:endParaRPr lang="en-GB" sz="25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GB" sz="2500" dirty="0" smtClean="0">
              <a:solidFill>
                <a:schemeClr val="accent1"/>
              </a:solidFill>
            </a:endParaRPr>
          </a:p>
          <a:p>
            <a:endParaRPr lang="en-GB" sz="25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GB" sz="25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GB" sz="25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GB" sz="25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GB" sz="25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2574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2147</TotalTime>
  <Words>490</Words>
  <Application>Microsoft Office PowerPoint</Application>
  <PresentationFormat>On-screen Show (4:3)</PresentationFormat>
  <Paragraphs>102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Emona Datex iLab</vt:lpstr>
      <vt:lpstr>Slide 3</vt:lpstr>
      <vt:lpstr>Lab Client</vt:lpstr>
      <vt:lpstr>Slide 5</vt:lpstr>
      <vt:lpstr>Slide 6</vt:lpstr>
      <vt:lpstr>Slide 7</vt:lpstr>
      <vt:lpstr>Slide 8</vt:lpstr>
      <vt:lpstr>Lab Server</vt:lpstr>
      <vt:lpstr>Slide 10</vt:lpstr>
      <vt:lpstr>Further Work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iLab-Conference</dc:title>
  <dc:creator>Techbossmb</dc:creator>
  <cp:lastModifiedBy>Pelumi</cp:lastModifiedBy>
  <cp:revision>91</cp:revision>
  <dcterms:created xsi:type="dcterms:W3CDTF">2011-07-02T03:23:45Z</dcterms:created>
  <dcterms:modified xsi:type="dcterms:W3CDTF">2011-07-03T22:35:10Z</dcterms:modified>
</cp:coreProperties>
</file>