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56" r:id="rId3"/>
    <p:sldId id="257" r:id="rId4"/>
    <p:sldId id="263" r:id="rId5"/>
    <p:sldId id="267" r:id="rId6"/>
    <p:sldId id="258" r:id="rId7"/>
    <p:sldId id="259" r:id="rId8"/>
    <p:sldId id="264" r:id="rId9"/>
    <p:sldId id="261" r:id="rId10"/>
    <p:sldId id="260" r:id="rId11"/>
    <p:sldId id="262" r:id="rId12"/>
    <p:sldId id="269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2B027D-02A6-45E3-95CE-BE9FCD072212}" type="doc">
      <dgm:prSet loTypeId="urn:microsoft.com/office/officeart/2005/8/layout/process4" loCatId="list" qsTypeId="urn:microsoft.com/office/officeart/2005/8/quickstyle/simple5" qsCatId="simple" csTypeId="urn:microsoft.com/office/officeart/2005/8/colors/accent0_3" csCatId="mainScheme"/>
      <dgm:spPr/>
      <dgm:t>
        <a:bodyPr/>
        <a:lstStyle/>
        <a:p>
          <a:endParaRPr lang="en-GB"/>
        </a:p>
      </dgm:t>
    </dgm:pt>
    <dgm:pt modelId="{0EFE8342-2521-4328-BC0C-31DB019CA29A}">
      <dgm:prSet/>
      <dgm:spPr/>
      <dgm:t>
        <a:bodyPr/>
        <a:lstStyle/>
        <a:p>
          <a:pPr rtl="0"/>
          <a:r>
            <a:rPr lang="en-US" dirty="0" smtClean="0"/>
            <a:t>Government  ICT Plans to Support High Speed Internet Educational Technologies</a:t>
          </a:r>
          <a:endParaRPr lang="en-GB" dirty="0"/>
        </a:p>
      </dgm:t>
    </dgm:pt>
    <dgm:pt modelId="{2F31AD39-DE15-4E60-9A53-FFEED671D283}" type="parTrans" cxnId="{F9FCC9FB-F679-44C9-B65E-5824F4E8CF9B}">
      <dgm:prSet/>
      <dgm:spPr/>
      <dgm:t>
        <a:bodyPr/>
        <a:lstStyle/>
        <a:p>
          <a:endParaRPr lang="en-GB"/>
        </a:p>
      </dgm:t>
    </dgm:pt>
    <dgm:pt modelId="{F81C266B-C580-44A6-AD9A-6C939E18A1E1}" type="sibTrans" cxnId="{F9FCC9FB-F679-44C9-B65E-5824F4E8CF9B}">
      <dgm:prSet/>
      <dgm:spPr/>
      <dgm:t>
        <a:bodyPr/>
        <a:lstStyle/>
        <a:p>
          <a:endParaRPr lang="en-GB"/>
        </a:p>
      </dgm:t>
    </dgm:pt>
    <dgm:pt modelId="{A52F886E-16CB-463C-BC95-356D7C82A225}" type="pres">
      <dgm:prSet presAssocID="{0E2B027D-02A6-45E3-95CE-BE9FCD0722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40ABB0F-AE8E-42C7-A5BD-9EE96C667620}" type="pres">
      <dgm:prSet presAssocID="{0EFE8342-2521-4328-BC0C-31DB019CA29A}" presName="boxAndChildren" presStyleCnt="0"/>
      <dgm:spPr/>
    </dgm:pt>
    <dgm:pt modelId="{54F7DA07-7B30-4B7B-9B47-210398500D38}" type="pres">
      <dgm:prSet presAssocID="{0EFE8342-2521-4328-BC0C-31DB019CA29A}" presName="parentTextBox" presStyleLbl="node1" presStyleIdx="0" presStyleCnt="1"/>
      <dgm:spPr/>
      <dgm:t>
        <a:bodyPr/>
        <a:lstStyle/>
        <a:p>
          <a:endParaRPr lang="en-GB"/>
        </a:p>
      </dgm:t>
    </dgm:pt>
  </dgm:ptLst>
  <dgm:cxnLst>
    <dgm:cxn modelId="{F9FCC9FB-F679-44C9-B65E-5824F4E8CF9B}" srcId="{0E2B027D-02A6-45E3-95CE-BE9FCD072212}" destId="{0EFE8342-2521-4328-BC0C-31DB019CA29A}" srcOrd="0" destOrd="0" parTransId="{2F31AD39-DE15-4E60-9A53-FFEED671D283}" sibTransId="{F81C266B-C580-44A6-AD9A-6C939E18A1E1}"/>
    <dgm:cxn modelId="{31B50E9E-DE27-494D-A00E-B038C463D5E0}" type="presOf" srcId="{0E2B027D-02A6-45E3-95CE-BE9FCD072212}" destId="{A52F886E-16CB-463C-BC95-356D7C82A225}" srcOrd="0" destOrd="0" presId="urn:microsoft.com/office/officeart/2005/8/layout/process4"/>
    <dgm:cxn modelId="{381C5AF0-C6A8-401B-B354-C662D53B1AB7}" type="presOf" srcId="{0EFE8342-2521-4328-BC0C-31DB019CA29A}" destId="{54F7DA07-7B30-4B7B-9B47-210398500D38}" srcOrd="0" destOrd="0" presId="urn:microsoft.com/office/officeart/2005/8/layout/process4"/>
    <dgm:cxn modelId="{A772A995-DA50-4D3F-B8C9-DE6777E96D0A}" type="presParOf" srcId="{A52F886E-16CB-463C-BC95-356D7C82A225}" destId="{340ABB0F-AE8E-42C7-A5BD-9EE96C667620}" srcOrd="0" destOrd="0" presId="urn:microsoft.com/office/officeart/2005/8/layout/process4"/>
    <dgm:cxn modelId="{D5DD3CD0-3C59-41D4-97BF-F6BAF51E0D5D}" type="presParOf" srcId="{340ABB0F-AE8E-42C7-A5BD-9EE96C667620}" destId="{54F7DA07-7B30-4B7B-9B47-210398500D3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D6AF26-D73A-4E10-812A-CE56F34FAAFE}" type="doc">
      <dgm:prSet loTypeId="urn:microsoft.com/office/officeart/2005/8/layout/vList2" loCatId="list" qsTypeId="urn:microsoft.com/office/officeart/2005/8/quickstyle/3d8" qsCatId="3D" csTypeId="urn:microsoft.com/office/officeart/2005/8/colors/accent3_2" csCatId="accent3"/>
      <dgm:spPr/>
      <dgm:t>
        <a:bodyPr/>
        <a:lstStyle/>
        <a:p>
          <a:endParaRPr lang="en-GB"/>
        </a:p>
      </dgm:t>
    </dgm:pt>
    <dgm:pt modelId="{162A3EA4-5975-4986-8F92-FF3E20ACACAF}">
      <dgm:prSet/>
      <dgm:spPr/>
      <dgm:t>
        <a:bodyPr/>
        <a:lstStyle/>
        <a:p>
          <a:pPr rtl="0"/>
          <a:r>
            <a:rPr lang="en-US" dirty="0" smtClean="0"/>
            <a:t>Through National Information Technology Authority – Uganda (NITA-U)</a:t>
          </a:r>
          <a:endParaRPr lang="en-GB" dirty="0"/>
        </a:p>
      </dgm:t>
    </dgm:pt>
    <dgm:pt modelId="{389E120C-4C24-4169-9860-4B1811631035}" type="parTrans" cxnId="{77F72910-6AC5-4836-8DF8-37BE5C66B8D0}">
      <dgm:prSet/>
      <dgm:spPr/>
      <dgm:t>
        <a:bodyPr/>
        <a:lstStyle/>
        <a:p>
          <a:endParaRPr lang="en-GB"/>
        </a:p>
      </dgm:t>
    </dgm:pt>
    <dgm:pt modelId="{446C4521-1F81-4391-99CA-D0F35F8A791C}" type="sibTrans" cxnId="{77F72910-6AC5-4836-8DF8-37BE5C66B8D0}">
      <dgm:prSet/>
      <dgm:spPr/>
      <dgm:t>
        <a:bodyPr/>
        <a:lstStyle/>
        <a:p>
          <a:endParaRPr lang="en-GB"/>
        </a:p>
      </dgm:t>
    </dgm:pt>
    <dgm:pt modelId="{6DD27D50-B1D8-4A53-A894-19095E781DC9}" type="pres">
      <dgm:prSet presAssocID="{E8D6AF26-D73A-4E10-812A-CE56F34FAA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5F3132E-C5C3-48CD-A736-AEA02E29FEA0}" type="pres">
      <dgm:prSet presAssocID="{162A3EA4-5975-4986-8F92-FF3E20ACACA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F72910-6AC5-4836-8DF8-37BE5C66B8D0}" srcId="{E8D6AF26-D73A-4E10-812A-CE56F34FAAFE}" destId="{162A3EA4-5975-4986-8F92-FF3E20ACACAF}" srcOrd="0" destOrd="0" parTransId="{389E120C-4C24-4169-9860-4B1811631035}" sibTransId="{446C4521-1F81-4391-99CA-D0F35F8A791C}"/>
    <dgm:cxn modelId="{845F7C59-F5D5-4D62-91A9-8D19E64B0934}" type="presOf" srcId="{162A3EA4-5975-4986-8F92-FF3E20ACACAF}" destId="{C5F3132E-C5C3-48CD-A736-AEA02E29FEA0}" srcOrd="0" destOrd="0" presId="urn:microsoft.com/office/officeart/2005/8/layout/vList2"/>
    <dgm:cxn modelId="{3FDF2B88-FC58-4FF0-AC7C-708123301AB5}" type="presOf" srcId="{E8D6AF26-D73A-4E10-812A-CE56F34FAAFE}" destId="{6DD27D50-B1D8-4A53-A894-19095E781DC9}" srcOrd="0" destOrd="0" presId="urn:microsoft.com/office/officeart/2005/8/layout/vList2"/>
    <dgm:cxn modelId="{E100EEAE-90A9-427B-8359-DF56787FEDE9}" type="presParOf" srcId="{6DD27D50-B1D8-4A53-A894-19095E781DC9}" destId="{C5F3132E-C5C3-48CD-A736-AEA02E29FE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5068F0-C073-4701-A84B-C71E354B0916}" type="doc">
      <dgm:prSet loTypeId="urn:microsoft.com/office/officeart/2005/8/layout/vList2" loCatId="list" qsTypeId="urn:microsoft.com/office/officeart/2005/8/quickstyle/3d9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D5197415-6ED8-4FAF-8830-ECB7B3DEDB00}">
      <dgm:prSet/>
      <dgm:spPr/>
      <dgm:t>
        <a:bodyPr/>
        <a:lstStyle/>
        <a:p>
          <a:pPr rtl="0"/>
          <a:r>
            <a:rPr lang="en-US" dirty="0" smtClean="0"/>
            <a:t>Physical laying of the NBI </a:t>
          </a:r>
          <a:endParaRPr lang="en-GB" dirty="0"/>
        </a:p>
      </dgm:t>
    </dgm:pt>
    <dgm:pt modelId="{A347F95D-82D5-4C74-955E-DA5C07AFC645}" type="parTrans" cxnId="{F2064F1A-FB06-4BE7-A7FA-5F62BFBA464B}">
      <dgm:prSet/>
      <dgm:spPr/>
      <dgm:t>
        <a:bodyPr/>
        <a:lstStyle/>
        <a:p>
          <a:endParaRPr lang="en-GB"/>
        </a:p>
      </dgm:t>
    </dgm:pt>
    <dgm:pt modelId="{523522E7-36C4-4611-A36D-01ED95FCDD38}" type="sibTrans" cxnId="{F2064F1A-FB06-4BE7-A7FA-5F62BFBA464B}">
      <dgm:prSet/>
      <dgm:spPr/>
      <dgm:t>
        <a:bodyPr/>
        <a:lstStyle/>
        <a:p>
          <a:endParaRPr lang="en-GB"/>
        </a:p>
      </dgm:t>
    </dgm:pt>
    <dgm:pt modelId="{3DEDF4A3-4953-4DC4-8155-7754BE08E565}" type="pres">
      <dgm:prSet presAssocID="{5C5068F0-C073-4701-A84B-C71E354B09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EB15598-DE1C-43F6-B3C2-652AB1C6E9C0}" type="pres">
      <dgm:prSet presAssocID="{D5197415-6ED8-4FAF-8830-ECB7B3DEDB0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2064F1A-FB06-4BE7-A7FA-5F62BFBA464B}" srcId="{5C5068F0-C073-4701-A84B-C71E354B0916}" destId="{D5197415-6ED8-4FAF-8830-ECB7B3DEDB00}" srcOrd="0" destOrd="0" parTransId="{A347F95D-82D5-4C74-955E-DA5C07AFC645}" sibTransId="{523522E7-36C4-4611-A36D-01ED95FCDD38}"/>
    <dgm:cxn modelId="{C5A3C921-99AE-4E3E-B8CC-5267BB4C30D2}" type="presOf" srcId="{5C5068F0-C073-4701-A84B-C71E354B0916}" destId="{3DEDF4A3-4953-4DC4-8155-7754BE08E565}" srcOrd="0" destOrd="0" presId="urn:microsoft.com/office/officeart/2005/8/layout/vList2"/>
    <dgm:cxn modelId="{D915E799-FEE0-413C-9674-BB566664A60A}" type="presOf" srcId="{D5197415-6ED8-4FAF-8830-ECB7B3DEDB00}" destId="{4EB15598-DE1C-43F6-B3C2-652AB1C6E9C0}" srcOrd="0" destOrd="0" presId="urn:microsoft.com/office/officeart/2005/8/layout/vList2"/>
    <dgm:cxn modelId="{FC133647-80AB-44AF-919E-98C357A59016}" type="presParOf" srcId="{3DEDF4A3-4953-4DC4-8155-7754BE08E565}" destId="{4EB15598-DE1C-43F6-B3C2-652AB1C6E9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F7DA07-7B30-4B7B-9B47-210398500D38}">
      <dsp:nvSpPr>
        <dsp:cNvPr id="0" name=""/>
        <dsp:cNvSpPr/>
      </dsp:nvSpPr>
      <dsp:spPr>
        <a:xfrm>
          <a:off x="0" y="0"/>
          <a:ext cx="7498080" cy="171420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dk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Government  ICT Plans to Support High Speed Internet Educational Technologies</a:t>
          </a:r>
          <a:endParaRPr lang="en-GB" sz="3300" kern="1200" dirty="0"/>
        </a:p>
      </dsp:txBody>
      <dsp:txXfrm>
        <a:off x="0" y="0"/>
        <a:ext cx="7498080" cy="17142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F3132E-C5C3-48CD-A736-AEA02E29FEA0}">
      <dsp:nvSpPr>
        <dsp:cNvPr id="0" name=""/>
        <dsp:cNvSpPr/>
      </dsp:nvSpPr>
      <dsp:spPr>
        <a:xfrm>
          <a:off x="0" y="19164"/>
          <a:ext cx="7210048" cy="20533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Through National Information Technology Authority – Uganda (NITA-U)</a:t>
          </a:r>
          <a:endParaRPr lang="en-GB" sz="3900" kern="1200" dirty="0"/>
        </a:p>
      </dsp:txBody>
      <dsp:txXfrm>
        <a:off x="0" y="19164"/>
        <a:ext cx="7210048" cy="20533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B15598-DE1C-43F6-B3C2-652AB1C6E9C0}">
      <dsp:nvSpPr>
        <dsp:cNvPr id="0" name=""/>
        <dsp:cNvSpPr/>
      </dsp:nvSpPr>
      <dsp:spPr>
        <a:xfrm>
          <a:off x="0" y="4209"/>
          <a:ext cx="4752528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  <a:sp3d extrusionH="28000" prstMaterial="matte"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Physical laying of the NBI </a:t>
          </a:r>
          <a:endParaRPr lang="en-GB" sz="2200" kern="1200" dirty="0"/>
        </a:p>
      </dsp:txBody>
      <dsp:txXfrm>
        <a:off x="0" y="4209"/>
        <a:ext cx="4752528" cy="51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1B35465-A1D9-40A7-B087-575D83A7FE14}" type="datetimeFigureOut">
              <a:rPr lang="en-GB" smtClean="0"/>
              <a:pPr/>
              <a:t>05/07/2011</a:t>
            </a:fld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50B46F3-17ED-4492-B906-39249CD46BF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nita.go.u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3.jpeg"/><Relationship Id="rId7" Type="http://schemas.openxmlformats.org/officeDocument/2006/relationships/diagramLayout" Target="../diagrams/layou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5" Type="http://schemas.openxmlformats.org/officeDocument/2006/relationships/image" Target="../media/image5.jpeg"/><Relationship Id="rId10" Type="http://schemas.microsoft.com/office/2007/relationships/diagramDrawing" Target="../diagrams/drawing3.xml"/><Relationship Id="rId4" Type="http://schemas.openxmlformats.org/officeDocument/2006/relationships/image" Target="../media/image4.jpeg"/><Relationship Id="rId9" Type="http://schemas.openxmlformats.org/officeDocument/2006/relationships/diagramColors" Target="../diagrams/colors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435608" y="274638"/>
          <a:ext cx="7498080" cy="1714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403648" y="3717032"/>
          <a:ext cx="7210048" cy="2091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Expected benefits after completion of planned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Provision of cheap internet to medical and educational institutions</a:t>
            </a:r>
          </a:p>
          <a:p>
            <a:r>
              <a:rPr lang="en-US" dirty="0" smtClean="0"/>
              <a:t>Easy access to government services</a:t>
            </a:r>
          </a:p>
          <a:p>
            <a:r>
              <a:rPr lang="en-US" dirty="0" smtClean="0"/>
              <a:t>Support of educational research online </a:t>
            </a:r>
          </a:p>
          <a:p>
            <a:r>
              <a:rPr lang="en-US" dirty="0" smtClean="0"/>
              <a:t>Easy collaboration with education institutions in benchmarking and impact studies</a:t>
            </a:r>
          </a:p>
          <a:p>
            <a:r>
              <a:rPr lang="en-US" dirty="0" smtClean="0"/>
              <a:t>Cost savings and QoS improvement in educational institutions</a:t>
            </a:r>
          </a:p>
          <a:p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of online education through fast and reliable internet</a:t>
            </a:r>
          </a:p>
          <a:p>
            <a:r>
              <a:rPr lang="en-US" dirty="0" smtClean="0"/>
              <a:t>Support of educational institutions in taking their services closer to their clients through decentralization</a:t>
            </a:r>
          </a:p>
          <a:p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projects we are involved 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Creation of Business Processing outsourcing centres</a:t>
            </a:r>
          </a:p>
          <a:p>
            <a:r>
              <a:rPr lang="en-US" dirty="0" smtClean="0"/>
              <a:t>Development of ICT parks</a:t>
            </a:r>
          </a:p>
          <a:p>
            <a:r>
              <a:rPr lang="en-US" dirty="0" smtClean="0"/>
              <a:t>Development of National Databank</a:t>
            </a:r>
          </a:p>
          <a:p>
            <a:r>
              <a:rPr lang="en-US" dirty="0" smtClean="0"/>
              <a:t>Development of District Business Information centres – one point stop for electronic services for rural communities</a:t>
            </a:r>
          </a:p>
          <a:p>
            <a:r>
              <a:rPr lang="en-US" dirty="0" smtClean="0"/>
              <a:t>E-readiness survey etc.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listening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988840"/>
            <a:ext cx="7498080" cy="4357464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Gerald Kisongoch</a:t>
            </a:r>
          </a:p>
          <a:p>
            <a:pPr algn="ctr">
              <a:buNone/>
            </a:pPr>
            <a:r>
              <a:rPr lang="en-US" dirty="0" err="1" smtClean="0"/>
              <a:t>Programme</a:t>
            </a:r>
            <a:r>
              <a:rPr lang="en-US" dirty="0" smtClean="0"/>
              <a:t> Officer – NITA-U</a:t>
            </a:r>
          </a:p>
          <a:p>
            <a:pPr algn="ctr">
              <a:buNone/>
            </a:pPr>
            <a:r>
              <a:rPr lang="en-US" dirty="0" smtClean="0"/>
              <a:t>(On behalf of  Executive Director -NITA-U)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For more info send mail to: </a:t>
            </a:r>
            <a:r>
              <a:rPr lang="en-US" dirty="0" smtClean="0">
                <a:hlinkClick r:id="rId2"/>
              </a:rPr>
              <a:t>info@nita.go.ug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Website: www.nita.go.ug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772400" cy="1224136"/>
          </a:xfrm>
        </p:spPr>
        <p:txBody>
          <a:bodyPr/>
          <a:lstStyle/>
          <a:p>
            <a:r>
              <a:rPr lang="en-US" dirty="0" smtClean="0"/>
              <a:t>    Background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3200" dirty="0"/>
              <a:t>E</a:t>
            </a:r>
            <a:r>
              <a:rPr lang="en-GB" sz="3200" dirty="0" smtClean="0"/>
              <a:t>stablished </a:t>
            </a:r>
            <a:r>
              <a:rPr lang="en-GB" sz="3200" dirty="0"/>
              <a:t>under the NITA-U Act, 2009 </a:t>
            </a:r>
            <a:endParaRPr lang="en-GB" sz="3200" dirty="0" smtClean="0"/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Acts as an operator, coordinator and regulator of Information Technology services for the Govt and country at large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Still very young  with less than 50 employees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Provide high quality technology services to Govt</a:t>
            </a:r>
          </a:p>
          <a:p>
            <a:r>
              <a:rPr lang="en-GB" dirty="0"/>
              <a:t>To promote standardization in the planning, acquisition, implementation, delivery, support and maintenance of Information technology equipment and </a:t>
            </a:r>
            <a:r>
              <a:rPr lang="en-GB" dirty="0" smtClean="0"/>
              <a:t>services</a:t>
            </a:r>
          </a:p>
          <a:p>
            <a:r>
              <a:rPr lang="en-GB" dirty="0"/>
              <a:t>To promote access to and utilization of information technology by special interest groups </a:t>
            </a:r>
            <a:endParaRPr lang="en-GB" dirty="0" smtClean="0"/>
          </a:p>
          <a:p>
            <a:r>
              <a:rPr lang="en-GB" dirty="0"/>
              <a:t>To promote and be a focal point of cooperation for information technology users and providers at regional and international level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promote cooperation, coordination and rationalization among users and providers of Information technology at National and local levels </a:t>
            </a:r>
            <a:endParaRPr lang="en-GB" dirty="0" smtClean="0"/>
          </a:p>
          <a:p>
            <a:r>
              <a:rPr lang="en-US" dirty="0"/>
              <a:t>To provide guidance and other assistance as may be required to other users and providers of information technology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11560" y="1484313"/>
            <a:ext cx="8136904" cy="4659312"/>
            <a:chOff x="0" y="1484783"/>
            <a:chExt cx="9144000" cy="4658487"/>
          </a:xfrm>
        </p:grpSpPr>
        <p:pic>
          <p:nvPicPr>
            <p:cNvPr id="3" name="Picture 1" descr="P924013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484783"/>
              <a:ext cx="4211960" cy="4658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3" descr="DSC045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03388" y="3789040"/>
              <a:ext cx="4940612" cy="234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 descr="DSC045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60975" y="1484784"/>
              <a:ext cx="2383025" cy="2333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 descr="P924013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11960" y="1484784"/>
              <a:ext cx="2555776" cy="234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8" name="Diagram 7"/>
          <p:cNvGraphicFramePr/>
          <p:nvPr/>
        </p:nvGraphicFramePr>
        <p:xfrm>
          <a:off x="2051720" y="476672"/>
          <a:ext cx="4752528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Plans to support high speed internet access to Educational Institutions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Completion of National Backbone Infrastructure (1477kms laid so far) will provide ;</a:t>
            </a:r>
          </a:p>
          <a:p>
            <a:pPr lvl="1"/>
            <a:r>
              <a:rPr lang="en-US" dirty="0" smtClean="0"/>
              <a:t>High speed internet to educational and Government MDA’s</a:t>
            </a:r>
          </a:p>
          <a:p>
            <a:pPr lvl="1"/>
            <a:r>
              <a:rPr lang="en-US" dirty="0" smtClean="0"/>
              <a:t>Cheap internet access</a:t>
            </a:r>
          </a:p>
          <a:p>
            <a:r>
              <a:rPr lang="en-US" dirty="0" smtClean="0"/>
              <a:t>Bulk procurement of internet bandwidth to benefit government MDAs and educational institutions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support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Plans underway to set up Government Portal to boost visibility of Educational Institutions in Uganda</a:t>
            </a:r>
          </a:p>
          <a:p>
            <a:r>
              <a:rPr lang="en-US" dirty="0" smtClean="0"/>
              <a:t>Connectivity of high speed internet to districts through NBI and DBICs thereby providing cheap, fast country wide internet access</a:t>
            </a:r>
          </a:p>
          <a:p>
            <a:r>
              <a:rPr lang="en-US" dirty="0" smtClean="0"/>
              <a:t>Government to provide for last mile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ul\Desktop\ugan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500042"/>
            <a:ext cx="5500726" cy="532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support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Messaging &amp; Collaboration System (when rolled out) will assist in improved communications for MDAs (amongst others)</a:t>
            </a:r>
          </a:p>
          <a:p>
            <a:r>
              <a:rPr lang="en-US" dirty="0" smtClean="0"/>
              <a:t>NBI will be operational in September, 2011 and educational institutions will be able to tap in.</a:t>
            </a:r>
          </a:p>
          <a:p>
            <a:pPr>
              <a:buNone/>
            </a:pP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189</TotalTime>
  <Words>434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Slide 1</vt:lpstr>
      <vt:lpstr>    Background</vt:lpstr>
      <vt:lpstr>Objectives</vt:lpstr>
      <vt:lpstr>Objectives continued</vt:lpstr>
      <vt:lpstr>Slide 5</vt:lpstr>
      <vt:lpstr>Plans to support high speed internet access to Educational Institutions </vt:lpstr>
      <vt:lpstr>Planned support continued</vt:lpstr>
      <vt:lpstr>Slide 8</vt:lpstr>
      <vt:lpstr>Planned support continued</vt:lpstr>
      <vt:lpstr>Expected benefits after completion of planned activities</vt:lpstr>
      <vt:lpstr>Benefits continued</vt:lpstr>
      <vt:lpstr>Other projects we are involved in</vt:lpstr>
      <vt:lpstr>Thank you for listening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kisongoch</dc:creator>
  <cp:lastModifiedBy>kisongoch</cp:lastModifiedBy>
  <cp:revision>27</cp:revision>
  <dcterms:created xsi:type="dcterms:W3CDTF">2011-07-05T02:27:50Z</dcterms:created>
  <dcterms:modified xsi:type="dcterms:W3CDTF">2011-07-05T08:10:40Z</dcterms:modified>
</cp:coreProperties>
</file>