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Default Extension="bin" ContentType="application/vnd.openxmlformats-officedocument.oleObject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68" r:id="rId2"/>
    <p:sldId id="384" r:id="rId3"/>
    <p:sldId id="385" r:id="rId4"/>
    <p:sldId id="377" r:id="rId5"/>
    <p:sldId id="378" r:id="rId6"/>
    <p:sldId id="386" r:id="rId7"/>
    <p:sldId id="387" r:id="rId8"/>
    <p:sldId id="388" r:id="rId9"/>
    <p:sldId id="389" r:id="rId10"/>
    <p:sldId id="390" r:id="rId11"/>
    <p:sldId id="391" r:id="rId12"/>
    <p:sldId id="394" r:id="rId13"/>
    <p:sldId id="392" r:id="rId14"/>
    <p:sldId id="393" r:id="rId15"/>
  </p:sldIdLst>
  <p:sldSz cx="9144000" cy="6858000" type="screen4x3"/>
  <p:notesSz cx="6997700" cy="9283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400" i="1" kern="1200">
        <a:solidFill>
          <a:schemeClr val="accent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400" i="1" kern="1200">
        <a:solidFill>
          <a:schemeClr val="accent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400" i="1" kern="1200">
        <a:solidFill>
          <a:schemeClr val="accent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400" i="1" kern="1200">
        <a:solidFill>
          <a:schemeClr val="accent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400" i="1" kern="1200">
        <a:solidFill>
          <a:schemeClr val="accent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400" i="1" kern="1200">
        <a:solidFill>
          <a:schemeClr val="accent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1400" i="1" kern="1200">
        <a:solidFill>
          <a:schemeClr val="accent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1400" i="1" kern="1200">
        <a:solidFill>
          <a:schemeClr val="accent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1400" i="1" kern="1200">
        <a:solidFill>
          <a:schemeClr val="accent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0000FF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 autoAdjust="0"/>
    <p:restoredTop sz="94699" autoAdjust="0"/>
  </p:normalViewPr>
  <p:slideViewPr>
    <p:cSldViewPr>
      <p:cViewPr varScale="1">
        <p:scale>
          <a:sx n="100" d="100"/>
          <a:sy n="100" d="100"/>
        </p:scale>
        <p:origin x="-70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63988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CCA8A4E3-7242-4B1F-8FF2-39CA7DD0BB25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10240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169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40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63988" y="8816975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i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F470302-DFA2-4F99-897B-FC4E98480D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 bwMode="auto">
          <a:xfrm>
            <a:off x="0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0" tIns="43905" rIns="87810" bIns="43905" numCol="1" anchor="t" anchorCtr="0" compatLnSpc="1">
            <a:prstTxWarp prst="textNoShape">
              <a:avLst/>
            </a:prstTxWarp>
          </a:bodyPr>
          <a:lstStyle>
            <a:lvl1pPr defTabSz="877888">
              <a:defRPr sz="1200" i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 bwMode="auto">
          <a:xfrm>
            <a:off x="3963988" y="0"/>
            <a:ext cx="3032125" cy="46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0" tIns="43905" rIns="87810" bIns="43905" numCol="1" anchor="t" anchorCtr="0" compatLnSpc="1">
            <a:prstTxWarp prst="textNoShape">
              <a:avLst/>
            </a:prstTxWarp>
          </a:bodyPr>
          <a:lstStyle>
            <a:lvl1pPr algn="r" defTabSz="877888">
              <a:defRPr sz="1200" i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583915A0-2BFA-47DE-A545-60B1FDE4E42B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696913"/>
            <a:ext cx="4640262" cy="3479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00088" y="4410075"/>
            <a:ext cx="5597525" cy="417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0" tIns="43905" rIns="87810" bIns="4390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 bwMode="auto">
          <a:xfrm>
            <a:off x="0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0" tIns="43905" rIns="87810" bIns="43905" numCol="1" anchor="b" anchorCtr="0" compatLnSpc="1">
            <a:prstTxWarp prst="textNoShape">
              <a:avLst/>
            </a:prstTxWarp>
          </a:bodyPr>
          <a:lstStyle>
            <a:lvl1pPr defTabSz="877888">
              <a:defRPr sz="1200" i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 bwMode="auto">
          <a:xfrm>
            <a:off x="3963988" y="8818563"/>
            <a:ext cx="3032125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7810" tIns="43905" rIns="87810" bIns="43905" numCol="1" anchor="b" anchorCtr="0" compatLnSpc="1">
            <a:prstTxWarp prst="textNoShape">
              <a:avLst/>
            </a:prstTxWarp>
          </a:bodyPr>
          <a:lstStyle>
            <a:lvl1pPr algn="r" defTabSz="877888">
              <a:defRPr sz="1200" i="0">
                <a:solidFill>
                  <a:schemeClr val="tx1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5F49295-CE28-40D8-BAD9-5B79787A44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B75945-0EDA-43BC-800F-6B6DABE98453}" type="slidenum">
              <a:rPr lang="en-US"/>
              <a:pPr/>
              <a:t>4</a:t>
            </a:fld>
            <a:endParaRPr lang="en-US"/>
          </a:p>
        </p:txBody>
      </p:sp>
      <p:sp>
        <p:nvSpPr>
          <p:cNvPr id="1198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1850" cy="3481388"/>
          </a:xfrm>
          <a:ln/>
        </p:spPr>
      </p:sp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CD90440-37C9-40D4-B0EE-BAFE7DFB6343}" type="slidenum">
              <a:rPr lang="en-US"/>
              <a:pPr/>
              <a:t>5</a:t>
            </a:fld>
            <a:endParaRPr lang="en-US"/>
          </a:p>
        </p:txBody>
      </p:sp>
      <p:sp>
        <p:nvSpPr>
          <p:cNvPr id="1280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79513" y="695325"/>
            <a:ext cx="4641850" cy="3481388"/>
          </a:xfrm>
          <a:ln/>
        </p:spPr>
      </p:sp>
      <p:sp>
        <p:nvSpPr>
          <p:cNvPr id="1280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04875" y="3648075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5" name="Rectangle 4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6" name="Rectangle 5"/>
          <p:cNvSpPr/>
          <p:nvPr/>
        </p:nvSpPr>
        <p:spPr>
          <a:xfrm>
            <a:off x="904875" y="3648075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7" name="Rectangle 6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10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 sz="1400"/>
            </a:lvl1pPr>
          </a:lstStyle>
          <a:p>
            <a:pPr>
              <a:defRPr/>
            </a:pPr>
            <a:fld id="{56E21D01-5ECE-4C78-9F07-8816A4A13C89}" type="datetimeFigureOut">
              <a:rPr lang="en-US"/>
              <a:pPr>
                <a:defRPr/>
              </a:pPr>
              <a:t>7/3/2011</a:t>
            </a:fld>
            <a:endParaRPr lang="en-US" sz="1600" dirty="0"/>
          </a:p>
        </p:txBody>
      </p:sp>
      <p:sp>
        <p:nvSpPr>
          <p:cNvPr id="11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2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025" y="6354763"/>
            <a:ext cx="12192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379772-35AB-4FB5-B214-210315665D6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7C120-F469-4912-A180-1602081BEE17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EEEF48-9A19-4FD4-8068-194EADBC86A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raight Connector 3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5" name="Isosceles Triangle 4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630612" y="3201988"/>
            <a:ext cx="585152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C4346-92D9-4A06-8EC5-A66DEEC4304C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B6ECF-B4CA-4144-8C0C-C01BF28EA54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36572E-8EA0-46F2-B268-96FDFB74AD98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969B-ED40-4274-88EB-68AAFC73794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914400" y="2819400"/>
            <a:ext cx="7315200" cy="1279525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5" name="Rectangle 4"/>
          <p:cNvSpPr/>
          <p:nvPr/>
        </p:nvSpPr>
        <p:spPr>
          <a:xfrm>
            <a:off x="914400" y="2819400"/>
            <a:ext cx="228600" cy="1279525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/>
          <a:lstStyle>
            <a:lvl1pPr algn="r">
              <a:buNone/>
              <a:defRPr sz="32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4763"/>
            <a:ext cx="2286000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40ACEA-20FA-4CE9-80CE-BE23323EE176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775" y="6354763"/>
            <a:ext cx="3475038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975" y="6354763"/>
            <a:ext cx="1520825" cy="366712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ACE196D-2A72-4CFA-91F4-2A68D0CAAE6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DD593-410A-492B-81E0-934A6ACC301C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377AD7-1381-4799-9C96-CACEBF268E89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anchor="b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FF40BA-C3C6-4DEA-8C72-E2973157A151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54995-44D7-4965-9EF2-BC29F7EB35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47DEE-7FA4-4B21-BC70-1FD6DE4A1B92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787691-2721-4EFB-9604-392375F8AC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traight Connector 1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3" name="Isosceles Triangle 2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6D4AB-ECA2-4B72-A330-072248E36984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B274AB-A7E2-4777-BC33-A58C2227E5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Straight Connector 5"/>
          <p:cNvSpPr>
            <a:spLocks noChangeShapeType="1"/>
          </p:cNvSpPr>
          <p:nvPr/>
        </p:nvSpPr>
        <p:spPr bwMode="auto">
          <a:xfrm rot="5400000">
            <a:off x="3160712" y="3324226"/>
            <a:ext cx="6035675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7" name="Isosceles Triangle 6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D22A56-0B37-467A-BD89-7BEB89A66BC5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58348-4CCC-45EF-9137-3BB844227C4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7" name="Rectangle 6"/>
          <p:cNvSpPr/>
          <p:nvPr/>
        </p:nvSpPr>
        <p:spPr>
          <a:xfrm>
            <a:off x="457200" y="500063"/>
            <a:ext cx="182563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>
            <a:normAutofit/>
          </a:bodyPr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pPr lvl="0"/>
            <a:r>
              <a:rPr lang="en-US" noProof="0" dirty="0" smtClean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7ACC48-005E-4330-BBC4-BA16A71A858A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FFB3B2-077F-466C-8B66-543B5B08148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21"/>
          <p:cNvSpPr>
            <a:spLocks noGrp="1"/>
          </p:cNvSpPr>
          <p:nvPr>
            <p:ph type="title"/>
          </p:nvPr>
        </p:nvSpPr>
        <p:spPr bwMode="auto">
          <a:xfrm>
            <a:off x="457200" y="152400"/>
            <a:ext cx="8229600" cy="99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457200" y="1219200"/>
            <a:ext cx="8229600" cy="491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175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i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59D322E1-65D8-47A5-BB78-A6506C9BEAA2}" type="datetimeFigureOut">
              <a:rPr lang="en-US"/>
              <a:pPr>
                <a:defRPr/>
              </a:pPr>
              <a:t>7/3/2011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775" y="6356350"/>
            <a:ext cx="3505200" cy="365125"/>
          </a:xfrm>
          <a:prstGeom prst="rect">
            <a:avLst/>
          </a:prstGeom>
        </p:spPr>
        <p:txBody>
          <a:bodyPr vert="horz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i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775" y="6356350"/>
            <a:ext cx="1981200" cy="365125"/>
          </a:xfrm>
          <a:prstGeom prst="rect">
            <a:avLst/>
          </a:prstGeom>
        </p:spPr>
        <p:txBody>
          <a:bodyPr vert="horz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400" i="0">
                <a:solidFill>
                  <a:schemeClr val="tx2"/>
                </a:solidFill>
                <a:latin typeface="+mn-lt"/>
              </a:defRPr>
            </a:lvl1pPr>
          </a:lstStyle>
          <a:p>
            <a:pPr>
              <a:defRPr/>
            </a:pPr>
            <a:fld id="{A5F4C5A7-679D-4F77-9538-C76BCE71AB98}" type="slidenum">
              <a:rPr lang="en-US"/>
              <a:pPr>
                <a:defRPr/>
              </a:pPr>
              <a:t>‹#›</a:t>
            </a:fld>
            <a:endParaRPr lang="en-US" sz="1600" dirty="0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>
              <a:solidFill>
                <a:schemeClr val="tx1"/>
              </a:solidFill>
              <a:latin typeface="+mn-lt"/>
            </a:endParaRPr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500" cy="120650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i="0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Bookman Old Style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6000"/>
        <a:buFont typeface="Wingdings 3" pitchFamily="18" charset="2"/>
        <a:buChar char="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ts val="500"/>
        </a:spcBef>
        <a:spcAft>
          <a:spcPct val="0"/>
        </a:spcAft>
        <a:buClr>
          <a:schemeClr val="accent2"/>
        </a:buClr>
        <a:buSzPct val="76000"/>
        <a:buFont typeface="Wingdings 3" pitchFamily="18" charset="2"/>
        <a:buChar char=""/>
        <a:defRPr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ts val="500"/>
        </a:spcBef>
        <a:spcAft>
          <a:spcPct val="0"/>
        </a:spcAft>
        <a:buClr>
          <a:srgbClr val="BCBCBC"/>
        </a:buClr>
        <a:buSzPct val="76000"/>
        <a:buFont typeface="Wingdings 3" pitchFamily="18" charset="2"/>
        <a:buChar char="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ts val="400"/>
        </a:spcBef>
        <a:spcAft>
          <a:spcPct val="0"/>
        </a:spcAft>
        <a:buClr>
          <a:srgbClr val="8BA2B4"/>
        </a:buClr>
        <a:buSzPct val="70000"/>
        <a:buFont typeface="Wingdings" pitchFamily="2" charset="2"/>
        <a:buChar char="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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4" Type="http://schemas.openxmlformats.org/officeDocument/2006/relationships/oleObject" Target="../embeddings/oleObject1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7.wmf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oleObject" Target="../embeddings/oleObject2.bin"/><Relationship Id="rId9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>
            <a:spLocks noGrp="1"/>
          </p:cNvSpPr>
          <p:nvPr>
            <p:ph type="ctrTitle" idx="4294967295"/>
          </p:nvPr>
        </p:nvSpPr>
        <p:spPr>
          <a:xfrm>
            <a:off x="1066800" y="3733800"/>
            <a:ext cx="7086600" cy="1143000"/>
          </a:xfrm>
        </p:spPr>
        <p:txBody>
          <a:bodyPr anchor="t"/>
          <a:lstStyle/>
          <a:p>
            <a:pPr algn="r" eaLnBrk="1" hangingPunct="1"/>
            <a:r>
              <a:rPr lang="en-US" sz="2400" dirty="0" smtClean="0"/>
              <a:t>The iLab-Africa Project:</a:t>
            </a:r>
            <a:br>
              <a:rPr lang="en-US" sz="2400" dirty="0" smtClean="0"/>
            </a:br>
            <a:r>
              <a:rPr lang="en-US" sz="2400" dirty="0" smtClean="0"/>
              <a:t>Looking Back, Looking Forward</a:t>
            </a:r>
            <a:br>
              <a:rPr lang="en-US" sz="2400" dirty="0" smtClean="0"/>
            </a:br>
            <a:r>
              <a:rPr lang="en-US" sz="2400" dirty="0" err="1" smtClean="0">
                <a:solidFill>
                  <a:srgbClr val="7030A0"/>
                </a:solidFill>
              </a:rPr>
              <a:t>Makerere</a:t>
            </a:r>
            <a:r>
              <a:rPr lang="en-US" sz="2400" dirty="0" smtClean="0">
                <a:solidFill>
                  <a:srgbClr val="7030A0"/>
                </a:solidFill>
              </a:rPr>
              <a:t> </a:t>
            </a:r>
            <a:r>
              <a:rPr lang="en-US" sz="2400" dirty="0" smtClean="0">
                <a:solidFill>
                  <a:srgbClr val="7030A0"/>
                </a:solidFill>
              </a:rPr>
              <a:t>University Project Meeting, 2011 </a:t>
            </a:r>
            <a:r>
              <a:rPr lang="en-US" sz="2500" dirty="0" smtClean="0">
                <a:solidFill>
                  <a:schemeClr val="tx1"/>
                </a:solidFill>
              </a:rPr>
              <a:t/>
            </a:r>
            <a:br>
              <a:rPr lang="en-US" sz="2500" dirty="0" smtClean="0">
                <a:solidFill>
                  <a:schemeClr val="tx1"/>
                </a:solidFill>
              </a:rPr>
            </a:br>
            <a:endParaRPr lang="en-US" sz="2500" dirty="0" smtClean="0">
              <a:solidFill>
                <a:schemeClr val="tx1"/>
              </a:solidFill>
            </a:endParaRPr>
          </a:p>
        </p:txBody>
      </p:sp>
      <p:sp>
        <p:nvSpPr>
          <p:cNvPr id="15362" name="Subtitle 2"/>
          <p:cNvSpPr>
            <a:spLocks noGrp="1"/>
          </p:cNvSpPr>
          <p:nvPr>
            <p:ph type="subTitle" idx="4294967295"/>
          </p:nvPr>
        </p:nvSpPr>
        <p:spPr>
          <a:xfrm>
            <a:off x="1219200" y="5029200"/>
            <a:ext cx="6858000" cy="685800"/>
          </a:xfrm>
        </p:spPr>
        <p:txBody>
          <a:bodyPr/>
          <a:lstStyle/>
          <a:p>
            <a:pPr marL="0" indent="0" algn="r" eaLnBrk="1" hangingPunct="1">
              <a:buFont typeface="Wingdings 3" pitchFamily="18" charset="2"/>
              <a:buNone/>
            </a:pPr>
            <a:r>
              <a:rPr lang="en-US" sz="2000" dirty="0" smtClean="0">
                <a:solidFill>
                  <a:schemeClr val="tx2"/>
                </a:solidFill>
                <a:latin typeface="Bookman Old Style" pitchFamily="18" charset="0"/>
              </a:rPr>
              <a:t>Jud Harward, CECI, MIT, jud@mit.edu</a:t>
            </a:r>
          </a:p>
          <a:p>
            <a:pPr marL="0" indent="0" algn="r" eaLnBrk="1" hangingPunct="1">
              <a:buFont typeface="Wingdings 3" pitchFamily="18" charset="2"/>
              <a:buNone/>
            </a:pPr>
            <a:r>
              <a:rPr lang="en-US" sz="2000" dirty="0" smtClean="0">
                <a:solidFill>
                  <a:schemeClr val="tx2"/>
                </a:solidFill>
                <a:latin typeface="Bookman Old Style" pitchFamily="18" charset="0"/>
              </a:rPr>
              <a:t>4 July 2011</a:t>
            </a:r>
          </a:p>
        </p:txBody>
      </p:sp>
      <p:pic>
        <p:nvPicPr>
          <p:cNvPr id="15363" name="Picture 5" descr="mit-blackred-footer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6248400"/>
            <a:ext cx="2994025" cy="322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Point:</a:t>
            </a:r>
            <a:br>
              <a:rPr lang="en-US" dirty="0" smtClean="0"/>
            </a:br>
            <a:r>
              <a:rPr lang="en-US" dirty="0" smtClean="0"/>
              <a:t>Return of Makerere, 2007-2008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458200" cy="4937760"/>
          </a:xfrm>
        </p:spPr>
        <p:txBody>
          <a:bodyPr/>
          <a:lstStyle/>
          <a:p>
            <a:r>
              <a:rPr lang="en-US" sz="2000" dirty="0" smtClean="0"/>
              <a:t>After dropping out of the project, Makerere returned </a:t>
            </a:r>
            <a:r>
              <a:rPr lang="en-US" sz="2000" dirty="0" smtClean="0"/>
              <a:t>                                         under </a:t>
            </a:r>
            <a:r>
              <a:rPr lang="en-US" sz="2000" dirty="0" smtClean="0"/>
              <a:t>the mentorship of Sandy Tickodri-Togboa with </a:t>
            </a:r>
            <a:r>
              <a:rPr lang="en-US" sz="2000" dirty="0" smtClean="0"/>
              <a:t>                                   a </a:t>
            </a:r>
            <a:r>
              <a:rPr lang="en-US" sz="2000" dirty="0" smtClean="0"/>
              <a:t>student team led by Andrew </a:t>
            </a:r>
            <a:r>
              <a:rPr lang="en-US" sz="2000" dirty="0" err="1" smtClean="0"/>
              <a:t>Katumba</a:t>
            </a:r>
            <a:r>
              <a:rPr lang="en-US" sz="2000" dirty="0" smtClean="0"/>
              <a:t>.</a:t>
            </a:r>
            <a:endParaRPr lang="en-US" sz="2000" dirty="0" smtClean="0"/>
          </a:p>
          <a:p>
            <a:r>
              <a:rPr lang="en-US" sz="2000" dirty="0" smtClean="0"/>
              <a:t>Sandy’s unique </a:t>
            </a:r>
            <a:r>
              <a:rPr lang="en-US" sz="2000" dirty="0" smtClean="0"/>
              <a:t>leadership style</a:t>
            </a:r>
            <a:r>
              <a:rPr lang="en-US" sz="2000" dirty="0" smtClean="0"/>
              <a:t>, </a:t>
            </a:r>
            <a:r>
              <a:rPr lang="en-US" sz="2000" dirty="0" smtClean="0"/>
              <a:t>“I just </a:t>
            </a:r>
            <a:r>
              <a:rPr lang="en-US" sz="2000" dirty="0" smtClean="0"/>
              <a:t>get out of the way!”</a:t>
            </a:r>
          </a:p>
          <a:p>
            <a:r>
              <a:rPr lang="en-US" sz="2000" dirty="0" smtClean="0"/>
              <a:t>Andrew’s willingness to take </a:t>
            </a:r>
            <a:r>
              <a:rPr lang="en-US" sz="2000" dirty="0" smtClean="0"/>
              <a:t>responsibility</a:t>
            </a:r>
          </a:p>
          <a:p>
            <a:r>
              <a:rPr lang="en-US" sz="2000" dirty="0" smtClean="0"/>
              <a:t>Paul </a:t>
            </a:r>
            <a:r>
              <a:rPr lang="en-US" sz="2000" dirty="0" err="1" smtClean="0"/>
              <a:t>Musasazi’s</a:t>
            </a:r>
            <a:r>
              <a:rPr lang="en-US" sz="2000" dirty="0" smtClean="0"/>
              <a:t> nurturing management as the team                                         has grown.</a:t>
            </a:r>
            <a:endParaRPr lang="en-US" sz="2000" dirty="0"/>
          </a:p>
        </p:txBody>
      </p:sp>
      <p:pic>
        <p:nvPicPr>
          <p:cNvPr id="6" name="Picture 5" descr="AndrewKatumba-04-200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3048000"/>
            <a:ext cx="2133600" cy="1600200"/>
          </a:xfrm>
          <a:prstGeom prst="rect">
            <a:avLst/>
          </a:prstGeom>
        </p:spPr>
      </p:pic>
      <p:pic>
        <p:nvPicPr>
          <p:cNvPr id="7" name="Picture 6" descr="Sandy-DSC_532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0" y="1219200"/>
            <a:ext cx="2286000" cy="1518313"/>
          </a:xfrm>
          <a:prstGeom prst="rect">
            <a:avLst/>
          </a:prstGeom>
        </p:spPr>
      </p:pic>
      <p:pic>
        <p:nvPicPr>
          <p:cNvPr id="9" name="Picture 8" descr="CosmasArthurMuseveni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67000" y="3429000"/>
            <a:ext cx="2590800" cy="290956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010400" y="2743200"/>
            <a:ext cx="17545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Sandy Tickodri-Togboa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057400" y="6324600"/>
            <a:ext cx="416517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Cosmas, Arthur, and others </a:t>
            </a:r>
            <a:r>
              <a:rPr lang="en-US" sz="1200" dirty="0" smtClean="0">
                <a:solidFill>
                  <a:srgbClr val="0070C0"/>
                </a:solidFill>
              </a:rPr>
              <a:t>present </a:t>
            </a:r>
            <a:r>
              <a:rPr lang="en-US" sz="1200" dirty="0" smtClean="0">
                <a:solidFill>
                  <a:srgbClr val="0070C0"/>
                </a:solidFill>
              </a:rPr>
              <a:t>to President </a:t>
            </a:r>
            <a:r>
              <a:rPr lang="en-US" sz="1200" dirty="0" err="1" smtClean="0">
                <a:solidFill>
                  <a:srgbClr val="0070C0"/>
                </a:solidFill>
              </a:rPr>
              <a:t>Museveni</a:t>
            </a:r>
            <a:endParaRPr lang="en-US" sz="1200" dirty="0">
              <a:solidFill>
                <a:srgbClr val="0070C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858000" y="4648200"/>
            <a:ext cx="212622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solidFill>
                  <a:srgbClr val="0070C0"/>
                </a:solidFill>
              </a:rPr>
              <a:t>Andrew Katumba, MIT, 2009</a:t>
            </a:r>
            <a:endParaRPr lang="en-US" sz="1200" dirty="0">
              <a:solidFill>
                <a:srgbClr val="0070C0"/>
              </a:solidFill>
            </a:endParaRPr>
          </a:p>
        </p:txBody>
      </p:sp>
      <p:pic>
        <p:nvPicPr>
          <p:cNvPr id="12" name="Picture 11" descr="Paul-IMG_0476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858000" y="4914900"/>
            <a:ext cx="1981200" cy="1485900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629400" y="6352401"/>
            <a:ext cx="249010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Paul </a:t>
            </a:r>
            <a:r>
              <a:rPr lang="en-US" sz="1200" dirty="0" err="1" smtClean="0">
                <a:solidFill>
                  <a:srgbClr val="0070C0"/>
                </a:solidFill>
              </a:rPr>
              <a:t>Musasazi</a:t>
            </a:r>
            <a:r>
              <a:rPr lang="en-US" sz="1200" dirty="0" smtClean="0">
                <a:solidFill>
                  <a:srgbClr val="0070C0"/>
                </a:solidFill>
              </a:rPr>
              <a:t>, Entebbe Telecom</a:t>
            </a:r>
          </a:p>
          <a:p>
            <a:pPr algn="ctr"/>
            <a:r>
              <a:rPr lang="en-US" sz="1200" dirty="0" smtClean="0">
                <a:solidFill>
                  <a:srgbClr val="0070C0"/>
                </a:solidFill>
              </a:rPr>
              <a:t>Conference, 2010</a:t>
            </a:r>
            <a:endParaRPr lang="en-US" sz="1200" dirty="0" smtClean="0">
              <a:solidFill>
                <a:srgbClr val="0070C0"/>
              </a:solidFill>
            </a:endParaRPr>
          </a:p>
          <a:p>
            <a:endParaRPr lang="en-US" sz="12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Makerere’s</a:t>
            </a:r>
            <a:r>
              <a:rPr lang="en-US" dirty="0" smtClean="0"/>
              <a:t> Innovations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importance of undergraduates and capstone projects</a:t>
            </a:r>
          </a:p>
          <a:p>
            <a:r>
              <a:rPr lang="en-US" dirty="0" smtClean="0"/>
              <a:t>Large, well-organized teams producing many </a:t>
            </a:r>
            <a:r>
              <a:rPr lang="en-US" dirty="0" err="1" smtClean="0"/>
              <a:t>iLabs</a:t>
            </a:r>
            <a:endParaRPr lang="en-US" dirty="0" smtClean="0"/>
          </a:p>
          <a:p>
            <a:r>
              <a:rPr lang="en-US" dirty="0" smtClean="0"/>
              <a:t>(With OAU) A renewed emphasis on outreach not only to neighboring universities, but to secondary schools and to partners in other African countries.</a:t>
            </a:r>
            <a:endParaRPr lang="en-US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3505200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09600" y="6324600"/>
            <a:ext cx="384752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Arthur and Nicolas teaching workshop at KIST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648200" y="6324600"/>
            <a:ext cx="402866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OAU Robotics Competition at Secondary School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8" name="Picture 7" descr="OAU-Robotics-IMG_0918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24400" y="3505200"/>
            <a:ext cx="3810000" cy="28575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iLabs</a:t>
            </a:r>
            <a:r>
              <a:rPr lang="en-US" dirty="0" smtClean="0"/>
              <a:t> Increasing Impact on Africa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000" dirty="0" smtClean="0"/>
              <a:t>African outreach efforts:</a:t>
            </a:r>
          </a:p>
          <a:p>
            <a:pPr lvl="1"/>
            <a:r>
              <a:rPr lang="en-US" sz="1800" dirty="0" smtClean="0"/>
              <a:t>OAU: Mali, Ghana, South Africa</a:t>
            </a:r>
          </a:p>
          <a:p>
            <a:pPr lvl="1"/>
            <a:r>
              <a:rPr lang="en-US" sz="1800" dirty="0" smtClean="0"/>
              <a:t>Makerere: Kenya, Rwanda</a:t>
            </a:r>
          </a:p>
          <a:p>
            <a:r>
              <a:rPr lang="en-US" sz="2000" dirty="0" smtClean="0"/>
              <a:t>Last year’s project meeting hosted by UDSM attracted guests from Kenya, Ghana, and the Gambia.</a:t>
            </a:r>
          </a:p>
          <a:p>
            <a:r>
              <a:rPr lang="en-US" sz="2000" dirty="0" smtClean="0"/>
              <a:t>Also </a:t>
            </a:r>
            <a:r>
              <a:rPr lang="en-US" sz="2000" dirty="0" err="1" smtClean="0"/>
              <a:t>iLabs</a:t>
            </a:r>
            <a:r>
              <a:rPr lang="en-US" sz="2000" dirty="0" smtClean="0"/>
              <a:t> are increasing the visibility of African research. Conference and workshop presentations:</a:t>
            </a:r>
          </a:p>
          <a:p>
            <a:pPr lvl="1"/>
            <a:r>
              <a:rPr lang="en-US" sz="1800" dirty="0" smtClean="0"/>
              <a:t>OAU: USA</a:t>
            </a:r>
          </a:p>
          <a:p>
            <a:pPr lvl="1"/>
            <a:r>
              <a:rPr lang="en-US" sz="1800" dirty="0" smtClean="0"/>
              <a:t>Makerere: USA, Sweden, Romania,                                                                                       Austria,  Australia</a:t>
            </a:r>
          </a:p>
          <a:p>
            <a:pPr lvl="1"/>
            <a:r>
              <a:rPr lang="en-US" sz="1800" dirty="0" smtClean="0"/>
              <a:t>UDSM: USA, Italy</a:t>
            </a:r>
            <a:endParaRPr lang="en-US" sz="1800" dirty="0"/>
          </a:p>
        </p:txBody>
      </p:sp>
      <p:sp>
        <p:nvSpPr>
          <p:cNvPr id="5" name="TextBox 4"/>
          <p:cNvSpPr txBox="1"/>
          <p:nvPr/>
        </p:nvSpPr>
        <p:spPr>
          <a:xfrm>
            <a:off x="3962400" y="6400800"/>
            <a:ext cx="5181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Sandy, VC </a:t>
            </a:r>
            <a:r>
              <a:rPr lang="en-US" smtClean="0">
                <a:solidFill>
                  <a:srgbClr val="0070C0"/>
                </a:solidFill>
              </a:rPr>
              <a:t>UGambia, </a:t>
            </a:r>
            <a:r>
              <a:rPr lang="en-US" dirty="0" smtClean="0">
                <a:solidFill>
                  <a:srgbClr val="0070C0"/>
                </a:solidFill>
              </a:rPr>
              <a:t>President GTUC, &amp; Andrea, UDSM, 2010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6" name="Picture 5" descr="DSC_007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343400" y="3352800"/>
            <a:ext cx="4419600" cy="29385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Present Opportunity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19200"/>
            <a:ext cx="8686800" cy="5181600"/>
          </a:xfrm>
        </p:spPr>
        <p:txBody>
          <a:bodyPr/>
          <a:lstStyle/>
          <a:p>
            <a:r>
              <a:rPr lang="en-US" sz="2400" dirty="0" smtClean="0"/>
              <a:t>The recent landing of submarine </a:t>
            </a:r>
            <a:r>
              <a:rPr lang="en-US" sz="2400" dirty="0" err="1" smtClean="0"/>
              <a:t>fibre</a:t>
            </a:r>
            <a:r>
              <a:rPr lang="en-US" sz="2400" dirty="0" smtClean="0"/>
              <a:t> cables on the coasts of East and West Africa have led to the build-out of intra-African broadband networks.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Bandwidth</a:t>
            </a:r>
            <a:r>
              <a:rPr lang="en-US" dirty="0" smtClean="0"/>
              <a:t> vendors want to open regulatory doors, governments want to justify infrastructure investment, and universities at the moment have the applications and content.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5" name="Picture 4" descr="IntraAfricanFibre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90800" y="2438400"/>
            <a:ext cx="3581401" cy="268989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/>
              <a:t>(My) Most Important Lessons for the Future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dirty="0" smtClean="0"/>
              <a:t>The best research depends on                         experienced mentors and                                  energetic students.</a:t>
            </a:r>
          </a:p>
          <a:p>
            <a:r>
              <a:rPr lang="en-US" dirty="0" smtClean="0"/>
              <a:t>Africa is now tightly integrated                                      into the world </a:t>
            </a:r>
            <a:r>
              <a:rPr lang="en-US" dirty="0" smtClean="0"/>
              <a:t>knowledge                                    </a:t>
            </a:r>
            <a:r>
              <a:rPr lang="en-US" dirty="0" smtClean="0"/>
              <a:t>economy, and no one is better                            prepared to build on that than iLab                              trained engineers.</a:t>
            </a:r>
          </a:p>
          <a:p>
            <a:r>
              <a:rPr lang="en-US" dirty="0" smtClean="0"/>
              <a:t>MIT will find a way to continue to                              partner, but this is now truly your                                  project!</a:t>
            </a:r>
          </a:p>
        </p:txBody>
      </p:sp>
      <p:pic>
        <p:nvPicPr>
          <p:cNvPr id="4" name="Picture 3" descr="Ajayi-DSC_424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53457" y="1143000"/>
            <a:ext cx="3438143" cy="2286000"/>
          </a:xfrm>
          <a:prstGeom prst="rect">
            <a:avLst/>
          </a:prstGeom>
        </p:spPr>
      </p:pic>
      <p:pic>
        <p:nvPicPr>
          <p:cNvPr id="6" name="Picture 5" descr="Leah-IMG_480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62600" y="3829050"/>
            <a:ext cx="3429000" cy="25717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452668" y="6400800"/>
            <a:ext cx="36913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Lea, Raymond, Arthur and Jim  at MIT, 2009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477000" y="3429000"/>
            <a:ext cx="14844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Prof. </a:t>
            </a:r>
            <a:r>
              <a:rPr lang="en-US" dirty="0" err="1" smtClean="0">
                <a:solidFill>
                  <a:srgbClr val="0070C0"/>
                </a:solidFill>
              </a:rPr>
              <a:t>Ajayi</a:t>
            </a:r>
            <a:r>
              <a:rPr lang="en-US" dirty="0" smtClean="0">
                <a:solidFill>
                  <a:srgbClr val="0070C0"/>
                </a:solidFill>
              </a:rPr>
              <a:t>, OAU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Birth of an Idea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r>
              <a:rPr lang="en-US" sz="2400" dirty="0" smtClean="0"/>
              <a:t>Vice-Chancellors’ visit to MIT, 14 April 2003:</a:t>
            </a:r>
          </a:p>
          <a:p>
            <a:pPr lvl="1"/>
            <a:r>
              <a:rPr lang="en-US" sz="2000" dirty="0" smtClean="0"/>
              <a:t>Roger </a:t>
            </a:r>
            <a:r>
              <a:rPr lang="en-US" sz="2000" dirty="0" err="1" smtClean="0"/>
              <a:t>Makanjuola</a:t>
            </a:r>
            <a:r>
              <a:rPr lang="en-US" sz="2000" dirty="0" smtClean="0"/>
              <a:t>, Vice-Chancellor, OAU</a:t>
            </a:r>
          </a:p>
          <a:p>
            <a:pPr lvl="1"/>
            <a:r>
              <a:rPr lang="en-US" sz="2000" dirty="0" smtClean="0"/>
              <a:t>Matthew </a:t>
            </a:r>
            <a:r>
              <a:rPr lang="en-US" sz="2000" dirty="0" err="1" smtClean="0"/>
              <a:t>Luhanga</a:t>
            </a:r>
            <a:r>
              <a:rPr lang="en-US" sz="2000" dirty="0" smtClean="0"/>
              <a:t>,  Vice Chancellor,  UDSM</a:t>
            </a:r>
          </a:p>
          <a:p>
            <a:pPr lvl="1"/>
            <a:r>
              <a:rPr lang="en-US" sz="2000" dirty="0" smtClean="0"/>
              <a:t>P.J.M. </a:t>
            </a:r>
            <a:r>
              <a:rPr lang="en-US" sz="2000" dirty="0" err="1" smtClean="0"/>
              <a:t>Ssebuwufu</a:t>
            </a:r>
            <a:r>
              <a:rPr lang="en-US" sz="2000" dirty="0" smtClean="0"/>
              <a:t>, Vice Chancellor, Makerere</a:t>
            </a:r>
          </a:p>
          <a:p>
            <a:r>
              <a:rPr lang="en-US" sz="2400" dirty="0" smtClean="0"/>
              <a:t>One event that day was an </a:t>
            </a:r>
            <a:r>
              <a:rPr lang="en-US" sz="2400" dirty="0" err="1" smtClean="0"/>
              <a:t>iLab</a:t>
            </a:r>
            <a:r>
              <a:rPr lang="en-US" sz="2400" dirty="0" smtClean="0"/>
              <a:t> presentation by Jesus del Alamo on the </a:t>
            </a:r>
            <a:r>
              <a:rPr lang="en-US" sz="2400" dirty="0" err="1" smtClean="0"/>
              <a:t>iLab</a:t>
            </a:r>
            <a:r>
              <a:rPr lang="en-US" sz="2400" dirty="0" smtClean="0"/>
              <a:t> Project</a:t>
            </a:r>
          </a:p>
          <a:p>
            <a:pPr indent="-274320">
              <a:spcBef>
                <a:spcPts val="0"/>
              </a:spcBef>
            </a:pPr>
            <a:r>
              <a:rPr lang="en-US" sz="2400" dirty="0" smtClean="0"/>
              <a:t>A spark was lit, Prof. del Alamo had</a:t>
            </a:r>
          </a:p>
          <a:p>
            <a:pPr indent="-274320">
              <a:spcBef>
                <a:spcPts val="0"/>
              </a:spcBef>
              <a:buNone/>
            </a:pPr>
            <a:r>
              <a:rPr lang="en-US" sz="2400" dirty="0" smtClean="0"/>
              <a:t>   a sabbatical year, Carnegie funded a</a:t>
            </a:r>
          </a:p>
          <a:p>
            <a:pPr indent="-274320">
              <a:spcBef>
                <a:spcPts val="0"/>
              </a:spcBef>
              <a:buNone/>
            </a:pPr>
            <a:r>
              <a:rPr lang="en-US" sz="2400" dirty="0" smtClean="0"/>
              <a:t>   feasibility study, and the </a:t>
            </a:r>
            <a:r>
              <a:rPr lang="en-US" sz="2400" dirty="0" smtClean="0"/>
              <a:t>results </a:t>
            </a:r>
            <a:r>
              <a:rPr lang="en-US" sz="2400" dirty="0" smtClean="0"/>
              <a:t>were</a:t>
            </a:r>
          </a:p>
          <a:p>
            <a:pPr indent="-274320">
              <a:spcBef>
                <a:spcPts val="0"/>
              </a:spcBef>
              <a:buNone/>
            </a:pPr>
            <a:r>
              <a:rPr lang="en-US" sz="2400" dirty="0" smtClean="0"/>
              <a:t>   two trips in spring of 2004 to East</a:t>
            </a:r>
          </a:p>
          <a:p>
            <a:pPr indent="-274320">
              <a:spcBef>
                <a:spcPts val="0"/>
              </a:spcBef>
              <a:buNone/>
            </a:pPr>
            <a:r>
              <a:rPr lang="en-US" sz="2400" dirty="0" smtClean="0"/>
              <a:t>   and West Africa</a:t>
            </a:r>
          </a:p>
          <a:p>
            <a:pPr lvl="1"/>
            <a:endParaRPr lang="en-US" sz="2400" dirty="0" smtClean="0"/>
          </a:p>
          <a:p>
            <a:pPr lvl="1"/>
            <a:endParaRPr lang="en-US" sz="2400" dirty="0" smtClean="0"/>
          </a:p>
          <a:p>
            <a:pPr lvl="1"/>
            <a:endParaRPr lang="en-US" dirty="0"/>
          </a:p>
        </p:txBody>
      </p:sp>
      <p:pic>
        <p:nvPicPr>
          <p:cNvPr id="4" name="Picture 3" descr="AlamoAtOAU-04-2004-DSC02347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83200" y="3429000"/>
            <a:ext cx="3860800" cy="2895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715000" y="6324600"/>
            <a:ext cx="26273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Jesus del Alamo at OAU, 2004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We Dreaming?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Under the feasibility study, Prof. del Alamo and a recent graduate of Makerere, Albert </a:t>
            </a:r>
            <a:r>
              <a:rPr lang="en-US" dirty="0" smtClean="0"/>
              <a:t>Lumu, </a:t>
            </a:r>
            <a:r>
              <a:rPr lang="en-US" dirty="0" smtClean="0"/>
              <a:t>also carried out careful testing of the accessibility of MIT iLabs from the MAK campus.</a:t>
            </a:r>
            <a:endParaRPr lang="en-US" dirty="0"/>
          </a:p>
        </p:txBody>
      </p:sp>
      <p:pic>
        <p:nvPicPr>
          <p:cNvPr id="4" name="Picture 3" descr="IMG_05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933700"/>
            <a:ext cx="4572000" cy="3429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581400" y="6324600"/>
            <a:ext cx="200862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Jesus and Albert Lumu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786" name="Object 2"/>
          <p:cNvGraphicFramePr>
            <a:graphicFrameLocks noChangeAspect="1"/>
          </p:cNvGraphicFramePr>
          <p:nvPr/>
        </p:nvGraphicFramePr>
        <p:xfrm>
          <a:off x="533400" y="1524000"/>
          <a:ext cx="3359150" cy="4368800"/>
        </p:xfrm>
        <a:graphic>
          <a:graphicData uri="http://schemas.openxmlformats.org/presentationml/2006/ole">
            <p:oleObj spid="_x0000_s1026" name="Image" r:id="rId4" imgW="17218496" imgH="22403106" progId="">
              <p:embed/>
            </p:oleObj>
          </a:graphicData>
        </a:graphic>
      </p:graphicFrame>
      <p:sp>
        <p:nvSpPr>
          <p:cNvPr id="118787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Bandwidth limitations</a:t>
            </a:r>
            <a:br>
              <a:rPr lang="en-US" dirty="0"/>
            </a:br>
            <a:r>
              <a:rPr lang="en-US" sz="2400" dirty="0"/>
              <a:t>(example: Makerere University, </a:t>
            </a:r>
            <a:r>
              <a:rPr lang="en-US" sz="2400" dirty="0" smtClean="0"/>
              <a:t>Kampala, 2006)</a:t>
            </a:r>
            <a:endParaRPr lang="en-US" sz="2400" dirty="0"/>
          </a:p>
        </p:txBody>
      </p:sp>
      <p:pic>
        <p:nvPicPr>
          <p:cNvPr id="11878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629400" y="3810000"/>
            <a:ext cx="225425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8789" name="Picture 5" descr="BD20013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7848600" y="4648200"/>
            <a:ext cx="736600" cy="854075"/>
          </a:xfrm>
          <a:prstGeom prst="rect">
            <a:avLst/>
          </a:prstGeom>
          <a:noFill/>
        </p:spPr>
      </p:pic>
      <p:pic>
        <p:nvPicPr>
          <p:cNvPr id="118790" name="Picture 6" descr="BD20000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781800" y="1066800"/>
            <a:ext cx="1600200" cy="1109663"/>
          </a:xfrm>
          <a:prstGeom prst="rect">
            <a:avLst/>
          </a:prstGeom>
          <a:noFill/>
        </p:spPr>
      </p:pic>
      <p:sp>
        <p:nvSpPr>
          <p:cNvPr id="118791" name="Line 7"/>
          <p:cNvSpPr>
            <a:spLocks noChangeShapeType="1"/>
          </p:cNvSpPr>
          <p:nvPr/>
        </p:nvSpPr>
        <p:spPr bwMode="auto">
          <a:xfrm flipV="1">
            <a:off x="3810000" y="3048000"/>
            <a:ext cx="1752600" cy="17526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8792" name="Line 8"/>
          <p:cNvSpPr>
            <a:spLocks noChangeShapeType="1"/>
          </p:cNvSpPr>
          <p:nvPr/>
        </p:nvSpPr>
        <p:spPr bwMode="auto">
          <a:xfrm flipH="1" flipV="1">
            <a:off x="7620000" y="2209800"/>
            <a:ext cx="381000" cy="2514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8793" name="Line 9"/>
          <p:cNvSpPr>
            <a:spLocks noChangeShapeType="1"/>
          </p:cNvSpPr>
          <p:nvPr/>
        </p:nvSpPr>
        <p:spPr bwMode="auto">
          <a:xfrm flipV="1">
            <a:off x="2362200" y="5257800"/>
            <a:ext cx="5486400" cy="76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18794" name="Text Box 10"/>
          <p:cNvSpPr txBox="1">
            <a:spLocks noChangeArrowheads="1"/>
          </p:cNvSpPr>
          <p:nvPr/>
        </p:nvSpPr>
        <p:spPr bwMode="auto">
          <a:xfrm>
            <a:off x="5105400" y="2514600"/>
            <a:ext cx="2667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600">
                <a:solidFill>
                  <a:schemeClr val="hlink"/>
                </a:solidFill>
                <a:latin typeface="Arial" charset="0"/>
              </a:rPr>
              <a:t>satellite gateway to Internet (total bandwidth of Uganda=25 Mb/s)</a:t>
            </a:r>
          </a:p>
        </p:txBody>
      </p:sp>
      <p:sp>
        <p:nvSpPr>
          <p:cNvPr id="118795" name="Text Box 11"/>
          <p:cNvSpPr txBox="1">
            <a:spLocks noChangeArrowheads="1"/>
          </p:cNvSpPr>
          <p:nvPr/>
        </p:nvSpPr>
        <p:spPr bwMode="auto">
          <a:xfrm>
            <a:off x="914400" y="1676400"/>
            <a:ext cx="28194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600">
                <a:solidFill>
                  <a:schemeClr val="hlink"/>
                </a:solidFill>
                <a:latin typeface="Arial" charset="0"/>
              </a:rPr>
              <a:t>campus wide single-mode optical fiber (2 Gb/s)</a:t>
            </a:r>
          </a:p>
        </p:txBody>
      </p:sp>
      <p:sp>
        <p:nvSpPr>
          <p:cNvPr id="118796" name="Text Box 12"/>
          <p:cNvSpPr txBox="1">
            <a:spLocks noChangeArrowheads="1"/>
          </p:cNvSpPr>
          <p:nvPr/>
        </p:nvSpPr>
        <p:spPr bwMode="auto">
          <a:xfrm>
            <a:off x="4191000" y="4343400"/>
            <a:ext cx="228600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600" dirty="0">
                <a:solidFill>
                  <a:schemeClr val="hlink"/>
                </a:solidFill>
                <a:latin typeface="Arial" charset="0"/>
              </a:rPr>
              <a:t>metropolitan network (total campus bandwidth=2.5 Mb/s)</a:t>
            </a:r>
          </a:p>
        </p:txBody>
      </p:sp>
      <p:sp>
        <p:nvSpPr>
          <p:cNvPr id="118797" name="Text Box 13"/>
          <p:cNvSpPr txBox="1">
            <a:spLocks noChangeArrowheads="1"/>
          </p:cNvSpPr>
          <p:nvPr/>
        </p:nvSpPr>
        <p:spPr bwMode="auto">
          <a:xfrm>
            <a:off x="533400" y="5943600"/>
            <a:ext cx="32766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600">
                <a:solidFill>
                  <a:schemeClr val="hlink"/>
                </a:solidFill>
                <a:latin typeface="Arial" charset="0"/>
              </a:rPr>
              <a:t>academic buildings networked at 10/100 Mb/s </a:t>
            </a:r>
          </a:p>
        </p:txBody>
      </p:sp>
      <p:sp>
        <p:nvSpPr>
          <p:cNvPr id="15" name="Text Box 12"/>
          <p:cNvSpPr txBox="1">
            <a:spLocks noChangeArrowheads="1"/>
          </p:cNvSpPr>
          <p:nvPr/>
        </p:nvSpPr>
        <p:spPr bwMode="auto">
          <a:xfrm>
            <a:off x="4191000" y="5410200"/>
            <a:ext cx="228600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 eaLnBrk="1" hangingPunct="1">
              <a:spcBef>
                <a:spcPct val="50000"/>
              </a:spcBef>
            </a:pPr>
            <a:r>
              <a:rPr lang="en-US" sz="1600" dirty="0" smtClean="0">
                <a:solidFill>
                  <a:srgbClr val="00B050"/>
                </a:solidFill>
                <a:latin typeface="Arial" charset="0"/>
              </a:rPr>
              <a:t>MIT 2006 total 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campus </a:t>
            </a:r>
            <a:r>
              <a:rPr lang="en-US" sz="1600" dirty="0" smtClean="0">
                <a:solidFill>
                  <a:srgbClr val="00B050"/>
                </a:solidFill>
                <a:latin typeface="Arial" charset="0"/>
              </a:rPr>
              <a:t>bandwidth ~ 2.3 </a:t>
            </a:r>
            <a:r>
              <a:rPr lang="en-US" sz="1600" dirty="0" err="1" smtClean="0">
                <a:solidFill>
                  <a:srgbClr val="00B050"/>
                </a:solidFill>
              </a:rPr>
              <a:t>G</a:t>
            </a:r>
            <a:r>
              <a:rPr lang="en-US" sz="1600" dirty="0" err="1" smtClean="0">
                <a:solidFill>
                  <a:srgbClr val="00B050"/>
                </a:solidFill>
                <a:latin typeface="Arial" charset="0"/>
              </a:rPr>
              <a:t>b</a:t>
            </a:r>
            <a:r>
              <a:rPr lang="en-US" sz="1600" dirty="0" smtClean="0">
                <a:solidFill>
                  <a:srgbClr val="00B050"/>
                </a:solidFill>
                <a:latin typeface="Arial" charset="0"/>
              </a:rPr>
              <a:t>/s</a:t>
            </a:r>
            <a:r>
              <a:rPr lang="en-US" sz="1600" dirty="0">
                <a:solidFill>
                  <a:srgbClr val="00B050"/>
                </a:solidFill>
                <a:latin typeface="Arial" charset="0"/>
              </a:rPr>
              <a:t>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978" name="Object 2"/>
          <p:cNvGraphicFramePr>
            <a:graphicFrameLocks noChangeAspect="1"/>
          </p:cNvGraphicFramePr>
          <p:nvPr/>
        </p:nvGraphicFramePr>
        <p:xfrm>
          <a:off x="381000" y="1905000"/>
          <a:ext cx="3359150" cy="4368800"/>
        </p:xfrm>
        <a:graphic>
          <a:graphicData uri="http://schemas.openxmlformats.org/presentationml/2006/ole">
            <p:oleObj spid="_x0000_s2050" name="Image" r:id="rId4" imgW="17218496" imgH="22403106" progId="">
              <p:embed/>
            </p:oleObj>
          </a:graphicData>
        </a:graphic>
      </p:graphicFrame>
      <p:sp>
        <p:nvSpPr>
          <p:cNvPr id="126979" name="Rectangle 3"/>
          <p:cNvSpPr>
            <a:spLocks noGrp="1" noChangeArrowheads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/>
          <a:lstStyle/>
          <a:p>
            <a:r>
              <a:rPr lang="en-US" b="0" dirty="0" smtClean="0"/>
              <a:t>The Solution</a:t>
            </a:r>
            <a:endParaRPr lang="en-US" sz="2400" dirty="0"/>
          </a:p>
        </p:txBody>
      </p:sp>
      <p:pic>
        <p:nvPicPr>
          <p:cNvPr id="1269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76800" y="4191000"/>
            <a:ext cx="2254250" cy="242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6981" name="Picture 5" descr="BD20013_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 flipH="1">
            <a:off x="5867400" y="4953000"/>
            <a:ext cx="736600" cy="854075"/>
          </a:xfrm>
          <a:prstGeom prst="rect">
            <a:avLst/>
          </a:prstGeom>
          <a:noFill/>
        </p:spPr>
      </p:pic>
      <p:pic>
        <p:nvPicPr>
          <p:cNvPr id="126982" name="Picture 6" descr="BD20000_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324600" y="1905000"/>
            <a:ext cx="1600200" cy="1109663"/>
          </a:xfrm>
          <a:prstGeom prst="rect">
            <a:avLst/>
          </a:prstGeom>
          <a:noFill/>
        </p:spPr>
      </p:pic>
      <p:sp>
        <p:nvSpPr>
          <p:cNvPr id="126983" name="Line 7"/>
          <p:cNvSpPr>
            <a:spLocks noChangeShapeType="1"/>
          </p:cNvSpPr>
          <p:nvPr/>
        </p:nvSpPr>
        <p:spPr bwMode="auto">
          <a:xfrm flipV="1">
            <a:off x="3810000" y="3048000"/>
            <a:ext cx="1752600" cy="1752600"/>
          </a:xfrm>
          <a:prstGeom prst="line">
            <a:avLst/>
          </a:prstGeom>
          <a:noFill/>
          <a:ln w="9525">
            <a:noFill/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6984" name="Line 8"/>
          <p:cNvSpPr>
            <a:spLocks noChangeShapeType="1"/>
          </p:cNvSpPr>
          <p:nvPr/>
        </p:nvSpPr>
        <p:spPr bwMode="auto">
          <a:xfrm flipV="1">
            <a:off x="6248400" y="3124200"/>
            <a:ext cx="457200" cy="16764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6985" name="Line 9"/>
          <p:cNvSpPr>
            <a:spLocks noChangeShapeType="1"/>
          </p:cNvSpPr>
          <p:nvPr/>
        </p:nvSpPr>
        <p:spPr bwMode="auto">
          <a:xfrm>
            <a:off x="3657600" y="5334000"/>
            <a:ext cx="2057400" cy="762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6986" name="Picture 10" descr="Compaq Presario 1400-Wireless Internet SMALLER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2286000" y="1828800"/>
            <a:ext cx="1371600" cy="1431925"/>
          </a:xfrm>
          <a:prstGeom prst="rect">
            <a:avLst/>
          </a:prstGeom>
          <a:noFill/>
        </p:spPr>
      </p:pic>
      <p:sp>
        <p:nvSpPr>
          <p:cNvPr id="126987" name="Line 11"/>
          <p:cNvSpPr>
            <a:spLocks noChangeShapeType="1"/>
          </p:cNvSpPr>
          <p:nvPr/>
        </p:nvSpPr>
        <p:spPr bwMode="auto">
          <a:xfrm flipV="1">
            <a:off x="2819400" y="3352800"/>
            <a:ext cx="152400" cy="1219200"/>
          </a:xfrm>
          <a:prstGeom prst="line">
            <a:avLst/>
          </a:prstGeom>
          <a:noFill/>
          <a:ln w="762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sp>
        <p:nvSpPr>
          <p:cNvPr id="126988" name="Line 12"/>
          <p:cNvSpPr>
            <a:spLocks noChangeShapeType="1"/>
          </p:cNvSpPr>
          <p:nvPr/>
        </p:nvSpPr>
        <p:spPr bwMode="auto">
          <a:xfrm flipH="1" flipV="1">
            <a:off x="7543800" y="3124200"/>
            <a:ext cx="609600" cy="609600"/>
          </a:xfrm>
          <a:prstGeom prst="line">
            <a:avLst/>
          </a:prstGeom>
          <a:noFill/>
          <a:ln w="38100">
            <a:solidFill>
              <a:schemeClr val="hlink"/>
            </a:solidFill>
            <a:round/>
            <a:headEnd type="stealth" w="med" len="med"/>
            <a:tailEnd type="stealth" w="med" len="med"/>
          </a:ln>
          <a:effectLst/>
        </p:spPr>
        <p:txBody>
          <a:bodyPr/>
          <a:lstStyle/>
          <a:p>
            <a:endParaRPr lang="en-US"/>
          </a:p>
        </p:txBody>
      </p:sp>
      <p:pic>
        <p:nvPicPr>
          <p:cNvPr id="126989" name="Picture 13" descr="Killian Court photo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620000" y="3810000"/>
            <a:ext cx="1336675" cy="914400"/>
          </a:xfrm>
          <a:prstGeom prst="rect">
            <a:avLst/>
          </a:prstGeom>
          <a:noFill/>
        </p:spPr>
      </p:pic>
      <p:sp>
        <p:nvSpPr>
          <p:cNvPr id="126990" name="Rectangle 14"/>
          <p:cNvSpPr>
            <a:spLocks noChangeArrowheads="1"/>
          </p:cNvSpPr>
          <p:nvPr/>
        </p:nvSpPr>
        <p:spPr bwMode="auto">
          <a:xfrm>
            <a:off x="609600" y="6172200"/>
            <a:ext cx="32416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pPr algn="l" eaLnBrk="1" hangingPunct="1"/>
            <a:r>
              <a:rPr lang="en-US" sz="2000" b="0">
                <a:solidFill>
                  <a:schemeClr val="hlink"/>
                </a:solidFill>
                <a:latin typeface="Arial" charset="0"/>
              </a:rPr>
              <a:t>http://emuklabs.mak.ac.ug</a:t>
            </a:r>
            <a:r>
              <a:rPr lang="en-US" sz="2800" b="0">
                <a:latin typeface="Arial" charset="0"/>
              </a:rPr>
              <a:t> </a:t>
            </a:r>
          </a:p>
        </p:txBody>
      </p:sp>
      <p:sp>
        <p:nvSpPr>
          <p:cNvPr id="126991" name="Oval 15"/>
          <p:cNvSpPr>
            <a:spLocks noChangeArrowheads="1"/>
          </p:cNvSpPr>
          <p:nvPr/>
        </p:nvSpPr>
        <p:spPr bwMode="auto">
          <a:xfrm>
            <a:off x="1905000" y="5410200"/>
            <a:ext cx="2206625" cy="725488"/>
          </a:xfrm>
          <a:prstGeom prst="ellipse">
            <a:avLst/>
          </a:prstGeom>
          <a:solidFill>
            <a:schemeClr val="hlink"/>
          </a:solidFill>
          <a:ln w="12700">
            <a:noFill/>
            <a:round/>
            <a:headEnd type="none" w="sm" len="sm"/>
            <a:tailEnd type="none" w="sm" len="sm"/>
          </a:ln>
          <a:effectLst/>
        </p:spPr>
        <p:txBody>
          <a:bodyPr anchor="ctr">
            <a:spAutoFit/>
          </a:bodyPr>
          <a:lstStyle/>
          <a:p>
            <a:endParaRPr lang="en-US"/>
          </a:p>
        </p:txBody>
      </p:sp>
      <p:pic>
        <p:nvPicPr>
          <p:cNvPr id="126992" name="Picture 16" descr="dell poweredge 6300"/>
          <p:cNvPicPr>
            <a:picLocks noChangeAspect="1" noChangeArrowheads="1"/>
          </p:cNvPicPr>
          <p:nvPr/>
        </p:nvPicPr>
        <p:blipFill>
          <a:blip r:embed="rId10" cstate="print"/>
          <a:srcRect l="13849" t="7732" r="6834" b="10420"/>
          <a:stretch>
            <a:fillRect/>
          </a:stretch>
        </p:blipFill>
        <p:spPr bwMode="auto">
          <a:xfrm>
            <a:off x="2362200" y="4648200"/>
            <a:ext cx="1189038" cy="1254125"/>
          </a:xfrm>
          <a:prstGeom prst="rect">
            <a:avLst/>
          </a:prstGeom>
          <a:noFill/>
        </p:spPr>
      </p:pic>
      <p:sp>
        <p:nvSpPr>
          <p:cNvPr id="17" name="TextBox 16"/>
          <p:cNvSpPr txBox="1"/>
          <p:nvPr/>
        </p:nvSpPr>
        <p:spPr>
          <a:xfrm>
            <a:off x="304800" y="1371600"/>
            <a:ext cx="856837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First External Service Broker Installed at Makerere (Sept. ‘04)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Early Successes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1054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Already by December 2005, an OAU team led by Kayode Ayodele with strong help from </a:t>
            </a:r>
            <a:r>
              <a:rPr lang="en-US" sz="2400" dirty="0" err="1" smtClean="0"/>
              <a:t>Olutola</a:t>
            </a:r>
            <a:r>
              <a:rPr lang="en-US" sz="2400" dirty="0" smtClean="0"/>
              <a:t> Jonah had created the first </a:t>
            </a:r>
            <a:r>
              <a:rPr lang="en-US" sz="2400" dirty="0" err="1" smtClean="0"/>
              <a:t>iLab</a:t>
            </a:r>
            <a:r>
              <a:rPr lang="en-US" sz="2400" dirty="0" smtClean="0"/>
              <a:t> designed and implemented totally in Africa.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Lab incorporated a switching matrix which introduced an element of design. MIT soon picked up the idea.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4" name="Picture 4" descr="elvis2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5088" y="2362200"/>
            <a:ext cx="3817912" cy="298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DSC_430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31012" y="2362200"/>
            <a:ext cx="4469588" cy="2971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62000"/>
          </a:xfrm>
        </p:spPr>
        <p:txBody>
          <a:bodyPr/>
          <a:lstStyle/>
          <a:p>
            <a:r>
              <a:rPr lang="en-US" dirty="0" smtClean="0"/>
              <a:t>Early Successes, II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382000" cy="5181600"/>
          </a:xfrm>
        </p:spPr>
        <p:txBody>
          <a:bodyPr/>
          <a:lstStyle/>
          <a:p>
            <a:pPr>
              <a:buNone/>
            </a:pPr>
            <a:r>
              <a:rPr lang="en-US" sz="2400" dirty="0" smtClean="0"/>
              <a:t>OAU over the next several years worked on different approaches to graphic user interfaces.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Led to a series of 3 papers at the American Society of Engineering Education in 2008</a:t>
            </a:r>
          </a:p>
          <a:p>
            <a:pPr>
              <a:buNone/>
            </a:pPr>
            <a:r>
              <a:rPr lang="en-US" sz="2400" dirty="0" smtClean="0"/>
              <a:t>Development continues in FLEX in work by </a:t>
            </a:r>
            <a:r>
              <a:rPr lang="en-US" sz="2400" dirty="0" err="1" smtClean="0"/>
              <a:t>Tunde</a:t>
            </a:r>
            <a:r>
              <a:rPr lang="en-US" sz="2400" dirty="0" smtClean="0"/>
              <a:t> </a:t>
            </a:r>
            <a:r>
              <a:rPr lang="en-US" sz="2400" dirty="0" err="1" smtClean="0"/>
              <a:t>Ishola</a:t>
            </a:r>
            <a:r>
              <a:rPr lang="en-US" sz="2400" dirty="0" smtClean="0"/>
              <a:t>.</a:t>
            </a:r>
            <a:endParaRPr lang="en-US" sz="2400" dirty="0"/>
          </a:p>
        </p:txBody>
      </p:sp>
      <p:pic>
        <p:nvPicPr>
          <p:cNvPr id="4" name="Picture 3" descr="oplab.jpg"/>
          <p:cNvPicPr>
            <a:picLocks noChangeAspect="1"/>
          </p:cNvPicPr>
          <p:nvPr/>
        </p:nvPicPr>
        <p:blipFill>
          <a:blip r:embed="rId2" cstate="print"/>
          <a:srcRect l="-4219"/>
          <a:stretch>
            <a:fillRect/>
          </a:stretch>
        </p:blipFill>
        <p:spPr bwMode="auto">
          <a:xfrm>
            <a:off x="457200" y="2362200"/>
            <a:ext cx="3721100" cy="2363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3" descr="CPI.jpg"/>
          <p:cNvPicPr>
            <a:picLocks noChangeAspect="1"/>
          </p:cNvPicPr>
          <p:nvPr/>
        </p:nvPicPr>
        <p:blipFill>
          <a:blip r:embed="rId3" cstate="print"/>
          <a:srcRect l="-578"/>
          <a:stretch>
            <a:fillRect/>
          </a:stretch>
        </p:blipFill>
        <p:spPr bwMode="auto">
          <a:xfrm>
            <a:off x="4800600" y="1752600"/>
            <a:ext cx="3957637" cy="31417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Pioneers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Many people contributed to launch the work, both as mentors and as developers.</a:t>
            </a:r>
          </a:p>
          <a:p>
            <a:r>
              <a:rPr lang="en-US" dirty="0" smtClean="0"/>
              <a:t>The challenges as we took our first steps were immense:</a:t>
            </a:r>
          </a:p>
          <a:p>
            <a:pPr lvl="1"/>
            <a:r>
              <a:rPr lang="en-US" dirty="0" smtClean="0"/>
              <a:t>We didn’t know each other well, personally or professionally.</a:t>
            </a:r>
          </a:p>
          <a:p>
            <a:pPr lvl="1"/>
            <a:r>
              <a:rPr lang="en-US" dirty="0" smtClean="0"/>
              <a:t>The technology </a:t>
            </a:r>
            <a:r>
              <a:rPr lang="en-US" dirty="0" smtClean="0"/>
              <a:t>from MIT was </a:t>
            </a:r>
            <a:r>
              <a:rPr lang="en-US" dirty="0" smtClean="0"/>
              <a:t>raw, buggy and evolving.</a:t>
            </a:r>
          </a:p>
          <a:p>
            <a:pPr lvl="1"/>
            <a:r>
              <a:rPr lang="en-US" dirty="0" smtClean="0"/>
              <a:t>We thought we knew what we wanted to do, but we didn’t understand the costs and best path to our goals.</a:t>
            </a:r>
          </a:p>
          <a:p>
            <a:r>
              <a:rPr lang="en-US" dirty="0" smtClean="0"/>
              <a:t>A major reason for our success lay in Carnegie’s support </a:t>
            </a:r>
            <a:r>
              <a:rPr lang="en-US" i="1" dirty="0" smtClean="0"/>
              <a:t>and</a:t>
            </a:r>
            <a:r>
              <a:rPr lang="en-US" dirty="0" smtClean="0"/>
              <a:t> mentorship</a:t>
            </a:r>
          </a:p>
          <a:p>
            <a:pPr lvl="1"/>
            <a:r>
              <a:rPr lang="en-US" dirty="0" smtClean="0"/>
              <a:t>Andrea Johnson’s steady advice</a:t>
            </a:r>
          </a:p>
          <a:p>
            <a:pPr lvl="1"/>
            <a:endParaRPr lang="en-US" dirty="0"/>
          </a:p>
        </p:txBody>
      </p:sp>
      <p:pic>
        <p:nvPicPr>
          <p:cNvPr id="5" name="Picture 4" descr="Andrea-DSC_002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29200" y="4652960"/>
            <a:ext cx="3497055" cy="220504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819400" y="5715000"/>
            <a:ext cx="22653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Andrea Johnson at UDSM</a:t>
            </a:r>
          </a:p>
          <a:p>
            <a:r>
              <a:rPr lang="en-US" dirty="0" smtClean="0">
                <a:solidFill>
                  <a:srgbClr val="0070C0"/>
                </a:solidFill>
              </a:rPr>
              <a:t>July 2010</a:t>
            </a:r>
            <a:endParaRPr lang="en-US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Turning Point:</a:t>
            </a:r>
            <a:br>
              <a:rPr lang="en-US" dirty="0" smtClean="0"/>
            </a:br>
            <a:r>
              <a:rPr lang="en-US" dirty="0" smtClean="0"/>
              <a:t>Partnership with National Instruments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The quest for a low cost, universal EE lab platform was answered by the NI ELVIS and </a:t>
            </a:r>
            <a:r>
              <a:rPr lang="en-US" dirty="0" err="1" smtClean="0"/>
              <a:t>Labview</a:t>
            </a:r>
            <a:endParaRPr lang="en-US" dirty="0" smtClean="0"/>
          </a:p>
          <a:p>
            <a:r>
              <a:rPr lang="en-US" dirty="0" smtClean="0"/>
              <a:t>The personal commitment of MIT’s			     two NI academic field engineers:                                      Andrew Watchorn and Lesley </a:t>
            </a:r>
            <a:r>
              <a:rPr lang="en-US" dirty="0" smtClean="0"/>
              <a:t>Yu have                 broadened this effort far beyond iLabs.</a:t>
            </a:r>
            <a:endParaRPr lang="en-US" dirty="0"/>
          </a:p>
        </p:txBody>
      </p:sp>
      <p:pic>
        <p:nvPicPr>
          <p:cNvPr id="5" name="Picture 4" descr="Andrew-DSC_425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3962400"/>
            <a:ext cx="3657600" cy="2431915"/>
          </a:xfrm>
          <a:prstGeom prst="rect">
            <a:avLst/>
          </a:prstGeom>
        </p:spPr>
      </p:pic>
      <p:pic>
        <p:nvPicPr>
          <p:cNvPr id="7" name="Picture 6" descr="Lesley-IMG_005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29200" y="3962400"/>
            <a:ext cx="3200400" cy="24003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295400" y="6397823"/>
            <a:ext cx="293054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Andy Watchorn and </a:t>
            </a:r>
            <a:r>
              <a:rPr lang="en-US" dirty="0" err="1" smtClean="0">
                <a:solidFill>
                  <a:srgbClr val="0070C0"/>
                </a:solidFill>
              </a:rPr>
              <a:t>Soji</a:t>
            </a:r>
            <a:r>
              <a:rPr lang="en-US" dirty="0" smtClean="0">
                <a:solidFill>
                  <a:srgbClr val="0070C0"/>
                </a:solidFill>
              </a:rPr>
              <a:t> </a:t>
            </a:r>
            <a:r>
              <a:rPr lang="en-US" dirty="0" err="1" smtClean="0">
                <a:solidFill>
                  <a:srgbClr val="0070C0"/>
                </a:solidFill>
              </a:rPr>
              <a:t>Ilori</a:t>
            </a:r>
            <a:r>
              <a:rPr lang="en-US" dirty="0" smtClean="0">
                <a:solidFill>
                  <a:srgbClr val="0070C0"/>
                </a:solidFill>
              </a:rPr>
              <a:t>, OAU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98935" y="6324600"/>
            <a:ext cx="31306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70C0"/>
                </a:solidFill>
              </a:rPr>
              <a:t>Lesley Yu  and Philip </a:t>
            </a:r>
            <a:r>
              <a:rPr lang="en-US" dirty="0" err="1" smtClean="0">
                <a:solidFill>
                  <a:srgbClr val="0070C0"/>
                </a:solidFill>
              </a:rPr>
              <a:t>Karumuna</a:t>
            </a:r>
            <a:r>
              <a:rPr lang="en-US" dirty="0" smtClean="0">
                <a:solidFill>
                  <a:srgbClr val="0070C0"/>
                </a:solidFill>
              </a:rPr>
              <a:t>, MIT</a:t>
            </a:r>
            <a:endParaRPr lang="en-US" dirty="0">
              <a:solidFill>
                <a:srgbClr val="0070C0"/>
              </a:solidFill>
            </a:endParaRPr>
          </a:p>
        </p:txBody>
      </p:sp>
      <p:pic>
        <p:nvPicPr>
          <p:cNvPr id="10" name="Picture 9" descr="elvis_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324600" y="1752600"/>
            <a:ext cx="2667000" cy="194024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ppt/theme/themeOverride2.xml><?xml version="1.0" encoding="utf-8"?>
<a:themeOverride xmlns:a="http://schemas.openxmlformats.org/drawingml/2006/main">
  <a:clrScheme name="Origin">
    <a:dk1>
      <a:sysClr val="windowText" lastClr="000000"/>
    </a:dk1>
    <a:lt1>
      <a:sysClr val="window" lastClr="FFFFFF"/>
    </a:lt1>
    <a:dk2>
      <a:srgbClr val="464653"/>
    </a:dk2>
    <a:lt2>
      <a:srgbClr val="DDE9EC"/>
    </a:lt2>
    <a:accent1>
      <a:srgbClr val="727CA3"/>
    </a:accent1>
    <a:accent2>
      <a:srgbClr val="9FB8CD"/>
    </a:accent2>
    <a:accent3>
      <a:srgbClr val="D2DA7A"/>
    </a:accent3>
    <a:accent4>
      <a:srgbClr val="FADA7A"/>
    </a:accent4>
    <a:accent5>
      <a:srgbClr val="B88472"/>
    </a:accent5>
    <a:accent6>
      <a:srgbClr val="8E736A"/>
    </a:accent6>
    <a:hlink>
      <a:srgbClr val="B292CA"/>
    </a:hlink>
    <a:folHlink>
      <a:srgbClr val="6B56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3942</TotalTime>
  <Words>812</Words>
  <Application>Microsoft Office PowerPoint</Application>
  <PresentationFormat>On-screen Show (4:3)</PresentationFormat>
  <Paragraphs>107</Paragraphs>
  <Slides>14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Origin</vt:lpstr>
      <vt:lpstr>Image</vt:lpstr>
      <vt:lpstr>The iLab-Africa Project: Looking Back, Looking Forward Makerere University Project Meeting, 2011  </vt:lpstr>
      <vt:lpstr>Birth of an Idea</vt:lpstr>
      <vt:lpstr>Are We Dreaming?</vt:lpstr>
      <vt:lpstr>Bandwidth limitations (example: Makerere University, Kampala, 2006)</vt:lpstr>
      <vt:lpstr>The Solution</vt:lpstr>
      <vt:lpstr>Early Successes</vt:lpstr>
      <vt:lpstr>Early Successes, II</vt:lpstr>
      <vt:lpstr>The Pioneers</vt:lpstr>
      <vt:lpstr>Turning Point: Partnership with National Instruments</vt:lpstr>
      <vt:lpstr>Turning Point: Return of Makerere, 2007-2008</vt:lpstr>
      <vt:lpstr>Makerere’s Innovations</vt:lpstr>
      <vt:lpstr>iLabs Increasing Impact on Africa</vt:lpstr>
      <vt:lpstr>The Present Opportunity</vt:lpstr>
      <vt:lpstr>(My) Most Important Lessons for the Future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Extending Functionalities of the ELVIS Platform</dc:title>
  <dc:creator>Ad2</dc:creator>
  <cp:lastModifiedBy> </cp:lastModifiedBy>
  <cp:revision>239</cp:revision>
  <dcterms:created xsi:type="dcterms:W3CDTF">2007-09-19T21:20:15Z</dcterms:created>
  <dcterms:modified xsi:type="dcterms:W3CDTF">2011-07-03T17:04:56Z</dcterms:modified>
</cp:coreProperties>
</file>