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mp4" ContentType="video/unknown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312" r:id="rId3"/>
    <p:sldId id="314" r:id="rId4"/>
    <p:sldId id="288" r:id="rId5"/>
    <p:sldId id="275" r:id="rId6"/>
    <p:sldId id="276" r:id="rId7"/>
    <p:sldId id="279" r:id="rId8"/>
    <p:sldId id="307" r:id="rId9"/>
    <p:sldId id="308" r:id="rId10"/>
    <p:sldId id="309" r:id="rId11"/>
    <p:sldId id="310" r:id="rId12"/>
    <p:sldId id="311" r:id="rId13"/>
    <p:sldId id="278" r:id="rId14"/>
    <p:sldId id="280" r:id="rId15"/>
    <p:sldId id="281" r:id="rId16"/>
    <p:sldId id="282" r:id="rId17"/>
    <p:sldId id="285" r:id="rId18"/>
    <p:sldId id="313" r:id="rId19"/>
    <p:sldId id="286" r:id="rId20"/>
    <p:sldId id="287" r:id="rId21"/>
    <p:sldId id="260" r:id="rId22"/>
    <p:sldId id="261" r:id="rId23"/>
    <p:sldId id="262" r:id="rId24"/>
    <p:sldId id="263" r:id="rId25"/>
    <p:sldId id="277" r:id="rId26"/>
    <p:sldId id="301" r:id="rId27"/>
    <p:sldId id="302" r:id="rId28"/>
    <p:sldId id="303" r:id="rId29"/>
    <p:sldId id="304" r:id="rId30"/>
    <p:sldId id="305" r:id="rId31"/>
    <p:sldId id="306" r:id="rId32"/>
    <p:sldId id="273" r:id="rId33"/>
    <p:sldId id="289" r:id="rId34"/>
    <p:sldId id="292" r:id="rId35"/>
    <p:sldId id="291" r:id="rId36"/>
    <p:sldId id="274" r:id="rId37"/>
    <p:sldId id="293" r:id="rId38"/>
    <p:sldId id="294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04" autoAdjust="0"/>
  </p:normalViewPr>
  <p:slideViewPr>
    <p:cSldViewPr snapToGrid="0" snapToObjects="1">
      <p:cViewPr varScale="1">
        <p:scale>
          <a:sx n="80" d="100"/>
          <a:sy n="80" d="100"/>
        </p:scale>
        <p:origin x="-1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3630DF-DA29-3B45-9470-EF11DF87251A}" type="doc">
      <dgm:prSet loTypeId="urn:microsoft.com/office/officeart/2005/8/layout/hChevron3" loCatId="" qsTypeId="urn:microsoft.com/office/officeart/2005/8/quickstyle/simple4" qsCatId="simple" csTypeId="urn:microsoft.com/office/officeart/2005/8/colors/accent1_2" csCatId="accent1" phldr="1"/>
      <dgm:spPr/>
    </dgm:pt>
    <dgm:pt modelId="{FC50CCD2-276D-6E4E-B3BF-6621B0B8D354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What knowledge do we need to track?</a:t>
          </a:r>
          <a:endParaRPr lang="en-US" dirty="0"/>
        </a:p>
      </dgm:t>
    </dgm:pt>
    <dgm:pt modelId="{B1F47708-E47B-A54F-9D2B-17F435D09B50}" type="parTrans" cxnId="{128AA8BA-0354-0147-98D9-5CA31C6AED05}">
      <dgm:prSet/>
      <dgm:spPr/>
      <dgm:t>
        <a:bodyPr/>
        <a:lstStyle/>
        <a:p>
          <a:endParaRPr lang="en-US"/>
        </a:p>
      </dgm:t>
    </dgm:pt>
    <dgm:pt modelId="{C29B257F-07F1-AF40-AF11-5D45608B65D8}" type="sibTrans" cxnId="{128AA8BA-0354-0147-98D9-5CA31C6AED05}">
      <dgm:prSet/>
      <dgm:spPr/>
      <dgm:t>
        <a:bodyPr/>
        <a:lstStyle/>
        <a:p>
          <a:endParaRPr lang="en-US"/>
        </a:p>
      </dgm:t>
    </dgm:pt>
    <dgm:pt modelId="{637777EB-00B7-AD43-93C4-F1E1FF2CAB97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How do we track it &amp; who needs what?</a:t>
          </a:r>
          <a:endParaRPr lang="en-US" dirty="0"/>
        </a:p>
      </dgm:t>
    </dgm:pt>
    <dgm:pt modelId="{8595A74F-F4CF-BE44-9DDE-798C12110669}" type="parTrans" cxnId="{42ABAB00-DCCE-D546-936E-30668E3EDD0B}">
      <dgm:prSet/>
      <dgm:spPr/>
      <dgm:t>
        <a:bodyPr/>
        <a:lstStyle/>
        <a:p>
          <a:endParaRPr lang="en-US"/>
        </a:p>
      </dgm:t>
    </dgm:pt>
    <dgm:pt modelId="{64200580-15DD-DF42-A39A-742E1B362422}" type="sibTrans" cxnId="{42ABAB00-DCCE-D546-936E-30668E3EDD0B}">
      <dgm:prSet/>
      <dgm:spPr/>
      <dgm:t>
        <a:bodyPr/>
        <a:lstStyle/>
        <a:p>
          <a:endParaRPr lang="en-US"/>
        </a:p>
      </dgm:t>
    </dgm:pt>
    <dgm:pt modelId="{3CAC10C2-FAEC-8B4C-9761-CC9DACD8C0BC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What already exists?</a:t>
          </a:r>
          <a:endParaRPr lang="en-US" dirty="0"/>
        </a:p>
      </dgm:t>
    </dgm:pt>
    <dgm:pt modelId="{F72C008A-CB3B-DD4E-A570-519D88278CFC}" type="parTrans" cxnId="{F5F8A3E9-8FAF-3640-AE83-99D97F955D75}">
      <dgm:prSet/>
      <dgm:spPr/>
      <dgm:t>
        <a:bodyPr/>
        <a:lstStyle/>
        <a:p>
          <a:endParaRPr lang="en-US"/>
        </a:p>
      </dgm:t>
    </dgm:pt>
    <dgm:pt modelId="{2AC6A70E-36A4-3F47-B5C3-9F9751364FFF}" type="sibTrans" cxnId="{F5F8A3E9-8FAF-3640-AE83-99D97F955D75}">
      <dgm:prSet/>
      <dgm:spPr/>
      <dgm:t>
        <a:bodyPr/>
        <a:lstStyle/>
        <a:p>
          <a:endParaRPr lang="en-US"/>
        </a:p>
      </dgm:t>
    </dgm:pt>
    <dgm:pt modelId="{CFB09C5C-1ECD-8241-8CC3-61A9C14E170E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What new knowledge should (or can) be created?</a:t>
          </a:r>
          <a:endParaRPr lang="en-US" dirty="0"/>
        </a:p>
      </dgm:t>
    </dgm:pt>
    <dgm:pt modelId="{C45C6476-51C3-1A42-871D-66B9715CAAB2}" type="parTrans" cxnId="{BD428CB7-0C5E-264C-8B9C-D1F23EFFC3A1}">
      <dgm:prSet/>
      <dgm:spPr/>
      <dgm:t>
        <a:bodyPr/>
        <a:lstStyle/>
        <a:p>
          <a:endParaRPr lang="en-US"/>
        </a:p>
      </dgm:t>
    </dgm:pt>
    <dgm:pt modelId="{81E8F853-CDEE-7240-A220-7548FF9AAB89}" type="sibTrans" cxnId="{BD428CB7-0C5E-264C-8B9C-D1F23EFFC3A1}">
      <dgm:prSet/>
      <dgm:spPr/>
      <dgm:t>
        <a:bodyPr/>
        <a:lstStyle/>
        <a:p>
          <a:endParaRPr lang="en-US"/>
        </a:p>
      </dgm:t>
    </dgm:pt>
    <dgm:pt modelId="{3647BB1E-D05B-F848-93E0-519170A5747D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Launch</a:t>
          </a:r>
          <a:endParaRPr lang="en-US" dirty="0"/>
        </a:p>
      </dgm:t>
    </dgm:pt>
    <dgm:pt modelId="{774F46FC-E86C-9D42-BBDF-3F91119E789D}" type="parTrans" cxnId="{C4071010-C602-1B40-B83F-3B783532B750}">
      <dgm:prSet/>
      <dgm:spPr/>
      <dgm:t>
        <a:bodyPr/>
        <a:lstStyle/>
        <a:p>
          <a:endParaRPr lang="en-US"/>
        </a:p>
      </dgm:t>
    </dgm:pt>
    <dgm:pt modelId="{F998652B-FC9E-8545-990E-90E97FECA32E}" type="sibTrans" cxnId="{C4071010-C602-1B40-B83F-3B783532B750}">
      <dgm:prSet/>
      <dgm:spPr/>
      <dgm:t>
        <a:bodyPr/>
        <a:lstStyle/>
        <a:p>
          <a:endParaRPr lang="en-US"/>
        </a:p>
      </dgm:t>
    </dgm:pt>
    <dgm:pt modelId="{B972D974-6E00-F84A-87F2-2343D14E0BE6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Edit?</a:t>
          </a:r>
          <a:endParaRPr lang="en-US" dirty="0"/>
        </a:p>
      </dgm:t>
    </dgm:pt>
    <dgm:pt modelId="{CEAFA9D9-95D1-D242-8400-11A1FCD143A5}" type="parTrans" cxnId="{A98C4501-10BB-6B47-8422-D5DD6BED9777}">
      <dgm:prSet/>
      <dgm:spPr/>
      <dgm:t>
        <a:bodyPr/>
        <a:lstStyle/>
        <a:p>
          <a:endParaRPr lang="en-US"/>
        </a:p>
      </dgm:t>
    </dgm:pt>
    <dgm:pt modelId="{2BC6208F-A4F7-8F46-9309-13AD26796687}" type="sibTrans" cxnId="{A98C4501-10BB-6B47-8422-D5DD6BED9777}">
      <dgm:prSet/>
      <dgm:spPr/>
      <dgm:t>
        <a:bodyPr/>
        <a:lstStyle/>
        <a:p>
          <a:endParaRPr lang="en-US"/>
        </a:p>
      </dgm:t>
    </dgm:pt>
    <dgm:pt modelId="{F02BB3CA-009D-2141-9878-969E3B884770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Copy?</a:t>
          </a:r>
          <a:endParaRPr lang="en-US" dirty="0"/>
        </a:p>
      </dgm:t>
    </dgm:pt>
    <dgm:pt modelId="{2C99AE46-754B-3C49-B82C-146E493CB6E5}" type="parTrans" cxnId="{5F92363A-4668-D447-A5A0-20D9D8400FD7}">
      <dgm:prSet/>
      <dgm:spPr/>
      <dgm:t>
        <a:bodyPr/>
        <a:lstStyle/>
        <a:p>
          <a:endParaRPr lang="en-US"/>
        </a:p>
      </dgm:t>
    </dgm:pt>
    <dgm:pt modelId="{5A82D7CA-A587-DC40-A337-775E6A0D7CAE}" type="sibTrans" cxnId="{5F92363A-4668-D447-A5A0-20D9D8400FD7}">
      <dgm:prSet/>
      <dgm:spPr/>
      <dgm:t>
        <a:bodyPr/>
        <a:lstStyle/>
        <a:p>
          <a:endParaRPr lang="en-US"/>
        </a:p>
      </dgm:t>
    </dgm:pt>
    <dgm:pt modelId="{6113E76D-6160-FF41-BA96-5B1C0561DF9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Kill?</a:t>
          </a:r>
          <a:endParaRPr lang="en-US" dirty="0"/>
        </a:p>
      </dgm:t>
    </dgm:pt>
    <dgm:pt modelId="{3A081459-E6DC-1B4C-9E79-9288AF36E11A}" type="parTrans" cxnId="{08D1B137-E232-6748-B613-8B07A55352F3}">
      <dgm:prSet/>
      <dgm:spPr/>
      <dgm:t>
        <a:bodyPr/>
        <a:lstStyle/>
        <a:p>
          <a:endParaRPr lang="en-US"/>
        </a:p>
      </dgm:t>
    </dgm:pt>
    <dgm:pt modelId="{CD045ECC-EF7D-1445-B560-693B5416F4C5}" type="sibTrans" cxnId="{08D1B137-E232-6748-B613-8B07A55352F3}">
      <dgm:prSet/>
      <dgm:spPr/>
      <dgm:t>
        <a:bodyPr/>
        <a:lstStyle/>
        <a:p>
          <a:endParaRPr lang="en-US"/>
        </a:p>
      </dgm:t>
    </dgm:pt>
    <dgm:pt modelId="{8F3ECF79-A46A-0B45-918B-5B7D2D5B50BD}" type="pres">
      <dgm:prSet presAssocID="{F73630DF-DA29-3B45-9470-EF11DF87251A}" presName="Name0" presStyleCnt="0">
        <dgm:presLayoutVars>
          <dgm:dir/>
          <dgm:resizeHandles val="exact"/>
        </dgm:presLayoutVars>
      </dgm:prSet>
      <dgm:spPr/>
    </dgm:pt>
    <dgm:pt modelId="{6692FFE2-1B36-FE40-8AA7-60E8FCE0CDCA}" type="pres">
      <dgm:prSet presAssocID="{FC50CCD2-276D-6E4E-B3BF-6621B0B8D354}" presName="parAndCh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E62635-9473-454C-9546-B0EB37066600}" type="pres">
      <dgm:prSet presAssocID="{C29B257F-07F1-AF40-AF11-5D45608B65D8}" presName="parAndChSpace" presStyleCnt="0"/>
      <dgm:spPr/>
    </dgm:pt>
    <dgm:pt modelId="{1FF8086F-96D5-D64F-9B38-8CCA7DAF0D29}" type="pres">
      <dgm:prSet presAssocID="{637777EB-00B7-AD43-93C4-F1E1FF2CAB97}" presName="parAndCh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D61913-3A44-E243-8B6B-9AC09FB86640}" type="pres">
      <dgm:prSet presAssocID="{64200580-15DD-DF42-A39A-742E1B362422}" presName="parAndChSpace" presStyleCnt="0"/>
      <dgm:spPr/>
    </dgm:pt>
    <dgm:pt modelId="{820D1F1D-748F-9344-901A-826BCFDC08A5}" type="pres">
      <dgm:prSet presAssocID="{3CAC10C2-FAEC-8B4C-9761-CC9DACD8C0BC}" presName="parAndCh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D3B827-F3FA-3D44-A338-B562A11FECB8}" type="pres">
      <dgm:prSet presAssocID="{2AC6A70E-36A4-3F47-B5C3-9F9751364FFF}" presName="parAndChSpace" presStyleCnt="0"/>
      <dgm:spPr/>
    </dgm:pt>
    <dgm:pt modelId="{D654FD4F-B561-7F41-8FBB-4FD2AC1C3912}" type="pres">
      <dgm:prSet presAssocID="{CFB09C5C-1ECD-8241-8CC3-61A9C14E170E}" presName="parAndCh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59FE4D-F0B8-9247-BE71-B22C6CCC4D5F}" type="pres">
      <dgm:prSet presAssocID="{81E8F853-CDEE-7240-A220-7548FF9AAB89}" presName="parAndChSpace" presStyleCnt="0"/>
      <dgm:spPr/>
    </dgm:pt>
    <dgm:pt modelId="{5DB3E703-303B-3E4F-B778-4EB70A76A275}" type="pres">
      <dgm:prSet presAssocID="{3647BB1E-D05B-F848-93E0-519170A5747D}" presName="parAndCh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D1B137-E232-6748-B613-8B07A55352F3}" srcId="{3CAC10C2-FAEC-8B4C-9761-CC9DACD8C0BC}" destId="{6113E76D-6160-FF41-BA96-5B1C0561DF9F}" srcOrd="2" destOrd="0" parTransId="{3A081459-E6DC-1B4C-9E79-9288AF36E11A}" sibTransId="{CD045ECC-EF7D-1445-B560-693B5416F4C5}"/>
    <dgm:cxn modelId="{128AA8BA-0354-0147-98D9-5CA31C6AED05}" srcId="{F73630DF-DA29-3B45-9470-EF11DF87251A}" destId="{FC50CCD2-276D-6E4E-B3BF-6621B0B8D354}" srcOrd="0" destOrd="0" parTransId="{B1F47708-E47B-A54F-9D2B-17F435D09B50}" sibTransId="{C29B257F-07F1-AF40-AF11-5D45608B65D8}"/>
    <dgm:cxn modelId="{488AD3C0-9654-7142-B5F5-6A0757560724}" type="presOf" srcId="{637777EB-00B7-AD43-93C4-F1E1FF2CAB97}" destId="{1FF8086F-96D5-D64F-9B38-8CCA7DAF0D29}" srcOrd="0" destOrd="0" presId="urn:microsoft.com/office/officeart/2005/8/layout/hChevron3"/>
    <dgm:cxn modelId="{2DF20C99-38FF-D248-9303-8879D875845F}" type="presOf" srcId="{B972D974-6E00-F84A-87F2-2343D14E0BE6}" destId="{820D1F1D-748F-9344-901A-826BCFDC08A5}" srcOrd="0" destOrd="1" presId="urn:microsoft.com/office/officeart/2005/8/layout/hChevron3"/>
    <dgm:cxn modelId="{91D61A97-9AF3-D44A-A354-56F530FFFF81}" type="presOf" srcId="{3CAC10C2-FAEC-8B4C-9761-CC9DACD8C0BC}" destId="{820D1F1D-748F-9344-901A-826BCFDC08A5}" srcOrd="0" destOrd="0" presId="urn:microsoft.com/office/officeart/2005/8/layout/hChevron3"/>
    <dgm:cxn modelId="{F5F8A3E9-8FAF-3640-AE83-99D97F955D75}" srcId="{F73630DF-DA29-3B45-9470-EF11DF87251A}" destId="{3CAC10C2-FAEC-8B4C-9761-CC9DACD8C0BC}" srcOrd="2" destOrd="0" parTransId="{F72C008A-CB3B-DD4E-A570-519D88278CFC}" sibTransId="{2AC6A70E-36A4-3F47-B5C3-9F9751364FFF}"/>
    <dgm:cxn modelId="{C335A614-49CA-9642-8B0E-B8E2B8DDAA9F}" type="presOf" srcId="{3647BB1E-D05B-F848-93E0-519170A5747D}" destId="{5DB3E703-303B-3E4F-B778-4EB70A76A275}" srcOrd="0" destOrd="0" presId="urn:microsoft.com/office/officeart/2005/8/layout/hChevron3"/>
    <dgm:cxn modelId="{A98C4501-10BB-6B47-8422-D5DD6BED9777}" srcId="{3CAC10C2-FAEC-8B4C-9761-CC9DACD8C0BC}" destId="{B972D974-6E00-F84A-87F2-2343D14E0BE6}" srcOrd="0" destOrd="0" parTransId="{CEAFA9D9-95D1-D242-8400-11A1FCD143A5}" sibTransId="{2BC6208F-A4F7-8F46-9309-13AD26796687}"/>
    <dgm:cxn modelId="{42ABAB00-DCCE-D546-936E-30668E3EDD0B}" srcId="{F73630DF-DA29-3B45-9470-EF11DF87251A}" destId="{637777EB-00B7-AD43-93C4-F1E1FF2CAB97}" srcOrd="1" destOrd="0" parTransId="{8595A74F-F4CF-BE44-9DDE-798C12110669}" sibTransId="{64200580-15DD-DF42-A39A-742E1B362422}"/>
    <dgm:cxn modelId="{BD428CB7-0C5E-264C-8B9C-D1F23EFFC3A1}" srcId="{F73630DF-DA29-3B45-9470-EF11DF87251A}" destId="{CFB09C5C-1ECD-8241-8CC3-61A9C14E170E}" srcOrd="3" destOrd="0" parTransId="{C45C6476-51C3-1A42-871D-66B9715CAAB2}" sibTransId="{81E8F853-CDEE-7240-A220-7548FF9AAB89}"/>
    <dgm:cxn modelId="{5F92363A-4668-D447-A5A0-20D9D8400FD7}" srcId="{3CAC10C2-FAEC-8B4C-9761-CC9DACD8C0BC}" destId="{F02BB3CA-009D-2141-9878-969E3B884770}" srcOrd="1" destOrd="0" parTransId="{2C99AE46-754B-3C49-B82C-146E493CB6E5}" sibTransId="{5A82D7CA-A587-DC40-A337-775E6A0D7CAE}"/>
    <dgm:cxn modelId="{8335E44F-BFDA-1F4D-B2D3-F5EE7D90F779}" type="presOf" srcId="{FC50CCD2-276D-6E4E-B3BF-6621B0B8D354}" destId="{6692FFE2-1B36-FE40-8AA7-60E8FCE0CDCA}" srcOrd="0" destOrd="0" presId="urn:microsoft.com/office/officeart/2005/8/layout/hChevron3"/>
    <dgm:cxn modelId="{C4071010-C602-1B40-B83F-3B783532B750}" srcId="{F73630DF-DA29-3B45-9470-EF11DF87251A}" destId="{3647BB1E-D05B-F848-93E0-519170A5747D}" srcOrd="4" destOrd="0" parTransId="{774F46FC-E86C-9D42-BBDF-3F91119E789D}" sibTransId="{F998652B-FC9E-8545-990E-90E97FECA32E}"/>
    <dgm:cxn modelId="{FBEB84CE-44D8-F342-B087-9A55FB6DE8EE}" type="presOf" srcId="{F02BB3CA-009D-2141-9878-969E3B884770}" destId="{820D1F1D-748F-9344-901A-826BCFDC08A5}" srcOrd="0" destOrd="2" presId="urn:microsoft.com/office/officeart/2005/8/layout/hChevron3"/>
    <dgm:cxn modelId="{F2F350AD-8298-E549-8051-D7380291C41B}" type="presOf" srcId="{F73630DF-DA29-3B45-9470-EF11DF87251A}" destId="{8F3ECF79-A46A-0B45-918B-5B7D2D5B50BD}" srcOrd="0" destOrd="0" presId="urn:microsoft.com/office/officeart/2005/8/layout/hChevron3"/>
    <dgm:cxn modelId="{0CC28DF4-727D-5240-8720-3B4D063D588B}" type="presOf" srcId="{CFB09C5C-1ECD-8241-8CC3-61A9C14E170E}" destId="{D654FD4F-B561-7F41-8FBB-4FD2AC1C3912}" srcOrd="0" destOrd="0" presId="urn:microsoft.com/office/officeart/2005/8/layout/hChevron3"/>
    <dgm:cxn modelId="{4595BF79-DF35-E04A-800A-AF3AF84F9C81}" type="presOf" srcId="{6113E76D-6160-FF41-BA96-5B1C0561DF9F}" destId="{820D1F1D-748F-9344-901A-826BCFDC08A5}" srcOrd="0" destOrd="3" presId="urn:microsoft.com/office/officeart/2005/8/layout/hChevron3"/>
    <dgm:cxn modelId="{93C20D73-2270-3844-8C94-F155F63E4677}" type="presParOf" srcId="{8F3ECF79-A46A-0B45-918B-5B7D2D5B50BD}" destId="{6692FFE2-1B36-FE40-8AA7-60E8FCE0CDCA}" srcOrd="0" destOrd="0" presId="urn:microsoft.com/office/officeart/2005/8/layout/hChevron3"/>
    <dgm:cxn modelId="{A4B4841F-F657-1A49-99E0-DA030D23510C}" type="presParOf" srcId="{8F3ECF79-A46A-0B45-918B-5B7D2D5B50BD}" destId="{6CE62635-9473-454C-9546-B0EB37066600}" srcOrd="1" destOrd="0" presId="urn:microsoft.com/office/officeart/2005/8/layout/hChevron3"/>
    <dgm:cxn modelId="{D3F7233C-436F-FB48-B934-DA7783063768}" type="presParOf" srcId="{8F3ECF79-A46A-0B45-918B-5B7D2D5B50BD}" destId="{1FF8086F-96D5-D64F-9B38-8CCA7DAF0D29}" srcOrd="2" destOrd="0" presId="urn:microsoft.com/office/officeart/2005/8/layout/hChevron3"/>
    <dgm:cxn modelId="{B9FABC7C-9C44-1B4A-B1A2-0E15E1631D29}" type="presParOf" srcId="{8F3ECF79-A46A-0B45-918B-5B7D2D5B50BD}" destId="{08D61913-3A44-E243-8B6B-9AC09FB86640}" srcOrd="3" destOrd="0" presId="urn:microsoft.com/office/officeart/2005/8/layout/hChevron3"/>
    <dgm:cxn modelId="{01D4A59A-E1B6-1C40-9165-1DFDEA4AAD2C}" type="presParOf" srcId="{8F3ECF79-A46A-0B45-918B-5B7D2D5B50BD}" destId="{820D1F1D-748F-9344-901A-826BCFDC08A5}" srcOrd="4" destOrd="0" presId="urn:microsoft.com/office/officeart/2005/8/layout/hChevron3"/>
    <dgm:cxn modelId="{81294365-E6B9-C64F-9588-28B21397D647}" type="presParOf" srcId="{8F3ECF79-A46A-0B45-918B-5B7D2D5B50BD}" destId="{00D3B827-F3FA-3D44-A338-B562A11FECB8}" srcOrd="5" destOrd="0" presId="urn:microsoft.com/office/officeart/2005/8/layout/hChevron3"/>
    <dgm:cxn modelId="{B2CA34DC-9D41-8845-86DC-62BF5CE58514}" type="presParOf" srcId="{8F3ECF79-A46A-0B45-918B-5B7D2D5B50BD}" destId="{D654FD4F-B561-7F41-8FBB-4FD2AC1C3912}" srcOrd="6" destOrd="0" presId="urn:microsoft.com/office/officeart/2005/8/layout/hChevron3"/>
    <dgm:cxn modelId="{11F23097-88D3-8840-8697-BD3015D823C5}" type="presParOf" srcId="{8F3ECF79-A46A-0B45-918B-5B7D2D5B50BD}" destId="{B259FE4D-F0B8-9247-BE71-B22C6CCC4D5F}" srcOrd="7" destOrd="0" presId="urn:microsoft.com/office/officeart/2005/8/layout/hChevron3"/>
    <dgm:cxn modelId="{BFFFF898-365A-F846-8C34-3DBA4B63516D}" type="presParOf" srcId="{8F3ECF79-A46A-0B45-918B-5B7D2D5B50BD}" destId="{5DB3E703-303B-3E4F-B778-4EB70A76A27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60884B-A216-7447-B5A6-EA29237962C1}" type="doc">
      <dgm:prSet loTypeId="urn:microsoft.com/office/officeart/2005/8/layout/cycle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FEA76B-D17C-4840-B044-A44E12684D8A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dirty="0" smtClean="0"/>
            <a:t>Project Wiki</a:t>
          </a:r>
          <a:endParaRPr lang="en-US" sz="1400" dirty="0"/>
        </a:p>
      </dgm:t>
    </dgm:pt>
    <dgm:pt modelId="{3C782044-FF94-8E4F-9B5A-10149AF89611}" type="parTrans" cxnId="{84E863F2-5410-AF4A-B62A-75A2C1332E44}">
      <dgm:prSet/>
      <dgm:spPr/>
      <dgm:t>
        <a:bodyPr/>
        <a:lstStyle/>
        <a:p>
          <a:endParaRPr lang="en-US"/>
        </a:p>
      </dgm:t>
    </dgm:pt>
    <dgm:pt modelId="{3BC70842-6720-0741-AE24-425233535C7C}" type="sibTrans" cxnId="{84E863F2-5410-AF4A-B62A-75A2C1332E44}">
      <dgm:prSet/>
      <dgm:spPr/>
      <dgm:t>
        <a:bodyPr/>
        <a:lstStyle/>
        <a:p>
          <a:endParaRPr lang="en-US"/>
        </a:p>
      </dgm:t>
    </dgm:pt>
    <dgm:pt modelId="{30292D85-CA91-2549-9223-B051454B4AEC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dirty="0" smtClean="0"/>
            <a:t>KB Audit</a:t>
          </a:r>
          <a:endParaRPr lang="en-US" sz="1400" dirty="0"/>
        </a:p>
      </dgm:t>
    </dgm:pt>
    <dgm:pt modelId="{CB7137D6-7D8F-444A-9A1A-1AD8D7CE132E}" type="parTrans" cxnId="{F75DED6C-CA92-0E45-B1B2-A4F1E60A5E45}">
      <dgm:prSet/>
      <dgm:spPr/>
      <dgm:t>
        <a:bodyPr/>
        <a:lstStyle/>
        <a:p>
          <a:endParaRPr lang="en-US"/>
        </a:p>
      </dgm:t>
    </dgm:pt>
    <dgm:pt modelId="{D6B8426D-80BA-D04C-9CEC-DD24DEFFCD34}" type="sibTrans" cxnId="{F75DED6C-CA92-0E45-B1B2-A4F1E60A5E45}">
      <dgm:prSet/>
      <dgm:spPr/>
      <dgm:t>
        <a:bodyPr/>
        <a:lstStyle/>
        <a:p>
          <a:endParaRPr lang="en-US"/>
        </a:p>
      </dgm:t>
    </dgm:pt>
    <dgm:pt modelId="{E1F5E792-5B84-4543-AD84-C0532D7CB5CC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/>
            <a:t>Create articles (including copies of updated info)</a:t>
          </a:r>
          <a:endParaRPr lang="en-US" sz="1100" dirty="0"/>
        </a:p>
      </dgm:t>
    </dgm:pt>
    <dgm:pt modelId="{95B80FF5-A28D-7549-AF62-B48A2B69E0C3}" type="parTrans" cxnId="{4A09E157-E1C5-ED40-AFE0-9F6E106E2693}">
      <dgm:prSet/>
      <dgm:spPr/>
      <dgm:t>
        <a:bodyPr/>
        <a:lstStyle/>
        <a:p>
          <a:endParaRPr lang="en-US"/>
        </a:p>
      </dgm:t>
    </dgm:pt>
    <dgm:pt modelId="{B44ADA8C-6206-A24D-BE5E-4B5CDA663EC3}" type="sibTrans" cxnId="{4A09E157-E1C5-ED40-AFE0-9F6E106E2693}">
      <dgm:prSet/>
      <dgm:spPr/>
      <dgm:t>
        <a:bodyPr/>
        <a:lstStyle/>
        <a:p>
          <a:endParaRPr lang="en-US"/>
        </a:p>
      </dgm:t>
    </dgm:pt>
    <dgm:pt modelId="{3BFA9349-86BA-4A49-B8D9-CAAC3AA9EFE7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dirty="0" smtClean="0"/>
            <a:t>KB Public Space</a:t>
          </a:r>
          <a:endParaRPr lang="en-US" sz="1400" dirty="0"/>
        </a:p>
      </dgm:t>
    </dgm:pt>
    <dgm:pt modelId="{DEC974D7-B382-044E-905F-CE35ED923ED0}" type="parTrans" cxnId="{EDA6A0B4-8E7C-C94F-8D1A-D26ADAC45878}">
      <dgm:prSet/>
      <dgm:spPr/>
      <dgm:t>
        <a:bodyPr/>
        <a:lstStyle/>
        <a:p>
          <a:endParaRPr lang="en-US"/>
        </a:p>
      </dgm:t>
    </dgm:pt>
    <dgm:pt modelId="{907BB379-2EE7-CD4C-A7C0-D6CFA4EDBAE7}" type="sibTrans" cxnId="{EDA6A0B4-8E7C-C94F-8D1A-D26ADAC45878}">
      <dgm:prSet/>
      <dgm:spPr/>
      <dgm:t>
        <a:bodyPr/>
        <a:lstStyle/>
        <a:p>
          <a:endParaRPr lang="en-US"/>
        </a:p>
      </dgm:t>
    </dgm:pt>
    <dgm:pt modelId="{06A46404-410B-F845-8E0A-DF15E537B539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dirty="0" smtClean="0"/>
            <a:t>Software Release Checklist</a:t>
          </a:r>
          <a:endParaRPr lang="en-US" sz="1400" dirty="0"/>
        </a:p>
      </dgm:t>
    </dgm:pt>
    <dgm:pt modelId="{DD4F4DDF-4DBE-6941-9F74-C71DF9813889}" type="parTrans" cxnId="{92A9B674-87D2-D24F-89F1-856F3F539DA1}">
      <dgm:prSet/>
      <dgm:spPr/>
      <dgm:t>
        <a:bodyPr/>
        <a:lstStyle/>
        <a:p>
          <a:endParaRPr lang="en-US"/>
        </a:p>
      </dgm:t>
    </dgm:pt>
    <dgm:pt modelId="{589B8ABF-713D-5C41-AF37-81A9E57BCFF1}" type="sibTrans" cxnId="{92A9B674-87D2-D24F-89F1-856F3F539DA1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en-US" sz="2400"/>
        </a:p>
      </dgm:t>
    </dgm:pt>
    <dgm:pt modelId="{ABFBBC82-5954-B74E-8ABB-DBD3332E4A41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/>
            <a:t>IS&amp;T Library of Procedures</a:t>
          </a:r>
          <a:endParaRPr lang="en-US" sz="1100" dirty="0"/>
        </a:p>
      </dgm:t>
    </dgm:pt>
    <dgm:pt modelId="{9073DC9A-88F1-304D-B8D0-FFBB4E6C4F73}" type="parTrans" cxnId="{FF834246-8774-7946-B801-91B38BE6A6E1}">
      <dgm:prSet/>
      <dgm:spPr/>
      <dgm:t>
        <a:bodyPr/>
        <a:lstStyle/>
        <a:p>
          <a:endParaRPr lang="en-US"/>
        </a:p>
      </dgm:t>
    </dgm:pt>
    <dgm:pt modelId="{2D6F6472-C961-634C-93C1-1838B77D0028}" type="sibTrans" cxnId="{FF834246-8774-7946-B801-91B38BE6A6E1}">
      <dgm:prSet/>
      <dgm:spPr/>
      <dgm:t>
        <a:bodyPr/>
        <a:lstStyle/>
        <a:p>
          <a:endParaRPr lang="en-US"/>
        </a:p>
      </dgm:t>
    </dgm:pt>
    <dgm:pt modelId="{42D9A4E1-14DD-D149-930B-3C5228E03019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/>
            <a:t>Available in the Knowledge Base</a:t>
          </a:r>
          <a:endParaRPr lang="en-US" sz="1100" dirty="0"/>
        </a:p>
      </dgm:t>
    </dgm:pt>
    <dgm:pt modelId="{318DEF2A-A3DE-9A4B-A2C3-B3F301FA3A60}" type="parTrans" cxnId="{C137E3BC-75AC-7B45-8AE8-1339BDE96AD5}">
      <dgm:prSet/>
      <dgm:spPr/>
      <dgm:t>
        <a:bodyPr/>
        <a:lstStyle/>
        <a:p>
          <a:endParaRPr lang="en-US"/>
        </a:p>
      </dgm:t>
    </dgm:pt>
    <dgm:pt modelId="{467CFF3D-4D4A-BE4E-9067-810121098DEE}" type="sibTrans" cxnId="{C137E3BC-75AC-7B45-8AE8-1339BDE96AD5}">
      <dgm:prSet/>
      <dgm:spPr/>
      <dgm:t>
        <a:bodyPr/>
        <a:lstStyle/>
        <a:p>
          <a:endParaRPr lang="en-US"/>
        </a:p>
      </dgm:t>
    </dgm:pt>
    <dgm:pt modelId="{7437D550-CB4E-704B-8C14-88AC0FC9884F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/>
            <a:t>What’s new</a:t>
          </a:r>
          <a:endParaRPr lang="en-US" sz="1100" dirty="0"/>
        </a:p>
      </dgm:t>
    </dgm:pt>
    <dgm:pt modelId="{D6E5BC8C-5262-554A-A5AD-14D0308567C7}" type="parTrans" cxnId="{A5C0F1C2-61F0-2D41-9D48-19B548D301BF}">
      <dgm:prSet/>
      <dgm:spPr/>
      <dgm:t>
        <a:bodyPr/>
        <a:lstStyle/>
        <a:p>
          <a:endParaRPr lang="en-US"/>
        </a:p>
      </dgm:t>
    </dgm:pt>
    <dgm:pt modelId="{D75F0B64-FD79-A547-9D5E-5248BCDB75C6}" type="sibTrans" cxnId="{A5C0F1C2-61F0-2D41-9D48-19B548D301BF}">
      <dgm:prSet/>
      <dgm:spPr/>
      <dgm:t>
        <a:bodyPr/>
        <a:lstStyle/>
        <a:p>
          <a:endParaRPr lang="en-US"/>
        </a:p>
      </dgm:t>
    </dgm:pt>
    <dgm:pt modelId="{2007418B-D667-F646-9600-072BE28A8DAA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/>
            <a:t>What’s old</a:t>
          </a:r>
          <a:endParaRPr lang="en-US" sz="1100" dirty="0"/>
        </a:p>
      </dgm:t>
    </dgm:pt>
    <dgm:pt modelId="{ECCD37E5-6307-F74B-93B4-21FD8623054F}" type="parTrans" cxnId="{BC688354-8763-3344-A5F7-9AEB07B56986}">
      <dgm:prSet/>
      <dgm:spPr/>
      <dgm:t>
        <a:bodyPr/>
        <a:lstStyle/>
        <a:p>
          <a:endParaRPr lang="en-US"/>
        </a:p>
      </dgm:t>
    </dgm:pt>
    <dgm:pt modelId="{46A71114-5FB4-7F41-A9E8-43D22D14D2C8}" type="sibTrans" cxnId="{BC688354-8763-3344-A5F7-9AEB07B56986}">
      <dgm:prSet/>
      <dgm:spPr/>
      <dgm:t>
        <a:bodyPr/>
        <a:lstStyle/>
        <a:p>
          <a:endParaRPr lang="en-US"/>
        </a:p>
      </dgm:t>
    </dgm:pt>
    <dgm:pt modelId="{74346EFF-F6B3-7843-98BD-BBE3449E5B49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/>
            <a:t>What can be borrowed</a:t>
          </a:r>
          <a:endParaRPr lang="en-US" sz="1100" dirty="0"/>
        </a:p>
      </dgm:t>
    </dgm:pt>
    <dgm:pt modelId="{1C3CED3E-30FC-734C-8FF9-2C17ADE7D4F6}" type="parTrans" cxnId="{AF2BAC99-AD18-8A4A-BB19-861A6A11E645}">
      <dgm:prSet/>
      <dgm:spPr/>
      <dgm:t>
        <a:bodyPr/>
        <a:lstStyle/>
        <a:p>
          <a:endParaRPr lang="en-US"/>
        </a:p>
      </dgm:t>
    </dgm:pt>
    <dgm:pt modelId="{FAAD290A-CACA-F54A-A433-459C5787F606}" type="sibTrans" cxnId="{AF2BAC99-AD18-8A4A-BB19-861A6A11E645}">
      <dgm:prSet/>
      <dgm:spPr/>
      <dgm:t>
        <a:bodyPr/>
        <a:lstStyle/>
        <a:p>
          <a:endParaRPr lang="en-US"/>
        </a:p>
      </dgm:t>
    </dgm:pt>
    <dgm:pt modelId="{4E024663-D649-1047-B65B-8BECA836E6EE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/>
            <a:t>Make sure nothing is blue</a:t>
          </a:r>
          <a:endParaRPr lang="en-US" sz="1100" dirty="0"/>
        </a:p>
      </dgm:t>
    </dgm:pt>
    <dgm:pt modelId="{84D176E7-D83B-0B43-8AB6-58CDBBF4F815}" type="parTrans" cxnId="{11FF703A-94A9-0E45-BAAC-62E39EF8F1BE}">
      <dgm:prSet/>
      <dgm:spPr/>
      <dgm:t>
        <a:bodyPr/>
        <a:lstStyle/>
        <a:p>
          <a:endParaRPr lang="en-US"/>
        </a:p>
      </dgm:t>
    </dgm:pt>
    <dgm:pt modelId="{878B11A4-EB4A-A749-8752-5BE19820C59B}" type="sibTrans" cxnId="{11FF703A-94A9-0E45-BAAC-62E39EF8F1BE}">
      <dgm:prSet/>
      <dgm:spPr/>
      <dgm:t>
        <a:bodyPr/>
        <a:lstStyle/>
        <a:p>
          <a:endParaRPr lang="en-US"/>
        </a:p>
      </dgm:t>
    </dgm:pt>
    <dgm:pt modelId="{F095F6C1-99D7-B147-B09E-770278F8E6E3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dirty="0" smtClean="0"/>
            <a:t>KB Draft Space</a:t>
          </a:r>
          <a:endParaRPr lang="en-US" sz="1400" dirty="0"/>
        </a:p>
      </dgm:t>
    </dgm:pt>
    <dgm:pt modelId="{67EF182B-D3EA-3543-8795-00B760FDDA09}" type="parTrans" cxnId="{FFA85768-265E-8541-8806-47AAB385081E}">
      <dgm:prSet/>
      <dgm:spPr/>
      <dgm:t>
        <a:bodyPr/>
        <a:lstStyle/>
        <a:p>
          <a:endParaRPr lang="en-US"/>
        </a:p>
      </dgm:t>
    </dgm:pt>
    <dgm:pt modelId="{EA602A02-80B8-6042-BAF7-3963CB26BDED}" type="sibTrans" cxnId="{FFA85768-265E-8541-8806-47AAB385081E}">
      <dgm:prSet/>
      <dgm:spPr/>
      <dgm:t>
        <a:bodyPr/>
        <a:lstStyle/>
        <a:p>
          <a:endParaRPr lang="en-US"/>
        </a:p>
      </dgm:t>
    </dgm:pt>
    <dgm:pt modelId="{8DD0C8A4-28F8-DC48-929C-6736664A4E17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/>
            <a:t>Prep space before launch</a:t>
          </a:r>
          <a:endParaRPr lang="en-US" sz="1100" dirty="0"/>
        </a:p>
      </dgm:t>
    </dgm:pt>
    <dgm:pt modelId="{1BC12889-9547-444B-B6CE-EF4ADEDFE373}" type="parTrans" cxnId="{2F921C0D-9D70-6042-BF4B-F88C51468647}">
      <dgm:prSet/>
      <dgm:spPr/>
      <dgm:t>
        <a:bodyPr/>
        <a:lstStyle/>
        <a:p>
          <a:endParaRPr lang="en-US"/>
        </a:p>
      </dgm:t>
    </dgm:pt>
    <dgm:pt modelId="{DED46DCA-3401-F24D-81CE-C6AEF2F98EBB}" type="sibTrans" cxnId="{2F921C0D-9D70-6042-BF4B-F88C51468647}">
      <dgm:prSet/>
      <dgm:spPr/>
      <dgm:t>
        <a:bodyPr/>
        <a:lstStyle/>
        <a:p>
          <a:endParaRPr lang="en-US"/>
        </a:p>
      </dgm:t>
    </dgm:pt>
    <dgm:pt modelId="{1D0B2B80-E1D4-9948-8E1B-1E3D286730F2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/>
            <a:t>Coordinate with Launch</a:t>
          </a:r>
          <a:endParaRPr lang="en-US" sz="1100" dirty="0"/>
        </a:p>
      </dgm:t>
    </dgm:pt>
    <dgm:pt modelId="{0049A6CD-E022-D343-A9E5-5F86990ECD21}" type="parTrans" cxnId="{CB04FA84-4897-5940-B93E-98BF045887DF}">
      <dgm:prSet/>
      <dgm:spPr/>
      <dgm:t>
        <a:bodyPr/>
        <a:lstStyle/>
        <a:p>
          <a:endParaRPr lang="en-US"/>
        </a:p>
      </dgm:t>
    </dgm:pt>
    <dgm:pt modelId="{8794D615-7810-424A-AD77-4FA027ECAD80}" type="sibTrans" cxnId="{CB04FA84-4897-5940-B93E-98BF045887DF}">
      <dgm:prSet/>
      <dgm:spPr/>
      <dgm:t>
        <a:bodyPr/>
        <a:lstStyle/>
        <a:p>
          <a:endParaRPr lang="en-US"/>
        </a:p>
      </dgm:t>
    </dgm:pt>
    <dgm:pt modelId="{932E10A9-589C-154C-B3FB-8C6B90367428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dirty="0" smtClean="0"/>
            <a:t>IS&amp;T Website</a:t>
          </a:r>
          <a:endParaRPr lang="en-US" sz="1400" dirty="0"/>
        </a:p>
      </dgm:t>
    </dgm:pt>
    <dgm:pt modelId="{ED875482-1F8D-A841-AFC4-971ADF5DAFE4}" type="parTrans" cxnId="{B46086B7-A3F4-2D40-ACA0-4301589C6BA9}">
      <dgm:prSet/>
      <dgm:spPr/>
      <dgm:t>
        <a:bodyPr/>
        <a:lstStyle/>
        <a:p>
          <a:endParaRPr lang="en-US"/>
        </a:p>
      </dgm:t>
    </dgm:pt>
    <dgm:pt modelId="{07940D99-5363-1F40-9413-FE7A95E76595}" type="sibTrans" cxnId="{B46086B7-A3F4-2D40-ACA0-4301589C6BA9}">
      <dgm:prSet/>
      <dgm:spPr/>
      <dgm:t>
        <a:bodyPr/>
        <a:lstStyle/>
        <a:p>
          <a:endParaRPr lang="en-US"/>
        </a:p>
      </dgm:t>
    </dgm:pt>
    <dgm:pt modelId="{0B85B17B-730E-AD46-A441-CF5515013E17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/>
            <a:t>General Project Docs: Meeting Minutes, Team members, Timelines</a:t>
          </a:r>
          <a:endParaRPr lang="en-US" sz="1100" dirty="0"/>
        </a:p>
      </dgm:t>
    </dgm:pt>
    <dgm:pt modelId="{8730C705-9EBC-C643-A154-4928D488D5F3}" type="parTrans" cxnId="{C92F4331-66D9-374C-8EA0-B7B2809EA7B5}">
      <dgm:prSet/>
      <dgm:spPr/>
      <dgm:t>
        <a:bodyPr/>
        <a:lstStyle/>
        <a:p>
          <a:endParaRPr lang="en-US"/>
        </a:p>
      </dgm:t>
    </dgm:pt>
    <dgm:pt modelId="{3A5CD958-DCDE-8340-A5D8-A599F331E92E}" type="sibTrans" cxnId="{C92F4331-66D9-374C-8EA0-B7B2809EA7B5}">
      <dgm:prSet/>
      <dgm:spPr/>
      <dgm:t>
        <a:bodyPr/>
        <a:lstStyle/>
        <a:p>
          <a:endParaRPr lang="en-US"/>
        </a:p>
      </dgm:t>
    </dgm:pt>
    <dgm:pt modelId="{55C410C8-BF19-944C-9683-44D4D984A47F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/>
            <a:t>Tracking Old &amp; New Knowledge &amp; Responsibilities</a:t>
          </a:r>
          <a:endParaRPr lang="en-US" sz="1100" dirty="0"/>
        </a:p>
      </dgm:t>
    </dgm:pt>
    <dgm:pt modelId="{845DADDA-E0AA-6A4C-89B4-F9D67DCC76A1}" type="parTrans" cxnId="{B06B74A3-9851-B344-9AD1-6BD030186217}">
      <dgm:prSet/>
      <dgm:spPr/>
      <dgm:t>
        <a:bodyPr/>
        <a:lstStyle/>
        <a:p>
          <a:endParaRPr lang="en-US"/>
        </a:p>
      </dgm:t>
    </dgm:pt>
    <dgm:pt modelId="{73C91702-B0B2-AB41-883B-4A9A08048222}" type="sibTrans" cxnId="{B06B74A3-9851-B344-9AD1-6BD030186217}">
      <dgm:prSet/>
      <dgm:spPr/>
      <dgm:t>
        <a:bodyPr/>
        <a:lstStyle/>
        <a:p>
          <a:endParaRPr lang="en-US"/>
        </a:p>
      </dgm:t>
    </dgm:pt>
    <dgm:pt modelId="{7715D938-0CA6-2A4E-8ADE-3DF4FAB6AEAF}" type="pres">
      <dgm:prSet presAssocID="{0160884B-A216-7447-B5A6-EA29237962C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895F9B-BEDF-2A4F-858F-9806F3449A3F}" type="pres">
      <dgm:prSet presAssocID="{0160884B-A216-7447-B5A6-EA29237962C1}" presName="cycle" presStyleCnt="0"/>
      <dgm:spPr/>
    </dgm:pt>
    <dgm:pt modelId="{85070416-95B8-6D46-A85A-BC540704EB58}" type="pres">
      <dgm:prSet presAssocID="{06A46404-410B-F845-8E0A-DF15E537B539}" presName="nodeFirstNode" presStyleLbl="node1" presStyleIdx="0" presStyleCnt="6" custScaleX="155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CAD8F-0D50-B040-ABA2-8024F6A36FD8}" type="pres">
      <dgm:prSet presAssocID="{589B8ABF-713D-5C41-AF37-81A9E57BCFF1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AC742807-EE13-8B4D-8C30-0D93137E8DE4}" type="pres">
      <dgm:prSet presAssocID="{62FEA76B-D17C-4840-B044-A44E12684D8A}" presName="nodeFollowingNodes" presStyleLbl="node1" presStyleIdx="1" presStyleCnt="6" custScaleX="155446" custScaleY="132435" custRadScaleRad="120755" custRadScaleInc="308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2BE492-6056-6346-9279-E29173432BA2}" type="pres">
      <dgm:prSet presAssocID="{30292D85-CA91-2549-9223-B051454B4AEC}" presName="nodeFollowingNodes" presStyleLbl="node1" presStyleIdx="2" presStyleCnt="6" custScaleX="155446" custScaleY="135545" custRadScaleRad="129530" custRadScaleInc="-124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20FC17-9E11-5045-B581-0D2C21CDA9D4}" type="pres">
      <dgm:prSet presAssocID="{F095F6C1-99D7-B147-B09E-770278F8E6E3}" presName="nodeFollowingNodes" presStyleLbl="node1" presStyleIdx="3" presStyleCnt="6" custScaleX="155446" custScaleY="123831" custRadScaleRad="107585" custRadScaleInc="622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A16EC2-D600-7E4D-8FCB-BF5AB45F1B3F}" type="pres">
      <dgm:prSet presAssocID="{932E10A9-589C-154C-B3FB-8C6B90367428}" presName="nodeFollowingNodes" presStyleLbl="node1" presStyleIdx="4" presStyleCnt="6" custScaleX="155446" custRadScaleRad="116054" custRadScaleInc="370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A0FD41-8C1E-1D47-9720-187FA3AB70DF}" type="pres">
      <dgm:prSet presAssocID="{3BFA9349-86BA-4A49-B8D9-CAAC3AA9EFE7}" presName="nodeFollowingNodes" presStyleLbl="node1" presStyleIdx="5" presStyleCnt="6" custScaleX="155446" custRadScaleRad="122809" custRadScaleInc="-218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E863F2-5410-AF4A-B62A-75A2C1332E44}" srcId="{0160884B-A216-7447-B5A6-EA29237962C1}" destId="{62FEA76B-D17C-4840-B044-A44E12684D8A}" srcOrd="1" destOrd="0" parTransId="{3C782044-FF94-8E4F-9B5A-10149AF89611}" sibTransId="{3BC70842-6720-0741-AE24-425233535C7C}"/>
    <dgm:cxn modelId="{EDA6A0B4-8E7C-C94F-8D1A-D26ADAC45878}" srcId="{0160884B-A216-7447-B5A6-EA29237962C1}" destId="{3BFA9349-86BA-4A49-B8D9-CAAC3AA9EFE7}" srcOrd="5" destOrd="0" parTransId="{DEC974D7-B382-044E-905F-CE35ED923ED0}" sibTransId="{907BB379-2EE7-CD4C-A7C0-D6CFA4EDBAE7}"/>
    <dgm:cxn modelId="{AF2BAC99-AD18-8A4A-BB19-861A6A11E645}" srcId="{30292D85-CA91-2549-9223-B051454B4AEC}" destId="{74346EFF-F6B3-7843-98BD-BBE3449E5B49}" srcOrd="2" destOrd="0" parTransId="{1C3CED3E-30FC-734C-8FF9-2C17ADE7D4F6}" sibTransId="{FAAD290A-CACA-F54A-A433-459C5787F606}"/>
    <dgm:cxn modelId="{C137E3BC-75AC-7B45-8AE8-1339BDE96AD5}" srcId="{06A46404-410B-F845-8E0A-DF15E537B539}" destId="{42D9A4E1-14DD-D149-930B-3C5228E03019}" srcOrd="1" destOrd="0" parTransId="{318DEF2A-A3DE-9A4B-A2C3-B3F301FA3A60}" sibTransId="{467CFF3D-4D4A-BE4E-9067-810121098DEE}"/>
    <dgm:cxn modelId="{4E023557-B1C8-E546-A522-4B30473D929D}" type="presOf" srcId="{ABFBBC82-5954-B74E-8ABB-DBD3332E4A41}" destId="{85070416-95B8-6D46-A85A-BC540704EB58}" srcOrd="0" destOrd="1" presId="urn:microsoft.com/office/officeart/2005/8/layout/cycle3"/>
    <dgm:cxn modelId="{61E89420-66AC-B84D-B3E1-2CEFB50BC913}" type="presOf" srcId="{7437D550-CB4E-704B-8C14-88AC0FC9884F}" destId="{C62BE492-6056-6346-9279-E29173432BA2}" srcOrd="0" destOrd="1" presId="urn:microsoft.com/office/officeart/2005/8/layout/cycle3"/>
    <dgm:cxn modelId="{CB04FA84-4897-5940-B93E-98BF045887DF}" srcId="{F095F6C1-99D7-B147-B09E-770278F8E6E3}" destId="{1D0B2B80-E1D4-9948-8E1B-1E3D286730F2}" srcOrd="2" destOrd="0" parTransId="{0049A6CD-E022-D343-A9E5-5F86990ECD21}" sibTransId="{8794D615-7810-424A-AD77-4FA027ECAD80}"/>
    <dgm:cxn modelId="{92A9B674-87D2-D24F-89F1-856F3F539DA1}" srcId="{0160884B-A216-7447-B5A6-EA29237962C1}" destId="{06A46404-410B-F845-8E0A-DF15E537B539}" srcOrd="0" destOrd="0" parTransId="{DD4F4DDF-4DBE-6941-9F74-C71DF9813889}" sibTransId="{589B8ABF-713D-5C41-AF37-81A9E57BCFF1}"/>
    <dgm:cxn modelId="{C176EEF8-AED4-6D43-B949-0A4662D24B80}" type="presOf" srcId="{74346EFF-F6B3-7843-98BD-BBE3449E5B49}" destId="{C62BE492-6056-6346-9279-E29173432BA2}" srcOrd="0" destOrd="3" presId="urn:microsoft.com/office/officeart/2005/8/layout/cycle3"/>
    <dgm:cxn modelId="{3658FF02-E208-714E-948F-9A0D5D4FC1D0}" type="presOf" srcId="{0B85B17B-730E-AD46-A441-CF5515013E17}" destId="{AC742807-EE13-8B4D-8C30-0D93137E8DE4}" srcOrd="0" destOrd="1" presId="urn:microsoft.com/office/officeart/2005/8/layout/cycle3"/>
    <dgm:cxn modelId="{11FF703A-94A9-0E45-BAAC-62E39EF8F1BE}" srcId="{30292D85-CA91-2549-9223-B051454B4AEC}" destId="{4E024663-D649-1047-B65B-8BECA836E6EE}" srcOrd="3" destOrd="0" parTransId="{84D176E7-D83B-0B43-8AB6-58CDBBF4F815}" sibTransId="{878B11A4-EB4A-A749-8752-5BE19820C59B}"/>
    <dgm:cxn modelId="{4A09E157-E1C5-ED40-AFE0-9F6E106E2693}" srcId="{F095F6C1-99D7-B147-B09E-770278F8E6E3}" destId="{E1F5E792-5B84-4543-AD84-C0532D7CB5CC}" srcOrd="0" destOrd="0" parTransId="{95B80FF5-A28D-7549-AF62-B48A2B69E0C3}" sibTransId="{B44ADA8C-6206-A24D-BE5E-4B5CDA663EC3}"/>
    <dgm:cxn modelId="{E8451554-8F56-6B4E-945D-0F8ACCE8E12E}" type="presOf" srcId="{2007418B-D667-F646-9600-072BE28A8DAA}" destId="{C62BE492-6056-6346-9279-E29173432BA2}" srcOrd="0" destOrd="2" presId="urn:microsoft.com/office/officeart/2005/8/layout/cycle3"/>
    <dgm:cxn modelId="{0377C90C-523D-694A-91B0-8F8442CDD5F5}" type="presOf" srcId="{932E10A9-589C-154C-B3FB-8C6B90367428}" destId="{6AA16EC2-D600-7E4D-8FCB-BF5AB45F1B3F}" srcOrd="0" destOrd="0" presId="urn:microsoft.com/office/officeart/2005/8/layout/cycle3"/>
    <dgm:cxn modelId="{8550E2F7-34CA-9D4A-94A2-ABE13F67B291}" type="presOf" srcId="{06A46404-410B-F845-8E0A-DF15E537B539}" destId="{85070416-95B8-6D46-A85A-BC540704EB58}" srcOrd="0" destOrd="0" presId="urn:microsoft.com/office/officeart/2005/8/layout/cycle3"/>
    <dgm:cxn modelId="{C92F4331-66D9-374C-8EA0-B7B2809EA7B5}" srcId="{62FEA76B-D17C-4840-B044-A44E12684D8A}" destId="{0B85B17B-730E-AD46-A441-CF5515013E17}" srcOrd="0" destOrd="0" parTransId="{8730C705-9EBC-C643-A154-4928D488D5F3}" sibTransId="{3A5CD958-DCDE-8340-A5D8-A599F331E92E}"/>
    <dgm:cxn modelId="{D53D5755-5735-D44E-83DB-F84A095DCA0D}" type="presOf" srcId="{3BFA9349-86BA-4A49-B8D9-CAAC3AA9EFE7}" destId="{1FA0FD41-8C1E-1D47-9720-187FA3AB70DF}" srcOrd="0" destOrd="0" presId="urn:microsoft.com/office/officeart/2005/8/layout/cycle3"/>
    <dgm:cxn modelId="{F6F162D4-78A8-1649-B457-980FCDE0E4F8}" type="presOf" srcId="{4E024663-D649-1047-B65B-8BECA836E6EE}" destId="{C62BE492-6056-6346-9279-E29173432BA2}" srcOrd="0" destOrd="4" presId="urn:microsoft.com/office/officeart/2005/8/layout/cycle3"/>
    <dgm:cxn modelId="{BC688354-8763-3344-A5F7-9AEB07B56986}" srcId="{30292D85-CA91-2549-9223-B051454B4AEC}" destId="{2007418B-D667-F646-9600-072BE28A8DAA}" srcOrd="1" destOrd="0" parTransId="{ECCD37E5-6307-F74B-93B4-21FD8623054F}" sibTransId="{46A71114-5FB4-7F41-A9E8-43D22D14D2C8}"/>
    <dgm:cxn modelId="{FFA85768-265E-8541-8806-47AAB385081E}" srcId="{0160884B-A216-7447-B5A6-EA29237962C1}" destId="{F095F6C1-99D7-B147-B09E-770278F8E6E3}" srcOrd="3" destOrd="0" parTransId="{67EF182B-D3EA-3543-8795-00B760FDDA09}" sibTransId="{EA602A02-80B8-6042-BAF7-3963CB26BDED}"/>
    <dgm:cxn modelId="{A5C0F1C2-61F0-2D41-9D48-19B548D301BF}" srcId="{30292D85-CA91-2549-9223-B051454B4AEC}" destId="{7437D550-CB4E-704B-8C14-88AC0FC9884F}" srcOrd="0" destOrd="0" parTransId="{D6E5BC8C-5262-554A-A5AD-14D0308567C7}" sibTransId="{D75F0B64-FD79-A547-9D5E-5248BCDB75C6}"/>
    <dgm:cxn modelId="{DCF6DB42-6A56-FC4E-BEFD-5B23A7E31A17}" type="presOf" srcId="{E1F5E792-5B84-4543-AD84-C0532D7CB5CC}" destId="{BE20FC17-9E11-5045-B581-0D2C21CDA9D4}" srcOrd="0" destOrd="1" presId="urn:microsoft.com/office/officeart/2005/8/layout/cycle3"/>
    <dgm:cxn modelId="{2F921C0D-9D70-6042-BF4B-F88C51468647}" srcId="{F095F6C1-99D7-B147-B09E-770278F8E6E3}" destId="{8DD0C8A4-28F8-DC48-929C-6736664A4E17}" srcOrd="1" destOrd="0" parTransId="{1BC12889-9547-444B-B6CE-EF4ADEDFE373}" sibTransId="{DED46DCA-3401-F24D-81CE-C6AEF2F98EBB}"/>
    <dgm:cxn modelId="{E2EE24E7-2C63-7345-86F7-090515FAD2E5}" type="presOf" srcId="{589B8ABF-713D-5C41-AF37-81A9E57BCFF1}" destId="{06CCAD8F-0D50-B040-ABA2-8024F6A36FD8}" srcOrd="0" destOrd="0" presId="urn:microsoft.com/office/officeart/2005/8/layout/cycle3"/>
    <dgm:cxn modelId="{51615282-4C08-E44B-B0A6-8588581AA649}" type="presOf" srcId="{62FEA76B-D17C-4840-B044-A44E12684D8A}" destId="{AC742807-EE13-8B4D-8C30-0D93137E8DE4}" srcOrd="0" destOrd="0" presId="urn:microsoft.com/office/officeart/2005/8/layout/cycle3"/>
    <dgm:cxn modelId="{F75DED6C-CA92-0E45-B1B2-A4F1E60A5E45}" srcId="{0160884B-A216-7447-B5A6-EA29237962C1}" destId="{30292D85-CA91-2549-9223-B051454B4AEC}" srcOrd="2" destOrd="0" parTransId="{CB7137D6-7D8F-444A-9A1A-1AD8D7CE132E}" sibTransId="{D6B8426D-80BA-D04C-9CEC-DD24DEFFCD34}"/>
    <dgm:cxn modelId="{FF834246-8774-7946-B801-91B38BE6A6E1}" srcId="{06A46404-410B-F845-8E0A-DF15E537B539}" destId="{ABFBBC82-5954-B74E-8ABB-DBD3332E4A41}" srcOrd="0" destOrd="0" parTransId="{9073DC9A-88F1-304D-B8D0-FFBB4E6C4F73}" sibTransId="{2D6F6472-C961-634C-93C1-1838B77D0028}"/>
    <dgm:cxn modelId="{50D41272-FA22-5C41-BABE-A5938BCF72D2}" type="presOf" srcId="{55C410C8-BF19-944C-9683-44D4D984A47F}" destId="{AC742807-EE13-8B4D-8C30-0D93137E8DE4}" srcOrd="0" destOrd="2" presId="urn:microsoft.com/office/officeart/2005/8/layout/cycle3"/>
    <dgm:cxn modelId="{B46086B7-A3F4-2D40-ACA0-4301589C6BA9}" srcId="{0160884B-A216-7447-B5A6-EA29237962C1}" destId="{932E10A9-589C-154C-B3FB-8C6B90367428}" srcOrd="4" destOrd="0" parTransId="{ED875482-1F8D-A841-AFC4-971ADF5DAFE4}" sibTransId="{07940D99-5363-1F40-9413-FE7A95E76595}"/>
    <dgm:cxn modelId="{8D4FBCF6-BD75-9D4E-B8C0-D7EB2587373E}" type="presOf" srcId="{1D0B2B80-E1D4-9948-8E1B-1E3D286730F2}" destId="{BE20FC17-9E11-5045-B581-0D2C21CDA9D4}" srcOrd="0" destOrd="3" presId="urn:microsoft.com/office/officeart/2005/8/layout/cycle3"/>
    <dgm:cxn modelId="{B06B74A3-9851-B344-9AD1-6BD030186217}" srcId="{62FEA76B-D17C-4840-B044-A44E12684D8A}" destId="{55C410C8-BF19-944C-9683-44D4D984A47F}" srcOrd="1" destOrd="0" parTransId="{845DADDA-E0AA-6A4C-89B4-F9D67DCC76A1}" sibTransId="{73C91702-B0B2-AB41-883B-4A9A08048222}"/>
    <dgm:cxn modelId="{700C971E-F313-0C43-A170-611B486D1FEC}" type="presOf" srcId="{0160884B-A216-7447-B5A6-EA29237962C1}" destId="{7715D938-0CA6-2A4E-8ADE-3DF4FAB6AEAF}" srcOrd="0" destOrd="0" presId="urn:microsoft.com/office/officeart/2005/8/layout/cycle3"/>
    <dgm:cxn modelId="{F7F8D4A0-D556-3D44-ADDD-82B4EEA12F27}" type="presOf" srcId="{8DD0C8A4-28F8-DC48-929C-6736664A4E17}" destId="{BE20FC17-9E11-5045-B581-0D2C21CDA9D4}" srcOrd="0" destOrd="2" presId="urn:microsoft.com/office/officeart/2005/8/layout/cycle3"/>
    <dgm:cxn modelId="{E408F27E-AF2C-524C-A269-FB2CAE970F8B}" type="presOf" srcId="{F095F6C1-99D7-B147-B09E-770278F8E6E3}" destId="{BE20FC17-9E11-5045-B581-0D2C21CDA9D4}" srcOrd="0" destOrd="0" presId="urn:microsoft.com/office/officeart/2005/8/layout/cycle3"/>
    <dgm:cxn modelId="{724F4FBC-BF10-3E44-9896-460933BD4594}" type="presOf" srcId="{30292D85-CA91-2549-9223-B051454B4AEC}" destId="{C62BE492-6056-6346-9279-E29173432BA2}" srcOrd="0" destOrd="0" presId="urn:microsoft.com/office/officeart/2005/8/layout/cycle3"/>
    <dgm:cxn modelId="{03D33189-F900-714E-8114-D5DFA80EB8E6}" type="presOf" srcId="{42D9A4E1-14DD-D149-930B-3C5228E03019}" destId="{85070416-95B8-6D46-A85A-BC540704EB58}" srcOrd="0" destOrd="2" presId="urn:microsoft.com/office/officeart/2005/8/layout/cycle3"/>
    <dgm:cxn modelId="{57A6680C-A6E1-CC4E-BD20-072242A7748E}" type="presParOf" srcId="{7715D938-0CA6-2A4E-8ADE-3DF4FAB6AEAF}" destId="{86895F9B-BEDF-2A4F-858F-9806F3449A3F}" srcOrd="0" destOrd="0" presId="urn:microsoft.com/office/officeart/2005/8/layout/cycle3"/>
    <dgm:cxn modelId="{1D232733-B029-E245-A0BE-D478B1058DBD}" type="presParOf" srcId="{86895F9B-BEDF-2A4F-858F-9806F3449A3F}" destId="{85070416-95B8-6D46-A85A-BC540704EB58}" srcOrd="0" destOrd="0" presId="urn:microsoft.com/office/officeart/2005/8/layout/cycle3"/>
    <dgm:cxn modelId="{E88F8ED1-3B03-0041-B8BB-B594B503B1D7}" type="presParOf" srcId="{86895F9B-BEDF-2A4F-858F-9806F3449A3F}" destId="{06CCAD8F-0D50-B040-ABA2-8024F6A36FD8}" srcOrd="1" destOrd="0" presId="urn:microsoft.com/office/officeart/2005/8/layout/cycle3"/>
    <dgm:cxn modelId="{62E73126-E88C-A748-8795-26E2A38198BF}" type="presParOf" srcId="{86895F9B-BEDF-2A4F-858F-9806F3449A3F}" destId="{AC742807-EE13-8B4D-8C30-0D93137E8DE4}" srcOrd="2" destOrd="0" presId="urn:microsoft.com/office/officeart/2005/8/layout/cycle3"/>
    <dgm:cxn modelId="{19FBC0A0-F9AD-3342-B0E7-7C8086CC6E35}" type="presParOf" srcId="{86895F9B-BEDF-2A4F-858F-9806F3449A3F}" destId="{C62BE492-6056-6346-9279-E29173432BA2}" srcOrd="3" destOrd="0" presId="urn:microsoft.com/office/officeart/2005/8/layout/cycle3"/>
    <dgm:cxn modelId="{CD896433-F8EF-134D-8C1E-DC116541F102}" type="presParOf" srcId="{86895F9B-BEDF-2A4F-858F-9806F3449A3F}" destId="{BE20FC17-9E11-5045-B581-0D2C21CDA9D4}" srcOrd="4" destOrd="0" presId="urn:microsoft.com/office/officeart/2005/8/layout/cycle3"/>
    <dgm:cxn modelId="{A011BD2E-DBFA-9843-8865-247DD26375D8}" type="presParOf" srcId="{86895F9B-BEDF-2A4F-858F-9806F3449A3F}" destId="{6AA16EC2-D600-7E4D-8FCB-BF5AB45F1B3F}" srcOrd="5" destOrd="0" presId="urn:microsoft.com/office/officeart/2005/8/layout/cycle3"/>
    <dgm:cxn modelId="{5B1D06AF-8EE8-B44A-8350-8DC345EBFE95}" type="presParOf" srcId="{86895F9B-BEDF-2A4F-858F-9806F3449A3F}" destId="{1FA0FD41-8C1E-1D47-9720-187FA3AB70DF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92FFE2-1B36-FE40-8AA7-60E8FCE0CDCA}">
      <dsp:nvSpPr>
        <dsp:cNvPr id="0" name=""/>
        <dsp:cNvSpPr/>
      </dsp:nvSpPr>
      <dsp:spPr>
        <a:xfrm>
          <a:off x="1004" y="1479401"/>
          <a:ext cx="1958950" cy="1567160"/>
        </a:xfrm>
        <a:prstGeom prst="homePlate">
          <a:avLst>
            <a:gd name="adj" fmla="val 25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9107" tIns="43180" rIns="27643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What knowledge do we need to track?</a:t>
          </a:r>
          <a:endParaRPr lang="en-US" sz="1700" kern="1200" dirty="0"/>
        </a:p>
      </dsp:txBody>
      <dsp:txXfrm>
        <a:off x="1004" y="1479401"/>
        <a:ext cx="1763055" cy="1567160"/>
      </dsp:txXfrm>
    </dsp:sp>
    <dsp:sp modelId="{1FF8086F-96D5-D64F-9B38-8CCA7DAF0D29}">
      <dsp:nvSpPr>
        <dsp:cNvPr id="0" name=""/>
        <dsp:cNvSpPr/>
      </dsp:nvSpPr>
      <dsp:spPr>
        <a:xfrm>
          <a:off x="1568164" y="1479401"/>
          <a:ext cx="1958950" cy="1567160"/>
        </a:xfrm>
        <a:prstGeom prst="chevron">
          <a:avLst>
            <a:gd name="adj" fmla="val 25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107" tIns="43180" rIns="69107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How do we track it &amp; who needs what?</a:t>
          </a:r>
          <a:endParaRPr lang="en-US" sz="1700" kern="1200" dirty="0"/>
        </a:p>
      </dsp:txBody>
      <dsp:txXfrm>
        <a:off x="1959954" y="1479401"/>
        <a:ext cx="1175370" cy="1567160"/>
      </dsp:txXfrm>
    </dsp:sp>
    <dsp:sp modelId="{820D1F1D-748F-9344-901A-826BCFDC08A5}">
      <dsp:nvSpPr>
        <dsp:cNvPr id="0" name=""/>
        <dsp:cNvSpPr/>
      </dsp:nvSpPr>
      <dsp:spPr>
        <a:xfrm>
          <a:off x="3135324" y="1479401"/>
          <a:ext cx="1958950" cy="1567160"/>
        </a:xfrm>
        <a:prstGeom prst="chevron">
          <a:avLst>
            <a:gd name="adj" fmla="val 25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9107" tIns="43180" rIns="69107" bIns="4318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What already exists?</a:t>
          </a:r>
          <a:endParaRPr 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Edit?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Copy?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Kill?</a:t>
          </a:r>
          <a:endParaRPr lang="en-US" sz="1300" kern="1200" dirty="0"/>
        </a:p>
      </dsp:txBody>
      <dsp:txXfrm>
        <a:off x="3527114" y="1479401"/>
        <a:ext cx="1175370" cy="1567160"/>
      </dsp:txXfrm>
    </dsp:sp>
    <dsp:sp modelId="{D654FD4F-B561-7F41-8FBB-4FD2AC1C3912}">
      <dsp:nvSpPr>
        <dsp:cNvPr id="0" name=""/>
        <dsp:cNvSpPr/>
      </dsp:nvSpPr>
      <dsp:spPr>
        <a:xfrm>
          <a:off x="4702485" y="1479401"/>
          <a:ext cx="1958950" cy="1567160"/>
        </a:xfrm>
        <a:prstGeom prst="chevron">
          <a:avLst>
            <a:gd name="adj" fmla="val 25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9107" tIns="43180" rIns="69107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What new knowledge should (or can) be created?</a:t>
          </a:r>
          <a:endParaRPr lang="en-US" sz="1700" kern="1200" dirty="0"/>
        </a:p>
      </dsp:txBody>
      <dsp:txXfrm>
        <a:off x="5094275" y="1479401"/>
        <a:ext cx="1175370" cy="1567160"/>
      </dsp:txXfrm>
    </dsp:sp>
    <dsp:sp modelId="{5DB3E703-303B-3E4F-B778-4EB70A76A275}">
      <dsp:nvSpPr>
        <dsp:cNvPr id="0" name=""/>
        <dsp:cNvSpPr/>
      </dsp:nvSpPr>
      <dsp:spPr>
        <a:xfrm>
          <a:off x="6269645" y="1479401"/>
          <a:ext cx="1958950" cy="1567160"/>
        </a:xfrm>
        <a:prstGeom prst="chevron">
          <a:avLst>
            <a:gd name="adj" fmla="val 25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9107" tIns="43180" rIns="69107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Launch</a:t>
          </a:r>
          <a:endParaRPr lang="en-US" sz="1700" kern="1200" dirty="0"/>
        </a:p>
      </dsp:txBody>
      <dsp:txXfrm>
        <a:off x="6661435" y="1479401"/>
        <a:ext cx="1175370" cy="1567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CCAD8F-0D50-B040-ABA2-8024F6A36FD8}">
      <dsp:nvSpPr>
        <dsp:cNvPr id="0" name=""/>
        <dsp:cNvSpPr/>
      </dsp:nvSpPr>
      <dsp:spPr>
        <a:xfrm>
          <a:off x="1857346" y="-366962"/>
          <a:ext cx="4514906" cy="4514906"/>
        </a:xfrm>
        <a:prstGeom prst="circularArrow">
          <a:avLst>
            <a:gd name="adj1" fmla="val 5274"/>
            <a:gd name="adj2" fmla="val 312630"/>
            <a:gd name="adj3" fmla="val 13173059"/>
            <a:gd name="adj4" fmla="val 17776564"/>
            <a:gd name="adj5" fmla="val 5477"/>
          </a:avLst>
        </a:prstGeom>
        <a:solidFill>
          <a:schemeClr val="tx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5070416-95B8-6D46-A85A-BC540704EB58}">
      <dsp:nvSpPr>
        <dsp:cNvPr id="0" name=""/>
        <dsp:cNvSpPr/>
      </dsp:nvSpPr>
      <dsp:spPr>
        <a:xfrm>
          <a:off x="2781198" y="-48696"/>
          <a:ext cx="2667203" cy="857919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Software Release Checklist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IS&amp;T Library of Procedures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Available in the Knowledge Base</a:t>
          </a:r>
          <a:endParaRPr lang="en-US" sz="1100" kern="1200" dirty="0"/>
        </a:p>
      </dsp:txBody>
      <dsp:txXfrm>
        <a:off x="2823078" y="-6816"/>
        <a:ext cx="2583443" cy="774159"/>
      </dsp:txXfrm>
    </dsp:sp>
    <dsp:sp modelId="{AC742807-EE13-8B4D-8C30-0D93137E8DE4}">
      <dsp:nvSpPr>
        <dsp:cNvPr id="0" name=""/>
        <dsp:cNvSpPr/>
      </dsp:nvSpPr>
      <dsp:spPr>
        <a:xfrm>
          <a:off x="4925877" y="1103213"/>
          <a:ext cx="2667203" cy="1136185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Project Wiki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General Project Docs: Meeting Minutes, Team members, Timelines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Tracking Old &amp; New Knowledge &amp; Responsibilities</a:t>
          </a:r>
          <a:endParaRPr lang="en-US" sz="1100" kern="1200" dirty="0"/>
        </a:p>
      </dsp:txBody>
      <dsp:txXfrm>
        <a:off x="4981341" y="1158677"/>
        <a:ext cx="2556275" cy="1025257"/>
      </dsp:txXfrm>
    </dsp:sp>
    <dsp:sp modelId="{C62BE492-6056-6346-9279-E29173432BA2}">
      <dsp:nvSpPr>
        <dsp:cNvPr id="0" name=""/>
        <dsp:cNvSpPr/>
      </dsp:nvSpPr>
      <dsp:spPr>
        <a:xfrm>
          <a:off x="4955244" y="2580263"/>
          <a:ext cx="2667203" cy="1162867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KB Audit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What’s new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What’s old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What can be borrowed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Make sure nothing is blue</a:t>
          </a:r>
          <a:endParaRPr lang="en-US" sz="1100" kern="1200" dirty="0"/>
        </a:p>
      </dsp:txBody>
      <dsp:txXfrm>
        <a:off x="5012010" y="2637029"/>
        <a:ext cx="2553671" cy="1049335"/>
      </dsp:txXfrm>
    </dsp:sp>
    <dsp:sp modelId="{BE20FC17-9E11-5045-B581-0D2C21CDA9D4}">
      <dsp:nvSpPr>
        <dsp:cNvPr id="0" name=""/>
        <dsp:cNvSpPr/>
      </dsp:nvSpPr>
      <dsp:spPr>
        <a:xfrm>
          <a:off x="1736828" y="3351698"/>
          <a:ext cx="2667203" cy="106237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KB Draft Space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Create articles (including copies of updated info)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Prep space before launch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Coordinate with Launch</a:t>
          </a:r>
          <a:endParaRPr lang="en-US" sz="1100" kern="1200" dirty="0"/>
        </a:p>
      </dsp:txBody>
      <dsp:txXfrm>
        <a:off x="1788689" y="3403559"/>
        <a:ext cx="2563481" cy="958648"/>
      </dsp:txXfrm>
    </dsp:sp>
    <dsp:sp modelId="{6AA16EC2-D600-7E4D-8FCB-BF5AB45F1B3F}">
      <dsp:nvSpPr>
        <dsp:cNvPr id="0" name=""/>
        <dsp:cNvSpPr/>
      </dsp:nvSpPr>
      <dsp:spPr>
        <a:xfrm>
          <a:off x="694225" y="2186562"/>
          <a:ext cx="2667203" cy="857919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IS&amp;T Website</a:t>
          </a:r>
          <a:endParaRPr lang="en-US" sz="1400" kern="1200" dirty="0"/>
        </a:p>
      </dsp:txBody>
      <dsp:txXfrm>
        <a:off x="736105" y="2228442"/>
        <a:ext cx="2583443" cy="774159"/>
      </dsp:txXfrm>
    </dsp:sp>
    <dsp:sp modelId="{1FA0FD41-8C1E-1D47-9720-187FA3AB70DF}">
      <dsp:nvSpPr>
        <dsp:cNvPr id="0" name=""/>
        <dsp:cNvSpPr/>
      </dsp:nvSpPr>
      <dsp:spPr>
        <a:xfrm>
          <a:off x="651462" y="1059086"/>
          <a:ext cx="2667203" cy="857919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KB Public Space</a:t>
          </a:r>
          <a:endParaRPr lang="en-US" sz="1400" kern="1200" dirty="0"/>
        </a:p>
      </dsp:txBody>
      <dsp:txXfrm>
        <a:off x="693342" y="1100966"/>
        <a:ext cx="2583443" cy="7741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86EA6-1F53-43DB-9AA4-43312D2CA532}" type="datetimeFigureOut">
              <a:rPr lang="en-US" smtClean="0"/>
              <a:t>2/11/14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ABEDE-1F5F-4C82-A5AE-6A96AFED9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166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do have a presentation,</a:t>
            </a:r>
            <a:r>
              <a:rPr lang="en-US" baseline="0" dirty="0" smtClean="0"/>
              <a:t> but we’ll keep it fairly short, so that we can have time for the question, answer and discussion period, which is really the most important part of today’s café talk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094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Frank and Alison are going to talk about a recent success i</a:t>
            </a:r>
            <a:r>
              <a:rPr lang="en-US" baseline="0" dirty="0" smtClean="0"/>
              <a:t>n moving content from an outdated web server location to the Knowledge Base.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14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important</a:t>
            </a:r>
            <a:r>
              <a:rPr lang="en-US" baseline="0" dirty="0" smtClean="0"/>
              <a:t> message from  Scarlett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328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</a:t>
            </a:r>
            <a:r>
              <a:rPr lang="en-US" baseline="0" dirty="0" smtClean="0"/>
              <a:t> advice </a:t>
            </a:r>
            <a:r>
              <a:rPr lang="en-US" baseline="0" smtClean="0"/>
              <a:t>from Footloose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009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Cut in here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Dependent upon Operating Systems</a:t>
            </a:r>
            <a:r>
              <a:rPr lang="en-US" baseline="0" dirty="0" smtClean="0"/>
              <a:t> here at MIT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Windows (7, 8, 8.1) 32 bit and 64 bit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Linux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Android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err="1" smtClean="0"/>
              <a:t>iOS</a:t>
            </a:r>
            <a:endParaRPr lang="en-US" baseline="0" dirty="0" smtClean="0"/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Mac</a:t>
            </a:r>
          </a:p>
          <a:p>
            <a:pPr marL="0" indent="0">
              <a:buFont typeface="Arial"/>
              <a:buNone/>
            </a:pP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smtClean="0"/>
              <a:t>Many people like to be early adopters, and the Mac community in particular.</a:t>
            </a:r>
          </a:p>
          <a:p>
            <a:pPr marL="0" indent="0">
              <a:buFont typeface="Arial"/>
              <a:buNone/>
            </a:pPr>
            <a:r>
              <a:rPr lang="en-US" baseline="0" dirty="0" smtClean="0"/>
              <a:t>Increase in Mac use at MIT over the past several years. “Mac </a:t>
            </a:r>
            <a:r>
              <a:rPr lang="en-US" baseline="0" dirty="0" err="1" smtClean="0"/>
              <a:t>Fanclub</a:t>
            </a:r>
            <a:r>
              <a:rPr lang="en-US" baseline="0" dirty="0" smtClean="0"/>
              <a:t>”</a:t>
            </a:r>
          </a:p>
          <a:p>
            <a:pPr marL="0" indent="0">
              <a:buFont typeface="Arial"/>
              <a:buNone/>
            </a:pP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smtClean="0"/>
              <a:t>Annual releases starting after 10.7. (lion)</a:t>
            </a:r>
          </a:p>
          <a:p>
            <a:pPr marL="0" indent="0">
              <a:buFont typeface="Arial"/>
              <a:buNone/>
            </a:pPr>
            <a:r>
              <a:rPr lang="en-US" baseline="0" dirty="0" smtClean="0"/>
              <a:t>We used to have the cost gatekeeping factor</a:t>
            </a:r>
          </a:p>
          <a:p>
            <a:pPr marL="0" indent="0">
              <a:buFont typeface="Arial"/>
              <a:buNone/>
            </a:pP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smtClean="0"/>
              <a:t>Now it’s free. People want it yesterday, and it’s a Mac so “It should just work”</a:t>
            </a:r>
          </a:p>
          <a:p>
            <a:pPr marL="0" indent="0">
              <a:buFont typeface="Arial"/>
              <a:buNone/>
            </a:pP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smtClean="0"/>
              <a:t>The Release Team is charged with understanding and evaluating the impact of these drastic changes on our business: Administrative, Education, and Research.</a:t>
            </a:r>
          </a:p>
          <a:p>
            <a:pPr marL="0" indent="0">
              <a:buFont typeface="Arial"/>
              <a:buNone/>
            </a:pP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smtClean="0"/>
              <a:t>Basic software:</a:t>
            </a:r>
          </a:p>
          <a:p>
            <a:pPr marL="0" indent="0">
              <a:buFont typeface="Arial"/>
              <a:buNone/>
            </a:pPr>
            <a:r>
              <a:rPr lang="en-US" baseline="0" dirty="0" smtClean="0"/>
              <a:t>virus protection</a:t>
            </a:r>
          </a:p>
          <a:p>
            <a:pPr marL="0" indent="0">
              <a:buFont typeface="Arial"/>
              <a:buNone/>
            </a:pPr>
            <a:r>
              <a:rPr lang="en-US" baseline="0" dirty="0" smtClean="0"/>
              <a:t>Email</a:t>
            </a:r>
          </a:p>
          <a:p>
            <a:pPr marL="0" indent="0">
              <a:buFont typeface="Arial"/>
              <a:buNone/>
            </a:pPr>
            <a:r>
              <a:rPr lang="en-US" baseline="0" dirty="0" smtClean="0"/>
              <a:t>Certificates &amp; </a:t>
            </a:r>
            <a:r>
              <a:rPr lang="en-US" baseline="0" dirty="0" err="1" smtClean="0"/>
              <a:t>CertAID</a:t>
            </a: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smtClean="0"/>
              <a:t>system backups </a:t>
            </a:r>
          </a:p>
          <a:p>
            <a:pPr marL="0" indent="0">
              <a:buFont typeface="Arial"/>
              <a:buNone/>
            </a:pP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smtClean="0"/>
              <a:t>Business Software:</a:t>
            </a:r>
          </a:p>
          <a:p>
            <a:pPr marL="0" indent="0">
              <a:buFont typeface="Arial"/>
              <a:buNone/>
            </a:pPr>
            <a:r>
              <a:rPr lang="en-US" baseline="0" dirty="0" err="1" smtClean="0"/>
              <a:t>SAPgui</a:t>
            </a: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smtClean="0"/>
              <a:t>Kerberos Extras</a:t>
            </a:r>
          </a:p>
          <a:p>
            <a:pPr marL="0" indent="0">
              <a:buFont typeface="Arial"/>
              <a:buNone/>
            </a:pPr>
            <a:r>
              <a:rPr lang="en-US" baseline="0" dirty="0" smtClean="0"/>
              <a:t>Citrix</a:t>
            </a:r>
          </a:p>
          <a:p>
            <a:pPr marL="0" indent="0">
              <a:buFont typeface="Arial"/>
              <a:buNone/>
            </a:pP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smtClean="0"/>
              <a:t>Research &amp; Education</a:t>
            </a:r>
          </a:p>
          <a:p>
            <a:pPr marL="0" indent="0">
              <a:buFont typeface="Arial"/>
              <a:buNone/>
            </a:pPr>
            <a:r>
              <a:rPr lang="en-US" baseline="0" dirty="0" err="1" smtClean="0"/>
              <a:t>MatLab</a:t>
            </a: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err="1" smtClean="0"/>
              <a:t>Mathematica</a:t>
            </a: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err="1" smtClean="0"/>
              <a:t>Autocad</a:t>
            </a:r>
            <a:endParaRPr lang="en-US" baseline="0" dirty="0" smtClean="0"/>
          </a:p>
          <a:p>
            <a:pPr marL="0" indent="0">
              <a:buFont typeface="Arial"/>
              <a:buNone/>
            </a:pPr>
            <a:endParaRPr lang="en-US" baseline="0" dirty="0" smtClean="0"/>
          </a:p>
          <a:p>
            <a:pPr marL="0" indent="0">
              <a:buFont typeface="Arial"/>
              <a:buNone/>
            </a:pPr>
            <a:r>
              <a:rPr lang="en-US" baseline="0" dirty="0" smtClean="0"/>
              <a:t>We get the knowledge of how to use the new operating system in the MIT environment established.</a:t>
            </a:r>
          </a:p>
          <a:p>
            <a:pPr marL="0" indent="0">
              <a:buFont typeface="Arial"/>
              <a:buNone/>
            </a:pPr>
            <a:r>
              <a:rPr lang="en-US" baseline="0" dirty="0" smtClean="0"/>
              <a:t>In addition we need to evaluate the software that works—or doesn’t work—to our community and communicate that knowledge in a timely manner.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BF2C9-95C3-164F-88BE-4F3048E3739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102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KM Core guidelines that particularly</a:t>
            </a:r>
            <a:r>
              <a:rPr lang="en-US" baseline="0" dirty="0" smtClean="0"/>
              <a:t> affect our release process are Procedural Info, Project Notes, and Conclusions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For procedural information, several years ago a working group in IS&amp;T created the </a:t>
            </a:r>
            <a:r>
              <a:rPr lang="en-US" dirty="0" smtClean="0"/>
              <a:t>IS&amp;T Library of Procedures</a:t>
            </a:r>
            <a:r>
              <a:rPr lang="en-US" baseline="0" dirty="0" smtClean="0"/>
              <a:t> and, within that is our Product Release Checklist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Project information during the project,</a:t>
            </a:r>
            <a:r>
              <a:rPr lang="en-US" baseline="0" dirty="0" smtClean="0"/>
              <a:t> Using the SWRT Space within Wikis, we have the Release Project Space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space, is used while the project is active for notes, tracking information, and is ever-changing during the release process with multiple contributors but the Project Manager in charge of </a:t>
            </a:r>
            <a:r>
              <a:rPr lang="en-US" baseline="0" dirty="0" err="1" smtClean="0"/>
              <a:t>curation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conclusion of the project creates/revises current knowledge within the knowledge base and transitions the working information from the Project into production articles in the IS&amp;T Website for the product page and The Knowledge base for many help articles.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BF2C9-95C3-164F-88BE-4F3048E373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1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Software Release Checklist</a:t>
            </a:r>
          </a:p>
          <a:p>
            <a:r>
              <a:rPr lang="en-US" b="1" dirty="0" smtClean="0"/>
              <a:t>What Is This?</a:t>
            </a:r>
          </a:p>
          <a:p>
            <a:endParaRPr lang="en-US" dirty="0" smtClean="0"/>
          </a:p>
          <a:p>
            <a:r>
              <a:rPr lang="en-US" dirty="0" smtClean="0"/>
              <a:t>Project Wiki</a:t>
            </a:r>
          </a:p>
          <a:p>
            <a:r>
              <a:rPr lang="en-US" b="1" dirty="0" smtClean="0"/>
              <a:t>How is this used—why don’t you just go to the KB?</a:t>
            </a:r>
          </a:p>
          <a:p>
            <a:endParaRPr lang="en-US" b="1" dirty="0" smtClean="0"/>
          </a:p>
          <a:p>
            <a:r>
              <a:rPr lang="en-US" dirty="0" smtClean="0"/>
              <a:t>KB Audit</a:t>
            </a:r>
          </a:p>
          <a:p>
            <a:r>
              <a:rPr lang="en-US" b="1" dirty="0" smtClean="0"/>
              <a:t>Critical to not duplicate content.  Also generate an awareness</a:t>
            </a:r>
            <a:r>
              <a:rPr lang="en-US" b="1" baseline="0" dirty="0" smtClean="0"/>
              <a:t> of what is there/what might need to go away now or in the near future</a:t>
            </a:r>
          </a:p>
          <a:p>
            <a:endParaRPr lang="en-US" b="1" dirty="0" smtClean="0"/>
          </a:p>
          <a:p>
            <a:r>
              <a:rPr lang="en-US" dirty="0" smtClean="0"/>
              <a:t>KB Draft Space</a:t>
            </a:r>
          </a:p>
          <a:p>
            <a:r>
              <a:rPr lang="en-US" b="1" dirty="0" smtClean="0"/>
              <a:t>This is our pre-launch area.</a:t>
            </a:r>
            <a:r>
              <a:rPr lang="en-US" b="1" baseline="0" dirty="0" smtClean="0"/>
              <a:t> Some of the documentation can be created based on prereleases or the gold-master version of the software</a:t>
            </a:r>
          </a:p>
          <a:p>
            <a:endParaRPr lang="en-US" b="1" dirty="0" smtClean="0"/>
          </a:p>
          <a:p>
            <a:r>
              <a:rPr lang="en-US" dirty="0" smtClean="0"/>
              <a:t>IS&amp;T Website</a:t>
            </a:r>
          </a:p>
          <a:p>
            <a:r>
              <a:rPr lang="en-US" b="1" dirty="0" smtClean="0"/>
              <a:t>Product Page.  The central landing space for how to get.</a:t>
            </a:r>
          </a:p>
          <a:p>
            <a:endParaRPr lang="en-US" b="1" dirty="0" smtClean="0"/>
          </a:p>
          <a:p>
            <a:r>
              <a:rPr lang="en-US" dirty="0" smtClean="0"/>
              <a:t>KB IS&amp;T Contribution</a:t>
            </a:r>
            <a:r>
              <a:rPr lang="en-US" baseline="0" dirty="0" smtClean="0"/>
              <a:t> Space</a:t>
            </a:r>
          </a:p>
          <a:p>
            <a:r>
              <a:rPr lang="en-US" b="1" baseline="0" dirty="0" smtClean="0"/>
              <a:t>Move info from Draft to Production after vetting</a:t>
            </a:r>
          </a:p>
          <a:p>
            <a:r>
              <a:rPr lang="en-US" b="1" baseline="0" dirty="0" smtClean="0"/>
              <a:t>Landing page for the Product with references to supporting documentation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LESSONS LEARNED</a:t>
            </a:r>
          </a:p>
          <a:p>
            <a:r>
              <a:rPr lang="en-US" b="1" baseline="0" dirty="0" smtClean="0"/>
              <a:t>It’s important that we loop back on ourselves to improve the process as a whole and with the particular information on the project.  Project-specific process can be learned and then reflected on for next year’s release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BF2C9-95C3-164F-88BE-4F3048E373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140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Software Release Checklist</a:t>
            </a:r>
          </a:p>
          <a:p>
            <a:r>
              <a:rPr lang="en-US" b="1" dirty="0" smtClean="0"/>
              <a:t>What Is This?</a:t>
            </a:r>
          </a:p>
          <a:p>
            <a:endParaRPr lang="en-US" dirty="0" smtClean="0"/>
          </a:p>
          <a:p>
            <a:r>
              <a:rPr lang="en-US" dirty="0" smtClean="0"/>
              <a:t>Project Wiki</a:t>
            </a:r>
          </a:p>
          <a:p>
            <a:r>
              <a:rPr lang="en-US" b="1" dirty="0" smtClean="0"/>
              <a:t>How is this used—why don’t you just go to the KB?</a:t>
            </a:r>
          </a:p>
          <a:p>
            <a:endParaRPr lang="en-US" b="1" dirty="0" smtClean="0"/>
          </a:p>
          <a:p>
            <a:r>
              <a:rPr lang="en-US" dirty="0" smtClean="0"/>
              <a:t>KB Audit</a:t>
            </a:r>
          </a:p>
          <a:p>
            <a:r>
              <a:rPr lang="en-US" b="1" dirty="0" smtClean="0"/>
              <a:t>Critical to not duplicate content.  Also generate an awareness</a:t>
            </a:r>
            <a:r>
              <a:rPr lang="en-US" b="1" baseline="0" dirty="0" smtClean="0"/>
              <a:t> of what is there/what might need to go away now or in the near future</a:t>
            </a:r>
          </a:p>
          <a:p>
            <a:endParaRPr lang="en-US" b="1" dirty="0" smtClean="0"/>
          </a:p>
          <a:p>
            <a:r>
              <a:rPr lang="en-US" dirty="0" smtClean="0"/>
              <a:t>KB Draft Space</a:t>
            </a:r>
          </a:p>
          <a:p>
            <a:r>
              <a:rPr lang="en-US" b="1" dirty="0" smtClean="0"/>
              <a:t>This is our pre-launch area.</a:t>
            </a:r>
            <a:r>
              <a:rPr lang="en-US" b="1" baseline="0" dirty="0" smtClean="0"/>
              <a:t> Some of the documentation can be created based on prereleases or the gold-master version of the software</a:t>
            </a:r>
          </a:p>
          <a:p>
            <a:endParaRPr lang="en-US" b="1" dirty="0" smtClean="0"/>
          </a:p>
          <a:p>
            <a:r>
              <a:rPr lang="en-US" dirty="0" smtClean="0"/>
              <a:t>IS&amp;T Website</a:t>
            </a:r>
          </a:p>
          <a:p>
            <a:r>
              <a:rPr lang="en-US" b="1" dirty="0" smtClean="0"/>
              <a:t>Product Page.  The central landing space for how to get.</a:t>
            </a:r>
          </a:p>
          <a:p>
            <a:endParaRPr lang="en-US" b="1" dirty="0" smtClean="0"/>
          </a:p>
          <a:p>
            <a:r>
              <a:rPr lang="en-US" dirty="0" smtClean="0"/>
              <a:t>KB IS&amp;T Contribution</a:t>
            </a:r>
            <a:r>
              <a:rPr lang="en-US" baseline="0" dirty="0" smtClean="0"/>
              <a:t> Space</a:t>
            </a:r>
          </a:p>
          <a:p>
            <a:r>
              <a:rPr lang="en-US" b="1" baseline="0" dirty="0" smtClean="0"/>
              <a:t>Move info from Draft to Production after vetting</a:t>
            </a:r>
          </a:p>
          <a:p>
            <a:r>
              <a:rPr lang="en-US" b="1" baseline="0" dirty="0" smtClean="0"/>
              <a:t>Landing page for the Product with references to supporting documentation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LESSONS LEARNED</a:t>
            </a:r>
          </a:p>
          <a:p>
            <a:r>
              <a:rPr lang="en-US" b="1" baseline="0" dirty="0" smtClean="0"/>
              <a:t>It’s important that we loop back on ourselves to improve the process as a whole and with the particular information on the project.  Project-specific process can be learned and then reflected on for next year’s release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BF2C9-95C3-164F-88BE-4F3048E3739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3069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STRONG USE OF TOOLS</a:t>
            </a:r>
            <a:endParaRPr lang="en-US" b="0" dirty="0" smtClean="0"/>
          </a:p>
          <a:p>
            <a:r>
              <a:rPr lang="en-US" b="0" dirty="0" smtClean="0"/>
              <a:t>KB,</a:t>
            </a:r>
            <a:r>
              <a:rPr lang="en-US" b="0" baseline="0" dirty="0" smtClean="0"/>
              <a:t> Wikis, KB again.</a:t>
            </a:r>
            <a:endParaRPr lang="en-US" b="0" dirty="0" smtClean="0"/>
          </a:p>
          <a:p>
            <a:endParaRPr lang="en-US" b="0" dirty="0" smtClean="0"/>
          </a:p>
          <a:p>
            <a:r>
              <a:rPr lang="en-US" b="1" dirty="0" smtClean="0"/>
              <a:t>Built Upon Prior</a:t>
            </a:r>
            <a:r>
              <a:rPr lang="en-US" b="1" baseline="0" dirty="0" smtClean="0"/>
              <a:t> Knowledge</a:t>
            </a:r>
          </a:p>
          <a:p>
            <a:r>
              <a:rPr lang="en-US" b="1" baseline="0" dirty="0" smtClean="0"/>
              <a:t>Repurpose</a:t>
            </a:r>
          </a:p>
          <a:p>
            <a:r>
              <a:rPr lang="en-US" b="0" baseline="0" dirty="0" smtClean="0"/>
              <a:t>Can we copy this documentation and tweak it?</a:t>
            </a:r>
          </a:p>
          <a:p>
            <a:r>
              <a:rPr lang="en-US" b="0" baseline="0" dirty="0" smtClean="0"/>
              <a:t>Does it need new screen shots?</a:t>
            </a:r>
          </a:p>
          <a:p>
            <a:r>
              <a:rPr lang="en-US" b="0" baseline="0" dirty="0" smtClean="0"/>
              <a:t>Are the steps different?</a:t>
            </a:r>
          </a:p>
          <a:p>
            <a:endParaRPr lang="en-US" b="0" baseline="0" dirty="0" smtClean="0"/>
          </a:p>
          <a:p>
            <a:r>
              <a:rPr lang="en-US" b="1" baseline="0" dirty="0" smtClean="0"/>
              <a:t>Reuse</a:t>
            </a:r>
          </a:p>
          <a:p>
            <a:r>
              <a:rPr lang="en-US" b="0" baseline="0" dirty="0" smtClean="0"/>
              <a:t>Can we just tack on “and Mavericks too” and call it a day?</a:t>
            </a:r>
          </a:p>
          <a:p>
            <a:endParaRPr lang="en-US" b="1" baseline="0" dirty="0" smtClean="0"/>
          </a:p>
          <a:p>
            <a:r>
              <a:rPr lang="en-US" b="1" baseline="0" dirty="0" smtClean="0"/>
              <a:t>Deprecation</a:t>
            </a:r>
          </a:p>
          <a:p>
            <a:r>
              <a:rPr lang="en-US" b="0" baseline="0" dirty="0" smtClean="0"/>
              <a:t>Flagged for future thoughts.  What do we do about old information?  Edit? Remove? Confusing?</a:t>
            </a:r>
          </a:p>
          <a:p>
            <a:endParaRPr lang="en-US" b="1" baseline="0" dirty="0" smtClean="0"/>
          </a:p>
          <a:p>
            <a:r>
              <a:rPr lang="en-US" b="1" baseline="0" dirty="0" smtClean="0"/>
              <a:t>Distributed Content Generation</a:t>
            </a:r>
          </a:p>
          <a:p>
            <a:r>
              <a:rPr lang="en-US" b="0" baseline="0" dirty="0" smtClean="0"/>
              <a:t>This time around we distributed the content generation to the whole team including outsiders from IS&amp;T.</a:t>
            </a:r>
          </a:p>
          <a:p>
            <a:r>
              <a:rPr lang="en-US" b="0" baseline="0" dirty="0" smtClean="0"/>
              <a:t>This allowed for socialization of the Knowledge Base as a repository, and, because we have the </a:t>
            </a:r>
            <a:r>
              <a:rPr lang="en-US" b="0" baseline="0" dirty="0" err="1" smtClean="0"/>
              <a:t>Contrib</a:t>
            </a:r>
            <a:r>
              <a:rPr lang="en-US" b="0" baseline="0" dirty="0" smtClean="0"/>
              <a:t> space, might encourage people to publish their own applicable knowledge in that area.</a:t>
            </a:r>
          </a:p>
          <a:p>
            <a:endParaRPr lang="en-US" b="0" baseline="0" dirty="0" smtClean="0"/>
          </a:p>
          <a:p>
            <a:r>
              <a:rPr lang="en-US" b="1" baseline="0" dirty="0" smtClean="0"/>
              <a:t>Knowledge Lifecycle is part of Software Lifecycle</a:t>
            </a:r>
          </a:p>
          <a:p>
            <a:r>
              <a:rPr lang="en-US" b="0" baseline="0" dirty="0" smtClean="0"/>
              <a:t>There is a point where we have to begin deprecating knowledge.</a:t>
            </a:r>
          </a:p>
          <a:p>
            <a:r>
              <a:rPr lang="en-US" b="0" baseline="0" dirty="0" smtClean="0"/>
              <a:t>Do we really need information about 10.5 or 10.6 clogging up peoples’ search results?</a:t>
            </a:r>
          </a:p>
          <a:p>
            <a:r>
              <a:rPr lang="en-US" b="0" baseline="0" dirty="0" smtClean="0"/>
              <a:t>What about Windows 98?</a:t>
            </a:r>
          </a:p>
          <a:p>
            <a:r>
              <a:rPr lang="en-US" b="0" baseline="0" dirty="0" smtClean="0"/>
              <a:t>XP?  Begins to get a little bit hazy.</a:t>
            </a:r>
          </a:p>
          <a:p>
            <a:r>
              <a:rPr lang="en-US" b="0" baseline="0" dirty="0" smtClean="0"/>
              <a:t>At times we can rely on the Manufacturer, other times we have to rely on our own justification.</a:t>
            </a:r>
          </a:p>
          <a:p>
            <a:r>
              <a:rPr lang="en-US" b="0" dirty="0" smtClean="0"/>
              <a:t>But with the launch of something new</a:t>
            </a:r>
            <a:r>
              <a:rPr lang="en-US" b="0" baseline="0" dirty="0" smtClean="0"/>
              <a:t> we don’t have just a chance, but really a responsibility to think about our user segmentation and see how we can make his/her life easier.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BF2C9-95C3-164F-88BE-4F3048E3739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867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of the burning questions which brought</a:t>
            </a:r>
            <a:r>
              <a:rPr lang="en-US" baseline="0" dirty="0" smtClean="0"/>
              <a:t> you </a:t>
            </a:r>
            <a:r>
              <a:rPr lang="en-US" baseline="0" smtClean="0"/>
              <a:t>here today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5741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76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Emerging because </a:t>
            </a:r>
            <a:r>
              <a:rPr lang="en-US" baseline="0" dirty="0" smtClean="0"/>
              <a:t>best practices for IS&amp;T knowledge management is a work in progress, which we are looking to refine through your participation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Note that we are not here to present the KB as the only valid IS&amp;T tool for KM, but as a tool which is easy to use and for which authoring assistance is available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02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02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KM Core team members will introduce themselves.</a:t>
            </a:r>
            <a:r>
              <a:rPr lang="en-US" baseline="0" dirty="0" smtClean="0"/>
              <a:t>  </a:t>
            </a:r>
          </a:p>
          <a:p>
            <a:r>
              <a:rPr lang="en-US" baseline="0" dirty="0" smtClean="0"/>
              <a:t>Before they do, Deep Six is here to emphasize one of the key principles of KM</a:t>
            </a:r>
          </a:p>
          <a:p>
            <a:r>
              <a:rPr lang="en-US" baseline="0" dirty="0" smtClean="0"/>
              <a:t>Introductions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93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Instroductions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78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Learning organization.  We value knowledge</a:t>
            </a:r>
          </a:p>
          <a:p>
            <a:r>
              <a:rPr lang="en-US" baseline="0" dirty="0" smtClean="0"/>
              <a:t>The value that we bring to the Institute is dependent on our knowledge</a:t>
            </a:r>
          </a:p>
          <a:p>
            <a:r>
              <a:rPr lang="en-US" baseline="0" dirty="0" smtClean="0"/>
              <a:t>Remarkably talented staff within IS&amp;T and central admin are amazing ability to gain and apply knowledge. </a:t>
            </a:r>
          </a:p>
          <a:p>
            <a:r>
              <a:rPr lang="en-US" baseline="0" dirty="0" smtClean="0"/>
              <a:t>Our capacity to be truly successful depends on our ability to make our knowledge shareable and </a:t>
            </a:r>
            <a:r>
              <a:rPr lang="en-US" baseline="0" smtClean="0"/>
              <a:t>reusable.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97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Success of a </a:t>
            </a:r>
            <a:r>
              <a:rPr lang="en-US" dirty="0" err="1" smtClean="0"/>
              <a:t>kms</a:t>
            </a:r>
            <a:r>
              <a:rPr lang="en-US" dirty="0" smtClean="0"/>
              <a:t> is</a:t>
            </a:r>
            <a:r>
              <a:rPr lang="en-US" baseline="0" dirty="0" smtClean="0"/>
              <a:t> measured by whether content being findable</a:t>
            </a:r>
          </a:p>
          <a:p>
            <a:r>
              <a:rPr lang="en-US" dirty="0" smtClean="0"/>
              <a:t>Distributed authorship is key</a:t>
            </a:r>
          </a:p>
          <a:p>
            <a:r>
              <a:rPr lang="en-US" dirty="0" smtClean="0"/>
              <a:t>Knowledge management is a service and has </a:t>
            </a:r>
            <a:r>
              <a:rPr lang="en-US" smtClean="0"/>
              <a:t>a lifecycle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457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>
              <a:defRPr/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now a word from Airtight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ABEDE-1F5F-4C82-A5AE-6A96AFED990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08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6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981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73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488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33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76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893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99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17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F856F-91B9-8B46-8630-072AE3742F1F}" type="datetimeFigureOut">
              <a:rPr lang="en-US" smtClean="0"/>
              <a:t>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ED25-1270-4741-84E2-71D8EDC7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01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9.xml"/><Relationship Id="rId5" Type="http://schemas.openxmlformats.org/officeDocument/2006/relationships/image" Target="../media/image2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1.xml"/><Relationship Id="rId5" Type="http://schemas.openxmlformats.org/officeDocument/2006/relationships/image" Target="../media/image9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.xml"/><Relationship Id="rId5" Type="http://schemas.openxmlformats.org/officeDocument/2006/relationships/image" Target="../media/image10.png"/><Relationship Id="rId1" Type="http://schemas.microsoft.com/office/2007/relationships/media" Target="../media/media4.mp4"/><Relationship Id="rId2" Type="http://schemas.openxmlformats.org/officeDocument/2006/relationships/video" Target="../media/media4.mp4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8.xml"/><Relationship Id="rId5" Type="http://schemas.openxmlformats.org/officeDocument/2006/relationships/image" Target="../media/image12.png"/><Relationship Id="rId1" Type="http://schemas.microsoft.com/office/2007/relationships/media" Target="../media/media5.mp4"/><Relationship Id="rId2" Type="http://schemas.openxmlformats.org/officeDocument/2006/relationships/video" Target="../media/media5.mp4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1" Type="http://schemas.microsoft.com/office/2007/relationships/media" Target="../media/media6.mp4"/><Relationship Id="rId2" Type="http://schemas.openxmlformats.org/officeDocument/2006/relationships/video" Target="../media/media6.mp4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1" Type="http://schemas.microsoft.com/office/2007/relationships/media" Target="../media/media7.mp4"/><Relationship Id="rId2" Type="http://schemas.openxmlformats.org/officeDocument/2006/relationships/video" Target="../media/media7.mp4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To Do When You Catch on Fire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ka, knowledge </a:t>
            </a:r>
            <a:r>
              <a:rPr lang="en-US" dirty="0"/>
              <a:t>m</a:t>
            </a:r>
            <a:r>
              <a:rPr lang="en-US" dirty="0" smtClean="0"/>
              <a:t>anagement </a:t>
            </a:r>
            <a:r>
              <a:rPr lang="en-US" dirty="0"/>
              <a:t>a</a:t>
            </a:r>
            <a:r>
              <a:rPr lang="en-US" dirty="0" smtClean="0"/>
              <a:t>dvice from G.I. Joe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189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669727" y="312539"/>
            <a:ext cx="7803431" cy="1518047"/>
          </a:xfrm>
        </p:spPr>
        <p:txBody>
          <a:bodyPr>
            <a:normAutofit fontScale="90000"/>
          </a:bodyPr>
          <a:lstStyle/>
          <a:p>
            <a:pPr defTabSz="344897">
              <a:defRPr/>
            </a:pPr>
            <a:r>
              <a:rPr lang="en-US" sz="4700"/>
              <a:t>The knowledge base</a:t>
            </a:r>
            <a:br>
              <a:rPr lang="en-US" sz="4700"/>
            </a:br>
            <a:r>
              <a:rPr lang="en-US" sz="4700"/>
              <a:t>is not…</a:t>
            </a:r>
            <a:endParaRPr lang="en-US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9727" y="1830587"/>
            <a:ext cx="7803431" cy="4419079"/>
          </a:xfrm>
        </p:spPr>
        <p:txBody>
          <a:bodyPr/>
          <a:lstStyle/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a private wiki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a content management system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a place for documents with complex formatting requirements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a place for content with complex approval workflows</a:t>
            </a:r>
          </a:p>
        </p:txBody>
      </p:sp>
    </p:spTree>
    <p:extLst>
      <p:ext uri="{BB962C8B-B14F-4D97-AF65-F5344CB8AC3E}">
        <p14:creationId xmlns:p14="http://schemas.microsoft.com/office/powerpoint/2010/main" val="384579459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669727" y="312539"/>
            <a:ext cx="7803431" cy="1518047"/>
          </a:xfrm>
        </p:spPr>
        <p:txBody>
          <a:bodyPr/>
          <a:lstStyle/>
          <a:p>
            <a:pPr eaLnBrk="1">
              <a:defRPr/>
            </a:pPr>
            <a:r>
              <a:rPr lang="en-US" smtClean="0"/>
              <a:t>Authorship &amp; Feedback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9727" y="1835051"/>
            <a:ext cx="7803431" cy="4419079"/>
          </a:xfrm>
        </p:spPr>
        <p:txBody>
          <a:bodyPr/>
          <a:lstStyle/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Authorship is distributed</a:t>
            </a:r>
          </a:p>
          <a:p>
            <a:pPr marL="625056" lvl="1" indent="-312528">
              <a:buSzPct val="75000"/>
              <a:buFontTx/>
              <a:buChar char="•"/>
              <a:defRPr/>
            </a:pPr>
            <a:r>
              <a:rPr lang="en-US" smtClean="0"/>
              <a:t>We are curators, not gatekeepers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Members of MIT community can leave detailed comments</a:t>
            </a:r>
          </a:p>
          <a:p>
            <a:pPr marL="625056" lvl="1" indent="-312528">
              <a:buSzPct val="75000"/>
              <a:buFontTx/>
              <a:buChar char="•"/>
              <a:defRPr/>
            </a:pPr>
            <a:r>
              <a:rPr lang="en-US" smtClean="0"/>
              <a:t>Reviewed and incorporated into articles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Feedback buttons for quick feedback from anyone</a:t>
            </a:r>
          </a:p>
        </p:txBody>
      </p:sp>
    </p:spTree>
    <p:extLst>
      <p:ext uri="{BB962C8B-B14F-4D97-AF65-F5344CB8AC3E}">
        <p14:creationId xmlns:p14="http://schemas.microsoft.com/office/powerpoint/2010/main" val="222140858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47486"/>
            <a:ext cx="8229600" cy="5102331"/>
          </a:xfrm>
        </p:spPr>
        <p:txBody>
          <a:bodyPr>
            <a:normAutofit/>
          </a:bodyPr>
          <a:lstStyle/>
          <a:p>
            <a:pPr eaLnBrk="1">
              <a:defRPr/>
            </a:pPr>
            <a:r>
              <a:rPr lang="en-US" sz="5400" dirty="0" smtClean="0"/>
              <a:t>What will the KB look </a:t>
            </a:r>
            <a:br>
              <a:rPr lang="en-US" sz="5400" dirty="0" smtClean="0"/>
            </a:br>
            <a:r>
              <a:rPr lang="en-US" sz="5400" dirty="0" smtClean="0"/>
              <a:t>like in 5 years?</a:t>
            </a:r>
          </a:p>
        </p:txBody>
      </p:sp>
    </p:spTree>
    <p:extLst>
      <p:ext uri="{BB962C8B-B14F-4D97-AF65-F5344CB8AC3E}">
        <p14:creationId xmlns:p14="http://schemas.microsoft.com/office/powerpoint/2010/main" val="37065428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if someone passes out	</a:t>
            </a:r>
            <a:endParaRPr lang="en-US" dirty="0"/>
          </a:p>
        </p:txBody>
      </p:sp>
      <p:pic>
        <p:nvPicPr>
          <p:cNvPr id="5" name="What to do if someone passes out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  <p:extLst>
      <p:ext uri="{BB962C8B-B14F-4D97-AF65-F5344CB8AC3E}">
        <p14:creationId xmlns:p14="http://schemas.microsoft.com/office/powerpoint/2010/main" val="222770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SAPweb</a:t>
            </a:r>
            <a:r>
              <a:rPr lang="en-US" dirty="0" smtClean="0"/>
              <a:t> Help Documentation</a:t>
            </a:r>
            <a:endParaRPr lang="en-US" dirty="0"/>
          </a:p>
        </p:txBody>
      </p:sp>
      <p:pic>
        <p:nvPicPr>
          <p:cNvPr id="4" name="Content Placeholder 3" descr="insidemit-help.tif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4" b="9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799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SAPweb</a:t>
            </a:r>
            <a:r>
              <a:rPr lang="en-US" dirty="0" smtClean="0"/>
              <a:t> Help Documentation</a:t>
            </a:r>
            <a:endParaRPr lang="en-US" dirty="0"/>
          </a:p>
        </p:txBody>
      </p:sp>
      <p:pic>
        <p:nvPicPr>
          <p:cNvPr id="13" name="Content Placeholder 12" descr="insidemit Self-Service help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" r="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0576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User Guide</a:t>
            </a:r>
            <a:endParaRPr lang="en-US" dirty="0"/>
          </a:p>
        </p:txBody>
      </p:sp>
      <p:pic>
        <p:nvPicPr>
          <p:cNvPr id="6" name="Content Placeholder 5" descr="atlas user guide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6" b="75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3580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Self-Service</a:t>
            </a:r>
            <a:endParaRPr lang="en-US" dirty="0"/>
          </a:p>
        </p:txBody>
      </p:sp>
      <p:pic>
        <p:nvPicPr>
          <p:cNvPr id="9" name="Content Placeholder 8" descr="Atlas Self-Servic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" r="9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8454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Self-Service Guide</a:t>
            </a:r>
            <a:endParaRPr lang="en-US" dirty="0"/>
          </a:p>
        </p:txBody>
      </p:sp>
      <p:pic>
        <p:nvPicPr>
          <p:cNvPr id="4" name="Content Placeholder 3" descr="Atlas Self-Service Guid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" r="7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786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Self-Service FAQ</a:t>
            </a:r>
            <a:endParaRPr lang="en-US" dirty="0"/>
          </a:p>
        </p:txBody>
      </p:sp>
      <p:pic>
        <p:nvPicPr>
          <p:cNvPr id="5" name="Content Placeholder 4" descr="Self-Service FAQ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" b="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6649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dirty="0" smtClean="0"/>
              <a:t>Café talk  - </a:t>
            </a:r>
            <a:br>
              <a:rPr lang="en-US" dirty="0" smtClean="0"/>
            </a:br>
            <a:r>
              <a:rPr lang="en-US" dirty="0" smtClean="0"/>
              <a:t>knowledge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4746"/>
            <a:ext cx="8229600" cy="4331417"/>
          </a:xfrm>
        </p:spPr>
        <p:txBody>
          <a:bodyPr/>
          <a:lstStyle/>
          <a:p>
            <a:r>
              <a:rPr lang="en-US" dirty="0" smtClean="0"/>
              <a:t>An emerging model for IS&amp;T Knowledge Management</a:t>
            </a:r>
          </a:p>
          <a:p>
            <a:r>
              <a:rPr lang="en-US" dirty="0" smtClean="0"/>
              <a:t>The Knowledge Base as a tool for the capture, sharing and reuse of knowledge.</a:t>
            </a:r>
          </a:p>
        </p:txBody>
      </p:sp>
    </p:spTree>
    <p:extLst>
      <p:ext uri="{BB962C8B-B14F-4D97-AF65-F5344CB8AC3E}">
        <p14:creationId xmlns:p14="http://schemas.microsoft.com/office/powerpoint/2010/main" val="2073114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You’ll never learn without trying</a:t>
            </a:r>
            <a:endParaRPr lang="en-US" dirty="0"/>
          </a:p>
        </p:txBody>
      </p:sp>
      <p:pic>
        <p:nvPicPr>
          <p:cNvPr id="4" name="waterski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54163" y="1631950"/>
            <a:ext cx="6034087" cy="4525963"/>
          </a:xfrm>
        </p:spPr>
      </p:pic>
    </p:spTree>
    <p:extLst>
      <p:ext uri="{BB962C8B-B14F-4D97-AF65-F5344CB8AC3E}">
        <p14:creationId xmlns:p14="http://schemas.microsoft.com/office/powerpoint/2010/main" val="3789343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 Knowledge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RAFT, the Reporting and Forecasting Tool, is a typical administration application</a:t>
            </a:r>
          </a:p>
          <a:p>
            <a:r>
              <a:rPr lang="en-US" dirty="0" smtClean="0"/>
              <a:t>It has end-user knowledge management needs</a:t>
            </a:r>
          </a:p>
          <a:p>
            <a:r>
              <a:rPr lang="en-US" dirty="0" smtClean="0"/>
              <a:t>It has sponsor and business knowledge management needs</a:t>
            </a:r>
          </a:p>
          <a:p>
            <a:r>
              <a:rPr lang="en-US" dirty="0" smtClean="0"/>
              <a:t>It has project knowledge management needs</a:t>
            </a:r>
          </a:p>
          <a:p>
            <a:r>
              <a:rPr lang="en-US" dirty="0" smtClean="0"/>
              <a:t>It has development and support knowledge management needs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2335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documentation stored in the KB</a:t>
            </a:r>
          </a:p>
          <a:p>
            <a:r>
              <a:rPr lang="en-US" dirty="0" smtClean="0"/>
              <a:t>End-user feature requests stored in </a:t>
            </a:r>
            <a:r>
              <a:rPr lang="en-US" dirty="0" err="1" smtClean="0"/>
              <a:t>Jira</a:t>
            </a:r>
            <a:endParaRPr lang="en-US" dirty="0" smtClean="0"/>
          </a:p>
          <a:p>
            <a:r>
              <a:rPr lang="en-US" dirty="0" smtClean="0"/>
              <a:t>Design documentation stored in the Wiki</a:t>
            </a:r>
          </a:p>
          <a:p>
            <a:r>
              <a:rPr lang="en-US" dirty="0" smtClean="0"/>
              <a:t>Project documentation stored in the Wiki</a:t>
            </a:r>
          </a:p>
          <a:p>
            <a:r>
              <a:rPr lang="en-US" dirty="0" smtClean="0"/>
              <a:t>Development tasks stored in </a:t>
            </a:r>
            <a:r>
              <a:rPr lang="en-US" dirty="0" err="1" smtClean="0"/>
              <a:t>Jira.mit.edu</a:t>
            </a:r>
            <a:endParaRPr lang="en-US" dirty="0" smtClean="0"/>
          </a:p>
          <a:p>
            <a:r>
              <a:rPr lang="en-US" dirty="0" smtClean="0"/>
              <a:t>Support documentation stored in the KB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404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go where and when?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RAFT Style Guide - Wiki or KB or?</a:t>
            </a:r>
          </a:p>
          <a:p>
            <a:r>
              <a:rPr lang="en-US" dirty="0" smtClean="0"/>
              <a:t>RAFT Pattern Guide – Wiki or KB or?</a:t>
            </a:r>
          </a:p>
          <a:p>
            <a:r>
              <a:rPr lang="en-US" dirty="0" smtClean="0"/>
              <a:t>RAFT Developer Documentation?</a:t>
            </a:r>
          </a:p>
          <a:p>
            <a:r>
              <a:rPr lang="en-US" dirty="0" smtClean="0"/>
              <a:t>RAFT Design Documentation?</a:t>
            </a:r>
          </a:p>
          <a:p>
            <a:r>
              <a:rPr lang="en-US" dirty="0" smtClean="0"/>
              <a:t>RAFT Project Documentation?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495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 Lessons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work to move content around, so pick the best spot ahead of time if you can</a:t>
            </a:r>
          </a:p>
          <a:p>
            <a:r>
              <a:rPr lang="en-US" dirty="0" smtClean="0"/>
              <a:t>It</a:t>
            </a:r>
            <a:r>
              <a:rPr lang="fr-FR" dirty="0" smtClean="0"/>
              <a:t>’</a:t>
            </a:r>
            <a:r>
              <a:rPr lang="en-US" dirty="0" smtClean="0"/>
              <a:t>s a moving target, so roll with it</a:t>
            </a:r>
          </a:p>
          <a:p>
            <a:r>
              <a:rPr lang="en-US" dirty="0" smtClean="0"/>
              <a:t>We have good tools that work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429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stop a nosebleed</a:t>
            </a:r>
            <a:endParaRPr lang="en-US" dirty="0"/>
          </a:p>
        </p:txBody>
      </p:sp>
      <p:pic>
        <p:nvPicPr>
          <p:cNvPr id="6" name="How to stop a nose bleed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  <p:extLst>
      <p:ext uri="{BB962C8B-B14F-4D97-AF65-F5344CB8AC3E}">
        <p14:creationId xmlns:p14="http://schemas.microsoft.com/office/powerpoint/2010/main" val="3483931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in-macboo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1955"/>
            <a:ext cx="9144000" cy="5499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OS X 10.9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Mavericks Release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89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New Operating System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Rapidly changing environment</a:t>
            </a:r>
          </a:p>
          <a:p>
            <a:r>
              <a:rPr lang="en-US" dirty="0" smtClean="0"/>
              <a:t>High impact to community</a:t>
            </a:r>
          </a:p>
          <a:p>
            <a:r>
              <a:rPr lang="en-US" dirty="0" smtClean="0"/>
              <a:t>Quick adoption rate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Good: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have been at this a while – we have a process guideline</a:t>
            </a:r>
          </a:p>
          <a:p>
            <a:r>
              <a:rPr lang="en-US" dirty="0"/>
              <a:t>Most of the knowledge could be re-</a:t>
            </a:r>
            <a:r>
              <a:rPr lang="en-US" dirty="0" smtClean="0"/>
              <a:t>used</a:t>
            </a:r>
          </a:p>
          <a:p>
            <a:r>
              <a:rPr lang="en-US" dirty="0"/>
              <a:t>Built-in process for audit of old information for deprecation/archive</a:t>
            </a:r>
          </a:p>
          <a:p>
            <a:r>
              <a:rPr lang="en-US" dirty="0" smtClean="0"/>
              <a:t>Direction to the knowledge base provided at project close.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115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KM Core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Procedural information: The Knowledge </a:t>
            </a:r>
            <a:r>
              <a:rPr lang="en-US" dirty="0" smtClean="0"/>
              <a:t>Base</a:t>
            </a:r>
          </a:p>
          <a:p>
            <a:endParaRPr lang="en-US" dirty="0"/>
          </a:p>
          <a:p>
            <a:r>
              <a:rPr lang="en-US" dirty="0"/>
              <a:t>Project notes, organizational </a:t>
            </a:r>
            <a:r>
              <a:rPr lang="en-US" dirty="0" smtClean="0"/>
              <a:t>information: Wikis</a:t>
            </a:r>
          </a:p>
          <a:p>
            <a:endParaRPr lang="en-US" dirty="0"/>
          </a:p>
          <a:p>
            <a:r>
              <a:rPr lang="en-US" dirty="0"/>
              <a:t>Project conclusions, project information that is relevant to IS&amp;T: The Knowledge </a:t>
            </a:r>
            <a:r>
              <a:rPr lang="en-US" dirty="0" smtClean="0"/>
              <a:t>Base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188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Workflow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57398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Line Callout 1 6"/>
          <p:cNvSpPr/>
          <p:nvPr/>
        </p:nvSpPr>
        <p:spPr>
          <a:xfrm>
            <a:off x="457200" y="4992945"/>
            <a:ext cx="1328444" cy="1308409"/>
          </a:xfrm>
          <a:prstGeom prst="borderCallout1">
            <a:avLst>
              <a:gd name="adj1" fmla="val -397"/>
              <a:gd name="adj2" fmla="val 21337"/>
              <a:gd name="adj3" fmla="val -27835"/>
              <a:gd name="adj4" fmla="val 4848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Library of Procedures,</a:t>
            </a:r>
          </a:p>
          <a:p>
            <a:pPr algn="ctr"/>
            <a:r>
              <a:rPr lang="en-US" dirty="0" smtClean="0"/>
              <a:t>Past Projects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>
          <a:xfrm>
            <a:off x="2230010" y="4992945"/>
            <a:ext cx="1328444" cy="1308409"/>
          </a:xfrm>
          <a:prstGeom prst="borderCallout1">
            <a:avLst>
              <a:gd name="adj1" fmla="val -397"/>
              <a:gd name="adj2" fmla="val 21337"/>
              <a:gd name="adj3" fmla="val -27835"/>
              <a:gd name="adj4" fmla="val 4848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Wikis Project Space</a:t>
            </a:r>
            <a:endParaRPr lang="en-US" dirty="0"/>
          </a:p>
        </p:txBody>
      </p:sp>
      <p:sp>
        <p:nvSpPr>
          <p:cNvPr id="10" name="Line Callout 1 9"/>
          <p:cNvSpPr/>
          <p:nvPr/>
        </p:nvSpPr>
        <p:spPr>
          <a:xfrm>
            <a:off x="3908812" y="4992945"/>
            <a:ext cx="1328444" cy="1308409"/>
          </a:xfrm>
          <a:prstGeom prst="borderCallout1">
            <a:avLst>
              <a:gd name="adj1" fmla="val -397"/>
              <a:gd name="adj2" fmla="val 21337"/>
              <a:gd name="adj3" fmla="val -27835"/>
              <a:gd name="adj4" fmla="val 4848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 the KB, Past Projects Lists</a:t>
            </a:r>
            <a:endParaRPr lang="en-US" dirty="0"/>
          </a:p>
        </p:txBody>
      </p:sp>
      <p:sp>
        <p:nvSpPr>
          <p:cNvPr id="11" name="Line Callout 1 10"/>
          <p:cNvSpPr/>
          <p:nvPr/>
        </p:nvSpPr>
        <p:spPr>
          <a:xfrm>
            <a:off x="5631409" y="4992945"/>
            <a:ext cx="1328444" cy="1308409"/>
          </a:xfrm>
          <a:prstGeom prst="borderCallout1">
            <a:avLst>
              <a:gd name="adj1" fmla="val -397"/>
              <a:gd name="adj2" fmla="val 21337"/>
              <a:gd name="adj3" fmla="val -27835"/>
              <a:gd name="adj4" fmla="val 4848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Wikis Project Space, KB Draft Space</a:t>
            </a:r>
            <a:endParaRPr lang="en-US" dirty="0"/>
          </a:p>
        </p:txBody>
      </p:sp>
      <p:sp>
        <p:nvSpPr>
          <p:cNvPr id="12" name="Line Callout 1 11"/>
          <p:cNvSpPr/>
          <p:nvPr/>
        </p:nvSpPr>
        <p:spPr>
          <a:xfrm>
            <a:off x="7377608" y="4992945"/>
            <a:ext cx="1328444" cy="1308409"/>
          </a:xfrm>
          <a:prstGeom prst="borderCallout1">
            <a:avLst>
              <a:gd name="adj1" fmla="val -397"/>
              <a:gd name="adj2" fmla="val 21337"/>
              <a:gd name="adj3" fmla="val -27835"/>
              <a:gd name="adj4" fmla="val 4848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IS&amp;T Website,</a:t>
            </a:r>
          </a:p>
          <a:p>
            <a:pPr algn="ctr"/>
            <a:r>
              <a:rPr lang="en-US" dirty="0" smtClean="0"/>
              <a:t>KB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243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dirty="0" smtClean="0"/>
              <a:t>Café talk  - </a:t>
            </a:r>
            <a:br>
              <a:rPr lang="en-US" dirty="0" smtClean="0"/>
            </a:br>
            <a:r>
              <a:rPr lang="en-US" dirty="0" smtClean="0"/>
              <a:t>knowledge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4746"/>
            <a:ext cx="8229600" cy="4331417"/>
          </a:xfrm>
        </p:spPr>
        <p:txBody>
          <a:bodyPr/>
          <a:lstStyle/>
          <a:p>
            <a:r>
              <a:rPr lang="en-US" dirty="0" smtClean="0"/>
              <a:t>A look at three projects and </a:t>
            </a:r>
            <a:r>
              <a:rPr lang="en-US" dirty="0"/>
              <a:t>their approach to knowledge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Migration of </a:t>
            </a:r>
            <a:r>
              <a:rPr lang="en-US" dirty="0" err="1" smtClean="0"/>
              <a:t>SAPweb</a:t>
            </a:r>
            <a:r>
              <a:rPr lang="en-US" dirty="0" smtClean="0"/>
              <a:t> help documentation to the KB</a:t>
            </a:r>
          </a:p>
          <a:p>
            <a:pPr lvl="1"/>
            <a:r>
              <a:rPr lang="en-US" dirty="0" smtClean="0"/>
              <a:t>RAFT</a:t>
            </a:r>
          </a:p>
          <a:p>
            <a:pPr lvl="1"/>
            <a:r>
              <a:rPr lang="en-US" dirty="0" smtClean="0"/>
              <a:t>Mac OS 10.9 release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577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283243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2541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Strong use of tools</a:t>
            </a:r>
            <a:endParaRPr lang="en-US" dirty="0"/>
          </a:p>
          <a:p>
            <a:r>
              <a:rPr lang="en-US" dirty="0" smtClean="0"/>
              <a:t>Built upon prior knowledge</a:t>
            </a:r>
          </a:p>
          <a:p>
            <a:pPr lvl="1"/>
            <a:r>
              <a:rPr lang="en-US" dirty="0" smtClean="0"/>
              <a:t>Repurpose</a:t>
            </a:r>
          </a:p>
          <a:p>
            <a:pPr lvl="1"/>
            <a:r>
              <a:rPr lang="en-US" dirty="0" smtClean="0"/>
              <a:t>Reuse</a:t>
            </a:r>
          </a:p>
          <a:p>
            <a:pPr lvl="1"/>
            <a:r>
              <a:rPr lang="en-US" dirty="0" smtClean="0"/>
              <a:t>Deprecation</a:t>
            </a:r>
          </a:p>
          <a:p>
            <a:r>
              <a:rPr lang="en-US" dirty="0" smtClean="0"/>
              <a:t>Distributed content generation</a:t>
            </a:r>
          </a:p>
          <a:p>
            <a:pPr lvl="1"/>
            <a:r>
              <a:rPr lang="en-US" dirty="0" smtClean="0"/>
              <a:t>IS&amp;T Website &amp; KB Team used as editors </a:t>
            </a:r>
            <a:r>
              <a:rPr lang="en-US" b="1" u="sng" dirty="0" smtClean="0"/>
              <a:t>not</a:t>
            </a:r>
            <a:r>
              <a:rPr lang="en-US" dirty="0" smtClean="0"/>
              <a:t> producers</a:t>
            </a:r>
          </a:p>
          <a:p>
            <a:r>
              <a:rPr lang="en-US" b="1" dirty="0" smtClean="0"/>
              <a:t>Knowledge Lifecycle </a:t>
            </a:r>
            <a:r>
              <a:rPr lang="en-US" dirty="0" smtClean="0"/>
              <a:t>paired with the </a:t>
            </a:r>
            <a:r>
              <a:rPr lang="en-US" b="1" dirty="0" smtClean="0"/>
              <a:t>Software Lifecycle</a:t>
            </a:r>
          </a:p>
          <a:p>
            <a:r>
              <a:rPr lang="en-US" dirty="0" smtClean="0"/>
              <a:t>Fairly mature model for knowledge management but contains </a:t>
            </a:r>
            <a:r>
              <a:rPr lang="en-US" b="1" dirty="0" smtClean="0"/>
              <a:t>continual process improvement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412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Don’t call the fire department from a burning building</a:t>
            </a:r>
            <a:endParaRPr lang="en-US" dirty="0"/>
          </a:p>
        </p:txBody>
      </p:sp>
      <p:pic>
        <p:nvPicPr>
          <p:cNvPr id="4" name="GI Joe PSA Kitchen Fire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  <p:extLst>
      <p:ext uri="{BB962C8B-B14F-4D97-AF65-F5344CB8AC3E}">
        <p14:creationId xmlns:p14="http://schemas.microsoft.com/office/powerpoint/2010/main" val="3956682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and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What tools are you using?</a:t>
            </a:r>
          </a:p>
          <a:p>
            <a:r>
              <a:rPr lang="en-US" sz="4000" dirty="0" smtClean="0"/>
              <a:t>What barriers prevent you from putting your content in the KB?</a:t>
            </a:r>
          </a:p>
          <a:p>
            <a:r>
              <a:rPr lang="en-US" sz="4000" dirty="0" smtClean="0"/>
              <a:t>What would make it easier?</a:t>
            </a:r>
          </a:p>
          <a:p>
            <a:r>
              <a:rPr lang="en-US" sz="4000" dirty="0" smtClean="0"/>
              <a:t>What are the benefits of putting your content in the KB?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059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Would you refer to these documents if they were available in the KB?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Project charter</a:t>
            </a:r>
          </a:p>
          <a:p>
            <a:r>
              <a:rPr lang="en-US" dirty="0" smtClean="0"/>
              <a:t>Project requirements</a:t>
            </a:r>
          </a:p>
          <a:p>
            <a:r>
              <a:rPr lang="en-US" dirty="0" smtClean="0"/>
              <a:t>Business case</a:t>
            </a:r>
          </a:p>
          <a:p>
            <a:r>
              <a:rPr lang="en-US" dirty="0" smtClean="0"/>
              <a:t>RFP</a:t>
            </a:r>
          </a:p>
          <a:p>
            <a:r>
              <a:rPr lang="en-US" dirty="0" smtClean="0"/>
              <a:t>System requirements</a:t>
            </a:r>
            <a:endParaRPr lang="en-US" dirty="0"/>
          </a:p>
          <a:p>
            <a:r>
              <a:rPr lang="en-US" dirty="0" smtClean="0"/>
              <a:t>System </a:t>
            </a:r>
            <a:r>
              <a:rPr lang="en-US" dirty="0"/>
              <a:t>feed information</a:t>
            </a:r>
          </a:p>
          <a:p>
            <a:r>
              <a:rPr lang="en-US" dirty="0"/>
              <a:t>Server information</a:t>
            </a:r>
          </a:p>
          <a:p>
            <a:r>
              <a:rPr lang="en-US" dirty="0" smtClean="0"/>
              <a:t>Application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586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Authoring assistance is </a:t>
            </a:r>
            <a:r>
              <a:rPr lang="en-US" dirty="0" smtClean="0"/>
              <a:t>available.  </a:t>
            </a:r>
          </a:p>
          <a:p>
            <a:pPr lvl="1"/>
            <a:r>
              <a:rPr lang="en-US" dirty="0" err="1" smtClean="0"/>
              <a:t>kb-help@mit.edu</a:t>
            </a:r>
            <a:endParaRPr lang="en-US" dirty="0"/>
          </a:p>
          <a:p>
            <a:r>
              <a:rPr lang="en-US" dirty="0"/>
              <a:t>You can use a </a:t>
            </a:r>
            <a:r>
              <a:rPr lang="en-US" dirty="0" smtClean="0"/>
              <a:t>“landing page” </a:t>
            </a:r>
            <a:r>
              <a:rPr lang="en-US" dirty="0"/>
              <a:t>to organize your </a:t>
            </a:r>
            <a:r>
              <a:rPr lang="en-US" dirty="0" smtClean="0"/>
              <a:t>documents.</a:t>
            </a:r>
            <a:endParaRPr lang="en-US" dirty="0"/>
          </a:p>
          <a:p>
            <a:r>
              <a:rPr lang="en-US" dirty="0"/>
              <a:t>You can </a:t>
            </a:r>
            <a:r>
              <a:rPr lang="en-US" dirty="0" smtClean="0"/>
              <a:t>add a watch to your pages</a:t>
            </a:r>
          </a:p>
          <a:p>
            <a:r>
              <a:rPr lang="en-US" dirty="0" smtClean="0"/>
              <a:t>You </a:t>
            </a:r>
            <a:r>
              <a:rPr lang="en-US" dirty="0"/>
              <a:t>can tag pages, and </a:t>
            </a:r>
            <a:r>
              <a:rPr lang="en-US" dirty="0" smtClean="0"/>
              <a:t>create dynamic listings based on tags.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369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IS&amp;T Knowledge Management Core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Alison Bell – Systems Engineering</a:t>
            </a:r>
          </a:p>
          <a:p>
            <a:r>
              <a:rPr lang="en-US" dirty="0" smtClean="0"/>
              <a:t>Mike Berger – Data Management</a:t>
            </a:r>
          </a:p>
          <a:p>
            <a:r>
              <a:rPr lang="en-US" dirty="0" smtClean="0"/>
              <a:t>Monique Buchanan – Operations and Infrastructure</a:t>
            </a:r>
          </a:p>
          <a:p>
            <a:r>
              <a:rPr lang="en-US" dirty="0" smtClean="0"/>
              <a:t>Dave Conlon – Systems Engineering</a:t>
            </a:r>
          </a:p>
          <a:p>
            <a:r>
              <a:rPr lang="en-US" dirty="0" smtClean="0"/>
              <a:t>Heather Anne Harrison – Systems Engineering</a:t>
            </a:r>
          </a:p>
          <a:p>
            <a:r>
              <a:rPr lang="en-US" dirty="0" smtClean="0"/>
              <a:t>Frank Quern – Administrative Systems</a:t>
            </a:r>
          </a:p>
          <a:p>
            <a:r>
              <a:rPr lang="en-US" dirty="0" smtClean="0"/>
              <a:t>Jon Reed – Customer Support</a:t>
            </a:r>
          </a:p>
          <a:p>
            <a:r>
              <a:rPr lang="en-US" dirty="0" smtClean="0"/>
              <a:t>Lisa Robinson – Customer Support</a:t>
            </a:r>
          </a:p>
          <a:p>
            <a:r>
              <a:rPr lang="en-US" dirty="0" smtClean="0"/>
              <a:t>Oliver Thomas – Customer Support</a:t>
            </a:r>
          </a:p>
          <a:p>
            <a:r>
              <a:rPr lang="en-US" dirty="0" smtClean="0"/>
              <a:t>Mark </a:t>
            </a:r>
            <a:r>
              <a:rPr lang="en-US" dirty="0" err="1" smtClean="0"/>
              <a:t>Wiklund</a:t>
            </a:r>
            <a:r>
              <a:rPr lang="en-US" dirty="0" smtClean="0"/>
              <a:t> -  Systems Engineering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217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if you catch on fire</a:t>
            </a:r>
            <a:endParaRPr lang="en-US" dirty="0"/>
          </a:p>
        </p:txBody>
      </p:sp>
      <p:pic>
        <p:nvPicPr>
          <p:cNvPr id="5" name="Campfire GI Joe PSA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  <p:extLst>
      <p:ext uri="{BB962C8B-B14F-4D97-AF65-F5344CB8AC3E}">
        <p14:creationId xmlns:p14="http://schemas.microsoft.com/office/powerpoint/2010/main" val="761869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Because….</a:t>
            </a:r>
            <a:endParaRPr lang="en-US" dirty="0"/>
          </a:p>
        </p:txBody>
      </p:sp>
      <p:pic>
        <p:nvPicPr>
          <p:cNvPr id="5" name="The more you know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55750" y="1600200"/>
            <a:ext cx="6034088" cy="4525963"/>
          </a:xfrm>
        </p:spPr>
      </p:pic>
    </p:spTree>
    <p:extLst>
      <p:ext uri="{BB962C8B-B14F-4D97-AF65-F5344CB8AC3E}">
        <p14:creationId xmlns:p14="http://schemas.microsoft.com/office/powerpoint/2010/main" val="462100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swim during a thunderstorm</a:t>
            </a:r>
            <a:endParaRPr lang="en-US" dirty="0"/>
          </a:p>
        </p:txBody>
      </p:sp>
      <p:pic>
        <p:nvPicPr>
          <p:cNvPr id="5" name="swim during a thunderstorm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  <p:extLst>
      <p:ext uri="{BB962C8B-B14F-4D97-AF65-F5344CB8AC3E}">
        <p14:creationId xmlns:p14="http://schemas.microsoft.com/office/powerpoint/2010/main" val="2267855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KM Core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Make the capture, sharing and maintenance of information technology knowledge easy and reliable for the MIT Community.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5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KM Core Guiding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IS&amp;T is a learning organization.  We are creators and consumers of </a:t>
            </a:r>
            <a:r>
              <a:rPr lang="en-US" dirty="0" smtClean="0"/>
              <a:t>knowledge.</a:t>
            </a:r>
          </a:p>
          <a:p>
            <a:r>
              <a:rPr lang="en-US" dirty="0" smtClean="0"/>
              <a:t>Knowledge management system </a:t>
            </a:r>
            <a:r>
              <a:rPr lang="en-US" dirty="0"/>
              <a:t>is easily accessible, easy to use. </a:t>
            </a:r>
            <a:endParaRPr lang="en-US" dirty="0" smtClean="0"/>
          </a:p>
          <a:p>
            <a:r>
              <a:rPr lang="en-US" dirty="0"/>
              <a:t>Knowledge management processes and systems are coordinated and streamlined to decrease duplication of effort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960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KM Core Guiding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</a:t>
            </a:r>
            <a:r>
              <a:rPr lang="en-US" dirty="0"/>
              <a:t>is easily searchable and navigable.</a:t>
            </a:r>
          </a:p>
          <a:p>
            <a:r>
              <a:rPr lang="en-US" dirty="0" smtClean="0"/>
              <a:t>Distributed </a:t>
            </a:r>
            <a:r>
              <a:rPr lang="en-US" dirty="0"/>
              <a:t>authorship is a key component of the </a:t>
            </a:r>
            <a:r>
              <a:rPr lang="en-US" dirty="0" smtClean="0"/>
              <a:t>knowledge management system </a:t>
            </a:r>
            <a:endParaRPr lang="en-US" dirty="0"/>
          </a:p>
          <a:p>
            <a:r>
              <a:rPr lang="en-US" dirty="0" smtClean="0"/>
              <a:t>Knowledge management </a:t>
            </a:r>
            <a:r>
              <a:rPr lang="en-US" dirty="0"/>
              <a:t>is a service and has a lifecycle.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912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>
              <a:defRPr/>
            </a:pPr>
            <a:r>
              <a:rPr lang="en-US" smtClean="0"/>
              <a:t>http://kb.mit.edu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Over 12,000 pages, from Android to Zephyr.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Have you used it?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Have you contributed to it?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Have you commented or left feedback?</a:t>
            </a:r>
          </a:p>
          <a:p>
            <a:pPr marL="625056" lvl="1" indent="-312528">
              <a:buSzPct val="75000"/>
              <a:buFontTx/>
              <a:buChar char="•"/>
              <a:defRPr/>
            </a:pPr>
            <a:r>
              <a:rPr lang="en-US" smtClean="0"/>
              <a:t>Did you </a:t>
            </a:r>
            <a:r>
              <a:rPr lang="en-US" i="1" smtClean="0"/>
              <a:t>know</a:t>
            </a:r>
            <a:r>
              <a:rPr lang="en-US" smtClean="0"/>
              <a:t> you could comment or leave feedback?</a:t>
            </a:r>
          </a:p>
        </p:txBody>
      </p:sp>
    </p:spTree>
    <p:extLst>
      <p:ext uri="{BB962C8B-B14F-4D97-AF65-F5344CB8AC3E}">
        <p14:creationId xmlns:p14="http://schemas.microsoft.com/office/powerpoint/2010/main" val="212153219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669727" y="312539"/>
            <a:ext cx="7803431" cy="1518047"/>
          </a:xfrm>
        </p:spPr>
        <p:txBody>
          <a:bodyPr/>
          <a:lstStyle/>
          <a:p>
            <a:pPr defTabSz="389544">
              <a:defRPr/>
            </a:pPr>
            <a:r>
              <a:rPr lang="en-US" sz="5300"/>
              <a:t>The knowledge base is…</a:t>
            </a:r>
            <a:endParaRPr lang="en-US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9727" y="1830587"/>
            <a:ext cx="7803431" cy="4419079"/>
          </a:xfrm>
        </p:spPr>
        <p:txBody>
          <a:bodyPr/>
          <a:lstStyle/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community-focused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open and inclusive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distributed authorship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focus on lightweight content (Q&amp;A or short articles)</a:t>
            </a:r>
          </a:p>
          <a:p>
            <a:pPr marL="312528" indent="-312528">
              <a:buSzPct val="75000"/>
              <a:buFontTx/>
              <a:buChar char="•"/>
              <a:defRPr/>
            </a:pPr>
            <a:r>
              <a:rPr lang="en-US" smtClean="0"/>
              <a:t>technology-focused</a:t>
            </a:r>
          </a:p>
        </p:txBody>
      </p:sp>
    </p:spTree>
    <p:extLst>
      <p:ext uri="{BB962C8B-B14F-4D97-AF65-F5344CB8AC3E}">
        <p14:creationId xmlns:p14="http://schemas.microsoft.com/office/powerpoint/2010/main" val="37228120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25989</TotalTime>
  <Words>2141</Words>
  <Application>Microsoft Macintosh PowerPoint</Application>
  <PresentationFormat>On-screen Show (4:3)</PresentationFormat>
  <Paragraphs>325</Paragraphs>
  <Slides>38</Slides>
  <Notes>19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What To Do When You Catch on Fire</vt:lpstr>
      <vt:lpstr>Café talk  -  knowledge management</vt:lpstr>
      <vt:lpstr>Café talk  -  knowledge management</vt:lpstr>
      <vt:lpstr>Don’t swim during a thunderstorm</vt:lpstr>
      <vt:lpstr>KM Core Mission</vt:lpstr>
      <vt:lpstr>KM Core Guiding Principles</vt:lpstr>
      <vt:lpstr>KM Core Guiding Principles</vt:lpstr>
      <vt:lpstr>http://kb.mit.edu</vt:lpstr>
      <vt:lpstr>The knowledge base is…</vt:lpstr>
      <vt:lpstr>The knowledge base is not…</vt:lpstr>
      <vt:lpstr>Authorship &amp; Feedback</vt:lpstr>
      <vt:lpstr>What will the KB look  like in 5 years?</vt:lpstr>
      <vt:lpstr>What to do if someone passes out </vt:lpstr>
      <vt:lpstr>SAPweb Help Documentation</vt:lpstr>
      <vt:lpstr>SAPweb Help Documentation</vt:lpstr>
      <vt:lpstr>Atlas User Guide</vt:lpstr>
      <vt:lpstr>Atlas Self-Service</vt:lpstr>
      <vt:lpstr>Atlas Self-Service Guide</vt:lpstr>
      <vt:lpstr>Self-Service FAQ</vt:lpstr>
      <vt:lpstr>You’ll never learn without trying</vt:lpstr>
      <vt:lpstr>RAFT Knowledge Needs</vt:lpstr>
      <vt:lpstr>RAFT Documentation</vt:lpstr>
      <vt:lpstr>What should go where and when?</vt:lpstr>
      <vt:lpstr>RAFT Lessons</vt:lpstr>
      <vt:lpstr>How to stop a nosebleed</vt:lpstr>
      <vt:lpstr>OS X 10.9  Mavericks Release</vt:lpstr>
      <vt:lpstr>Problem: New Operating System</vt:lpstr>
      <vt:lpstr>KM Core Guidelines</vt:lpstr>
      <vt:lpstr>Knowledge Workflow</vt:lpstr>
      <vt:lpstr>Process</vt:lpstr>
      <vt:lpstr>How did it work?</vt:lpstr>
      <vt:lpstr>Don’t call the fire department from a burning building</vt:lpstr>
      <vt:lpstr>Q and A</vt:lpstr>
      <vt:lpstr>Would you refer to these documents if they were available in the KB?</vt:lpstr>
      <vt:lpstr>Did you know?</vt:lpstr>
      <vt:lpstr>IS&amp;T Knowledge Management Core </vt:lpstr>
      <vt:lpstr>What to do if you catch on fire</vt:lpstr>
      <vt:lpstr>Because….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To Do When You Catch on Fire</dc:title>
  <dc:creator>Lisa Robinson</dc:creator>
  <cp:lastModifiedBy>Lisa Robinson</cp:lastModifiedBy>
  <cp:revision>62</cp:revision>
  <dcterms:created xsi:type="dcterms:W3CDTF">2014-01-23T15:40:44Z</dcterms:created>
  <dcterms:modified xsi:type="dcterms:W3CDTF">2014-02-11T23:49:38Z</dcterms:modified>
</cp:coreProperties>
</file>