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6" r:id="rId2"/>
    <p:sldMasterId id="2147483700" r:id="rId3"/>
    <p:sldMasterId id="2147483714" r:id="rId4"/>
    <p:sldMasterId id="2147483728" r:id="rId5"/>
    <p:sldMasterId id="2147483740" r:id="rId6"/>
    <p:sldMasterId id="2147483752" r:id="rId7"/>
  </p:sldMasterIdLst>
  <p:notesMasterIdLst>
    <p:notesMasterId r:id="rId81"/>
  </p:notesMasterIdLst>
  <p:handoutMasterIdLst>
    <p:handoutMasterId r:id="rId82"/>
  </p:handoutMasterIdLst>
  <p:sldIdLst>
    <p:sldId id="475" r:id="rId8"/>
    <p:sldId id="585" r:id="rId9"/>
    <p:sldId id="477" r:id="rId10"/>
    <p:sldId id="708" r:id="rId11"/>
    <p:sldId id="709" r:id="rId12"/>
    <p:sldId id="663" r:id="rId13"/>
    <p:sldId id="658" r:id="rId14"/>
    <p:sldId id="659" r:id="rId15"/>
    <p:sldId id="660" r:id="rId16"/>
    <p:sldId id="661" r:id="rId17"/>
    <p:sldId id="664" r:id="rId18"/>
    <p:sldId id="688" r:id="rId19"/>
    <p:sldId id="733" r:id="rId20"/>
    <p:sldId id="734" r:id="rId21"/>
    <p:sldId id="689" r:id="rId22"/>
    <p:sldId id="690" r:id="rId23"/>
    <p:sldId id="691" r:id="rId24"/>
    <p:sldId id="692" r:id="rId25"/>
    <p:sldId id="693" r:id="rId26"/>
    <p:sldId id="694" r:id="rId27"/>
    <p:sldId id="695" r:id="rId28"/>
    <p:sldId id="700" r:id="rId29"/>
    <p:sldId id="701" r:id="rId30"/>
    <p:sldId id="727" r:id="rId31"/>
    <p:sldId id="710" r:id="rId32"/>
    <p:sldId id="717" r:id="rId33"/>
    <p:sldId id="718" r:id="rId34"/>
    <p:sldId id="703" r:id="rId35"/>
    <p:sldId id="732" r:id="rId36"/>
    <p:sldId id="707" r:id="rId37"/>
    <p:sldId id="704" r:id="rId38"/>
    <p:sldId id="723" r:id="rId39"/>
    <p:sldId id="724" r:id="rId40"/>
    <p:sldId id="725" r:id="rId41"/>
    <p:sldId id="726" r:id="rId42"/>
    <p:sldId id="713" r:id="rId43"/>
    <p:sldId id="389" r:id="rId44"/>
    <p:sldId id="459" r:id="rId45"/>
    <p:sldId id="460" r:id="rId46"/>
    <p:sldId id="461" r:id="rId47"/>
    <p:sldId id="462" r:id="rId48"/>
    <p:sldId id="463" r:id="rId49"/>
    <p:sldId id="464" r:id="rId50"/>
    <p:sldId id="465" r:id="rId51"/>
    <p:sldId id="311" r:id="rId52"/>
    <p:sldId id="471" r:id="rId53"/>
    <p:sldId id="313" r:id="rId54"/>
    <p:sldId id="320" r:id="rId55"/>
    <p:sldId id="380" r:id="rId56"/>
    <p:sldId id="384" r:id="rId57"/>
    <p:sldId id="398" r:id="rId58"/>
    <p:sldId id="399" r:id="rId59"/>
    <p:sldId id="400" r:id="rId60"/>
    <p:sldId id="466" r:id="rId61"/>
    <p:sldId id="452" r:id="rId62"/>
    <p:sldId id="403" r:id="rId63"/>
    <p:sldId id="457" r:id="rId64"/>
    <p:sldId id="467" r:id="rId65"/>
    <p:sldId id="404" r:id="rId66"/>
    <p:sldId id="405" r:id="rId67"/>
    <p:sldId id="468" r:id="rId68"/>
    <p:sldId id="407" r:id="rId69"/>
    <p:sldId id="469" r:id="rId70"/>
    <p:sldId id="474" r:id="rId71"/>
    <p:sldId id="408" r:id="rId72"/>
    <p:sldId id="455" r:id="rId73"/>
    <p:sldId id="409" r:id="rId74"/>
    <p:sldId id="420" r:id="rId75"/>
    <p:sldId id="429" r:id="rId76"/>
    <p:sldId id="422" r:id="rId77"/>
    <p:sldId id="737" r:id="rId78"/>
    <p:sldId id="425" r:id="rId79"/>
    <p:sldId id="581"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5C9"/>
    <a:srgbClr val="2D2D8A"/>
    <a:srgbClr val="4D739B"/>
    <a:srgbClr val="416386"/>
    <a:srgbClr val="33332D"/>
    <a:srgbClr val="B9121B"/>
    <a:srgbClr val="8A0917"/>
    <a:srgbClr val="AB8442"/>
    <a:srgbClr val="7B38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3" autoAdjust="0"/>
    <p:restoredTop sz="94608" autoAdjust="0"/>
  </p:normalViewPr>
  <p:slideViewPr>
    <p:cSldViewPr snapToGrid="0" snapToObjects="1">
      <p:cViewPr>
        <p:scale>
          <a:sx n="80" d="100"/>
          <a:sy n="80" d="100"/>
        </p:scale>
        <p:origin x="-1536" y="-168"/>
      </p:cViewPr>
      <p:guideLst>
        <p:guide orient="horz" pos="2160"/>
        <p:guide pos="2880"/>
      </p:guideLst>
    </p:cSldViewPr>
  </p:slideViewPr>
  <p:outlineViewPr>
    <p:cViewPr>
      <p:scale>
        <a:sx n="33" d="100"/>
        <a:sy n="33" d="100"/>
      </p:scale>
      <p:origin x="0" y="355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80" Type="http://schemas.openxmlformats.org/officeDocument/2006/relationships/slide" Target="slides/slide73.xml"/><Relationship Id="rId81" Type="http://schemas.openxmlformats.org/officeDocument/2006/relationships/notesMaster" Target="notesMasters/notesMaster1.xml"/><Relationship Id="rId82" Type="http://schemas.openxmlformats.org/officeDocument/2006/relationships/handoutMaster" Target="handoutMasters/handoutMaster1.xml"/><Relationship Id="rId83" Type="http://schemas.openxmlformats.org/officeDocument/2006/relationships/printerSettings" Target="printerSettings/printerSettings1.bin"/><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82E44-4D8C-7A45-84C7-31ED09E84DBB}" type="doc">
      <dgm:prSet loTypeId="urn:microsoft.com/office/officeart/2005/8/layout/process1" loCatId="" qsTypeId="urn:microsoft.com/office/officeart/2005/8/quickstyle/simple4" qsCatId="simple" csTypeId="urn:microsoft.com/office/officeart/2005/8/colors/accent1_2" csCatId="accent1" phldr="1"/>
      <dgm:spPr/>
    </dgm:pt>
    <dgm:pt modelId="{6831C72F-4C22-D944-9E1D-28467C1AE42B}">
      <dgm:prSet phldrT="[Text]"/>
      <dgm:spPr/>
      <dgm:t>
        <a:bodyPr/>
        <a:lstStyle/>
        <a:p>
          <a:r>
            <a:rPr lang="en-US" dirty="0" smtClean="0"/>
            <a:t>Compile</a:t>
          </a:r>
          <a:endParaRPr lang="en-US" dirty="0"/>
        </a:p>
      </dgm:t>
    </dgm:pt>
    <dgm:pt modelId="{A6F8D089-2CA7-CB41-9752-60436CAEFB2A}" type="parTrans" cxnId="{709732E8-744E-E64B-860F-D7E292CEEBAD}">
      <dgm:prSet/>
      <dgm:spPr/>
      <dgm:t>
        <a:bodyPr/>
        <a:lstStyle/>
        <a:p>
          <a:endParaRPr lang="en-US"/>
        </a:p>
      </dgm:t>
    </dgm:pt>
    <dgm:pt modelId="{8BBE364C-7A55-054C-8F6A-5E365B423D0D}" type="sibTrans" cxnId="{709732E8-744E-E64B-860F-D7E292CEEBAD}">
      <dgm:prSet/>
      <dgm:spPr/>
      <dgm:t>
        <a:bodyPr/>
        <a:lstStyle/>
        <a:p>
          <a:endParaRPr lang="en-US"/>
        </a:p>
      </dgm:t>
    </dgm:pt>
    <dgm:pt modelId="{412BAA03-15B2-4F4D-AC40-33B9CCFB0BD0}">
      <dgm:prSet phldrT="[Text]"/>
      <dgm:spPr/>
      <dgm:t>
        <a:bodyPr/>
        <a:lstStyle/>
        <a:p>
          <a:r>
            <a:rPr lang="en-US" dirty="0" smtClean="0"/>
            <a:t>Exploit Generator</a:t>
          </a:r>
          <a:endParaRPr lang="en-US" dirty="0"/>
        </a:p>
      </dgm:t>
    </dgm:pt>
    <dgm:pt modelId="{A770BA52-6A09-8943-9038-275ABA056893}" type="parTrans" cxnId="{CEE3D7B1-A11E-3249-847B-9014778530A5}">
      <dgm:prSet/>
      <dgm:spPr/>
      <dgm:t>
        <a:bodyPr/>
        <a:lstStyle/>
        <a:p>
          <a:endParaRPr lang="en-US"/>
        </a:p>
      </dgm:t>
    </dgm:pt>
    <dgm:pt modelId="{5C19E598-0815-AC4D-A698-C2BC7AB38BE4}" type="sibTrans" cxnId="{CEE3D7B1-A11E-3249-847B-9014778530A5}">
      <dgm:prSet/>
      <dgm:spPr/>
      <dgm:t>
        <a:bodyPr/>
        <a:lstStyle/>
        <a:p>
          <a:endParaRPr lang="en-US"/>
        </a:p>
      </dgm:t>
    </dgm:pt>
    <dgm:pt modelId="{55EAEF67-1C2F-7043-8188-82C422E772B2}">
      <dgm:prSet phldrT="[Text]"/>
      <dgm:spPr/>
      <dgm:t>
        <a:bodyPr/>
        <a:lstStyle/>
        <a:p>
          <a:r>
            <a:rPr lang="en-US" dirty="0" smtClean="0"/>
            <a:t>Bug Finder</a:t>
          </a:r>
          <a:endParaRPr lang="en-US" dirty="0"/>
        </a:p>
      </dgm:t>
    </dgm:pt>
    <dgm:pt modelId="{6865C2E8-BE08-BC4A-874C-9EA34BD9B80F}" type="sibTrans" cxnId="{379EFF51-A93B-1B42-B061-A2803C5E2E9B}">
      <dgm:prSet/>
      <dgm:spPr/>
      <dgm:t>
        <a:bodyPr/>
        <a:lstStyle/>
        <a:p>
          <a:endParaRPr lang="en-US"/>
        </a:p>
      </dgm:t>
    </dgm:pt>
    <dgm:pt modelId="{1C246C50-0DFF-6345-A48E-8A316E214D82}" type="parTrans" cxnId="{379EFF51-A93B-1B42-B061-A2803C5E2E9B}">
      <dgm:prSet/>
      <dgm:spPr/>
      <dgm:t>
        <a:bodyPr/>
        <a:lstStyle/>
        <a:p>
          <a:endParaRPr lang="en-US"/>
        </a:p>
      </dgm:t>
    </dgm:pt>
    <dgm:pt modelId="{DF87E8FE-AB17-6147-B513-B8A308BBDBBF}" type="pres">
      <dgm:prSet presAssocID="{35282E44-4D8C-7A45-84C7-31ED09E84DBB}" presName="Name0" presStyleCnt="0">
        <dgm:presLayoutVars>
          <dgm:dir/>
          <dgm:resizeHandles val="exact"/>
        </dgm:presLayoutVars>
      </dgm:prSet>
      <dgm:spPr/>
    </dgm:pt>
    <dgm:pt modelId="{24932864-B908-5A40-BB80-03EE4356A7B7}" type="pres">
      <dgm:prSet presAssocID="{6831C72F-4C22-D944-9E1D-28467C1AE42B}" presName="node" presStyleLbl="node1" presStyleIdx="0" presStyleCnt="3">
        <dgm:presLayoutVars>
          <dgm:bulletEnabled val="1"/>
        </dgm:presLayoutVars>
      </dgm:prSet>
      <dgm:spPr/>
      <dgm:t>
        <a:bodyPr/>
        <a:lstStyle/>
        <a:p>
          <a:endParaRPr lang="en-US"/>
        </a:p>
      </dgm:t>
    </dgm:pt>
    <dgm:pt modelId="{3CC5030E-69DB-3F4F-99D9-4F34D331933A}" type="pres">
      <dgm:prSet presAssocID="{8BBE364C-7A55-054C-8F6A-5E365B423D0D}" presName="sibTrans" presStyleLbl="sibTrans2D1" presStyleIdx="0" presStyleCnt="2"/>
      <dgm:spPr/>
      <dgm:t>
        <a:bodyPr/>
        <a:lstStyle/>
        <a:p>
          <a:endParaRPr lang="en-US"/>
        </a:p>
      </dgm:t>
    </dgm:pt>
    <dgm:pt modelId="{569AA106-9EBC-5149-9AF4-D4B2A9FADDC0}" type="pres">
      <dgm:prSet presAssocID="{8BBE364C-7A55-054C-8F6A-5E365B423D0D}" presName="connectorText" presStyleLbl="sibTrans2D1" presStyleIdx="0" presStyleCnt="2"/>
      <dgm:spPr/>
      <dgm:t>
        <a:bodyPr/>
        <a:lstStyle/>
        <a:p>
          <a:endParaRPr lang="en-US"/>
        </a:p>
      </dgm:t>
    </dgm:pt>
    <dgm:pt modelId="{D6244863-9342-7041-8CD9-A3845F3D97B1}" type="pres">
      <dgm:prSet presAssocID="{55EAEF67-1C2F-7043-8188-82C422E772B2}" presName="node" presStyleLbl="node1" presStyleIdx="1" presStyleCnt="3">
        <dgm:presLayoutVars>
          <dgm:bulletEnabled val="1"/>
        </dgm:presLayoutVars>
      </dgm:prSet>
      <dgm:spPr/>
      <dgm:t>
        <a:bodyPr/>
        <a:lstStyle/>
        <a:p>
          <a:endParaRPr lang="en-US"/>
        </a:p>
      </dgm:t>
    </dgm:pt>
    <dgm:pt modelId="{C47A0420-817D-8F45-8F40-5B08017A5AC6}" type="pres">
      <dgm:prSet presAssocID="{6865C2E8-BE08-BC4A-874C-9EA34BD9B80F}" presName="sibTrans" presStyleLbl="sibTrans2D1" presStyleIdx="1" presStyleCnt="2"/>
      <dgm:spPr/>
      <dgm:t>
        <a:bodyPr/>
        <a:lstStyle/>
        <a:p>
          <a:endParaRPr lang="en-US"/>
        </a:p>
      </dgm:t>
    </dgm:pt>
    <dgm:pt modelId="{A44CAA59-75CC-124E-8CA9-050B82EB8352}" type="pres">
      <dgm:prSet presAssocID="{6865C2E8-BE08-BC4A-874C-9EA34BD9B80F}" presName="connectorText" presStyleLbl="sibTrans2D1" presStyleIdx="1" presStyleCnt="2"/>
      <dgm:spPr/>
      <dgm:t>
        <a:bodyPr/>
        <a:lstStyle/>
        <a:p>
          <a:endParaRPr lang="en-US"/>
        </a:p>
      </dgm:t>
    </dgm:pt>
    <dgm:pt modelId="{CAE85446-A343-544A-A1CF-DAA7EF8A8FF5}" type="pres">
      <dgm:prSet presAssocID="{412BAA03-15B2-4F4D-AC40-33B9CCFB0BD0}" presName="node" presStyleLbl="node1" presStyleIdx="2" presStyleCnt="3">
        <dgm:presLayoutVars>
          <dgm:bulletEnabled val="1"/>
        </dgm:presLayoutVars>
      </dgm:prSet>
      <dgm:spPr/>
      <dgm:t>
        <a:bodyPr/>
        <a:lstStyle/>
        <a:p>
          <a:endParaRPr lang="en-US"/>
        </a:p>
      </dgm:t>
    </dgm:pt>
  </dgm:ptLst>
  <dgm:cxnLst>
    <dgm:cxn modelId="{2028744C-40AB-E34C-A8EF-87081510974B}" type="presOf" srcId="{6865C2E8-BE08-BC4A-874C-9EA34BD9B80F}" destId="{C47A0420-817D-8F45-8F40-5B08017A5AC6}" srcOrd="0" destOrd="0" presId="urn:microsoft.com/office/officeart/2005/8/layout/process1"/>
    <dgm:cxn modelId="{ABB905D9-0CBE-5144-B0C1-C05B66D677B7}" type="presOf" srcId="{55EAEF67-1C2F-7043-8188-82C422E772B2}" destId="{D6244863-9342-7041-8CD9-A3845F3D97B1}" srcOrd="0" destOrd="0" presId="urn:microsoft.com/office/officeart/2005/8/layout/process1"/>
    <dgm:cxn modelId="{89CBA873-E58C-5946-A9EC-4D61D2CBF47B}" type="presOf" srcId="{6865C2E8-BE08-BC4A-874C-9EA34BD9B80F}" destId="{A44CAA59-75CC-124E-8CA9-050B82EB8352}" srcOrd="1" destOrd="0" presId="urn:microsoft.com/office/officeart/2005/8/layout/process1"/>
    <dgm:cxn modelId="{709732E8-744E-E64B-860F-D7E292CEEBAD}" srcId="{35282E44-4D8C-7A45-84C7-31ED09E84DBB}" destId="{6831C72F-4C22-D944-9E1D-28467C1AE42B}" srcOrd="0" destOrd="0" parTransId="{A6F8D089-2CA7-CB41-9752-60436CAEFB2A}" sibTransId="{8BBE364C-7A55-054C-8F6A-5E365B423D0D}"/>
    <dgm:cxn modelId="{9A8293A0-8D49-E54F-A67A-4673CFCDD9C3}" type="presOf" srcId="{8BBE364C-7A55-054C-8F6A-5E365B423D0D}" destId="{569AA106-9EBC-5149-9AF4-D4B2A9FADDC0}" srcOrd="1" destOrd="0" presId="urn:microsoft.com/office/officeart/2005/8/layout/process1"/>
    <dgm:cxn modelId="{548CDD62-CD74-0B47-9405-1F17540B5C15}" type="presOf" srcId="{8BBE364C-7A55-054C-8F6A-5E365B423D0D}" destId="{3CC5030E-69DB-3F4F-99D9-4F34D331933A}" srcOrd="0" destOrd="0" presId="urn:microsoft.com/office/officeart/2005/8/layout/process1"/>
    <dgm:cxn modelId="{516B64E2-DBFE-EC40-AC56-0C13910D7CD9}" type="presOf" srcId="{35282E44-4D8C-7A45-84C7-31ED09E84DBB}" destId="{DF87E8FE-AB17-6147-B513-B8A308BBDBBF}" srcOrd="0" destOrd="0" presId="urn:microsoft.com/office/officeart/2005/8/layout/process1"/>
    <dgm:cxn modelId="{379EFF51-A93B-1B42-B061-A2803C5E2E9B}" srcId="{35282E44-4D8C-7A45-84C7-31ED09E84DBB}" destId="{55EAEF67-1C2F-7043-8188-82C422E772B2}" srcOrd="1" destOrd="0" parTransId="{1C246C50-0DFF-6345-A48E-8A316E214D82}" sibTransId="{6865C2E8-BE08-BC4A-874C-9EA34BD9B80F}"/>
    <dgm:cxn modelId="{AF9D4E03-9105-1840-A262-3EEACC2BAED6}" type="presOf" srcId="{6831C72F-4C22-D944-9E1D-28467C1AE42B}" destId="{24932864-B908-5A40-BB80-03EE4356A7B7}" srcOrd="0" destOrd="0" presId="urn:microsoft.com/office/officeart/2005/8/layout/process1"/>
    <dgm:cxn modelId="{CEE3D7B1-A11E-3249-847B-9014778530A5}" srcId="{35282E44-4D8C-7A45-84C7-31ED09E84DBB}" destId="{412BAA03-15B2-4F4D-AC40-33B9CCFB0BD0}" srcOrd="2" destOrd="0" parTransId="{A770BA52-6A09-8943-9038-275ABA056893}" sibTransId="{5C19E598-0815-AC4D-A698-C2BC7AB38BE4}"/>
    <dgm:cxn modelId="{CC11CE27-4BF9-A04D-9C41-3DB8D914DF08}" type="presOf" srcId="{412BAA03-15B2-4F4D-AC40-33B9CCFB0BD0}" destId="{CAE85446-A343-544A-A1CF-DAA7EF8A8FF5}" srcOrd="0" destOrd="0" presId="urn:microsoft.com/office/officeart/2005/8/layout/process1"/>
    <dgm:cxn modelId="{8F19511A-44A9-394B-B3AD-B2A5C35C8FAC}" type="presParOf" srcId="{DF87E8FE-AB17-6147-B513-B8A308BBDBBF}" destId="{24932864-B908-5A40-BB80-03EE4356A7B7}" srcOrd="0" destOrd="0" presId="urn:microsoft.com/office/officeart/2005/8/layout/process1"/>
    <dgm:cxn modelId="{3B591542-277A-6F41-BC67-38195BDFA131}" type="presParOf" srcId="{DF87E8FE-AB17-6147-B513-B8A308BBDBBF}" destId="{3CC5030E-69DB-3F4F-99D9-4F34D331933A}" srcOrd="1" destOrd="0" presId="urn:microsoft.com/office/officeart/2005/8/layout/process1"/>
    <dgm:cxn modelId="{F72ADEC4-1A4E-9D4A-9C52-81FC5A790038}" type="presParOf" srcId="{3CC5030E-69DB-3F4F-99D9-4F34D331933A}" destId="{569AA106-9EBC-5149-9AF4-D4B2A9FADDC0}" srcOrd="0" destOrd="0" presId="urn:microsoft.com/office/officeart/2005/8/layout/process1"/>
    <dgm:cxn modelId="{46C62267-1722-F649-A531-1593BF62CA2F}" type="presParOf" srcId="{DF87E8FE-AB17-6147-B513-B8A308BBDBBF}" destId="{D6244863-9342-7041-8CD9-A3845F3D97B1}" srcOrd="2" destOrd="0" presId="urn:microsoft.com/office/officeart/2005/8/layout/process1"/>
    <dgm:cxn modelId="{9544151B-9F8E-6646-AA81-4D10267E0613}" type="presParOf" srcId="{DF87E8FE-AB17-6147-B513-B8A308BBDBBF}" destId="{C47A0420-817D-8F45-8F40-5B08017A5AC6}" srcOrd="3" destOrd="0" presId="urn:microsoft.com/office/officeart/2005/8/layout/process1"/>
    <dgm:cxn modelId="{CD4A6CB1-954C-E941-98C8-90327B5F56AF}" type="presParOf" srcId="{C47A0420-817D-8F45-8F40-5B08017A5AC6}" destId="{A44CAA59-75CC-124E-8CA9-050B82EB8352}" srcOrd="0" destOrd="0" presId="urn:microsoft.com/office/officeart/2005/8/layout/process1"/>
    <dgm:cxn modelId="{7ED3A231-998E-3748-8C6B-1D8A0EEB3654}" type="presParOf" srcId="{DF87E8FE-AB17-6147-B513-B8A308BBDBBF}" destId="{CAE85446-A343-544A-A1CF-DAA7EF8A8FF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282E44-4D8C-7A45-84C7-31ED09E84DBB}" type="doc">
      <dgm:prSet loTypeId="urn:microsoft.com/office/officeart/2005/8/layout/process1" loCatId="" qsTypeId="urn:microsoft.com/office/officeart/2005/8/quickstyle/simple4" qsCatId="simple" csTypeId="urn:microsoft.com/office/officeart/2005/8/colors/accent1_2" csCatId="accent1" phldr="1"/>
      <dgm:spPr/>
    </dgm:pt>
    <dgm:pt modelId="{412BAA03-15B2-4F4D-AC40-33B9CCFB0BD0}">
      <dgm:prSet phldrT="[Text]">
        <dgm:style>
          <a:lnRef idx="2">
            <a:schemeClr val="accent1">
              <a:shade val="50000"/>
            </a:schemeClr>
          </a:lnRef>
          <a:fillRef idx="1">
            <a:schemeClr val="accent1"/>
          </a:fillRef>
          <a:effectRef idx="0">
            <a:schemeClr val="accent1"/>
          </a:effectRef>
          <a:fontRef idx="minor">
            <a:schemeClr val="lt1"/>
          </a:fontRef>
        </dgm:style>
      </dgm:prSet>
      <dgm:spPr>
        <a:solidFill>
          <a:srgbClr val="416386"/>
        </a:solidFill>
      </dgm:spPr>
      <dgm:t>
        <a:bodyPr/>
        <a:lstStyle/>
        <a:p>
          <a:r>
            <a:rPr lang="en-US" dirty="0" smtClean="0"/>
            <a:t>Exploit Generation</a:t>
          </a:r>
          <a:endParaRPr lang="en-US" dirty="0"/>
        </a:p>
      </dgm:t>
    </dgm:pt>
    <dgm:pt modelId="{A770BA52-6A09-8943-9038-275ABA056893}" type="parTrans" cxnId="{CEE3D7B1-A11E-3249-847B-9014778530A5}">
      <dgm:prSet/>
      <dgm:spPr/>
      <dgm:t>
        <a:bodyPr/>
        <a:lstStyle/>
        <a:p>
          <a:endParaRPr lang="en-US"/>
        </a:p>
      </dgm:t>
    </dgm:pt>
    <dgm:pt modelId="{5C19E598-0815-AC4D-A698-C2BC7AB38BE4}" type="sibTrans" cxnId="{CEE3D7B1-A11E-3249-847B-9014778530A5}">
      <dgm:prSet/>
      <dgm:spPr/>
      <dgm:t>
        <a:bodyPr/>
        <a:lstStyle/>
        <a:p>
          <a:endParaRPr lang="en-US"/>
        </a:p>
      </dgm:t>
    </dgm:pt>
    <dgm:pt modelId="{55EAEF67-1C2F-7043-8188-82C422E772B2}">
      <dgm:prSet phldrT="[Text]">
        <dgm:style>
          <a:lnRef idx="2">
            <a:schemeClr val="accent1">
              <a:shade val="50000"/>
            </a:schemeClr>
          </a:lnRef>
          <a:fillRef idx="1">
            <a:schemeClr val="accent1"/>
          </a:fillRef>
          <a:effectRef idx="0">
            <a:schemeClr val="accent1"/>
          </a:effectRef>
          <a:fontRef idx="minor">
            <a:schemeClr val="lt1"/>
          </a:fontRef>
        </dgm:style>
      </dgm:prSet>
      <dgm:spPr>
        <a:solidFill>
          <a:srgbClr val="416386"/>
        </a:solidFill>
      </dgm:spPr>
      <dgm:t>
        <a:bodyPr/>
        <a:lstStyle/>
        <a:p>
          <a:r>
            <a:rPr lang="en-US" dirty="0" smtClean="0"/>
            <a:t>Vulnerability</a:t>
          </a:r>
        </a:p>
        <a:p>
          <a:r>
            <a:rPr lang="en-US" dirty="0" smtClean="0"/>
            <a:t>Discovery</a:t>
          </a:r>
          <a:endParaRPr lang="en-US" dirty="0"/>
        </a:p>
      </dgm:t>
    </dgm:pt>
    <dgm:pt modelId="{6865C2E8-BE08-BC4A-874C-9EA34BD9B80F}" type="sibTrans" cxnId="{379EFF51-A93B-1B42-B061-A2803C5E2E9B}">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en-US"/>
        </a:p>
      </dgm:t>
    </dgm:pt>
    <dgm:pt modelId="{1C246C50-0DFF-6345-A48E-8A316E214D82}" type="parTrans" cxnId="{379EFF51-A93B-1B42-B061-A2803C5E2E9B}">
      <dgm:prSet/>
      <dgm:spPr/>
      <dgm:t>
        <a:bodyPr/>
        <a:lstStyle/>
        <a:p>
          <a:endParaRPr lang="en-US"/>
        </a:p>
      </dgm:t>
    </dgm:pt>
    <dgm:pt modelId="{DF87E8FE-AB17-6147-B513-B8A308BBDBBF}" type="pres">
      <dgm:prSet presAssocID="{35282E44-4D8C-7A45-84C7-31ED09E84DBB}" presName="Name0" presStyleCnt="0">
        <dgm:presLayoutVars>
          <dgm:dir/>
          <dgm:resizeHandles val="exact"/>
        </dgm:presLayoutVars>
      </dgm:prSet>
      <dgm:spPr/>
    </dgm:pt>
    <dgm:pt modelId="{D6244863-9342-7041-8CD9-A3845F3D97B1}" type="pres">
      <dgm:prSet presAssocID="{55EAEF67-1C2F-7043-8188-82C422E772B2}" presName="node" presStyleLbl="node1" presStyleIdx="0" presStyleCnt="2" custLinFactNeighborX="-2077" custLinFactNeighborY="1161">
        <dgm:presLayoutVars>
          <dgm:bulletEnabled val="1"/>
        </dgm:presLayoutVars>
      </dgm:prSet>
      <dgm:spPr/>
      <dgm:t>
        <a:bodyPr/>
        <a:lstStyle/>
        <a:p>
          <a:endParaRPr lang="en-US"/>
        </a:p>
      </dgm:t>
    </dgm:pt>
    <dgm:pt modelId="{C47A0420-817D-8F45-8F40-5B08017A5AC6}" type="pres">
      <dgm:prSet presAssocID="{6865C2E8-BE08-BC4A-874C-9EA34BD9B80F}" presName="sibTrans" presStyleLbl="sibTrans2D1" presStyleIdx="0" presStyleCnt="1" custScaleX="132430"/>
      <dgm:spPr/>
      <dgm:t>
        <a:bodyPr/>
        <a:lstStyle/>
        <a:p>
          <a:endParaRPr lang="en-US"/>
        </a:p>
      </dgm:t>
    </dgm:pt>
    <dgm:pt modelId="{A44CAA59-75CC-124E-8CA9-050B82EB8352}" type="pres">
      <dgm:prSet presAssocID="{6865C2E8-BE08-BC4A-874C-9EA34BD9B80F}" presName="connectorText" presStyleLbl="sibTrans2D1" presStyleIdx="0" presStyleCnt="1"/>
      <dgm:spPr/>
      <dgm:t>
        <a:bodyPr/>
        <a:lstStyle/>
        <a:p>
          <a:endParaRPr lang="en-US"/>
        </a:p>
      </dgm:t>
    </dgm:pt>
    <dgm:pt modelId="{CAE85446-A343-544A-A1CF-DAA7EF8A8FF5}" type="pres">
      <dgm:prSet presAssocID="{412BAA03-15B2-4F4D-AC40-33B9CCFB0BD0}" presName="node" presStyleLbl="node1" presStyleIdx="1" presStyleCnt="2" custLinFactNeighborX="2021">
        <dgm:presLayoutVars>
          <dgm:bulletEnabled val="1"/>
        </dgm:presLayoutVars>
      </dgm:prSet>
      <dgm:spPr/>
      <dgm:t>
        <a:bodyPr/>
        <a:lstStyle/>
        <a:p>
          <a:endParaRPr lang="en-US"/>
        </a:p>
      </dgm:t>
    </dgm:pt>
  </dgm:ptLst>
  <dgm:cxnLst>
    <dgm:cxn modelId="{23A0B338-415B-C844-9A8C-CBE1B4C8CA32}" type="presOf" srcId="{412BAA03-15B2-4F4D-AC40-33B9CCFB0BD0}" destId="{CAE85446-A343-544A-A1CF-DAA7EF8A8FF5}" srcOrd="0" destOrd="0" presId="urn:microsoft.com/office/officeart/2005/8/layout/process1"/>
    <dgm:cxn modelId="{2CCFE920-CCCB-2A4A-9ECB-489115163502}" type="presOf" srcId="{6865C2E8-BE08-BC4A-874C-9EA34BD9B80F}" destId="{C47A0420-817D-8F45-8F40-5B08017A5AC6}" srcOrd="0" destOrd="0" presId="urn:microsoft.com/office/officeart/2005/8/layout/process1"/>
    <dgm:cxn modelId="{E8D8FD30-1F35-4545-9554-D19D80B8A661}" type="presOf" srcId="{35282E44-4D8C-7A45-84C7-31ED09E84DBB}" destId="{DF87E8FE-AB17-6147-B513-B8A308BBDBBF}" srcOrd="0" destOrd="0" presId="urn:microsoft.com/office/officeart/2005/8/layout/process1"/>
    <dgm:cxn modelId="{379EFF51-A93B-1B42-B061-A2803C5E2E9B}" srcId="{35282E44-4D8C-7A45-84C7-31ED09E84DBB}" destId="{55EAEF67-1C2F-7043-8188-82C422E772B2}" srcOrd="0" destOrd="0" parTransId="{1C246C50-0DFF-6345-A48E-8A316E214D82}" sibTransId="{6865C2E8-BE08-BC4A-874C-9EA34BD9B80F}"/>
    <dgm:cxn modelId="{CEE3D7B1-A11E-3249-847B-9014778530A5}" srcId="{35282E44-4D8C-7A45-84C7-31ED09E84DBB}" destId="{412BAA03-15B2-4F4D-AC40-33B9CCFB0BD0}" srcOrd="1" destOrd="0" parTransId="{A770BA52-6A09-8943-9038-275ABA056893}" sibTransId="{5C19E598-0815-AC4D-A698-C2BC7AB38BE4}"/>
    <dgm:cxn modelId="{D93642B1-425F-8148-8D23-D40259271E48}" type="presOf" srcId="{6865C2E8-BE08-BC4A-874C-9EA34BD9B80F}" destId="{A44CAA59-75CC-124E-8CA9-050B82EB8352}" srcOrd="1" destOrd="0" presId="urn:microsoft.com/office/officeart/2005/8/layout/process1"/>
    <dgm:cxn modelId="{048EEFCA-0E40-4543-9C58-2AE59F58C8C7}" type="presOf" srcId="{55EAEF67-1C2F-7043-8188-82C422E772B2}" destId="{D6244863-9342-7041-8CD9-A3845F3D97B1}" srcOrd="0" destOrd="0" presId="urn:microsoft.com/office/officeart/2005/8/layout/process1"/>
    <dgm:cxn modelId="{14BC04EC-2A3F-C54B-9739-4344169764F3}" type="presParOf" srcId="{DF87E8FE-AB17-6147-B513-B8A308BBDBBF}" destId="{D6244863-9342-7041-8CD9-A3845F3D97B1}" srcOrd="0" destOrd="0" presId="urn:microsoft.com/office/officeart/2005/8/layout/process1"/>
    <dgm:cxn modelId="{91D2009C-5977-4E43-BA87-FE60C07676BE}" type="presParOf" srcId="{DF87E8FE-AB17-6147-B513-B8A308BBDBBF}" destId="{C47A0420-817D-8F45-8F40-5B08017A5AC6}" srcOrd="1" destOrd="0" presId="urn:microsoft.com/office/officeart/2005/8/layout/process1"/>
    <dgm:cxn modelId="{BBBA7872-3028-704C-AF22-B47D5B8686E0}" type="presParOf" srcId="{C47A0420-817D-8F45-8F40-5B08017A5AC6}" destId="{A44CAA59-75CC-124E-8CA9-050B82EB8352}" srcOrd="0" destOrd="0" presId="urn:microsoft.com/office/officeart/2005/8/layout/process1"/>
    <dgm:cxn modelId="{F2AB59EB-BBF9-414C-8850-A28867E65AE8}" type="presParOf" srcId="{DF87E8FE-AB17-6147-B513-B8A308BBDBBF}" destId="{CAE85446-A343-544A-A1CF-DAA7EF8A8FF5}"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932864-B908-5A40-BB80-03EE4356A7B7}">
      <dsp:nvSpPr>
        <dsp:cNvPr id="0" name=""/>
        <dsp:cNvSpPr/>
      </dsp:nvSpPr>
      <dsp:spPr>
        <a:xfrm>
          <a:off x="5300" y="1434215"/>
          <a:ext cx="1584349" cy="95060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Compile</a:t>
          </a:r>
          <a:endParaRPr lang="en-US" sz="2500" kern="1200" dirty="0"/>
        </a:p>
      </dsp:txBody>
      <dsp:txXfrm>
        <a:off x="33142" y="1462057"/>
        <a:ext cx="1528665" cy="894925"/>
      </dsp:txXfrm>
    </dsp:sp>
    <dsp:sp modelId="{3CC5030E-69DB-3F4F-99D9-4F34D331933A}">
      <dsp:nvSpPr>
        <dsp:cNvPr id="0" name=""/>
        <dsp:cNvSpPr/>
      </dsp:nvSpPr>
      <dsp:spPr>
        <a:xfrm>
          <a:off x="1748085" y="1713060"/>
          <a:ext cx="335882" cy="392918"/>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748085" y="1791644"/>
        <a:ext cx="235117" cy="235750"/>
      </dsp:txXfrm>
    </dsp:sp>
    <dsp:sp modelId="{D6244863-9342-7041-8CD9-A3845F3D97B1}">
      <dsp:nvSpPr>
        <dsp:cNvPr id="0" name=""/>
        <dsp:cNvSpPr/>
      </dsp:nvSpPr>
      <dsp:spPr>
        <a:xfrm>
          <a:off x="2223389" y="1434215"/>
          <a:ext cx="1584349" cy="95060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Bug Finder</a:t>
          </a:r>
          <a:endParaRPr lang="en-US" sz="2500" kern="1200" dirty="0"/>
        </a:p>
      </dsp:txBody>
      <dsp:txXfrm>
        <a:off x="2251231" y="1462057"/>
        <a:ext cx="1528665" cy="894925"/>
      </dsp:txXfrm>
    </dsp:sp>
    <dsp:sp modelId="{C47A0420-817D-8F45-8F40-5B08017A5AC6}">
      <dsp:nvSpPr>
        <dsp:cNvPr id="0" name=""/>
        <dsp:cNvSpPr/>
      </dsp:nvSpPr>
      <dsp:spPr>
        <a:xfrm>
          <a:off x="3966174" y="1713060"/>
          <a:ext cx="335882" cy="392918"/>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3966174" y="1791644"/>
        <a:ext cx="235117" cy="235750"/>
      </dsp:txXfrm>
    </dsp:sp>
    <dsp:sp modelId="{CAE85446-A343-544A-A1CF-DAA7EF8A8FF5}">
      <dsp:nvSpPr>
        <dsp:cNvPr id="0" name=""/>
        <dsp:cNvSpPr/>
      </dsp:nvSpPr>
      <dsp:spPr>
        <a:xfrm>
          <a:off x="4441478" y="1434215"/>
          <a:ext cx="1584349" cy="950609"/>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Exploit Generator</a:t>
          </a:r>
          <a:endParaRPr lang="en-US" sz="2500" kern="1200" dirty="0"/>
        </a:p>
      </dsp:txBody>
      <dsp:txXfrm>
        <a:off x="4469320" y="1462057"/>
        <a:ext cx="1528665" cy="8949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244863-9342-7041-8CD9-A3845F3D97B1}">
      <dsp:nvSpPr>
        <dsp:cNvPr id="0" name=""/>
        <dsp:cNvSpPr/>
      </dsp:nvSpPr>
      <dsp:spPr>
        <a:xfrm>
          <a:off x="0" y="1022257"/>
          <a:ext cx="2397376" cy="1438425"/>
        </a:xfrm>
        <a:prstGeom prst="roundRect">
          <a:avLst>
            <a:gd name="adj" fmla="val 10000"/>
          </a:avLst>
        </a:prstGeom>
        <a:solidFill>
          <a:srgbClr val="416386"/>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Vulnerability</a:t>
          </a:r>
        </a:p>
        <a:p>
          <a:pPr lvl="0" algn="ctr" defTabSz="1377950">
            <a:lnSpc>
              <a:spcPct val="90000"/>
            </a:lnSpc>
            <a:spcBef>
              <a:spcPct val="0"/>
            </a:spcBef>
            <a:spcAft>
              <a:spcPct val="35000"/>
            </a:spcAft>
          </a:pPr>
          <a:r>
            <a:rPr lang="en-US" sz="3100" kern="1200" dirty="0" smtClean="0"/>
            <a:t>Discovery</a:t>
          </a:r>
          <a:endParaRPr lang="en-US" sz="3100" kern="1200" dirty="0"/>
        </a:p>
      </dsp:txBody>
      <dsp:txXfrm>
        <a:off x="42130" y="1064387"/>
        <a:ext cx="2313116" cy="1354165"/>
      </dsp:txXfrm>
    </dsp:sp>
    <dsp:sp modelId="{C47A0420-817D-8F45-8F40-5B08017A5AC6}">
      <dsp:nvSpPr>
        <dsp:cNvPr id="0" name=""/>
        <dsp:cNvSpPr/>
      </dsp:nvSpPr>
      <dsp:spPr>
        <a:xfrm rot="21582906">
          <a:off x="2555067" y="1435773"/>
          <a:ext cx="674653" cy="594549"/>
        </a:xfrm>
        <a:prstGeom prst="rightArrow">
          <a:avLst>
            <a:gd name="adj1" fmla="val 60000"/>
            <a:gd name="adj2" fmla="val 50000"/>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55068" y="1555126"/>
        <a:ext cx="496288" cy="356729"/>
      </dsp:txXfrm>
    </dsp:sp>
    <dsp:sp modelId="{CAE85446-A343-544A-A1CF-DAA7EF8A8FF5}">
      <dsp:nvSpPr>
        <dsp:cNvPr id="0" name=""/>
        <dsp:cNvSpPr/>
      </dsp:nvSpPr>
      <dsp:spPr>
        <a:xfrm>
          <a:off x="3358575" y="1005557"/>
          <a:ext cx="2397376" cy="1438425"/>
        </a:xfrm>
        <a:prstGeom prst="roundRect">
          <a:avLst>
            <a:gd name="adj" fmla="val 10000"/>
          </a:avLst>
        </a:prstGeom>
        <a:solidFill>
          <a:srgbClr val="416386"/>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Exploit Generation</a:t>
          </a:r>
          <a:endParaRPr lang="en-US" sz="3100" kern="1200" dirty="0"/>
        </a:p>
      </dsp:txBody>
      <dsp:txXfrm>
        <a:off x="3400705" y="1047687"/>
        <a:ext cx="2313116" cy="135416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C972E64-2F4E-0C42-BC03-50F8840AB2A7}" type="datetimeFigureOut">
              <a:rPr lang="en-US" smtClean="0"/>
              <a:t>8/21/11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89C2F9-FB63-504D-BBCF-386EBA5AB040}" type="slidenum">
              <a:rPr lang="en-US" smtClean="0"/>
              <a:t>‹#›</a:t>
            </a:fld>
            <a:endParaRPr lang="en-US"/>
          </a:p>
        </p:txBody>
      </p:sp>
    </p:spTree>
    <p:extLst>
      <p:ext uri="{BB962C8B-B14F-4D97-AF65-F5344CB8AC3E}">
        <p14:creationId xmlns:p14="http://schemas.microsoft.com/office/powerpoint/2010/main" val="16924568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D7B27-3355-204C-9752-3691093E33F4}" type="datetimeFigureOut">
              <a:rPr lang="en-US" smtClean="0"/>
              <a:t>8/21/11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13C74-9ADF-274E-8B5C-140D75F914A5}" type="slidenum">
              <a:rPr lang="en-US" smtClean="0"/>
              <a:t>‹#›</a:t>
            </a:fld>
            <a:endParaRPr lang="en-US"/>
          </a:p>
        </p:txBody>
      </p:sp>
    </p:spTree>
    <p:extLst>
      <p:ext uri="{BB962C8B-B14F-4D97-AF65-F5344CB8AC3E}">
        <p14:creationId xmlns:p14="http://schemas.microsoft.com/office/powerpoint/2010/main" val="415590206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970A1F86-1E62-5540-B073-006545E86DA5}" type="slidenum">
              <a:rPr lang="en-US">
                <a:latin typeface="Arial" charset="0"/>
              </a:rPr>
              <a:pPr/>
              <a:t>1</a:t>
            </a:fld>
            <a:endParaRPr lang="en-US" dirty="0">
              <a:latin typeface="Arial"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dirty="0">
                <a:latin typeface="Arial" charset="0"/>
                <a:ea typeface="ＭＳ Ｐゴシック" charset="-128"/>
                <a:cs typeface="ＭＳ Ｐゴシック" charset="-128"/>
              </a:rPr>
              <a:t>Name, security research, Carnegie Mellon, talk title.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6992AFE-BDC9-CF47-A698-FABED9E74523}" type="slidenum">
              <a:rPr lang="en-US">
                <a:latin typeface="Arial" charset="0"/>
              </a:rPr>
              <a:pPr/>
              <a:t>15</a:t>
            </a:fld>
            <a:endParaRPr lang="en-US" dirty="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B87DF5C-99C5-064B-A976-A1B44648D0CE}" type="slidenum">
              <a:rPr lang="en-US">
                <a:latin typeface="Arial" charset="0"/>
              </a:rPr>
              <a:pPr/>
              <a:t>16</a:t>
            </a:fld>
            <a:endParaRPr lang="en-US" dirty="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9CEA3443-0182-FA4E-9E46-8B687A5D9B4A}" type="slidenum">
              <a:rPr lang="en-US">
                <a:latin typeface="Arial" charset="0"/>
              </a:rPr>
              <a:pPr/>
              <a:t>17</a:t>
            </a:fld>
            <a:endParaRPr lang="en-US" dirty="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5C9537E8-98F5-2748-AF69-9A8C6BA36E60}" type="slidenum">
              <a:rPr lang="en-US">
                <a:latin typeface="Arial" charset="0"/>
              </a:rPr>
              <a:pPr/>
              <a:t>18</a:t>
            </a:fld>
            <a:endParaRPr lang="en-US" dirty="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5054616-BA22-2647-AFF1-96C8FF464780}" type="slidenum">
              <a:rPr lang="en-US">
                <a:latin typeface="Arial" charset="0"/>
              </a:rPr>
              <a:pPr/>
              <a:t>19</a:t>
            </a:fld>
            <a:endParaRPr lang="en-US" dirty="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dirty="0" smtClean="0">
                <a:latin typeface="Arial" charset="0"/>
                <a:ea typeface="ＭＳ Ｐゴシック" charset="-128"/>
                <a:cs typeface="ＭＳ Ｐゴシック" charset="-128"/>
              </a:rPr>
              <a:t>the</a:t>
            </a:r>
            <a:r>
              <a:rPr lang="en-US" baseline="0" dirty="0" smtClean="0">
                <a:latin typeface="Arial" charset="0"/>
                <a:ea typeface="ＭＳ Ｐゴシック" charset="-128"/>
                <a:cs typeface="ＭＳ Ｐゴシック" charset="-128"/>
              </a:rPr>
              <a:t> new check may not be a real new check because we are using off-the-shelf tool</a:t>
            </a:r>
            <a:endParaRPr lang="en-US" dirty="0">
              <a:latin typeface="Arial" charset="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5054616-BA22-2647-AFF1-96C8FF464780}" type="slidenum">
              <a:rPr lang="en-US">
                <a:latin typeface="Arial" charset="0"/>
              </a:rPr>
              <a:pPr/>
              <a:t>20</a:t>
            </a:fld>
            <a:endParaRPr lang="en-US" dirty="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dirty="0" smtClean="0">
                <a:latin typeface="Arial" charset="0"/>
                <a:ea typeface="ＭＳ Ｐゴシック" charset="-128"/>
                <a:cs typeface="ＭＳ Ｐゴシック" charset="-128"/>
              </a:rPr>
              <a:t>the</a:t>
            </a:r>
            <a:r>
              <a:rPr lang="en-US" baseline="0" dirty="0" smtClean="0">
                <a:latin typeface="Arial" charset="0"/>
                <a:ea typeface="ＭＳ Ｐゴシック" charset="-128"/>
                <a:cs typeface="ＭＳ Ｐゴシック" charset="-128"/>
              </a:rPr>
              <a:t> new check may not be a real new check because we are using off-the-shelf tool</a:t>
            </a:r>
            <a:endParaRPr lang="en-US" dirty="0">
              <a:latin typeface="Arial" charset="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37CBEEA4-ACD3-5945-876F-14781B22059B}" type="slidenum">
              <a:rPr lang="en-US">
                <a:latin typeface="Arial" charset="0"/>
              </a:rPr>
              <a:pPr/>
              <a:t>21</a:t>
            </a:fld>
            <a:endParaRPr lang="en-U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5678B30-EEFC-7F43-BA2F-6949D1AA1F24}" type="slidenum">
              <a:rPr lang="en-US">
                <a:latin typeface="Arial" charset="0"/>
              </a:rPr>
              <a:pPr/>
              <a:t>22</a:t>
            </a:fld>
            <a:endParaRPr lang="en-US" dirty="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5740F0EC-366E-DA48-A9BF-3552397A0566}" type="slidenum">
              <a:rPr lang="en-US">
                <a:latin typeface="Arial" charset="0"/>
              </a:rPr>
              <a:pPr/>
              <a:t>23</a:t>
            </a:fld>
            <a:endParaRPr lang="en-US" dirty="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EB7C19E-9279-384B-8ACE-9E4A9E239596}" type="slidenum">
              <a:rPr lang="en-US">
                <a:latin typeface="Arial" charset="0"/>
              </a:rPr>
              <a:pPr/>
              <a:t>24</a:t>
            </a:fld>
            <a:endParaRPr lang="en-US" dirty="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294F053-9964-414F-9BDF-58D366A3921F}" type="slidenum">
              <a:rPr lang="en-US">
                <a:latin typeface="Arial" charset="0"/>
              </a:rPr>
              <a:pPr/>
              <a:t>7</a:t>
            </a:fld>
            <a:endParaRPr lang="en-US" dirty="0">
              <a:latin typeface="Arial"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dirty="0" smtClean="0">
                <a:latin typeface="Arial" charset="0"/>
                <a:ea typeface="ＭＳ Ｐゴシック" charset="-128"/>
                <a:cs typeface="ＭＳ Ｐゴシック" charset="-128"/>
              </a:rPr>
              <a:t>How</a:t>
            </a:r>
            <a:r>
              <a:rPr lang="en-US" baseline="0" dirty="0" smtClean="0">
                <a:latin typeface="Arial" charset="0"/>
                <a:ea typeface="ＭＳ Ｐゴシック" charset="-128"/>
                <a:cs typeface="ＭＳ Ｐゴシック" charset="-128"/>
              </a:rPr>
              <a:t> many of you have experience with buggy programs?</a:t>
            </a:r>
          </a:p>
          <a:p>
            <a:pPr eaLnBrk="1" hangingPunct="1"/>
            <a:r>
              <a:rPr lang="en-US" baseline="0" dirty="0" smtClean="0">
                <a:latin typeface="Arial" charset="0"/>
                <a:ea typeface="ＭＳ Ｐゴシック" charset="-128"/>
                <a:cs typeface="ＭＳ Ｐゴシック" charset="-128"/>
              </a:rPr>
              <a:t>How many of you automatically download and install patches when they become available for your buggy programs?</a:t>
            </a:r>
          </a:p>
          <a:p>
            <a:pPr eaLnBrk="1" hangingPunct="1"/>
            <a:endParaRPr lang="en-US" baseline="0" dirty="0" smtClean="0">
              <a:latin typeface="Arial" charset="0"/>
              <a:ea typeface="ＭＳ Ｐゴシック" charset="-128"/>
              <a:cs typeface="ＭＳ Ｐゴシック" charset="-128"/>
            </a:endParaRPr>
          </a:p>
          <a:p>
            <a:pPr eaLnBrk="1" hangingPunct="1"/>
            <a:r>
              <a:rPr lang="en-US" baseline="0" dirty="0" smtClean="0">
                <a:latin typeface="Arial" charset="0"/>
                <a:ea typeface="ＭＳ Ｐゴシック" charset="-128"/>
                <a:cs typeface="ＭＳ Ｐゴシック" charset="-128"/>
              </a:rPr>
              <a:t>Installing patches is important for your cyber-security. In fact, buggy programs are the leading cause of hacked computers.</a:t>
            </a:r>
          </a:p>
          <a:p>
            <a:pPr eaLnBrk="1" hangingPunct="1"/>
            <a:endParaRPr lang="en-US" baseline="0" dirty="0" smtClean="0">
              <a:latin typeface="Arial" charset="0"/>
              <a:ea typeface="ＭＳ Ｐゴシック" charset="-128"/>
              <a:cs typeface="ＭＳ Ｐゴシック" charset="-128"/>
            </a:endParaRPr>
          </a:p>
          <a:p>
            <a:pPr eaLnBrk="1" hangingPunct="1"/>
            <a:r>
              <a:rPr lang="en-US" baseline="0" dirty="0" smtClean="0">
                <a:latin typeface="Arial" charset="0"/>
                <a:ea typeface="ＭＳ Ｐゴシック" charset="-128"/>
                <a:cs typeface="ＭＳ Ｐゴシック" charset="-128"/>
              </a:rPr>
              <a:t>In fact, the department of homeland security says one of the most important things you can do to make cyber-security a habit is to</a:t>
            </a:r>
          </a:p>
          <a:p>
            <a:pPr eaLnBrk="1" hangingPunct="1"/>
            <a:r>
              <a:rPr lang="en-US" baseline="0" dirty="0" smtClean="0">
                <a:latin typeface="Arial" charset="0"/>
                <a:ea typeface="ＭＳ Ｐゴシック" charset="-128"/>
                <a:cs typeface="ＭＳ Ｐゴシック" charset="-128"/>
              </a:rPr>
              <a:t>Regularly install patches.</a:t>
            </a:r>
            <a:endParaRPr lang="en-US" dirty="0">
              <a:latin typeface="Arial" charset="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06174662-22CF-4540-BA60-AD8394D93830}" type="slidenum">
              <a:rPr lang="en-US">
                <a:latin typeface="Arial" charset="0"/>
              </a:rPr>
              <a:pPr/>
              <a:t>25</a:t>
            </a:fld>
            <a:endParaRPr lang="en-US" dirty="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7D6E8080-589F-5249-9CC1-F4D98CAABA29}" type="slidenum">
              <a:rPr lang="en-US">
                <a:latin typeface="Arial" charset="0"/>
              </a:rPr>
              <a:pPr/>
              <a:t>30</a:t>
            </a:fld>
            <a:endParaRPr lang="en-US" dirty="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r>
              <a:rPr lang="en-US" dirty="0" smtClean="0">
                <a:latin typeface="Arial" charset="0"/>
                <a:ea typeface="ＭＳ Ｐゴシック" charset="-128"/>
                <a:cs typeface="ＭＳ Ｐゴシック" charset="-128"/>
              </a:rPr>
              <a:t>Co-equality.</a:t>
            </a:r>
          </a:p>
          <a:p>
            <a:pPr eaLnBrk="1" hangingPunct="1"/>
            <a:endParaRPr lang="en-US" dirty="0" smtClean="0">
              <a:latin typeface="Arial" charset="0"/>
              <a:ea typeface="ＭＳ Ｐゴシック" charset="-128"/>
              <a:cs typeface="ＭＳ Ｐゴシック" charset="-128"/>
            </a:endParaRPr>
          </a:p>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13C74-9ADF-274E-8B5C-140D75F914A5}" type="slidenum">
              <a:rPr lang="en-US" smtClean="0"/>
              <a:t>53</a:t>
            </a:fld>
            <a:endParaRPr lang="en-US"/>
          </a:p>
        </p:txBody>
      </p:sp>
    </p:spTree>
    <p:extLst>
      <p:ext uri="{BB962C8B-B14F-4D97-AF65-F5344CB8AC3E}">
        <p14:creationId xmlns:p14="http://schemas.microsoft.com/office/powerpoint/2010/main" val="3953686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13C74-9ADF-274E-8B5C-140D75F914A5}" type="slidenum">
              <a:rPr lang="en-US" smtClean="0"/>
              <a:t>56</a:t>
            </a:fld>
            <a:endParaRPr lang="en-US"/>
          </a:p>
        </p:txBody>
      </p:sp>
    </p:spTree>
    <p:extLst>
      <p:ext uri="{BB962C8B-B14F-4D97-AF65-F5344CB8AC3E}">
        <p14:creationId xmlns:p14="http://schemas.microsoft.com/office/powerpoint/2010/main" val="3953686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13C74-9ADF-274E-8B5C-140D75F914A5}" type="slidenum">
              <a:rPr lang="en-US" smtClean="0"/>
              <a:t>60</a:t>
            </a:fld>
            <a:endParaRPr lang="en-US"/>
          </a:p>
        </p:txBody>
      </p:sp>
    </p:spTree>
    <p:extLst>
      <p:ext uri="{BB962C8B-B14F-4D97-AF65-F5344CB8AC3E}">
        <p14:creationId xmlns:p14="http://schemas.microsoft.com/office/powerpoint/2010/main" val="3784966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3997A3DD-A908-2047-BD46-BAD0ECEF0163}" type="slidenum">
              <a:rPr lang="en-US">
                <a:latin typeface="Arial" charset="0"/>
              </a:rPr>
              <a:pPr/>
              <a:t>73</a:t>
            </a:fld>
            <a:endParaRPr lang="en-US" dirty="0">
              <a:latin typeface="Arial" charset="0"/>
            </a:endParaRPr>
          </a:p>
        </p:txBody>
      </p:sp>
      <p:sp>
        <p:nvSpPr>
          <p:cNvPr id="130051" name="Rectangle 2"/>
          <p:cNvSpPr>
            <a:spLocks noGrp="1" noRot="1" noChangeAspect="1" noChangeArrowheads="1" noTextEdit="1"/>
          </p:cNvSpPr>
          <p:nvPr>
            <p:ph type="sldImg"/>
          </p:nvPr>
        </p:nvSpPr>
        <p:spPr>
          <a:xfrm>
            <a:off x="1155700" y="693738"/>
            <a:ext cx="4552950" cy="3414712"/>
          </a:xfrm>
          <a:ln/>
        </p:spPr>
      </p:sp>
      <p:sp>
        <p:nvSpPr>
          <p:cNvPr id="130052" name="Rectangle 3"/>
          <p:cNvSpPr>
            <a:spLocks noGrp="1" noChangeArrowheads="1"/>
          </p:cNvSpPr>
          <p:nvPr>
            <p:ph type="body" idx="1"/>
          </p:nvPr>
        </p:nvSpPr>
        <p:spPr>
          <a:xfrm>
            <a:off x="914400" y="4344025"/>
            <a:ext cx="5029200" cy="4112926"/>
          </a:xfrm>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00FB6D7E-CF35-234B-9542-631BC65C1B91}" type="slidenum">
              <a:rPr lang="en-US">
                <a:latin typeface="Arial" charset="0"/>
              </a:rPr>
              <a:pPr/>
              <a:t>8</a:t>
            </a:fld>
            <a:endParaRPr lang="en-US" dirty="0">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smtClean="0">
                <a:latin typeface="Arial" charset="0"/>
                <a:ea typeface="ＭＳ Ｐゴシック" charset="-128"/>
                <a:cs typeface="ＭＳ Ｐゴシック" charset="-128"/>
              </a:rPr>
              <a:t>However, today I am going to show you that patches can help attackers. Now take a moment</a:t>
            </a:r>
            <a:r>
              <a:rPr lang="en-US" baseline="0" dirty="0" smtClean="0">
                <a:latin typeface="Arial" charset="0"/>
                <a:ea typeface="ＭＳ Ｐゴシック" charset="-128"/>
                <a:cs typeface="ＭＳ Ｐゴシック" charset="-128"/>
              </a:rPr>
              <a:t> to appreciate the irony. Although the DHS states that installing patches is essential to improving security, I’m going to show you that patches help attackers, thus can also decrease security. How is this?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486ECD5C-2E3E-1F40-AC67-38062C74EB85}" type="slidenum">
              <a:rPr lang="en-US">
                <a:latin typeface="Arial" charset="0"/>
              </a:rPr>
              <a:pPr/>
              <a:t>9</a:t>
            </a:fld>
            <a:endParaRPr lang="en-US" dirty="0">
              <a:latin typeface="Arial"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B288848-61BF-1748-AB7A-013A3E293529}" type="slidenum">
              <a:rPr lang="en-US">
                <a:latin typeface="Arial" charset="0"/>
              </a:rPr>
              <a:pPr/>
              <a:t>10</a:t>
            </a:fld>
            <a:endParaRPr lang="en-US" dirty="0">
              <a:latin typeface="Arial"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486ECD5C-2E3E-1F40-AC67-38062C74EB85}" type="slidenum">
              <a:rPr lang="en-US">
                <a:latin typeface="Arial" charset="0"/>
              </a:rPr>
              <a:pPr/>
              <a:t>11</a:t>
            </a:fld>
            <a:endParaRPr lang="en-US" dirty="0">
              <a:latin typeface="Arial"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8AE2A72-CE7F-9C4C-8599-F68F46955ED0}" type="slidenum">
              <a:rPr lang="en-US">
                <a:latin typeface="Arial" charset="0"/>
              </a:rPr>
              <a:pPr/>
              <a:t>12</a:t>
            </a:fld>
            <a:endParaRPr lang="en-US" dirty="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167CAFC-2AA3-A84D-A759-81865A8610EF}" type="slidenum">
              <a:rPr lang="en-US" smtClean="0"/>
              <a:pPr>
                <a:defRPr/>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167CAFC-2AA3-A84D-A759-81865A8610EF}" type="slidenum">
              <a:rPr lang="en-US" smtClean="0"/>
              <a:pPr>
                <a:defRPr/>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1823B4-5EAB-E94D-87EA-4DEF545421FB}"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2111444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B2E126-5F5D-F841-83E6-ADBBC4D1069C}"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3732454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97E79-BC4B-9E4E-BB44-C1584DE8B863}"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3646163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7639FF98-DF3C-754C-8573-CD8F84A1567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027028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F5BBDBB0-44E0-C640-8F24-A9F1DB5016B6}"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3930077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CF7B8283-888C-0143-AEC9-3769EC343095}"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4498372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828800"/>
            <a:ext cx="4305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305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68F5FA8F-3A23-764F-B6CF-36A0B57056F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40864660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292929"/>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292929"/>
              </a:solidFill>
            </a:endParaRPr>
          </a:p>
        </p:txBody>
      </p:sp>
      <p:sp>
        <p:nvSpPr>
          <p:cNvPr id="9" name="Slide Number Placeholder 8"/>
          <p:cNvSpPr>
            <a:spLocks noGrp="1"/>
          </p:cNvSpPr>
          <p:nvPr>
            <p:ph type="sldNum" sz="quarter" idx="12"/>
          </p:nvPr>
        </p:nvSpPr>
        <p:spPr/>
        <p:txBody>
          <a:bodyPr/>
          <a:lstStyle>
            <a:lvl1pPr>
              <a:defRPr smtClean="0"/>
            </a:lvl1pPr>
          </a:lstStyle>
          <a:p>
            <a:fld id="{961F7432-19A7-3040-A98D-EFEECBBFF66A}"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743134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292929"/>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292929"/>
              </a:solidFill>
            </a:endParaRPr>
          </a:p>
        </p:txBody>
      </p:sp>
      <p:sp>
        <p:nvSpPr>
          <p:cNvPr id="5" name="Slide Number Placeholder 4"/>
          <p:cNvSpPr>
            <a:spLocks noGrp="1"/>
          </p:cNvSpPr>
          <p:nvPr>
            <p:ph type="sldNum" sz="quarter" idx="12"/>
          </p:nvPr>
        </p:nvSpPr>
        <p:spPr/>
        <p:txBody>
          <a:bodyPr/>
          <a:lstStyle>
            <a:lvl1pPr>
              <a:defRPr smtClean="0"/>
            </a:lvl1pPr>
          </a:lstStyle>
          <a:p>
            <a:fld id="{C397F449-C65C-3349-9889-893AA0C72867}"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96986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292929"/>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292929"/>
              </a:solidFill>
            </a:endParaRPr>
          </a:p>
        </p:txBody>
      </p:sp>
      <p:sp>
        <p:nvSpPr>
          <p:cNvPr id="4" name="Slide Number Placeholder 3"/>
          <p:cNvSpPr>
            <a:spLocks noGrp="1"/>
          </p:cNvSpPr>
          <p:nvPr>
            <p:ph type="sldNum" sz="quarter" idx="12"/>
          </p:nvPr>
        </p:nvSpPr>
        <p:spPr/>
        <p:txBody>
          <a:bodyPr/>
          <a:lstStyle>
            <a:lvl1pPr>
              <a:defRPr smtClean="0"/>
            </a:lvl1pPr>
          </a:lstStyle>
          <a:p>
            <a:fld id="{575547F1-B226-634B-946B-4D245C8E9B8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596894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84A54EC4-6469-4A49-AD67-A734BDFE6B6E}"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315355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1057665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876DF2EC-C98E-714C-8340-381A4DEAEB5F}"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690081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D006700A-13B2-854A-8FD0-8B36E65991D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894285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457200"/>
            <a:ext cx="21907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457200"/>
            <a:ext cx="64198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2265CCD9-C1C7-6840-8E21-76103690FDE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599714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763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828800"/>
            <a:ext cx="8763000" cy="4114800"/>
          </a:xfrm>
        </p:spPr>
        <p:txBody>
          <a:bodyPr/>
          <a:lstStyle/>
          <a:p>
            <a:endParaRPr lang="en-US"/>
          </a:p>
        </p:txBody>
      </p:sp>
      <p:sp>
        <p:nvSpPr>
          <p:cNvPr id="4" name="Date Placeholder 3"/>
          <p:cNvSpPr>
            <a:spLocks noGrp="1"/>
          </p:cNvSpPr>
          <p:nvPr>
            <p:ph type="dt" sz="half" idx="10"/>
          </p:nvPr>
        </p:nvSpPr>
        <p:spPr>
          <a:xfrm>
            <a:off x="685800" y="6096000"/>
            <a:ext cx="1905000" cy="304800"/>
          </a:xfrm>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a:xfrm>
            <a:off x="3124200" y="6096000"/>
            <a:ext cx="2895600" cy="304800"/>
          </a:xfrm>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a:xfrm>
            <a:off x="7086600" y="6248400"/>
            <a:ext cx="1905000" cy="304800"/>
          </a:xfrm>
        </p:spPr>
        <p:txBody>
          <a:bodyPr/>
          <a:lstStyle>
            <a:lvl1pPr>
              <a:defRPr smtClean="0"/>
            </a:lvl1pPr>
          </a:lstStyle>
          <a:p>
            <a:fld id="{5AD020E8-93C2-1B48-9B65-0E2D18788DDD}"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33715338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763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828800"/>
            <a:ext cx="8763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8600" y="3962400"/>
            <a:ext cx="8763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096000"/>
            <a:ext cx="1905000" cy="304800"/>
          </a:xfrm>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a:xfrm>
            <a:off x="3124200" y="6096000"/>
            <a:ext cx="2895600" cy="304800"/>
          </a:xfrm>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a:xfrm>
            <a:off x="7086600" y="6248400"/>
            <a:ext cx="1905000" cy="304800"/>
          </a:xfrm>
        </p:spPr>
        <p:txBody>
          <a:bodyPr/>
          <a:lstStyle>
            <a:lvl1pPr>
              <a:defRPr smtClean="0"/>
            </a:lvl1pPr>
          </a:lstStyle>
          <a:p>
            <a:fld id="{97DFB809-830D-C949-8124-3DEBEC6EE80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559089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7639FF98-DF3C-754C-8573-CD8F84A1567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498932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F5BBDBB0-44E0-C640-8F24-A9F1DB5016B6}"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3418838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CF7B8283-888C-0143-AEC9-3769EC343095}"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8249853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828800"/>
            <a:ext cx="4305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305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68F5FA8F-3A23-764F-B6CF-36A0B57056F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36460954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292929"/>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292929"/>
              </a:solidFill>
            </a:endParaRPr>
          </a:p>
        </p:txBody>
      </p:sp>
      <p:sp>
        <p:nvSpPr>
          <p:cNvPr id="9" name="Slide Number Placeholder 8"/>
          <p:cNvSpPr>
            <a:spLocks noGrp="1"/>
          </p:cNvSpPr>
          <p:nvPr>
            <p:ph type="sldNum" sz="quarter" idx="12"/>
          </p:nvPr>
        </p:nvSpPr>
        <p:spPr/>
        <p:txBody>
          <a:bodyPr/>
          <a:lstStyle>
            <a:lvl1pPr>
              <a:defRPr smtClean="0"/>
            </a:lvl1pPr>
          </a:lstStyle>
          <a:p>
            <a:fld id="{961F7432-19A7-3040-A98D-EFEECBBFF66A}"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783349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C7A74-4196-2345-BF3C-D4B2762F8818}"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34660388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292929"/>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292929"/>
              </a:solidFill>
            </a:endParaRPr>
          </a:p>
        </p:txBody>
      </p:sp>
      <p:sp>
        <p:nvSpPr>
          <p:cNvPr id="5" name="Slide Number Placeholder 4"/>
          <p:cNvSpPr>
            <a:spLocks noGrp="1"/>
          </p:cNvSpPr>
          <p:nvPr>
            <p:ph type="sldNum" sz="quarter" idx="12"/>
          </p:nvPr>
        </p:nvSpPr>
        <p:spPr/>
        <p:txBody>
          <a:bodyPr/>
          <a:lstStyle>
            <a:lvl1pPr>
              <a:defRPr smtClean="0"/>
            </a:lvl1pPr>
          </a:lstStyle>
          <a:p>
            <a:fld id="{C397F449-C65C-3349-9889-893AA0C72867}"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1777586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292929"/>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292929"/>
              </a:solidFill>
            </a:endParaRPr>
          </a:p>
        </p:txBody>
      </p:sp>
      <p:sp>
        <p:nvSpPr>
          <p:cNvPr id="4" name="Slide Number Placeholder 3"/>
          <p:cNvSpPr>
            <a:spLocks noGrp="1"/>
          </p:cNvSpPr>
          <p:nvPr>
            <p:ph type="sldNum" sz="quarter" idx="12"/>
          </p:nvPr>
        </p:nvSpPr>
        <p:spPr/>
        <p:txBody>
          <a:bodyPr/>
          <a:lstStyle>
            <a:lvl1pPr>
              <a:defRPr smtClean="0"/>
            </a:lvl1pPr>
          </a:lstStyle>
          <a:p>
            <a:fld id="{575547F1-B226-634B-946B-4D245C8E9B8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38898200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84A54EC4-6469-4A49-AD67-A734BDFE6B6E}"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7489583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p:txBody>
          <a:bodyPr/>
          <a:lstStyle>
            <a:lvl1pPr>
              <a:defRPr smtClean="0"/>
            </a:lvl1pPr>
          </a:lstStyle>
          <a:p>
            <a:fld id="{876DF2EC-C98E-714C-8340-381A4DEAEB5F}"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7448527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D006700A-13B2-854A-8FD0-8B36E65991D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9453305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457200"/>
            <a:ext cx="21907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457200"/>
            <a:ext cx="64198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p:txBody>
          <a:bodyPr/>
          <a:lstStyle>
            <a:lvl1pPr>
              <a:defRPr smtClean="0"/>
            </a:lvl1pPr>
          </a:lstStyle>
          <a:p>
            <a:fld id="{2265CCD9-C1C7-6840-8E21-76103690FDEB}"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9085397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763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828800"/>
            <a:ext cx="8763000" cy="4114800"/>
          </a:xfrm>
        </p:spPr>
        <p:txBody>
          <a:bodyPr/>
          <a:lstStyle/>
          <a:p>
            <a:endParaRPr lang="en-US"/>
          </a:p>
        </p:txBody>
      </p:sp>
      <p:sp>
        <p:nvSpPr>
          <p:cNvPr id="4" name="Date Placeholder 3"/>
          <p:cNvSpPr>
            <a:spLocks noGrp="1"/>
          </p:cNvSpPr>
          <p:nvPr>
            <p:ph type="dt" sz="half" idx="10"/>
          </p:nvPr>
        </p:nvSpPr>
        <p:spPr>
          <a:xfrm>
            <a:off x="685800" y="6096000"/>
            <a:ext cx="1905000" cy="304800"/>
          </a:xfrm>
        </p:spPr>
        <p:txBody>
          <a:bodyPr/>
          <a:lstStyle>
            <a:lvl1pPr>
              <a:defRPr/>
            </a:lvl1pPr>
          </a:lstStyle>
          <a:p>
            <a:endParaRPr lang="en-US">
              <a:solidFill>
                <a:srgbClr val="292929"/>
              </a:solidFill>
            </a:endParaRPr>
          </a:p>
        </p:txBody>
      </p:sp>
      <p:sp>
        <p:nvSpPr>
          <p:cNvPr id="5" name="Footer Placeholder 4"/>
          <p:cNvSpPr>
            <a:spLocks noGrp="1"/>
          </p:cNvSpPr>
          <p:nvPr>
            <p:ph type="ftr" sz="quarter" idx="11"/>
          </p:nvPr>
        </p:nvSpPr>
        <p:spPr>
          <a:xfrm>
            <a:off x="3124200" y="6096000"/>
            <a:ext cx="2895600" cy="304800"/>
          </a:xfrm>
        </p:spPr>
        <p:txBody>
          <a:bodyPr/>
          <a:lstStyle>
            <a:lvl1pPr>
              <a:defRPr/>
            </a:lvl1pPr>
          </a:lstStyle>
          <a:p>
            <a:endParaRPr lang="en-US">
              <a:solidFill>
                <a:srgbClr val="292929"/>
              </a:solidFill>
            </a:endParaRPr>
          </a:p>
        </p:txBody>
      </p:sp>
      <p:sp>
        <p:nvSpPr>
          <p:cNvPr id="6" name="Slide Number Placeholder 5"/>
          <p:cNvSpPr>
            <a:spLocks noGrp="1"/>
          </p:cNvSpPr>
          <p:nvPr>
            <p:ph type="sldNum" sz="quarter" idx="12"/>
          </p:nvPr>
        </p:nvSpPr>
        <p:spPr>
          <a:xfrm>
            <a:off x="7086600" y="6248400"/>
            <a:ext cx="1905000" cy="304800"/>
          </a:xfrm>
        </p:spPr>
        <p:txBody>
          <a:bodyPr/>
          <a:lstStyle>
            <a:lvl1pPr>
              <a:defRPr smtClean="0"/>
            </a:lvl1pPr>
          </a:lstStyle>
          <a:p>
            <a:fld id="{5AD020E8-93C2-1B48-9B65-0E2D18788DDD}"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26557403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763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828800"/>
            <a:ext cx="8763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8600" y="3962400"/>
            <a:ext cx="8763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096000"/>
            <a:ext cx="1905000" cy="304800"/>
          </a:xfrm>
        </p:spPr>
        <p:txBody>
          <a:bodyPr/>
          <a:lstStyle>
            <a:lvl1pPr>
              <a:defRPr/>
            </a:lvl1pPr>
          </a:lstStyle>
          <a:p>
            <a:endParaRPr lang="en-US">
              <a:solidFill>
                <a:srgbClr val="292929"/>
              </a:solidFill>
            </a:endParaRPr>
          </a:p>
        </p:txBody>
      </p:sp>
      <p:sp>
        <p:nvSpPr>
          <p:cNvPr id="6" name="Footer Placeholder 5"/>
          <p:cNvSpPr>
            <a:spLocks noGrp="1"/>
          </p:cNvSpPr>
          <p:nvPr>
            <p:ph type="ftr" sz="quarter" idx="11"/>
          </p:nvPr>
        </p:nvSpPr>
        <p:spPr>
          <a:xfrm>
            <a:off x="3124200" y="6096000"/>
            <a:ext cx="2895600" cy="304800"/>
          </a:xfrm>
        </p:spPr>
        <p:txBody>
          <a:bodyPr/>
          <a:lstStyle>
            <a:lvl1pPr>
              <a:defRPr/>
            </a:lvl1pPr>
          </a:lstStyle>
          <a:p>
            <a:endParaRPr lang="en-US">
              <a:solidFill>
                <a:srgbClr val="292929"/>
              </a:solidFill>
            </a:endParaRPr>
          </a:p>
        </p:txBody>
      </p:sp>
      <p:sp>
        <p:nvSpPr>
          <p:cNvPr id="7" name="Slide Number Placeholder 6"/>
          <p:cNvSpPr>
            <a:spLocks noGrp="1"/>
          </p:cNvSpPr>
          <p:nvPr>
            <p:ph type="sldNum" sz="quarter" idx="12"/>
          </p:nvPr>
        </p:nvSpPr>
        <p:spPr>
          <a:xfrm>
            <a:off x="7086600" y="6248400"/>
            <a:ext cx="1905000" cy="304800"/>
          </a:xfrm>
        </p:spPr>
        <p:txBody>
          <a:bodyPr/>
          <a:lstStyle>
            <a:lvl1pPr>
              <a:defRPr smtClean="0"/>
            </a:lvl1pPr>
          </a:lstStyle>
          <a:p>
            <a:fld id="{97DFB809-830D-C949-8124-3DEBEC6EE809}" type="slidenum">
              <a:rPr lang="en-US">
                <a:solidFill>
                  <a:srgbClr val="292929"/>
                </a:solidFill>
              </a:rPr>
              <a:pPr/>
              <a:t>‹#›</a:t>
            </a:fld>
            <a:endParaRPr lang="en-US">
              <a:solidFill>
                <a:srgbClr val="292929"/>
              </a:solidFill>
            </a:endParaRPr>
          </a:p>
        </p:txBody>
      </p:sp>
    </p:spTree>
    <p:extLst>
      <p:ext uri="{BB962C8B-B14F-4D97-AF65-F5344CB8AC3E}">
        <p14:creationId xmlns:p14="http://schemas.microsoft.com/office/powerpoint/2010/main" val="10997105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43780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9065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30EDEC-1AB2-874F-8D07-95CBA808C9D9}" type="datetime1">
              <a:rPr lang="en-US" smtClean="0"/>
              <a:t>8/21/11</a:t>
            </a:fld>
            <a:endParaRPr lang="en-US"/>
          </a:p>
        </p:txBody>
      </p:sp>
      <p:sp>
        <p:nvSpPr>
          <p:cNvPr id="6" name="Footer Placeholder 5"/>
          <p:cNvSpPr>
            <a:spLocks noGrp="1"/>
          </p:cNvSpPr>
          <p:nvPr>
            <p:ph type="ftr" sz="quarter" idx="11"/>
          </p:nvPr>
        </p:nvSpPr>
        <p:spPr/>
        <p:txBody>
          <a:bodyPr/>
          <a:lstStyle/>
          <a:p>
            <a:r>
              <a:rPr lang="en-US" smtClean="0"/>
              <a:t>Carnegie Mellon University</a:t>
            </a:r>
            <a:endParaRPr lang="en-US"/>
          </a:p>
        </p:txBody>
      </p:sp>
      <p:sp>
        <p:nvSpPr>
          <p:cNvPr id="7" name="Slide Number Placeholder 6"/>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21313609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897573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4488" y="1123950"/>
            <a:ext cx="4171950" cy="5251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123950"/>
            <a:ext cx="4173537" cy="5251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86557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82465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1177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994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55188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54356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03522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3538" y="228600"/>
            <a:ext cx="2128837"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2263" y="228600"/>
            <a:ext cx="62388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37750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2263" y="228600"/>
            <a:ext cx="8493125" cy="7270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44488" y="1123950"/>
            <a:ext cx="8497887" cy="5251450"/>
          </a:xfrm>
        </p:spPr>
        <p:txBody>
          <a:bodyPr/>
          <a:lstStyle/>
          <a:p>
            <a:pPr lvl="0"/>
            <a:endParaRPr lang="en-US" noProof="0" dirty="0" smtClean="0"/>
          </a:p>
        </p:txBody>
      </p:sp>
    </p:spTree>
    <p:extLst>
      <p:ext uri="{BB962C8B-B14F-4D97-AF65-F5344CB8AC3E}">
        <p14:creationId xmlns:p14="http://schemas.microsoft.com/office/powerpoint/2010/main" val="3092200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70EF81-B4E4-4948-9BBD-79C2C09CB5A6}" type="datetime1">
              <a:rPr lang="en-US" smtClean="0"/>
              <a:t>8/21/11</a:t>
            </a:fld>
            <a:endParaRPr lang="en-US"/>
          </a:p>
        </p:txBody>
      </p:sp>
      <p:sp>
        <p:nvSpPr>
          <p:cNvPr id="8" name="Footer Placeholder 7"/>
          <p:cNvSpPr>
            <a:spLocks noGrp="1"/>
          </p:cNvSpPr>
          <p:nvPr>
            <p:ph type="ftr" sz="quarter" idx="11"/>
          </p:nvPr>
        </p:nvSpPr>
        <p:spPr/>
        <p:txBody>
          <a:bodyPr/>
          <a:lstStyle/>
          <a:p>
            <a:r>
              <a:rPr lang="en-US" smtClean="0"/>
              <a:t>Carnegie Mellon University</a:t>
            </a:r>
            <a:endParaRPr lang="en-US"/>
          </a:p>
        </p:txBody>
      </p:sp>
      <p:sp>
        <p:nvSpPr>
          <p:cNvPr id="9" name="Slide Number Placeholder 8"/>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22698207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63" y="228600"/>
            <a:ext cx="8493125" cy="7270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4488" y="1123950"/>
            <a:ext cx="4171950" cy="525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123950"/>
            <a:ext cx="4173537" cy="525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58468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1823B4-5EAB-E94D-87EA-4DEF545421FB}"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692206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76035-0F5E-784B-8F38-D2F85F35FA65}"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191430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C7A74-4196-2345-BF3C-D4B2762F8818}"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408478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30EDEC-1AB2-874F-8D07-95CBA808C9D9}"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266941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70EF81-B4E4-4948-9BBD-79C2C09CB5A6}"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38134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D7A0F5-78CF-9B42-B2C8-8854807FE6D0}"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583624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674539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DC00D-6321-DA49-8D23-DA1FDC98A5F1}"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976230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FE8A5-A647-2A46-852E-C492C01D83DE}"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96190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20380067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B2E126-5F5D-F841-83E6-ADBBC4D1069C}"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403669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97E79-BC4B-9E4E-BB44-C1584DE8B863}"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085085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1823B4-5EAB-E94D-87EA-4DEF545421FB}"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059359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76035-0F5E-784B-8F38-D2F85F35FA65}"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233686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C7A74-4196-2345-BF3C-D4B2762F8818}"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006612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30EDEC-1AB2-874F-8D07-95CBA808C9D9}"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2826403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70EF81-B4E4-4948-9BBD-79C2C09CB5A6}"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8318487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D7A0F5-78CF-9B42-B2C8-8854807FE6D0}"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4515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70161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DC00D-6321-DA49-8D23-DA1FDC98A5F1}"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76473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387752650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FE8A5-A647-2A46-852E-C492C01D83DE}"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057078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B2E126-5F5D-F841-83E6-ADBBC4D1069C}"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7435277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97E79-BC4B-9E4E-BB44-C1584DE8B863}"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2067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239696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3885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8440285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4488" y="1123950"/>
            <a:ext cx="4171950" cy="5251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123950"/>
            <a:ext cx="4173537" cy="5251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188892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98041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385666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7282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DC00D-6321-DA49-8D23-DA1FDC98A5F1}" type="datetime1">
              <a:rPr lang="en-US" smtClean="0"/>
              <a:t>8/21/11</a:t>
            </a:fld>
            <a:endParaRPr lang="en-US"/>
          </a:p>
        </p:txBody>
      </p:sp>
      <p:sp>
        <p:nvSpPr>
          <p:cNvPr id="6" name="Footer Placeholder 5"/>
          <p:cNvSpPr>
            <a:spLocks noGrp="1"/>
          </p:cNvSpPr>
          <p:nvPr>
            <p:ph type="ftr" sz="quarter" idx="11"/>
          </p:nvPr>
        </p:nvSpPr>
        <p:spPr/>
        <p:txBody>
          <a:bodyPr/>
          <a:lstStyle/>
          <a:p>
            <a:r>
              <a:rPr lang="en-US" smtClean="0"/>
              <a:t>Carnegie Mellon University</a:t>
            </a:r>
            <a:endParaRPr lang="en-US"/>
          </a:p>
        </p:txBody>
      </p:sp>
      <p:sp>
        <p:nvSpPr>
          <p:cNvPr id="7" name="Slide Number Placeholder 6"/>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27803858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83788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183263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125112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3538" y="228600"/>
            <a:ext cx="2128837" cy="614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2263" y="228600"/>
            <a:ext cx="6238875" cy="614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407219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2263" y="228600"/>
            <a:ext cx="8493125" cy="7270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44488" y="1123950"/>
            <a:ext cx="8497887" cy="5251450"/>
          </a:xfrm>
        </p:spPr>
        <p:txBody>
          <a:bodyPr/>
          <a:lstStyle/>
          <a:p>
            <a:pPr lvl="0"/>
            <a:endParaRPr lang="en-US" noProof="0" dirty="0" smtClean="0"/>
          </a:p>
        </p:txBody>
      </p:sp>
    </p:spTree>
    <p:extLst>
      <p:ext uri="{BB962C8B-B14F-4D97-AF65-F5344CB8AC3E}">
        <p14:creationId xmlns:p14="http://schemas.microsoft.com/office/powerpoint/2010/main" val="387666020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63" y="228600"/>
            <a:ext cx="8493125" cy="7270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4488" y="1123950"/>
            <a:ext cx="4171950" cy="525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8" y="1123950"/>
            <a:ext cx="4173537" cy="5251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714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FE8A5-A647-2A46-852E-C492C01D83DE}" type="datetime1">
              <a:rPr lang="en-US" smtClean="0"/>
              <a:t>8/21/11</a:t>
            </a:fld>
            <a:endParaRPr lang="en-US"/>
          </a:p>
        </p:txBody>
      </p:sp>
      <p:sp>
        <p:nvSpPr>
          <p:cNvPr id="6" name="Footer Placeholder 5"/>
          <p:cNvSpPr>
            <a:spLocks noGrp="1"/>
          </p:cNvSpPr>
          <p:nvPr>
            <p:ph type="ftr" sz="quarter" idx="11"/>
          </p:nvPr>
        </p:nvSpPr>
        <p:spPr/>
        <p:txBody>
          <a:bodyPr/>
          <a:lstStyle/>
          <a:p>
            <a:r>
              <a:rPr lang="en-US" smtClean="0"/>
              <a:t>Carnegie Mellon University</a:t>
            </a:r>
            <a:endParaRPr lang="en-US"/>
          </a:p>
        </p:txBody>
      </p:sp>
      <p:sp>
        <p:nvSpPr>
          <p:cNvPr id="7" name="Slide Number Placeholder 6"/>
          <p:cNvSpPr>
            <a:spLocks noGrp="1"/>
          </p:cNvSpPr>
          <p:nvPr>
            <p:ph type="sldNum" sz="quarter" idx="12"/>
          </p:nvPr>
        </p:nvSpPr>
        <p:spPr/>
        <p:txBody>
          <a:bodyPr/>
          <a:lstStyle/>
          <a:p>
            <a:fld id="{2931D16F-D78E-6644-8DCF-1E7D6A697BF1}" type="slidenum">
              <a:rPr lang="en-US" smtClean="0"/>
              <a:t>‹#›</a:t>
            </a:fld>
            <a:endParaRPr lang="en-US"/>
          </a:p>
        </p:txBody>
      </p:sp>
    </p:spTree>
    <p:extLst>
      <p:ext uri="{BB962C8B-B14F-4D97-AF65-F5344CB8AC3E}">
        <p14:creationId xmlns:p14="http://schemas.microsoft.com/office/powerpoint/2010/main" val="7064647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slideLayout" Target="../slideLayouts/slideLayout37.xml"/><Relationship Id="rId14"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theme" Target="../theme/theme5.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2.xml"/><Relationship Id="rId12" Type="http://schemas.openxmlformats.org/officeDocument/2006/relationships/theme" Target="../theme/theme6.xml"/><Relationship Id="rId1" Type="http://schemas.openxmlformats.org/officeDocument/2006/relationships/slideLayout" Target="../slideLayouts/slideLayout62.xml"/><Relationship Id="rId2" Type="http://schemas.openxmlformats.org/officeDocument/2006/relationships/slideLayout" Target="../slideLayouts/slideLayout63.xml"/><Relationship Id="rId3" Type="http://schemas.openxmlformats.org/officeDocument/2006/relationships/slideLayout" Target="../slideLayouts/slideLayout64.xml"/><Relationship Id="rId4" Type="http://schemas.openxmlformats.org/officeDocument/2006/relationships/slideLayout" Target="../slideLayouts/slideLayout65.xml"/><Relationship Id="rId5" Type="http://schemas.openxmlformats.org/officeDocument/2006/relationships/slideLayout" Target="../slideLayouts/slideLayout66.xml"/><Relationship Id="rId6" Type="http://schemas.openxmlformats.org/officeDocument/2006/relationships/slideLayout" Target="../slideLayouts/slideLayout67.xml"/><Relationship Id="rId7" Type="http://schemas.openxmlformats.org/officeDocument/2006/relationships/slideLayout" Target="../slideLayouts/slideLayout68.xml"/><Relationship Id="rId8" Type="http://schemas.openxmlformats.org/officeDocument/2006/relationships/slideLayout" Target="../slideLayouts/slideLayout69.xml"/><Relationship Id="rId9" Type="http://schemas.openxmlformats.org/officeDocument/2006/relationships/slideLayout" Target="../slideLayouts/slideLayout70.xml"/><Relationship Id="rId10"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3.xml"/><Relationship Id="rId12" Type="http://schemas.openxmlformats.org/officeDocument/2006/relationships/slideLayout" Target="../slideLayouts/slideLayout84.xml"/><Relationship Id="rId13" Type="http://schemas.openxmlformats.org/officeDocument/2006/relationships/slideLayout" Target="../slideLayouts/slideLayout85.xml"/><Relationship Id="rId14" Type="http://schemas.openxmlformats.org/officeDocument/2006/relationships/theme" Target="../theme/theme7.xml"/><Relationship Id="rId1" Type="http://schemas.openxmlformats.org/officeDocument/2006/relationships/slideLayout" Target="../slideLayouts/slideLayout73.xml"/><Relationship Id="rId2" Type="http://schemas.openxmlformats.org/officeDocument/2006/relationships/slideLayout" Target="../slideLayouts/slideLayout74.xml"/><Relationship Id="rId3" Type="http://schemas.openxmlformats.org/officeDocument/2006/relationships/slideLayout" Target="../slideLayouts/slideLayout75.xml"/><Relationship Id="rId4" Type="http://schemas.openxmlformats.org/officeDocument/2006/relationships/slideLayout" Target="../slideLayouts/slideLayout76.xml"/><Relationship Id="rId5" Type="http://schemas.openxmlformats.org/officeDocument/2006/relationships/slideLayout" Target="../slideLayouts/slideLayout77.xml"/><Relationship Id="rId6" Type="http://schemas.openxmlformats.org/officeDocument/2006/relationships/slideLayout" Target="../slideLayouts/slideLayout78.xml"/><Relationship Id="rId7" Type="http://schemas.openxmlformats.org/officeDocument/2006/relationships/slideLayout" Target="../slideLayouts/slideLayout79.xml"/><Relationship Id="rId8" Type="http://schemas.openxmlformats.org/officeDocument/2006/relationships/slideLayout" Target="../slideLayouts/slideLayout80.xml"/><Relationship Id="rId9" Type="http://schemas.openxmlformats.org/officeDocument/2006/relationships/slideLayout" Target="../slideLayouts/slideLayout81.xml"/><Relationship Id="rId10"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0BE24-315E-F748-9262-D3AD44D0A365}" type="datetime1">
              <a:rPr lang="en-US" smtClean="0"/>
              <a:t>8/21/11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Carnegie Mellon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1D16F-D78E-6644-8DCF-1E7D6A697BF1}" type="slidenum">
              <a:rPr lang="en-US" smtClean="0"/>
              <a:t>‹#›</a:t>
            </a:fld>
            <a:endParaRPr lang="en-US"/>
          </a:p>
        </p:txBody>
      </p:sp>
    </p:spTree>
    <p:extLst>
      <p:ext uri="{BB962C8B-B14F-4D97-AF65-F5344CB8AC3E}">
        <p14:creationId xmlns:p14="http://schemas.microsoft.com/office/powerpoint/2010/main" val="3056609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322731"/>
            <a:ext cx="8763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228600" y="1604685"/>
            <a:ext cx="8763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096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Calibri"/>
              </a:defRPr>
            </a:lvl1pPr>
          </a:lstStyle>
          <a:p>
            <a:endParaRPr lang="en-US" dirty="0">
              <a:solidFill>
                <a:srgbClr val="292929"/>
              </a:solidFill>
            </a:endParaRPr>
          </a:p>
        </p:txBody>
      </p:sp>
      <p:sp>
        <p:nvSpPr>
          <p:cNvPr id="1029" name="Rectangle 5"/>
          <p:cNvSpPr>
            <a:spLocks noGrp="1" noChangeArrowheads="1"/>
          </p:cNvSpPr>
          <p:nvPr>
            <p:ph type="ftr" sz="quarter" idx="3"/>
          </p:nvPr>
        </p:nvSpPr>
        <p:spPr bwMode="auto">
          <a:xfrm>
            <a:off x="3124200" y="60960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Calibri"/>
              </a:defRPr>
            </a:lvl1pPr>
          </a:lstStyle>
          <a:p>
            <a:endParaRPr lang="en-US" dirty="0">
              <a:solidFill>
                <a:srgbClr val="292929"/>
              </a:solidFill>
            </a:endParaRPr>
          </a:p>
        </p:txBody>
      </p:sp>
      <p:sp>
        <p:nvSpPr>
          <p:cNvPr id="1030" name="Rectangle 6"/>
          <p:cNvSpPr>
            <a:spLocks noGrp="1" noChangeArrowheads="1"/>
          </p:cNvSpPr>
          <p:nvPr>
            <p:ph type="sldNum" sz="quarter" idx="4"/>
          </p:nvPr>
        </p:nvSpPr>
        <p:spPr bwMode="auto">
          <a:xfrm>
            <a:off x="7086600" y="62484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a:defRPr>
            </a:lvl1pPr>
          </a:lstStyle>
          <a:p>
            <a:fld id="{F8DDA05D-A1AD-1541-9377-A4B8E58F77BC}" type="slidenum">
              <a:rPr lang="en-US" smtClean="0">
                <a:solidFill>
                  <a:srgbClr val="292929"/>
                </a:solidFill>
              </a:rPr>
              <a:pPr/>
              <a:t>‹#›</a:t>
            </a:fld>
            <a:endParaRPr lang="en-US" dirty="0">
              <a:solidFill>
                <a:srgbClr val="292929"/>
              </a:solidFill>
            </a:endParaRPr>
          </a:p>
        </p:txBody>
      </p:sp>
    </p:spTree>
    <p:extLst>
      <p:ext uri="{BB962C8B-B14F-4D97-AF65-F5344CB8AC3E}">
        <p14:creationId xmlns:p14="http://schemas.microsoft.com/office/powerpoint/2010/main" val="372534124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b="1">
          <a:solidFill>
            <a:srgbClr val="C11313"/>
          </a:solidFill>
          <a:latin typeface="Calibri"/>
          <a:ea typeface="+mj-ea"/>
          <a:cs typeface="+mj-cs"/>
        </a:defRPr>
      </a:lvl1pPr>
      <a:lvl2pPr algn="ctr" rtl="0" fontAlgn="base">
        <a:spcBef>
          <a:spcPct val="0"/>
        </a:spcBef>
        <a:spcAft>
          <a:spcPct val="0"/>
        </a:spcAft>
        <a:defRPr sz="4400" b="1">
          <a:solidFill>
            <a:srgbClr val="C11313"/>
          </a:solidFill>
          <a:latin typeface="55 Helvetica Roman" charset="0"/>
        </a:defRPr>
      </a:lvl2pPr>
      <a:lvl3pPr algn="ctr" rtl="0" fontAlgn="base">
        <a:spcBef>
          <a:spcPct val="0"/>
        </a:spcBef>
        <a:spcAft>
          <a:spcPct val="0"/>
        </a:spcAft>
        <a:defRPr sz="4400" b="1">
          <a:solidFill>
            <a:srgbClr val="C11313"/>
          </a:solidFill>
          <a:latin typeface="55 Helvetica Roman" charset="0"/>
        </a:defRPr>
      </a:lvl3pPr>
      <a:lvl4pPr algn="ctr" rtl="0" fontAlgn="base">
        <a:spcBef>
          <a:spcPct val="0"/>
        </a:spcBef>
        <a:spcAft>
          <a:spcPct val="0"/>
        </a:spcAft>
        <a:defRPr sz="4400" b="1">
          <a:solidFill>
            <a:srgbClr val="C11313"/>
          </a:solidFill>
          <a:latin typeface="55 Helvetica Roman" charset="0"/>
        </a:defRPr>
      </a:lvl4pPr>
      <a:lvl5pPr algn="ctr" rtl="0" fontAlgn="base">
        <a:spcBef>
          <a:spcPct val="0"/>
        </a:spcBef>
        <a:spcAft>
          <a:spcPct val="0"/>
        </a:spcAft>
        <a:defRPr sz="4400" b="1">
          <a:solidFill>
            <a:srgbClr val="C11313"/>
          </a:solidFill>
          <a:latin typeface="55 Helvetica Roman" charset="0"/>
        </a:defRPr>
      </a:lvl5pPr>
      <a:lvl6pPr marL="457200" algn="ctr" rtl="0" fontAlgn="base">
        <a:spcBef>
          <a:spcPct val="0"/>
        </a:spcBef>
        <a:spcAft>
          <a:spcPct val="0"/>
        </a:spcAft>
        <a:defRPr sz="4400" b="1">
          <a:solidFill>
            <a:srgbClr val="C11313"/>
          </a:solidFill>
          <a:latin typeface="55 Helvetica Roman" charset="0"/>
        </a:defRPr>
      </a:lvl6pPr>
      <a:lvl7pPr marL="914400" algn="ctr" rtl="0" fontAlgn="base">
        <a:spcBef>
          <a:spcPct val="0"/>
        </a:spcBef>
        <a:spcAft>
          <a:spcPct val="0"/>
        </a:spcAft>
        <a:defRPr sz="4400" b="1">
          <a:solidFill>
            <a:srgbClr val="C11313"/>
          </a:solidFill>
          <a:latin typeface="55 Helvetica Roman" charset="0"/>
        </a:defRPr>
      </a:lvl7pPr>
      <a:lvl8pPr marL="1371600" algn="ctr" rtl="0" fontAlgn="base">
        <a:spcBef>
          <a:spcPct val="0"/>
        </a:spcBef>
        <a:spcAft>
          <a:spcPct val="0"/>
        </a:spcAft>
        <a:defRPr sz="4400" b="1">
          <a:solidFill>
            <a:srgbClr val="C11313"/>
          </a:solidFill>
          <a:latin typeface="55 Helvetica Roman" charset="0"/>
        </a:defRPr>
      </a:lvl8pPr>
      <a:lvl9pPr marL="1828800" algn="ctr" rtl="0" fontAlgn="base">
        <a:spcBef>
          <a:spcPct val="0"/>
        </a:spcBef>
        <a:spcAft>
          <a:spcPct val="0"/>
        </a:spcAft>
        <a:defRPr sz="4400" b="1">
          <a:solidFill>
            <a:srgbClr val="C11313"/>
          </a:solidFill>
          <a:latin typeface="55 Helvetica Roman" charset="0"/>
        </a:defRPr>
      </a:lvl9pPr>
    </p:titleStyle>
    <p:bodyStyle>
      <a:lvl1pPr marL="342900" indent="-342900" algn="l" rtl="0" fontAlgn="base">
        <a:spcBef>
          <a:spcPct val="20000"/>
        </a:spcBef>
        <a:spcAft>
          <a:spcPct val="0"/>
        </a:spcAft>
        <a:buClr>
          <a:srgbClr val="C11313"/>
        </a:buClr>
        <a:buFont typeface="Wingdings" charset="2"/>
        <a:buChar char="§"/>
        <a:defRPr sz="3200">
          <a:solidFill>
            <a:schemeClr val="tx1"/>
          </a:solidFill>
          <a:latin typeface="Calibri"/>
          <a:ea typeface="+mn-ea"/>
          <a:cs typeface="+mn-cs"/>
        </a:defRPr>
      </a:lvl1pPr>
      <a:lvl2pPr marL="742950" indent="-285750" algn="l" rtl="0" fontAlgn="base">
        <a:spcBef>
          <a:spcPct val="20000"/>
        </a:spcBef>
        <a:spcAft>
          <a:spcPct val="0"/>
        </a:spcAft>
        <a:buClr>
          <a:srgbClr val="C11313"/>
        </a:buClr>
        <a:buChar char="•"/>
        <a:defRPr sz="2800">
          <a:solidFill>
            <a:schemeClr val="tx1"/>
          </a:solidFill>
          <a:latin typeface="Calibri"/>
          <a:ea typeface="ＭＳ Ｐゴシック" charset="-128"/>
        </a:defRPr>
      </a:lvl2pPr>
      <a:lvl3pPr marL="1143000" indent="-228600" algn="l" rtl="0" fontAlgn="base">
        <a:spcBef>
          <a:spcPct val="20000"/>
        </a:spcBef>
        <a:spcAft>
          <a:spcPct val="0"/>
        </a:spcAft>
        <a:buChar char="•"/>
        <a:defRPr sz="2400">
          <a:solidFill>
            <a:schemeClr val="tx1"/>
          </a:solidFill>
          <a:latin typeface="Calibri"/>
          <a:ea typeface="ＭＳ Ｐゴシック" charset="-128"/>
        </a:defRPr>
      </a:lvl3pPr>
      <a:lvl4pPr marL="1600200" indent="-228600" algn="l" rtl="0" fontAlgn="base">
        <a:spcBef>
          <a:spcPct val="20000"/>
        </a:spcBef>
        <a:spcAft>
          <a:spcPct val="0"/>
        </a:spcAft>
        <a:buChar char="–"/>
        <a:defRPr sz="2000">
          <a:solidFill>
            <a:schemeClr val="tx1"/>
          </a:solidFill>
          <a:latin typeface="Calibri"/>
          <a:ea typeface="ＭＳ Ｐゴシック" charset="-128"/>
        </a:defRPr>
      </a:lvl4pPr>
      <a:lvl5pPr marL="2057400" indent="-228600" algn="l" rtl="0" fontAlgn="base">
        <a:spcBef>
          <a:spcPct val="20000"/>
        </a:spcBef>
        <a:spcAft>
          <a:spcPct val="0"/>
        </a:spcAft>
        <a:buChar char="»"/>
        <a:defRPr sz="2000">
          <a:solidFill>
            <a:schemeClr val="tx1"/>
          </a:solidFill>
          <a:latin typeface="Calibri"/>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322731"/>
            <a:ext cx="8763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228600" y="1604685"/>
            <a:ext cx="8763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096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Calibri"/>
              </a:defRPr>
            </a:lvl1pPr>
          </a:lstStyle>
          <a:p>
            <a:endParaRPr lang="en-US" dirty="0">
              <a:solidFill>
                <a:srgbClr val="292929"/>
              </a:solidFill>
            </a:endParaRPr>
          </a:p>
        </p:txBody>
      </p:sp>
      <p:sp>
        <p:nvSpPr>
          <p:cNvPr id="1029" name="Rectangle 5"/>
          <p:cNvSpPr>
            <a:spLocks noGrp="1" noChangeArrowheads="1"/>
          </p:cNvSpPr>
          <p:nvPr>
            <p:ph type="ftr" sz="quarter" idx="3"/>
          </p:nvPr>
        </p:nvSpPr>
        <p:spPr bwMode="auto">
          <a:xfrm>
            <a:off x="3124200" y="60960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Calibri"/>
              </a:defRPr>
            </a:lvl1pPr>
          </a:lstStyle>
          <a:p>
            <a:endParaRPr lang="en-US" dirty="0">
              <a:solidFill>
                <a:srgbClr val="292929"/>
              </a:solidFill>
            </a:endParaRPr>
          </a:p>
        </p:txBody>
      </p:sp>
      <p:sp>
        <p:nvSpPr>
          <p:cNvPr id="1030" name="Rectangle 6"/>
          <p:cNvSpPr>
            <a:spLocks noGrp="1" noChangeArrowheads="1"/>
          </p:cNvSpPr>
          <p:nvPr>
            <p:ph type="sldNum" sz="quarter" idx="4"/>
          </p:nvPr>
        </p:nvSpPr>
        <p:spPr bwMode="auto">
          <a:xfrm>
            <a:off x="7086600" y="62484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a:defRPr>
            </a:lvl1pPr>
          </a:lstStyle>
          <a:p>
            <a:fld id="{F8DDA05D-A1AD-1541-9377-A4B8E58F77BC}" type="slidenum">
              <a:rPr lang="en-US" smtClean="0">
                <a:solidFill>
                  <a:srgbClr val="292929"/>
                </a:solidFill>
              </a:rPr>
              <a:pPr/>
              <a:t>‹#›</a:t>
            </a:fld>
            <a:endParaRPr lang="en-US" dirty="0">
              <a:solidFill>
                <a:srgbClr val="292929"/>
              </a:solidFill>
            </a:endParaRPr>
          </a:p>
        </p:txBody>
      </p:sp>
    </p:spTree>
    <p:extLst>
      <p:ext uri="{BB962C8B-B14F-4D97-AF65-F5344CB8AC3E}">
        <p14:creationId xmlns:p14="http://schemas.microsoft.com/office/powerpoint/2010/main" val="227100694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iming>
    <p:tnLst>
      <p:par>
        <p:cTn xmlns:p14="http://schemas.microsoft.com/office/powerpoint/2010/main" id="1" dur="indefinite" restart="never" nodeType="tmRoot"/>
      </p:par>
    </p:tnLst>
  </p:timing>
  <p:hf hdr="0" ftr="0" dt="0"/>
  <p:txStyles>
    <p:titleStyle>
      <a:lvl1pPr algn="ctr" rtl="0" fontAlgn="base">
        <a:spcBef>
          <a:spcPct val="0"/>
        </a:spcBef>
        <a:spcAft>
          <a:spcPct val="0"/>
        </a:spcAft>
        <a:defRPr sz="4400" b="1">
          <a:solidFill>
            <a:srgbClr val="C11313"/>
          </a:solidFill>
          <a:latin typeface="Calibri"/>
          <a:ea typeface="+mj-ea"/>
          <a:cs typeface="+mj-cs"/>
        </a:defRPr>
      </a:lvl1pPr>
      <a:lvl2pPr algn="ctr" rtl="0" fontAlgn="base">
        <a:spcBef>
          <a:spcPct val="0"/>
        </a:spcBef>
        <a:spcAft>
          <a:spcPct val="0"/>
        </a:spcAft>
        <a:defRPr sz="4400" b="1">
          <a:solidFill>
            <a:srgbClr val="C11313"/>
          </a:solidFill>
          <a:latin typeface="55 Helvetica Roman" charset="0"/>
        </a:defRPr>
      </a:lvl2pPr>
      <a:lvl3pPr algn="ctr" rtl="0" fontAlgn="base">
        <a:spcBef>
          <a:spcPct val="0"/>
        </a:spcBef>
        <a:spcAft>
          <a:spcPct val="0"/>
        </a:spcAft>
        <a:defRPr sz="4400" b="1">
          <a:solidFill>
            <a:srgbClr val="C11313"/>
          </a:solidFill>
          <a:latin typeface="55 Helvetica Roman" charset="0"/>
        </a:defRPr>
      </a:lvl3pPr>
      <a:lvl4pPr algn="ctr" rtl="0" fontAlgn="base">
        <a:spcBef>
          <a:spcPct val="0"/>
        </a:spcBef>
        <a:spcAft>
          <a:spcPct val="0"/>
        </a:spcAft>
        <a:defRPr sz="4400" b="1">
          <a:solidFill>
            <a:srgbClr val="C11313"/>
          </a:solidFill>
          <a:latin typeface="55 Helvetica Roman" charset="0"/>
        </a:defRPr>
      </a:lvl4pPr>
      <a:lvl5pPr algn="ctr" rtl="0" fontAlgn="base">
        <a:spcBef>
          <a:spcPct val="0"/>
        </a:spcBef>
        <a:spcAft>
          <a:spcPct val="0"/>
        </a:spcAft>
        <a:defRPr sz="4400" b="1">
          <a:solidFill>
            <a:srgbClr val="C11313"/>
          </a:solidFill>
          <a:latin typeface="55 Helvetica Roman" charset="0"/>
        </a:defRPr>
      </a:lvl5pPr>
      <a:lvl6pPr marL="457200" algn="ctr" rtl="0" fontAlgn="base">
        <a:spcBef>
          <a:spcPct val="0"/>
        </a:spcBef>
        <a:spcAft>
          <a:spcPct val="0"/>
        </a:spcAft>
        <a:defRPr sz="4400" b="1">
          <a:solidFill>
            <a:srgbClr val="C11313"/>
          </a:solidFill>
          <a:latin typeface="55 Helvetica Roman" charset="0"/>
        </a:defRPr>
      </a:lvl6pPr>
      <a:lvl7pPr marL="914400" algn="ctr" rtl="0" fontAlgn="base">
        <a:spcBef>
          <a:spcPct val="0"/>
        </a:spcBef>
        <a:spcAft>
          <a:spcPct val="0"/>
        </a:spcAft>
        <a:defRPr sz="4400" b="1">
          <a:solidFill>
            <a:srgbClr val="C11313"/>
          </a:solidFill>
          <a:latin typeface="55 Helvetica Roman" charset="0"/>
        </a:defRPr>
      </a:lvl7pPr>
      <a:lvl8pPr marL="1371600" algn="ctr" rtl="0" fontAlgn="base">
        <a:spcBef>
          <a:spcPct val="0"/>
        </a:spcBef>
        <a:spcAft>
          <a:spcPct val="0"/>
        </a:spcAft>
        <a:defRPr sz="4400" b="1">
          <a:solidFill>
            <a:srgbClr val="C11313"/>
          </a:solidFill>
          <a:latin typeface="55 Helvetica Roman" charset="0"/>
        </a:defRPr>
      </a:lvl8pPr>
      <a:lvl9pPr marL="1828800" algn="ctr" rtl="0" fontAlgn="base">
        <a:spcBef>
          <a:spcPct val="0"/>
        </a:spcBef>
        <a:spcAft>
          <a:spcPct val="0"/>
        </a:spcAft>
        <a:defRPr sz="4400" b="1">
          <a:solidFill>
            <a:srgbClr val="C11313"/>
          </a:solidFill>
          <a:latin typeface="55 Helvetica Roman" charset="0"/>
        </a:defRPr>
      </a:lvl9pPr>
    </p:titleStyle>
    <p:bodyStyle>
      <a:lvl1pPr marL="342900" indent="-342900" algn="l" rtl="0" fontAlgn="base">
        <a:spcBef>
          <a:spcPct val="20000"/>
        </a:spcBef>
        <a:spcAft>
          <a:spcPct val="0"/>
        </a:spcAft>
        <a:buClr>
          <a:srgbClr val="C11313"/>
        </a:buClr>
        <a:buFont typeface="Wingdings" charset="2"/>
        <a:buChar char="§"/>
        <a:defRPr sz="3200">
          <a:solidFill>
            <a:schemeClr val="tx1"/>
          </a:solidFill>
          <a:latin typeface="Calibri"/>
          <a:ea typeface="+mn-ea"/>
          <a:cs typeface="+mn-cs"/>
        </a:defRPr>
      </a:lvl1pPr>
      <a:lvl2pPr marL="742950" indent="-285750" algn="l" rtl="0" fontAlgn="base">
        <a:spcBef>
          <a:spcPct val="20000"/>
        </a:spcBef>
        <a:spcAft>
          <a:spcPct val="0"/>
        </a:spcAft>
        <a:buClr>
          <a:srgbClr val="C11313"/>
        </a:buClr>
        <a:buChar char="•"/>
        <a:defRPr sz="2800">
          <a:solidFill>
            <a:schemeClr val="tx1"/>
          </a:solidFill>
          <a:latin typeface="Calibri"/>
          <a:ea typeface="ＭＳ Ｐゴシック" charset="-128"/>
        </a:defRPr>
      </a:lvl2pPr>
      <a:lvl3pPr marL="1143000" indent="-228600" algn="l" rtl="0" fontAlgn="base">
        <a:spcBef>
          <a:spcPct val="20000"/>
        </a:spcBef>
        <a:spcAft>
          <a:spcPct val="0"/>
        </a:spcAft>
        <a:buChar char="•"/>
        <a:defRPr sz="2400">
          <a:solidFill>
            <a:schemeClr val="tx1"/>
          </a:solidFill>
          <a:latin typeface="Calibri"/>
          <a:ea typeface="ＭＳ Ｐゴシック" charset="-128"/>
        </a:defRPr>
      </a:lvl3pPr>
      <a:lvl4pPr marL="1600200" indent="-228600" algn="l" rtl="0" fontAlgn="base">
        <a:spcBef>
          <a:spcPct val="20000"/>
        </a:spcBef>
        <a:spcAft>
          <a:spcPct val="0"/>
        </a:spcAft>
        <a:buChar char="–"/>
        <a:defRPr sz="2000">
          <a:solidFill>
            <a:schemeClr val="tx1"/>
          </a:solidFill>
          <a:latin typeface="Calibri"/>
          <a:ea typeface="ＭＳ Ｐゴシック" charset="-128"/>
        </a:defRPr>
      </a:lvl4pPr>
      <a:lvl5pPr marL="2057400" indent="-228600" algn="l" rtl="0" fontAlgn="base">
        <a:spcBef>
          <a:spcPct val="20000"/>
        </a:spcBef>
        <a:spcAft>
          <a:spcPct val="0"/>
        </a:spcAft>
        <a:buChar char="»"/>
        <a:defRPr sz="2000">
          <a:solidFill>
            <a:schemeClr val="tx1"/>
          </a:solidFill>
          <a:latin typeface="Calibri"/>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descr="Large confetti"/>
          <p:cNvSpPr>
            <a:spLocks noGrp="1" noChangeArrowheads="1"/>
          </p:cNvSpPr>
          <p:nvPr>
            <p:ph type="body" idx="1"/>
          </p:nvPr>
        </p:nvSpPr>
        <p:spPr bwMode="auto">
          <a:xfrm>
            <a:off x="344488" y="1123950"/>
            <a:ext cx="8497887" cy="525145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27" name="Rectangle 3" descr="Large confetti"/>
          <p:cNvSpPr>
            <a:spLocks noGrp="1" noChangeArrowheads="1"/>
          </p:cNvSpPr>
          <p:nvPr>
            <p:ph type="title"/>
          </p:nvPr>
        </p:nvSpPr>
        <p:spPr bwMode="auto">
          <a:xfrm>
            <a:off x="322263" y="228600"/>
            <a:ext cx="8493125" cy="727075"/>
          </a:xfrm>
          <a:prstGeom prst="rect">
            <a:avLst/>
          </a:prstGeom>
          <a:noFill/>
          <a:ln w="12700">
            <a:noFill/>
            <a:miter lim="800000"/>
            <a:headEnd/>
            <a:tailEnd/>
          </a:ln>
        </p:spPr>
        <p:txBody>
          <a:bodyPr vert="horz" wrap="square" lIns="90488" tIns="44450" rIns="90488" bIns="44450" numCol="1" anchor="ctr" anchorCtr="1" compatLnSpc="1">
            <a:prstTxWarp prst="textNoShape">
              <a:avLst/>
            </a:prstTxWarp>
          </a:bodyPr>
          <a:lstStyle/>
          <a:p>
            <a:pPr lvl="0"/>
            <a:r>
              <a:rPr lang="en-US"/>
              <a:t>Slide Title</a:t>
            </a:r>
          </a:p>
        </p:txBody>
      </p:sp>
      <p:sp>
        <p:nvSpPr>
          <p:cNvPr id="6148" name="Rectangle 4" descr="Large confetti"/>
          <p:cNvSpPr>
            <a:spLocks noChangeArrowheads="1"/>
          </p:cNvSpPr>
          <p:nvPr/>
        </p:nvSpPr>
        <p:spPr bwMode="auto">
          <a:xfrm>
            <a:off x="6934200" y="6400800"/>
            <a:ext cx="1763713" cy="225425"/>
          </a:xfrm>
          <a:prstGeom prst="rect">
            <a:avLst/>
          </a:prstGeom>
          <a:noFill/>
          <a:ln w="12700">
            <a:noFill/>
            <a:miter lim="800000"/>
            <a:headEnd/>
            <a:tailEnd/>
          </a:ln>
          <a:effectLst/>
        </p:spPr>
        <p:txBody>
          <a:bodyPr lIns="90488" tIns="44450" rIns="90488" bIns="44450">
            <a:prstTxWarp prst="textNoShape">
              <a:avLst/>
            </a:prstTxWarp>
            <a:spAutoFit/>
          </a:bodyPr>
          <a:lstStyle/>
          <a:p>
            <a:pPr algn="r" defTabSz="914400" eaLnBrk="0" fontAlgn="base" hangingPunct="0">
              <a:lnSpc>
                <a:spcPct val="90000"/>
              </a:lnSpc>
              <a:spcBef>
                <a:spcPct val="50000"/>
              </a:spcBef>
              <a:spcAft>
                <a:spcPct val="0"/>
              </a:spcAft>
              <a:defRPr/>
            </a:pPr>
            <a:fld id="{CD201B39-6939-394D-BC5C-73E299DCCE89}" type="slidenum">
              <a:rPr lang="en-US" sz="1000" b="1">
                <a:solidFill>
                  <a:srgbClr val="006B61"/>
                </a:solidFill>
                <a:latin typeface="Arial" pitchFamily="-65" charset="0"/>
              </a:rPr>
              <a:pPr algn="r" defTabSz="914400" eaLnBrk="0" fontAlgn="base" hangingPunct="0">
                <a:lnSpc>
                  <a:spcPct val="90000"/>
                </a:lnSpc>
                <a:spcBef>
                  <a:spcPct val="50000"/>
                </a:spcBef>
                <a:spcAft>
                  <a:spcPct val="0"/>
                </a:spcAft>
                <a:defRPr/>
              </a:pPr>
              <a:t>‹#›</a:t>
            </a:fld>
            <a:endParaRPr lang="en-US" sz="1000" b="1" dirty="0">
              <a:solidFill>
                <a:srgbClr val="006B61"/>
              </a:solidFill>
              <a:latin typeface="Arial" pitchFamily="-65" charset="0"/>
            </a:endParaRPr>
          </a:p>
        </p:txBody>
      </p:sp>
    </p:spTree>
    <p:extLst>
      <p:ext uri="{BB962C8B-B14F-4D97-AF65-F5344CB8AC3E}">
        <p14:creationId xmlns:p14="http://schemas.microsoft.com/office/powerpoint/2010/main" val="158652849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xStyles>
    <p:titleStyle>
      <a:lvl1pPr algn="ctr" rtl="0" eaLnBrk="0" fontAlgn="base" hangingPunct="0">
        <a:lnSpc>
          <a:spcPct val="88000"/>
        </a:lnSpc>
        <a:spcBef>
          <a:spcPct val="0"/>
        </a:spcBef>
        <a:spcAft>
          <a:spcPct val="0"/>
        </a:spcAft>
        <a:defRPr sz="3600" b="1">
          <a:solidFill>
            <a:schemeClr val="accent2"/>
          </a:solidFill>
          <a:latin typeface="+mj-lt"/>
          <a:ea typeface="ＭＳ Ｐゴシック" pitchFamily="-65" charset="-128"/>
          <a:cs typeface="ＭＳ Ｐゴシック" pitchFamily="-65" charset="-128"/>
        </a:defRPr>
      </a:lvl1pPr>
      <a:lvl2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2pPr>
      <a:lvl3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3pPr>
      <a:lvl4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4pPr>
      <a:lvl5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5pPr>
      <a:lvl6pPr marL="457200" algn="ctr" rtl="0" eaLnBrk="0" fontAlgn="base" hangingPunct="0">
        <a:lnSpc>
          <a:spcPct val="88000"/>
        </a:lnSpc>
        <a:spcBef>
          <a:spcPct val="0"/>
        </a:spcBef>
        <a:spcAft>
          <a:spcPct val="0"/>
        </a:spcAft>
        <a:defRPr sz="3600" b="1">
          <a:solidFill>
            <a:schemeClr val="accent2"/>
          </a:solidFill>
          <a:latin typeface="Arial" pitchFamily="-65" charset="0"/>
        </a:defRPr>
      </a:lvl6pPr>
      <a:lvl7pPr marL="914400" algn="ctr" rtl="0" eaLnBrk="0" fontAlgn="base" hangingPunct="0">
        <a:lnSpc>
          <a:spcPct val="88000"/>
        </a:lnSpc>
        <a:spcBef>
          <a:spcPct val="0"/>
        </a:spcBef>
        <a:spcAft>
          <a:spcPct val="0"/>
        </a:spcAft>
        <a:defRPr sz="3600" b="1">
          <a:solidFill>
            <a:schemeClr val="accent2"/>
          </a:solidFill>
          <a:latin typeface="Arial" pitchFamily="-65" charset="0"/>
        </a:defRPr>
      </a:lvl7pPr>
      <a:lvl8pPr marL="1371600" algn="ctr" rtl="0" eaLnBrk="0" fontAlgn="base" hangingPunct="0">
        <a:lnSpc>
          <a:spcPct val="88000"/>
        </a:lnSpc>
        <a:spcBef>
          <a:spcPct val="0"/>
        </a:spcBef>
        <a:spcAft>
          <a:spcPct val="0"/>
        </a:spcAft>
        <a:defRPr sz="3600" b="1">
          <a:solidFill>
            <a:schemeClr val="accent2"/>
          </a:solidFill>
          <a:latin typeface="Arial" pitchFamily="-65" charset="0"/>
        </a:defRPr>
      </a:lvl8pPr>
      <a:lvl9pPr marL="1828800" algn="ctr" rtl="0" eaLnBrk="0" fontAlgn="base" hangingPunct="0">
        <a:lnSpc>
          <a:spcPct val="88000"/>
        </a:lnSpc>
        <a:spcBef>
          <a:spcPct val="0"/>
        </a:spcBef>
        <a:spcAft>
          <a:spcPct val="0"/>
        </a:spcAft>
        <a:defRPr sz="3600" b="1">
          <a:solidFill>
            <a:schemeClr val="accent2"/>
          </a:solidFill>
          <a:latin typeface="Arial" pitchFamily="-65" charset="0"/>
        </a:defRPr>
      </a:lvl9pPr>
    </p:titleStyle>
    <p:bodyStyle>
      <a:lvl1pPr marL="285750" indent="-285750" algn="l" rtl="0" eaLnBrk="0" fontAlgn="base" hangingPunct="0">
        <a:lnSpc>
          <a:spcPct val="88000"/>
        </a:lnSpc>
        <a:spcBef>
          <a:spcPct val="30000"/>
        </a:spcBef>
        <a:spcAft>
          <a:spcPct val="0"/>
        </a:spcAft>
        <a:buClr>
          <a:schemeClr val="accent2"/>
        </a:buClr>
        <a:buSzPct val="100000"/>
        <a:buChar char="•"/>
        <a:defRPr sz="3000" b="1">
          <a:solidFill>
            <a:srgbClr val="000000"/>
          </a:solidFill>
          <a:latin typeface="+mn-lt"/>
          <a:ea typeface="ＭＳ Ｐゴシック" pitchFamily="-65" charset="-128"/>
          <a:cs typeface="ＭＳ Ｐゴシック" pitchFamily="-65" charset="-128"/>
        </a:defRPr>
      </a:lvl1pPr>
      <a:lvl2pPr marL="685800" indent="-228600" algn="l" rtl="0" eaLnBrk="0" fontAlgn="base" hangingPunct="0">
        <a:lnSpc>
          <a:spcPct val="88000"/>
        </a:lnSpc>
        <a:spcBef>
          <a:spcPct val="30000"/>
        </a:spcBef>
        <a:spcAft>
          <a:spcPct val="0"/>
        </a:spcAft>
        <a:buClr>
          <a:schemeClr val="accent2"/>
        </a:buClr>
        <a:buSzPct val="100000"/>
        <a:buChar char="–"/>
        <a:defRPr sz="2400" b="1">
          <a:solidFill>
            <a:srgbClr val="000000"/>
          </a:solidFill>
          <a:latin typeface="+mn-lt"/>
          <a:ea typeface="ＭＳ Ｐゴシック" pitchFamily="-65" charset="-128"/>
        </a:defRPr>
      </a:lvl2pPr>
      <a:lvl3pPr marL="1143000" indent="-228600" algn="l" rtl="0" eaLnBrk="0" fontAlgn="base" hangingPunct="0">
        <a:lnSpc>
          <a:spcPct val="88000"/>
        </a:lnSpc>
        <a:spcBef>
          <a:spcPct val="30000"/>
        </a:spcBef>
        <a:spcAft>
          <a:spcPct val="0"/>
        </a:spcAft>
        <a:buClr>
          <a:schemeClr val="accent2"/>
        </a:buClr>
        <a:buSzPct val="100000"/>
        <a:buChar char="»"/>
        <a:defRPr sz="2000" b="1">
          <a:solidFill>
            <a:srgbClr val="000000"/>
          </a:solidFill>
          <a:latin typeface="+mn-lt"/>
          <a:ea typeface="ＭＳ Ｐゴシック" pitchFamily="-65" charset="-128"/>
        </a:defRPr>
      </a:lvl3pPr>
      <a:lvl4pPr marL="15430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4pPr>
      <a:lvl5pPr marL="20002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5pPr>
      <a:lvl6pPr marL="24574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6pPr>
      <a:lvl7pPr marL="29146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7pPr>
      <a:lvl8pPr marL="33718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8pPr>
      <a:lvl9pPr marL="38290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0BE24-315E-F748-9262-D3AD44D0A365}"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1903210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0BE24-315E-F748-9262-D3AD44D0A365}"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1D16F-D78E-6644-8DCF-1E7D6A697BF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9865950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descr="Large confetti"/>
          <p:cNvSpPr>
            <a:spLocks noGrp="1" noChangeArrowheads="1"/>
          </p:cNvSpPr>
          <p:nvPr>
            <p:ph type="body" idx="1"/>
          </p:nvPr>
        </p:nvSpPr>
        <p:spPr bwMode="auto">
          <a:xfrm>
            <a:off x="344488" y="1123950"/>
            <a:ext cx="8497887" cy="525145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27" name="Rectangle 3" descr="Large confetti"/>
          <p:cNvSpPr>
            <a:spLocks noGrp="1" noChangeArrowheads="1"/>
          </p:cNvSpPr>
          <p:nvPr>
            <p:ph type="title"/>
          </p:nvPr>
        </p:nvSpPr>
        <p:spPr bwMode="auto">
          <a:xfrm>
            <a:off x="322263" y="228600"/>
            <a:ext cx="8493125" cy="727075"/>
          </a:xfrm>
          <a:prstGeom prst="rect">
            <a:avLst/>
          </a:prstGeom>
          <a:noFill/>
          <a:ln w="12700">
            <a:noFill/>
            <a:miter lim="800000"/>
            <a:headEnd/>
            <a:tailEnd/>
          </a:ln>
        </p:spPr>
        <p:txBody>
          <a:bodyPr vert="horz" wrap="square" lIns="90488" tIns="44450" rIns="90488" bIns="44450" numCol="1" anchor="ctr" anchorCtr="1" compatLnSpc="1">
            <a:prstTxWarp prst="textNoShape">
              <a:avLst/>
            </a:prstTxWarp>
          </a:bodyPr>
          <a:lstStyle/>
          <a:p>
            <a:pPr lvl="0"/>
            <a:r>
              <a:rPr lang="en-US"/>
              <a:t>Slide Title</a:t>
            </a:r>
          </a:p>
        </p:txBody>
      </p:sp>
      <p:sp>
        <p:nvSpPr>
          <p:cNvPr id="6148" name="Rectangle 4" descr="Large confetti"/>
          <p:cNvSpPr>
            <a:spLocks noChangeArrowheads="1"/>
          </p:cNvSpPr>
          <p:nvPr/>
        </p:nvSpPr>
        <p:spPr bwMode="auto">
          <a:xfrm>
            <a:off x="6934200" y="6400800"/>
            <a:ext cx="1763713" cy="225425"/>
          </a:xfrm>
          <a:prstGeom prst="rect">
            <a:avLst/>
          </a:prstGeom>
          <a:noFill/>
          <a:ln w="12700">
            <a:noFill/>
            <a:miter lim="800000"/>
            <a:headEnd/>
            <a:tailEnd/>
          </a:ln>
          <a:effectLst/>
        </p:spPr>
        <p:txBody>
          <a:bodyPr lIns="90488" tIns="44450" rIns="90488" bIns="44450">
            <a:prstTxWarp prst="textNoShape">
              <a:avLst/>
            </a:prstTxWarp>
            <a:spAutoFit/>
          </a:bodyPr>
          <a:lstStyle/>
          <a:p>
            <a:pPr algn="r" defTabSz="914400" eaLnBrk="0" fontAlgn="base" hangingPunct="0">
              <a:lnSpc>
                <a:spcPct val="90000"/>
              </a:lnSpc>
              <a:spcBef>
                <a:spcPct val="50000"/>
              </a:spcBef>
              <a:spcAft>
                <a:spcPct val="0"/>
              </a:spcAft>
              <a:defRPr/>
            </a:pPr>
            <a:fld id="{CD201B39-6939-394D-BC5C-73E299DCCE89}" type="slidenum">
              <a:rPr lang="en-US" sz="1000" b="1">
                <a:solidFill>
                  <a:srgbClr val="006B61"/>
                </a:solidFill>
                <a:latin typeface="Arial" pitchFamily="-65" charset="0"/>
              </a:rPr>
              <a:pPr algn="r" defTabSz="914400" eaLnBrk="0" fontAlgn="base" hangingPunct="0">
                <a:lnSpc>
                  <a:spcPct val="90000"/>
                </a:lnSpc>
                <a:spcBef>
                  <a:spcPct val="50000"/>
                </a:spcBef>
                <a:spcAft>
                  <a:spcPct val="0"/>
                </a:spcAft>
                <a:defRPr/>
              </a:pPr>
              <a:t>‹#›</a:t>
            </a:fld>
            <a:endParaRPr lang="en-US" sz="1000" b="1" dirty="0">
              <a:solidFill>
                <a:srgbClr val="006B61"/>
              </a:solidFill>
              <a:latin typeface="Arial" pitchFamily="-65" charset="0"/>
            </a:endParaRPr>
          </a:p>
        </p:txBody>
      </p:sp>
    </p:spTree>
    <p:extLst>
      <p:ext uri="{BB962C8B-B14F-4D97-AF65-F5344CB8AC3E}">
        <p14:creationId xmlns:p14="http://schemas.microsoft.com/office/powerpoint/2010/main" val="463995409"/>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Lst>
  <p:txStyles>
    <p:titleStyle>
      <a:lvl1pPr algn="ctr" rtl="0" eaLnBrk="0" fontAlgn="base" hangingPunct="0">
        <a:lnSpc>
          <a:spcPct val="88000"/>
        </a:lnSpc>
        <a:spcBef>
          <a:spcPct val="0"/>
        </a:spcBef>
        <a:spcAft>
          <a:spcPct val="0"/>
        </a:spcAft>
        <a:defRPr sz="3600" b="1">
          <a:solidFill>
            <a:schemeClr val="accent2"/>
          </a:solidFill>
          <a:latin typeface="+mj-lt"/>
          <a:ea typeface="ＭＳ Ｐゴシック" pitchFamily="-65" charset="-128"/>
          <a:cs typeface="ＭＳ Ｐゴシック" pitchFamily="-65" charset="-128"/>
        </a:defRPr>
      </a:lvl1pPr>
      <a:lvl2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2pPr>
      <a:lvl3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3pPr>
      <a:lvl4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4pPr>
      <a:lvl5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5pPr>
      <a:lvl6pPr marL="457200" algn="ctr" rtl="0" eaLnBrk="0" fontAlgn="base" hangingPunct="0">
        <a:lnSpc>
          <a:spcPct val="88000"/>
        </a:lnSpc>
        <a:spcBef>
          <a:spcPct val="0"/>
        </a:spcBef>
        <a:spcAft>
          <a:spcPct val="0"/>
        </a:spcAft>
        <a:defRPr sz="3600" b="1">
          <a:solidFill>
            <a:schemeClr val="accent2"/>
          </a:solidFill>
          <a:latin typeface="Arial" pitchFamily="-65" charset="0"/>
        </a:defRPr>
      </a:lvl6pPr>
      <a:lvl7pPr marL="914400" algn="ctr" rtl="0" eaLnBrk="0" fontAlgn="base" hangingPunct="0">
        <a:lnSpc>
          <a:spcPct val="88000"/>
        </a:lnSpc>
        <a:spcBef>
          <a:spcPct val="0"/>
        </a:spcBef>
        <a:spcAft>
          <a:spcPct val="0"/>
        </a:spcAft>
        <a:defRPr sz="3600" b="1">
          <a:solidFill>
            <a:schemeClr val="accent2"/>
          </a:solidFill>
          <a:latin typeface="Arial" pitchFamily="-65" charset="0"/>
        </a:defRPr>
      </a:lvl7pPr>
      <a:lvl8pPr marL="1371600" algn="ctr" rtl="0" eaLnBrk="0" fontAlgn="base" hangingPunct="0">
        <a:lnSpc>
          <a:spcPct val="88000"/>
        </a:lnSpc>
        <a:spcBef>
          <a:spcPct val="0"/>
        </a:spcBef>
        <a:spcAft>
          <a:spcPct val="0"/>
        </a:spcAft>
        <a:defRPr sz="3600" b="1">
          <a:solidFill>
            <a:schemeClr val="accent2"/>
          </a:solidFill>
          <a:latin typeface="Arial" pitchFamily="-65" charset="0"/>
        </a:defRPr>
      </a:lvl8pPr>
      <a:lvl9pPr marL="1828800" algn="ctr" rtl="0" eaLnBrk="0" fontAlgn="base" hangingPunct="0">
        <a:lnSpc>
          <a:spcPct val="88000"/>
        </a:lnSpc>
        <a:spcBef>
          <a:spcPct val="0"/>
        </a:spcBef>
        <a:spcAft>
          <a:spcPct val="0"/>
        </a:spcAft>
        <a:defRPr sz="3600" b="1">
          <a:solidFill>
            <a:schemeClr val="accent2"/>
          </a:solidFill>
          <a:latin typeface="Arial" pitchFamily="-65" charset="0"/>
        </a:defRPr>
      </a:lvl9pPr>
    </p:titleStyle>
    <p:bodyStyle>
      <a:lvl1pPr marL="285750" indent="-285750" algn="l" rtl="0" eaLnBrk="0" fontAlgn="base" hangingPunct="0">
        <a:lnSpc>
          <a:spcPct val="88000"/>
        </a:lnSpc>
        <a:spcBef>
          <a:spcPct val="30000"/>
        </a:spcBef>
        <a:spcAft>
          <a:spcPct val="0"/>
        </a:spcAft>
        <a:buClr>
          <a:schemeClr val="accent2"/>
        </a:buClr>
        <a:buSzPct val="100000"/>
        <a:buChar char="•"/>
        <a:defRPr sz="3000" b="1">
          <a:solidFill>
            <a:srgbClr val="000000"/>
          </a:solidFill>
          <a:latin typeface="+mn-lt"/>
          <a:ea typeface="ＭＳ Ｐゴシック" pitchFamily="-65" charset="-128"/>
          <a:cs typeface="ＭＳ Ｐゴシック" pitchFamily="-65" charset="-128"/>
        </a:defRPr>
      </a:lvl1pPr>
      <a:lvl2pPr marL="685800" indent="-228600" algn="l" rtl="0" eaLnBrk="0" fontAlgn="base" hangingPunct="0">
        <a:lnSpc>
          <a:spcPct val="88000"/>
        </a:lnSpc>
        <a:spcBef>
          <a:spcPct val="30000"/>
        </a:spcBef>
        <a:spcAft>
          <a:spcPct val="0"/>
        </a:spcAft>
        <a:buClr>
          <a:schemeClr val="accent2"/>
        </a:buClr>
        <a:buSzPct val="100000"/>
        <a:buChar char="–"/>
        <a:defRPr sz="2400" b="1">
          <a:solidFill>
            <a:srgbClr val="000000"/>
          </a:solidFill>
          <a:latin typeface="+mn-lt"/>
          <a:ea typeface="ＭＳ Ｐゴシック" pitchFamily="-65" charset="-128"/>
        </a:defRPr>
      </a:lvl2pPr>
      <a:lvl3pPr marL="1143000" indent="-228600" algn="l" rtl="0" eaLnBrk="0" fontAlgn="base" hangingPunct="0">
        <a:lnSpc>
          <a:spcPct val="88000"/>
        </a:lnSpc>
        <a:spcBef>
          <a:spcPct val="30000"/>
        </a:spcBef>
        <a:spcAft>
          <a:spcPct val="0"/>
        </a:spcAft>
        <a:buClr>
          <a:schemeClr val="accent2"/>
        </a:buClr>
        <a:buSzPct val="100000"/>
        <a:buChar char="»"/>
        <a:defRPr sz="2000" b="1">
          <a:solidFill>
            <a:srgbClr val="000000"/>
          </a:solidFill>
          <a:latin typeface="+mn-lt"/>
          <a:ea typeface="ＭＳ Ｐゴシック" pitchFamily="-65" charset="-128"/>
        </a:defRPr>
      </a:lvl3pPr>
      <a:lvl4pPr marL="15430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4pPr>
      <a:lvl5pPr marL="20002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5pPr>
      <a:lvl6pPr marL="24574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6pPr>
      <a:lvl7pPr marL="29146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7pPr>
      <a:lvl8pPr marL="33718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8pPr>
      <a:lvl9pPr marL="3829050" indent="-171450" algn="l" rtl="0" eaLnBrk="0" fontAlgn="base" hangingPunct="0">
        <a:lnSpc>
          <a:spcPct val="88000"/>
        </a:lnSpc>
        <a:spcBef>
          <a:spcPct val="30000"/>
        </a:spcBef>
        <a:spcAft>
          <a:spcPct val="0"/>
        </a:spcAft>
        <a:buClr>
          <a:schemeClr val="accent2"/>
        </a:buClr>
        <a:buSzPct val="100000"/>
        <a:buChar char="–"/>
        <a:defRPr sz="1400" b="1">
          <a:solidFill>
            <a:srgbClr val="000000"/>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6.xml"/><Relationship Id="rId3" Type="http://schemas.openxmlformats.org/officeDocument/2006/relationships/image" Target="../media/image12.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image" Target="../media/image12.wmf"/><Relationship Id="rId4" Type="http://schemas.openxmlformats.org/officeDocument/2006/relationships/image" Target="../media/image13.wmf"/><Relationship Id="rId1" Type="http://schemas.openxmlformats.org/officeDocument/2006/relationships/slideLayout" Target="../slideLayouts/slideLayout39.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image" Target="../media/image12.wmf"/><Relationship Id="rId4" Type="http://schemas.openxmlformats.org/officeDocument/2006/relationships/image" Target="../media/image13.wmf"/><Relationship Id="rId1" Type="http://schemas.openxmlformats.org/officeDocument/2006/relationships/slideLayout" Target="../slideLayouts/slideLayout39.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image" Target="../media/image14.png"/><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diagramData" Target="../diagrams/data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e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1" Type="http://schemas.openxmlformats.org/officeDocument/2006/relationships/slideLayout" Target="../slideLayouts/slideLayout26.xml"/><Relationship Id="rId2" Type="http://schemas.openxmlformats.org/officeDocument/2006/relationships/notesSlide" Target="../notesSlides/notesSlide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descr="Large confetti"/>
          <p:cNvSpPr>
            <a:spLocks noGrp="1" noChangeArrowheads="1"/>
          </p:cNvSpPr>
          <p:nvPr>
            <p:ph type="subTitle" idx="1"/>
          </p:nvPr>
        </p:nvSpPr>
        <p:spPr>
          <a:xfrm>
            <a:off x="914400" y="3505200"/>
            <a:ext cx="7620000" cy="2180492"/>
          </a:xfrm>
        </p:spPr>
        <p:txBody>
          <a:bodyPr>
            <a:normAutofit fontScale="62500" lnSpcReduction="20000"/>
          </a:bodyPr>
          <a:lstStyle/>
          <a:p>
            <a:r>
              <a:rPr lang="en-US" sz="7000" b="1" dirty="0" smtClean="0">
                <a:solidFill>
                  <a:srgbClr val="800000"/>
                </a:solidFill>
              </a:rPr>
              <a:t>Symbolic Execution and Automated Exploit Generation</a:t>
            </a:r>
          </a:p>
          <a:p>
            <a:r>
              <a:rPr lang="en-US" sz="3600" dirty="0" smtClean="0">
                <a:solidFill>
                  <a:schemeClr val="accent2"/>
                </a:solidFill>
              </a:rPr>
              <a:t/>
            </a:r>
            <a:br>
              <a:rPr lang="en-US" sz="3600" dirty="0" smtClean="0">
                <a:solidFill>
                  <a:schemeClr val="accent2"/>
                </a:solidFill>
              </a:rPr>
            </a:br>
            <a:r>
              <a:rPr lang="en-US" sz="3600" dirty="0" smtClean="0">
                <a:solidFill>
                  <a:schemeClr val="tx1"/>
                </a:solidFill>
              </a:rPr>
              <a:t>David Brumley</a:t>
            </a:r>
          </a:p>
          <a:p>
            <a:r>
              <a:rPr lang="en-US" sz="3200" i="1" dirty="0" smtClean="0">
                <a:solidFill>
                  <a:schemeClr val="tx1">
                    <a:lumMod val="90000"/>
                    <a:lumOff val="10000"/>
                  </a:schemeClr>
                </a:solidFill>
                <a:ea typeface="ＭＳ Ｐゴシック" charset="-128"/>
                <a:cs typeface="ＭＳ Ｐゴシック" charset="-128"/>
              </a:rPr>
              <a:t>Carnegie Mellon University</a:t>
            </a:r>
          </a:p>
        </p:txBody>
      </p:sp>
      <p:pic>
        <p:nvPicPr>
          <p:cNvPr id="4" name="Picture 3"/>
          <p:cNvPicPr>
            <a:picLocks noChangeAspect="1"/>
          </p:cNvPicPr>
          <p:nvPr/>
        </p:nvPicPr>
        <p:blipFill>
          <a:blip r:embed="rId3"/>
          <a:stretch>
            <a:fillRect/>
          </a:stretch>
        </p:blipFill>
        <p:spPr>
          <a:xfrm>
            <a:off x="2667000" y="762000"/>
            <a:ext cx="3886200" cy="2581261"/>
          </a:xfrm>
          <a:prstGeom prst="rect">
            <a:avLst/>
          </a:prstGeom>
        </p:spPr>
      </p:pic>
    </p:spTree>
    <p:extLst>
      <p:ext uri="{BB962C8B-B14F-4D97-AF65-F5344CB8AC3E}">
        <p14:creationId xmlns:p14="http://schemas.microsoft.com/office/powerpoint/2010/main" val="1154957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freshIP_2_modded-1.png"/>
          <p:cNvPicPr>
            <a:picLocks noChangeAspect="1"/>
          </p:cNvPicPr>
          <p:nvPr/>
        </p:nvPicPr>
        <p:blipFill>
          <a:blip r:embed="rId3"/>
          <a:stretch>
            <a:fillRect/>
          </a:stretch>
        </p:blipFill>
        <p:spPr>
          <a:xfrm>
            <a:off x="914400" y="1447800"/>
            <a:ext cx="7570028" cy="4527256"/>
          </a:xfrm>
          <a:prstGeom prst="rect">
            <a:avLst/>
          </a:prstGeom>
          <a:solidFill>
            <a:schemeClr val="bg1"/>
          </a:solidFill>
        </p:spPr>
      </p:pic>
      <p:sp>
        <p:nvSpPr>
          <p:cNvPr id="590868" name="AutoShape 20"/>
          <p:cNvSpPr>
            <a:spLocks noChangeArrowheads="1"/>
          </p:cNvSpPr>
          <p:nvPr/>
        </p:nvSpPr>
        <p:spPr bwMode="auto">
          <a:xfrm>
            <a:off x="6096000" y="2286000"/>
            <a:ext cx="1600200" cy="838200"/>
          </a:xfrm>
          <a:prstGeom prst="wedgeRoundRectCallout">
            <a:avLst>
              <a:gd name="adj1" fmla="val -230208"/>
              <a:gd name="adj2" fmla="val 76589"/>
              <a:gd name="adj3" fmla="val 16667"/>
            </a:avLst>
          </a:prstGeom>
          <a:noFill/>
          <a:ln w="38100">
            <a:solidFill>
              <a:srgbClr val="000000"/>
            </a:solidFill>
            <a:miter lim="800000"/>
            <a:headEnd/>
            <a:tailEnd/>
          </a:ln>
        </p:spPr>
        <p:txBody>
          <a:bodyPr anchor="ctr">
            <a:prstTxWarp prst="textNoShape">
              <a:avLst/>
            </a:prstTxWarp>
          </a:bodyPr>
          <a:lstStyle/>
          <a:p>
            <a:r>
              <a:rPr lang="en-US" b="0" dirty="0"/>
              <a:t>Asia gets </a:t>
            </a:r>
            <a:r>
              <a:rPr lang="en-US" b="0" dirty="0" smtClean="0"/>
              <a:t>P</a:t>
            </a:r>
            <a:endParaRPr lang="en-US" b="0" dirty="0"/>
          </a:p>
        </p:txBody>
      </p:sp>
      <p:sp>
        <p:nvSpPr>
          <p:cNvPr id="24580" name="Rectangle 24"/>
          <p:cNvSpPr>
            <a:spLocks noChangeArrowheads="1"/>
          </p:cNvSpPr>
          <p:nvPr/>
        </p:nvSpPr>
        <p:spPr bwMode="auto">
          <a:xfrm>
            <a:off x="609600" y="152400"/>
            <a:ext cx="8077200" cy="708025"/>
          </a:xfrm>
          <a:prstGeom prst="rect">
            <a:avLst/>
          </a:prstGeom>
          <a:solidFill>
            <a:schemeClr val="tx2"/>
          </a:solidFill>
          <a:ln w="25400">
            <a:solidFill>
              <a:schemeClr val="tx2"/>
            </a:solidFill>
            <a:miter lim="800000"/>
            <a:headEnd/>
            <a:tailEnd/>
          </a:ln>
        </p:spPr>
        <p:txBody>
          <a:bodyPr anchor="ctr">
            <a:prstTxWarp prst="textNoShape">
              <a:avLst/>
            </a:prstTxWarp>
            <a:spAutoFit/>
          </a:bodyPr>
          <a:lstStyle/>
          <a:p>
            <a:pPr algn="ctr"/>
            <a:r>
              <a:rPr lang="en-US" sz="4000" dirty="0">
                <a:solidFill>
                  <a:schemeClr val="bg1"/>
                </a:solidFill>
              </a:rPr>
              <a:t>Patch Delay</a:t>
            </a:r>
          </a:p>
        </p:txBody>
      </p:sp>
      <p:sp>
        <p:nvSpPr>
          <p:cNvPr id="590873" name="AutoShape 25"/>
          <p:cNvSpPr>
            <a:spLocks noChangeArrowheads="1"/>
          </p:cNvSpPr>
          <p:nvPr/>
        </p:nvSpPr>
        <p:spPr bwMode="auto">
          <a:xfrm>
            <a:off x="3276600" y="1828800"/>
            <a:ext cx="2209800" cy="1143000"/>
          </a:xfrm>
          <a:prstGeom prst="wedgeRoundRectCallout">
            <a:avLst>
              <a:gd name="adj1" fmla="val -87734"/>
              <a:gd name="adj2" fmla="val 53854"/>
              <a:gd name="adj3" fmla="val 16667"/>
            </a:avLst>
          </a:prstGeom>
          <a:solidFill>
            <a:schemeClr val="bg1"/>
          </a:solidFill>
          <a:ln w="38100">
            <a:solidFill>
              <a:srgbClr val="000000"/>
            </a:solidFill>
            <a:miter lim="800000"/>
            <a:headEnd/>
            <a:tailEnd/>
          </a:ln>
        </p:spPr>
        <p:txBody>
          <a:bodyPr anchor="ctr">
            <a:prstTxWarp prst="textNoShape">
              <a:avLst/>
            </a:prstTxWarp>
          </a:bodyPr>
          <a:lstStyle/>
          <a:p>
            <a:pPr algn="l"/>
            <a:r>
              <a:rPr lang="en-US" b="0" dirty="0"/>
              <a:t>N. America</a:t>
            </a:r>
            <a:br>
              <a:rPr lang="en-US" b="0" dirty="0"/>
            </a:br>
            <a:r>
              <a:rPr lang="en-US" b="0" dirty="0"/>
              <a:t>gets</a:t>
            </a:r>
            <a:r>
              <a:rPr lang="en-US" b="0" dirty="0" smtClean="0"/>
              <a:t> patched version P</a:t>
            </a:r>
            <a:endParaRPr lang="en-US" b="0" dirty="0"/>
          </a:p>
        </p:txBody>
      </p:sp>
      <p:sp>
        <p:nvSpPr>
          <p:cNvPr id="24582" name="Text Box 28"/>
          <p:cNvSpPr txBox="1">
            <a:spLocks noChangeArrowheads="1"/>
          </p:cNvSpPr>
          <p:nvPr/>
        </p:nvSpPr>
        <p:spPr bwMode="auto">
          <a:xfrm>
            <a:off x="3842490" y="5943600"/>
            <a:ext cx="4006110" cy="369332"/>
          </a:xfrm>
          <a:prstGeom prst="rect">
            <a:avLst/>
          </a:prstGeom>
          <a:noFill/>
          <a:ln w="38100">
            <a:noFill/>
            <a:miter lim="800000"/>
            <a:headEnd/>
            <a:tailEnd/>
          </a:ln>
        </p:spPr>
        <p:txBody>
          <a:bodyPr wrap="square">
            <a:prstTxWarp prst="textNoShape">
              <a:avLst/>
            </a:prstTxWarp>
            <a:spAutoFit/>
          </a:bodyPr>
          <a:lstStyle/>
          <a:p>
            <a:r>
              <a:rPr lang="en-US" b="0" dirty="0"/>
              <a:t>[Gkantsidis et al 06]</a:t>
            </a:r>
          </a:p>
        </p:txBody>
      </p:sp>
      <p:pic>
        <p:nvPicPr>
          <p:cNvPr id="24583" name="Picture 9" descr="update"/>
          <p:cNvPicPr>
            <a:picLocks noChangeAspect="1" noChangeArrowheads="1"/>
          </p:cNvPicPr>
          <p:nvPr/>
        </p:nvPicPr>
        <p:blipFill>
          <a:blip r:embed="rId4"/>
          <a:srcRect/>
          <a:stretch>
            <a:fillRect/>
          </a:stretch>
        </p:blipFill>
        <p:spPr bwMode="auto">
          <a:xfrm>
            <a:off x="152400" y="942975"/>
            <a:ext cx="8839200" cy="733425"/>
          </a:xfrm>
          <a:prstGeom prst="rect">
            <a:avLst/>
          </a:prstGeom>
          <a:noFill/>
          <a:ln w="9525">
            <a:noFill/>
            <a:miter lim="800000"/>
            <a:headEnd/>
            <a:tailEnd/>
          </a:ln>
        </p:spPr>
      </p:pic>
    </p:spTree>
    <p:extLst>
      <p:ext uri="{BB962C8B-B14F-4D97-AF65-F5344CB8AC3E}">
        <p14:creationId xmlns:p14="http://schemas.microsoft.com/office/powerpoint/2010/main" val="19610066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08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08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0868" grpId="0" animBg="1"/>
      <p:bldP spid="5908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5486400"/>
            <a:ext cx="8229600" cy="0"/>
          </a:xfrm>
          <a:prstGeom prst="line">
            <a:avLst/>
          </a:prstGeom>
          <a:noFill/>
          <a:ln w="66675">
            <a:solidFill>
              <a:srgbClr val="000000"/>
            </a:solidFill>
            <a:round/>
            <a:headEnd/>
            <a:tailEnd type="triangle" w="lg" len="lg"/>
          </a:ln>
        </p:spPr>
        <p:txBody>
          <a:bodyPr anchor="ctr">
            <a:prstTxWarp prst="textNoShape">
              <a:avLst/>
            </a:prstTxWarp>
            <a:spAutoFit/>
          </a:bodyPr>
          <a:lstStyle/>
          <a:p>
            <a:endParaRPr lang="en-US" dirty="0"/>
          </a:p>
        </p:txBody>
      </p:sp>
      <p:sp>
        <p:nvSpPr>
          <p:cNvPr id="22531" name="Text Box 3"/>
          <p:cNvSpPr txBox="1">
            <a:spLocks noChangeArrowheads="1"/>
          </p:cNvSpPr>
          <p:nvPr/>
        </p:nvSpPr>
        <p:spPr bwMode="auto">
          <a:xfrm>
            <a:off x="1752600" y="5562600"/>
            <a:ext cx="5181600" cy="523220"/>
          </a:xfrm>
          <a:prstGeom prst="rect">
            <a:avLst/>
          </a:prstGeom>
          <a:noFill/>
          <a:ln w="38100">
            <a:noFill/>
            <a:miter lim="800000"/>
            <a:headEnd/>
            <a:tailEnd/>
          </a:ln>
        </p:spPr>
        <p:txBody>
          <a:bodyPr>
            <a:prstTxWarp prst="textNoShape">
              <a:avLst/>
            </a:prstTxWarp>
            <a:spAutoFit/>
          </a:bodyPr>
          <a:lstStyle/>
          <a:p>
            <a:r>
              <a:rPr lang="en-US" sz="2800" dirty="0"/>
              <a:t>Evil David’s Timeline</a:t>
            </a:r>
          </a:p>
        </p:txBody>
      </p:sp>
      <p:sp>
        <p:nvSpPr>
          <p:cNvPr id="591876" name="Oval 4"/>
          <p:cNvSpPr>
            <a:spLocks noChangeArrowheads="1"/>
          </p:cNvSpPr>
          <p:nvPr/>
        </p:nvSpPr>
        <p:spPr bwMode="auto">
          <a:xfrm>
            <a:off x="381000" y="4635381"/>
            <a:ext cx="582368" cy="519351"/>
          </a:xfrm>
          <a:prstGeom prst="ellipse">
            <a:avLst/>
          </a:prstGeom>
          <a:solidFill>
            <a:schemeClr val="tx2"/>
          </a:solidFill>
          <a:ln w="38100">
            <a:solidFill>
              <a:schemeClr val="tx2"/>
            </a:solidFill>
            <a:round/>
            <a:headEnd/>
            <a:tailEnd/>
          </a:ln>
        </p:spPr>
        <p:txBody>
          <a:bodyPr wrap="none" anchor="ctr">
            <a:prstTxWarp prst="textNoShape">
              <a:avLst/>
            </a:prstTxWarp>
            <a:spAutoFit/>
          </a:bodyPr>
          <a:lstStyle/>
          <a:p>
            <a:r>
              <a:rPr lang="en-US" b="0" dirty="0">
                <a:solidFill>
                  <a:schemeClr val="bg1"/>
                </a:solidFill>
              </a:rPr>
              <a:t>T1</a:t>
            </a:r>
          </a:p>
        </p:txBody>
      </p:sp>
      <p:sp>
        <p:nvSpPr>
          <p:cNvPr id="591880" name="Line 8"/>
          <p:cNvSpPr>
            <a:spLocks noChangeShapeType="1"/>
          </p:cNvSpPr>
          <p:nvPr/>
        </p:nvSpPr>
        <p:spPr bwMode="auto">
          <a:xfrm>
            <a:off x="685800" y="5257800"/>
            <a:ext cx="0" cy="381000"/>
          </a:xfrm>
          <a:prstGeom prst="line">
            <a:avLst/>
          </a:prstGeom>
          <a:noFill/>
          <a:ln w="38100">
            <a:solidFill>
              <a:srgbClr val="000000"/>
            </a:solidFill>
            <a:round/>
            <a:headEnd/>
            <a:tailEnd/>
          </a:ln>
        </p:spPr>
        <p:txBody>
          <a:bodyPr wrap="none" anchor="ctr">
            <a:prstTxWarp prst="textNoShape">
              <a:avLst/>
            </a:prstTxWarp>
            <a:spAutoFit/>
          </a:bodyPr>
          <a:lstStyle/>
          <a:p>
            <a:endParaRPr lang="en-US" dirty="0"/>
          </a:p>
        </p:txBody>
      </p:sp>
      <p:sp>
        <p:nvSpPr>
          <p:cNvPr id="591884" name="Line 12"/>
          <p:cNvSpPr>
            <a:spLocks noChangeShapeType="1"/>
          </p:cNvSpPr>
          <p:nvPr/>
        </p:nvSpPr>
        <p:spPr bwMode="auto">
          <a:xfrm>
            <a:off x="2590800" y="5257800"/>
            <a:ext cx="0" cy="381000"/>
          </a:xfrm>
          <a:prstGeom prst="line">
            <a:avLst/>
          </a:prstGeom>
          <a:noFill/>
          <a:ln w="38100">
            <a:solidFill>
              <a:srgbClr val="000000"/>
            </a:solidFill>
            <a:round/>
            <a:headEnd/>
            <a:tailEnd/>
          </a:ln>
        </p:spPr>
        <p:txBody>
          <a:bodyPr wrap="none" anchor="ctr">
            <a:prstTxWarp prst="textNoShape">
              <a:avLst/>
            </a:prstTxWarp>
            <a:spAutoFit/>
          </a:bodyPr>
          <a:lstStyle/>
          <a:p>
            <a:endParaRPr lang="en-US" dirty="0"/>
          </a:p>
        </p:txBody>
      </p:sp>
      <p:sp>
        <p:nvSpPr>
          <p:cNvPr id="591886" name="AutoShape 14"/>
          <p:cNvSpPr>
            <a:spLocks noChangeArrowheads="1"/>
          </p:cNvSpPr>
          <p:nvPr/>
        </p:nvSpPr>
        <p:spPr bwMode="auto">
          <a:xfrm>
            <a:off x="3505200" y="4283118"/>
            <a:ext cx="5334000" cy="1371600"/>
          </a:xfrm>
          <a:prstGeom prst="rightArrow">
            <a:avLst>
              <a:gd name="adj1" fmla="val 50000"/>
              <a:gd name="adj2" fmla="val 97222"/>
            </a:avLst>
          </a:prstGeom>
          <a:solidFill>
            <a:srgbClr val="800000"/>
          </a:solidFill>
          <a:ln w="25400">
            <a:solidFill>
              <a:srgbClr val="800000"/>
            </a:solidFill>
            <a:miter lim="800000"/>
            <a:headEnd/>
            <a:tailEnd/>
          </a:ln>
        </p:spPr>
        <p:txBody>
          <a:bodyPr anchor="ctr">
            <a:prstTxWarp prst="textNoShape">
              <a:avLst/>
            </a:prstTxWarp>
          </a:bodyPr>
          <a:lstStyle/>
          <a:p>
            <a:r>
              <a:rPr lang="en-US" sz="2800" dirty="0">
                <a:solidFill>
                  <a:schemeClr val="bg1"/>
                </a:solidFill>
              </a:rPr>
              <a:t>Attack Unpatched Users</a:t>
            </a:r>
          </a:p>
        </p:txBody>
      </p:sp>
      <p:sp>
        <p:nvSpPr>
          <p:cNvPr id="591890" name="Rectangle 18"/>
          <p:cNvSpPr>
            <a:spLocks noChangeArrowheads="1"/>
          </p:cNvSpPr>
          <p:nvPr/>
        </p:nvSpPr>
        <p:spPr bwMode="auto">
          <a:xfrm>
            <a:off x="3733800" y="457200"/>
            <a:ext cx="4876800" cy="2286000"/>
          </a:xfrm>
          <a:prstGeom prst="rect">
            <a:avLst/>
          </a:prstGeom>
          <a:solidFill>
            <a:srgbClr val="1F497D"/>
          </a:solidFill>
          <a:ln w="38100">
            <a:solidFill>
              <a:srgbClr val="1F497D"/>
            </a:solidFill>
            <a:miter lim="800000"/>
            <a:headEnd/>
            <a:tailEnd/>
          </a:ln>
        </p:spPr>
        <p:txBody>
          <a:bodyPr wrap="none" anchor="ctr">
            <a:prstTxWarp prst="textNoShape">
              <a:avLst/>
            </a:prstTxWarp>
          </a:bodyPr>
          <a:lstStyle/>
          <a:p>
            <a:pPr algn="ctr"/>
            <a:r>
              <a:rPr lang="en-US" sz="4800" dirty="0" smtClean="0">
                <a:solidFill>
                  <a:schemeClr val="bg1"/>
                </a:solidFill>
              </a:rPr>
              <a:t> Automatic</a:t>
            </a:r>
            <a:br>
              <a:rPr lang="en-US" sz="4800" dirty="0" smtClean="0">
                <a:solidFill>
                  <a:schemeClr val="bg1"/>
                </a:solidFill>
              </a:rPr>
            </a:br>
            <a:r>
              <a:rPr lang="en-US" sz="4800" dirty="0" smtClean="0">
                <a:solidFill>
                  <a:schemeClr val="bg1"/>
                </a:solidFill>
              </a:rPr>
              <a:t>Patch-Based</a:t>
            </a:r>
          </a:p>
          <a:p>
            <a:pPr algn="ctr"/>
            <a:r>
              <a:rPr lang="en-US" sz="4800" dirty="0" smtClean="0">
                <a:solidFill>
                  <a:schemeClr val="bg1"/>
                </a:solidFill>
              </a:rPr>
              <a:t>Exploit Generation</a:t>
            </a:r>
            <a:endParaRPr lang="en-US" sz="4800" dirty="0">
              <a:solidFill>
                <a:schemeClr val="bg1"/>
              </a:solidFill>
            </a:endParaRPr>
          </a:p>
        </p:txBody>
      </p:sp>
      <p:pic>
        <p:nvPicPr>
          <p:cNvPr id="22538" name="Picture 20" descr="bsd-big"/>
          <p:cNvPicPr>
            <a:picLocks noChangeAspect="1" noChangeArrowheads="1"/>
          </p:cNvPicPr>
          <p:nvPr/>
        </p:nvPicPr>
        <p:blipFill>
          <a:blip r:embed="rId3"/>
          <a:srcRect/>
          <a:stretch>
            <a:fillRect/>
          </a:stretch>
        </p:blipFill>
        <p:spPr bwMode="auto">
          <a:xfrm>
            <a:off x="590550" y="457200"/>
            <a:ext cx="2074863" cy="2514600"/>
          </a:xfrm>
          <a:prstGeom prst="rect">
            <a:avLst/>
          </a:prstGeom>
          <a:noFill/>
          <a:ln w="9525">
            <a:noFill/>
            <a:miter lim="800000"/>
            <a:headEnd/>
            <a:tailEnd/>
          </a:ln>
        </p:spPr>
      </p:pic>
      <p:sp>
        <p:nvSpPr>
          <p:cNvPr id="591896" name="Oval 24"/>
          <p:cNvSpPr>
            <a:spLocks noChangeArrowheads="1"/>
          </p:cNvSpPr>
          <p:nvPr/>
        </p:nvSpPr>
        <p:spPr bwMode="auto">
          <a:xfrm>
            <a:off x="2209800" y="4635381"/>
            <a:ext cx="582368" cy="519351"/>
          </a:xfrm>
          <a:prstGeom prst="ellipse">
            <a:avLst/>
          </a:prstGeom>
          <a:solidFill>
            <a:schemeClr val="tx2"/>
          </a:solidFill>
          <a:ln w="38100">
            <a:solidFill>
              <a:schemeClr val="tx2"/>
            </a:solidFill>
            <a:round/>
            <a:headEnd/>
            <a:tailEnd/>
          </a:ln>
        </p:spPr>
        <p:txBody>
          <a:bodyPr wrap="none" anchor="ctr">
            <a:prstTxWarp prst="textNoShape">
              <a:avLst/>
            </a:prstTxWarp>
            <a:spAutoFit/>
          </a:bodyPr>
          <a:lstStyle/>
          <a:p>
            <a:r>
              <a:rPr lang="en-US" b="0" dirty="0">
                <a:solidFill>
                  <a:schemeClr val="bg1"/>
                </a:solidFill>
              </a:rPr>
              <a:t>T2</a:t>
            </a:r>
          </a:p>
        </p:txBody>
      </p:sp>
      <p:sp>
        <p:nvSpPr>
          <p:cNvPr id="13" name="AutoShape 17"/>
          <p:cNvSpPr>
            <a:spLocks/>
          </p:cNvSpPr>
          <p:nvPr/>
        </p:nvSpPr>
        <p:spPr bwMode="auto">
          <a:xfrm rot="5400000">
            <a:off x="1558131" y="3156787"/>
            <a:ext cx="317500" cy="2252663"/>
          </a:xfrm>
          <a:prstGeom prst="leftBrace">
            <a:avLst>
              <a:gd name="adj1" fmla="val 59125"/>
              <a:gd name="adj2" fmla="val 50000"/>
            </a:avLst>
          </a:prstGeom>
          <a:noFill/>
          <a:ln w="38100">
            <a:solidFill>
              <a:srgbClr val="000000"/>
            </a:solidFill>
            <a:round/>
            <a:headEnd/>
            <a:tailEnd/>
          </a:ln>
        </p:spPr>
        <p:txBody>
          <a:bodyPr anchor="ctr">
            <a:prstTxWarp prst="textNoShape">
              <a:avLst/>
            </a:prstTxWarp>
            <a:spAutoFit/>
          </a:bodyPr>
          <a:lstStyle/>
          <a:p>
            <a:endParaRPr lang="en-US" dirty="0"/>
          </a:p>
        </p:txBody>
      </p:sp>
      <p:sp>
        <p:nvSpPr>
          <p:cNvPr id="2" name="TextBox 1"/>
          <p:cNvSpPr txBox="1"/>
          <p:nvPr/>
        </p:nvSpPr>
        <p:spPr>
          <a:xfrm>
            <a:off x="782269" y="3478037"/>
            <a:ext cx="1735346" cy="646331"/>
          </a:xfrm>
          <a:prstGeom prst="rect">
            <a:avLst/>
          </a:prstGeom>
          <a:noFill/>
        </p:spPr>
        <p:txBody>
          <a:bodyPr wrap="none" rtlCol="0">
            <a:spAutoFit/>
          </a:bodyPr>
          <a:lstStyle/>
          <a:p>
            <a:r>
              <a:rPr lang="en-US" sz="3600" dirty="0" smtClean="0"/>
              <a:t>Minutes</a:t>
            </a:r>
            <a:endParaRPr lang="en-US" sz="3600" dirty="0"/>
          </a:p>
        </p:txBody>
      </p:sp>
    </p:spTree>
    <p:extLst>
      <p:ext uri="{BB962C8B-B14F-4D97-AF65-F5344CB8AC3E}">
        <p14:creationId xmlns:p14="http://schemas.microsoft.com/office/powerpoint/2010/main" val="30353839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descr="Large confetti"/>
          <p:cNvSpPr>
            <a:spLocks noGrp="1" noChangeArrowheads="1"/>
          </p:cNvSpPr>
          <p:nvPr>
            <p:ph type="title"/>
          </p:nvPr>
        </p:nvSpPr>
        <p:spPr>
          <a:xfrm>
            <a:off x="457200" y="274638"/>
            <a:ext cx="8229600" cy="483932"/>
          </a:xfrm>
        </p:spPr>
        <p:txBody>
          <a:bodyPr>
            <a:normAutofit fontScale="90000"/>
          </a:bodyPr>
          <a:lstStyle/>
          <a:p>
            <a:r>
              <a:rPr lang="en-US" dirty="0" smtClean="0">
                <a:ea typeface="ＭＳ Ｐゴシック" charset="-128"/>
                <a:cs typeface="ＭＳ Ｐゴシック" charset="-128"/>
              </a:rPr>
              <a:t>APEG Example</a:t>
            </a:r>
            <a:endParaRPr lang="en-US" dirty="0">
              <a:ea typeface="ＭＳ Ｐゴシック" charset="-128"/>
              <a:cs typeface="ＭＳ Ｐゴシック" charset="-128"/>
            </a:endParaRPr>
          </a:p>
        </p:txBody>
      </p:sp>
      <p:sp>
        <p:nvSpPr>
          <p:cNvPr id="49155" name="Rectangle 20" descr="Large confetti"/>
          <p:cNvSpPr>
            <a:spLocks noGrp="1" noChangeArrowheads="1"/>
          </p:cNvSpPr>
          <p:nvPr>
            <p:ph type="body" sz="half" idx="2"/>
          </p:nvPr>
        </p:nvSpPr>
        <p:spPr>
          <a:xfrm>
            <a:off x="4868568" y="1123950"/>
            <a:ext cx="3973807" cy="5251450"/>
          </a:xfrm>
        </p:spPr>
        <p:txBody>
          <a:bodyPr/>
          <a:lstStyle/>
          <a:p>
            <a:r>
              <a:rPr lang="en-US" sz="2600" dirty="0">
                <a:ea typeface="ＭＳ Ｐゴシック" charset="-128"/>
                <a:cs typeface="ＭＳ Ｐゴシック" charset="-128"/>
              </a:rPr>
              <a:t>All integers unsigned </a:t>
            </a:r>
            <a:br>
              <a:rPr lang="en-US" sz="2600" dirty="0">
                <a:ea typeface="ＭＳ Ｐゴシック" charset="-128"/>
                <a:cs typeface="ＭＳ Ｐゴシック" charset="-128"/>
              </a:rPr>
            </a:br>
            <a:r>
              <a:rPr lang="en-US" sz="2600" dirty="0">
                <a:ea typeface="ＭＳ Ｐゴシック" charset="-128"/>
                <a:cs typeface="ＭＳ Ｐゴシック" charset="-128"/>
              </a:rPr>
              <a:t>32-bits</a:t>
            </a:r>
          </a:p>
          <a:p>
            <a:r>
              <a:rPr lang="en-US" sz="2600" dirty="0">
                <a:ea typeface="ＭＳ Ｐゴシック" charset="-128"/>
                <a:cs typeface="ＭＳ Ｐゴシック" charset="-128"/>
              </a:rPr>
              <a:t>All arithmetic mod 2</a:t>
            </a:r>
            <a:r>
              <a:rPr lang="en-US" sz="2600" baseline="30000" dirty="0">
                <a:ea typeface="ＭＳ Ｐゴシック" charset="-128"/>
                <a:cs typeface="ＭＳ Ｐゴシック" charset="-128"/>
              </a:rPr>
              <a:t>32</a:t>
            </a:r>
            <a:endParaRPr lang="en-US" sz="2600" baseline="30000" dirty="0" smtClean="0">
              <a:ea typeface="ＭＳ Ｐゴシック" charset="-128"/>
              <a:cs typeface="ＭＳ Ｐゴシック" charset="-128"/>
            </a:endParaRPr>
          </a:p>
          <a:p>
            <a:r>
              <a:rPr lang="en-US" sz="2600" dirty="0" smtClean="0">
                <a:ea typeface="ＭＳ Ｐゴシック" charset="-128"/>
                <a:cs typeface="ＭＳ Ｐゴシック" charset="-128"/>
              </a:rPr>
              <a:t>B is </a:t>
            </a:r>
            <a:r>
              <a:rPr lang="en-US" sz="2600" dirty="0">
                <a:ea typeface="ＭＳ Ｐゴシック" charset="-128"/>
                <a:cs typeface="ＭＳ Ｐゴシック" charset="-128"/>
              </a:rPr>
              <a:t>binary code</a:t>
            </a:r>
          </a:p>
        </p:txBody>
      </p:sp>
      <p:sp>
        <p:nvSpPr>
          <p:cNvPr id="49156" name="Line 3"/>
          <p:cNvSpPr>
            <a:spLocks noChangeShapeType="1"/>
          </p:cNvSpPr>
          <p:nvPr/>
        </p:nvSpPr>
        <p:spPr bwMode="auto">
          <a:xfrm>
            <a:off x="2057400" y="144780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49157" name="Text Box 4"/>
          <p:cNvSpPr txBox="1">
            <a:spLocks noChangeArrowheads="1"/>
          </p:cNvSpPr>
          <p:nvPr/>
        </p:nvSpPr>
        <p:spPr bwMode="auto">
          <a:xfrm>
            <a:off x="914400" y="198120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49158" name="Text Box 5"/>
          <p:cNvSpPr txBox="1">
            <a:spLocks noChangeArrowheads="1"/>
          </p:cNvSpPr>
          <p:nvPr/>
        </p:nvSpPr>
        <p:spPr bwMode="auto">
          <a:xfrm>
            <a:off x="1371600" y="99060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49159" name="Line 6"/>
          <p:cNvSpPr>
            <a:spLocks noChangeShapeType="1"/>
          </p:cNvSpPr>
          <p:nvPr/>
        </p:nvSpPr>
        <p:spPr bwMode="auto">
          <a:xfrm flipH="1">
            <a:off x="11430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49160" name="Text Box 7"/>
          <p:cNvSpPr txBox="1">
            <a:spLocks noChangeArrowheads="1"/>
          </p:cNvSpPr>
          <p:nvPr/>
        </p:nvSpPr>
        <p:spPr bwMode="auto">
          <a:xfrm>
            <a:off x="152400" y="289560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49161" name="Text Box 8"/>
          <p:cNvSpPr txBox="1">
            <a:spLocks noChangeArrowheads="1"/>
          </p:cNvSpPr>
          <p:nvPr/>
        </p:nvSpPr>
        <p:spPr bwMode="auto">
          <a:xfrm>
            <a:off x="2438400" y="289560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49162" name="Line 9"/>
          <p:cNvSpPr>
            <a:spLocks noChangeShapeType="1"/>
          </p:cNvSpPr>
          <p:nvPr/>
        </p:nvSpPr>
        <p:spPr bwMode="auto">
          <a:xfrm>
            <a:off x="10668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49163" name="Text Box 10"/>
          <p:cNvSpPr txBox="1">
            <a:spLocks noChangeArrowheads="1"/>
          </p:cNvSpPr>
          <p:nvPr/>
        </p:nvSpPr>
        <p:spPr bwMode="auto">
          <a:xfrm>
            <a:off x="762000" y="3721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49164" name="Line 11"/>
          <p:cNvSpPr>
            <a:spLocks noChangeShapeType="1"/>
          </p:cNvSpPr>
          <p:nvPr/>
        </p:nvSpPr>
        <p:spPr bwMode="auto">
          <a:xfrm>
            <a:off x="25908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49165" name="Text Box 12"/>
          <p:cNvSpPr txBox="1">
            <a:spLocks noChangeArrowheads="1"/>
          </p:cNvSpPr>
          <p:nvPr/>
        </p:nvSpPr>
        <p:spPr bwMode="auto">
          <a:xfrm>
            <a:off x="30480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49166" name="Text Box 13"/>
          <p:cNvSpPr txBox="1">
            <a:spLocks noChangeArrowheads="1"/>
          </p:cNvSpPr>
          <p:nvPr/>
        </p:nvSpPr>
        <p:spPr bwMode="auto">
          <a:xfrm>
            <a:off x="8382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49167" name="Rectangle 14"/>
          <p:cNvSpPr>
            <a:spLocks noChangeArrowheads="1"/>
          </p:cNvSpPr>
          <p:nvPr/>
        </p:nvSpPr>
        <p:spPr bwMode="auto">
          <a:xfrm>
            <a:off x="228600" y="890886"/>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a:solidFill>
                  <a:schemeClr val="bg1"/>
                </a:solidFill>
              </a:rPr>
              <a:t>B</a:t>
            </a:r>
          </a:p>
        </p:txBody>
      </p:sp>
      <p:sp>
        <p:nvSpPr>
          <p:cNvPr id="49168" name="Line 18"/>
          <p:cNvSpPr>
            <a:spLocks noChangeShapeType="1"/>
          </p:cNvSpPr>
          <p:nvPr/>
        </p:nvSpPr>
        <p:spPr bwMode="auto">
          <a:xfrm flipH="1">
            <a:off x="26670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Tree>
    <p:extLst>
      <p:ext uri="{BB962C8B-B14F-4D97-AF65-F5344CB8AC3E}">
        <p14:creationId xmlns:p14="http://schemas.microsoft.com/office/powerpoint/2010/main" val="324483114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5029200" y="5481935"/>
            <a:ext cx="3581400" cy="385465"/>
          </a:xfrm>
          <a:prstGeom prst="rect">
            <a:avLst/>
          </a:prstGeom>
          <a:solidFill>
            <a:srgbClr val="FFFD99"/>
          </a:solidFill>
          <a:ln w="381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a:ln>
                <a:noFill/>
              </a:ln>
              <a:solidFill>
                <a:srgbClr val="000000"/>
              </a:solidFill>
              <a:effectLst/>
              <a:latin typeface="Arial" pitchFamily="-65" charset="0"/>
            </a:endParaRPr>
          </a:p>
        </p:txBody>
      </p:sp>
      <p:sp>
        <p:nvSpPr>
          <p:cNvPr id="15" name="Content Placeholder 14"/>
          <p:cNvSpPr>
            <a:spLocks noGrp="1"/>
          </p:cNvSpPr>
          <p:nvPr>
            <p:ph idx="1"/>
          </p:nvPr>
        </p:nvSpPr>
        <p:spPr>
          <a:xfrm>
            <a:off x="381000" y="1190625"/>
            <a:ext cx="8610600" cy="5184775"/>
          </a:xfrm>
        </p:spPr>
        <p:txBody>
          <a:bodyPr/>
          <a:lstStyle/>
          <a:p>
            <a:pPr>
              <a:buNone/>
            </a:pPr>
            <a:r>
              <a:rPr lang="en-US" sz="2800" b="0" dirty="0" smtClean="0">
                <a:latin typeface="Calibri"/>
                <a:cs typeface="Calibri"/>
              </a:rPr>
              <a:t>Understanding semantics is challenging:</a:t>
            </a:r>
          </a:p>
          <a:p>
            <a:r>
              <a:rPr lang="en-US" sz="2800" b="0" dirty="0" smtClean="0">
                <a:latin typeface="Calibri"/>
                <a:cs typeface="Calibri"/>
              </a:rPr>
              <a:t>x86 is complex</a:t>
            </a:r>
          </a:p>
          <a:p>
            <a:r>
              <a:rPr lang="en-US" sz="2800" b="0" dirty="0" smtClean="0">
                <a:latin typeface="Calibri"/>
                <a:cs typeface="Calibri"/>
              </a:rPr>
              <a:t>100’s of instructions</a:t>
            </a:r>
            <a:endParaRPr lang="en-US" sz="2800" b="0" dirty="0">
              <a:latin typeface="Calibri"/>
              <a:cs typeface="Calibri"/>
            </a:endParaRPr>
          </a:p>
        </p:txBody>
      </p:sp>
      <p:sp>
        <p:nvSpPr>
          <p:cNvPr id="6" name="TextBox 5"/>
          <p:cNvSpPr txBox="1"/>
          <p:nvPr/>
        </p:nvSpPr>
        <p:spPr>
          <a:xfrm>
            <a:off x="4953000" y="2514600"/>
            <a:ext cx="3349625" cy="3767208"/>
          </a:xfrm>
          <a:prstGeom prst="rect">
            <a:avLst/>
          </a:prstGeom>
          <a:noFill/>
          <a:ln>
            <a:solidFill>
              <a:srgbClr val="000000"/>
            </a:solidFill>
          </a:ln>
        </p:spPr>
        <p:txBody>
          <a:bodyPr wrap="square" rtlCol="0">
            <a:noAutofit/>
          </a:bodyPr>
          <a:lstStyle/>
          <a:p>
            <a:pPr algn="l"/>
            <a:r>
              <a:rPr lang="en-US" dirty="0" smtClean="0"/>
              <a:t>a = a+b</a:t>
            </a:r>
            <a:br>
              <a:rPr lang="en-US" dirty="0" smtClean="0"/>
            </a:br>
            <a:r>
              <a:rPr lang="en-US" dirty="0" smtClean="0"/>
              <a:t>parity flag = …</a:t>
            </a:r>
            <a:br>
              <a:rPr lang="en-US" dirty="0" smtClean="0"/>
            </a:br>
            <a:r>
              <a:rPr lang="en-US" dirty="0" smtClean="0"/>
              <a:t>carry flag = …</a:t>
            </a:r>
            <a:br>
              <a:rPr lang="en-US" dirty="0" smtClean="0"/>
            </a:br>
            <a:r>
              <a:rPr lang="en-US" dirty="0" smtClean="0"/>
              <a:t>auxiliary carry flag = …</a:t>
            </a:r>
            <a:br>
              <a:rPr lang="en-US" dirty="0" smtClean="0"/>
            </a:br>
            <a:r>
              <a:rPr lang="en-US" dirty="0" smtClean="0"/>
              <a:t>zero flag = …</a:t>
            </a:r>
            <a:br>
              <a:rPr lang="en-US" dirty="0" smtClean="0"/>
            </a:br>
            <a:r>
              <a:rPr lang="en-US" dirty="0" smtClean="0"/>
              <a:t>signed flag = …</a:t>
            </a:r>
            <a:br>
              <a:rPr lang="en-US" dirty="0" smtClean="0"/>
            </a:br>
            <a:r>
              <a:rPr lang="en-US" dirty="0" smtClean="0"/>
              <a:t>overflow flag = …</a:t>
            </a:r>
            <a:br>
              <a:rPr lang="en-US" dirty="0" smtClean="0"/>
            </a:br>
            <a:r>
              <a:rPr lang="en-US" dirty="0" err="1" smtClean="0"/>
              <a:t>x</a:t>
            </a:r>
            <a:r>
              <a:rPr lang="en-US" dirty="0" smtClean="0"/>
              <a:t> = </a:t>
            </a:r>
            <a:r>
              <a:rPr lang="en-US" dirty="0" err="1" smtClean="0"/>
              <a:t>x</a:t>
            </a:r>
            <a:r>
              <a:rPr lang="en-US" dirty="0" smtClean="0"/>
              <a:t> &lt;&lt; a</a:t>
            </a:r>
            <a:br>
              <a:rPr lang="en-US" dirty="0" smtClean="0"/>
            </a:br>
            <a:r>
              <a:rPr lang="en-US" dirty="0" smtClean="0"/>
              <a:t>set carry flag if a &lt;&gt; 0</a:t>
            </a:r>
            <a:br>
              <a:rPr lang="en-US" dirty="0" smtClean="0"/>
            </a:br>
            <a:endParaRPr lang="en-US" dirty="0" smtClean="0"/>
          </a:p>
          <a:p>
            <a:pPr algn="l"/>
            <a:endParaRPr lang="en-US" dirty="0" smtClean="0"/>
          </a:p>
        </p:txBody>
      </p:sp>
      <p:sp>
        <p:nvSpPr>
          <p:cNvPr id="7" name="Right Arrow 6"/>
          <p:cNvSpPr/>
          <p:nvPr/>
        </p:nvSpPr>
        <p:spPr bwMode="auto">
          <a:xfrm>
            <a:off x="2971800" y="3691008"/>
            <a:ext cx="1676400" cy="1066800"/>
          </a:xfrm>
          <a:prstGeom prst="rightArrow">
            <a:avLst/>
          </a:prstGeom>
          <a:solidFill>
            <a:srgbClr val="1305CB"/>
          </a:solidFill>
          <a:ln w="38100" cap="flat" cmpd="sng" algn="ctr">
            <a:solidFill>
              <a:srgbClr val="1305CB"/>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chemeClr val="accent3"/>
              </a:solidFill>
              <a:effectLst/>
              <a:latin typeface="Arial" pitchFamily="-65" charset="0"/>
            </a:endParaRPr>
          </a:p>
        </p:txBody>
      </p:sp>
      <p:sp>
        <p:nvSpPr>
          <p:cNvPr id="12" name="TextBox 11"/>
          <p:cNvSpPr txBox="1"/>
          <p:nvPr/>
        </p:nvSpPr>
        <p:spPr>
          <a:xfrm>
            <a:off x="4953000" y="5494635"/>
            <a:ext cx="3657600" cy="1015663"/>
          </a:xfrm>
          <a:prstGeom prst="rect">
            <a:avLst/>
          </a:prstGeom>
          <a:noFill/>
        </p:spPr>
        <p:txBody>
          <a:bodyPr wrap="square" rtlCol="0">
            <a:spAutoFit/>
          </a:bodyPr>
          <a:lstStyle/>
          <a:p>
            <a:pPr algn="l"/>
            <a:r>
              <a:rPr lang="en-US" dirty="0" smtClean="0"/>
              <a:t>… Jump if carry set …</a:t>
            </a:r>
          </a:p>
          <a:p>
            <a:endParaRPr lang="en-US" dirty="0"/>
          </a:p>
        </p:txBody>
      </p:sp>
      <p:grpSp>
        <p:nvGrpSpPr>
          <p:cNvPr id="2" name="Group 15"/>
          <p:cNvGrpSpPr/>
          <p:nvPr/>
        </p:nvGrpSpPr>
        <p:grpSpPr>
          <a:xfrm>
            <a:off x="304800" y="3614808"/>
            <a:ext cx="3429000" cy="3014592"/>
            <a:chOff x="304800" y="3614808"/>
            <a:chExt cx="3429000" cy="3014592"/>
          </a:xfrm>
        </p:grpSpPr>
        <p:sp>
          <p:nvSpPr>
            <p:cNvPr id="10" name="TextBox 9"/>
            <p:cNvSpPr txBox="1"/>
            <p:nvPr/>
          </p:nvSpPr>
          <p:spPr>
            <a:xfrm>
              <a:off x="304800" y="3614808"/>
              <a:ext cx="2362200" cy="1414392"/>
            </a:xfrm>
            <a:prstGeom prst="rect">
              <a:avLst/>
            </a:prstGeom>
            <a:noFill/>
            <a:ln>
              <a:solidFill>
                <a:srgbClr val="000000"/>
              </a:solidFill>
            </a:ln>
          </p:spPr>
          <p:txBody>
            <a:bodyPr wrap="square" rtlCol="0">
              <a:noAutofit/>
            </a:bodyPr>
            <a:lstStyle/>
            <a:p>
              <a:pPr marL="457200" indent="-457200" algn="l"/>
              <a:r>
                <a:rPr lang="en-US" dirty="0" smtClean="0"/>
                <a:t>add </a:t>
              </a:r>
              <a:r>
                <a:rPr lang="en-US" dirty="0" err="1" smtClean="0"/>
                <a:t>a,b</a:t>
              </a:r>
              <a:endParaRPr lang="en-US" dirty="0" smtClean="0"/>
            </a:p>
            <a:p>
              <a:pPr marL="457200" indent="-457200" algn="l"/>
              <a:r>
                <a:rPr lang="en-US" dirty="0" err="1" smtClean="0"/>
                <a:t>shl</a:t>
              </a:r>
              <a:r>
                <a:rPr lang="en-US" dirty="0" smtClean="0"/>
                <a:t> </a:t>
              </a:r>
              <a:r>
                <a:rPr lang="en-US" dirty="0" err="1" smtClean="0"/>
                <a:t>x</a:t>
              </a:r>
              <a:r>
                <a:rPr lang="en-US" dirty="0" smtClean="0"/>
                <a:t> &lt;&lt; a</a:t>
              </a:r>
            </a:p>
          </p:txBody>
        </p:sp>
        <p:sp>
          <p:nvSpPr>
            <p:cNvPr id="11" name="TextBox 10"/>
            <p:cNvSpPr txBox="1"/>
            <p:nvPr/>
          </p:nvSpPr>
          <p:spPr>
            <a:xfrm>
              <a:off x="304800" y="4572000"/>
              <a:ext cx="2362200" cy="461665"/>
            </a:xfrm>
            <a:prstGeom prst="rect">
              <a:avLst/>
            </a:prstGeom>
            <a:noFill/>
          </p:spPr>
          <p:txBody>
            <a:bodyPr wrap="square" rtlCol="0">
              <a:spAutoFit/>
            </a:bodyPr>
            <a:lstStyle/>
            <a:p>
              <a:pPr marL="457200" indent="-457200" algn="l"/>
              <a:r>
                <a:rPr lang="en-US" dirty="0" smtClean="0"/>
                <a:t>goto L if carry</a:t>
              </a:r>
            </a:p>
            <a:p>
              <a:endParaRPr lang="en-US" dirty="0"/>
            </a:p>
          </p:txBody>
        </p:sp>
        <p:sp>
          <p:nvSpPr>
            <p:cNvPr id="13" name="Rounded Rectangular Callout 12"/>
            <p:cNvSpPr/>
            <p:nvPr/>
          </p:nvSpPr>
          <p:spPr bwMode="auto">
            <a:xfrm>
              <a:off x="381000" y="5715000"/>
              <a:ext cx="3352800" cy="914400"/>
            </a:xfrm>
            <a:prstGeom prst="wedgeRoundRectCallout">
              <a:avLst>
                <a:gd name="adj1" fmla="val -24462"/>
                <a:gd name="adj2" fmla="val -124103"/>
                <a:gd name="adj3" fmla="val 16667"/>
              </a:avLst>
            </a:prstGeom>
            <a:noFill/>
            <a:ln w="38100" cap="flat" cmpd="sng" algn="ctr">
              <a:solidFill>
                <a:schemeClr val="accent6"/>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400" i="0" u="none" strike="noStrike" cap="none" normalizeH="0" baseline="0" dirty="0" smtClean="0">
                  <a:ln>
                    <a:noFill/>
                  </a:ln>
                  <a:solidFill>
                    <a:srgbClr val="000000"/>
                  </a:solidFill>
                  <a:effectLst/>
                  <a:latin typeface="Calibri"/>
                  <a:cs typeface="Calibri"/>
                </a:rPr>
                <a:t>all control flow determined by flags</a:t>
              </a:r>
              <a:endParaRPr kumimoji="0" lang="en-US" sz="2400" i="0" u="none" strike="noStrike" cap="none" normalizeH="0" baseline="0" dirty="0">
                <a:ln>
                  <a:noFill/>
                </a:ln>
                <a:solidFill>
                  <a:srgbClr val="1305CB"/>
                </a:solidFill>
                <a:effectLst/>
                <a:latin typeface="Calibri"/>
                <a:cs typeface="Calibri"/>
              </a:endParaRPr>
            </a:p>
          </p:txBody>
        </p:sp>
      </p:gr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5541657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endParaRPr lang="en-US" dirty="0"/>
          </a:p>
        </p:txBody>
      </p:sp>
      <p:sp>
        <p:nvSpPr>
          <p:cNvPr id="14" name="Rectangle 10"/>
          <p:cNvSpPr>
            <a:spLocks noChangeArrowheads="1"/>
          </p:cNvSpPr>
          <p:nvPr/>
        </p:nvSpPr>
        <p:spPr bwMode="auto">
          <a:xfrm>
            <a:off x="304800" y="152400"/>
            <a:ext cx="8534400" cy="1200329"/>
          </a:xfrm>
          <a:prstGeom prst="rect">
            <a:avLst/>
          </a:prstGeom>
          <a:solidFill>
            <a:srgbClr val="1305CB"/>
          </a:solidFill>
          <a:ln w="38100">
            <a:solidFill>
              <a:srgbClr val="1305CB"/>
            </a:solidFill>
            <a:miter lim="800000"/>
            <a:headEnd/>
            <a:tailEnd/>
          </a:ln>
        </p:spPr>
        <p:txBody>
          <a:bodyPr anchor="ctr">
            <a:prstTxWarp prst="textNoShape">
              <a:avLst/>
            </a:prstTxWarp>
            <a:spAutoFit/>
          </a:bodyPr>
          <a:lstStyle/>
          <a:p>
            <a:pPr algn="ctr"/>
            <a:r>
              <a:rPr lang="en-US" sz="3600" i="1" dirty="0" smtClean="0">
                <a:solidFill>
                  <a:schemeClr val="bg1"/>
                </a:solidFill>
                <a:latin typeface="Calibri"/>
                <a:cs typeface="Calibri"/>
              </a:rPr>
              <a:t>BAP: Binary Analysis Platform</a:t>
            </a:r>
            <a:r>
              <a:rPr lang="en-US" sz="3600" dirty="0" smtClean="0">
                <a:solidFill>
                  <a:srgbClr val="1305CB"/>
                </a:solidFill>
                <a:latin typeface="Calibri"/>
                <a:cs typeface="Calibri"/>
              </a:rPr>
              <a:t/>
            </a:r>
            <a:br>
              <a:rPr lang="en-US" sz="3600" dirty="0" smtClean="0">
                <a:solidFill>
                  <a:srgbClr val="1305CB"/>
                </a:solidFill>
                <a:latin typeface="Calibri"/>
                <a:cs typeface="Calibri"/>
              </a:rPr>
            </a:br>
            <a:r>
              <a:rPr lang="en-US" sz="3600" b="0" dirty="0" smtClean="0">
                <a:solidFill>
                  <a:schemeClr val="bg1"/>
                </a:solidFill>
                <a:latin typeface="Calibri"/>
                <a:cs typeface="Calibri"/>
              </a:rPr>
              <a:t>Faithful Binary Code Analysis</a:t>
            </a:r>
            <a:endParaRPr lang="en-US" sz="3600" b="0" dirty="0">
              <a:solidFill>
                <a:schemeClr val="bg1"/>
              </a:solidFill>
              <a:latin typeface="Calibri"/>
              <a:cs typeface="Calibri"/>
            </a:endParaRPr>
          </a:p>
        </p:txBody>
      </p:sp>
      <p:sp>
        <p:nvSpPr>
          <p:cNvPr id="15" name="TextBox 14"/>
          <p:cNvSpPr txBox="1"/>
          <p:nvPr/>
        </p:nvSpPr>
        <p:spPr>
          <a:xfrm>
            <a:off x="4572000" y="2743200"/>
            <a:ext cx="4114800" cy="2800766"/>
          </a:xfrm>
          <a:prstGeom prst="rect">
            <a:avLst/>
          </a:prstGeom>
          <a:noFill/>
          <a:ln>
            <a:solidFill>
              <a:schemeClr val="accent6"/>
            </a:solidFill>
          </a:ln>
        </p:spPr>
        <p:txBody>
          <a:bodyPr wrap="square" rtlCol="0">
            <a:spAutoFit/>
          </a:bodyPr>
          <a:lstStyle/>
          <a:p>
            <a:pPr algn="l"/>
            <a:r>
              <a:rPr lang="en-US" sz="2000" b="0" dirty="0" smtClean="0"/>
              <a:t>  </a:t>
            </a:r>
            <a:r>
              <a:rPr lang="en-US" sz="2200" b="0" dirty="0" smtClean="0"/>
              <a:t>lval := exp</a:t>
            </a:r>
            <a:br>
              <a:rPr lang="en-US" sz="2200" b="0" dirty="0" smtClean="0"/>
            </a:br>
            <a:r>
              <a:rPr lang="en-US" sz="2200" b="0" dirty="0" smtClean="0"/>
              <a:t>| goto exp</a:t>
            </a:r>
            <a:br>
              <a:rPr lang="en-US" sz="2200" b="0" dirty="0" smtClean="0"/>
            </a:br>
            <a:r>
              <a:rPr lang="en-US" sz="2200" b="0" dirty="0" smtClean="0"/>
              <a:t>| if exp then goto exp</a:t>
            </a:r>
            <a:r>
              <a:rPr lang="en-US" sz="2200" b="0" baseline="-25000" dirty="0" smtClean="0"/>
              <a:t>1</a:t>
            </a:r>
            <a:r>
              <a:rPr lang="en-US" sz="2200" b="0" dirty="0" smtClean="0"/>
              <a:t> else exp</a:t>
            </a:r>
            <a:r>
              <a:rPr lang="en-US" sz="2200" b="0" baseline="-25000" dirty="0" smtClean="0"/>
              <a:t>2</a:t>
            </a:r>
            <a:r>
              <a:rPr lang="en-US" sz="2200" b="0" dirty="0" smtClean="0"/>
              <a:t/>
            </a:r>
            <a:br>
              <a:rPr lang="en-US" sz="2200" b="0" dirty="0" smtClean="0"/>
            </a:br>
            <a:r>
              <a:rPr lang="en-US" sz="2200" b="0" dirty="0" smtClean="0"/>
              <a:t>| return exp</a:t>
            </a:r>
            <a:br>
              <a:rPr lang="en-US" sz="2200" b="0" dirty="0" smtClean="0"/>
            </a:br>
            <a:r>
              <a:rPr lang="en-US" sz="2200" b="0" dirty="0" smtClean="0"/>
              <a:t>| call exp</a:t>
            </a:r>
            <a:br>
              <a:rPr lang="en-US" sz="2200" b="0" dirty="0" smtClean="0"/>
            </a:br>
            <a:r>
              <a:rPr lang="en-US" sz="2200" b="0" dirty="0" smtClean="0"/>
              <a:t>| assert exp</a:t>
            </a:r>
            <a:br>
              <a:rPr lang="en-US" sz="2200" b="0" dirty="0" smtClean="0"/>
            </a:br>
            <a:r>
              <a:rPr lang="en-US" sz="2200" b="0" dirty="0" smtClean="0"/>
              <a:t>| special exp</a:t>
            </a:r>
            <a:br>
              <a:rPr lang="en-US" sz="2200" b="0" dirty="0" smtClean="0"/>
            </a:br>
            <a:r>
              <a:rPr lang="en-US" sz="2200" b="0" dirty="0" smtClean="0"/>
              <a:t>| unknown (effects)   </a:t>
            </a:r>
            <a:endParaRPr lang="en-US" sz="2200" b="0" dirty="0"/>
          </a:p>
        </p:txBody>
      </p:sp>
      <p:sp>
        <p:nvSpPr>
          <p:cNvPr id="17" name="TextBox 16"/>
          <p:cNvSpPr txBox="1"/>
          <p:nvPr/>
        </p:nvSpPr>
        <p:spPr>
          <a:xfrm>
            <a:off x="4343400" y="2286000"/>
            <a:ext cx="4572000" cy="461665"/>
          </a:xfrm>
          <a:prstGeom prst="rect">
            <a:avLst/>
          </a:prstGeom>
          <a:noFill/>
        </p:spPr>
        <p:txBody>
          <a:bodyPr wrap="square" rtlCol="0">
            <a:spAutoFit/>
          </a:bodyPr>
          <a:lstStyle/>
          <a:p>
            <a:r>
              <a:rPr lang="en-US" dirty="0" smtClean="0"/>
              <a:t>BAP Intermediate Language</a:t>
            </a:r>
            <a:endParaRPr lang="en-US" dirty="0"/>
          </a:p>
        </p:txBody>
      </p:sp>
      <p:sp>
        <p:nvSpPr>
          <p:cNvPr id="8" name="Content Placeholder 18"/>
          <p:cNvSpPr>
            <a:spLocks noGrp="1"/>
          </p:cNvSpPr>
          <p:nvPr>
            <p:ph sz="half" idx="1"/>
          </p:nvPr>
        </p:nvSpPr>
        <p:spPr>
          <a:xfrm>
            <a:off x="381000" y="1752600"/>
            <a:ext cx="3998912" cy="4572000"/>
          </a:xfrm>
        </p:spPr>
        <p:txBody>
          <a:bodyPr/>
          <a:lstStyle/>
          <a:p>
            <a:r>
              <a:rPr lang="en-US" b="0" dirty="0" smtClean="0">
                <a:latin typeface="Calibri"/>
                <a:cs typeface="Calibri"/>
              </a:rPr>
              <a:t>Faithful</a:t>
            </a:r>
          </a:p>
          <a:p>
            <a:pPr marL="400050" lvl="1" indent="0">
              <a:buNone/>
            </a:pPr>
            <a:r>
              <a:rPr lang="en-US" b="0" dirty="0" smtClean="0">
                <a:latin typeface="Calibri"/>
                <a:cs typeface="Calibri"/>
              </a:rPr>
              <a:t>Accurately model low-level semantics</a:t>
            </a:r>
          </a:p>
          <a:p>
            <a:endParaRPr lang="en-US" b="0" dirty="0" smtClean="0">
              <a:latin typeface="Calibri"/>
              <a:cs typeface="Calibri"/>
            </a:endParaRPr>
          </a:p>
          <a:p>
            <a:r>
              <a:rPr lang="en-US" b="0" smtClean="0">
                <a:latin typeface="Calibri"/>
                <a:cs typeface="Calibri"/>
              </a:rPr>
              <a:t>Simplified</a:t>
            </a:r>
            <a:br>
              <a:rPr lang="en-US" b="0" smtClean="0">
                <a:latin typeface="Calibri"/>
                <a:cs typeface="Calibri"/>
              </a:rPr>
            </a:br>
            <a:r>
              <a:rPr lang="en-US" b="0" smtClean="0">
                <a:latin typeface="Calibri"/>
                <a:cs typeface="Calibri"/>
              </a:rPr>
              <a:t>Fewer </a:t>
            </a:r>
            <a:r>
              <a:rPr lang="en-US" b="0" dirty="0" smtClean="0">
                <a:latin typeface="Calibri"/>
                <a:cs typeface="Calibri"/>
              </a:rPr>
              <a:t>cases</a:t>
            </a:r>
          </a:p>
          <a:p>
            <a:pPr lvl="1"/>
            <a:endParaRPr lang="en-US" b="0" dirty="0" smtClean="0">
              <a:latin typeface="Calibri"/>
              <a:cs typeface="Calibri"/>
            </a:endParaRPr>
          </a:p>
          <a:p>
            <a:pPr>
              <a:buNone/>
            </a:pPr>
            <a:endParaRPr lang="en-US" b="0" dirty="0" smtClean="0">
              <a:latin typeface="Calibri"/>
              <a:cs typeface="Calibri"/>
            </a:endParaRPr>
          </a:p>
          <a:p>
            <a:endParaRPr lang="en-US" b="0" dirty="0" smtClean="0">
              <a:latin typeface="Calibri"/>
              <a:cs typeface="Calibri"/>
            </a:endParaRPr>
          </a:p>
          <a:p>
            <a:endParaRPr lang="en-US" dirty="0"/>
          </a:p>
        </p:txBody>
      </p:sp>
    </p:spTree>
    <p:extLst>
      <p:ext uri="{BB962C8B-B14F-4D97-AF65-F5344CB8AC3E}">
        <p14:creationId xmlns:p14="http://schemas.microsoft.com/office/powerpoint/2010/main" val="35352265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Line 3"/>
          <p:cNvSpPr>
            <a:spLocks noChangeShapeType="1"/>
          </p:cNvSpPr>
          <p:nvPr/>
        </p:nvSpPr>
        <p:spPr bwMode="auto">
          <a:xfrm>
            <a:off x="2057400" y="144780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1204" name="Text Box 4"/>
          <p:cNvSpPr txBox="1">
            <a:spLocks noChangeArrowheads="1"/>
          </p:cNvSpPr>
          <p:nvPr/>
        </p:nvSpPr>
        <p:spPr bwMode="auto">
          <a:xfrm>
            <a:off x="914400" y="198120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1205" name="Text Box 5"/>
          <p:cNvSpPr txBox="1">
            <a:spLocks noChangeArrowheads="1"/>
          </p:cNvSpPr>
          <p:nvPr/>
        </p:nvSpPr>
        <p:spPr bwMode="auto">
          <a:xfrm>
            <a:off x="1371600" y="99060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1206" name="Line 6"/>
          <p:cNvSpPr>
            <a:spLocks noChangeShapeType="1"/>
          </p:cNvSpPr>
          <p:nvPr/>
        </p:nvSpPr>
        <p:spPr bwMode="auto">
          <a:xfrm flipH="1">
            <a:off x="11430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1207" name="Text Box 7"/>
          <p:cNvSpPr txBox="1">
            <a:spLocks noChangeArrowheads="1"/>
          </p:cNvSpPr>
          <p:nvPr/>
        </p:nvSpPr>
        <p:spPr bwMode="auto">
          <a:xfrm>
            <a:off x="152400" y="289560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1208" name="Text Box 8"/>
          <p:cNvSpPr txBox="1">
            <a:spLocks noChangeArrowheads="1"/>
          </p:cNvSpPr>
          <p:nvPr/>
        </p:nvSpPr>
        <p:spPr bwMode="auto">
          <a:xfrm>
            <a:off x="2438400" y="289560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1209" name="Line 9"/>
          <p:cNvSpPr>
            <a:spLocks noChangeShapeType="1"/>
          </p:cNvSpPr>
          <p:nvPr/>
        </p:nvSpPr>
        <p:spPr bwMode="auto">
          <a:xfrm>
            <a:off x="10668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1210" name="Text Box 10"/>
          <p:cNvSpPr txBox="1">
            <a:spLocks noChangeArrowheads="1"/>
          </p:cNvSpPr>
          <p:nvPr/>
        </p:nvSpPr>
        <p:spPr bwMode="auto">
          <a:xfrm>
            <a:off x="762000" y="3721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1211" name="Line 11"/>
          <p:cNvSpPr>
            <a:spLocks noChangeShapeType="1"/>
          </p:cNvSpPr>
          <p:nvPr/>
        </p:nvSpPr>
        <p:spPr bwMode="auto">
          <a:xfrm>
            <a:off x="25908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1212" name="Text Box 12"/>
          <p:cNvSpPr txBox="1">
            <a:spLocks noChangeArrowheads="1"/>
          </p:cNvSpPr>
          <p:nvPr/>
        </p:nvSpPr>
        <p:spPr bwMode="auto">
          <a:xfrm>
            <a:off x="30480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1213" name="Text Box 13"/>
          <p:cNvSpPr txBox="1">
            <a:spLocks noChangeArrowheads="1"/>
          </p:cNvSpPr>
          <p:nvPr/>
        </p:nvSpPr>
        <p:spPr bwMode="auto">
          <a:xfrm>
            <a:off x="8382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1214" name="Rectangle 14"/>
          <p:cNvSpPr>
            <a:spLocks noChangeArrowheads="1"/>
          </p:cNvSpPr>
          <p:nvPr/>
        </p:nvSpPr>
        <p:spPr bwMode="auto">
          <a:xfrm>
            <a:off x="228600" y="890886"/>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a:solidFill>
                  <a:schemeClr val="bg1"/>
                </a:solidFill>
              </a:rPr>
              <a:t>B</a:t>
            </a:r>
          </a:p>
        </p:txBody>
      </p:sp>
      <p:sp>
        <p:nvSpPr>
          <p:cNvPr id="51215" name="Line 15"/>
          <p:cNvSpPr>
            <a:spLocks noChangeShapeType="1"/>
          </p:cNvSpPr>
          <p:nvPr/>
        </p:nvSpPr>
        <p:spPr bwMode="auto">
          <a:xfrm flipH="1">
            <a:off x="26670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grpSp>
        <p:nvGrpSpPr>
          <p:cNvPr id="2" name="Group 16"/>
          <p:cNvGrpSpPr>
            <a:grpSpLocks/>
          </p:cNvGrpSpPr>
          <p:nvPr/>
        </p:nvGrpSpPr>
        <p:grpSpPr bwMode="auto">
          <a:xfrm>
            <a:off x="3048000" y="990601"/>
            <a:ext cx="4343400" cy="461963"/>
            <a:chOff x="1920" y="624"/>
            <a:chExt cx="2736" cy="291"/>
          </a:xfrm>
        </p:grpSpPr>
        <p:sp>
          <p:nvSpPr>
            <p:cNvPr id="51224" name="Line 17"/>
            <p:cNvSpPr>
              <a:spLocks noChangeShapeType="1"/>
            </p:cNvSpPr>
            <p:nvPr/>
          </p:nvSpPr>
          <p:spPr bwMode="auto">
            <a:xfrm flipH="1">
              <a:off x="1920" y="768"/>
              <a:ext cx="1440" cy="0"/>
            </a:xfrm>
            <a:prstGeom prst="line">
              <a:avLst/>
            </a:prstGeom>
            <a:noFill/>
            <a:ln w="38100">
              <a:solidFill>
                <a:srgbClr val="000000"/>
              </a:solidFill>
              <a:round/>
              <a:headEnd/>
              <a:tailEnd type="triangle" w="med" len="med"/>
            </a:ln>
          </p:spPr>
          <p:txBody>
            <a:bodyPr wrap="none" anchor="ctr">
              <a:prstTxWarp prst="textNoShape">
                <a:avLst/>
              </a:prstTxWarp>
              <a:spAutoFit/>
            </a:bodyPr>
            <a:lstStyle/>
            <a:p>
              <a:pPr algn="ctr"/>
              <a:endParaRPr lang="en-US" sz="2400" dirty="0"/>
            </a:p>
          </p:txBody>
        </p:sp>
        <p:sp>
          <p:nvSpPr>
            <p:cNvPr id="51225" name="Text Box 18"/>
            <p:cNvSpPr txBox="1">
              <a:spLocks noChangeArrowheads="1"/>
            </p:cNvSpPr>
            <p:nvPr/>
          </p:nvSpPr>
          <p:spPr bwMode="auto">
            <a:xfrm>
              <a:off x="3312" y="624"/>
              <a:ext cx="1344" cy="291"/>
            </a:xfrm>
            <a:prstGeom prst="rect">
              <a:avLst/>
            </a:prstGeom>
            <a:noFill/>
            <a:ln w="38100">
              <a:noFill/>
              <a:miter lim="800000"/>
              <a:headEnd/>
              <a:tailEnd/>
            </a:ln>
          </p:spPr>
          <p:txBody>
            <a:bodyPr>
              <a:prstTxWarp prst="textNoShape">
                <a:avLst/>
              </a:prstTxWarp>
              <a:spAutoFit/>
            </a:bodyPr>
            <a:lstStyle/>
            <a:p>
              <a:pPr algn="ctr"/>
              <a:r>
                <a:rPr lang="en-US" sz="2400" b="0" dirty="0"/>
                <a:t>input = 2</a:t>
              </a:r>
              <a:r>
                <a:rPr lang="en-US" sz="2400" b="0" baseline="30000" dirty="0"/>
                <a:t>32</a:t>
              </a:r>
              <a:r>
                <a:rPr lang="en-US" sz="2400" b="0" dirty="0"/>
                <a:t>-2</a:t>
              </a:r>
            </a:p>
          </p:txBody>
        </p:sp>
      </p:grpSp>
      <p:sp>
        <p:nvSpPr>
          <p:cNvPr id="534547" name="Line 19"/>
          <p:cNvSpPr>
            <a:spLocks noChangeShapeType="1"/>
          </p:cNvSpPr>
          <p:nvPr/>
        </p:nvSpPr>
        <p:spPr bwMode="auto">
          <a:xfrm flipH="1">
            <a:off x="3429000" y="2209800"/>
            <a:ext cx="1905000" cy="0"/>
          </a:xfrm>
          <a:prstGeom prst="line">
            <a:avLst/>
          </a:prstGeom>
          <a:noFill/>
          <a:ln w="38100">
            <a:solidFill>
              <a:srgbClr val="000000"/>
            </a:solidFill>
            <a:round/>
            <a:headEnd/>
            <a:tailEnd type="triangle" w="med" len="med"/>
          </a:ln>
        </p:spPr>
        <p:txBody>
          <a:bodyPr anchor="ctr">
            <a:prstTxWarp prst="textNoShape">
              <a:avLst/>
            </a:prstTxWarp>
            <a:spAutoFit/>
          </a:bodyPr>
          <a:lstStyle/>
          <a:p>
            <a:pPr algn="ctr"/>
            <a:endParaRPr lang="en-US" sz="2400" dirty="0"/>
          </a:p>
        </p:txBody>
      </p:sp>
      <p:sp>
        <p:nvSpPr>
          <p:cNvPr id="534548" name="Text Box 20"/>
          <p:cNvSpPr txBox="1">
            <a:spLocks noChangeArrowheads="1"/>
          </p:cNvSpPr>
          <p:nvPr/>
        </p:nvSpPr>
        <p:spPr bwMode="auto">
          <a:xfrm>
            <a:off x="5410200" y="1981200"/>
            <a:ext cx="2209800" cy="461665"/>
          </a:xfrm>
          <a:prstGeom prst="rect">
            <a:avLst/>
          </a:prstGeom>
          <a:noFill/>
          <a:ln w="38100">
            <a:noFill/>
            <a:miter lim="800000"/>
            <a:headEnd/>
            <a:tailEnd/>
          </a:ln>
        </p:spPr>
        <p:txBody>
          <a:bodyPr>
            <a:prstTxWarp prst="textNoShape">
              <a:avLst/>
            </a:prstTxWarp>
            <a:spAutoFit/>
          </a:bodyPr>
          <a:lstStyle/>
          <a:p>
            <a:pPr algn="ctr"/>
            <a:r>
              <a:rPr lang="en-US" sz="2400" b="0" dirty="0"/>
              <a:t>2</a:t>
            </a:r>
            <a:r>
              <a:rPr lang="en-US" sz="2400" b="0" baseline="30000" dirty="0"/>
              <a:t>32</a:t>
            </a:r>
            <a:r>
              <a:rPr lang="en-US" sz="2400" b="0" dirty="0"/>
              <a:t>-2 % 2 == 0</a:t>
            </a:r>
          </a:p>
        </p:txBody>
      </p:sp>
      <p:sp>
        <p:nvSpPr>
          <p:cNvPr id="534549" name="Line 21"/>
          <p:cNvSpPr>
            <a:spLocks noChangeShapeType="1"/>
          </p:cNvSpPr>
          <p:nvPr/>
        </p:nvSpPr>
        <p:spPr bwMode="auto">
          <a:xfrm flipH="1">
            <a:off x="4495800" y="3124200"/>
            <a:ext cx="838200" cy="0"/>
          </a:xfrm>
          <a:prstGeom prst="line">
            <a:avLst/>
          </a:prstGeom>
          <a:noFill/>
          <a:ln w="38100">
            <a:solidFill>
              <a:srgbClr val="000000"/>
            </a:solidFill>
            <a:round/>
            <a:headEnd/>
            <a:tailEnd type="triangle" w="med" len="med"/>
          </a:ln>
        </p:spPr>
        <p:txBody>
          <a:bodyPr anchor="ctr">
            <a:prstTxWarp prst="textNoShape">
              <a:avLst/>
            </a:prstTxWarp>
            <a:spAutoFit/>
          </a:bodyPr>
          <a:lstStyle/>
          <a:p>
            <a:pPr algn="ctr"/>
            <a:endParaRPr lang="en-US" sz="2400" dirty="0"/>
          </a:p>
        </p:txBody>
      </p:sp>
      <p:sp>
        <p:nvSpPr>
          <p:cNvPr id="534550" name="Text Box 22"/>
          <p:cNvSpPr txBox="1">
            <a:spLocks noChangeArrowheads="1"/>
          </p:cNvSpPr>
          <p:nvPr/>
        </p:nvSpPr>
        <p:spPr bwMode="auto">
          <a:xfrm>
            <a:off x="5410200" y="2895600"/>
            <a:ext cx="3276600" cy="461665"/>
          </a:xfrm>
          <a:prstGeom prst="rect">
            <a:avLst/>
          </a:prstGeom>
          <a:noFill/>
          <a:ln w="38100">
            <a:noFill/>
            <a:miter lim="800000"/>
            <a:headEnd/>
            <a:tailEnd/>
          </a:ln>
        </p:spPr>
        <p:txBody>
          <a:bodyPr>
            <a:prstTxWarp prst="textNoShape">
              <a:avLst/>
            </a:prstTxWarp>
            <a:spAutoFit/>
          </a:bodyPr>
          <a:lstStyle/>
          <a:p>
            <a:pPr algn="ctr"/>
            <a:r>
              <a:rPr lang="en-US" sz="2400" b="0" dirty="0"/>
              <a:t>s := 0 (2</a:t>
            </a:r>
            <a:r>
              <a:rPr lang="en-US" sz="2400" b="0" baseline="30000" dirty="0"/>
              <a:t>32</a:t>
            </a:r>
            <a:r>
              <a:rPr lang="en-US" sz="2400" b="0" dirty="0"/>
              <a:t>-2 + 2 % 2</a:t>
            </a:r>
            <a:r>
              <a:rPr lang="en-US" sz="2400" b="0" baseline="30000" dirty="0"/>
              <a:t>32</a:t>
            </a:r>
            <a:r>
              <a:rPr lang="en-US" sz="2400" b="0" dirty="0"/>
              <a:t>)</a:t>
            </a:r>
          </a:p>
        </p:txBody>
      </p:sp>
      <p:sp>
        <p:nvSpPr>
          <p:cNvPr id="534551" name="Line 23"/>
          <p:cNvSpPr>
            <a:spLocks noChangeShapeType="1"/>
          </p:cNvSpPr>
          <p:nvPr/>
        </p:nvSpPr>
        <p:spPr bwMode="auto">
          <a:xfrm flipH="1">
            <a:off x="3657600" y="3962400"/>
            <a:ext cx="1676400" cy="0"/>
          </a:xfrm>
          <a:prstGeom prst="line">
            <a:avLst/>
          </a:prstGeom>
          <a:noFill/>
          <a:ln w="38100">
            <a:solidFill>
              <a:srgbClr val="000000"/>
            </a:solidFill>
            <a:round/>
            <a:headEnd/>
            <a:tailEnd type="triangle" w="med" len="med"/>
          </a:ln>
        </p:spPr>
        <p:txBody>
          <a:bodyPr anchor="ctr">
            <a:prstTxWarp prst="textNoShape">
              <a:avLst/>
            </a:prstTxWarp>
            <a:spAutoFit/>
          </a:bodyPr>
          <a:lstStyle/>
          <a:p>
            <a:pPr algn="ctr"/>
            <a:endParaRPr lang="en-US" sz="2400" dirty="0"/>
          </a:p>
        </p:txBody>
      </p:sp>
      <p:sp>
        <p:nvSpPr>
          <p:cNvPr id="534552" name="Text Box 24"/>
          <p:cNvSpPr txBox="1">
            <a:spLocks noChangeArrowheads="1"/>
          </p:cNvSpPr>
          <p:nvPr/>
        </p:nvSpPr>
        <p:spPr bwMode="auto">
          <a:xfrm>
            <a:off x="5105400" y="3733800"/>
            <a:ext cx="3276600" cy="461665"/>
          </a:xfrm>
          <a:prstGeom prst="rect">
            <a:avLst/>
          </a:prstGeom>
          <a:noFill/>
          <a:ln w="38100">
            <a:noFill/>
            <a:miter lim="800000"/>
            <a:headEnd/>
            <a:tailEnd/>
          </a:ln>
        </p:spPr>
        <p:txBody>
          <a:bodyPr>
            <a:prstTxWarp prst="textNoShape">
              <a:avLst/>
            </a:prstTxWarp>
            <a:spAutoFit/>
          </a:bodyPr>
          <a:lstStyle/>
          <a:p>
            <a:pPr algn="ctr"/>
            <a:r>
              <a:rPr lang="en-US" sz="2400" b="0" dirty="0"/>
              <a:t>ptr := realloc(ptr,0)</a:t>
            </a:r>
          </a:p>
        </p:txBody>
      </p:sp>
      <p:sp>
        <p:nvSpPr>
          <p:cNvPr id="534553" name="AutoShape 25"/>
          <p:cNvSpPr>
            <a:spLocks noChangeArrowheads="1"/>
          </p:cNvSpPr>
          <p:nvPr/>
        </p:nvSpPr>
        <p:spPr bwMode="auto">
          <a:xfrm>
            <a:off x="3124200" y="5115936"/>
            <a:ext cx="3581400" cy="688005"/>
          </a:xfrm>
          <a:prstGeom prst="wedgeRoundRectCallout">
            <a:avLst>
              <a:gd name="adj1" fmla="val -80313"/>
              <a:gd name="adj2" fmla="val -183984"/>
              <a:gd name="adj3" fmla="val 16667"/>
            </a:avLst>
          </a:prstGeom>
          <a:noFill/>
          <a:ln w="38100">
            <a:solidFill>
              <a:schemeClr val="accent2"/>
            </a:solidFill>
            <a:miter lim="800000"/>
            <a:headEnd/>
            <a:tailEnd/>
          </a:ln>
        </p:spPr>
        <p:txBody>
          <a:bodyPr anchor="ctr">
            <a:prstTxWarp prst="textNoShape">
              <a:avLst/>
            </a:prstTxWarp>
          </a:bodyPr>
          <a:lstStyle/>
          <a:p>
            <a:pPr algn="ctr"/>
            <a:r>
              <a:rPr lang="en-US" sz="2400" b="0" dirty="0"/>
              <a:t>Using </a:t>
            </a:r>
            <a:r>
              <a:rPr lang="en-US" sz="2400" dirty="0"/>
              <a:t>ptr</a:t>
            </a:r>
            <a:r>
              <a:rPr lang="en-US" sz="2400" b="0" dirty="0"/>
              <a:t> is a problem</a:t>
            </a:r>
          </a:p>
        </p:txBody>
      </p:sp>
    </p:spTree>
    <p:extLst>
      <p:ext uri="{BB962C8B-B14F-4D97-AF65-F5344CB8AC3E}">
        <p14:creationId xmlns:p14="http://schemas.microsoft.com/office/powerpoint/2010/main" val="810552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45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4548"/>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45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455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534547"/>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53454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345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4552"/>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534549"/>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53455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345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4547" grpId="0" animBg="1"/>
      <p:bldP spid="534547" grpId="1" animBg="1"/>
      <p:bldP spid="534548" grpId="0"/>
      <p:bldP spid="534548" grpId="1"/>
      <p:bldP spid="534549" grpId="0" animBg="1"/>
      <p:bldP spid="534549" grpId="1" animBg="1"/>
      <p:bldP spid="534550" grpId="0"/>
      <p:bldP spid="534550" grpId="1"/>
      <p:bldP spid="534551" grpId="0" animBg="1"/>
      <p:bldP spid="534552" grpId="0"/>
      <p:bldP spid="53455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Line 16"/>
          <p:cNvSpPr>
            <a:spLocks noChangeShapeType="1"/>
          </p:cNvSpPr>
          <p:nvPr/>
        </p:nvSpPr>
        <p:spPr bwMode="auto">
          <a:xfrm flipH="1">
            <a:off x="2057400" y="2438400"/>
            <a:ext cx="3124200" cy="609600"/>
          </a:xfrm>
          <a:prstGeom prst="line">
            <a:avLst/>
          </a:prstGeom>
          <a:noFill/>
          <a:ln w="38100">
            <a:solidFill>
              <a:schemeClr val="accent2"/>
            </a:solidFill>
            <a:round/>
            <a:headEnd/>
            <a:tailEnd type="triangle" w="lg" len="med"/>
          </a:ln>
        </p:spPr>
        <p:txBody>
          <a:bodyPr>
            <a:prstTxWarp prst="textNoShape">
              <a:avLst/>
            </a:prstTxWarp>
          </a:bodyPr>
          <a:lstStyle/>
          <a:p>
            <a:pPr algn="ctr"/>
            <a:endParaRPr lang="en-US" sz="2400" dirty="0"/>
          </a:p>
        </p:txBody>
      </p:sp>
      <p:sp>
        <p:nvSpPr>
          <p:cNvPr id="53252" name="Line 17"/>
          <p:cNvSpPr>
            <a:spLocks noChangeShapeType="1"/>
          </p:cNvSpPr>
          <p:nvPr/>
        </p:nvSpPr>
        <p:spPr bwMode="auto">
          <a:xfrm flipH="1">
            <a:off x="4495800" y="2362200"/>
            <a:ext cx="762000" cy="685800"/>
          </a:xfrm>
          <a:prstGeom prst="line">
            <a:avLst/>
          </a:prstGeom>
          <a:noFill/>
          <a:ln w="38100">
            <a:solidFill>
              <a:schemeClr val="accent2"/>
            </a:solidFill>
            <a:round/>
            <a:headEnd/>
            <a:tailEnd type="triangle" w="lg" len="med"/>
          </a:ln>
        </p:spPr>
        <p:txBody>
          <a:bodyPr>
            <a:prstTxWarp prst="textNoShape">
              <a:avLst/>
            </a:prstTxWarp>
          </a:bodyPr>
          <a:lstStyle/>
          <a:p>
            <a:pPr algn="ctr"/>
            <a:endParaRPr lang="en-US" sz="2400" dirty="0"/>
          </a:p>
        </p:txBody>
      </p:sp>
      <p:sp>
        <p:nvSpPr>
          <p:cNvPr id="53253" name="AutoShape 18"/>
          <p:cNvSpPr>
            <a:spLocks noChangeArrowheads="1"/>
          </p:cNvSpPr>
          <p:nvPr/>
        </p:nvSpPr>
        <p:spPr bwMode="auto">
          <a:xfrm>
            <a:off x="5791200" y="1137364"/>
            <a:ext cx="3124200" cy="3115965"/>
          </a:xfrm>
          <a:prstGeom prst="wedgeRoundRectCallout">
            <a:avLst>
              <a:gd name="adj1" fmla="val -67935"/>
              <a:gd name="adj2" fmla="val -9227"/>
              <a:gd name="adj3" fmla="val 16667"/>
            </a:avLst>
          </a:prstGeom>
          <a:noFill/>
          <a:ln w="38100">
            <a:solidFill>
              <a:schemeClr val="accent2"/>
            </a:solidFill>
            <a:miter lim="800000"/>
            <a:headEnd/>
            <a:tailEnd type="none" w="lg" len="med"/>
          </a:ln>
        </p:spPr>
        <p:txBody>
          <a:bodyPr>
            <a:prstTxWarp prst="textNoShape">
              <a:avLst/>
            </a:prstTxWarp>
          </a:bodyPr>
          <a:lstStyle/>
          <a:p>
            <a:r>
              <a:rPr lang="en-US" sz="2800" dirty="0"/>
              <a:t>Wanted:</a:t>
            </a:r>
          </a:p>
          <a:p>
            <a:r>
              <a:rPr lang="en-US" sz="2800" dirty="0">
                <a:solidFill>
                  <a:srgbClr val="800000"/>
                </a:solidFill>
              </a:rPr>
              <a:t>s &gt; input</a:t>
            </a:r>
          </a:p>
          <a:p>
            <a:pPr>
              <a:spcBef>
                <a:spcPct val="0"/>
              </a:spcBef>
            </a:pPr>
            <a:endParaRPr lang="en-US" sz="2800" dirty="0">
              <a:solidFill>
                <a:srgbClr val="1305CB"/>
              </a:solidFill>
            </a:endParaRPr>
          </a:p>
          <a:p>
            <a:pPr>
              <a:spcBef>
                <a:spcPct val="0"/>
              </a:spcBef>
            </a:pPr>
            <a:r>
              <a:rPr lang="en-US" sz="2800" dirty="0"/>
              <a:t>Integer Overflow when:</a:t>
            </a:r>
            <a:r>
              <a:rPr lang="en-US" sz="2800" dirty="0">
                <a:solidFill>
                  <a:srgbClr val="1305CB"/>
                </a:solidFill>
              </a:rPr>
              <a:t/>
            </a:r>
            <a:br>
              <a:rPr lang="en-US" sz="2800" dirty="0">
                <a:solidFill>
                  <a:srgbClr val="1305CB"/>
                </a:solidFill>
              </a:rPr>
            </a:br>
            <a:r>
              <a:rPr lang="en-US" sz="2800" dirty="0">
                <a:solidFill>
                  <a:srgbClr val="800000"/>
                </a:solidFill>
                <a:ea typeface="Arial" charset="0"/>
                <a:cs typeface="Arial" charset="0"/>
              </a:rPr>
              <a:t>¬(</a:t>
            </a:r>
            <a:r>
              <a:rPr lang="en-US" sz="2800" dirty="0">
                <a:solidFill>
                  <a:srgbClr val="800000"/>
                </a:solidFill>
              </a:rPr>
              <a:t>s &gt; input)</a:t>
            </a:r>
          </a:p>
          <a:p>
            <a:pPr>
              <a:spcBef>
                <a:spcPct val="0"/>
              </a:spcBef>
            </a:pPr>
            <a:endParaRPr lang="en-US" sz="2800" dirty="0"/>
          </a:p>
        </p:txBody>
      </p:sp>
      <p:sp>
        <p:nvSpPr>
          <p:cNvPr id="53254" name="Line 19"/>
          <p:cNvSpPr>
            <a:spLocks noChangeShapeType="1"/>
          </p:cNvSpPr>
          <p:nvPr/>
        </p:nvSpPr>
        <p:spPr bwMode="auto">
          <a:xfrm>
            <a:off x="2057400" y="144780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3255" name="Text Box 20"/>
          <p:cNvSpPr txBox="1">
            <a:spLocks noChangeArrowheads="1"/>
          </p:cNvSpPr>
          <p:nvPr/>
        </p:nvSpPr>
        <p:spPr bwMode="auto">
          <a:xfrm>
            <a:off x="914400" y="198120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3256" name="Text Box 21"/>
          <p:cNvSpPr txBox="1">
            <a:spLocks noChangeArrowheads="1"/>
          </p:cNvSpPr>
          <p:nvPr/>
        </p:nvSpPr>
        <p:spPr bwMode="auto">
          <a:xfrm>
            <a:off x="1371600" y="99060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3257" name="Line 22"/>
          <p:cNvSpPr>
            <a:spLocks noChangeShapeType="1"/>
          </p:cNvSpPr>
          <p:nvPr/>
        </p:nvSpPr>
        <p:spPr bwMode="auto">
          <a:xfrm flipH="1">
            <a:off x="11430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3258" name="Text Box 23"/>
          <p:cNvSpPr txBox="1">
            <a:spLocks noChangeArrowheads="1"/>
          </p:cNvSpPr>
          <p:nvPr/>
        </p:nvSpPr>
        <p:spPr bwMode="auto">
          <a:xfrm>
            <a:off x="152400" y="2895600"/>
            <a:ext cx="1981200" cy="461665"/>
          </a:xfrm>
          <a:prstGeom prst="rect">
            <a:avLst/>
          </a:prstGeom>
          <a:solidFill>
            <a:srgbClr val="FFF5C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3259" name="Text Box 24"/>
          <p:cNvSpPr txBox="1">
            <a:spLocks noChangeArrowheads="1"/>
          </p:cNvSpPr>
          <p:nvPr/>
        </p:nvSpPr>
        <p:spPr bwMode="auto">
          <a:xfrm>
            <a:off x="2438400" y="2895600"/>
            <a:ext cx="1981200" cy="461665"/>
          </a:xfrm>
          <a:prstGeom prst="rect">
            <a:avLst/>
          </a:prstGeom>
          <a:solidFill>
            <a:srgbClr val="FFF5C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3260" name="Line 25"/>
          <p:cNvSpPr>
            <a:spLocks noChangeShapeType="1"/>
          </p:cNvSpPr>
          <p:nvPr/>
        </p:nvSpPr>
        <p:spPr bwMode="auto">
          <a:xfrm>
            <a:off x="10668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3261" name="Text Box 26"/>
          <p:cNvSpPr txBox="1">
            <a:spLocks noChangeArrowheads="1"/>
          </p:cNvSpPr>
          <p:nvPr/>
        </p:nvSpPr>
        <p:spPr bwMode="auto">
          <a:xfrm>
            <a:off x="762000" y="3721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3262" name="Line 27"/>
          <p:cNvSpPr>
            <a:spLocks noChangeShapeType="1"/>
          </p:cNvSpPr>
          <p:nvPr/>
        </p:nvSpPr>
        <p:spPr bwMode="auto">
          <a:xfrm>
            <a:off x="25908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3263" name="Text Box 28"/>
          <p:cNvSpPr txBox="1">
            <a:spLocks noChangeArrowheads="1"/>
          </p:cNvSpPr>
          <p:nvPr/>
        </p:nvSpPr>
        <p:spPr bwMode="auto">
          <a:xfrm>
            <a:off x="30480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3264" name="Text Box 29"/>
          <p:cNvSpPr txBox="1">
            <a:spLocks noChangeArrowheads="1"/>
          </p:cNvSpPr>
          <p:nvPr/>
        </p:nvSpPr>
        <p:spPr bwMode="auto">
          <a:xfrm>
            <a:off x="838200" y="24384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3265" name="Rectangle 30"/>
          <p:cNvSpPr>
            <a:spLocks noChangeArrowheads="1"/>
          </p:cNvSpPr>
          <p:nvPr/>
        </p:nvSpPr>
        <p:spPr bwMode="auto">
          <a:xfrm>
            <a:off x="228600" y="881906"/>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smtClean="0">
                <a:solidFill>
                  <a:schemeClr val="bg1"/>
                </a:solidFill>
              </a:rPr>
              <a:t>B</a:t>
            </a:r>
            <a:endParaRPr lang="en-US" sz="5400" b="0" dirty="0">
              <a:solidFill>
                <a:schemeClr val="bg1"/>
              </a:solidFill>
            </a:endParaRPr>
          </a:p>
        </p:txBody>
      </p:sp>
      <p:sp>
        <p:nvSpPr>
          <p:cNvPr id="53266" name="Line 31"/>
          <p:cNvSpPr>
            <a:spLocks noChangeShapeType="1"/>
          </p:cNvSpPr>
          <p:nvPr/>
        </p:nvSpPr>
        <p:spPr bwMode="auto">
          <a:xfrm flipH="1">
            <a:off x="26670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Tree>
    <p:extLst>
      <p:ext uri="{BB962C8B-B14F-4D97-AF65-F5344CB8AC3E}">
        <p14:creationId xmlns:p14="http://schemas.microsoft.com/office/powerpoint/2010/main" val="33989160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Line 71"/>
          <p:cNvSpPr>
            <a:spLocks noChangeShapeType="1"/>
          </p:cNvSpPr>
          <p:nvPr/>
        </p:nvSpPr>
        <p:spPr bwMode="auto">
          <a:xfrm>
            <a:off x="4572000" y="609600"/>
            <a:ext cx="0" cy="4343400"/>
          </a:xfrm>
          <a:prstGeom prst="line">
            <a:avLst/>
          </a:prstGeom>
          <a:noFill/>
          <a:ln w="38100">
            <a:solidFill>
              <a:srgbClr val="000000"/>
            </a:solidFill>
            <a:round/>
            <a:headEnd/>
            <a:tailEnd/>
          </a:ln>
        </p:spPr>
        <p:txBody>
          <a:bodyPr wrap="none" anchor="ctr">
            <a:prstTxWarp prst="textNoShape">
              <a:avLst/>
            </a:prstTxWarp>
            <a:spAutoFit/>
          </a:bodyPr>
          <a:lstStyle/>
          <a:p>
            <a:pPr algn="ctr"/>
            <a:endParaRPr lang="en-US" sz="2400" dirty="0"/>
          </a:p>
        </p:txBody>
      </p:sp>
      <p:sp>
        <p:nvSpPr>
          <p:cNvPr id="55299" name="Line 74"/>
          <p:cNvSpPr>
            <a:spLocks noChangeShapeType="1"/>
          </p:cNvSpPr>
          <p:nvPr/>
        </p:nvSpPr>
        <p:spPr bwMode="auto">
          <a:xfrm>
            <a:off x="2057400" y="10223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5300" name="Text Box 75"/>
          <p:cNvSpPr txBox="1">
            <a:spLocks noChangeArrowheads="1"/>
          </p:cNvSpPr>
          <p:nvPr/>
        </p:nvSpPr>
        <p:spPr bwMode="auto">
          <a:xfrm>
            <a:off x="914400" y="15557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5301" name="Text Box 76"/>
          <p:cNvSpPr txBox="1">
            <a:spLocks noChangeArrowheads="1"/>
          </p:cNvSpPr>
          <p:nvPr/>
        </p:nvSpPr>
        <p:spPr bwMode="auto">
          <a:xfrm>
            <a:off x="1371600" y="5651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5302" name="Line 77"/>
          <p:cNvSpPr>
            <a:spLocks noChangeShapeType="1"/>
          </p:cNvSpPr>
          <p:nvPr/>
        </p:nvSpPr>
        <p:spPr bwMode="auto">
          <a:xfrm flipH="1">
            <a:off x="1143000" y="20129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03" name="Text Box 78"/>
          <p:cNvSpPr txBox="1">
            <a:spLocks noChangeArrowheads="1"/>
          </p:cNvSpPr>
          <p:nvPr/>
        </p:nvSpPr>
        <p:spPr bwMode="auto">
          <a:xfrm>
            <a:off x="152400" y="24701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5304" name="Text Box 79"/>
          <p:cNvSpPr txBox="1">
            <a:spLocks noChangeArrowheads="1"/>
          </p:cNvSpPr>
          <p:nvPr/>
        </p:nvSpPr>
        <p:spPr bwMode="auto">
          <a:xfrm>
            <a:off x="2438400" y="24701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5305" name="Line 80"/>
          <p:cNvSpPr>
            <a:spLocks noChangeShapeType="1"/>
          </p:cNvSpPr>
          <p:nvPr/>
        </p:nvSpPr>
        <p:spPr bwMode="auto">
          <a:xfrm>
            <a:off x="1066800" y="29273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06" name="Text Box 81"/>
          <p:cNvSpPr txBox="1">
            <a:spLocks noChangeArrowheads="1"/>
          </p:cNvSpPr>
          <p:nvPr/>
        </p:nvSpPr>
        <p:spPr bwMode="auto">
          <a:xfrm>
            <a:off x="762000" y="329565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5307" name="Line 82"/>
          <p:cNvSpPr>
            <a:spLocks noChangeShapeType="1"/>
          </p:cNvSpPr>
          <p:nvPr/>
        </p:nvSpPr>
        <p:spPr bwMode="auto">
          <a:xfrm>
            <a:off x="2590800" y="20129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08" name="Text Box 83"/>
          <p:cNvSpPr txBox="1">
            <a:spLocks noChangeArrowheads="1"/>
          </p:cNvSpPr>
          <p:nvPr/>
        </p:nvSpPr>
        <p:spPr bwMode="auto">
          <a:xfrm>
            <a:off x="3048000" y="20129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5309" name="Text Box 84"/>
          <p:cNvSpPr txBox="1">
            <a:spLocks noChangeArrowheads="1"/>
          </p:cNvSpPr>
          <p:nvPr/>
        </p:nvSpPr>
        <p:spPr bwMode="auto">
          <a:xfrm>
            <a:off x="838200" y="20129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5310" name="Rectangle 85"/>
          <p:cNvSpPr>
            <a:spLocks noChangeArrowheads="1"/>
          </p:cNvSpPr>
          <p:nvPr/>
        </p:nvSpPr>
        <p:spPr bwMode="auto">
          <a:xfrm>
            <a:off x="228600" y="465436"/>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a:solidFill>
                  <a:schemeClr val="bg1"/>
                </a:solidFill>
              </a:rPr>
              <a:t>B</a:t>
            </a:r>
          </a:p>
        </p:txBody>
      </p:sp>
      <p:sp>
        <p:nvSpPr>
          <p:cNvPr id="55311" name="Line 86"/>
          <p:cNvSpPr>
            <a:spLocks noChangeShapeType="1"/>
          </p:cNvSpPr>
          <p:nvPr/>
        </p:nvSpPr>
        <p:spPr bwMode="auto">
          <a:xfrm flipH="1">
            <a:off x="2667000" y="29273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12" name="Line 87"/>
          <p:cNvSpPr>
            <a:spLocks noChangeShapeType="1"/>
          </p:cNvSpPr>
          <p:nvPr/>
        </p:nvSpPr>
        <p:spPr bwMode="auto">
          <a:xfrm>
            <a:off x="6657975" y="10985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5313" name="Text Box 88"/>
          <p:cNvSpPr txBox="1">
            <a:spLocks noChangeArrowheads="1"/>
          </p:cNvSpPr>
          <p:nvPr/>
        </p:nvSpPr>
        <p:spPr bwMode="auto">
          <a:xfrm>
            <a:off x="5514975" y="16319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5314" name="Text Box 89"/>
          <p:cNvSpPr txBox="1">
            <a:spLocks noChangeArrowheads="1"/>
          </p:cNvSpPr>
          <p:nvPr/>
        </p:nvSpPr>
        <p:spPr bwMode="auto">
          <a:xfrm>
            <a:off x="5972175" y="6413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5315" name="Line 90"/>
          <p:cNvSpPr>
            <a:spLocks noChangeShapeType="1"/>
          </p:cNvSpPr>
          <p:nvPr/>
        </p:nvSpPr>
        <p:spPr bwMode="auto">
          <a:xfrm flipH="1">
            <a:off x="57435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16" name="Text Box 91"/>
          <p:cNvSpPr txBox="1">
            <a:spLocks noChangeArrowheads="1"/>
          </p:cNvSpPr>
          <p:nvPr/>
        </p:nvSpPr>
        <p:spPr bwMode="auto">
          <a:xfrm>
            <a:off x="4752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5317" name="Text Box 92"/>
          <p:cNvSpPr txBox="1">
            <a:spLocks noChangeArrowheads="1"/>
          </p:cNvSpPr>
          <p:nvPr/>
        </p:nvSpPr>
        <p:spPr bwMode="auto">
          <a:xfrm>
            <a:off x="7038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5318" name="Line 93"/>
          <p:cNvSpPr>
            <a:spLocks noChangeShapeType="1"/>
          </p:cNvSpPr>
          <p:nvPr/>
        </p:nvSpPr>
        <p:spPr bwMode="auto">
          <a:xfrm>
            <a:off x="56673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19" name="Text Box 94"/>
          <p:cNvSpPr txBox="1">
            <a:spLocks noChangeArrowheads="1"/>
          </p:cNvSpPr>
          <p:nvPr/>
        </p:nvSpPr>
        <p:spPr bwMode="auto">
          <a:xfrm>
            <a:off x="5362575" y="3371850"/>
            <a:ext cx="2819400" cy="461665"/>
          </a:xfrm>
          <a:prstGeom prst="rect">
            <a:avLst/>
          </a:prstGeom>
          <a:solidFill>
            <a:srgbClr val="FFFF66"/>
          </a:solidFill>
          <a:ln w="12700">
            <a:solidFill>
              <a:srgbClr val="000000"/>
            </a:solidFill>
            <a:miter lim="800000"/>
            <a:headEnd/>
            <a:tailEnd type="none" w="lg" len="med"/>
          </a:ln>
        </p:spPr>
        <p:txBody>
          <a:bodyPr>
            <a:prstTxWarp prst="textNoShape">
              <a:avLst/>
            </a:prstTxWarp>
            <a:spAutoFit/>
          </a:bodyPr>
          <a:lstStyle/>
          <a:p>
            <a:pPr algn="ctr"/>
            <a:r>
              <a:rPr lang="en-US" sz="2400" dirty="0"/>
              <a:t>if </a:t>
            </a:r>
            <a:r>
              <a:rPr lang="en-US" sz="2400" dirty="0">
                <a:solidFill>
                  <a:srgbClr val="1F497D"/>
                </a:solidFill>
              </a:rPr>
              <a:t>s &gt; input</a:t>
            </a:r>
          </a:p>
        </p:txBody>
      </p:sp>
      <p:sp>
        <p:nvSpPr>
          <p:cNvPr id="55320" name="Line 95"/>
          <p:cNvSpPr>
            <a:spLocks noChangeShapeType="1"/>
          </p:cNvSpPr>
          <p:nvPr/>
        </p:nvSpPr>
        <p:spPr bwMode="auto">
          <a:xfrm>
            <a:off x="71913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21" name="Text Box 96"/>
          <p:cNvSpPr txBox="1">
            <a:spLocks noChangeArrowheads="1"/>
          </p:cNvSpPr>
          <p:nvPr/>
        </p:nvSpPr>
        <p:spPr bwMode="auto">
          <a:xfrm>
            <a:off x="76485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5322" name="Text Box 97"/>
          <p:cNvSpPr txBox="1">
            <a:spLocks noChangeArrowheads="1"/>
          </p:cNvSpPr>
          <p:nvPr/>
        </p:nvSpPr>
        <p:spPr bwMode="auto">
          <a:xfrm>
            <a:off x="54387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5323" name="Rectangle 98"/>
          <p:cNvSpPr>
            <a:spLocks noChangeArrowheads="1"/>
          </p:cNvSpPr>
          <p:nvPr/>
        </p:nvSpPr>
        <p:spPr bwMode="auto">
          <a:xfrm>
            <a:off x="4829175" y="541636"/>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55324" name="Line 99"/>
          <p:cNvSpPr>
            <a:spLocks noChangeShapeType="1"/>
          </p:cNvSpPr>
          <p:nvPr/>
        </p:nvSpPr>
        <p:spPr bwMode="auto">
          <a:xfrm flipH="1">
            <a:off x="72675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25" name="Text Box 100"/>
          <p:cNvSpPr txBox="1">
            <a:spLocks noChangeArrowheads="1"/>
          </p:cNvSpPr>
          <p:nvPr/>
        </p:nvSpPr>
        <p:spPr bwMode="auto">
          <a:xfrm>
            <a:off x="6248400" y="4356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5326" name="Line 101"/>
          <p:cNvSpPr>
            <a:spLocks noChangeShapeType="1"/>
          </p:cNvSpPr>
          <p:nvPr/>
        </p:nvSpPr>
        <p:spPr bwMode="auto">
          <a:xfrm>
            <a:off x="7696200" y="38862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27" name="Text Box 102"/>
          <p:cNvSpPr txBox="1">
            <a:spLocks noChangeArrowheads="1"/>
          </p:cNvSpPr>
          <p:nvPr/>
        </p:nvSpPr>
        <p:spPr bwMode="auto">
          <a:xfrm>
            <a:off x="8077200" y="38100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5328" name="Line 103"/>
          <p:cNvSpPr>
            <a:spLocks noChangeShapeType="1"/>
          </p:cNvSpPr>
          <p:nvPr/>
        </p:nvSpPr>
        <p:spPr bwMode="auto">
          <a:xfrm flipH="1">
            <a:off x="5591175" y="38703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5329" name="Text Box 104"/>
          <p:cNvSpPr txBox="1">
            <a:spLocks noChangeArrowheads="1"/>
          </p:cNvSpPr>
          <p:nvPr/>
        </p:nvSpPr>
        <p:spPr bwMode="auto">
          <a:xfrm>
            <a:off x="5286375" y="38703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5330" name="Text Box 105"/>
          <p:cNvSpPr txBox="1">
            <a:spLocks noChangeArrowheads="1"/>
          </p:cNvSpPr>
          <p:nvPr/>
        </p:nvSpPr>
        <p:spPr bwMode="auto">
          <a:xfrm>
            <a:off x="4800600" y="4343400"/>
            <a:ext cx="10668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Error</a:t>
            </a:r>
          </a:p>
        </p:txBody>
      </p:sp>
    </p:spTree>
    <p:extLst>
      <p:ext uri="{BB962C8B-B14F-4D97-AF65-F5344CB8AC3E}">
        <p14:creationId xmlns:p14="http://schemas.microsoft.com/office/powerpoint/2010/main" val="40333127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Line 17"/>
          <p:cNvSpPr>
            <a:spLocks noChangeShapeType="1"/>
          </p:cNvSpPr>
          <p:nvPr/>
        </p:nvSpPr>
        <p:spPr bwMode="auto">
          <a:xfrm>
            <a:off x="6657975" y="10985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7347" name="Text Box 18"/>
          <p:cNvSpPr txBox="1">
            <a:spLocks noChangeArrowheads="1"/>
          </p:cNvSpPr>
          <p:nvPr/>
        </p:nvSpPr>
        <p:spPr bwMode="auto">
          <a:xfrm>
            <a:off x="5514975" y="16319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7348" name="Text Box 19"/>
          <p:cNvSpPr txBox="1">
            <a:spLocks noChangeArrowheads="1"/>
          </p:cNvSpPr>
          <p:nvPr/>
        </p:nvSpPr>
        <p:spPr bwMode="auto">
          <a:xfrm>
            <a:off x="5972175" y="6413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7349" name="Line 20"/>
          <p:cNvSpPr>
            <a:spLocks noChangeShapeType="1"/>
          </p:cNvSpPr>
          <p:nvPr/>
        </p:nvSpPr>
        <p:spPr bwMode="auto">
          <a:xfrm flipH="1">
            <a:off x="57435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50" name="Text Box 21"/>
          <p:cNvSpPr txBox="1">
            <a:spLocks noChangeArrowheads="1"/>
          </p:cNvSpPr>
          <p:nvPr/>
        </p:nvSpPr>
        <p:spPr bwMode="auto">
          <a:xfrm>
            <a:off x="4752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7351" name="Text Box 22"/>
          <p:cNvSpPr txBox="1">
            <a:spLocks noChangeArrowheads="1"/>
          </p:cNvSpPr>
          <p:nvPr/>
        </p:nvSpPr>
        <p:spPr bwMode="auto">
          <a:xfrm>
            <a:off x="7038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7352" name="Line 23"/>
          <p:cNvSpPr>
            <a:spLocks noChangeShapeType="1"/>
          </p:cNvSpPr>
          <p:nvPr/>
        </p:nvSpPr>
        <p:spPr bwMode="auto">
          <a:xfrm>
            <a:off x="56673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53" name="Text Box 24"/>
          <p:cNvSpPr txBox="1">
            <a:spLocks noChangeArrowheads="1"/>
          </p:cNvSpPr>
          <p:nvPr/>
        </p:nvSpPr>
        <p:spPr bwMode="auto">
          <a:xfrm>
            <a:off x="5362575" y="3371850"/>
            <a:ext cx="2819400" cy="461665"/>
          </a:xfrm>
          <a:prstGeom prst="rect">
            <a:avLst/>
          </a:prstGeom>
          <a:solidFill>
            <a:srgbClr val="FFFF66"/>
          </a:solidFill>
          <a:ln w="12700">
            <a:solidFill>
              <a:srgbClr val="000000"/>
            </a:solidFill>
            <a:miter lim="800000"/>
            <a:headEnd/>
            <a:tailEnd type="none" w="lg" len="med"/>
          </a:ln>
        </p:spPr>
        <p:txBody>
          <a:bodyPr>
            <a:prstTxWarp prst="textNoShape">
              <a:avLst/>
            </a:prstTxWarp>
            <a:spAutoFit/>
          </a:bodyPr>
          <a:lstStyle/>
          <a:p>
            <a:pPr algn="ctr"/>
            <a:r>
              <a:rPr lang="en-US" sz="2400" dirty="0"/>
              <a:t>if </a:t>
            </a:r>
            <a:r>
              <a:rPr lang="en-US" sz="2400" dirty="0">
                <a:solidFill>
                  <a:schemeClr val="tx2"/>
                </a:solidFill>
              </a:rPr>
              <a:t>s &gt; input</a:t>
            </a:r>
          </a:p>
        </p:txBody>
      </p:sp>
      <p:sp>
        <p:nvSpPr>
          <p:cNvPr id="57354" name="Line 25"/>
          <p:cNvSpPr>
            <a:spLocks noChangeShapeType="1"/>
          </p:cNvSpPr>
          <p:nvPr/>
        </p:nvSpPr>
        <p:spPr bwMode="auto">
          <a:xfrm>
            <a:off x="71913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55" name="Text Box 26"/>
          <p:cNvSpPr txBox="1">
            <a:spLocks noChangeArrowheads="1"/>
          </p:cNvSpPr>
          <p:nvPr/>
        </p:nvSpPr>
        <p:spPr bwMode="auto">
          <a:xfrm>
            <a:off x="76485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7356" name="Text Box 27"/>
          <p:cNvSpPr txBox="1">
            <a:spLocks noChangeArrowheads="1"/>
          </p:cNvSpPr>
          <p:nvPr/>
        </p:nvSpPr>
        <p:spPr bwMode="auto">
          <a:xfrm>
            <a:off x="54387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7357" name="Rectangle 28"/>
          <p:cNvSpPr>
            <a:spLocks noChangeArrowheads="1"/>
          </p:cNvSpPr>
          <p:nvPr/>
        </p:nvSpPr>
        <p:spPr bwMode="auto">
          <a:xfrm>
            <a:off x="4829175" y="541636"/>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57358" name="Line 29"/>
          <p:cNvSpPr>
            <a:spLocks noChangeShapeType="1"/>
          </p:cNvSpPr>
          <p:nvPr/>
        </p:nvSpPr>
        <p:spPr bwMode="auto">
          <a:xfrm flipH="1">
            <a:off x="72675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59" name="Text Box 30"/>
          <p:cNvSpPr txBox="1">
            <a:spLocks noChangeArrowheads="1"/>
          </p:cNvSpPr>
          <p:nvPr/>
        </p:nvSpPr>
        <p:spPr bwMode="auto">
          <a:xfrm>
            <a:off x="6248400" y="4356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7360" name="Line 31"/>
          <p:cNvSpPr>
            <a:spLocks noChangeShapeType="1"/>
          </p:cNvSpPr>
          <p:nvPr/>
        </p:nvSpPr>
        <p:spPr bwMode="auto">
          <a:xfrm>
            <a:off x="7696200" y="38862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61" name="Text Box 32"/>
          <p:cNvSpPr txBox="1">
            <a:spLocks noChangeArrowheads="1"/>
          </p:cNvSpPr>
          <p:nvPr/>
        </p:nvSpPr>
        <p:spPr bwMode="auto">
          <a:xfrm>
            <a:off x="8077200" y="38100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7362" name="Line 33"/>
          <p:cNvSpPr>
            <a:spLocks noChangeShapeType="1"/>
          </p:cNvSpPr>
          <p:nvPr/>
        </p:nvSpPr>
        <p:spPr bwMode="auto">
          <a:xfrm flipH="1">
            <a:off x="5591175" y="38703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63" name="Text Box 34"/>
          <p:cNvSpPr txBox="1">
            <a:spLocks noChangeArrowheads="1"/>
          </p:cNvSpPr>
          <p:nvPr/>
        </p:nvSpPr>
        <p:spPr bwMode="auto">
          <a:xfrm>
            <a:off x="5286375" y="38703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7364" name="Text Box 35"/>
          <p:cNvSpPr txBox="1">
            <a:spLocks noChangeArrowheads="1"/>
          </p:cNvSpPr>
          <p:nvPr/>
        </p:nvSpPr>
        <p:spPr bwMode="auto">
          <a:xfrm>
            <a:off x="4800600" y="4343400"/>
            <a:ext cx="10668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57366" name="Line 40"/>
          <p:cNvSpPr>
            <a:spLocks noChangeShapeType="1"/>
          </p:cNvSpPr>
          <p:nvPr/>
        </p:nvSpPr>
        <p:spPr bwMode="auto">
          <a:xfrm>
            <a:off x="4572000" y="609600"/>
            <a:ext cx="0" cy="4343400"/>
          </a:xfrm>
          <a:prstGeom prst="line">
            <a:avLst/>
          </a:prstGeom>
          <a:noFill/>
          <a:ln w="38100">
            <a:solidFill>
              <a:srgbClr val="000000"/>
            </a:solidFill>
            <a:round/>
            <a:headEnd/>
            <a:tailEnd/>
          </a:ln>
        </p:spPr>
        <p:txBody>
          <a:bodyPr wrap="none" anchor="ctr">
            <a:prstTxWarp prst="textNoShape">
              <a:avLst/>
            </a:prstTxWarp>
            <a:spAutoFit/>
          </a:bodyPr>
          <a:lstStyle/>
          <a:p>
            <a:pPr algn="ctr"/>
            <a:endParaRPr lang="en-US" sz="2400" dirty="0"/>
          </a:p>
        </p:txBody>
      </p:sp>
      <p:sp>
        <p:nvSpPr>
          <p:cNvPr id="57367" name="Line 41"/>
          <p:cNvSpPr>
            <a:spLocks noChangeShapeType="1"/>
          </p:cNvSpPr>
          <p:nvPr/>
        </p:nvSpPr>
        <p:spPr bwMode="auto">
          <a:xfrm>
            <a:off x="2057400" y="10223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7368" name="Text Box 42"/>
          <p:cNvSpPr txBox="1">
            <a:spLocks noChangeArrowheads="1"/>
          </p:cNvSpPr>
          <p:nvPr/>
        </p:nvSpPr>
        <p:spPr bwMode="auto">
          <a:xfrm>
            <a:off x="914400" y="15557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7369" name="Text Box 43"/>
          <p:cNvSpPr txBox="1">
            <a:spLocks noChangeArrowheads="1"/>
          </p:cNvSpPr>
          <p:nvPr/>
        </p:nvSpPr>
        <p:spPr bwMode="auto">
          <a:xfrm>
            <a:off x="1371600" y="5651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7370" name="Line 44"/>
          <p:cNvSpPr>
            <a:spLocks noChangeShapeType="1"/>
          </p:cNvSpPr>
          <p:nvPr/>
        </p:nvSpPr>
        <p:spPr bwMode="auto">
          <a:xfrm flipH="1">
            <a:off x="1143000" y="20129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71" name="Text Box 45"/>
          <p:cNvSpPr txBox="1">
            <a:spLocks noChangeArrowheads="1"/>
          </p:cNvSpPr>
          <p:nvPr/>
        </p:nvSpPr>
        <p:spPr bwMode="auto">
          <a:xfrm>
            <a:off x="152400" y="24701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7372" name="Text Box 46"/>
          <p:cNvSpPr txBox="1">
            <a:spLocks noChangeArrowheads="1"/>
          </p:cNvSpPr>
          <p:nvPr/>
        </p:nvSpPr>
        <p:spPr bwMode="auto">
          <a:xfrm>
            <a:off x="2438400" y="24701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7373" name="Line 47"/>
          <p:cNvSpPr>
            <a:spLocks noChangeShapeType="1"/>
          </p:cNvSpPr>
          <p:nvPr/>
        </p:nvSpPr>
        <p:spPr bwMode="auto">
          <a:xfrm>
            <a:off x="1066800" y="29273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74" name="Text Box 48"/>
          <p:cNvSpPr txBox="1">
            <a:spLocks noChangeArrowheads="1"/>
          </p:cNvSpPr>
          <p:nvPr/>
        </p:nvSpPr>
        <p:spPr bwMode="auto">
          <a:xfrm>
            <a:off x="762000" y="329565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7375" name="Line 49"/>
          <p:cNvSpPr>
            <a:spLocks noChangeShapeType="1"/>
          </p:cNvSpPr>
          <p:nvPr/>
        </p:nvSpPr>
        <p:spPr bwMode="auto">
          <a:xfrm>
            <a:off x="2590800" y="20129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76" name="Text Box 50"/>
          <p:cNvSpPr txBox="1">
            <a:spLocks noChangeArrowheads="1"/>
          </p:cNvSpPr>
          <p:nvPr/>
        </p:nvSpPr>
        <p:spPr bwMode="auto">
          <a:xfrm>
            <a:off x="3048000" y="20129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7377" name="Text Box 51"/>
          <p:cNvSpPr txBox="1">
            <a:spLocks noChangeArrowheads="1"/>
          </p:cNvSpPr>
          <p:nvPr/>
        </p:nvSpPr>
        <p:spPr bwMode="auto">
          <a:xfrm>
            <a:off x="838200" y="20129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7378" name="Rectangle 52"/>
          <p:cNvSpPr>
            <a:spLocks noChangeArrowheads="1"/>
          </p:cNvSpPr>
          <p:nvPr/>
        </p:nvSpPr>
        <p:spPr bwMode="auto">
          <a:xfrm>
            <a:off x="228600" y="465436"/>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a:solidFill>
                  <a:schemeClr val="bg1"/>
                </a:solidFill>
              </a:rPr>
              <a:t>B</a:t>
            </a:r>
          </a:p>
        </p:txBody>
      </p:sp>
      <p:sp>
        <p:nvSpPr>
          <p:cNvPr id="57379" name="Line 53"/>
          <p:cNvSpPr>
            <a:spLocks noChangeShapeType="1"/>
          </p:cNvSpPr>
          <p:nvPr/>
        </p:nvSpPr>
        <p:spPr bwMode="auto">
          <a:xfrm flipH="1">
            <a:off x="2667000" y="29273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7380" name="Rectangle 54"/>
          <p:cNvSpPr>
            <a:spLocks noChangeArrowheads="1"/>
          </p:cNvSpPr>
          <p:nvPr/>
        </p:nvSpPr>
        <p:spPr bwMode="auto">
          <a:xfrm>
            <a:off x="152400" y="5029200"/>
            <a:ext cx="8839200" cy="1752600"/>
          </a:xfrm>
          <a:prstGeom prst="rect">
            <a:avLst/>
          </a:prstGeom>
          <a:solidFill>
            <a:srgbClr val="081D58"/>
          </a:solidFill>
          <a:ln w="38100">
            <a:solidFill>
              <a:srgbClr val="081D58"/>
            </a:solidFill>
            <a:miter lim="800000"/>
            <a:headEnd/>
            <a:tailEnd/>
          </a:ln>
        </p:spPr>
        <p:txBody>
          <a:bodyPr anchor="ctr">
            <a:prstTxWarp prst="textNoShape">
              <a:avLst/>
            </a:prstTxWarp>
          </a:bodyPr>
          <a:lstStyle/>
          <a:p>
            <a:pPr algn="ctr"/>
            <a:r>
              <a:rPr lang="en-US" sz="4000" dirty="0">
                <a:solidFill>
                  <a:schemeClr val="bg1"/>
                </a:solidFill>
              </a:rPr>
              <a:t>Exploits for</a:t>
            </a:r>
            <a:r>
              <a:rPr lang="en-US" sz="4000" dirty="0" smtClean="0">
                <a:solidFill>
                  <a:schemeClr val="bg1"/>
                </a:solidFill>
              </a:rPr>
              <a:t> B </a:t>
            </a:r>
            <a:r>
              <a:rPr lang="en-US" sz="4000" dirty="0">
                <a:solidFill>
                  <a:schemeClr val="bg1"/>
                </a:solidFill>
              </a:rPr>
              <a:t>are inputs that fail </a:t>
            </a:r>
            <a:br>
              <a:rPr lang="en-US" sz="4000" dirty="0">
                <a:solidFill>
                  <a:schemeClr val="bg1"/>
                </a:solidFill>
              </a:rPr>
            </a:br>
            <a:r>
              <a:rPr lang="en-US" sz="4000" dirty="0">
                <a:solidFill>
                  <a:srgbClr val="FFFF00"/>
                </a:solidFill>
              </a:rPr>
              <a:t>new safety condition </a:t>
            </a:r>
            <a:r>
              <a:rPr lang="en-US" sz="4000" dirty="0" smtClean="0">
                <a:solidFill>
                  <a:srgbClr val="FFFF00"/>
                </a:solidFill>
              </a:rPr>
              <a:t>check </a:t>
            </a:r>
            <a:r>
              <a:rPr lang="en-US" sz="4000" dirty="0" smtClean="0">
                <a:solidFill>
                  <a:schemeClr val="bg1"/>
                </a:solidFill>
              </a:rPr>
              <a:t>in P</a:t>
            </a:r>
            <a:r>
              <a:rPr lang="en-US" sz="4000" b="0" dirty="0" smtClean="0">
                <a:solidFill>
                  <a:schemeClr val="bg1"/>
                </a:solidFill>
              </a:rPr>
              <a:t/>
            </a:r>
            <a:br>
              <a:rPr lang="en-US" sz="4000" b="0" dirty="0" smtClean="0">
                <a:solidFill>
                  <a:schemeClr val="bg1"/>
                </a:solidFill>
              </a:rPr>
            </a:br>
            <a:r>
              <a:rPr lang="en-US" sz="4000" b="0" dirty="0">
                <a:solidFill>
                  <a:schemeClr val="bg1"/>
                </a:solidFill>
              </a:rPr>
              <a:t>(s &gt; input) = false</a:t>
            </a:r>
          </a:p>
        </p:txBody>
      </p:sp>
    </p:spTree>
    <p:extLst>
      <p:ext uri="{BB962C8B-B14F-4D97-AF65-F5344CB8AC3E}">
        <p14:creationId xmlns:p14="http://schemas.microsoft.com/office/powerpoint/2010/main" val="112895161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Line 3"/>
          <p:cNvSpPr>
            <a:spLocks noChangeShapeType="1"/>
          </p:cNvSpPr>
          <p:nvPr/>
        </p:nvSpPr>
        <p:spPr bwMode="auto">
          <a:xfrm>
            <a:off x="6657975" y="10985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9395" name="Text Box 4"/>
          <p:cNvSpPr txBox="1">
            <a:spLocks noChangeArrowheads="1"/>
          </p:cNvSpPr>
          <p:nvPr/>
        </p:nvSpPr>
        <p:spPr bwMode="auto">
          <a:xfrm>
            <a:off x="5514975" y="16319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9396" name="Text Box 5"/>
          <p:cNvSpPr txBox="1">
            <a:spLocks noChangeArrowheads="1"/>
          </p:cNvSpPr>
          <p:nvPr/>
        </p:nvSpPr>
        <p:spPr bwMode="auto">
          <a:xfrm>
            <a:off x="5972175" y="6413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9397" name="Line 6"/>
          <p:cNvSpPr>
            <a:spLocks noChangeShapeType="1"/>
          </p:cNvSpPr>
          <p:nvPr/>
        </p:nvSpPr>
        <p:spPr bwMode="auto">
          <a:xfrm flipH="1">
            <a:off x="57435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398" name="Text Box 7"/>
          <p:cNvSpPr txBox="1">
            <a:spLocks noChangeArrowheads="1"/>
          </p:cNvSpPr>
          <p:nvPr/>
        </p:nvSpPr>
        <p:spPr bwMode="auto">
          <a:xfrm>
            <a:off x="4752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9399" name="Text Box 8"/>
          <p:cNvSpPr txBox="1">
            <a:spLocks noChangeArrowheads="1"/>
          </p:cNvSpPr>
          <p:nvPr/>
        </p:nvSpPr>
        <p:spPr bwMode="auto">
          <a:xfrm>
            <a:off x="7038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9400" name="Line 9"/>
          <p:cNvSpPr>
            <a:spLocks noChangeShapeType="1"/>
          </p:cNvSpPr>
          <p:nvPr/>
        </p:nvSpPr>
        <p:spPr bwMode="auto">
          <a:xfrm>
            <a:off x="56673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1" name="Text Box 10"/>
          <p:cNvSpPr txBox="1">
            <a:spLocks noChangeArrowheads="1"/>
          </p:cNvSpPr>
          <p:nvPr/>
        </p:nvSpPr>
        <p:spPr bwMode="auto">
          <a:xfrm>
            <a:off x="5362575" y="3371850"/>
            <a:ext cx="2819400" cy="461665"/>
          </a:xfrm>
          <a:prstGeom prst="rect">
            <a:avLst/>
          </a:prstGeom>
          <a:solidFill>
            <a:srgbClr val="FFFF66"/>
          </a:solidFill>
          <a:ln w="12700">
            <a:solidFill>
              <a:srgbClr val="000000"/>
            </a:solidFill>
            <a:miter lim="800000"/>
            <a:headEnd/>
            <a:tailEnd type="none" w="lg" len="med"/>
          </a:ln>
        </p:spPr>
        <p:txBody>
          <a:bodyPr>
            <a:prstTxWarp prst="textNoShape">
              <a:avLst/>
            </a:prstTxWarp>
            <a:spAutoFit/>
          </a:bodyPr>
          <a:lstStyle/>
          <a:p>
            <a:pPr algn="ctr"/>
            <a:r>
              <a:rPr lang="en-US" sz="2400" dirty="0"/>
              <a:t>if </a:t>
            </a:r>
            <a:r>
              <a:rPr lang="en-US" sz="2400" dirty="0">
                <a:solidFill>
                  <a:srgbClr val="1F497D"/>
                </a:solidFill>
              </a:rPr>
              <a:t>s &gt; input</a:t>
            </a:r>
          </a:p>
        </p:txBody>
      </p:sp>
      <p:sp>
        <p:nvSpPr>
          <p:cNvPr id="59402" name="Line 11"/>
          <p:cNvSpPr>
            <a:spLocks noChangeShapeType="1"/>
          </p:cNvSpPr>
          <p:nvPr/>
        </p:nvSpPr>
        <p:spPr bwMode="auto">
          <a:xfrm>
            <a:off x="71913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3" name="Text Box 12"/>
          <p:cNvSpPr txBox="1">
            <a:spLocks noChangeArrowheads="1"/>
          </p:cNvSpPr>
          <p:nvPr/>
        </p:nvSpPr>
        <p:spPr bwMode="auto">
          <a:xfrm>
            <a:off x="76485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9404" name="Text Box 13"/>
          <p:cNvSpPr txBox="1">
            <a:spLocks noChangeArrowheads="1"/>
          </p:cNvSpPr>
          <p:nvPr/>
        </p:nvSpPr>
        <p:spPr bwMode="auto">
          <a:xfrm>
            <a:off x="54387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9405" name="Rectangle 14"/>
          <p:cNvSpPr>
            <a:spLocks noChangeArrowheads="1"/>
          </p:cNvSpPr>
          <p:nvPr/>
        </p:nvSpPr>
        <p:spPr bwMode="auto">
          <a:xfrm>
            <a:off x="4829175" y="541636"/>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59406" name="Line 15"/>
          <p:cNvSpPr>
            <a:spLocks noChangeShapeType="1"/>
          </p:cNvSpPr>
          <p:nvPr/>
        </p:nvSpPr>
        <p:spPr bwMode="auto">
          <a:xfrm flipH="1">
            <a:off x="72675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7" name="Text Box 16"/>
          <p:cNvSpPr txBox="1">
            <a:spLocks noChangeArrowheads="1"/>
          </p:cNvSpPr>
          <p:nvPr/>
        </p:nvSpPr>
        <p:spPr bwMode="auto">
          <a:xfrm>
            <a:off x="6248400" y="4356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9408" name="Line 17"/>
          <p:cNvSpPr>
            <a:spLocks noChangeShapeType="1"/>
          </p:cNvSpPr>
          <p:nvPr/>
        </p:nvSpPr>
        <p:spPr bwMode="auto">
          <a:xfrm>
            <a:off x="7696200" y="38862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9" name="Text Box 18"/>
          <p:cNvSpPr txBox="1">
            <a:spLocks noChangeArrowheads="1"/>
          </p:cNvSpPr>
          <p:nvPr/>
        </p:nvSpPr>
        <p:spPr bwMode="auto">
          <a:xfrm>
            <a:off x="8077200" y="38100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9410" name="Line 19"/>
          <p:cNvSpPr>
            <a:spLocks noChangeShapeType="1"/>
          </p:cNvSpPr>
          <p:nvPr/>
        </p:nvSpPr>
        <p:spPr bwMode="auto">
          <a:xfrm flipH="1">
            <a:off x="5591175" y="38703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11" name="Text Box 20"/>
          <p:cNvSpPr txBox="1">
            <a:spLocks noChangeArrowheads="1"/>
          </p:cNvSpPr>
          <p:nvPr/>
        </p:nvSpPr>
        <p:spPr bwMode="auto">
          <a:xfrm>
            <a:off x="5286375" y="38703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9412" name="Text Box 21"/>
          <p:cNvSpPr txBox="1">
            <a:spLocks noChangeArrowheads="1"/>
          </p:cNvSpPr>
          <p:nvPr/>
        </p:nvSpPr>
        <p:spPr bwMode="auto">
          <a:xfrm>
            <a:off x="4800600" y="4343400"/>
            <a:ext cx="10668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477210" name="Rectangle 26" descr="Large confetti"/>
          <p:cNvSpPr>
            <a:spLocks noChangeArrowheads="1"/>
          </p:cNvSpPr>
          <p:nvPr/>
        </p:nvSpPr>
        <p:spPr bwMode="auto">
          <a:xfrm>
            <a:off x="234301" y="450850"/>
            <a:ext cx="3962400" cy="4191000"/>
          </a:xfrm>
          <a:prstGeom prst="rect">
            <a:avLst/>
          </a:prstGeom>
          <a:noFill/>
          <a:ln w="12700">
            <a:noFill/>
            <a:miter lim="800000"/>
            <a:headEnd/>
            <a:tailEnd/>
          </a:ln>
        </p:spPr>
        <p:txBody>
          <a:bodyPr lIns="90488" tIns="44450" rIns="90488" bIns="44450">
            <a:prstTxWarp prst="textNoShape">
              <a:avLst/>
            </a:prstTxWarp>
          </a:bodyPr>
          <a:lstStyle/>
          <a:p>
            <a:pPr marL="571500" indent="-571500" algn="ctr">
              <a:lnSpc>
                <a:spcPct val="88000"/>
              </a:lnSpc>
              <a:spcBef>
                <a:spcPct val="30000"/>
              </a:spcBef>
              <a:buClr>
                <a:schemeClr val="accent2"/>
              </a:buClr>
              <a:buSzPct val="100000"/>
            </a:pPr>
            <a:r>
              <a:rPr lang="en-US" sz="3600" b="1" dirty="0" smtClean="0">
                <a:solidFill>
                  <a:srgbClr val="800000"/>
                </a:solidFill>
              </a:rPr>
              <a:t>APEG</a:t>
            </a:r>
            <a:endParaRPr lang="en-US" sz="3600" b="1" dirty="0">
              <a:solidFill>
                <a:srgbClr val="800000"/>
              </a:solidFill>
            </a:endParaRPr>
          </a:p>
          <a:p>
            <a:pPr marL="571500" indent="-571500">
              <a:lnSpc>
                <a:spcPct val="88000"/>
              </a:lnSpc>
              <a:spcBef>
                <a:spcPct val="30000"/>
              </a:spcBef>
              <a:buClr>
                <a:schemeClr val="accent2"/>
              </a:buClr>
              <a:buSzPct val="100000"/>
              <a:buFontTx/>
              <a:buAutoNum type="arabicPeriod"/>
            </a:pPr>
            <a:r>
              <a:rPr lang="en-US" sz="3200" dirty="0"/>
              <a:t>Diff</a:t>
            </a:r>
            <a:r>
              <a:rPr lang="en-US" sz="3200" dirty="0" smtClean="0"/>
              <a:t> B </a:t>
            </a:r>
            <a:r>
              <a:rPr lang="en-US" sz="3200" dirty="0"/>
              <a:t>and </a:t>
            </a:r>
            <a:r>
              <a:rPr lang="en-US" sz="3200" dirty="0" smtClean="0"/>
              <a:t>P </a:t>
            </a:r>
            <a:r>
              <a:rPr lang="en-US" sz="3200" dirty="0"/>
              <a:t>to identify location of new safety check </a:t>
            </a:r>
          </a:p>
          <a:p>
            <a:pPr marL="571500" indent="-571500">
              <a:lnSpc>
                <a:spcPct val="88000"/>
              </a:lnSpc>
              <a:spcBef>
                <a:spcPct val="30000"/>
              </a:spcBef>
              <a:buClr>
                <a:schemeClr val="accent2"/>
              </a:buClr>
              <a:buSzPct val="100000"/>
              <a:buFontTx/>
              <a:buAutoNum type="arabicPeriod"/>
            </a:pPr>
            <a:r>
              <a:rPr lang="en-US" sz="3200" dirty="0"/>
              <a:t>Create input that fails safety condition in </a:t>
            </a:r>
            <a:r>
              <a:rPr lang="en-US" sz="3200" dirty="0" smtClean="0"/>
              <a:t>P </a:t>
            </a:r>
            <a:r>
              <a:rPr lang="en-US" sz="3200" dirty="0"/>
              <a:t>using Vine</a:t>
            </a:r>
            <a:endParaRPr lang="en-US" sz="3200" dirty="0" smtClean="0"/>
          </a:p>
          <a:p>
            <a:pPr marL="571500" indent="-571500">
              <a:lnSpc>
                <a:spcPct val="88000"/>
              </a:lnSpc>
              <a:spcBef>
                <a:spcPct val="30000"/>
              </a:spcBef>
              <a:buClr>
                <a:schemeClr val="accent2"/>
              </a:buClr>
              <a:buSzPct val="100000"/>
              <a:buFontTx/>
              <a:buAutoNum type="arabicPeriod"/>
            </a:pPr>
            <a:r>
              <a:rPr lang="en-US" sz="3200" dirty="0" smtClean="0"/>
              <a:t>Verify input is exploit on original buggy program B</a:t>
            </a:r>
            <a:endParaRPr lang="en-US" sz="3200" dirty="0"/>
          </a:p>
        </p:txBody>
      </p:sp>
      <p:sp>
        <p:nvSpPr>
          <p:cNvPr id="477211" name="AutoShape 27"/>
          <p:cNvSpPr>
            <a:spLocks noChangeArrowheads="1"/>
          </p:cNvSpPr>
          <p:nvPr/>
        </p:nvSpPr>
        <p:spPr bwMode="auto">
          <a:xfrm>
            <a:off x="5080245" y="5098295"/>
            <a:ext cx="3479680" cy="1226304"/>
          </a:xfrm>
          <a:prstGeom prst="wedgeRoundRectCallout">
            <a:avLst>
              <a:gd name="adj1" fmla="val -76687"/>
              <a:gd name="adj2" fmla="val -54573"/>
              <a:gd name="adj3" fmla="val 16667"/>
            </a:avLst>
          </a:prstGeom>
          <a:noFill/>
          <a:ln w="38100">
            <a:solidFill>
              <a:schemeClr val="accent2"/>
            </a:solidFill>
            <a:miter lim="800000"/>
            <a:headEnd/>
            <a:tailEnd/>
          </a:ln>
        </p:spPr>
        <p:txBody>
          <a:bodyPr anchor="ctr">
            <a:prstTxWarp prst="textNoShape">
              <a:avLst/>
            </a:prstTxWarp>
          </a:bodyPr>
          <a:lstStyle/>
          <a:p>
            <a:pPr algn="ctr"/>
            <a:r>
              <a:rPr lang="en-US" sz="2800" b="0" dirty="0" smtClean="0">
                <a:solidFill>
                  <a:srgbClr val="800000"/>
                </a:solidFill>
              </a:rPr>
              <a:t>1 &amp; 3 </a:t>
            </a:r>
            <a:r>
              <a:rPr lang="en-US" sz="2800" dirty="0">
                <a:solidFill>
                  <a:srgbClr val="800000"/>
                </a:solidFill>
              </a:rPr>
              <a:t>p</a:t>
            </a:r>
            <a:r>
              <a:rPr lang="en-US" sz="2800" b="0" dirty="0" smtClean="0">
                <a:solidFill>
                  <a:srgbClr val="800000"/>
                </a:solidFill>
              </a:rPr>
              <a:t>erformed using off </a:t>
            </a:r>
            <a:r>
              <a:rPr lang="en-US" sz="2800" b="0" dirty="0">
                <a:solidFill>
                  <a:srgbClr val="800000"/>
                </a:solidFill>
              </a:rPr>
              <a:t>the shelf tools</a:t>
            </a:r>
          </a:p>
        </p:txBody>
      </p:sp>
    </p:spTree>
    <p:extLst>
      <p:ext uri="{BB962C8B-B14F-4D97-AF65-F5344CB8AC3E}">
        <p14:creationId xmlns:p14="http://schemas.microsoft.com/office/powerpoint/2010/main" val="25892980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72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721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7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210" grpId="0" build="allAtOnce"/>
      <p:bldP spid="4772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70"/>
            <a:ext cx="8229600" cy="1143000"/>
          </a:xfrm>
        </p:spPr>
        <p:txBody>
          <a:bodyPr/>
          <a:lstStyle/>
          <a:p>
            <a:r>
              <a:rPr lang="en-US" dirty="0" smtClean="0"/>
              <a:t>Joint Work With</a:t>
            </a:r>
            <a:endParaRPr lang="en-US" dirty="0"/>
          </a:p>
        </p:txBody>
      </p:sp>
      <p:sp>
        <p:nvSpPr>
          <p:cNvPr id="9" name="TextBox 8"/>
          <p:cNvSpPr txBox="1"/>
          <p:nvPr/>
        </p:nvSpPr>
        <p:spPr>
          <a:xfrm>
            <a:off x="457200" y="3469169"/>
            <a:ext cx="1371600" cy="609600"/>
          </a:xfrm>
          <a:prstGeom prst="rect">
            <a:avLst/>
          </a:prstGeom>
          <a:noFill/>
          <a:ln>
            <a:noFill/>
          </a:ln>
        </p:spPr>
        <p:txBody>
          <a:bodyPr wrap="none" rtlCol="0">
            <a:noAutofit/>
          </a:bodyPr>
          <a:lstStyle/>
          <a:p>
            <a:r>
              <a:rPr lang="en-US" dirty="0" err="1" smtClean="0"/>
              <a:t>Thanassis</a:t>
            </a:r>
            <a:r>
              <a:rPr lang="en-US" dirty="0" smtClean="0"/>
              <a:t> </a:t>
            </a:r>
            <a:r>
              <a:rPr lang="en-US" dirty="0" err="1" smtClean="0"/>
              <a:t>Averginos</a:t>
            </a:r>
            <a:endParaRPr lang="en-US" dirty="0" smtClean="0"/>
          </a:p>
        </p:txBody>
      </p:sp>
      <p:sp>
        <p:nvSpPr>
          <p:cNvPr id="10" name="TextBox 9"/>
          <p:cNvSpPr txBox="1"/>
          <p:nvPr/>
        </p:nvSpPr>
        <p:spPr>
          <a:xfrm>
            <a:off x="2792737" y="3503279"/>
            <a:ext cx="1371600" cy="435598"/>
          </a:xfrm>
          <a:prstGeom prst="rect">
            <a:avLst/>
          </a:prstGeom>
          <a:noFill/>
          <a:ln>
            <a:noFill/>
          </a:ln>
        </p:spPr>
        <p:txBody>
          <a:bodyPr wrap="none" rtlCol="0">
            <a:noAutofit/>
          </a:bodyPr>
          <a:lstStyle/>
          <a:p>
            <a:r>
              <a:rPr lang="en-US" dirty="0" smtClean="0"/>
              <a:t>Sang </a:t>
            </a:r>
            <a:r>
              <a:rPr lang="en-US" dirty="0" err="1" smtClean="0"/>
              <a:t>Kil</a:t>
            </a:r>
            <a:r>
              <a:rPr lang="en-US" dirty="0" smtClean="0"/>
              <a:t> Cha</a:t>
            </a:r>
          </a:p>
        </p:txBody>
      </p:sp>
      <p:sp>
        <p:nvSpPr>
          <p:cNvPr id="13" name="TextBox 12"/>
          <p:cNvSpPr txBox="1"/>
          <p:nvPr/>
        </p:nvSpPr>
        <p:spPr>
          <a:xfrm>
            <a:off x="5060574" y="3100696"/>
            <a:ext cx="1371600" cy="353685"/>
          </a:xfrm>
          <a:prstGeom prst="rect">
            <a:avLst/>
          </a:prstGeom>
          <a:noFill/>
          <a:ln>
            <a:noFill/>
          </a:ln>
        </p:spPr>
        <p:txBody>
          <a:bodyPr wrap="none" rtlCol="0">
            <a:noAutofit/>
          </a:bodyPr>
          <a:lstStyle/>
          <a:p>
            <a:r>
              <a:rPr lang="en-US" dirty="0" smtClean="0"/>
              <a:t>Brent </a:t>
            </a:r>
            <a:r>
              <a:rPr lang="en-US" dirty="0" err="1" smtClean="0"/>
              <a:t>Hao</a:t>
            </a:r>
            <a:endParaRPr lang="en-US" dirty="0" smtClean="0"/>
          </a:p>
        </p:txBody>
      </p:sp>
      <p:pic>
        <p:nvPicPr>
          <p:cNvPr id="12" name="Picture 11" descr="Brent_Photo.jpeg"/>
          <p:cNvPicPr>
            <a:picLocks noChangeAspect="1"/>
          </p:cNvPicPr>
          <p:nvPr/>
        </p:nvPicPr>
        <p:blipFill rotWithShape="1">
          <a:blip r:embed="rId2"/>
          <a:srcRect l="4099" r="23119"/>
          <a:stretch/>
        </p:blipFill>
        <p:spPr>
          <a:xfrm>
            <a:off x="4855464" y="1396994"/>
            <a:ext cx="1700784" cy="1752600"/>
          </a:xfrm>
          <a:prstGeom prst="rect">
            <a:avLst/>
          </a:prstGeom>
        </p:spPr>
      </p:pic>
      <p:pic>
        <p:nvPicPr>
          <p:cNvPr id="14" name="Picture 13" descr="thanassis.jpg"/>
          <p:cNvPicPr>
            <a:picLocks noChangeAspect="1"/>
          </p:cNvPicPr>
          <p:nvPr/>
        </p:nvPicPr>
        <p:blipFill>
          <a:blip r:embed="rId3"/>
          <a:stretch>
            <a:fillRect/>
          </a:stretch>
        </p:blipFill>
        <p:spPr>
          <a:xfrm>
            <a:off x="457200" y="1183170"/>
            <a:ext cx="1752600" cy="2259276"/>
          </a:xfrm>
          <a:prstGeom prst="rect">
            <a:avLst/>
          </a:prstGeom>
        </p:spPr>
      </p:pic>
      <p:pic>
        <p:nvPicPr>
          <p:cNvPr id="15" name="Picture 14" descr="ed-resize-nq8.png"/>
          <p:cNvPicPr>
            <a:picLocks noChangeAspect="1"/>
          </p:cNvPicPr>
          <p:nvPr/>
        </p:nvPicPr>
        <p:blipFill>
          <a:blip r:embed="rId4"/>
          <a:stretch>
            <a:fillRect/>
          </a:stretch>
        </p:blipFill>
        <p:spPr>
          <a:xfrm>
            <a:off x="6979159" y="1396994"/>
            <a:ext cx="1689722" cy="1981200"/>
          </a:xfrm>
          <a:prstGeom prst="rect">
            <a:avLst/>
          </a:prstGeom>
        </p:spPr>
      </p:pic>
      <p:sp>
        <p:nvSpPr>
          <p:cNvPr id="16" name="TextBox 15"/>
          <p:cNvSpPr txBox="1"/>
          <p:nvPr/>
        </p:nvSpPr>
        <p:spPr>
          <a:xfrm>
            <a:off x="7297281" y="3507779"/>
            <a:ext cx="1371600" cy="460507"/>
          </a:xfrm>
          <a:prstGeom prst="rect">
            <a:avLst/>
          </a:prstGeom>
          <a:noFill/>
          <a:ln>
            <a:noFill/>
          </a:ln>
        </p:spPr>
        <p:txBody>
          <a:bodyPr wrap="none" rtlCol="0">
            <a:noAutofit/>
          </a:bodyPr>
          <a:lstStyle/>
          <a:p>
            <a:r>
              <a:rPr lang="en-US" dirty="0" smtClean="0"/>
              <a:t>Ed Schwartz</a:t>
            </a:r>
          </a:p>
        </p:txBody>
      </p:sp>
      <p:pic>
        <p:nvPicPr>
          <p:cNvPr id="6" name="Picture 5"/>
          <p:cNvPicPr>
            <a:picLocks noChangeAspect="1"/>
          </p:cNvPicPr>
          <p:nvPr/>
        </p:nvPicPr>
        <p:blipFill>
          <a:blip r:embed="rId5"/>
          <a:stretch>
            <a:fillRect/>
          </a:stretch>
        </p:blipFill>
        <p:spPr>
          <a:xfrm>
            <a:off x="5985433" y="4322922"/>
            <a:ext cx="2299322" cy="1532881"/>
          </a:xfrm>
          <a:prstGeom prst="rect">
            <a:avLst/>
          </a:prstGeom>
        </p:spPr>
      </p:pic>
      <p:sp>
        <p:nvSpPr>
          <p:cNvPr id="18" name="TextBox 17"/>
          <p:cNvSpPr txBox="1"/>
          <p:nvPr/>
        </p:nvSpPr>
        <p:spPr>
          <a:xfrm>
            <a:off x="6565928" y="5926478"/>
            <a:ext cx="1535221" cy="389832"/>
          </a:xfrm>
          <a:prstGeom prst="rect">
            <a:avLst/>
          </a:prstGeom>
          <a:noFill/>
          <a:ln>
            <a:noFill/>
          </a:ln>
        </p:spPr>
        <p:txBody>
          <a:bodyPr wrap="none" rtlCol="0">
            <a:noAutofit/>
          </a:bodyPr>
          <a:lstStyle/>
          <a:p>
            <a:r>
              <a:rPr lang="en-US" dirty="0" smtClean="0"/>
              <a:t>Dawn Song</a:t>
            </a:r>
          </a:p>
        </p:txBody>
      </p:sp>
      <p:pic>
        <p:nvPicPr>
          <p:cNvPr id="7" name="Picture 6"/>
          <p:cNvPicPr>
            <a:picLocks noChangeAspect="1"/>
          </p:cNvPicPr>
          <p:nvPr/>
        </p:nvPicPr>
        <p:blipFill>
          <a:blip r:embed="rId6"/>
          <a:stretch>
            <a:fillRect/>
          </a:stretch>
        </p:blipFill>
        <p:spPr>
          <a:xfrm>
            <a:off x="1480711" y="4333386"/>
            <a:ext cx="1154414" cy="1593092"/>
          </a:xfrm>
          <a:prstGeom prst="rect">
            <a:avLst/>
          </a:prstGeom>
        </p:spPr>
      </p:pic>
      <p:pic>
        <p:nvPicPr>
          <p:cNvPr id="19" name="Picture 18"/>
          <p:cNvPicPr>
            <a:picLocks noChangeAspect="1"/>
          </p:cNvPicPr>
          <p:nvPr/>
        </p:nvPicPr>
        <p:blipFill>
          <a:blip r:embed="rId7"/>
          <a:stretch>
            <a:fillRect/>
          </a:stretch>
        </p:blipFill>
        <p:spPr>
          <a:xfrm>
            <a:off x="2611790" y="1247036"/>
            <a:ext cx="1644284" cy="2192377"/>
          </a:xfrm>
          <a:prstGeom prst="rect">
            <a:avLst/>
          </a:prstGeom>
        </p:spPr>
      </p:pic>
      <p:sp>
        <p:nvSpPr>
          <p:cNvPr id="20" name="TextBox 19"/>
          <p:cNvSpPr txBox="1"/>
          <p:nvPr/>
        </p:nvSpPr>
        <p:spPr>
          <a:xfrm>
            <a:off x="1224810" y="5926478"/>
            <a:ext cx="1535221" cy="389832"/>
          </a:xfrm>
          <a:prstGeom prst="rect">
            <a:avLst/>
          </a:prstGeom>
          <a:noFill/>
          <a:ln>
            <a:noFill/>
          </a:ln>
        </p:spPr>
        <p:txBody>
          <a:bodyPr wrap="none" rtlCol="0">
            <a:noAutofit/>
          </a:bodyPr>
          <a:lstStyle/>
          <a:p>
            <a:r>
              <a:rPr lang="en-US" dirty="0" err="1" smtClean="0"/>
              <a:t>Pongsin</a:t>
            </a:r>
            <a:r>
              <a:rPr lang="en-US" dirty="0" smtClean="0"/>
              <a:t> </a:t>
            </a:r>
            <a:r>
              <a:rPr lang="en-US" dirty="0" err="1" smtClean="0"/>
              <a:t>Poosankam</a:t>
            </a:r>
            <a:endParaRPr lang="en-US" dirty="0" smtClean="0"/>
          </a:p>
          <a:p>
            <a:endParaRPr lang="en-US" dirty="0" smtClean="0"/>
          </a:p>
        </p:txBody>
      </p:sp>
      <p:sp>
        <p:nvSpPr>
          <p:cNvPr id="21" name="TextBox 20"/>
          <p:cNvSpPr txBox="1"/>
          <p:nvPr/>
        </p:nvSpPr>
        <p:spPr>
          <a:xfrm>
            <a:off x="2937440" y="6365020"/>
            <a:ext cx="1535221" cy="389832"/>
          </a:xfrm>
          <a:prstGeom prst="rect">
            <a:avLst/>
          </a:prstGeom>
          <a:noFill/>
          <a:ln>
            <a:noFill/>
          </a:ln>
        </p:spPr>
        <p:txBody>
          <a:bodyPr wrap="none" rtlCol="0">
            <a:noAutofit/>
          </a:bodyPr>
          <a:lstStyle/>
          <a:p>
            <a:r>
              <a:rPr lang="en-US" dirty="0" smtClean="0"/>
              <a:t>And </a:t>
            </a:r>
            <a:r>
              <a:rPr lang="en-US" dirty="0"/>
              <a:t>Jiang </a:t>
            </a:r>
            <a:r>
              <a:rPr lang="en-US" dirty="0" err="1" smtClean="0"/>
              <a:t>Zheng</a:t>
            </a:r>
            <a:r>
              <a:rPr lang="en-US" dirty="0" smtClean="0"/>
              <a:t>, no picture available</a:t>
            </a:r>
          </a:p>
        </p:txBody>
      </p:sp>
      <p:pic>
        <p:nvPicPr>
          <p:cNvPr id="22" name="Picture 21"/>
          <p:cNvPicPr>
            <a:picLocks noChangeAspect="1"/>
          </p:cNvPicPr>
          <p:nvPr/>
        </p:nvPicPr>
        <p:blipFill>
          <a:blip r:embed="rId8"/>
          <a:stretch>
            <a:fillRect/>
          </a:stretch>
        </p:blipFill>
        <p:spPr>
          <a:xfrm>
            <a:off x="3863089" y="4185927"/>
            <a:ext cx="1305413" cy="1740551"/>
          </a:xfrm>
          <a:prstGeom prst="rect">
            <a:avLst/>
          </a:prstGeom>
        </p:spPr>
      </p:pic>
      <p:sp>
        <p:nvSpPr>
          <p:cNvPr id="23" name="TextBox 22"/>
          <p:cNvSpPr txBox="1"/>
          <p:nvPr/>
        </p:nvSpPr>
        <p:spPr>
          <a:xfrm>
            <a:off x="4087853" y="5926478"/>
            <a:ext cx="1535221" cy="389832"/>
          </a:xfrm>
          <a:prstGeom prst="rect">
            <a:avLst/>
          </a:prstGeom>
          <a:noFill/>
          <a:ln>
            <a:noFill/>
          </a:ln>
        </p:spPr>
        <p:txBody>
          <a:bodyPr wrap="none" rtlCol="0">
            <a:noAutofit/>
          </a:bodyPr>
          <a:lstStyle/>
          <a:p>
            <a:r>
              <a:rPr lang="en-US" dirty="0" smtClean="0"/>
              <a:t>Ivan </a:t>
            </a:r>
            <a:r>
              <a:rPr lang="en-US" dirty="0" err="1" smtClean="0"/>
              <a:t>Jager</a:t>
            </a:r>
            <a:endParaRPr lang="en-US" dirty="0" smtClean="0"/>
          </a:p>
          <a:p>
            <a:endParaRPr lang="en-US" dirty="0" smtClean="0"/>
          </a:p>
        </p:txBody>
      </p:sp>
    </p:spTree>
    <p:extLst>
      <p:ext uri="{BB962C8B-B14F-4D97-AF65-F5344CB8AC3E}">
        <p14:creationId xmlns:p14="http://schemas.microsoft.com/office/powerpoint/2010/main" val="12411279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2961115"/>
            <a:ext cx="4357016" cy="1394985"/>
          </a:xfrm>
          <a:prstGeom prst="rect">
            <a:avLst/>
          </a:prstGeom>
          <a:solidFill>
            <a:srgbClr val="FFF5C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394" name="Line 3"/>
          <p:cNvSpPr>
            <a:spLocks noChangeShapeType="1"/>
          </p:cNvSpPr>
          <p:nvPr/>
        </p:nvSpPr>
        <p:spPr bwMode="auto">
          <a:xfrm>
            <a:off x="6657975" y="109855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59395" name="Text Box 4"/>
          <p:cNvSpPr txBox="1">
            <a:spLocks noChangeArrowheads="1"/>
          </p:cNvSpPr>
          <p:nvPr/>
        </p:nvSpPr>
        <p:spPr bwMode="auto">
          <a:xfrm>
            <a:off x="5514975" y="1631950"/>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59396" name="Text Box 5"/>
          <p:cNvSpPr txBox="1">
            <a:spLocks noChangeArrowheads="1"/>
          </p:cNvSpPr>
          <p:nvPr/>
        </p:nvSpPr>
        <p:spPr bwMode="auto">
          <a:xfrm>
            <a:off x="5972175" y="641350"/>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59397" name="Line 6"/>
          <p:cNvSpPr>
            <a:spLocks noChangeShapeType="1"/>
          </p:cNvSpPr>
          <p:nvPr/>
        </p:nvSpPr>
        <p:spPr bwMode="auto">
          <a:xfrm flipH="1">
            <a:off x="57435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398" name="Text Box 7"/>
          <p:cNvSpPr txBox="1">
            <a:spLocks noChangeArrowheads="1"/>
          </p:cNvSpPr>
          <p:nvPr/>
        </p:nvSpPr>
        <p:spPr bwMode="auto">
          <a:xfrm>
            <a:off x="4752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59399" name="Text Box 8"/>
          <p:cNvSpPr txBox="1">
            <a:spLocks noChangeArrowheads="1"/>
          </p:cNvSpPr>
          <p:nvPr/>
        </p:nvSpPr>
        <p:spPr bwMode="auto">
          <a:xfrm>
            <a:off x="7038975" y="2546350"/>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59400" name="Line 9"/>
          <p:cNvSpPr>
            <a:spLocks noChangeShapeType="1"/>
          </p:cNvSpPr>
          <p:nvPr/>
        </p:nvSpPr>
        <p:spPr bwMode="auto">
          <a:xfrm>
            <a:off x="56673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1" name="Text Box 10"/>
          <p:cNvSpPr txBox="1">
            <a:spLocks noChangeArrowheads="1"/>
          </p:cNvSpPr>
          <p:nvPr/>
        </p:nvSpPr>
        <p:spPr bwMode="auto">
          <a:xfrm>
            <a:off x="5362575" y="3371850"/>
            <a:ext cx="2819400" cy="461665"/>
          </a:xfrm>
          <a:prstGeom prst="rect">
            <a:avLst/>
          </a:prstGeom>
          <a:solidFill>
            <a:srgbClr val="FFFF66"/>
          </a:solidFill>
          <a:ln w="12700">
            <a:solidFill>
              <a:srgbClr val="000000"/>
            </a:solidFill>
            <a:miter lim="800000"/>
            <a:headEnd/>
            <a:tailEnd type="none" w="lg" len="med"/>
          </a:ln>
        </p:spPr>
        <p:txBody>
          <a:bodyPr>
            <a:prstTxWarp prst="textNoShape">
              <a:avLst/>
            </a:prstTxWarp>
            <a:spAutoFit/>
          </a:bodyPr>
          <a:lstStyle/>
          <a:p>
            <a:pPr algn="ctr"/>
            <a:r>
              <a:rPr lang="en-US" sz="2400" dirty="0"/>
              <a:t>if </a:t>
            </a:r>
            <a:r>
              <a:rPr lang="en-US" sz="2400" dirty="0">
                <a:solidFill>
                  <a:srgbClr val="1F497D"/>
                </a:solidFill>
              </a:rPr>
              <a:t>s &gt; input</a:t>
            </a:r>
          </a:p>
        </p:txBody>
      </p:sp>
      <p:sp>
        <p:nvSpPr>
          <p:cNvPr id="59402" name="Line 11"/>
          <p:cNvSpPr>
            <a:spLocks noChangeShapeType="1"/>
          </p:cNvSpPr>
          <p:nvPr/>
        </p:nvSpPr>
        <p:spPr bwMode="auto">
          <a:xfrm>
            <a:off x="7191375" y="208915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3" name="Text Box 12"/>
          <p:cNvSpPr txBox="1">
            <a:spLocks noChangeArrowheads="1"/>
          </p:cNvSpPr>
          <p:nvPr/>
        </p:nvSpPr>
        <p:spPr bwMode="auto">
          <a:xfrm>
            <a:off x="76485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9404" name="Text Box 13"/>
          <p:cNvSpPr txBox="1">
            <a:spLocks noChangeArrowheads="1"/>
          </p:cNvSpPr>
          <p:nvPr/>
        </p:nvSpPr>
        <p:spPr bwMode="auto">
          <a:xfrm>
            <a:off x="5438775" y="208915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9405" name="Rectangle 14"/>
          <p:cNvSpPr>
            <a:spLocks noChangeArrowheads="1"/>
          </p:cNvSpPr>
          <p:nvPr/>
        </p:nvSpPr>
        <p:spPr bwMode="auto">
          <a:xfrm>
            <a:off x="4829175" y="541636"/>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59406" name="Line 15"/>
          <p:cNvSpPr>
            <a:spLocks noChangeShapeType="1"/>
          </p:cNvSpPr>
          <p:nvPr/>
        </p:nvSpPr>
        <p:spPr bwMode="auto">
          <a:xfrm flipH="1">
            <a:off x="7267575" y="300355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7" name="Text Box 16"/>
          <p:cNvSpPr txBox="1">
            <a:spLocks noChangeArrowheads="1"/>
          </p:cNvSpPr>
          <p:nvPr/>
        </p:nvSpPr>
        <p:spPr bwMode="auto">
          <a:xfrm>
            <a:off x="6248400" y="4356100"/>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59408" name="Line 17"/>
          <p:cNvSpPr>
            <a:spLocks noChangeShapeType="1"/>
          </p:cNvSpPr>
          <p:nvPr/>
        </p:nvSpPr>
        <p:spPr bwMode="auto">
          <a:xfrm>
            <a:off x="7696200" y="38862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09" name="Text Box 18"/>
          <p:cNvSpPr txBox="1">
            <a:spLocks noChangeArrowheads="1"/>
          </p:cNvSpPr>
          <p:nvPr/>
        </p:nvSpPr>
        <p:spPr bwMode="auto">
          <a:xfrm>
            <a:off x="8077200" y="38100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59410" name="Line 19"/>
          <p:cNvSpPr>
            <a:spLocks noChangeShapeType="1"/>
          </p:cNvSpPr>
          <p:nvPr/>
        </p:nvSpPr>
        <p:spPr bwMode="auto">
          <a:xfrm flipH="1">
            <a:off x="5591175" y="38703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59411" name="Text Box 20"/>
          <p:cNvSpPr txBox="1">
            <a:spLocks noChangeArrowheads="1"/>
          </p:cNvSpPr>
          <p:nvPr/>
        </p:nvSpPr>
        <p:spPr bwMode="auto">
          <a:xfrm>
            <a:off x="5286375" y="38703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59412" name="Text Box 21"/>
          <p:cNvSpPr txBox="1">
            <a:spLocks noChangeArrowheads="1"/>
          </p:cNvSpPr>
          <p:nvPr/>
        </p:nvSpPr>
        <p:spPr bwMode="auto">
          <a:xfrm>
            <a:off x="4800600" y="4343400"/>
            <a:ext cx="10668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477210" name="Rectangle 26" descr="Large confetti"/>
          <p:cNvSpPr>
            <a:spLocks noChangeArrowheads="1"/>
          </p:cNvSpPr>
          <p:nvPr/>
        </p:nvSpPr>
        <p:spPr bwMode="auto">
          <a:xfrm>
            <a:off x="234301" y="450850"/>
            <a:ext cx="3962400" cy="4191000"/>
          </a:xfrm>
          <a:prstGeom prst="rect">
            <a:avLst/>
          </a:prstGeom>
          <a:noFill/>
          <a:ln w="12700">
            <a:noFill/>
            <a:miter lim="800000"/>
            <a:headEnd/>
            <a:tailEnd/>
          </a:ln>
        </p:spPr>
        <p:txBody>
          <a:bodyPr lIns="90488" tIns="44450" rIns="90488" bIns="44450">
            <a:prstTxWarp prst="textNoShape">
              <a:avLst/>
            </a:prstTxWarp>
          </a:bodyPr>
          <a:lstStyle/>
          <a:p>
            <a:pPr marL="571500" indent="-571500" algn="ctr">
              <a:lnSpc>
                <a:spcPct val="88000"/>
              </a:lnSpc>
              <a:spcBef>
                <a:spcPct val="30000"/>
              </a:spcBef>
              <a:buClr>
                <a:schemeClr val="accent2"/>
              </a:buClr>
              <a:buSzPct val="100000"/>
            </a:pPr>
            <a:r>
              <a:rPr lang="en-US" sz="3600" b="1" dirty="0" smtClean="0">
                <a:solidFill>
                  <a:srgbClr val="800000"/>
                </a:solidFill>
              </a:rPr>
              <a:t>APEG</a:t>
            </a:r>
            <a:endParaRPr lang="en-US" sz="3600" b="1" dirty="0">
              <a:solidFill>
                <a:srgbClr val="800000"/>
              </a:solidFill>
            </a:endParaRPr>
          </a:p>
          <a:p>
            <a:pPr marL="571500" indent="-571500">
              <a:lnSpc>
                <a:spcPct val="88000"/>
              </a:lnSpc>
              <a:spcBef>
                <a:spcPct val="30000"/>
              </a:spcBef>
              <a:buClr>
                <a:schemeClr val="accent2"/>
              </a:buClr>
              <a:buSzPct val="100000"/>
              <a:buFontTx/>
              <a:buAutoNum type="arabicPeriod"/>
            </a:pPr>
            <a:r>
              <a:rPr lang="en-US" sz="3200" dirty="0"/>
              <a:t>Diff</a:t>
            </a:r>
            <a:r>
              <a:rPr lang="en-US" sz="3200" dirty="0" smtClean="0"/>
              <a:t> B </a:t>
            </a:r>
            <a:r>
              <a:rPr lang="en-US" sz="3200" dirty="0"/>
              <a:t>and </a:t>
            </a:r>
            <a:r>
              <a:rPr lang="en-US" sz="3200" dirty="0" smtClean="0"/>
              <a:t>P </a:t>
            </a:r>
            <a:r>
              <a:rPr lang="en-US" sz="3200" dirty="0"/>
              <a:t>to identify location of new safety check </a:t>
            </a:r>
          </a:p>
          <a:p>
            <a:pPr marL="571500" indent="-571500">
              <a:lnSpc>
                <a:spcPct val="88000"/>
              </a:lnSpc>
              <a:spcBef>
                <a:spcPct val="30000"/>
              </a:spcBef>
              <a:buClr>
                <a:schemeClr val="accent2"/>
              </a:buClr>
              <a:buSzPct val="100000"/>
              <a:buFontTx/>
              <a:buAutoNum type="arabicPeriod"/>
            </a:pPr>
            <a:r>
              <a:rPr lang="en-US" sz="3200" dirty="0"/>
              <a:t>Create input that fails </a:t>
            </a:r>
            <a:r>
              <a:rPr lang="en-US" sz="3200" dirty="0" smtClean="0"/>
              <a:t>new safety check in P </a:t>
            </a:r>
          </a:p>
          <a:p>
            <a:pPr marL="571500" indent="-571500">
              <a:lnSpc>
                <a:spcPct val="88000"/>
              </a:lnSpc>
              <a:spcBef>
                <a:spcPct val="30000"/>
              </a:spcBef>
              <a:buClr>
                <a:schemeClr val="accent2"/>
              </a:buClr>
              <a:buSzPct val="100000"/>
              <a:buFontTx/>
              <a:buAutoNum type="arabicPeriod"/>
            </a:pPr>
            <a:r>
              <a:rPr lang="en-US" sz="3200" dirty="0" smtClean="0"/>
              <a:t>Verify input is exploit on original buggy program B</a:t>
            </a:r>
            <a:endParaRPr lang="en-US" sz="3200" dirty="0"/>
          </a:p>
        </p:txBody>
      </p:sp>
      <p:sp>
        <p:nvSpPr>
          <p:cNvPr id="477211" name="AutoShape 27"/>
          <p:cNvSpPr>
            <a:spLocks noChangeArrowheads="1"/>
          </p:cNvSpPr>
          <p:nvPr/>
        </p:nvSpPr>
        <p:spPr bwMode="auto">
          <a:xfrm>
            <a:off x="4357016" y="5098295"/>
            <a:ext cx="4202909" cy="1226304"/>
          </a:xfrm>
          <a:prstGeom prst="wedgeRoundRectCallout">
            <a:avLst>
              <a:gd name="adj1" fmla="val -86106"/>
              <a:gd name="adj2" fmla="val -110677"/>
              <a:gd name="adj3" fmla="val 16667"/>
            </a:avLst>
          </a:prstGeom>
          <a:noFill/>
          <a:ln w="38100">
            <a:solidFill>
              <a:schemeClr val="accent2"/>
            </a:solidFill>
            <a:miter lim="800000"/>
            <a:headEnd/>
            <a:tailEnd/>
          </a:ln>
        </p:spPr>
        <p:txBody>
          <a:bodyPr anchor="ctr">
            <a:prstTxWarp prst="textNoShape">
              <a:avLst/>
            </a:prstTxWarp>
          </a:bodyPr>
          <a:lstStyle/>
          <a:p>
            <a:pPr algn="ctr"/>
            <a:r>
              <a:rPr lang="en-US" sz="2800" dirty="0" smtClean="0">
                <a:solidFill>
                  <a:srgbClr val="800000"/>
                </a:solidFill>
              </a:rPr>
              <a:t>Weakest Precondition: Backwards computation of condition to fail check</a:t>
            </a:r>
            <a:endParaRPr lang="en-US" sz="2800" b="0" dirty="0">
              <a:solidFill>
                <a:srgbClr val="800000"/>
              </a:solidFill>
            </a:endParaRPr>
          </a:p>
        </p:txBody>
      </p:sp>
    </p:spTree>
    <p:extLst>
      <p:ext uri="{BB962C8B-B14F-4D97-AF65-F5344CB8AC3E}">
        <p14:creationId xmlns:p14="http://schemas.microsoft.com/office/powerpoint/2010/main" val="24142309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72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721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7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210" grpId="0" build="allAtOnce"/>
      <p:bldP spid="4772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Line 2"/>
          <p:cNvSpPr>
            <a:spLocks noChangeShapeType="1"/>
          </p:cNvSpPr>
          <p:nvPr/>
        </p:nvSpPr>
        <p:spPr bwMode="auto">
          <a:xfrm>
            <a:off x="6381750" y="1393825"/>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63491" name="Text Box 3"/>
          <p:cNvSpPr txBox="1">
            <a:spLocks noChangeArrowheads="1"/>
          </p:cNvSpPr>
          <p:nvPr/>
        </p:nvSpPr>
        <p:spPr bwMode="auto">
          <a:xfrm>
            <a:off x="5238750" y="1927225"/>
            <a:ext cx="24384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63492" name="Text Box 4"/>
          <p:cNvSpPr txBox="1">
            <a:spLocks noChangeArrowheads="1"/>
          </p:cNvSpPr>
          <p:nvPr/>
        </p:nvSpPr>
        <p:spPr bwMode="auto">
          <a:xfrm>
            <a:off x="5695950" y="936625"/>
            <a:ext cx="1600200" cy="461665"/>
          </a:xfrm>
          <a:prstGeom prst="rect">
            <a:avLst/>
          </a:prstGeom>
          <a:no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63493" name="Line 5"/>
          <p:cNvSpPr>
            <a:spLocks noChangeShapeType="1"/>
          </p:cNvSpPr>
          <p:nvPr/>
        </p:nvSpPr>
        <p:spPr bwMode="auto">
          <a:xfrm flipH="1">
            <a:off x="54673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494" name="Text Box 6"/>
          <p:cNvSpPr txBox="1">
            <a:spLocks noChangeArrowheads="1"/>
          </p:cNvSpPr>
          <p:nvPr/>
        </p:nvSpPr>
        <p:spPr bwMode="auto">
          <a:xfrm>
            <a:off x="4476750" y="2841625"/>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63495" name="Text Box 7"/>
          <p:cNvSpPr txBox="1">
            <a:spLocks noChangeArrowheads="1"/>
          </p:cNvSpPr>
          <p:nvPr/>
        </p:nvSpPr>
        <p:spPr bwMode="auto">
          <a:xfrm>
            <a:off x="6762750" y="2841625"/>
            <a:ext cx="19812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63496" name="Line 8"/>
          <p:cNvSpPr>
            <a:spLocks noChangeShapeType="1"/>
          </p:cNvSpPr>
          <p:nvPr/>
        </p:nvSpPr>
        <p:spPr bwMode="auto">
          <a:xfrm>
            <a:off x="53911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497" name="Text Box 9"/>
          <p:cNvSpPr txBox="1">
            <a:spLocks noChangeArrowheads="1"/>
          </p:cNvSpPr>
          <p:nvPr/>
        </p:nvSpPr>
        <p:spPr bwMode="auto">
          <a:xfrm>
            <a:off x="5086350" y="3667125"/>
            <a:ext cx="28194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dirty="0"/>
              <a:t>if s &gt; input</a:t>
            </a:r>
          </a:p>
        </p:txBody>
      </p:sp>
      <p:sp>
        <p:nvSpPr>
          <p:cNvPr id="63498" name="Line 10"/>
          <p:cNvSpPr>
            <a:spLocks noChangeShapeType="1"/>
          </p:cNvSpPr>
          <p:nvPr/>
        </p:nvSpPr>
        <p:spPr bwMode="auto">
          <a:xfrm>
            <a:off x="69151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499" name="Text Box 11"/>
          <p:cNvSpPr txBox="1">
            <a:spLocks noChangeArrowheads="1"/>
          </p:cNvSpPr>
          <p:nvPr/>
        </p:nvSpPr>
        <p:spPr bwMode="auto">
          <a:xfrm>
            <a:off x="73723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63500" name="Text Box 12"/>
          <p:cNvSpPr txBox="1">
            <a:spLocks noChangeArrowheads="1"/>
          </p:cNvSpPr>
          <p:nvPr/>
        </p:nvSpPr>
        <p:spPr bwMode="auto">
          <a:xfrm>
            <a:off x="51625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63501" name="Rectangle 13"/>
          <p:cNvSpPr>
            <a:spLocks noChangeArrowheads="1"/>
          </p:cNvSpPr>
          <p:nvPr/>
        </p:nvSpPr>
        <p:spPr bwMode="auto">
          <a:xfrm>
            <a:off x="4552950" y="836911"/>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63502" name="Line 14"/>
          <p:cNvSpPr>
            <a:spLocks noChangeShapeType="1"/>
          </p:cNvSpPr>
          <p:nvPr/>
        </p:nvSpPr>
        <p:spPr bwMode="auto">
          <a:xfrm flipH="1">
            <a:off x="69913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503" name="Text Box 15"/>
          <p:cNvSpPr txBox="1">
            <a:spLocks noChangeArrowheads="1"/>
          </p:cNvSpPr>
          <p:nvPr/>
        </p:nvSpPr>
        <p:spPr bwMode="auto">
          <a:xfrm>
            <a:off x="5972175" y="4651375"/>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63504" name="Line 16"/>
          <p:cNvSpPr>
            <a:spLocks noChangeShapeType="1"/>
          </p:cNvSpPr>
          <p:nvPr/>
        </p:nvSpPr>
        <p:spPr bwMode="auto">
          <a:xfrm>
            <a:off x="7419975" y="418147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505" name="Text Box 17"/>
          <p:cNvSpPr txBox="1">
            <a:spLocks noChangeArrowheads="1"/>
          </p:cNvSpPr>
          <p:nvPr/>
        </p:nvSpPr>
        <p:spPr bwMode="auto">
          <a:xfrm>
            <a:off x="7800975" y="410527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63506" name="Line 18"/>
          <p:cNvSpPr>
            <a:spLocks noChangeShapeType="1"/>
          </p:cNvSpPr>
          <p:nvPr/>
        </p:nvSpPr>
        <p:spPr bwMode="auto">
          <a:xfrm flipH="1">
            <a:off x="5314950" y="41656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63507" name="Text Box 19"/>
          <p:cNvSpPr txBox="1">
            <a:spLocks noChangeArrowheads="1"/>
          </p:cNvSpPr>
          <p:nvPr/>
        </p:nvSpPr>
        <p:spPr bwMode="auto">
          <a:xfrm>
            <a:off x="5010150" y="41656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63508" name="Text Box 20"/>
          <p:cNvSpPr txBox="1">
            <a:spLocks noChangeArrowheads="1"/>
          </p:cNvSpPr>
          <p:nvPr/>
        </p:nvSpPr>
        <p:spPr bwMode="auto">
          <a:xfrm>
            <a:off x="4524375" y="4638675"/>
            <a:ext cx="10668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481302" name="Line 22"/>
          <p:cNvSpPr>
            <a:spLocks noChangeShapeType="1"/>
          </p:cNvSpPr>
          <p:nvPr/>
        </p:nvSpPr>
        <p:spPr bwMode="auto">
          <a:xfrm>
            <a:off x="3505200" y="3886200"/>
            <a:ext cx="1524000" cy="0"/>
          </a:xfrm>
          <a:prstGeom prst="line">
            <a:avLst/>
          </a:prstGeom>
          <a:noFill/>
          <a:ln w="38100">
            <a:solidFill>
              <a:schemeClr val="accent2"/>
            </a:solidFill>
            <a:round/>
            <a:headEnd/>
            <a:tailEnd type="triangle" w="med" len="med"/>
          </a:ln>
        </p:spPr>
        <p:txBody>
          <a:bodyPr wrap="none" anchor="ctr">
            <a:prstTxWarp prst="textNoShape">
              <a:avLst/>
            </a:prstTxWarp>
            <a:spAutoFit/>
          </a:bodyPr>
          <a:lstStyle/>
          <a:p>
            <a:pPr algn="ctr"/>
            <a:endParaRPr lang="en-US" sz="2400" dirty="0"/>
          </a:p>
        </p:txBody>
      </p:sp>
      <p:sp>
        <p:nvSpPr>
          <p:cNvPr id="481303" name="Text Box 23"/>
          <p:cNvSpPr txBox="1">
            <a:spLocks noChangeArrowheads="1"/>
          </p:cNvSpPr>
          <p:nvPr/>
        </p:nvSpPr>
        <p:spPr bwMode="auto">
          <a:xfrm>
            <a:off x="914400" y="3657600"/>
            <a:ext cx="2590800" cy="461665"/>
          </a:xfrm>
          <a:prstGeom prst="rect">
            <a:avLst/>
          </a:prstGeom>
          <a:noFill/>
          <a:ln w="38100">
            <a:noFill/>
            <a:miter lim="800000"/>
            <a:headEnd/>
            <a:tailEnd/>
          </a:ln>
        </p:spPr>
        <p:txBody>
          <a:bodyPr>
            <a:prstTxWarp prst="textNoShape">
              <a:avLst/>
            </a:prstTxWarp>
            <a:spAutoFit/>
          </a:bodyPr>
          <a:lstStyle/>
          <a:p>
            <a:pPr algn="ctr"/>
            <a:r>
              <a:rPr lang="en-US" sz="2400" b="0" dirty="0">
                <a:ea typeface="Arial" charset="0"/>
                <a:cs typeface="Arial" charset="0"/>
              </a:rPr>
              <a:t>C</a:t>
            </a:r>
            <a:r>
              <a:rPr lang="en-US" sz="2400" b="0" baseline="-25000" dirty="0">
                <a:ea typeface="Arial" charset="0"/>
                <a:cs typeface="Arial" charset="0"/>
              </a:rPr>
              <a:t>0</a:t>
            </a:r>
            <a:r>
              <a:rPr lang="en-US" sz="2400" b="0" dirty="0">
                <a:ea typeface="Arial" charset="0"/>
                <a:cs typeface="Arial" charset="0"/>
              </a:rPr>
              <a:t> = ¬(</a:t>
            </a:r>
            <a:r>
              <a:rPr lang="en-US" sz="2400" b="0" dirty="0"/>
              <a:t>s &gt; input)</a:t>
            </a:r>
          </a:p>
        </p:txBody>
      </p:sp>
      <p:sp>
        <p:nvSpPr>
          <p:cNvPr id="481308" name="Oval 28"/>
          <p:cNvSpPr>
            <a:spLocks noChangeArrowheads="1"/>
          </p:cNvSpPr>
          <p:nvPr/>
        </p:nvSpPr>
        <p:spPr bwMode="auto">
          <a:xfrm>
            <a:off x="1638300" y="5542806"/>
            <a:ext cx="2247900" cy="649188"/>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pPr algn="ctr"/>
            <a:endParaRPr lang="en-US" sz="2400" dirty="0"/>
          </a:p>
        </p:txBody>
      </p:sp>
      <p:sp>
        <p:nvSpPr>
          <p:cNvPr id="481309" name="Line 29"/>
          <p:cNvSpPr>
            <a:spLocks noChangeShapeType="1"/>
          </p:cNvSpPr>
          <p:nvPr/>
        </p:nvSpPr>
        <p:spPr bwMode="auto">
          <a:xfrm>
            <a:off x="2781300" y="5486400"/>
            <a:ext cx="0" cy="762000"/>
          </a:xfrm>
          <a:prstGeom prst="line">
            <a:avLst/>
          </a:prstGeom>
          <a:noFill/>
          <a:ln w="38100">
            <a:solidFill>
              <a:srgbClr val="FF0000"/>
            </a:solidFill>
            <a:round/>
            <a:headEnd/>
            <a:tailEnd/>
          </a:ln>
        </p:spPr>
        <p:txBody>
          <a:bodyPr anchor="ctr">
            <a:prstTxWarp prst="textNoShape">
              <a:avLst/>
            </a:prstTxWarp>
            <a:spAutoFit/>
          </a:bodyPr>
          <a:lstStyle/>
          <a:p>
            <a:pPr algn="ctr"/>
            <a:endParaRPr lang="en-US" sz="2400" dirty="0"/>
          </a:p>
        </p:txBody>
      </p:sp>
      <p:sp>
        <p:nvSpPr>
          <p:cNvPr id="481310" name="Oval 30"/>
          <p:cNvSpPr>
            <a:spLocks noChangeArrowheads="1"/>
          </p:cNvSpPr>
          <p:nvPr/>
        </p:nvSpPr>
        <p:spPr bwMode="auto">
          <a:xfrm>
            <a:off x="2390775" y="5765668"/>
            <a:ext cx="231100" cy="325272"/>
          </a:xfrm>
          <a:prstGeom prst="ellipse">
            <a:avLst/>
          </a:prstGeom>
          <a:solidFill>
            <a:srgbClr val="FFFF66"/>
          </a:solidFill>
          <a:ln w="38100">
            <a:solidFill>
              <a:srgbClr val="000000"/>
            </a:solidFill>
            <a:round/>
            <a:headEnd/>
            <a:tailEnd/>
          </a:ln>
        </p:spPr>
        <p:txBody>
          <a:bodyPr wrap="none" anchor="ctr">
            <a:prstTxWarp prst="textNoShape">
              <a:avLst/>
            </a:prstTxWarp>
            <a:noAutofit/>
          </a:bodyPr>
          <a:lstStyle/>
          <a:p>
            <a:pPr algn="ctr"/>
            <a:endParaRPr lang="en-US" sz="2400" dirty="0"/>
          </a:p>
        </p:txBody>
      </p:sp>
      <p:pic>
        <p:nvPicPr>
          <p:cNvPr id="481311" name="Picture 31" descr="MCj03469250000[1]"/>
          <p:cNvPicPr>
            <a:picLocks noChangeAspect="1" noChangeArrowheads="1"/>
          </p:cNvPicPr>
          <p:nvPr/>
        </p:nvPicPr>
        <p:blipFill>
          <a:blip r:embed="rId3"/>
          <a:srcRect/>
          <a:stretch>
            <a:fillRect/>
          </a:stretch>
        </p:blipFill>
        <p:spPr bwMode="auto">
          <a:xfrm>
            <a:off x="2324100" y="5791200"/>
            <a:ext cx="304800" cy="284163"/>
          </a:xfrm>
          <a:prstGeom prst="rect">
            <a:avLst/>
          </a:prstGeom>
          <a:noFill/>
          <a:ln w="9525">
            <a:noFill/>
            <a:miter lim="800000"/>
            <a:headEnd/>
            <a:tailEnd/>
          </a:ln>
        </p:spPr>
      </p:pic>
      <p:sp>
        <p:nvSpPr>
          <p:cNvPr id="481312" name="Text Box 32"/>
          <p:cNvSpPr txBox="1">
            <a:spLocks noChangeArrowheads="1"/>
          </p:cNvSpPr>
          <p:nvPr/>
        </p:nvSpPr>
        <p:spPr bwMode="auto">
          <a:xfrm>
            <a:off x="1552575" y="5629275"/>
            <a:ext cx="838200" cy="461665"/>
          </a:xfrm>
          <a:prstGeom prst="rect">
            <a:avLst/>
          </a:prstGeom>
          <a:noFill/>
          <a:ln w="38100">
            <a:noFill/>
            <a:miter lim="800000"/>
            <a:headEnd/>
            <a:tailEnd/>
          </a:ln>
        </p:spPr>
        <p:txBody>
          <a:bodyPr>
            <a:prstTxWarp prst="textNoShape">
              <a:avLst/>
            </a:prstTxWarp>
            <a:spAutoFit/>
          </a:bodyPr>
          <a:lstStyle/>
          <a:p>
            <a:pPr algn="ctr"/>
            <a:r>
              <a:rPr lang="en-US" sz="2400" b="0" dirty="0">
                <a:solidFill>
                  <a:schemeClr val="bg1"/>
                </a:solidFill>
              </a:rPr>
              <a:t>Bad</a:t>
            </a:r>
          </a:p>
        </p:txBody>
      </p:sp>
      <p:sp>
        <p:nvSpPr>
          <p:cNvPr id="481313" name="Oval 33"/>
          <p:cNvSpPr>
            <a:spLocks noChangeArrowheads="1"/>
          </p:cNvSpPr>
          <p:nvPr/>
        </p:nvSpPr>
        <p:spPr bwMode="auto">
          <a:xfrm>
            <a:off x="1587694" y="4457700"/>
            <a:ext cx="2298506" cy="732086"/>
          </a:xfrm>
          <a:prstGeom prst="ellipse">
            <a:avLst/>
          </a:prstGeom>
          <a:solidFill>
            <a:srgbClr val="000000"/>
          </a:solidFill>
          <a:ln w="38100">
            <a:solidFill>
              <a:srgbClr val="000000"/>
            </a:solidFill>
            <a:round/>
            <a:headEnd/>
            <a:tailEnd/>
          </a:ln>
        </p:spPr>
        <p:txBody>
          <a:bodyPr anchor="ctr">
            <a:prstTxWarp prst="textNoShape">
              <a:avLst/>
            </a:prstTxWarp>
            <a:noAutofit/>
          </a:bodyPr>
          <a:lstStyle/>
          <a:p>
            <a:pPr algn="ctr"/>
            <a:endParaRPr lang="en-US" sz="2400" dirty="0"/>
          </a:p>
        </p:txBody>
      </p:sp>
      <p:sp>
        <p:nvSpPr>
          <p:cNvPr id="481314" name="Line 34"/>
          <p:cNvSpPr>
            <a:spLocks noChangeShapeType="1"/>
          </p:cNvSpPr>
          <p:nvPr/>
        </p:nvSpPr>
        <p:spPr bwMode="auto">
          <a:xfrm>
            <a:off x="2514600" y="4457700"/>
            <a:ext cx="0" cy="762000"/>
          </a:xfrm>
          <a:prstGeom prst="line">
            <a:avLst/>
          </a:prstGeom>
          <a:noFill/>
          <a:ln w="38100">
            <a:solidFill>
              <a:srgbClr val="FF0000"/>
            </a:solidFill>
            <a:round/>
            <a:headEnd/>
            <a:tailEnd/>
          </a:ln>
        </p:spPr>
        <p:txBody>
          <a:bodyPr anchor="ctr">
            <a:prstTxWarp prst="textNoShape">
              <a:avLst/>
            </a:prstTxWarp>
            <a:spAutoFit/>
          </a:bodyPr>
          <a:lstStyle/>
          <a:p>
            <a:pPr algn="ctr"/>
            <a:endParaRPr lang="en-US" sz="2400" dirty="0"/>
          </a:p>
        </p:txBody>
      </p:sp>
      <p:sp>
        <p:nvSpPr>
          <p:cNvPr id="481317" name="AutoShape 37"/>
          <p:cNvSpPr>
            <a:spLocks noChangeArrowheads="1"/>
          </p:cNvSpPr>
          <p:nvPr/>
        </p:nvSpPr>
        <p:spPr bwMode="auto">
          <a:xfrm>
            <a:off x="228600" y="4914900"/>
            <a:ext cx="1371600" cy="533400"/>
          </a:xfrm>
          <a:prstGeom prst="wedgeRoundRectCallout">
            <a:avLst>
              <a:gd name="adj1" fmla="val 124653"/>
              <a:gd name="adj2" fmla="val -28569"/>
              <a:gd name="adj3" fmla="val 16667"/>
            </a:avLst>
          </a:prstGeom>
          <a:noFill/>
          <a:ln w="38100">
            <a:solidFill>
              <a:srgbClr val="FF0000"/>
            </a:solidFill>
            <a:miter lim="800000"/>
            <a:headEnd/>
            <a:tailEnd/>
          </a:ln>
        </p:spPr>
        <p:txBody>
          <a:bodyPr anchor="ctr">
            <a:prstTxWarp prst="textNoShape">
              <a:avLst/>
            </a:prstTxWarp>
          </a:bodyPr>
          <a:lstStyle/>
          <a:p>
            <a:pPr algn="ctr"/>
            <a:r>
              <a:rPr lang="en-US" sz="2400" b="0" dirty="0"/>
              <a:t>WP C</a:t>
            </a:r>
            <a:r>
              <a:rPr lang="en-US" sz="2400" b="0" baseline="-25000" dirty="0"/>
              <a:t>0</a:t>
            </a:r>
          </a:p>
        </p:txBody>
      </p:sp>
      <p:sp>
        <p:nvSpPr>
          <p:cNvPr id="481318" name="Oval 38"/>
          <p:cNvSpPr>
            <a:spLocks noChangeArrowheads="1"/>
          </p:cNvSpPr>
          <p:nvPr/>
        </p:nvSpPr>
        <p:spPr bwMode="auto">
          <a:xfrm>
            <a:off x="2743200" y="4540599"/>
            <a:ext cx="609600" cy="649188"/>
          </a:xfrm>
          <a:prstGeom prst="ellipse">
            <a:avLst/>
          </a:prstGeom>
          <a:noFill/>
          <a:ln w="38100">
            <a:solidFill>
              <a:srgbClr val="FF0000"/>
            </a:solidFill>
            <a:round/>
            <a:headEnd/>
            <a:tailEnd/>
          </a:ln>
        </p:spPr>
        <p:txBody>
          <a:bodyPr anchor="ctr">
            <a:prstTxWarp prst="textNoShape">
              <a:avLst/>
            </a:prstTxWarp>
            <a:spAutoFit/>
          </a:bodyPr>
          <a:lstStyle/>
          <a:p>
            <a:pPr algn="ctr"/>
            <a:endParaRPr lang="en-US" sz="2400" dirty="0"/>
          </a:p>
        </p:txBody>
      </p:sp>
      <p:sp>
        <p:nvSpPr>
          <p:cNvPr id="481320" name="Freeform 40"/>
          <p:cNvSpPr>
            <a:spLocks/>
          </p:cNvSpPr>
          <p:nvPr/>
        </p:nvSpPr>
        <p:spPr bwMode="auto">
          <a:xfrm>
            <a:off x="2458780" y="5067302"/>
            <a:ext cx="322520" cy="604688"/>
          </a:xfrm>
          <a:custGeom>
            <a:avLst/>
            <a:gdLst>
              <a:gd name="T0" fmla="*/ 2147483647 w 268"/>
              <a:gd name="T1" fmla="*/ 0 h 457"/>
              <a:gd name="T2" fmla="*/ 2147483647 w 268"/>
              <a:gd name="T3" fmla="*/ 2147483647 h 457"/>
              <a:gd name="T4" fmla="*/ 2147483647 w 268"/>
              <a:gd name="T5" fmla="*/ 2147483647 h 457"/>
              <a:gd name="T6" fmla="*/ 0 60000 65536"/>
              <a:gd name="T7" fmla="*/ 0 60000 65536"/>
              <a:gd name="T8" fmla="*/ 0 60000 65536"/>
              <a:gd name="T9" fmla="*/ 0 w 268"/>
              <a:gd name="T10" fmla="*/ 0 h 457"/>
              <a:gd name="T11" fmla="*/ 268 w 268"/>
              <a:gd name="T12" fmla="*/ 457 h 457"/>
            </a:gdLst>
            <a:ahLst/>
            <a:cxnLst>
              <a:cxn ang="T6">
                <a:pos x="T0" y="T1"/>
              </a:cxn>
              <a:cxn ang="T7">
                <a:pos x="T2" y="T3"/>
              </a:cxn>
              <a:cxn ang="T8">
                <a:pos x="T4" y="T5"/>
              </a:cxn>
            </a:cxnLst>
            <a:rect l="T9" t="T10" r="T11" b="T12"/>
            <a:pathLst>
              <a:path w="268" h="457">
                <a:moveTo>
                  <a:pt x="268" y="0"/>
                </a:moveTo>
                <a:cubicBezTo>
                  <a:pt x="229" y="28"/>
                  <a:pt x="62" y="85"/>
                  <a:pt x="31" y="161"/>
                </a:cubicBezTo>
                <a:cubicBezTo>
                  <a:pt x="0" y="237"/>
                  <a:pt x="70" y="395"/>
                  <a:pt x="80" y="457"/>
                </a:cubicBezTo>
              </a:path>
            </a:pathLst>
          </a:custGeom>
          <a:noFill/>
          <a:ln w="38100">
            <a:solidFill>
              <a:srgbClr val="FF0000"/>
            </a:solidFill>
            <a:round/>
            <a:headEnd/>
            <a:tailEnd type="triangle" w="med" len="med"/>
          </a:ln>
        </p:spPr>
        <p:txBody>
          <a:bodyPr wrap="square" anchor="ctr">
            <a:prstTxWarp prst="textNoShape">
              <a:avLst/>
            </a:prstTxWarp>
            <a:spAutoFit/>
          </a:bodyPr>
          <a:lstStyle/>
          <a:p>
            <a:pPr algn="ctr"/>
            <a:endParaRPr lang="en-US" sz="2400" dirty="0"/>
          </a:p>
        </p:txBody>
      </p:sp>
      <p:sp>
        <p:nvSpPr>
          <p:cNvPr id="481325" name="Oval 45"/>
          <p:cNvSpPr>
            <a:spLocks noChangeArrowheads="1"/>
          </p:cNvSpPr>
          <p:nvPr/>
        </p:nvSpPr>
        <p:spPr bwMode="auto">
          <a:xfrm>
            <a:off x="2918163" y="4622801"/>
            <a:ext cx="183475" cy="292100"/>
          </a:xfrm>
          <a:prstGeom prst="ellipse">
            <a:avLst/>
          </a:prstGeom>
          <a:solidFill>
            <a:srgbClr val="FFFF66"/>
          </a:solidFill>
          <a:ln w="38100">
            <a:solidFill>
              <a:srgbClr val="000000"/>
            </a:solidFill>
            <a:round/>
            <a:headEnd/>
            <a:tailEnd/>
          </a:ln>
        </p:spPr>
        <p:txBody>
          <a:bodyPr wrap="square" anchor="ctr">
            <a:prstTxWarp prst="textNoShape">
              <a:avLst/>
            </a:prstTxWarp>
            <a:noAutofit/>
          </a:bodyPr>
          <a:lstStyle/>
          <a:p>
            <a:pPr algn="ctr"/>
            <a:endParaRPr lang="en-US" sz="2400" dirty="0"/>
          </a:p>
        </p:txBody>
      </p:sp>
      <p:sp>
        <p:nvSpPr>
          <p:cNvPr id="63526" name="Text Box 47"/>
          <p:cNvSpPr txBox="1">
            <a:spLocks noChangeArrowheads="1"/>
          </p:cNvSpPr>
          <p:nvPr/>
        </p:nvSpPr>
        <p:spPr bwMode="auto">
          <a:xfrm>
            <a:off x="533400" y="304800"/>
            <a:ext cx="2743200" cy="1569660"/>
          </a:xfrm>
          <a:prstGeom prst="rect">
            <a:avLst/>
          </a:prstGeom>
          <a:solidFill>
            <a:schemeClr val="tx1"/>
          </a:solidFill>
          <a:ln w="38100">
            <a:solidFill>
              <a:schemeClr val="tx1"/>
            </a:solidFill>
            <a:miter lim="800000"/>
            <a:headEnd/>
            <a:tailEnd/>
          </a:ln>
        </p:spPr>
        <p:txBody>
          <a:bodyPr>
            <a:prstTxWarp prst="textNoShape">
              <a:avLst/>
            </a:prstTxWarp>
            <a:spAutoFit/>
          </a:bodyPr>
          <a:lstStyle/>
          <a:p>
            <a:pPr algn="ctr"/>
            <a:r>
              <a:rPr lang="en-US" sz="2400" dirty="0" smtClean="0">
                <a:solidFill>
                  <a:srgbClr val="FFFF66"/>
                </a:solidFill>
              </a:rPr>
              <a:t>WP:</a:t>
            </a:r>
            <a:r>
              <a:rPr lang="en-US" sz="2400" dirty="0">
                <a:solidFill>
                  <a:srgbClr val="FFFF66"/>
                </a:solidFill>
              </a:rPr>
              <a:t/>
            </a:r>
            <a:br>
              <a:rPr lang="en-US" sz="2400" dirty="0">
                <a:solidFill>
                  <a:srgbClr val="FFFF66"/>
                </a:solidFill>
              </a:rPr>
            </a:br>
            <a:r>
              <a:rPr lang="en-US" sz="2400" dirty="0">
                <a:solidFill>
                  <a:schemeClr val="bg1"/>
                </a:solidFill>
              </a:rPr>
              <a:t>Derive condition at step </a:t>
            </a:r>
            <a:r>
              <a:rPr lang="en-US" sz="2400" dirty="0" smtClean="0">
                <a:solidFill>
                  <a:schemeClr val="bg1"/>
                </a:solidFill>
              </a:rPr>
              <a:t>i-1 </a:t>
            </a:r>
            <a:r>
              <a:rPr lang="en-US" sz="2400" dirty="0">
                <a:solidFill>
                  <a:schemeClr val="bg1"/>
                </a:solidFill>
              </a:rPr>
              <a:t>to execute line </a:t>
            </a:r>
            <a:r>
              <a:rPr lang="en-US" sz="2400" dirty="0" smtClean="0">
                <a:solidFill>
                  <a:schemeClr val="bg1"/>
                </a:solidFill>
              </a:rPr>
              <a:t>i</a:t>
            </a:r>
            <a:endParaRPr lang="en-US" sz="2400" dirty="0">
              <a:solidFill>
                <a:schemeClr val="bg1"/>
              </a:solidFill>
            </a:endParaRPr>
          </a:p>
        </p:txBody>
      </p:sp>
      <p:sp>
        <p:nvSpPr>
          <p:cNvPr id="38" name="Oval 45"/>
          <p:cNvSpPr>
            <a:spLocks noChangeArrowheads="1"/>
          </p:cNvSpPr>
          <p:nvPr/>
        </p:nvSpPr>
        <p:spPr bwMode="auto">
          <a:xfrm>
            <a:off x="3070563" y="4775201"/>
            <a:ext cx="183475" cy="292100"/>
          </a:xfrm>
          <a:prstGeom prst="ellipse">
            <a:avLst/>
          </a:prstGeom>
          <a:solidFill>
            <a:srgbClr val="FFFF66"/>
          </a:solidFill>
          <a:ln w="38100">
            <a:solidFill>
              <a:srgbClr val="000000"/>
            </a:solidFill>
            <a:round/>
            <a:headEnd/>
            <a:tailEnd/>
          </a:ln>
        </p:spPr>
        <p:txBody>
          <a:bodyPr wrap="square" anchor="ctr">
            <a:prstTxWarp prst="textNoShape">
              <a:avLst/>
            </a:prstTxWarp>
            <a:noAutofit/>
          </a:bodyPr>
          <a:lstStyle/>
          <a:p>
            <a:pPr algn="ctr"/>
            <a:endParaRPr lang="en-US" sz="2400" dirty="0"/>
          </a:p>
        </p:txBody>
      </p:sp>
      <p:sp>
        <p:nvSpPr>
          <p:cNvPr id="40" name="Oval 45"/>
          <p:cNvSpPr>
            <a:spLocks noChangeArrowheads="1"/>
          </p:cNvSpPr>
          <p:nvPr/>
        </p:nvSpPr>
        <p:spPr bwMode="auto">
          <a:xfrm>
            <a:off x="2799603" y="4839396"/>
            <a:ext cx="183475" cy="292100"/>
          </a:xfrm>
          <a:prstGeom prst="ellipse">
            <a:avLst/>
          </a:prstGeom>
          <a:solidFill>
            <a:srgbClr val="FFFF66"/>
          </a:solidFill>
          <a:ln w="38100">
            <a:solidFill>
              <a:srgbClr val="000000"/>
            </a:solidFill>
            <a:round/>
            <a:headEnd/>
            <a:tailEnd/>
          </a:ln>
        </p:spPr>
        <p:txBody>
          <a:bodyPr wrap="square" anchor="ctr">
            <a:prstTxWarp prst="textNoShape">
              <a:avLst/>
            </a:prstTxWarp>
            <a:noAutofit/>
          </a:bodyPr>
          <a:lstStyle/>
          <a:p>
            <a:pPr algn="ctr"/>
            <a:endParaRPr lang="en-US" sz="2400" dirty="0"/>
          </a:p>
        </p:txBody>
      </p:sp>
    </p:spTree>
    <p:extLst>
      <p:ext uri="{BB962C8B-B14F-4D97-AF65-F5344CB8AC3E}">
        <p14:creationId xmlns:p14="http://schemas.microsoft.com/office/powerpoint/2010/main" val="1198950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0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130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130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0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13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13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13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13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13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13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2" grpId="0" animBg="1"/>
      <p:bldP spid="481303" grpId="0"/>
      <p:bldP spid="481308" grpId="0" animBg="1"/>
      <p:bldP spid="481309" grpId="0" animBg="1"/>
      <p:bldP spid="481310" grpId="0" animBg="1"/>
      <p:bldP spid="481312" grpId="0"/>
      <p:bldP spid="481313" grpId="0" animBg="1"/>
      <p:bldP spid="481314" grpId="0" animBg="1"/>
      <p:bldP spid="481317" grpId="0" animBg="1"/>
      <p:bldP spid="481318" grpId="0" animBg="1"/>
      <p:bldP spid="481320" grpId="0" animBg="1"/>
      <p:bldP spid="481325" grpId="0" animBg="1"/>
      <p:bldP spid="38" grpId="0" animBg="1"/>
      <p:bldP spid="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Line 2"/>
          <p:cNvSpPr>
            <a:spLocks noChangeShapeType="1"/>
          </p:cNvSpPr>
          <p:nvPr/>
        </p:nvSpPr>
        <p:spPr bwMode="auto">
          <a:xfrm>
            <a:off x="6381750" y="1393825"/>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73731" name="Text Box 3"/>
          <p:cNvSpPr txBox="1">
            <a:spLocks noChangeArrowheads="1"/>
          </p:cNvSpPr>
          <p:nvPr/>
        </p:nvSpPr>
        <p:spPr bwMode="auto">
          <a:xfrm>
            <a:off x="5238750" y="1927225"/>
            <a:ext cx="24384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73732" name="Text Box 4"/>
          <p:cNvSpPr txBox="1">
            <a:spLocks noChangeArrowheads="1"/>
          </p:cNvSpPr>
          <p:nvPr/>
        </p:nvSpPr>
        <p:spPr bwMode="auto">
          <a:xfrm>
            <a:off x="5695950" y="936625"/>
            <a:ext cx="1600200" cy="461665"/>
          </a:xfrm>
          <a:prstGeom prst="rect">
            <a:avLst/>
          </a:prstGeom>
          <a:solidFill>
            <a:srgbClr val="FFF5C9"/>
          </a:solid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73733" name="Line 5"/>
          <p:cNvSpPr>
            <a:spLocks noChangeShapeType="1"/>
          </p:cNvSpPr>
          <p:nvPr/>
        </p:nvSpPr>
        <p:spPr bwMode="auto">
          <a:xfrm flipH="1">
            <a:off x="54673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34" name="Text Box 6"/>
          <p:cNvSpPr txBox="1">
            <a:spLocks noChangeArrowheads="1"/>
          </p:cNvSpPr>
          <p:nvPr/>
        </p:nvSpPr>
        <p:spPr bwMode="auto">
          <a:xfrm>
            <a:off x="4476750" y="2841625"/>
            <a:ext cx="19812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73735" name="Text Box 7"/>
          <p:cNvSpPr txBox="1">
            <a:spLocks noChangeArrowheads="1"/>
          </p:cNvSpPr>
          <p:nvPr/>
        </p:nvSpPr>
        <p:spPr bwMode="auto">
          <a:xfrm>
            <a:off x="6762750" y="2841625"/>
            <a:ext cx="19812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73736" name="Line 8"/>
          <p:cNvSpPr>
            <a:spLocks noChangeShapeType="1"/>
          </p:cNvSpPr>
          <p:nvPr/>
        </p:nvSpPr>
        <p:spPr bwMode="auto">
          <a:xfrm>
            <a:off x="53911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37" name="Text Box 9"/>
          <p:cNvSpPr txBox="1">
            <a:spLocks noChangeArrowheads="1"/>
          </p:cNvSpPr>
          <p:nvPr/>
        </p:nvSpPr>
        <p:spPr bwMode="auto">
          <a:xfrm>
            <a:off x="5086350" y="3667125"/>
            <a:ext cx="28194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dirty="0"/>
              <a:t>if s &gt; input</a:t>
            </a:r>
          </a:p>
        </p:txBody>
      </p:sp>
      <p:sp>
        <p:nvSpPr>
          <p:cNvPr id="73738" name="Line 10"/>
          <p:cNvSpPr>
            <a:spLocks noChangeShapeType="1"/>
          </p:cNvSpPr>
          <p:nvPr/>
        </p:nvSpPr>
        <p:spPr bwMode="auto">
          <a:xfrm>
            <a:off x="69151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39" name="Text Box 11"/>
          <p:cNvSpPr txBox="1">
            <a:spLocks noChangeArrowheads="1"/>
          </p:cNvSpPr>
          <p:nvPr/>
        </p:nvSpPr>
        <p:spPr bwMode="auto">
          <a:xfrm>
            <a:off x="73723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73740" name="Text Box 12"/>
          <p:cNvSpPr txBox="1">
            <a:spLocks noChangeArrowheads="1"/>
          </p:cNvSpPr>
          <p:nvPr/>
        </p:nvSpPr>
        <p:spPr bwMode="auto">
          <a:xfrm>
            <a:off x="51625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73741" name="Rectangle 13"/>
          <p:cNvSpPr>
            <a:spLocks noChangeArrowheads="1"/>
          </p:cNvSpPr>
          <p:nvPr/>
        </p:nvSpPr>
        <p:spPr bwMode="auto">
          <a:xfrm>
            <a:off x="4552950" y="836911"/>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73742" name="Line 14"/>
          <p:cNvSpPr>
            <a:spLocks noChangeShapeType="1"/>
          </p:cNvSpPr>
          <p:nvPr/>
        </p:nvSpPr>
        <p:spPr bwMode="auto">
          <a:xfrm flipH="1">
            <a:off x="69913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43" name="Text Box 15"/>
          <p:cNvSpPr txBox="1">
            <a:spLocks noChangeArrowheads="1"/>
          </p:cNvSpPr>
          <p:nvPr/>
        </p:nvSpPr>
        <p:spPr bwMode="auto">
          <a:xfrm>
            <a:off x="5972175" y="4651375"/>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73744" name="Line 16"/>
          <p:cNvSpPr>
            <a:spLocks noChangeShapeType="1"/>
          </p:cNvSpPr>
          <p:nvPr/>
        </p:nvSpPr>
        <p:spPr bwMode="auto">
          <a:xfrm>
            <a:off x="7419975" y="418147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45" name="Text Box 17"/>
          <p:cNvSpPr txBox="1">
            <a:spLocks noChangeArrowheads="1"/>
          </p:cNvSpPr>
          <p:nvPr/>
        </p:nvSpPr>
        <p:spPr bwMode="auto">
          <a:xfrm>
            <a:off x="7800975" y="410527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73746" name="Line 18"/>
          <p:cNvSpPr>
            <a:spLocks noChangeShapeType="1"/>
          </p:cNvSpPr>
          <p:nvPr/>
        </p:nvSpPr>
        <p:spPr bwMode="auto">
          <a:xfrm flipH="1">
            <a:off x="5314950" y="41656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3747" name="Text Box 19"/>
          <p:cNvSpPr txBox="1">
            <a:spLocks noChangeArrowheads="1"/>
          </p:cNvSpPr>
          <p:nvPr/>
        </p:nvSpPr>
        <p:spPr bwMode="auto">
          <a:xfrm>
            <a:off x="5010150" y="41656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73748" name="Text Box 20"/>
          <p:cNvSpPr txBox="1">
            <a:spLocks noChangeArrowheads="1"/>
          </p:cNvSpPr>
          <p:nvPr/>
        </p:nvSpPr>
        <p:spPr bwMode="auto">
          <a:xfrm>
            <a:off x="4524375" y="4638675"/>
            <a:ext cx="10668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73752" name="Text Box 29"/>
          <p:cNvSpPr txBox="1">
            <a:spLocks noChangeArrowheads="1"/>
          </p:cNvSpPr>
          <p:nvPr/>
        </p:nvSpPr>
        <p:spPr bwMode="auto">
          <a:xfrm>
            <a:off x="228600" y="533400"/>
            <a:ext cx="3962400" cy="1938992"/>
          </a:xfrm>
          <a:prstGeom prst="rect">
            <a:avLst/>
          </a:prstGeom>
          <a:noFill/>
          <a:ln w="38100">
            <a:noFill/>
            <a:miter lim="800000"/>
            <a:headEnd/>
            <a:tailEnd/>
          </a:ln>
        </p:spPr>
        <p:txBody>
          <a:bodyPr>
            <a:prstTxWarp prst="textNoShape">
              <a:avLst/>
            </a:prstTxWarp>
            <a:spAutoFit/>
          </a:bodyPr>
          <a:lstStyle/>
          <a:p>
            <a:pPr algn="ctr"/>
            <a:r>
              <a:rPr lang="en-US" sz="2400" b="0" dirty="0"/>
              <a:t>C</a:t>
            </a:r>
            <a:r>
              <a:rPr lang="en-US" sz="2400" b="0" baseline="-25000" dirty="0"/>
              <a:t>3</a:t>
            </a:r>
            <a:r>
              <a:rPr lang="en-US" sz="2400" b="0" dirty="0"/>
              <a:t> = </a:t>
            </a:r>
            <a:br>
              <a:rPr lang="en-US" sz="2400" b="0" dirty="0"/>
            </a:br>
            <a:r>
              <a:rPr lang="en-US" sz="2400" b="0" dirty="0"/>
              <a:t>(</a:t>
            </a:r>
            <a:r>
              <a:rPr lang="en-US" sz="2400" b="0" dirty="0">
                <a:ea typeface="Arial" charset="0"/>
                <a:cs typeface="Arial" charset="0"/>
              </a:rPr>
              <a:t>input % 2 == 0) </a:t>
            </a:r>
            <a:r>
              <a:rPr lang="en-US" sz="2400" b="0" dirty="0">
                <a:ea typeface="Arial" charset="0"/>
                <a:cs typeface="Arial" charset="0"/>
                <a:sym typeface="Wingdings" charset="2"/>
              </a:rPr>
              <a:t> </a:t>
            </a:r>
            <a:r>
              <a:rPr lang="en-US" sz="2400" b="0" dirty="0">
                <a:ea typeface="Arial" charset="0"/>
                <a:cs typeface="Arial" charset="0"/>
              </a:rPr>
              <a:t/>
            </a:r>
            <a:br>
              <a:rPr lang="en-US" sz="2400" b="0" dirty="0">
                <a:ea typeface="Arial" charset="0"/>
                <a:cs typeface="Arial" charset="0"/>
              </a:rPr>
            </a:br>
            <a:r>
              <a:rPr lang="en-US" sz="2400" b="0" dirty="0">
                <a:ea typeface="Arial" charset="0"/>
                <a:cs typeface="Arial" charset="0"/>
              </a:rPr>
              <a:t>¬(</a:t>
            </a:r>
            <a:r>
              <a:rPr lang="en-US" sz="2400" b="0" dirty="0"/>
              <a:t>input + 2 % 2</a:t>
            </a:r>
            <a:r>
              <a:rPr lang="en-US" sz="2400" b="0" baseline="30000" dirty="0"/>
              <a:t>32</a:t>
            </a:r>
            <a:r>
              <a:rPr lang="en-US" sz="2400" b="0" dirty="0"/>
              <a:t> &gt; input) &amp;&amp;</a:t>
            </a:r>
            <a:br>
              <a:rPr lang="en-US" sz="2400" b="0" dirty="0"/>
            </a:br>
            <a:r>
              <a:rPr lang="en-US" sz="2400" b="0" dirty="0"/>
              <a:t>¬(input % 2 == 0) </a:t>
            </a:r>
            <a:r>
              <a:rPr lang="en-US" sz="2400" b="0" dirty="0">
                <a:sym typeface="Wingdings" charset="2"/>
              </a:rPr>
              <a:t> </a:t>
            </a:r>
            <a:r>
              <a:rPr lang="en-US" sz="2400" b="0" dirty="0"/>
              <a:t> </a:t>
            </a:r>
            <a:br>
              <a:rPr lang="en-US" sz="2400" b="0" dirty="0"/>
            </a:br>
            <a:r>
              <a:rPr lang="en-US" sz="2400" b="0" dirty="0"/>
              <a:t>¬ (input + 3 % 2</a:t>
            </a:r>
            <a:r>
              <a:rPr lang="en-US" sz="2400" b="0" baseline="30000" dirty="0"/>
              <a:t>32</a:t>
            </a:r>
            <a:r>
              <a:rPr lang="en-US" sz="2400" b="0" dirty="0"/>
              <a:t> &gt; input) </a:t>
            </a:r>
          </a:p>
        </p:txBody>
      </p:sp>
    </p:spTree>
    <p:extLst>
      <p:ext uri="{BB962C8B-B14F-4D97-AF65-F5344CB8AC3E}">
        <p14:creationId xmlns:p14="http://schemas.microsoft.com/office/powerpoint/2010/main" val="19075358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Line 2"/>
          <p:cNvSpPr>
            <a:spLocks noChangeShapeType="1"/>
          </p:cNvSpPr>
          <p:nvPr/>
        </p:nvSpPr>
        <p:spPr bwMode="auto">
          <a:xfrm>
            <a:off x="6381750" y="1393825"/>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400" dirty="0"/>
          </a:p>
        </p:txBody>
      </p:sp>
      <p:sp>
        <p:nvSpPr>
          <p:cNvPr id="75779" name="Text Box 3"/>
          <p:cNvSpPr txBox="1">
            <a:spLocks noChangeArrowheads="1"/>
          </p:cNvSpPr>
          <p:nvPr/>
        </p:nvSpPr>
        <p:spPr bwMode="auto">
          <a:xfrm>
            <a:off x="5238750" y="1927225"/>
            <a:ext cx="24384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if input % 2==0</a:t>
            </a:r>
          </a:p>
        </p:txBody>
      </p:sp>
      <p:sp>
        <p:nvSpPr>
          <p:cNvPr id="75780" name="Text Box 4"/>
          <p:cNvSpPr txBox="1">
            <a:spLocks noChangeArrowheads="1"/>
          </p:cNvSpPr>
          <p:nvPr/>
        </p:nvSpPr>
        <p:spPr bwMode="auto">
          <a:xfrm>
            <a:off x="5695950" y="936625"/>
            <a:ext cx="16002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read input</a:t>
            </a:r>
          </a:p>
        </p:txBody>
      </p:sp>
      <p:sp>
        <p:nvSpPr>
          <p:cNvPr id="75781" name="Line 5"/>
          <p:cNvSpPr>
            <a:spLocks noChangeShapeType="1"/>
          </p:cNvSpPr>
          <p:nvPr/>
        </p:nvSpPr>
        <p:spPr bwMode="auto">
          <a:xfrm flipH="1">
            <a:off x="54673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82" name="Text Box 6"/>
          <p:cNvSpPr txBox="1">
            <a:spLocks noChangeArrowheads="1"/>
          </p:cNvSpPr>
          <p:nvPr/>
        </p:nvSpPr>
        <p:spPr bwMode="auto">
          <a:xfrm>
            <a:off x="4476750" y="2841625"/>
            <a:ext cx="19812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+ 3</a:t>
            </a:r>
          </a:p>
        </p:txBody>
      </p:sp>
      <p:sp>
        <p:nvSpPr>
          <p:cNvPr id="75783" name="Text Box 7"/>
          <p:cNvSpPr txBox="1">
            <a:spLocks noChangeArrowheads="1"/>
          </p:cNvSpPr>
          <p:nvPr/>
        </p:nvSpPr>
        <p:spPr bwMode="auto">
          <a:xfrm>
            <a:off x="6762750" y="2841625"/>
            <a:ext cx="19812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b="0" dirty="0"/>
              <a:t>s := input + 2</a:t>
            </a:r>
          </a:p>
        </p:txBody>
      </p:sp>
      <p:sp>
        <p:nvSpPr>
          <p:cNvPr id="75784" name="Line 8"/>
          <p:cNvSpPr>
            <a:spLocks noChangeShapeType="1"/>
          </p:cNvSpPr>
          <p:nvPr/>
        </p:nvSpPr>
        <p:spPr bwMode="auto">
          <a:xfrm>
            <a:off x="53911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85" name="Text Box 9"/>
          <p:cNvSpPr txBox="1">
            <a:spLocks noChangeArrowheads="1"/>
          </p:cNvSpPr>
          <p:nvPr/>
        </p:nvSpPr>
        <p:spPr bwMode="auto">
          <a:xfrm>
            <a:off x="5086350" y="3667125"/>
            <a:ext cx="2819400" cy="461665"/>
          </a:xfrm>
          <a:prstGeom prst="rect">
            <a:avLst/>
          </a:prstGeom>
          <a:solidFill>
            <a:srgbClr val="FFFF99"/>
          </a:solidFill>
          <a:ln w="12700">
            <a:solidFill>
              <a:srgbClr val="000000"/>
            </a:solidFill>
            <a:miter lim="800000"/>
            <a:headEnd/>
            <a:tailEnd type="none" w="lg" len="med"/>
          </a:ln>
        </p:spPr>
        <p:txBody>
          <a:bodyPr>
            <a:prstTxWarp prst="textNoShape">
              <a:avLst/>
            </a:prstTxWarp>
            <a:spAutoFit/>
          </a:bodyPr>
          <a:lstStyle/>
          <a:p>
            <a:pPr algn="ctr"/>
            <a:r>
              <a:rPr lang="en-US" sz="2400" dirty="0"/>
              <a:t>if s &gt; input</a:t>
            </a:r>
          </a:p>
        </p:txBody>
      </p:sp>
      <p:sp>
        <p:nvSpPr>
          <p:cNvPr id="75786" name="Line 10"/>
          <p:cNvSpPr>
            <a:spLocks noChangeShapeType="1"/>
          </p:cNvSpPr>
          <p:nvPr/>
        </p:nvSpPr>
        <p:spPr bwMode="auto">
          <a:xfrm>
            <a:off x="6915150" y="238442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87" name="Text Box 11"/>
          <p:cNvSpPr txBox="1">
            <a:spLocks noChangeArrowheads="1"/>
          </p:cNvSpPr>
          <p:nvPr/>
        </p:nvSpPr>
        <p:spPr bwMode="auto">
          <a:xfrm>
            <a:off x="73723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75788" name="Text Box 12"/>
          <p:cNvSpPr txBox="1">
            <a:spLocks noChangeArrowheads="1"/>
          </p:cNvSpPr>
          <p:nvPr/>
        </p:nvSpPr>
        <p:spPr bwMode="auto">
          <a:xfrm>
            <a:off x="5162550" y="238442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75789" name="Rectangle 13"/>
          <p:cNvSpPr>
            <a:spLocks noChangeArrowheads="1"/>
          </p:cNvSpPr>
          <p:nvPr/>
        </p:nvSpPr>
        <p:spPr bwMode="auto">
          <a:xfrm>
            <a:off x="4552950" y="836911"/>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75790" name="Line 14"/>
          <p:cNvSpPr>
            <a:spLocks noChangeShapeType="1"/>
          </p:cNvSpPr>
          <p:nvPr/>
        </p:nvSpPr>
        <p:spPr bwMode="auto">
          <a:xfrm flipH="1">
            <a:off x="6991350" y="3298825"/>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91" name="Text Box 15"/>
          <p:cNvSpPr txBox="1">
            <a:spLocks noChangeArrowheads="1"/>
          </p:cNvSpPr>
          <p:nvPr/>
        </p:nvSpPr>
        <p:spPr bwMode="auto">
          <a:xfrm>
            <a:off x="5972175" y="4651375"/>
            <a:ext cx="2819400" cy="461665"/>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400" b="0" dirty="0"/>
              <a:t>ptr := realloc(ptr, s)</a:t>
            </a:r>
          </a:p>
        </p:txBody>
      </p:sp>
      <p:sp>
        <p:nvSpPr>
          <p:cNvPr id="75792" name="Line 16"/>
          <p:cNvSpPr>
            <a:spLocks noChangeShapeType="1"/>
          </p:cNvSpPr>
          <p:nvPr/>
        </p:nvSpPr>
        <p:spPr bwMode="auto">
          <a:xfrm>
            <a:off x="7419975" y="4181475"/>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93" name="Text Box 17"/>
          <p:cNvSpPr txBox="1">
            <a:spLocks noChangeArrowheads="1"/>
          </p:cNvSpPr>
          <p:nvPr/>
        </p:nvSpPr>
        <p:spPr bwMode="auto">
          <a:xfrm>
            <a:off x="7800975" y="4105275"/>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T</a:t>
            </a:r>
          </a:p>
        </p:txBody>
      </p:sp>
      <p:sp>
        <p:nvSpPr>
          <p:cNvPr id="75794" name="Line 18"/>
          <p:cNvSpPr>
            <a:spLocks noChangeShapeType="1"/>
          </p:cNvSpPr>
          <p:nvPr/>
        </p:nvSpPr>
        <p:spPr bwMode="auto">
          <a:xfrm flipH="1">
            <a:off x="5314950" y="41656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400" dirty="0"/>
          </a:p>
        </p:txBody>
      </p:sp>
      <p:sp>
        <p:nvSpPr>
          <p:cNvPr id="75795" name="Text Box 19"/>
          <p:cNvSpPr txBox="1">
            <a:spLocks noChangeArrowheads="1"/>
          </p:cNvSpPr>
          <p:nvPr/>
        </p:nvSpPr>
        <p:spPr bwMode="auto">
          <a:xfrm>
            <a:off x="5010150" y="4165600"/>
            <a:ext cx="457200" cy="461665"/>
          </a:xfrm>
          <a:prstGeom prst="rect">
            <a:avLst/>
          </a:prstGeom>
          <a:noFill/>
          <a:ln w="38100">
            <a:noFill/>
            <a:miter lim="800000"/>
            <a:headEnd/>
            <a:tailEnd type="none" w="lg" len="med"/>
          </a:ln>
        </p:spPr>
        <p:txBody>
          <a:bodyPr>
            <a:prstTxWarp prst="textNoShape">
              <a:avLst/>
            </a:prstTxWarp>
            <a:spAutoFit/>
          </a:bodyPr>
          <a:lstStyle/>
          <a:p>
            <a:pPr algn="ctr"/>
            <a:r>
              <a:rPr lang="en-US" sz="2400" b="0" i="1" dirty="0"/>
              <a:t>F</a:t>
            </a:r>
          </a:p>
        </p:txBody>
      </p:sp>
      <p:sp>
        <p:nvSpPr>
          <p:cNvPr id="75796" name="Text Box 20"/>
          <p:cNvSpPr txBox="1">
            <a:spLocks noChangeArrowheads="1"/>
          </p:cNvSpPr>
          <p:nvPr/>
        </p:nvSpPr>
        <p:spPr bwMode="auto">
          <a:xfrm>
            <a:off x="4524375" y="4638675"/>
            <a:ext cx="1066800" cy="461665"/>
          </a:xfrm>
          <a:prstGeom prst="rect">
            <a:avLst/>
          </a:prstGeom>
          <a:solidFill>
            <a:srgbClr val="FFFF99"/>
          </a:solidFill>
          <a:ln w="12700">
            <a:solidFill>
              <a:srgbClr val="000000"/>
            </a:solidFill>
            <a:miter lim="800000"/>
            <a:headEnd/>
            <a:tailEnd/>
          </a:ln>
        </p:spPr>
        <p:txBody>
          <a:bodyPr>
            <a:prstTxWarp prst="textNoShape">
              <a:avLst/>
            </a:prstTxWarp>
            <a:spAutoFit/>
          </a:bodyPr>
          <a:lstStyle/>
          <a:p>
            <a:pPr algn="ctr"/>
            <a:r>
              <a:rPr lang="en-US" sz="2400" b="0" dirty="0"/>
              <a:t>Error</a:t>
            </a:r>
          </a:p>
        </p:txBody>
      </p:sp>
      <p:sp>
        <p:nvSpPr>
          <p:cNvPr id="75798" name="Oval 27"/>
          <p:cNvSpPr>
            <a:spLocks noChangeArrowheads="1"/>
          </p:cNvSpPr>
          <p:nvPr/>
        </p:nvSpPr>
        <p:spPr bwMode="auto">
          <a:xfrm>
            <a:off x="1171575" y="5553075"/>
            <a:ext cx="1858963" cy="733425"/>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5799" name="Line 28"/>
          <p:cNvSpPr>
            <a:spLocks noChangeShapeType="1"/>
          </p:cNvSpPr>
          <p:nvPr/>
        </p:nvSpPr>
        <p:spPr bwMode="auto">
          <a:xfrm>
            <a:off x="2181225" y="5534025"/>
            <a:ext cx="1588" cy="733425"/>
          </a:xfrm>
          <a:prstGeom prst="lin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5800" name="Oval 29"/>
          <p:cNvSpPr>
            <a:spLocks noChangeArrowheads="1"/>
          </p:cNvSpPr>
          <p:nvPr/>
        </p:nvSpPr>
        <p:spPr bwMode="auto">
          <a:xfrm>
            <a:off x="1933575" y="5835650"/>
            <a:ext cx="125413" cy="14605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pic>
        <p:nvPicPr>
          <p:cNvPr id="75801" name="Picture 30" descr="MCj03469250000[1]"/>
          <p:cNvPicPr>
            <a:picLocks noChangeAspect="1" noChangeArrowheads="1"/>
          </p:cNvPicPr>
          <p:nvPr/>
        </p:nvPicPr>
        <p:blipFill>
          <a:blip r:embed="rId3"/>
          <a:srcRect/>
          <a:stretch>
            <a:fillRect/>
          </a:stretch>
        </p:blipFill>
        <p:spPr bwMode="auto">
          <a:xfrm>
            <a:off x="1857375" y="5840413"/>
            <a:ext cx="292100" cy="273050"/>
          </a:xfrm>
          <a:prstGeom prst="rect">
            <a:avLst/>
          </a:prstGeom>
          <a:noFill/>
          <a:ln w="9525">
            <a:noFill/>
            <a:miter lim="800000"/>
            <a:headEnd/>
            <a:tailEnd/>
          </a:ln>
        </p:spPr>
      </p:pic>
      <p:sp>
        <p:nvSpPr>
          <p:cNvPr id="75802" name="Text Box 31"/>
          <p:cNvSpPr txBox="1">
            <a:spLocks noChangeArrowheads="1"/>
          </p:cNvSpPr>
          <p:nvPr/>
        </p:nvSpPr>
        <p:spPr bwMode="auto">
          <a:xfrm>
            <a:off x="1085850" y="5684838"/>
            <a:ext cx="790575" cy="457200"/>
          </a:xfrm>
          <a:prstGeom prst="rect">
            <a:avLst/>
          </a:prstGeom>
          <a:noFill/>
          <a:ln w="38100">
            <a:noFill/>
            <a:miter lim="800000"/>
            <a:headEnd/>
            <a:tailEnd/>
          </a:ln>
        </p:spPr>
        <p:txBody>
          <a:bodyPr>
            <a:prstTxWarp prst="textNoShape">
              <a:avLst/>
            </a:prstTxWarp>
            <a:spAutoFit/>
          </a:bodyPr>
          <a:lstStyle/>
          <a:p>
            <a:r>
              <a:rPr lang="en-US" b="0" dirty="0">
                <a:solidFill>
                  <a:schemeClr val="bg1"/>
                </a:solidFill>
              </a:rPr>
              <a:t>Bad</a:t>
            </a:r>
          </a:p>
        </p:txBody>
      </p:sp>
      <p:sp>
        <p:nvSpPr>
          <p:cNvPr id="75803" name="Oval 32"/>
          <p:cNvSpPr>
            <a:spLocks noChangeArrowheads="1"/>
          </p:cNvSpPr>
          <p:nvPr/>
        </p:nvSpPr>
        <p:spPr bwMode="auto">
          <a:xfrm>
            <a:off x="1143000" y="4552950"/>
            <a:ext cx="1819275" cy="733425"/>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5804" name="Oval 33"/>
          <p:cNvSpPr>
            <a:spLocks noChangeArrowheads="1"/>
          </p:cNvSpPr>
          <p:nvPr/>
        </p:nvSpPr>
        <p:spPr bwMode="auto">
          <a:xfrm>
            <a:off x="2276475" y="4852988"/>
            <a:ext cx="503238" cy="366712"/>
          </a:xfrm>
          <a:prstGeom prst="ellips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5805" name="Freeform 34"/>
          <p:cNvSpPr>
            <a:spLocks/>
          </p:cNvSpPr>
          <p:nvPr/>
        </p:nvSpPr>
        <p:spPr bwMode="auto">
          <a:xfrm>
            <a:off x="1860550" y="5016500"/>
            <a:ext cx="433388" cy="825500"/>
          </a:xfrm>
          <a:custGeom>
            <a:avLst/>
            <a:gdLst>
              <a:gd name="T0" fmla="*/ 2147483647 w 273"/>
              <a:gd name="T1" fmla="*/ 0 h 520"/>
              <a:gd name="T2" fmla="*/ 2147483647 w 273"/>
              <a:gd name="T3" fmla="*/ 2147483647 h 520"/>
              <a:gd name="T4" fmla="*/ 2147483647 w 273"/>
              <a:gd name="T5" fmla="*/ 2147483647 h 520"/>
              <a:gd name="T6" fmla="*/ 0 60000 65536"/>
              <a:gd name="T7" fmla="*/ 0 60000 65536"/>
              <a:gd name="T8" fmla="*/ 0 60000 65536"/>
              <a:gd name="T9" fmla="*/ 0 w 273"/>
              <a:gd name="T10" fmla="*/ 0 h 520"/>
              <a:gd name="T11" fmla="*/ 273 w 273"/>
              <a:gd name="T12" fmla="*/ 520 h 520"/>
            </a:gdLst>
            <a:ahLst/>
            <a:cxnLst>
              <a:cxn ang="T6">
                <a:pos x="T0" y="T1"/>
              </a:cxn>
              <a:cxn ang="T7">
                <a:pos x="T2" y="T3"/>
              </a:cxn>
              <a:cxn ang="T8">
                <a:pos x="T4" y="T5"/>
              </a:cxn>
            </a:cxnLst>
            <a:rect l="T9" t="T10" r="T11" b="T12"/>
            <a:pathLst>
              <a:path w="273" h="520">
                <a:moveTo>
                  <a:pt x="273" y="0"/>
                </a:moveTo>
                <a:cubicBezTo>
                  <a:pt x="234" y="39"/>
                  <a:pt x="66" y="148"/>
                  <a:pt x="33" y="235"/>
                </a:cubicBezTo>
                <a:cubicBezTo>
                  <a:pt x="0" y="322"/>
                  <a:pt x="65" y="460"/>
                  <a:pt x="73" y="520"/>
                </a:cubicBezTo>
              </a:path>
            </a:pathLst>
          </a:custGeom>
          <a:noFill/>
          <a:ln w="38100">
            <a:solidFill>
              <a:srgbClr val="FF0000"/>
            </a:solidFill>
            <a:round/>
            <a:headEnd/>
            <a:tailEnd type="triangle" w="med" len="med"/>
          </a:ln>
        </p:spPr>
        <p:txBody>
          <a:bodyPr wrap="none" anchor="ctr">
            <a:prstTxWarp prst="textNoShape">
              <a:avLst/>
            </a:prstTxWarp>
            <a:spAutoFit/>
          </a:bodyPr>
          <a:lstStyle/>
          <a:p>
            <a:endParaRPr lang="en-US" dirty="0"/>
          </a:p>
        </p:txBody>
      </p:sp>
      <p:sp>
        <p:nvSpPr>
          <p:cNvPr id="75806" name="Oval 35"/>
          <p:cNvSpPr>
            <a:spLocks noChangeArrowheads="1"/>
          </p:cNvSpPr>
          <p:nvPr/>
        </p:nvSpPr>
        <p:spPr bwMode="auto">
          <a:xfrm>
            <a:off x="123825" y="3552825"/>
            <a:ext cx="1819275" cy="733425"/>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5807" name="Oval 36"/>
          <p:cNvSpPr>
            <a:spLocks noChangeArrowheads="1"/>
          </p:cNvSpPr>
          <p:nvPr/>
        </p:nvSpPr>
        <p:spPr bwMode="auto">
          <a:xfrm>
            <a:off x="733425" y="3857625"/>
            <a:ext cx="503238" cy="366713"/>
          </a:xfrm>
          <a:prstGeom prst="ellips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5808" name="Oval 37"/>
          <p:cNvSpPr>
            <a:spLocks noChangeArrowheads="1"/>
          </p:cNvSpPr>
          <p:nvPr/>
        </p:nvSpPr>
        <p:spPr bwMode="auto">
          <a:xfrm>
            <a:off x="2181225" y="3552825"/>
            <a:ext cx="1819275" cy="733425"/>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5809" name="Oval 38"/>
          <p:cNvSpPr>
            <a:spLocks noChangeArrowheads="1"/>
          </p:cNvSpPr>
          <p:nvPr/>
        </p:nvSpPr>
        <p:spPr bwMode="auto">
          <a:xfrm>
            <a:off x="3019425" y="3857625"/>
            <a:ext cx="125413" cy="14605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sp>
        <p:nvSpPr>
          <p:cNvPr id="75810" name="Oval 39"/>
          <p:cNvSpPr>
            <a:spLocks noChangeArrowheads="1"/>
          </p:cNvSpPr>
          <p:nvPr/>
        </p:nvSpPr>
        <p:spPr bwMode="auto">
          <a:xfrm>
            <a:off x="2943225" y="3781425"/>
            <a:ext cx="503238" cy="366713"/>
          </a:xfrm>
          <a:prstGeom prst="ellips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5811" name="Oval 40"/>
          <p:cNvSpPr>
            <a:spLocks noChangeArrowheads="1"/>
          </p:cNvSpPr>
          <p:nvPr/>
        </p:nvSpPr>
        <p:spPr bwMode="auto">
          <a:xfrm>
            <a:off x="3248025" y="3857625"/>
            <a:ext cx="125413" cy="14605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sp>
        <p:nvSpPr>
          <p:cNvPr id="75812" name="Oval 41"/>
          <p:cNvSpPr>
            <a:spLocks noChangeArrowheads="1"/>
          </p:cNvSpPr>
          <p:nvPr/>
        </p:nvSpPr>
        <p:spPr bwMode="auto">
          <a:xfrm>
            <a:off x="3095625" y="40100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13" name="Freeform 44"/>
          <p:cNvSpPr>
            <a:spLocks/>
          </p:cNvSpPr>
          <p:nvPr/>
        </p:nvSpPr>
        <p:spPr bwMode="auto">
          <a:xfrm>
            <a:off x="1160463" y="4183063"/>
            <a:ext cx="1173162" cy="695325"/>
          </a:xfrm>
          <a:custGeom>
            <a:avLst/>
            <a:gdLst>
              <a:gd name="T0" fmla="*/ 0 w 739"/>
              <a:gd name="T1" fmla="*/ 0 h 438"/>
              <a:gd name="T2" fmla="*/ 2147483647 w 739"/>
              <a:gd name="T3" fmla="*/ 2147483647 h 438"/>
              <a:gd name="T4" fmla="*/ 2147483647 w 739"/>
              <a:gd name="T5" fmla="*/ 2147483647 h 438"/>
              <a:gd name="T6" fmla="*/ 0 60000 65536"/>
              <a:gd name="T7" fmla="*/ 0 60000 65536"/>
              <a:gd name="T8" fmla="*/ 0 60000 65536"/>
              <a:gd name="T9" fmla="*/ 0 w 739"/>
              <a:gd name="T10" fmla="*/ 0 h 438"/>
              <a:gd name="T11" fmla="*/ 739 w 739"/>
              <a:gd name="T12" fmla="*/ 438 h 438"/>
            </a:gdLst>
            <a:ahLst/>
            <a:cxnLst>
              <a:cxn ang="T6">
                <a:pos x="T0" y="T1"/>
              </a:cxn>
              <a:cxn ang="T7">
                <a:pos x="T2" y="T3"/>
              </a:cxn>
              <a:cxn ang="T8">
                <a:pos x="T4" y="T5"/>
              </a:cxn>
            </a:cxnLst>
            <a:rect l="T9" t="T10" r="T11" b="T12"/>
            <a:pathLst>
              <a:path w="739" h="438">
                <a:moveTo>
                  <a:pt x="0" y="0"/>
                </a:moveTo>
                <a:lnTo>
                  <a:pt x="714" y="438"/>
                </a:lnTo>
                <a:lnTo>
                  <a:pt x="739" y="438"/>
                </a:lnTo>
              </a:path>
            </a:pathLst>
          </a:custGeom>
          <a:noFill/>
          <a:ln w="38100">
            <a:solidFill>
              <a:srgbClr val="FF0000"/>
            </a:solidFill>
            <a:round/>
            <a:headEnd/>
            <a:tailEnd type="triangle" w="med" len="med"/>
          </a:ln>
        </p:spPr>
        <p:txBody>
          <a:bodyPr wrap="none" anchor="ctr">
            <a:prstTxWarp prst="textNoShape">
              <a:avLst/>
            </a:prstTxWarp>
            <a:spAutoFit/>
          </a:bodyPr>
          <a:lstStyle/>
          <a:p>
            <a:endParaRPr lang="en-US" dirty="0"/>
          </a:p>
        </p:txBody>
      </p:sp>
      <p:sp>
        <p:nvSpPr>
          <p:cNvPr id="75814" name="Line 45"/>
          <p:cNvSpPr>
            <a:spLocks noChangeShapeType="1"/>
          </p:cNvSpPr>
          <p:nvPr/>
        </p:nvSpPr>
        <p:spPr bwMode="auto">
          <a:xfrm flipH="1">
            <a:off x="2714625" y="4162425"/>
            <a:ext cx="495300" cy="685800"/>
          </a:xfrm>
          <a:prstGeom prst="line">
            <a:avLst/>
          </a:prstGeom>
          <a:noFill/>
          <a:ln w="38100">
            <a:solidFill>
              <a:srgbClr val="FF0000"/>
            </a:solidFill>
            <a:round/>
            <a:headEnd/>
            <a:tailEnd type="triangle" w="med" len="med"/>
          </a:ln>
        </p:spPr>
        <p:txBody>
          <a:bodyPr anchor="ctr">
            <a:prstTxWarp prst="textNoShape">
              <a:avLst/>
            </a:prstTxWarp>
            <a:spAutoFit/>
          </a:bodyPr>
          <a:lstStyle/>
          <a:p>
            <a:endParaRPr lang="en-US" dirty="0"/>
          </a:p>
        </p:txBody>
      </p:sp>
      <p:sp>
        <p:nvSpPr>
          <p:cNvPr id="75815" name="Oval 46"/>
          <p:cNvSpPr>
            <a:spLocks noChangeArrowheads="1"/>
          </p:cNvSpPr>
          <p:nvPr/>
        </p:nvSpPr>
        <p:spPr bwMode="auto">
          <a:xfrm>
            <a:off x="2409825" y="49244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16" name="Oval 47"/>
          <p:cNvSpPr>
            <a:spLocks noChangeArrowheads="1"/>
          </p:cNvSpPr>
          <p:nvPr/>
        </p:nvSpPr>
        <p:spPr bwMode="auto">
          <a:xfrm>
            <a:off x="2562225" y="50768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17" name="Oval 48"/>
          <p:cNvSpPr>
            <a:spLocks noChangeArrowheads="1"/>
          </p:cNvSpPr>
          <p:nvPr/>
        </p:nvSpPr>
        <p:spPr bwMode="auto">
          <a:xfrm>
            <a:off x="2562225" y="49244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18" name="Oval 49"/>
          <p:cNvSpPr>
            <a:spLocks noChangeArrowheads="1"/>
          </p:cNvSpPr>
          <p:nvPr/>
        </p:nvSpPr>
        <p:spPr bwMode="auto">
          <a:xfrm>
            <a:off x="885825" y="39338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19" name="Oval 50"/>
          <p:cNvSpPr>
            <a:spLocks noChangeArrowheads="1"/>
          </p:cNvSpPr>
          <p:nvPr/>
        </p:nvSpPr>
        <p:spPr bwMode="auto">
          <a:xfrm>
            <a:off x="962025" y="40100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20" name="Oval 51"/>
          <p:cNvSpPr>
            <a:spLocks noChangeArrowheads="1"/>
          </p:cNvSpPr>
          <p:nvPr/>
        </p:nvSpPr>
        <p:spPr bwMode="auto">
          <a:xfrm>
            <a:off x="1114425" y="4010025"/>
            <a:ext cx="76200" cy="76200"/>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21" name="Oval 52"/>
          <p:cNvSpPr>
            <a:spLocks noChangeArrowheads="1"/>
          </p:cNvSpPr>
          <p:nvPr/>
        </p:nvSpPr>
        <p:spPr bwMode="auto">
          <a:xfrm>
            <a:off x="3171825" y="3933825"/>
            <a:ext cx="76200" cy="103188"/>
          </a:xfrm>
          <a:prstGeom prst="ellipse">
            <a:avLst/>
          </a:prstGeom>
          <a:solidFill>
            <a:srgbClr val="FFFF66"/>
          </a:solidFill>
          <a:ln w="38100">
            <a:noFill/>
            <a:round/>
            <a:headEnd/>
            <a:tailEnd/>
          </a:ln>
        </p:spPr>
        <p:txBody>
          <a:bodyPr anchor="ctr">
            <a:prstTxWarp prst="textNoShape">
              <a:avLst/>
            </a:prstTxWarp>
            <a:spAutoFit/>
          </a:bodyPr>
          <a:lstStyle/>
          <a:p>
            <a:endParaRPr lang="en-US" dirty="0"/>
          </a:p>
        </p:txBody>
      </p:sp>
      <p:sp>
        <p:nvSpPr>
          <p:cNvPr id="75822" name="Oval 53"/>
          <p:cNvSpPr>
            <a:spLocks noChangeArrowheads="1"/>
          </p:cNvSpPr>
          <p:nvPr/>
        </p:nvSpPr>
        <p:spPr bwMode="auto">
          <a:xfrm>
            <a:off x="1143000" y="2590800"/>
            <a:ext cx="1819275" cy="733425"/>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pic>
        <p:nvPicPr>
          <p:cNvPr id="75823" name="Picture 54" descr="MCj03710340000[1]"/>
          <p:cNvPicPr>
            <a:picLocks noChangeAspect="1" noChangeArrowheads="1"/>
          </p:cNvPicPr>
          <p:nvPr/>
        </p:nvPicPr>
        <p:blipFill>
          <a:blip r:embed="rId4"/>
          <a:srcRect/>
          <a:stretch>
            <a:fillRect/>
          </a:stretch>
        </p:blipFill>
        <p:spPr bwMode="auto">
          <a:xfrm>
            <a:off x="1781175" y="2768600"/>
            <a:ext cx="242888" cy="269875"/>
          </a:xfrm>
          <a:prstGeom prst="rect">
            <a:avLst/>
          </a:prstGeom>
          <a:noFill/>
          <a:ln w="9525">
            <a:noFill/>
            <a:miter lim="800000"/>
            <a:headEnd/>
            <a:tailEnd/>
          </a:ln>
        </p:spPr>
      </p:pic>
      <p:pic>
        <p:nvPicPr>
          <p:cNvPr id="75824" name="Picture 55" descr="MCj03710340000[1]"/>
          <p:cNvPicPr>
            <a:picLocks noChangeAspect="1" noChangeArrowheads="1"/>
          </p:cNvPicPr>
          <p:nvPr/>
        </p:nvPicPr>
        <p:blipFill>
          <a:blip r:embed="rId4"/>
          <a:srcRect/>
          <a:stretch>
            <a:fillRect/>
          </a:stretch>
        </p:blipFill>
        <p:spPr bwMode="auto">
          <a:xfrm>
            <a:off x="2162175" y="2844800"/>
            <a:ext cx="242888" cy="269875"/>
          </a:xfrm>
          <a:prstGeom prst="rect">
            <a:avLst/>
          </a:prstGeom>
          <a:noFill/>
          <a:ln w="9525">
            <a:noFill/>
            <a:miter lim="800000"/>
            <a:headEnd/>
            <a:tailEnd/>
          </a:ln>
        </p:spPr>
      </p:pic>
      <p:pic>
        <p:nvPicPr>
          <p:cNvPr id="75825" name="Picture 56" descr="MCj03710340000[1]"/>
          <p:cNvPicPr>
            <a:picLocks noChangeAspect="1" noChangeArrowheads="1"/>
          </p:cNvPicPr>
          <p:nvPr/>
        </p:nvPicPr>
        <p:blipFill>
          <a:blip r:embed="rId4"/>
          <a:srcRect/>
          <a:stretch>
            <a:fillRect/>
          </a:stretch>
        </p:blipFill>
        <p:spPr bwMode="auto">
          <a:xfrm>
            <a:off x="1933575" y="2921000"/>
            <a:ext cx="242888" cy="269875"/>
          </a:xfrm>
          <a:prstGeom prst="rect">
            <a:avLst/>
          </a:prstGeom>
          <a:noFill/>
          <a:ln w="9525">
            <a:noFill/>
            <a:miter lim="800000"/>
            <a:headEnd/>
            <a:tailEnd/>
          </a:ln>
        </p:spPr>
      </p:pic>
      <p:sp>
        <p:nvSpPr>
          <p:cNvPr id="75826" name="Oval 57"/>
          <p:cNvSpPr>
            <a:spLocks noChangeArrowheads="1"/>
          </p:cNvSpPr>
          <p:nvPr/>
        </p:nvSpPr>
        <p:spPr bwMode="auto">
          <a:xfrm>
            <a:off x="1628775" y="2743200"/>
            <a:ext cx="809625" cy="523875"/>
          </a:xfrm>
          <a:prstGeom prst="ellipse">
            <a:avLst/>
          </a:prstGeom>
          <a:noFill/>
          <a:ln w="38100">
            <a:solidFill>
              <a:srgbClr val="FF0000"/>
            </a:solidFill>
            <a:round/>
            <a:headEnd/>
            <a:tailEnd/>
          </a:ln>
        </p:spPr>
        <p:txBody>
          <a:bodyPr wrap="none" anchor="ctr">
            <a:prstTxWarp prst="textNoShape">
              <a:avLst/>
            </a:prstTxWarp>
            <a:spAutoFit/>
          </a:bodyPr>
          <a:lstStyle/>
          <a:p>
            <a:endParaRPr lang="en-US" dirty="0"/>
          </a:p>
        </p:txBody>
      </p:sp>
      <p:sp>
        <p:nvSpPr>
          <p:cNvPr id="75827" name="Line 58"/>
          <p:cNvSpPr>
            <a:spLocks noChangeShapeType="1"/>
          </p:cNvSpPr>
          <p:nvPr/>
        </p:nvSpPr>
        <p:spPr bwMode="auto">
          <a:xfrm flipH="1">
            <a:off x="1066800" y="3276600"/>
            <a:ext cx="762000" cy="533400"/>
          </a:xfrm>
          <a:prstGeom prst="line">
            <a:avLst/>
          </a:prstGeom>
          <a:noFill/>
          <a:ln w="38100">
            <a:solidFill>
              <a:srgbClr val="FF0000"/>
            </a:solidFill>
            <a:round/>
            <a:headEnd/>
            <a:tailEnd type="triangle" w="med" len="med"/>
          </a:ln>
        </p:spPr>
        <p:txBody>
          <a:bodyPr wrap="none" anchor="ctr">
            <a:prstTxWarp prst="textNoShape">
              <a:avLst/>
            </a:prstTxWarp>
            <a:spAutoFit/>
          </a:bodyPr>
          <a:lstStyle/>
          <a:p>
            <a:endParaRPr lang="en-US" dirty="0"/>
          </a:p>
        </p:txBody>
      </p:sp>
      <p:sp>
        <p:nvSpPr>
          <p:cNvPr id="75828" name="Line 59"/>
          <p:cNvSpPr>
            <a:spLocks noChangeShapeType="1"/>
          </p:cNvSpPr>
          <p:nvPr/>
        </p:nvSpPr>
        <p:spPr bwMode="auto">
          <a:xfrm>
            <a:off x="2209800" y="3200400"/>
            <a:ext cx="838200" cy="533400"/>
          </a:xfrm>
          <a:prstGeom prst="line">
            <a:avLst/>
          </a:prstGeom>
          <a:noFill/>
          <a:ln w="38100">
            <a:solidFill>
              <a:srgbClr val="FF0000"/>
            </a:solidFill>
            <a:round/>
            <a:headEnd/>
            <a:tailEnd type="triangle" w="med" len="med"/>
          </a:ln>
        </p:spPr>
        <p:txBody>
          <a:bodyPr wrap="none" anchor="ctr">
            <a:prstTxWarp prst="textNoShape">
              <a:avLst/>
            </a:prstTxWarp>
            <a:spAutoFit/>
          </a:bodyPr>
          <a:lstStyle/>
          <a:p>
            <a:endParaRPr lang="en-US" dirty="0"/>
          </a:p>
        </p:txBody>
      </p:sp>
      <p:sp>
        <p:nvSpPr>
          <p:cNvPr id="75829" name="AutoShape 60"/>
          <p:cNvSpPr>
            <a:spLocks noChangeArrowheads="1"/>
          </p:cNvSpPr>
          <p:nvPr/>
        </p:nvSpPr>
        <p:spPr bwMode="auto">
          <a:xfrm>
            <a:off x="457200" y="990600"/>
            <a:ext cx="3581400" cy="1295400"/>
          </a:xfrm>
          <a:prstGeom prst="wedgeRoundRectCallout">
            <a:avLst>
              <a:gd name="adj1" fmla="val -8593"/>
              <a:gd name="adj2" fmla="val 89954"/>
              <a:gd name="adj3" fmla="val 16667"/>
            </a:avLst>
          </a:prstGeom>
          <a:ln>
            <a:headEnd/>
            <a:tailEnd/>
          </a:ln>
        </p:spPr>
        <p:style>
          <a:lnRef idx="2">
            <a:schemeClr val="accent2"/>
          </a:lnRef>
          <a:fillRef idx="1">
            <a:schemeClr val="lt1"/>
          </a:fillRef>
          <a:effectRef idx="0">
            <a:schemeClr val="accent2"/>
          </a:effectRef>
          <a:fontRef idx="minor">
            <a:schemeClr val="dk1"/>
          </a:fontRef>
        </p:style>
        <p:txBody>
          <a:bodyPr anchor="ctr">
            <a:prstTxWarp prst="textNoShape">
              <a:avLst/>
            </a:prstTxWarp>
          </a:bodyPr>
          <a:lstStyle/>
          <a:p>
            <a:r>
              <a:rPr lang="en-US" sz="2400" dirty="0" smtClean="0"/>
              <a:t>Exploit is input </a:t>
            </a:r>
            <a:r>
              <a:rPr lang="en-US" sz="2400" dirty="0" err="1" smtClean="0"/>
              <a:t>s.t.</a:t>
            </a:r>
            <a:r>
              <a:rPr lang="en-US" sz="2400" dirty="0" smtClean="0"/>
              <a:t/>
            </a:r>
            <a:br>
              <a:rPr lang="en-US" sz="2400" dirty="0" smtClean="0"/>
            </a:br>
            <a:r>
              <a:rPr lang="en-US" sz="2400" dirty="0" smtClean="0"/>
              <a:t>C</a:t>
            </a:r>
            <a:r>
              <a:rPr lang="en-US" sz="2400" baseline="-25000" dirty="0" smtClean="0"/>
              <a:t>3</a:t>
            </a:r>
            <a:r>
              <a:rPr lang="en-US" sz="2400" dirty="0"/>
              <a:t>(input) = </a:t>
            </a:r>
            <a:r>
              <a:rPr lang="en-US" sz="2400" dirty="0" smtClean="0"/>
              <a:t>true</a:t>
            </a:r>
          </a:p>
        </p:txBody>
      </p:sp>
      <p:sp>
        <p:nvSpPr>
          <p:cNvPr id="2" name="TextBox 1"/>
          <p:cNvSpPr txBox="1"/>
          <p:nvPr/>
        </p:nvSpPr>
        <p:spPr>
          <a:xfrm>
            <a:off x="3886985" y="5835650"/>
            <a:ext cx="5087551" cy="954107"/>
          </a:xfrm>
          <a:prstGeom prst="rect">
            <a:avLst/>
          </a:prstGeom>
          <a:noFill/>
        </p:spPr>
        <p:txBody>
          <a:bodyPr wrap="none" rtlCol="0">
            <a:spAutoFit/>
          </a:bodyPr>
          <a:lstStyle/>
          <a:p>
            <a:pPr algn="ctr"/>
            <a:r>
              <a:rPr lang="en-US" sz="2800" dirty="0" smtClean="0"/>
              <a:t>Use STP or other solver to find</a:t>
            </a:r>
            <a:br>
              <a:rPr lang="en-US" sz="2800" dirty="0" smtClean="0"/>
            </a:br>
            <a:r>
              <a:rPr lang="en-US" sz="2800" dirty="0" smtClean="0"/>
              <a:t>exploit</a:t>
            </a:r>
            <a:endParaRPr lang="en-US" sz="2800" dirty="0"/>
          </a:p>
        </p:txBody>
      </p:sp>
    </p:spTree>
    <p:extLst>
      <p:ext uri="{BB962C8B-B14F-4D97-AF65-F5344CB8AC3E}">
        <p14:creationId xmlns:p14="http://schemas.microsoft.com/office/powerpoint/2010/main" val="414448265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descr="Large confetti"/>
          <p:cNvSpPr>
            <a:spLocks noGrp="1" noChangeArrowheads="1"/>
          </p:cNvSpPr>
          <p:nvPr>
            <p:ph type="title"/>
          </p:nvPr>
        </p:nvSpPr>
        <p:spPr/>
        <p:txBody>
          <a:bodyPr/>
          <a:lstStyle/>
          <a:p>
            <a:r>
              <a:rPr lang="en-US" dirty="0" smtClean="0">
                <a:ea typeface="ＭＳ Ｐゴシック" charset="-128"/>
                <a:cs typeface="ＭＳ Ｐゴシック" charset="-128"/>
              </a:rPr>
              <a:t>Problem 2: Loops</a:t>
            </a:r>
            <a:endParaRPr lang="en-US" dirty="0">
              <a:ea typeface="ＭＳ Ｐゴシック" charset="-128"/>
              <a:cs typeface="ＭＳ Ｐゴシック" charset="-128"/>
            </a:endParaRPr>
          </a:p>
        </p:txBody>
      </p:sp>
      <p:sp>
        <p:nvSpPr>
          <p:cNvPr id="77827" name="Oval 4"/>
          <p:cNvSpPr>
            <a:spLocks noChangeArrowheads="1"/>
          </p:cNvSpPr>
          <p:nvPr/>
        </p:nvSpPr>
        <p:spPr bwMode="auto">
          <a:xfrm>
            <a:off x="3463925" y="5486400"/>
            <a:ext cx="2247900" cy="762000"/>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7828" name="Line 5"/>
          <p:cNvSpPr>
            <a:spLocks noChangeShapeType="1"/>
          </p:cNvSpPr>
          <p:nvPr/>
        </p:nvSpPr>
        <p:spPr bwMode="auto">
          <a:xfrm>
            <a:off x="4606925" y="5486400"/>
            <a:ext cx="0" cy="762000"/>
          </a:xfrm>
          <a:prstGeom prst="lin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7829" name="Oval 6"/>
          <p:cNvSpPr>
            <a:spLocks noChangeArrowheads="1"/>
          </p:cNvSpPr>
          <p:nvPr/>
        </p:nvSpPr>
        <p:spPr bwMode="auto">
          <a:xfrm>
            <a:off x="4225925" y="5791200"/>
            <a:ext cx="152400" cy="15240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pic>
        <p:nvPicPr>
          <p:cNvPr id="77830" name="Picture 7" descr="MCj03469250000[1]"/>
          <p:cNvPicPr>
            <a:picLocks noChangeAspect="1" noChangeArrowheads="1"/>
          </p:cNvPicPr>
          <p:nvPr/>
        </p:nvPicPr>
        <p:blipFill>
          <a:blip r:embed="rId3"/>
          <a:srcRect/>
          <a:stretch>
            <a:fillRect/>
          </a:stretch>
        </p:blipFill>
        <p:spPr bwMode="auto">
          <a:xfrm>
            <a:off x="4149725" y="5791200"/>
            <a:ext cx="304800" cy="284163"/>
          </a:xfrm>
          <a:prstGeom prst="rect">
            <a:avLst/>
          </a:prstGeom>
          <a:noFill/>
          <a:ln w="9525">
            <a:noFill/>
            <a:miter lim="800000"/>
            <a:headEnd/>
            <a:tailEnd/>
          </a:ln>
        </p:spPr>
      </p:pic>
      <p:sp>
        <p:nvSpPr>
          <p:cNvPr id="77831" name="Text Box 8"/>
          <p:cNvSpPr txBox="1">
            <a:spLocks noChangeArrowheads="1"/>
          </p:cNvSpPr>
          <p:nvPr/>
        </p:nvSpPr>
        <p:spPr bwMode="auto">
          <a:xfrm>
            <a:off x="3378200" y="5629275"/>
            <a:ext cx="838200" cy="457200"/>
          </a:xfrm>
          <a:prstGeom prst="rect">
            <a:avLst/>
          </a:prstGeom>
          <a:noFill/>
          <a:ln w="38100">
            <a:noFill/>
            <a:miter lim="800000"/>
            <a:headEnd/>
            <a:tailEnd/>
          </a:ln>
        </p:spPr>
        <p:txBody>
          <a:bodyPr>
            <a:prstTxWarp prst="textNoShape">
              <a:avLst/>
            </a:prstTxWarp>
            <a:spAutoFit/>
          </a:bodyPr>
          <a:lstStyle/>
          <a:p>
            <a:r>
              <a:rPr lang="en-US" b="0" dirty="0">
                <a:solidFill>
                  <a:schemeClr val="bg1"/>
                </a:solidFill>
              </a:rPr>
              <a:t>Bad</a:t>
            </a:r>
          </a:p>
        </p:txBody>
      </p:sp>
      <p:sp>
        <p:nvSpPr>
          <p:cNvPr id="77832" name="Oval 9"/>
          <p:cNvSpPr>
            <a:spLocks noChangeArrowheads="1"/>
          </p:cNvSpPr>
          <p:nvPr/>
        </p:nvSpPr>
        <p:spPr bwMode="auto">
          <a:xfrm>
            <a:off x="3352800" y="1143000"/>
            <a:ext cx="2212975" cy="962025"/>
          </a:xfrm>
          <a:prstGeom prst="ellipse">
            <a:avLst/>
          </a:prstGeom>
          <a:solidFill>
            <a:srgbClr val="000000"/>
          </a:solidFill>
          <a:ln w="38100">
            <a:solidFill>
              <a:srgbClr val="000000"/>
            </a:solidFill>
            <a:round/>
            <a:headEnd/>
            <a:tailEnd/>
          </a:ln>
        </p:spPr>
        <p:txBody>
          <a:bodyPr anchor="ctr">
            <a:prstTxWarp prst="textNoShape">
              <a:avLst/>
            </a:prstTxWarp>
          </a:bodyPr>
          <a:lstStyle/>
          <a:p>
            <a:endParaRPr lang="en-US" sz="3200" b="0" dirty="0">
              <a:solidFill>
                <a:srgbClr val="FFFF99"/>
              </a:solidFill>
            </a:endParaRPr>
          </a:p>
        </p:txBody>
      </p:sp>
      <p:sp>
        <p:nvSpPr>
          <p:cNvPr id="77833" name="Oval 10"/>
          <p:cNvSpPr>
            <a:spLocks noChangeArrowheads="1"/>
          </p:cNvSpPr>
          <p:nvPr/>
        </p:nvSpPr>
        <p:spPr bwMode="auto">
          <a:xfrm>
            <a:off x="4343400" y="1266825"/>
            <a:ext cx="1266825" cy="762000"/>
          </a:xfrm>
          <a:prstGeom prst="ellipse">
            <a:avLst/>
          </a:prstGeom>
          <a:solidFill>
            <a:schemeClr val="bg1"/>
          </a:solidFill>
          <a:ln w="38100">
            <a:solidFill>
              <a:srgbClr val="000000"/>
            </a:solidFill>
            <a:round/>
            <a:headEnd/>
            <a:tailEnd/>
          </a:ln>
        </p:spPr>
        <p:txBody>
          <a:bodyPr anchor="ctr">
            <a:prstTxWarp prst="textNoShape">
              <a:avLst/>
            </a:prstTxWarp>
          </a:bodyPr>
          <a:lstStyle/>
          <a:p>
            <a:r>
              <a:rPr lang="en-US" dirty="0"/>
              <a:t>Safe</a:t>
            </a:r>
          </a:p>
        </p:txBody>
      </p:sp>
      <p:sp>
        <p:nvSpPr>
          <p:cNvPr id="77834" name="Oval 11"/>
          <p:cNvSpPr>
            <a:spLocks noChangeArrowheads="1"/>
          </p:cNvSpPr>
          <p:nvPr/>
        </p:nvSpPr>
        <p:spPr bwMode="auto">
          <a:xfrm>
            <a:off x="3435350" y="3813175"/>
            <a:ext cx="2200275" cy="762000"/>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7835" name="Line 12"/>
          <p:cNvSpPr>
            <a:spLocks noChangeShapeType="1"/>
          </p:cNvSpPr>
          <p:nvPr/>
        </p:nvSpPr>
        <p:spPr bwMode="auto">
          <a:xfrm>
            <a:off x="4340225" y="3784600"/>
            <a:ext cx="0" cy="762000"/>
          </a:xfrm>
          <a:prstGeom prst="lin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7836" name="Oval 13"/>
          <p:cNvSpPr>
            <a:spLocks noChangeArrowheads="1"/>
          </p:cNvSpPr>
          <p:nvPr/>
        </p:nvSpPr>
        <p:spPr bwMode="auto">
          <a:xfrm>
            <a:off x="4826000" y="4241800"/>
            <a:ext cx="152400" cy="15240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sp>
        <p:nvSpPr>
          <p:cNvPr id="77837" name="Freeform 14"/>
          <p:cNvSpPr>
            <a:spLocks/>
          </p:cNvSpPr>
          <p:nvPr/>
        </p:nvSpPr>
        <p:spPr bwMode="auto">
          <a:xfrm>
            <a:off x="4191000" y="4343400"/>
            <a:ext cx="639763" cy="1409700"/>
          </a:xfrm>
          <a:custGeom>
            <a:avLst/>
            <a:gdLst>
              <a:gd name="T0" fmla="*/ 2147483647 w 403"/>
              <a:gd name="T1" fmla="*/ 2147483647 h 888"/>
              <a:gd name="T2" fmla="*/ 2147483647 w 403"/>
              <a:gd name="T3" fmla="*/ 2147483647 h 888"/>
              <a:gd name="T4" fmla="*/ 2147483647 w 403"/>
              <a:gd name="T5" fmla="*/ 0 h 888"/>
              <a:gd name="T6" fmla="*/ 0 60000 65536"/>
              <a:gd name="T7" fmla="*/ 0 60000 65536"/>
              <a:gd name="T8" fmla="*/ 0 60000 65536"/>
              <a:gd name="T9" fmla="*/ 0 w 403"/>
              <a:gd name="T10" fmla="*/ 0 h 888"/>
              <a:gd name="T11" fmla="*/ 403 w 403"/>
              <a:gd name="T12" fmla="*/ 888 h 888"/>
            </a:gdLst>
            <a:ahLst/>
            <a:cxnLst>
              <a:cxn ang="T6">
                <a:pos x="T0" y="T1"/>
              </a:cxn>
              <a:cxn ang="T7">
                <a:pos x="T2" y="T3"/>
              </a:cxn>
              <a:cxn ang="T8">
                <a:pos x="T4" y="T5"/>
              </a:cxn>
            </a:cxnLst>
            <a:rect l="T9" t="T10" r="T11" b="T12"/>
            <a:pathLst>
              <a:path w="403" h="888">
                <a:moveTo>
                  <a:pt x="16" y="888"/>
                </a:moveTo>
                <a:cubicBezTo>
                  <a:pt x="12" y="784"/>
                  <a:pt x="0" y="748"/>
                  <a:pt x="64" y="600"/>
                </a:cubicBezTo>
                <a:cubicBezTo>
                  <a:pt x="128" y="452"/>
                  <a:pt x="333" y="125"/>
                  <a:pt x="403" y="0"/>
                </a:cubicBezTo>
              </a:path>
            </a:pathLst>
          </a:custGeom>
          <a:noFill/>
          <a:ln w="38100">
            <a:solidFill>
              <a:srgbClr val="FF0000"/>
            </a:solidFill>
            <a:round/>
            <a:headEnd type="triangle" w="med" len="med"/>
            <a:tailEnd/>
          </a:ln>
        </p:spPr>
        <p:txBody>
          <a:bodyPr wrap="none" anchor="ctr">
            <a:prstTxWarp prst="textNoShape">
              <a:avLst/>
            </a:prstTxWarp>
            <a:spAutoFit/>
          </a:bodyPr>
          <a:lstStyle/>
          <a:p>
            <a:endParaRPr lang="en-US" dirty="0"/>
          </a:p>
        </p:txBody>
      </p:sp>
      <p:pic>
        <p:nvPicPr>
          <p:cNvPr id="77838" name="Picture 16" descr="MCj03710340000[1]"/>
          <p:cNvPicPr>
            <a:picLocks noChangeAspect="1" noChangeArrowheads="1"/>
          </p:cNvPicPr>
          <p:nvPr/>
        </p:nvPicPr>
        <p:blipFill>
          <a:blip r:embed="rId4"/>
          <a:srcRect/>
          <a:stretch>
            <a:fillRect/>
          </a:stretch>
        </p:blipFill>
        <p:spPr bwMode="auto">
          <a:xfrm>
            <a:off x="3581400" y="1419225"/>
            <a:ext cx="274638" cy="304800"/>
          </a:xfrm>
          <a:prstGeom prst="rect">
            <a:avLst/>
          </a:prstGeom>
          <a:noFill/>
          <a:ln w="9525">
            <a:noFill/>
            <a:miter lim="800000"/>
            <a:headEnd/>
            <a:tailEnd/>
          </a:ln>
        </p:spPr>
      </p:pic>
      <p:pic>
        <p:nvPicPr>
          <p:cNvPr id="77839" name="Picture 17" descr="MCj03710340000[1]"/>
          <p:cNvPicPr>
            <a:picLocks noChangeAspect="1" noChangeArrowheads="1"/>
          </p:cNvPicPr>
          <p:nvPr/>
        </p:nvPicPr>
        <p:blipFill>
          <a:blip r:embed="rId4"/>
          <a:srcRect/>
          <a:stretch>
            <a:fillRect/>
          </a:stretch>
        </p:blipFill>
        <p:spPr bwMode="auto">
          <a:xfrm>
            <a:off x="3962400" y="1495425"/>
            <a:ext cx="274638" cy="304800"/>
          </a:xfrm>
          <a:prstGeom prst="rect">
            <a:avLst/>
          </a:prstGeom>
          <a:noFill/>
          <a:ln w="9525">
            <a:noFill/>
            <a:miter lim="800000"/>
            <a:headEnd/>
            <a:tailEnd/>
          </a:ln>
        </p:spPr>
      </p:pic>
      <p:pic>
        <p:nvPicPr>
          <p:cNvPr id="77840" name="Picture 18" descr="MCj03710340000[1]"/>
          <p:cNvPicPr>
            <a:picLocks noChangeAspect="1" noChangeArrowheads="1"/>
          </p:cNvPicPr>
          <p:nvPr/>
        </p:nvPicPr>
        <p:blipFill>
          <a:blip r:embed="rId4"/>
          <a:srcRect/>
          <a:stretch>
            <a:fillRect/>
          </a:stretch>
        </p:blipFill>
        <p:spPr bwMode="auto">
          <a:xfrm>
            <a:off x="3733800" y="1571625"/>
            <a:ext cx="274638" cy="304800"/>
          </a:xfrm>
          <a:prstGeom prst="rect">
            <a:avLst/>
          </a:prstGeom>
          <a:noFill/>
          <a:ln w="9525">
            <a:noFill/>
            <a:miter lim="800000"/>
            <a:headEnd/>
            <a:tailEnd/>
          </a:ln>
        </p:spPr>
      </p:pic>
      <p:sp>
        <p:nvSpPr>
          <p:cNvPr id="77841" name="Oval 19"/>
          <p:cNvSpPr>
            <a:spLocks noChangeArrowheads="1"/>
          </p:cNvSpPr>
          <p:nvPr/>
        </p:nvSpPr>
        <p:spPr bwMode="auto">
          <a:xfrm>
            <a:off x="3429000" y="1343025"/>
            <a:ext cx="914400" cy="609600"/>
          </a:xfrm>
          <a:prstGeom prst="ellipse">
            <a:avLst/>
          </a:prstGeom>
          <a:noFill/>
          <a:ln w="38100">
            <a:solidFill>
              <a:srgbClr val="FF0000"/>
            </a:solidFill>
            <a:round/>
            <a:headEnd/>
            <a:tailEnd/>
          </a:ln>
        </p:spPr>
        <p:txBody>
          <a:bodyPr wrap="none" anchor="ctr">
            <a:prstTxWarp prst="textNoShape">
              <a:avLst/>
            </a:prstTxWarp>
            <a:spAutoFit/>
          </a:bodyPr>
          <a:lstStyle/>
          <a:p>
            <a:endParaRPr lang="en-US" dirty="0"/>
          </a:p>
        </p:txBody>
      </p:sp>
      <p:sp>
        <p:nvSpPr>
          <p:cNvPr id="77842" name="Oval 20"/>
          <p:cNvSpPr>
            <a:spLocks noChangeArrowheads="1"/>
          </p:cNvSpPr>
          <p:nvPr/>
        </p:nvSpPr>
        <p:spPr bwMode="auto">
          <a:xfrm>
            <a:off x="3397250" y="2695575"/>
            <a:ext cx="2200275" cy="762000"/>
          </a:xfrm>
          <a:prstGeom prst="ellipse">
            <a:avLst/>
          </a:prstGeom>
          <a:solidFill>
            <a:srgbClr val="000000"/>
          </a:solidFill>
          <a:ln w="38100">
            <a:solidFill>
              <a:srgbClr val="000000"/>
            </a:solidFill>
            <a:round/>
            <a:headEnd/>
            <a:tailEnd/>
          </a:ln>
        </p:spPr>
        <p:txBody>
          <a:bodyPr anchor="ctr">
            <a:prstTxWarp prst="textNoShape">
              <a:avLst/>
            </a:prstTxWarp>
            <a:spAutoFit/>
          </a:bodyPr>
          <a:lstStyle/>
          <a:p>
            <a:endParaRPr lang="en-US" dirty="0"/>
          </a:p>
        </p:txBody>
      </p:sp>
      <p:sp>
        <p:nvSpPr>
          <p:cNvPr id="77843" name="Line 21"/>
          <p:cNvSpPr>
            <a:spLocks noChangeShapeType="1"/>
          </p:cNvSpPr>
          <p:nvPr/>
        </p:nvSpPr>
        <p:spPr bwMode="auto">
          <a:xfrm>
            <a:off x="4302125" y="2667000"/>
            <a:ext cx="0" cy="762000"/>
          </a:xfrm>
          <a:prstGeom prst="line">
            <a:avLst/>
          </a:prstGeom>
          <a:noFill/>
          <a:ln w="38100">
            <a:solidFill>
              <a:srgbClr val="FF0000"/>
            </a:solidFill>
            <a:round/>
            <a:headEnd/>
            <a:tailEnd/>
          </a:ln>
        </p:spPr>
        <p:txBody>
          <a:bodyPr anchor="ctr">
            <a:prstTxWarp prst="textNoShape">
              <a:avLst/>
            </a:prstTxWarp>
            <a:spAutoFit/>
          </a:bodyPr>
          <a:lstStyle/>
          <a:p>
            <a:endParaRPr lang="en-US" dirty="0"/>
          </a:p>
        </p:txBody>
      </p:sp>
      <p:sp>
        <p:nvSpPr>
          <p:cNvPr id="77844" name="Oval 22"/>
          <p:cNvSpPr>
            <a:spLocks noChangeArrowheads="1"/>
          </p:cNvSpPr>
          <p:nvPr/>
        </p:nvSpPr>
        <p:spPr bwMode="auto">
          <a:xfrm>
            <a:off x="4953000" y="2984500"/>
            <a:ext cx="152400" cy="152400"/>
          </a:xfrm>
          <a:prstGeom prst="ellipse">
            <a:avLst/>
          </a:prstGeom>
          <a:solidFill>
            <a:srgbClr val="FFFF66"/>
          </a:solidFill>
          <a:ln w="38100">
            <a:solidFill>
              <a:srgbClr val="000000"/>
            </a:solidFill>
            <a:round/>
            <a:headEnd/>
            <a:tailEnd/>
          </a:ln>
        </p:spPr>
        <p:txBody>
          <a:bodyPr wrap="none" anchor="ctr">
            <a:prstTxWarp prst="textNoShape">
              <a:avLst/>
            </a:prstTxWarp>
            <a:spAutoFit/>
          </a:bodyPr>
          <a:lstStyle/>
          <a:p>
            <a:endParaRPr lang="en-US" dirty="0"/>
          </a:p>
        </p:txBody>
      </p:sp>
      <p:sp>
        <p:nvSpPr>
          <p:cNvPr id="77845" name="Freeform 24"/>
          <p:cNvSpPr>
            <a:spLocks/>
          </p:cNvSpPr>
          <p:nvPr/>
        </p:nvSpPr>
        <p:spPr bwMode="auto">
          <a:xfrm>
            <a:off x="4546600" y="3136900"/>
            <a:ext cx="406400" cy="1066800"/>
          </a:xfrm>
          <a:custGeom>
            <a:avLst/>
            <a:gdLst>
              <a:gd name="T0" fmla="*/ 2147483647 w 256"/>
              <a:gd name="T1" fmla="*/ 2147483647 h 672"/>
              <a:gd name="T2" fmla="*/ 2147483647 w 256"/>
              <a:gd name="T3" fmla="*/ 2147483647 h 672"/>
              <a:gd name="T4" fmla="*/ 2147483647 w 256"/>
              <a:gd name="T5" fmla="*/ 0 h 672"/>
              <a:gd name="T6" fmla="*/ 0 60000 65536"/>
              <a:gd name="T7" fmla="*/ 0 60000 65536"/>
              <a:gd name="T8" fmla="*/ 0 60000 65536"/>
              <a:gd name="T9" fmla="*/ 0 w 256"/>
              <a:gd name="T10" fmla="*/ 0 h 672"/>
              <a:gd name="T11" fmla="*/ 256 w 256"/>
              <a:gd name="T12" fmla="*/ 672 h 672"/>
            </a:gdLst>
            <a:ahLst/>
            <a:cxnLst>
              <a:cxn ang="T6">
                <a:pos x="T0" y="T1"/>
              </a:cxn>
              <a:cxn ang="T7">
                <a:pos x="T2" y="T3"/>
              </a:cxn>
              <a:cxn ang="T8">
                <a:pos x="T4" y="T5"/>
              </a:cxn>
            </a:cxnLst>
            <a:rect l="T9" t="T10" r="T11" b="T12"/>
            <a:pathLst>
              <a:path w="256" h="672">
                <a:moveTo>
                  <a:pt x="160" y="672"/>
                </a:moveTo>
                <a:cubicBezTo>
                  <a:pt x="80" y="512"/>
                  <a:pt x="0" y="352"/>
                  <a:pt x="16" y="240"/>
                </a:cubicBezTo>
                <a:cubicBezTo>
                  <a:pt x="32" y="128"/>
                  <a:pt x="144" y="64"/>
                  <a:pt x="256" y="0"/>
                </a:cubicBezTo>
              </a:path>
            </a:pathLst>
          </a:custGeom>
          <a:noFill/>
          <a:ln w="38100">
            <a:solidFill>
              <a:srgbClr val="FF0000"/>
            </a:solidFill>
            <a:round/>
            <a:headEnd type="triangle" w="med" len="med"/>
            <a:tailEnd/>
          </a:ln>
        </p:spPr>
        <p:txBody>
          <a:bodyPr wrap="none" anchor="ctr">
            <a:prstTxWarp prst="textNoShape">
              <a:avLst/>
            </a:prstTxWarp>
            <a:spAutoFit/>
          </a:bodyPr>
          <a:lstStyle/>
          <a:p>
            <a:endParaRPr lang="en-US" dirty="0"/>
          </a:p>
        </p:txBody>
      </p:sp>
      <p:sp>
        <p:nvSpPr>
          <p:cNvPr id="77846" name="Freeform 25"/>
          <p:cNvSpPr>
            <a:spLocks/>
          </p:cNvSpPr>
          <p:nvPr/>
        </p:nvSpPr>
        <p:spPr bwMode="auto">
          <a:xfrm>
            <a:off x="5029200" y="3060700"/>
            <a:ext cx="482600" cy="1143000"/>
          </a:xfrm>
          <a:custGeom>
            <a:avLst/>
            <a:gdLst>
              <a:gd name="T0" fmla="*/ 2147483647 w 304"/>
              <a:gd name="T1" fmla="*/ 0 h 720"/>
              <a:gd name="T2" fmla="*/ 2147483647 w 304"/>
              <a:gd name="T3" fmla="*/ 2147483647 h 720"/>
              <a:gd name="T4" fmla="*/ 0 w 304"/>
              <a:gd name="T5" fmla="*/ 2147483647 h 720"/>
              <a:gd name="T6" fmla="*/ 0 60000 65536"/>
              <a:gd name="T7" fmla="*/ 0 60000 65536"/>
              <a:gd name="T8" fmla="*/ 0 60000 65536"/>
              <a:gd name="T9" fmla="*/ 0 w 304"/>
              <a:gd name="T10" fmla="*/ 0 h 720"/>
              <a:gd name="T11" fmla="*/ 304 w 304"/>
              <a:gd name="T12" fmla="*/ 720 h 720"/>
            </a:gdLst>
            <a:ahLst/>
            <a:cxnLst>
              <a:cxn ang="T6">
                <a:pos x="T0" y="T1"/>
              </a:cxn>
              <a:cxn ang="T7">
                <a:pos x="T2" y="T3"/>
              </a:cxn>
              <a:cxn ang="T8">
                <a:pos x="T4" y="T5"/>
              </a:cxn>
            </a:cxnLst>
            <a:rect l="T9" t="T10" r="T11" b="T12"/>
            <a:pathLst>
              <a:path w="304" h="720">
                <a:moveTo>
                  <a:pt x="96" y="0"/>
                </a:moveTo>
                <a:cubicBezTo>
                  <a:pt x="200" y="132"/>
                  <a:pt x="304" y="264"/>
                  <a:pt x="288" y="384"/>
                </a:cubicBezTo>
                <a:cubicBezTo>
                  <a:pt x="272" y="504"/>
                  <a:pt x="136" y="612"/>
                  <a:pt x="0" y="720"/>
                </a:cubicBezTo>
              </a:path>
            </a:pathLst>
          </a:custGeom>
          <a:noFill/>
          <a:ln w="38100">
            <a:solidFill>
              <a:srgbClr val="FF0000"/>
            </a:solidFill>
            <a:round/>
            <a:headEnd type="triangle" w="med" len="med"/>
            <a:tailEnd/>
          </a:ln>
        </p:spPr>
        <p:txBody>
          <a:bodyPr wrap="none" anchor="ctr">
            <a:prstTxWarp prst="textNoShape">
              <a:avLst/>
            </a:prstTxWarp>
            <a:spAutoFit/>
          </a:bodyPr>
          <a:lstStyle/>
          <a:p>
            <a:endParaRPr lang="en-US" dirty="0"/>
          </a:p>
        </p:txBody>
      </p:sp>
      <p:sp>
        <p:nvSpPr>
          <p:cNvPr id="77847" name="Freeform 26"/>
          <p:cNvSpPr>
            <a:spLocks/>
          </p:cNvSpPr>
          <p:nvPr/>
        </p:nvSpPr>
        <p:spPr bwMode="auto">
          <a:xfrm>
            <a:off x="3810000" y="1905000"/>
            <a:ext cx="1143000" cy="1189038"/>
          </a:xfrm>
          <a:custGeom>
            <a:avLst/>
            <a:gdLst>
              <a:gd name="T0" fmla="*/ 2147483647 w 720"/>
              <a:gd name="T1" fmla="*/ 2147483647 h 749"/>
              <a:gd name="T2" fmla="*/ 2147483647 w 720"/>
              <a:gd name="T3" fmla="*/ 2147483647 h 749"/>
              <a:gd name="T4" fmla="*/ 0 w 720"/>
              <a:gd name="T5" fmla="*/ 0 h 749"/>
              <a:gd name="T6" fmla="*/ 0 60000 65536"/>
              <a:gd name="T7" fmla="*/ 0 60000 65536"/>
              <a:gd name="T8" fmla="*/ 0 60000 65536"/>
              <a:gd name="T9" fmla="*/ 0 w 720"/>
              <a:gd name="T10" fmla="*/ 0 h 749"/>
              <a:gd name="T11" fmla="*/ 720 w 720"/>
              <a:gd name="T12" fmla="*/ 749 h 749"/>
            </a:gdLst>
            <a:ahLst/>
            <a:cxnLst>
              <a:cxn ang="T6">
                <a:pos x="T0" y="T1"/>
              </a:cxn>
              <a:cxn ang="T7">
                <a:pos x="T2" y="T3"/>
              </a:cxn>
              <a:cxn ang="T8">
                <a:pos x="T4" y="T5"/>
              </a:cxn>
            </a:cxnLst>
            <a:rect l="T9" t="T10" r="T11" b="T12"/>
            <a:pathLst>
              <a:path w="720" h="749">
                <a:moveTo>
                  <a:pt x="720" y="749"/>
                </a:moveTo>
                <a:cubicBezTo>
                  <a:pt x="651" y="683"/>
                  <a:pt x="427" y="480"/>
                  <a:pt x="307" y="355"/>
                </a:cubicBezTo>
                <a:cubicBezTo>
                  <a:pt x="187" y="230"/>
                  <a:pt x="64" y="74"/>
                  <a:pt x="0" y="0"/>
                </a:cubicBezTo>
              </a:path>
            </a:pathLst>
          </a:custGeom>
          <a:noFill/>
          <a:ln w="38100">
            <a:solidFill>
              <a:srgbClr val="FF0000"/>
            </a:solidFill>
            <a:prstDash val="sysDot"/>
            <a:round/>
            <a:headEnd type="triangle" w="med" len="med"/>
            <a:tailEnd/>
          </a:ln>
        </p:spPr>
        <p:txBody>
          <a:bodyPr wrap="none" anchor="ctr">
            <a:prstTxWarp prst="textNoShape">
              <a:avLst/>
            </a:prstTxWarp>
            <a:spAutoFit/>
          </a:bodyPr>
          <a:lstStyle/>
          <a:p>
            <a:endParaRPr lang="en-US" dirty="0"/>
          </a:p>
        </p:txBody>
      </p:sp>
      <p:sp>
        <p:nvSpPr>
          <p:cNvPr id="77848" name="AutoShape 27"/>
          <p:cNvSpPr>
            <a:spLocks noChangeArrowheads="1"/>
          </p:cNvSpPr>
          <p:nvPr/>
        </p:nvSpPr>
        <p:spPr bwMode="auto">
          <a:xfrm>
            <a:off x="6629400" y="2438400"/>
            <a:ext cx="1905000" cy="1905000"/>
          </a:xfrm>
          <a:prstGeom prst="wedgeRoundRectCallout">
            <a:avLst>
              <a:gd name="adj1" fmla="val -107667"/>
              <a:gd name="adj2" fmla="val 14750"/>
              <a:gd name="adj3" fmla="val 16667"/>
            </a:avLst>
          </a:prstGeom>
          <a:noFill/>
          <a:ln w="38100">
            <a:solidFill>
              <a:srgbClr val="FF0000"/>
            </a:solidFill>
            <a:miter lim="800000"/>
            <a:headEnd/>
            <a:tailEnd/>
          </a:ln>
        </p:spPr>
        <p:txBody>
          <a:bodyPr anchor="ctr">
            <a:prstTxWarp prst="textNoShape">
              <a:avLst/>
            </a:prstTxWarp>
          </a:bodyPr>
          <a:lstStyle/>
          <a:p>
            <a:r>
              <a:rPr lang="en-US" sz="2800" dirty="0"/>
              <a:t>Consider a fixed number of times</a:t>
            </a:r>
          </a:p>
        </p:txBody>
      </p:sp>
      <p:sp>
        <p:nvSpPr>
          <p:cNvPr id="2" name="TextBox 1"/>
          <p:cNvSpPr txBox="1"/>
          <p:nvPr/>
        </p:nvSpPr>
        <p:spPr>
          <a:xfrm>
            <a:off x="5979872" y="4763113"/>
            <a:ext cx="2835516" cy="1569660"/>
          </a:xfrm>
          <a:prstGeom prst="rect">
            <a:avLst/>
          </a:prstGeom>
          <a:noFill/>
        </p:spPr>
        <p:txBody>
          <a:bodyPr wrap="square" rtlCol="0">
            <a:spAutoFit/>
          </a:bodyPr>
          <a:lstStyle/>
          <a:p>
            <a:r>
              <a:rPr lang="en-US" sz="3200" dirty="0" smtClean="0"/>
              <a:t>How many times? No good answer.</a:t>
            </a:r>
            <a:endParaRPr lang="en-US" sz="3200" dirty="0"/>
          </a:p>
        </p:txBody>
      </p:sp>
    </p:spTree>
    <p:extLst>
      <p:ext uri="{BB962C8B-B14F-4D97-AF65-F5344CB8AC3E}">
        <p14:creationId xmlns:p14="http://schemas.microsoft.com/office/powerpoint/2010/main" val="33861261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descr="Large confetti"/>
          <p:cNvSpPr>
            <a:spLocks noChangeArrowheads="1"/>
          </p:cNvSpPr>
          <p:nvPr/>
        </p:nvSpPr>
        <p:spPr bwMode="auto">
          <a:xfrm>
            <a:off x="304800" y="609600"/>
            <a:ext cx="8570913" cy="3886200"/>
          </a:xfrm>
          <a:prstGeom prst="rect">
            <a:avLst/>
          </a:prstGeom>
          <a:noFill/>
          <a:ln w="12700">
            <a:noFill/>
            <a:miter lim="800000"/>
            <a:headEnd/>
            <a:tailEnd/>
          </a:ln>
        </p:spPr>
        <p:txBody>
          <a:bodyPr lIns="90488" tIns="44450" rIns="90488" bIns="44450">
            <a:prstTxWarp prst="textNoShape">
              <a:avLst/>
            </a:prstTxWarp>
          </a:bodyPr>
          <a:lstStyle/>
          <a:p>
            <a:pPr marL="571500" indent="-571500">
              <a:lnSpc>
                <a:spcPct val="88000"/>
              </a:lnSpc>
              <a:spcBef>
                <a:spcPct val="30000"/>
              </a:spcBef>
              <a:buClr>
                <a:schemeClr val="accent2"/>
              </a:buClr>
              <a:buSzPct val="100000"/>
            </a:pPr>
            <a:r>
              <a:rPr lang="en-US" sz="3600" dirty="0" smtClean="0">
                <a:solidFill>
                  <a:schemeClr val="accent2"/>
                </a:solidFill>
              </a:rPr>
              <a:t>Problem 1:</a:t>
            </a:r>
            <a:endParaRPr lang="en-US" sz="3600" dirty="0">
              <a:solidFill>
                <a:schemeClr val="accent2"/>
              </a:solidFill>
            </a:endParaRPr>
          </a:p>
          <a:p>
            <a:pPr marL="571500" indent="-571500" algn="l">
              <a:lnSpc>
                <a:spcPct val="88000"/>
              </a:lnSpc>
              <a:spcBef>
                <a:spcPct val="30000"/>
              </a:spcBef>
              <a:buClr>
                <a:schemeClr val="accent2"/>
              </a:buClr>
              <a:buSzPct val="100000"/>
              <a:buFontTx/>
              <a:buAutoNum type="arabicPeriod"/>
            </a:pPr>
            <a:r>
              <a:rPr lang="en-US" sz="3200" dirty="0" smtClean="0"/>
              <a:t>WP not </a:t>
            </a:r>
            <a:r>
              <a:rPr lang="en-US" sz="3200" dirty="0"/>
              <a:t>suitable for</a:t>
            </a:r>
            <a:r>
              <a:rPr lang="en-US" sz="3200" dirty="0" smtClean="0"/>
              <a:t> programs with </a:t>
            </a:r>
            <a:r>
              <a:rPr lang="en-US" sz="3200" dirty="0" err="1" smtClean="0"/>
              <a:t>gotos</a:t>
            </a:r>
            <a:r>
              <a:rPr lang="en-US" sz="3200" dirty="0" smtClean="0"/>
              <a:t> (unstructured programs)</a:t>
            </a:r>
          </a:p>
          <a:p>
            <a:pPr marL="571500" indent="-571500" algn="l">
              <a:lnSpc>
                <a:spcPct val="88000"/>
              </a:lnSpc>
              <a:spcBef>
                <a:spcPct val="30000"/>
              </a:spcBef>
              <a:buClr>
                <a:schemeClr val="accent2"/>
              </a:buClr>
              <a:buSzPct val="100000"/>
              <a:buFontTx/>
              <a:buAutoNum type="arabicPeriod"/>
            </a:pPr>
            <a:r>
              <a:rPr lang="en-US" sz="3200" dirty="0"/>
              <a:t>Final C is exponential in size</a:t>
            </a:r>
          </a:p>
          <a:p>
            <a:pPr marL="914400" lvl="1" indent="-457200" algn="l">
              <a:lnSpc>
                <a:spcPct val="88000"/>
              </a:lnSpc>
              <a:spcBef>
                <a:spcPct val="30000"/>
              </a:spcBef>
              <a:buClr>
                <a:schemeClr val="accent2"/>
              </a:buClr>
              <a:buSzPct val="100000"/>
              <a:buFontTx/>
              <a:buChar char="–"/>
            </a:pPr>
            <a:r>
              <a:rPr lang="en-US" sz="2000" dirty="0">
                <a:ea typeface="ＭＳ Ｐゴシック" charset="-128"/>
                <a:cs typeface="ＭＳ Ｐゴシック" charset="-128"/>
              </a:rPr>
              <a:t>Due to substitution for assignment </a:t>
            </a:r>
          </a:p>
          <a:p>
            <a:pPr marL="914400" lvl="1" indent="-457200" algn="l">
              <a:lnSpc>
                <a:spcPct val="88000"/>
              </a:lnSpc>
              <a:spcBef>
                <a:spcPct val="30000"/>
              </a:spcBef>
              <a:buClr>
                <a:schemeClr val="accent2"/>
              </a:buClr>
              <a:buSzPct val="100000"/>
              <a:buFontTx/>
              <a:buChar char="–"/>
            </a:pPr>
            <a:r>
              <a:rPr lang="en-US" sz="2000" dirty="0">
                <a:ea typeface="ＭＳ Ｐゴシック" charset="-128"/>
                <a:cs typeface="ＭＳ Ｐゴシック" charset="-128"/>
              </a:rPr>
              <a:t>Duplication of condition in branches</a:t>
            </a:r>
          </a:p>
          <a:p>
            <a:pPr marL="914400" lvl="1" indent="-457200" algn="l">
              <a:lnSpc>
                <a:spcPct val="88000"/>
              </a:lnSpc>
              <a:spcBef>
                <a:spcPct val="30000"/>
              </a:spcBef>
              <a:buClr>
                <a:schemeClr val="accent2"/>
              </a:buClr>
              <a:buSzPct val="100000"/>
              <a:buFontTx/>
              <a:buChar char="–"/>
            </a:pPr>
            <a:endParaRPr lang="en-US" dirty="0">
              <a:ea typeface="ＭＳ Ｐゴシック" charset="-128"/>
              <a:cs typeface="ＭＳ Ｐゴシック" charset="-128"/>
            </a:endParaRPr>
          </a:p>
        </p:txBody>
      </p:sp>
      <p:sp>
        <p:nvSpPr>
          <p:cNvPr id="79875" name="Rectangle 6"/>
          <p:cNvSpPr>
            <a:spLocks noChangeArrowheads="1"/>
          </p:cNvSpPr>
          <p:nvPr/>
        </p:nvSpPr>
        <p:spPr bwMode="auto">
          <a:xfrm>
            <a:off x="6553200" y="3460115"/>
            <a:ext cx="2438400" cy="641806"/>
          </a:xfrm>
          <a:prstGeom prst="rect">
            <a:avLst/>
          </a:prstGeom>
          <a:noFill/>
          <a:ln w="38100">
            <a:solidFill>
              <a:srgbClr val="000000"/>
            </a:solidFill>
            <a:miter lim="800000"/>
            <a:headEnd/>
            <a:tailEnd/>
          </a:ln>
        </p:spPr>
        <p:txBody>
          <a:bodyPr wrap="square" anchor="ctr">
            <a:prstTxWarp prst="textNoShape">
              <a:avLst/>
            </a:prstTxWarp>
            <a:noAutofit/>
          </a:bodyPr>
          <a:lstStyle/>
          <a:p>
            <a:pPr algn="ctr"/>
            <a:r>
              <a:rPr lang="en-US" b="0" dirty="0"/>
              <a:t>Condition Rule</a:t>
            </a:r>
          </a:p>
        </p:txBody>
      </p:sp>
      <p:sp>
        <p:nvSpPr>
          <p:cNvPr id="79876" name="Text Box 7"/>
          <p:cNvSpPr txBox="1">
            <a:spLocks noChangeArrowheads="1"/>
          </p:cNvSpPr>
          <p:nvPr/>
        </p:nvSpPr>
        <p:spPr bwMode="auto">
          <a:xfrm>
            <a:off x="6553200" y="2734379"/>
            <a:ext cx="2438400" cy="637531"/>
          </a:xfrm>
          <a:prstGeom prst="rect">
            <a:avLst/>
          </a:prstGeom>
          <a:noFill/>
          <a:ln w="38100">
            <a:solidFill>
              <a:srgbClr val="000000"/>
            </a:solidFill>
            <a:miter lim="800000"/>
            <a:headEnd/>
            <a:tailEnd/>
          </a:ln>
        </p:spPr>
        <p:txBody>
          <a:bodyPr>
            <a:prstTxWarp prst="textNoShape">
              <a:avLst/>
            </a:prstTxWarp>
            <a:noAutofit/>
          </a:bodyPr>
          <a:lstStyle/>
          <a:p>
            <a:pPr algn="ctr"/>
            <a:r>
              <a:rPr lang="en-US" sz="2000" b="0" dirty="0"/>
              <a:t>Substitution rule</a:t>
            </a:r>
          </a:p>
        </p:txBody>
      </p:sp>
      <p:sp>
        <p:nvSpPr>
          <p:cNvPr id="2" name="TextBox 1"/>
          <p:cNvSpPr txBox="1"/>
          <p:nvPr/>
        </p:nvSpPr>
        <p:spPr>
          <a:xfrm>
            <a:off x="511552" y="4780754"/>
            <a:ext cx="8167200" cy="1815882"/>
          </a:xfrm>
          <a:prstGeom prst="rect">
            <a:avLst/>
          </a:prstGeom>
          <a:noFill/>
        </p:spPr>
        <p:txBody>
          <a:bodyPr wrap="square" rtlCol="0">
            <a:spAutoFit/>
          </a:bodyPr>
          <a:lstStyle/>
          <a:p>
            <a:r>
              <a:rPr lang="en-US" sz="2800" dirty="0" smtClean="0"/>
              <a:t>Developed variant of Flanagan and Saxe appropriate for unstructured code with O(n</a:t>
            </a:r>
            <a:r>
              <a:rPr lang="en-US" sz="2800" baseline="30000" dirty="0" smtClean="0"/>
              <a:t>2</a:t>
            </a:r>
            <a:r>
              <a:rPr lang="en-US" sz="2800" dirty="0" smtClean="0"/>
              <a:t>) VC guarantee where n is size of program</a:t>
            </a:r>
          </a:p>
          <a:p>
            <a:r>
              <a:rPr lang="en-US" sz="2800" dirty="0"/>
              <a:t> </a:t>
            </a:r>
            <a:r>
              <a:rPr lang="en-US" sz="2800" dirty="0" smtClean="0"/>
              <a:t> - </a:t>
            </a:r>
            <a:r>
              <a:rPr lang="en-US" sz="2800" dirty="0" err="1" smtClean="0"/>
              <a:t>Leino</a:t>
            </a:r>
            <a:r>
              <a:rPr lang="en-US" sz="2800" dirty="0" smtClean="0"/>
              <a:t> also has nice work on this.</a:t>
            </a:r>
            <a:endParaRPr lang="en-US" sz="2800" dirty="0"/>
          </a:p>
        </p:txBody>
      </p:sp>
    </p:spTree>
    <p:extLst>
      <p:ext uri="{BB962C8B-B14F-4D97-AF65-F5344CB8AC3E}">
        <p14:creationId xmlns:p14="http://schemas.microsoft.com/office/powerpoint/2010/main" val="4128880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50" y="1428198"/>
            <a:ext cx="8493125" cy="727075"/>
          </a:xfrm>
        </p:spPr>
        <p:txBody>
          <a:bodyPr/>
          <a:lstStyle/>
          <a:p>
            <a:r>
              <a:rPr lang="en-US" dirty="0" smtClean="0"/>
              <a:t>Problem: State Space Still too Huge</a:t>
            </a:r>
            <a:endParaRPr lang="en-US" dirty="0"/>
          </a:p>
        </p:txBody>
      </p:sp>
      <p:sp>
        <p:nvSpPr>
          <p:cNvPr id="3" name="Content Placeholder 2"/>
          <p:cNvSpPr>
            <a:spLocks noGrp="1"/>
          </p:cNvSpPr>
          <p:nvPr>
            <p:ph idx="1"/>
          </p:nvPr>
        </p:nvSpPr>
        <p:spPr>
          <a:xfrm>
            <a:off x="344488" y="2381556"/>
            <a:ext cx="8497887" cy="3993844"/>
          </a:xfrm>
        </p:spPr>
        <p:txBody>
          <a:bodyPr/>
          <a:lstStyle/>
          <a:p>
            <a:pPr marL="0" indent="0" algn="ctr">
              <a:buNone/>
            </a:pPr>
            <a:r>
              <a:rPr lang="en-US" sz="4400" b="0" dirty="0" smtClean="0">
                <a:latin typeface="Calibri"/>
                <a:cs typeface="Calibri"/>
              </a:rPr>
              <a:t>Our solution: </a:t>
            </a:r>
            <a:br>
              <a:rPr lang="en-US" sz="4400" b="0" dirty="0" smtClean="0">
                <a:latin typeface="Calibri"/>
                <a:cs typeface="Calibri"/>
              </a:rPr>
            </a:br>
            <a:r>
              <a:rPr lang="en-US" sz="4400" b="0" dirty="0" smtClean="0">
                <a:latin typeface="Calibri"/>
                <a:cs typeface="Calibri"/>
              </a:rPr>
              <a:t>Mixed dynamic + static approach</a:t>
            </a:r>
            <a:endParaRPr lang="en-US" sz="4400" b="0" dirty="0">
              <a:latin typeface="Calibri"/>
              <a:cs typeface="Calibri"/>
            </a:endParaRPr>
          </a:p>
        </p:txBody>
      </p:sp>
    </p:spTree>
    <p:extLst>
      <p:ext uri="{BB962C8B-B14F-4D97-AF65-F5344CB8AC3E}">
        <p14:creationId xmlns:p14="http://schemas.microsoft.com/office/powerpoint/2010/main" val="425692227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D7A0F5-78CF-9B42-B2C8-8854807FE6D0}"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27</a:t>
            </a:fld>
            <a:endParaRPr lang="en-US">
              <a:solidFill>
                <a:prstClr val="black">
                  <a:tint val="75000"/>
                </a:prstClr>
              </a:solidFill>
              <a:latin typeface="Calibri"/>
            </a:endParaRPr>
          </a:p>
        </p:txBody>
      </p:sp>
      <p:cxnSp>
        <p:nvCxnSpPr>
          <p:cNvPr id="14" name="Straight Arrow Connector 13"/>
          <p:cNvCxnSpPr/>
          <p:nvPr/>
        </p:nvCxnSpPr>
        <p:spPr>
          <a:xfrm flipV="1">
            <a:off x="4145339" y="3437148"/>
            <a:ext cx="546832" cy="6527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4145339" y="4089870"/>
            <a:ext cx="687950" cy="599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4974409" y="4195718"/>
            <a:ext cx="687950" cy="4410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974409" y="4830799"/>
            <a:ext cx="558112" cy="5468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4897491" y="3437148"/>
            <a:ext cx="764868"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4833289" y="2784425"/>
            <a:ext cx="699232" cy="4586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5602853" y="5377675"/>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3479766" y="4010484"/>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2919860" y="4008380"/>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977747" y="4036947"/>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4603972" y="3278377"/>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4833289" y="4628886"/>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574160" y="2705039"/>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5662359" y="3371160"/>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5750557" y="4169255"/>
            <a:ext cx="176397" cy="15877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7824768" y="3677430"/>
            <a:ext cx="176397" cy="158771"/>
          </a:xfrm>
          <a:prstGeom prst="ellipse">
            <a:avLst/>
          </a:prstGeom>
          <a:solidFill>
            <a:schemeClr val="accent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9" name="Straight Arrow Connector 38"/>
          <p:cNvCxnSpPr>
            <a:stCxn id="31" idx="6"/>
          </p:cNvCxnSpPr>
          <p:nvPr/>
        </p:nvCxnSpPr>
        <p:spPr>
          <a:xfrm flipV="1">
            <a:off x="1154144" y="4089870"/>
            <a:ext cx="2991195" cy="264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37" idx="1"/>
          </p:cNvCxnSpPr>
          <p:nvPr/>
        </p:nvCxnSpPr>
        <p:spPr>
          <a:xfrm>
            <a:off x="5838756" y="2784425"/>
            <a:ext cx="2011845" cy="916256"/>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35" idx="6"/>
            <a:endCxn id="37" idx="2"/>
          </p:cNvCxnSpPr>
          <p:nvPr/>
        </p:nvCxnSpPr>
        <p:spPr>
          <a:xfrm>
            <a:off x="5838756" y="3450546"/>
            <a:ext cx="1986012" cy="30627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36" idx="6"/>
            <a:endCxn id="37" idx="3"/>
          </p:cNvCxnSpPr>
          <p:nvPr/>
        </p:nvCxnSpPr>
        <p:spPr>
          <a:xfrm flipV="1">
            <a:off x="5926954" y="3812950"/>
            <a:ext cx="1923647" cy="435691"/>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27" idx="6"/>
            <a:endCxn id="37" idx="3"/>
          </p:cNvCxnSpPr>
          <p:nvPr/>
        </p:nvCxnSpPr>
        <p:spPr>
          <a:xfrm flipV="1">
            <a:off x="5779250" y="3812950"/>
            <a:ext cx="2071351" cy="1644111"/>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51" name="Left Brace 50"/>
          <p:cNvSpPr/>
          <p:nvPr/>
        </p:nvSpPr>
        <p:spPr>
          <a:xfrm rot="5400000">
            <a:off x="2177751" y="861443"/>
            <a:ext cx="399052" cy="2799062"/>
          </a:xfrm>
          <a:prstGeom prst="leftBrace">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C0504D"/>
              </a:solidFill>
            </a:endParaRPr>
          </a:p>
        </p:txBody>
      </p:sp>
      <p:sp>
        <p:nvSpPr>
          <p:cNvPr id="52" name="TextBox 51"/>
          <p:cNvSpPr txBox="1"/>
          <p:nvPr/>
        </p:nvSpPr>
        <p:spPr>
          <a:xfrm>
            <a:off x="1154144" y="1415117"/>
            <a:ext cx="2249334" cy="646331"/>
          </a:xfrm>
          <a:prstGeom prst="rect">
            <a:avLst/>
          </a:prstGeom>
          <a:noFill/>
        </p:spPr>
        <p:txBody>
          <a:bodyPr wrap="none" rtlCol="0">
            <a:spAutoFit/>
          </a:bodyPr>
          <a:lstStyle/>
          <a:p>
            <a:pPr algn="ctr"/>
            <a:r>
              <a:rPr lang="en-US" dirty="0" err="1" smtClean="0"/>
              <a:t>Concolic</a:t>
            </a:r>
            <a:r>
              <a:rPr lang="en-US" dirty="0" smtClean="0"/>
              <a:t>,  </a:t>
            </a:r>
            <a:r>
              <a:rPr lang="en-US" dirty="0" err="1" smtClean="0"/>
              <a:t>concretizies</a:t>
            </a:r>
            <a:r>
              <a:rPr lang="en-US" dirty="0" smtClean="0"/>
              <a:t> </a:t>
            </a:r>
            <a:br>
              <a:rPr lang="en-US" dirty="0" smtClean="0"/>
            </a:br>
            <a:r>
              <a:rPr lang="en-US" dirty="0" smtClean="0"/>
              <a:t>basic program state</a:t>
            </a:r>
            <a:endParaRPr lang="en-US" dirty="0"/>
          </a:p>
        </p:txBody>
      </p:sp>
      <p:sp>
        <p:nvSpPr>
          <p:cNvPr id="53" name="Left Brace 52"/>
          <p:cNvSpPr/>
          <p:nvPr/>
        </p:nvSpPr>
        <p:spPr>
          <a:xfrm rot="5400000">
            <a:off x="6013175" y="251595"/>
            <a:ext cx="399052" cy="4018758"/>
          </a:xfrm>
          <a:prstGeom prst="leftBrace">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C0504D"/>
              </a:solidFill>
            </a:endParaRPr>
          </a:p>
        </p:txBody>
      </p:sp>
      <p:sp>
        <p:nvSpPr>
          <p:cNvPr id="54" name="TextBox 53"/>
          <p:cNvSpPr txBox="1"/>
          <p:nvPr/>
        </p:nvSpPr>
        <p:spPr>
          <a:xfrm>
            <a:off x="4908558" y="1415117"/>
            <a:ext cx="2980303" cy="646331"/>
          </a:xfrm>
          <a:prstGeom prst="rect">
            <a:avLst/>
          </a:prstGeom>
          <a:noFill/>
        </p:spPr>
        <p:txBody>
          <a:bodyPr wrap="none" rtlCol="0">
            <a:spAutoFit/>
          </a:bodyPr>
          <a:lstStyle/>
          <a:p>
            <a:pPr algn="ctr"/>
            <a:r>
              <a:rPr lang="en-US" dirty="0" smtClean="0"/>
              <a:t>Weakest precondition, covers</a:t>
            </a:r>
            <a:br>
              <a:rPr lang="en-US" dirty="0" smtClean="0"/>
            </a:br>
            <a:r>
              <a:rPr lang="en-US" dirty="0" smtClean="0"/>
              <a:t>many program paths</a:t>
            </a:r>
            <a:endParaRPr lang="en-US" dirty="0"/>
          </a:p>
        </p:txBody>
      </p:sp>
    </p:spTree>
    <p:extLst>
      <p:ext uri="{BB962C8B-B14F-4D97-AF65-F5344CB8AC3E}">
        <p14:creationId xmlns:p14="http://schemas.microsoft.com/office/powerpoint/2010/main" val="4317056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0"/>
            <a:ext cx="8493125" cy="727075"/>
          </a:xfrm>
        </p:spPr>
        <p:txBody>
          <a:bodyPr>
            <a:normAutofit/>
          </a:bodyPr>
          <a:lstStyle/>
          <a:p>
            <a:r>
              <a:rPr lang="en-US" dirty="0" smtClean="0"/>
              <a:t>APEG Results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23394515"/>
              </p:ext>
            </p:extLst>
          </p:nvPr>
        </p:nvGraphicFramePr>
        <p:xfrm>
          <a:off x="533400" y="1143000"/>
          <a:ext cx="8229601" cy="3200400"/>
        </p:xfrm>
        <a:graphic>
          <a:graphicData uri="http://schemas.openxmlformats.org/drawingml/2006/table">
            <a:tbl>
              <a:tblPr firstRow="1" bandRow="1">
                <a:effectLst/>
                <a:tableStyleId>{5C22544A-7EE6-4342-B048-85BDC9FD1C3A}</a:tableStyleId>
              </a:tblPr>
              <a:tblGrid>
                <a:gridCol w="2835827"/>
                <a:gridCol w="3614401"/>
                <a:gridCol w="1779373"/>
              </a:tblGrid>
              <a:tr h="640080">
                <a:tc>
                  <a:txBody>
                    <a:bodyPr/>
                    <a:lstStyle/>
                    <a:p>
                      <a:r>
                        <a:rPr lang="en-US" sz="2400" b="0" baseline="0" dirty="0" smtClean="0">
                          <a:solidFill>
                            <a:srgbClr val="000000"/>
                          </a:solidFill>
                        </a:rPr>
                        <a:t>ASPNet_Filter</a:t>
                      </a:r>
                      <a:endParaRPr lang="en-US" sz="2400" b="0" dirty="0">
                        <a:solidFill>
                          <a:srgbClr val="000000"/>
                        </a:solidFill>
                      </a:endParaRPr>
                    </a:p>
                  </a:txBody>
                  <a:tcPr>
                    <a:solidFill>
                      <a:srgbClr val="E9EBFD"/>
                    </a:solidFill>
                  </a:tcPr>
                </a:tc>
                <a:tc>
                  <a:txBody>
                    <a:bodyPr/>
                    <a:lstStyle/>
                    <a:p>
                      <a:r>
                        <a:rPr lang="en-US" sz="2400" b="0" dirty="0" smtClean="0">
                          <a:solidFill>
                            <a:srgbClr val="000000"/>
                          </a:solidFill>
                        </a:rPr>
                        <a:t>Information Disclosure</a:t>
                      </a:r>
                      <a:endParaRPr lang="en-US" sz="2400" b="0" dirty="0">
                        <a:solidFill>
                          <a:srgbClr val="000000"/>
                        </a:solidFill>
                      </a:endParaRPr>
                    </a:p>
                  </a:txBody>
                  <a:tcPr>
                    <a:solidFill>
                      <a:srgbClr val="E9EBFD"/>
                    </a:solidFill>
                  </a:tcPr>
                </a:tc>
                <a:tc>
                  <a:txBody>
                    <a:bodyPr/>
                    <a:lstStyle/>
                    <a:p>
                      <a:r>
                        <a:rPr lang="en-US" sz="2400" b="0" dirty="0" smtClean="0">
                          <a:solidFill>
                            <a:srgbClr val="000000"/>
                          </a:solidFill>
                        </a:rPr>
                        <a:t>29 sec</a:t>
                      </a:r>
                      <a:endParaRPr lang="en-US" sz="2400" b="0" dirty="0">
                        <a:solidFill>
                          <a:srgbClr val="000000"/>
                        </a:solidFill>
                      </a:endParaRPr>
                    </a:p>
                  </a:txBody>
                  <a:tcPr>
                    <a:solidFill>
                      <a:srgbClr val="E9EBFD"/>
                    </a:solidFill>
                  </a:tcPr>
                </a:tc>
              </a:tr>
              <a:tr h="640080">
                <a:tc>
                  <a:txBody>
                    <a:bodyPr/>
                    <a:lstStyle/>
                    <a:p>
                      <a:r>
                        <a:rPr lang="en-US" sz="2400" b="0" dirty="0" smtClean="0">
                          <a:solidFill>
                            <a:srgbClr val="000000"/>
                          </a:solidFill>
                        </a:rPr>
                        <a:t>GDI</a:t>
                      </a:r>
                      <a:endParaRPr lang="en-US" sz="2400" b="0" dirty="0">
                        <a:solidFill>
                          <a:srgbClr val="000000"/>
                        </a:solidFill>
                      </a:endParaRPr>
                    </a:p>
                  </a:txBody>
                  <a:tcPr/>
                </a:tc>
                <a:tc>
                  <a:txBody>
                    <a:bodyPr/>
                    <a:lstStyle/>
                    <a:p>
                      <a:r>
                        <a:rPr lang="en-US" sz="2400" b="0" dirty="0" smtClean="0">
                          <a:solidFill>
                            <a:srgbClr val="000000"/>
                          </a:solidFill>
                        </a:rPr>
                        <a:t>Hijack</a:t>
                      </a:r>
                      <a:r>
                        <a:rPr lang="en-US" sz="2400" b="0" baseline="0" dirty="0" smtClean="0">
                          <a:solidFill>
                            <a:srgbClr val="000000"/>
                          </a:solidFill>
                        </a:rPr>
                        <a:t> Control Possible</a:t>
                      </a:r>
                      <a:endParaRPr lang="en-US" sz="2400" b="0" dirty="0">
                        <a:solidFill>
                          <a:srgbClr val="000000"/>
                        </a:solidFill>
                      </a:endParaRPr>
                    </a:p>
                  </a:txBody>
                  <a:tcPr/>
                </a:tc>
                <a:tc>
                  <a:txBody>
                    <a:bodyPr/>
                    <a:lstStyle/>
                    <a:p>
                      <a:r>
                        <a:rPr lang="en-US" sz="2400" b="0" dirty="0" smtClean="0">
                          <a:solidFill>
                            <a:srgbClr val="000000"/>
                          </a:solidFill>
                        </a:rPr>
                        <a:t>135 sec</a:t>
                      </a:r>
                      <a:endParaRPr lang="en-US" sz="2400" b="0" dirty="0">
                        <a:solidFill>
                          <a:srgbClr val="000000"/>
                        </a:solidFill>
                      </a:endParaRPr>
                    </a:p>
                  </a:txBody>
                  <a:tcPr/>
                </a:tc>
              </a:tr>
              <a:tr h="640080">
                <a:tc>
                  <a:txBody>
                    <a:bodyPr/>
                    <a:lstStyle/>
                    <a:p>
                      <a:r>
                        <a:rPr lang="en-US" sz="2400" b="0" dirty="0" smtClean="0">
                          <a:solidFill>
                            <a:srgbClr val="000000"/>
                          </a:solidFill>
                        </a:rPr>
                        <a:t>PNG</a:t>
                      </a:r>
                      <a:endParaRPr lang="en-US" sz="2400" b="0" dirty="0">
                        <a:solidFill>
                          <a:srgbClr val="000000"/>
                        </a:solidFill>
                      </a:endParaRPr>
                    </a:p>
                  </a:txBody>
                  <a:tcPr/>
                </a:tc>
                <a:tc>
                  <a:txBody>
                    <a:bodyPr/>
                    <a:lstStyle/>
                    <a:p>
                      <a:r>
                        <a:rPr lang="en-US" sz="2400" b="0" dirty="0" smtClean="0">
                          <a:solidFill>
                            <a:srgbClr val="000000"/>
                          </a:solidFill>
                        </a:rPr>
                        <a:t>Hijack Control Possible</a:t>
                      </a:r>
                      <a:endParaRPr lang="en-US" sz="2400" b="0" dirty="0">
                        <a:solidFill>
                          <a:srgbClr val="000000"/>
                        </a:solidFill>
                      </a:endParaRPr>
                    </a:p>
                  </a:txBody>
                  <a:tcPr/>
                </a:tc>
                <a:tc>
                  <a:txBody>
                    <a:bodyPr/>
                    <a:lstStyle/>
                    <a:p>
                      <a:r>
                        <a:rPr lang="en-US" sz="2400" b="0" baseline="0" dirty="0" smtClean="0">
                          <a:solidFill>
                            <a:srgbClr val="000000"/>
                          </a:solidFill>
                        </a:rPr>
                        <a:t>131 sec</a:t>
                      </a:r>
                      <a:endParaRPr lang="en-US" sz="2400" b="0" dirty="0">
                        <a:solidFill>
                          <a:srgbClr val="000000"/>
                        </a:solidFill>
                      </a:endParaRPr>
                    </a:p>
                  </a:txBody>
                  <a:tcPr/>
                </a:tc>
              </a:tr>
              <a:tr h="640080">
                <a:tc>
                  <a:txBody>
                    <a:bodyPr/>
                    <a:lstStyle/>
                    <a:p>
                      <a:r>
                        <a:rPr lang="en-US" sz="2400" b="0" dirty="0" smtClean="0">
                          <a:solidFill>
                            <a:srgbClr val="000000"/>
                          </a:solidFill>
                        </a:rPr>
                        <a:t>IE COMCTL32 (B)</a:t>
                      </a:r>
                      <a:endParaRPr lang="en-US" sz="2400" b="0" dirty="0">
                        <a:solidFill>
                          <a:srgbClr val="000000"/>
                        </a:solidFill>
                      </a:endParaRPr>
                    </a:p>
                  </a:txBody>
                  <a:tcPr/>
                </a:tc>
                <a:tc>
                  <a:txBody>
                    <a:bodyPr/>
                    <a:lstStyle/>
                    <a:p>
                      <a:r>
                        <a:rPr lang="en-US" sz="2400" b="0" dirty="0" smtClean="0">
                          <a:solidFill>
                            <a:srgbClr val="000000"/>
                          </a:solidFill>
                        </a:rPr>
                        <a:t>Hijack</a:t>
                      </a:r>
                      <a:r>
                        <a:rPr lang="en-US" sz="2400" b="0" baseline="0" dirty="0" smtClean="0">
                          <a:solidFill>
                            <a:srgbClr val="000000"/>
                          </a:solidFill>
                        </a:rPr>
                        <a:t> Control Possible</a:t>
                      </a:r>
                      <a:endParaRPr lang="en-US" sz="2400" b="0" dirty="0">
                        <a:solidFill>
                          <a:srgbClr val="000000"/>
                        </a:solidFill>
                      </a:endParaRPr>
                    </a:p>
                  </a:txBody>
                  <a:tcPr/>
                </a:tc>
                <a:tc>
                  <a:txBody>
                    <a:bodyPr/>
                    <a:lstStyle/>
                    <a:p>
                      <a:r>
                        <a:rPr lang="en-US" sz="2400" b="0" baseline="0" smtClean="0">
                          <a:solidFill>
                            <a:srgbClr val="000000"/>
                          </a:solidFill>
                        </a:rPr>
                        <a:t>456 </a:t>
                      </a:r>
                      <a:r>
                        <a:rPr lang="en-US" sz="2400" b="0" baseline="0" dirty="0" smtClean="0">
                          <a:solidFill>
                            <a:srgbClr val="000000"/>
                          </a:solidFill>
                        </a:rPr>
                        <a:t>sec</a:t>
                      </a:r>
                      <a:endParaRPr lang="en-US" sz="2400" b="0" dirty="0">
                        <a:solidFill>
                          <a:srgbClr val="000000"/>
                        </a:solidFill>
                      </a:endParaRPr>
                    </a:p>
                  </a:txBody>
                  <a:tcPr/>
                </a:tc>
              </a:tr>
              <a:tr h="640080">
                <a:tc>
                  <a:txBody>
                    <a:bodyPr/>
                    <a:lstStyle/>
                    <a:p>
                      <a:r>
                        <a:rPr lang="en-US" sz="2400" b="0" dirty="0" smtClean="0">
                          <a:solidFill>
                            <a:srgbClr val="000000"/>
                          </a:solidFill>
                        </a:rPr>
                        <a:t>IGMP</a:t>
                      </a:r>
                      <a:endParaRPr lang="en-US" sz="2400" b="0" dirty="0">
                        <a:solidFill>
                          <a:srgbClr val="000000"/>
                        </a:solidFill>
                      </a:endParaRPr>
                    </a:p>
                  </a:txBody>
                  <a:tcPr/>
                </a:tc>
                <a:tc>
                  <a:txBody>
                    <a:bodyPr/>
                    <a:lstStyle/>
                    <a:p>
                      <a:r>
                        <a:rPr lang="en-US" sz="2400" b="0" dirty="0" smtClean="0">
                          <a:solidFill>
                            <a:srgbClr val="000000"/>
                          </a:solidFill>
                        </a:rPr>
                        <a:t>Denial of Service</a:t>
                      </a:r>
                      <a:endParaRPr lang="en-US" sz="2400" b="0" dirty="0">
                        <a:solidFill>
                          <a:srgbClr val="000000"/>
                        </a:solidFill>
                      </a:endParaRPr>
                    </a:p>
                  </a:txBody>
                  <a:tcPr/>
                </a:tc>
                <a:tc>
                  <a:txBody>
                    <a:bodyPr/>
                    <a:lstStyle/>
                    <a:p>
                      <a:r>
                        <a:rPr lang="en-US" sz="2400" b="0" baseline="0" dirty="0" smtClean="0">
                          <a:solidFill>
                            <a:srgbClr val="000000"/>
                          </a:solidFill>
                        </a:rPr>
                        <a:t>186 sec</a:t>
                      </a:r>
                      <a:endParaRPr lang="en-US" sz="2400" b="0" dirty="0">
                        <a:solidFill>
                          <a:srgbClr val="000000"/>
                        </a:solidFill>
                      </a:endParaRPr>
                    </a:p>
                  </a:txBody>
                  <a:tcPr/>
                </a:tc>
              </a:tr>
            </a:tbl>
          </a:graphicData>
        </a:graphic>
      </p:graphicFrame>
      <p:sp>
        <p:nvSpPr>
          <p:cNvPr id="8" name="Rectangle 7"/>
          <p:cNvSpPr/>
          <p:nvPr/>
        </p:nvSpPr>
        <p:spPr bwMode="auto">
          <a:xfrm>
            <a:off x="533399" y="1142999"/>
            <a:ext cx="8229600" cy="3200401"/>
          </a:xfrm>
          <a:prstGeom prst="rect">
            <a:avLst/>
          </a:prstGeom>
          <a:noFill/>
          <a:ln w="38100" cap="flat" cmpd="sng" algn="ctr">
            <a:solidFill>
              <a:srgbClr val="00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9" name="Text Box 21"/>
          <p:cNvSpPr txBox="1">
            <a:spLocks noChangeArrowheads="1"/>
          </p:cNvSpPr>
          <p:nvPr/>
        </p:nvSpPr>
        <p:spPr bwMode="auto">
          <a:xfrm>
            <a:off x="304800" y="4648200"/>
            <a:ext cx="8204200" cy="2062103"/>
          </a:xfrm>
          <a:prstGeom prst="rect">
            <a:avLst/>
          </a:prstGeom>
          <a:noFill/>
          <a:ln w="38100">
            <a:noFill/>
            <a:miter lim="800000"/>
            <a:headEnd/>
            <a:tailEnd/>
          </a:ln>
        </p:spPr>
        <p:txBody>
          <a:bodyPr wrap="square">
            <a:prstTxWarp prst="textNoShape">
              <a:avLst/>
            </a:prstTxWarp>
            <a:spAutoFit/>
          </a:bodyPr>
          <a:lstStyle/>
          <a:p>
            <a:pPr algn="l">
              <a:buClr>
                <a:schemeClr val="accent2"/>
              </a:buClr>
              <a:buFontTx/>
              <a:buChar char="•"/>
            </a:pPr>
            <a:r>
              <a:rPr lang="en-US" sz="2800" dirty="0" smtClean="0"/>
              <a:t> </a:t>
            </a:r>
            <a:r>
              <a:rPr lang="en-US" sz="3200" dirty="0" smtClean="0"/>
              <a:t>No </a:t>
            </a:r>
            <a:r>
              <a:rPr lang="en-US" sz="3200" dirty="0"/>
              <a:t>public exploit for 3 out of </a:t>
            </a:r>
            <a:r>
              <a:rPr lang="en-US" sz="3200" dirty="0" smtClean="0"/>
              <a:t>5</a:t>
            </a:r>
          </a:p>
          <a:p>
            <a:pPr algn="l">
              <a:buClr>
                <a:schemeClr val="accent2"/>
              </a:buClr>
              <a:buFont typeface="Arial"/>
              <a:buChar char="•"/>
            </a:pPr>
            <a:r>
              <a:rPr lang="en-US" sz="3200" dirty="0" smtClean="0"/>
              <a:t> Exploit unique for other 2</a:t>
            </a:r>
          </a:p>
          <a:p>
            <a:pPr algn="l">
              <a:buClr>
                <a:schemeClr val="accent2"/>
              </a:buClr>
              <a:buFont typeface="Arial"/>
              <a:buChar char="•"/>
            </a:pPr>
            <a:r>
              <a:rPr lang="en-US" sz="3200" dirty="0"/>
              <a:t> </a:t>
            </a:r>
            <a:r>
              <a:rPr lang="en-US" sz="3200" dirty="0" smtClean="0"/>
              <a:t>STP optimizations implemented by Vijay reduced solve time by 1/2</a:t>
            </a:r>
          </a:p>
        </p:txBody>
      </p:sp>
    </p:spTree>
    <p:extLst>
      <p:ext uri="{BB962C8B-B14F-4D97-AF65-F5344CB8AC3E}">
        <p14:creationId xmlns:p14="http://schemas.microsoft.com/office/powerpoint/2010/main" val="123332108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28600" y="990600"/>
            <a:ext cx="7327900" cy="3213100"/>
          </a:xfrm>
          <a:prstGeom prst="rect">
            <a:avLst/>
          </a:prstGeom>
        </p:spPr>
      </p:pic>
      <p:sp>
        <p:nvSpPr>
          <p:cNvPr id="2" name="Title 1"/>
          <p:cNvSpPr>
            <a:spLocks noGrp="1"/>
          </p:cNvSpPr>
          <p:nvPr>
            <p:ph type="title"/>
          </p:nvPr>
        </p:nvSpPr>
        <p:spPr/>
        <p:txBody>
          <a:bodyPr/>
          <a:lstStyle/>
          <a:p>
            <a:r>
              <a:rPr lang="en-US" dirty="0" smtClean="0"/>
              <a:t>Demo</a:t>
            </a:r>
            <a:endParaRPr lang="en-US" dirty="0"/>
          </a:p>
        </p:txBody>
      </p:sp>
      <p:grpSp>
        <p:nvGrpSpPr>
          <p:cNvPr id="3" name="Group 2"/>
          <p:cNvGrpSpPr/>
          <p:nvPr/>
        </p:nvGrpSpPr>
        <p:grpSpPr>
          <a:xfrm>
            <a:off x="228600" y="1524000"/>
            <a:ext cx="7878837" cy="4946980"/>
            <a:chOff x="228600" y="1524000"/>
            <a:chExt cx="7878837" cy="4946980"/>
          </a:xfrm>
        </p:grpSpPr>
        <p:pic>
          <p:nvPicPr>
            <p:cNvPr id="9" name="Picture 8"/>
            <p:cNvPicPr>
              <a:picLocks noChangeAspect="1"/>
            </p:cNvPicPr>
            <p:nvPr/>
          </p:nvPicPr>
          <p:blipFill>
            <a:blip r:embed="rId3"/>
            <a:stretch>
              <a:fillRect/>
            </a:stretch>
          </p:blipFill>
          <p:spPr>
            <a:xfrm>
              <a:off x="228600" y="3257880"/>
              <a:ext cx="7327900" cy="3213100"/>
            </a:xfrm>
            <a:prstGeom prst="rect">
              <a:avLst/>
            </a:prstGeom>
          </p:spPr>
        </p:pic>
        <p:cxnSp>
          <p:nvCxnSpPr>
            <p:cNvPr id="12" name="Straight Arrow Connector 11"/>
            <p:cNvCxnSpPr/>
            <p:nvPr/>
          </p:nvCxnSpPr>
          <p:spPr bwMode="auto">
            <a:xfrm rot="16200000" flipV="1">
              <a:off x="4572000" y="1524000"/>
              <a:ext cx="990600" cy="990600"/>
            </a:xfrm>
            <a:prstGeom prst="straightConnector1">
              <a:avLst/>
            </a:prstGeom>
            <a:noFill/>
            <a:ln w="38100"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rot="5400000">
              <a:off x="4520754" y="2597930"/>
              <a:ext cx="1125176" cy="958516"/>
            </a:xfrm>
            <a:prstGeom prst="straightConnector1">
              <a:avLst/>
            </a:prstGeom>
            <a:noFill/>
            <a:ln w="38100" cap="flat" cmpd="sng" algn="ctr">
              <a:solidFill>
                <a:srgbClr val="FF0000"/>
              </a:solidFill>
              <a:prstDash val="solid"/>
              <a:round/>
              <a:headEnd type="none" w="med" len="med"/>
              <a:tailEnd type="arrow"/>
            </a:ln>
            <a:effectLst/>
          </p:spPr>
        </p:cxnSp>
        <p:sp>
          <p:nvSpPr>
            <p:cNvPr id="17" name="Rectangle 16"/>
            <p:cNvSpPr/>
            <p:nvPr/>
          </p:nvSpPr>
          <p:spPr bwMode="auto">
            <a:xfrm>
              <a:off x="5562600" y="1981200"/>
              <a:ext cx="2544837" cy="1200328"/>
            </a:xfrm>
            <a:prstGeom prst="rect">
              <a:avLst/>
            </a:prstGeom>
            <a:noFill/>
            <a:ln w="381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algn="ctr" defTabSz="914400" eaLnBrk="0" fontAlgn="base" hangingPunct="0">
                <a:spcBef>
                  <a:spcPct val="50000"/>
                </a:spcBef>
                <a:spcAft>
                  <a:spcPct val="0"/>
                </a:spcAft>
              </a:pPr>
              <a:r>
                <a:rPr lang="en-US" sz="2400" b="1" dirty="0" smtClean="0">
                  <a:solidFill>
                    <a:srgbClr val="000000"/>
                  </a:solidFill>
                  <a:latin typeface="Arial" pitchFamily="-65" charset="0"/>
                </a:rPr>
                <a:t>Flip ‘/’ to ‘\’</a:t>
              </a:r>
              <a:br>
                <a:rPr lang="en-US" sz="2400" b="1" dirty="0" smtClean="0">
                  <a:solidFill>
                    <a:srgbClr val="000000"/>
                  </a:solidFill>
                  <a:latin typeface="Arial" pitchFamily="-65" charset="0"/>
                </a:rPr>
              </a:br>
              <a:r>
                <a:rPr lang="en-US" sz="2400" b="1" dirty="0" smtClean="0">
                  <a:solidFill>
                    <a:srgbClr val="000000"/>
                  </a:solidFill>
                  <a:latin typeface="Arial" pitchFamily="-65" charset="0"/>
                </a:rPr>
                <a:t>to reveal hidden</a:t>
              </a:r>
              <a:br>
                <a:rPr lang="en-US" sz="2400" b="1" dirty="0" smtClean="0">
                  <a:solidFill>
                    <a:srgbClr val="000000"/>
                  </a:solidFill>
                  <a:latin typeface="Arial" pitchFamily="-65" charset="0"/>
                </a:rPr>
              </a:br>
              <a:r>
                <a:rPr lang="en-US" sz="2400" b="1" dirty="0" smtClean="0">
                  <a:solidFill>
                    <a:srgbClr val="000000"/>
                  </a:solidFill>
                  <a:latin typeface="Arial" pitchFamily="-65" charset="0"/>
                </a:rPr>
                <a:t>files</a:t>
              </a:r>
              <a:endParaRPr lang="en-US" sz="2400" b="1" dirty="0">
                <a:solidFill>
                  <a:srgbClr val="000000"/>
                </a:solidFill>
                <a:latin typeface="Arial" pitchFamily="-65" charset="0"/>
              </a:endParaRPr>
            </a:p>
          </p:txBody>
        </p:sp>
      </p:grpSp>
    </p:spTree>
    <p:extLst>
      <p:ext uri="{BB962C8B-B14F-4D97-AF65-F5344CB8AC3E}">
        <p14:creationId xmlns:p14="http://schemas.microsoft.com/office/powerpoint/2010/main" val="380815204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0" descr="bsd-big"/>
          <p:cNvPicPr>
            <a:picLocks noChangeAspect="1" noChangeArrowheads="1"/>
          </p:cNvPicPr>
          <p:nvPr/>
        </p:nvPicPr>
        <p:blipFill>
          <a:blip r:embed="rId2"/>
          <a:srcRect/>
          <a:stretch>
            <a:fillRect/>
          </a:stretch>
        </p:blipFill>
        <p:spPr bwMode="auto">
          <a:xfrm>
            <a:off x="762000" y="2376199"/>
            <a:ext cx="1383242" cy="1676400"/>
          </a:xfrm>
          <a:prstGeom prst="rect">
            <a:avLst/>
          </a:prstGeom>
          <a:noFill/>
          <a:ln w="9525">
            <a:noFill/>
            <a:miter lim="800000"/>
            <a:headEnd/>
            <a:tailEnd/>
          </a:ln>
        </p:spPr>
      </p:pic>
      <p:sp>
        <p:nvSpPr>
          <p:cNvPr id="7" name="Rectangle 6"/>
          <p:cNvSpPr/>
          <p:nvPr/>
        </p:nvSpPr>
        <p:spPr bwMode="auto">
          <a:xfrm>
            <a:off x="3352800" y="2078900"/>
            <a:ext cx="2700866" cy="990600"/>
          </a:xfrm>
          <a:prstGeom prst="rect">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65" charset="0"/>
              </a:rPr>
              <a:t>Find Bugs</a:t>
            </a:r>
          </a:p>
        </p:txBody>
      </p:sp>
      <p:sp>
        <p:nvSpPr>
          <p:cNvPr id="8" name="Rectangle 7"/>
          <p:cNvSpPr/>
          <p:nvPr/>
        </p:nvSpPr>
        <p:spPr bwMode="auto">
          <a:xfrm>
            <a:off x="3352799" y="3679100"/>
            <a:ext cx="2700867" cy="990600"/>
          </a:xfrm>
          <a:prstGeom prst="rect">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65" charset="0"/>
              </a:rPr>
              <a:t>Exploit</a:t>
            </a:r>
            <a:r>
              <a:rPr kumimoji="0" lang="en-US" sz="2400" b="1" i="0" u="none" strike="noStrike" cap="none" normalizeH="0" dirty="0" smtClean="0">
                <a:ln>
                  <a:noFill/>
                </a:ln>
                <a:solidFill>
                  <a:schemeClr val="bg1"/>
                </a:solidFill>
                <a:effectLst/>
                <a:latin typeface="Arial" pitchFamily="-65" charset="0"/>
              </a:rPr>
              <a:t> Systems</a:t>
            </a:r>
            <a:endParaRPr kumimoji="0" lang="en-US" sz="2400" b="1" i="0" u="none" strike="noStrike" cap="none" normalizeH="0" baseline="0" dirty="0" smtClean="0">
              <a:ln>
                <a:noFill/>
              </a:ln>
              <a:solidFill>
                <a:schemeClr val="bg1"/>
              </a:solidFill>
              <a:effectLst/>
              <a:latin typeface="Arial" pitchFamily="-65" charset="0"/>
            </a:endParaRPr>
          </a:p>
        </p:txBody>
      </p:sp>
      <p:sp>
        <p:nvSpPr>
          <p:cNvPr id="10" name="TextBox 9"/>
          <p:cNvSpPr txBox="1"/>
          <p:nvPr/>
        </p:nvSpPr>
        <p:spPr>
          <a:xfrm>
            <a:off x="1003160" y="4052599"/>
            <a:ext cx="914400" cy="914400"/>
          </a:xfrm>
          <a:prstGeom prst="rect">
            <a:avLst/>
          </a:prstGeom>
          <a:noFill/>
          <a:ln>
            <a:noFill/>
          </a:ln>
        </p:spPr>
        <p:txBody>
          <a:bodyPr wrap="none" rtlCol="0">
            <a:noAutofit/>
          </a:bodyPr>
          <a:lstStyle/>
          <a:p>
            <a:r>
              <a:rPr lang="en-US" sz="2400" b="0" dirty="0" smtClean="0"/>
              <a:t>Evil David</a:t>
            </a:r>
          </a:p>
        </p:txBody>
      </p:sp>
      <p:sp>
        <p:nvSpPr>
          <p:cNvPr id="11" name="Down Arrow 10"/>
          <p:cNvSpPr/>
          <p:nvPr/>
        </p:nvSpPr>
        <p:spPr bwMode="auto">
          <a:xfrm>
            <a:off x="4580467" y="3145700"/>
            <a:ext cx="381000" cy="457200"/>
          </a:xfrm>
          <a:prstGeom prst="downArrow">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Tree>
    <p:extLst>
      <p:ext uri="{BB962C8B-B14F-4D97-AF65-F5344CB8AC3E}">
        <p14:creationId xmlns:p14="http://schemas.microsoft.com/office/powerpoint/2010/main" val="131665489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descr="Large confetti"/>
          <p:cNvSpPr>
            <a:spLocks noGrp="1" noChangeArrowheads="1"/>
          </p:cNvSpPr>
          <p:nvPr>
            <p:ph type="body" idx="1"/>
          </p:nvPr>
        </p:nvSpPr>
        <p:spPr>
          <a:xfrm>
            <a:off x="344488" y="1828800"/>
            <a:ext cx="8497887" cy="4800600"/>
          </a:xfrm>
        </p:spPr>
        <p:txBody>
          <a:bodyPr/>
          <a:lstStyle/>
          <a:p>
            <a:pPr>
              <a:lnSpc>
                <a:spcPct val="78000"/>
              </a:lnSpc>
              <a:buNone/>
            </a:pPr>
            <a:r>
              <a:rPr lang="en-US" sz="3200" b="0" dirty="0" smtClean="0">
                <a:ea typeface="ＭＳ Ｐゴシック" charset="-128"/>
                <a:cs typeface="ＭＳ Ｐゴシック" charset="-128"/>
              </a:rPr>
              <a:t>Research Ideas:</a:t>
            </a:r>
          </a:p>
          <a:p>
            <a:pPr>
              <a:lnSpc>
                <a:spcPct val="78000"/>
              </a:lnSpc>
            </a:pPr>
            <a:r>
              <a:rPr lang="en-US" sz="2600" b="0" dirty="0" smtClean="0">
                <a:ea typeface="ＭＳ Ｐゴシック" charset="-128"/>
                <a:cs typeface="ＭＳ Ｐゴシック" charset="-128"/>
              </a:rPr>
              <a:t>Code </a:t>
            </a:r>
            <a:r>
              <a:rPr lang="en-US" sz="2600" b="0" dirty="0">
                <a:ea typeface="ＭＳ Ｐゴシック" charset="-128"/>
                <a:cs typeface="ＭＳ Ｐゴシック" charset="-128"/>
              </a:rPr>
              <a:t>Analysis: Obfuscate patches</a:t>
            </a:r>
            <a:endParaRPr lang="en-US" sz="2600" b="0" dirty="0" smtClean="0">
              <a:ea typeface="ＭＳ Ｐゴシック" charset="-128"/>
              <a:cs typeface="ＭＳ Ｐゴシック" charset="-128"/>
            </a:endParaRPr>
          </a:p>
          <a:p>
            <a:pPr lvl="1">
              <a:lnSpc>
                <a:spcPct val="78000"/>
              </a:lnSpc>
            </a:pPr>
            <a:r>
              <a:rPr lang="en-US" sz="2000" b="0" dirty="0" smtClean="0"/>
              <a:t>Prevents </a:t>
            </a:r>
            <a:r>
              <a:rPr lang="en-US" sz="2000" b="0" dirty="0" err="1" smtClean="0"/>
              <a:t>diffing</a:t>
            </a:r>
            <a:r>
              <a:rPr lang="en-US" sz="2000" b="0" dirty="0" smtClean="0"/>
              <a:t> in our approach, no changes to current update schemes</a:t>
            </a:r>
          </a:p>
          <a:p>
            <a:pPr lvl="1">
              <a:lnSpc>
                <a:spcPct val="78000"/>
              </a:lnSpc>
            </a:pPr>
            <a:r>
              <a:rPr lang="en-US" sz="2000" b="0" dirty="0"/>
              <a:t>Con: May slow down program, may be insufficient</a:t>
            </a:r>
          </a:p>
          <a:p>
            <a:pPr>
              <a:lnSpc>
                <a:spcPct val="78000"/>
              </a:lnSpc>
            </a:pPr>
            <a:endParaRPr lang="en-US" sz="2600" b="0" dirty="0">
              <a:ea typeface="ＭＳ Ｐゴシック" charset="-128"/>
              <a:cs typeface="ＭＳ Ｐゴシック" charset="-128"/>
            </a:endParaRPr>
          </a:p>
          <a:p>
            <a:pPr>
              <a:lnSpc>
                <a:spcPct val="78000"/>
              </a:lnSpc>
            </a:pPr>
            <a:r>
              <a:rPr lang="en-US" sz="2600" b="0" dirty="0">
                <a:ea typeface="ＭＳ Ｐゴシック" charset="-128"/>
                <a:cs typeface="ＭＳ Ｐゴシック" charset="-128"/>
              </a:rPr>
              <a:t>Crypto: Encrypt patch initially, broadcast decryption key</a:t>
            </a:r>
            <a:endParaRPr lang="en-US" sz="2600" b="0" dirty="0" smtClean="0">
              <a:ea typeface="ＭＳ Ｐゴシック" charset="-128"/>
              <a:cs typeface="ＭＳ Ｐゴシック" charset="-128"/>
            </a:endParaRPr>
          </a:p>
          <a:p>
            <a:pPr lvl="1">
              <a:lnSpc>
                <a:spcPct val="78000"/>
              </a:lnSpc>
            </a:pPr>
            <a:r>
              <a:rPr lang="en-US" sz="2000" b="0" dirty="0" smtClean="0"/>
              <a:t>Fair: Everyone </a:t>
            </a:r>
            <a:r>
              <a:rPr lang="en-US" sz="2000" b="0" dirty="0"/>
              <a:t>applies patch simultaneously</a:t>
            </a:r>
          </a:p>
          <a:p>
            <a:pPr lvl="1">
              <a:lnSpc>
                <a:spcPct val="78000"/>
              </a:lnSpc>
            </a:pPr>
            <a:r>
              <a:rPr lang="en-US" sz="2000" b="0" dirty="0"/>
              <a:t>Con:</a:t>
            </a:r>
            <a:r>
              <a:rPr lang="en-US" sz="2000" b="0" dirty="0" smtClean="0"/>
              <a:t> Which patches to encrypt? Requires changes to current update schemes, offline hosts?</a:t>
            </a:r>
          </a:p>
          <a:p>
            <a:pPr lvl="1">
              <a:lnSpc>
                <a:spcPct val="78000"/>
              </a:lnSpc>
            </a:pPr>
            <a:endParaRPr lang="en-US" sz="2000" b="0" dirty="0" smtClean="0"/>
          </a:p>
          <a:p>
            <a:pPr>
              <a:lnSpc>
                <a:spcPct val="78000"/>
              </a:lnSpc>
            </a:pPr>
            <a:r>
              <a:rPr lang="en-US" sz="2600" b="0" dirty="0" smtClean="0"/>
              <a:t>Others</a:t>
            </a:r>
          </a:p>
        </p:txBody>
      </p:sp>
      <p:sp>
        <p:nvSpPr>
          <p:cNvPr id="92164" name="Rectangle 5"/>
          <p:cNvSpPr>
            <a:spLocks noChangeArrowheads="1"/>
          </p:cNvSpPr>
          <p:nvPr/>
        </p:nvSpPr>
        <p:spPr bwMode="auto">
          <a:xfrm>
            <a:off x="838200" y="228600"/>
            <a:ext cx="7543800" cy="1447800"/>
          </a:xfrm>
          <a:prstGeom prst="rect">
            <a:avLst/>
          </a:prstGeom>
          <a:solidFill>
            <a:srgbClr val="081D58"/>
          </a:solidFill>
          <a:ln w="38100">
            <a:solidFill>
              <a:schemeClr val="tx1"/>
            </a:solidFill>
            <a:miter lim="800000"/>
            <a:headEnd/>
            <a:tailEnd/>
          </a:ln>
        </p:spPr>
        <p:txBody>
          <a:bodyPr wrap="square" anchor="ctr">
            <a:prstTxWarp prst="textNoShape">
              <a:avLst/>
            </a:prstTxWarp>
            <a:noAutofit/>
          </a:bodyPr>
          <a:lstStyle/>
          <a:p>
            <a:pPr algn="ctr"/>
            <a:r>
              <a:rPr lang="en-US" sz="2800" dirty="0" smtClean="0">
                <a:solidFill>
                  <a:schemeClr val="bg1"/>
                </a:solidFill>
                <a:ea typeface="ＭＳ Ｐゴシック" charset="-128"/>
                <a:cs typeface="ＭＳ Ｐゴシック" charset="-128"/>
              </a:rPr>
              <a:t>New Research Problem:</a:t>
            </a:r>
            <a:br>
              <a:rPr lang="en-US" sz="2800" dirty="0" smtClean="0">
                <a:solidFill>
                  <a:schemeClr val="bg1"/>
                </a:solidFill>
                <a:ea typeface="ＭＳ Ｐゴシック" charset="-128"/>
                <a:cs typeface="ＭＳ Ｐゴシック" charset="-128"/>
              </a:rPr>
            </a:br>
            <a:r>
              <a:rPr lang="en-US" sz="2800" dirty="0" smtClean="0">
                <a:solidFill>
                  <a:schemeClr val="bg1"/>
                </a:solidFill>
                <a:ea typeface="ＭＳ Ｐゴシック" charset="-128"/>
                <a:cs typeface="ＭＳ Ｐゴシック" charset="-128"/>
              </a:rPr>
              <a:t>Prevent Patches From Helping Attackers</a:t>
            </a:r>
          </a:p>
        </p:txBody>
      </p:sp>
    </p:spTree>
    <p:extLst>
      <p:ext uri="{BB962C8B-B14F-4D97-AF65-F5344CB8AC3E}">
        <p14:creationId xmlns:p14="http://schemas.microsoft.com/office/powerpoint/2010/main" val="23914653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6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6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6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216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APEG Lessons</a:t>
            </a:r>
            <a:endParaRPr lang="en-US" dirty="0"/>
          </a:p>
        </p:txBody>
      </p:sp>
      <p:sp>
        <p:nvSpPr>
          <p:cNvPr id="4" name="Text Placeholder 3"/>
          <p:cNvSpPr>
            <a:spLocks noGrp="1"/>
          </p:cNvSpPr>
          <p:nvPr>
            <p:ph type="body" idx="1"/>
          </p:nvPr>
        </p:nvSpPr>
        <p:spPr/>
        <p:txBody>
          <a:bodyPr/>
          <a:lstStyle/>
          <a:p>
            <a:r>
              <a:rPr lang="en-US" dirty="0" smtClean="0"/>
              <a:t>Pro</a:t>
            </a:r>
            <a:endParaRPr lang="en-US" dirty="0"/>
          </a:p>
        </p:txBody>
      </p:sp>
      <p:sp>
        <p:nvSpPr>
          <p:cNvPr id="3" name="Content Placeholder 2"/>
          <p:cNvSpPr>
            <a:spLocks noGrp="1"/>
          </p:cNvSpPr>
          <p:nvPr>
            <p:ph sz="half" idx="2"/>
          </p:nvPr>
        </p:nvSpPr>
        <p:spPr/>
        <p:txBody>
          <a:bodyPr/>
          <a:lstStyle/>
          <a:p>
            <a:r>
              <a:rPr lang="en-US" b="0" dirty="0" smtClean="0"/>
              <a:t>Work with your SMT. STP </a:t>
            </a:r>
            <a:r>
              <a:rPr lang="en-US" b="0" dirty="0"/>
              <a:t>o</a:t>
            </a:r>
            <a:r>
              <a:rPr lang="en-US" b="0" dirty="0" smtClean="0"/>
              <a:t>ptimizations cut cost of APEG by ½</a:t>
            </a:r>
          </a:p>
          <a:p>
            <a:endParaRPr lang="en-US" b="0" dirty="0" smtClean="0"/>
          </a:p>
          <a:p>
            <a:r>
              <a:rPr lang="en-US" b="0" dirty="0" smtClean="0"/>
              <a:t>WP creates relatively small VC</a:t>
            </a:r>
          </a:p>
          <a:p>
            <a:endParaRPr lang="en-US" b="0" dirty="0" smtClean="0"/>
          </a:p>
          <a:p>
            <a:r>
              <a:rPr lang="en-US" b="0" dirty="0" smtClean="0"/>
              <a:t>WP is goal driven from where we know there is a (potential) problem</a:t>
            </a:r>
          </a:p>
          <a:p>
            <a:endParaRPr lang="en-US" b="0" dirty="0" smtClean="0"/>
          </a:p>
          <a:p>
            <a:endParaRPr lang="en-US" b="0" dirty="0" smtClean="0"/>
          </a:p>
          <a:p>
            <a:endParaRPr lang="en-US" b="0" dirty="0" smtClean="0"/>
          </a:p>
          <a:p>
            <a:endParaRPr lang="en-US" b="0" dirty="0"/>
          </a:p>
          <a:p>
            <a:endParaRPr lang="en-US" b="0" dirty="0"/>
          </a:p>
        </p:txBody>
      </p:sp>
      <p:sp>
        <p:nvSpPr>
          <p:cNvPr id="5" name="Text Placeholder 4"/>
          <p:cNvSpPr>
            <a:spLocks noGrp="1"/>
          </p:cNvSpPr>
          <p:nvPr>
            <p:ph type="body" sz="quarter" idx="3"/>
          </p:nvPr>
        </p:nvSpPr>
        <p:spPr/>
        <p:txBody>
          <a:bodyPr/>
          <a:lstStyle/>
          <a:p>
            <a:r>
              <a:rPr lang="en-US" dirty="0" smtClean="0"/>
              <a:t>Con</a:t>
            </a:r>
            <a:endParaRPr lang="en-US" dirty="0"/>
          </a:p>
        </p:txBody>
      </p:sp>
      <p:sp>
        <p:nvSpPr>
          <p:cNvPr id="6" name="Content Placeholder 5"/>
          <p:cNvSpPr>
            <a:spLocks noGrp="1"/>
          </p:cNvSpPr>
          <p:nvPr>
            <p:ph sz="quarter" idx="4"/>
          </p:nvPr>
        </p:nvSpPr>
        <p:spPr/>
        <p:txBody>
          <a:bodyPr/>
          <a:lstStyle/>
          <a:p>
            <a:r>
              <a:rPr lang="en-US" b="0" dirty="0"/>
              <a:t>Backward </a:t>
            </a:r>
            <a:r>
              <a:rPr lang="en-US" b="0" dirty="0" smtClean="0"/>
              <a:t>calculation makes </a:t>
            </a:r>
            <a:r>
              <a:rPr lang="en-US" b="0" dirty="0"/>
              <a:t>it harder to concretize variables with values</a:t>
            </a:r>
          </a:p>
          <a:p>
            <a:pPr lvl="1"/>
            <a:r>
              <a:rPr lang="en-US" b="0" dirty="0"/>
              <a:t>E.G., system calls, external environment, </a:t>
            </a:r>
            <a:r>
              <a:rPr lang="en-US" b="0" dirty="0" smtClean="0"/>
              <a:t>configuration</a:t>
            </a:r>
          </a:p>
          <a:p>
            <a:pPr lvl="1"/>
            <a:endParaRPr lang="en-US" b="0" dirty="0"/>
          </a:p>
          <a:p>
            <a:endParaRPr lang="en-US" b="0" dirty="0"/>
          </a:p>
          <a:p>
            <a:endParaRPr lang="en-US" dirty="0"/>
          </a:p>
        </p:txBody>
      </p:sp>
    </p:spTree>
    <p:extLst>
      <p:ext uri="{BB962C8B-B14F-4D97-AF65-F5344CB8AC3E}">
        <p14:creationId xmlns:p14="http://schemas.microsoft.com/office/powerpoint/2010/main" val="317826584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Recall</a:t>
            </a:r>
            <a:endParaRPr lang="en-US" dirty="0"/>
          </a:p>
        </p:txBody>
      </p:sp>
      <p:sp>
        <p:nvSpPr>
          <p:cNvPr id="4" name="Line 3"/>
          <p:cNvSpPr>
            <a:spLocks noChangeShapeType="1"/>
          </p:cNvSpPr>
          <p:nvPr/>
        </p:nvSpPr>
        <p:spPr bwMode="auto">
          <a:xfrm>
            <a:off x="2057400" y="1447800"/>
            <a:ext cx="0" cy="457200"/>
          </a:xfrm>
          <a:prstGeom prst="line">
            <a:avLst/>
          </a:prstGeom>
          <a:noFill/>
          <a:ln w="38100">
            <a:solidFill>
              <a:srgbClr val="000000"/>
            </a:solidFill>
            <a:prstDash val="solid"/>
            <a:round/>
            <a:headEnd/>
            <a:tailEnd type="triangle" w="lg" len="med"/>
          </a:ln>
        </p:spPr>
        <p:txBody>
          <a:bodyPr>
            <a:prstTxWarp prst="textNoShape">
              <a:avLst/>
            </a:prstTxWarp>
          </a:bodyPr>
          <a:lstStyle/>
          <a:p>
            <a:pPr algn="ctr"/>
            <a:endParaRPr lang="en-US" sz="2000" dirty="0"/>
          </a:p>
        </p:txBody>
      </p:sp>
      <p:sp>
        <p:nvSpPr>
          <p:cNvPr id="5" name="Text Box 4"/>
          <p:cNvSpPr txBox="1">
            <a:spLocks noChangeArrowheads="1"/>
          </p:cNvSpPr>
          <p:nvPr/>
        </p:nvSpPr>
        <p:spPr bwMode="auto">
          <a:xfrm>
            <a:off x="914400" y="1981200"/>
            <a:ext cx="2438400" cy="400110"/>
          </a:xfrm>
          <a:prstGeom prst="rect">
            <a:avLst/>
          </a:prstGeom>
          <a:noFill/>
          <a:ln w="12700">
            <a:solidFill>
              <a:srgbClr val="000000"/>
            </a:solidFill>
            <a:miter lim="800000"/>
            <a:headEnd/>
            <a:tailEnd/>
          </a:ln>
        </p:spPr>
        <p:txBody>
          <a:bodyPr>
            <a:prstTxWarp prst="textNoShape">
              <a:avLst/>
            </a:prstTxWarp>
            <a:spAutoFit/>
          </a:bodyPr>
          <a:lstStyle/>
          <a:p>
            <a:pPr algn="ctr"/>
            <a:r>
              <a:rPr lang="en-US" sz="2000" b="0" dirty="0"/>
              <a:t>if input % 2==0</a:t>
            </a:r>
          </a:p>
        </p:txBody>
      </p:sp>
      <p:sp>
        <p:nvSpPr>
          <p:cNvPr id="6" name="Text Box 5"/>
          <p:cNvSpPr txBox="1">
            <a:spLocks noChangeArrowheads="1"/>
          </p:cNvSpPr>
          <p:nvPr/>
        </p:nvSpPr>
        <p:spPr bwMode="auto">
          <a:xfrm>
            <a:off x="1371600" y="990600"/>
            <a:ext cx="1600200" cy="400110"/>
          </a:xfrm>
          <a:prstGeom prst="rect">
            <a:avLst/>
          </a:prstGeom>
          <a:noFill/>
          <a:ln w="12700">
            <a:solidFill>
              <a:srgbClr val="000000"/>
            </a:solidFill>
            <a:miter lim="800000"/>
            <a:headEnd/>
            <a:tailEnd/>
          </a:ln>
        </p:spPr>
        <p:txBody>
          <a:bodyPr>
            <a:prstTxWarp prst="textNoShape">
              <a:avLst/>
            </a:prstTxWarp>
            <a:spAutoFit/>
          </a:bodyPr>
          <a:lstStyle/>
          <a:p>
            <a:pPr algn="ctr"/>
            <a:r>
              <a:rPr lang="en-US" sz="2000" b="0" dirty="0"/>
              <a:t>read input</a:t>
            </a:r>
          </a:p>
        </p:txBody>
      </p:sp>
      <p:sp>
        <p:nvSpPr>
          <p:cNvPr id="7" name="Line 6"/>
          <p:cNvSpPr>
            <a:spLocks noChangeShapeType="1"/>
          </p:cNvSpPr>
          <p:nvPr/>
        </p:nvSpPr>
        <p:spPr bwMode="auto">
          <a:xfrm flipH="1">
            <a:off x="11430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000" dirty="0"/>
          </a:p>
        </p:txBody>
      </p:sp>
      <p:sp>
        <p:nvSpPr>
          <p:cNvPr id="8" name="Text Box 7"/>
          <p:cNvSpPr txBox="1">
            <a:spLocks noChangeArrowheads="1"/>
          </p:cNvSpPr>
          <p:nvPr/>
        </p:nvSpPr>
        <p:spPr bwMode="auto">
          <a:xfrm>
            <a:off x="152400" y="2895600"/>
            <a:ext cx="1981200" cy="400110"/>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000" b="0" dirty="0"/>
              <a:t>s := input + 3</a:t>
            </a:r>
          </a:p>
        </p:txBody>
      </p:sp>
      <p:sp>
        <p:nvSpPr>
          <p:cNvPr id="9" name="Text Box 8"/>
          <p:cNvSpPr txBox="1">
            <a:spLocks noChangeArrowheads="1"/>
          </p:cNvSpPr>
          <p:nvPr/>
        </p:nvSpPr>
        <p:spPr bwMode="auto">
          <a:xfrm>
            <a:off x="2438400" y="2895600"/>
            <a:ext cx="1981200" cy="400110"/>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000" b="0" dirty="0"/>
              <a:t>s := input + 2</a:t>
            </a:r>
          </a:p>
        </p:txBody>
      </p:sp>
      <p:sp>
        <p:nvSpPr>
          <p:cNvPr id="10" name="Line 9"/>
          <p:cNvSpPr>
            <a:spLocks noChangeShapeType="1"/>
          </p:cNvSpPr>
          <p:nvPr/>
        </p:nvSpPr>
        <p:spPr bwMode="auto">
          <a:xfrm>
            <a:off x="10668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000" dirty="0"/>
          </a:p>
        </p:txBody>
      </p:sp>
      <p:sp>
        <p:nvSpPr>
          <p:cNvPr id="11" name="Text Box 10"/>
          <p:cNvSpPr txBox="1">
            <a:spLocks noChangeArrowheads="1"/>
          </p:cNvSpPr>
          <p:nvPr/>
        </p:nvSpPr>
        <p:spPr bwMode="auto">
          <a:xfrm>
            <a:off x="762000" y="3721100"/>
            <a:ext cx="2819400" cy="400110"/>
          </a:xfrm>
          <a:prstGeom prst="rect">
            <a:avLst/>
          </a:prstGeom>
          <a:noFill/>
          <a:ln w="12700">
            <a:solidFill>
              <a:srgbClr val="000000"/>
            </a:solidFill>
            <a:miter lim="800000"/>
            <a:headEnd/>
            <a:tailEnd type="none" w="lg" len="med"/>
          </a:ln>
        </p:spPr>
        <p:txBody>
          <a:bodyPr>
            <a:prstTxWarp prst="textNoShape">
              <a:avLst/>
            </a:prstTxWarp>
            <a:spAutoFit/>
          </a:bodyPr>
          <a:lstStyle/>
          <a:p>
            <a:pPr algn="ctr"/>
            <a:r>
              <a:rPr lang="en-US" sz="2000" b="0" dirty="0"/>
              <a:t>ptr := realloc(ptr, s)</a:t>
            </a:r>
          </a:p>
        </p:txBody>
      </p:sp>
      <p:sp>
        <p:nvSpPr>
          <p:cNvPr id="12" name="Line 11"/>
          <p:cNvSpPr>
            <a:spLocks noChangeShapeType="1"/>
          </p:cNvSpPr>
          <p:nvPr/>
        </p:nvSpPr>
        <p:spPr bwMode="auto">
          <a:xfrm>
            <a:off x="2590800" y="2438400"/>
            <a:ext cx="381000" cy="4572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000" dirty="0"/>
          </a:p>
        </p:txBody>
      </p:sp>
      <p:sp>
        <p:nvSpPr>
          <p:cNvPr id="13" name="Text Box 12"/>
          <p:cNvSpPr txBox="1">
            <a:spLocks noChangeArrowheads="1"/>
          </p:cNvSpPr>
          <p:nvPr/>
        </p:nvSpPr>
        <p:spPr bwMode="auto">
          <a:xfrm>
            <a:off x="3048000" y="2438400"/>
            <a:ext cx="457200" cy="400110"/>
          </a:xfrm>
          <a:prstGeom prst="rect">
            <a:avLst/>
          </a:prstGeom>
          <a:noFill/>
          <a:ln w="38100">
            <a:noFill/>
            <a:miter lim="800000"/>
            <a:headEnd/>
            <a:tailEnd type="none" w="lg" len="med"/>
          </a:ln>
        </p:spPr>
        <p:txBody>
          <a:bodyPr>
            <a:prstTxWarp prst="textNoShape">
              <a:avLst/>
            </a:prstTxWarp>
            <a:spAutoFit/>
          </a:bodyPr>
          <a:lstStyle/>
          <a:p>
            <a:pPr algn="ctr"/>
            <a:r>
              <a:rPr lang="en-US" sz="2000" b="0" i="1" dirty="0"/>
              <a:t>T</a:t>
            </a:r>
          </a:p>
        </p:txBody>
      </p:sp>
      <p:sp>
        <p:nvSpPr>
          <p:cNvPr id="14" name="Text Box 13"/>
          <p:cNvSpPr txBox="1">
            <a:spLocks noChangeArrowheads="1"/>
          </p:cNvSpPr>
          <p:nvPr/>
        </p:nvSpPr>
        <p:spPr bwMode="auto">
          <a:xfrm>
            <a:off x="838200" y="2438400"/>
            <a:ext cx="457200" cy="400110"/>
          </a:xfrm>
          <a:prstGeom prst="rect">
            <a:avLst/>
          </a:prstGeom>
          <a:noFill/>
          <a:ln w="38100">
            <a:noFill/>
            <a:miter lim="800000"/>
            <a:headEnd/>
            <a:tailEnd type="none" w="lg" len="med"/>
          </a:ln>
        </p:spPr>
        <p:txBody>
          <a:bodyPr>
            <a:prstTxWarp prst="textNoShape">
              <a:avLst/>
            </a:prstTxWarp>
            <a:spAutoFit/>
          </a:bodyPr>
          <a:lstStyle/>
          <a:p>
            <a:pPr algn="ctr"/>
            <a:r>
              <a:rPr lang="en-US" sz="2000" b="0" i="1" dirty="0"/>
              <a:t>F</a:t>
            </a:r>
          </a:p>
        </p:txBody>
      </p:sp>
      <p:sp>
        <p:nvSpPr>
          <p:cNvPr id="15" name="Rectangle 14"/>
          <p:cNvSpPr>
            <a:spLocks noChangeArrowheads="1"/>
          </p:cNvSpPr>
          <p:nvPr/>
        </p:nvSpPr>
        <p:spPr bwMode="auto">
          <a:xfrm>
            <a:off x="228600" y="937052"/>
            <a:ext cx="838200" cy="830997"/>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4800" b="0" dirty="0">
                <a:solidFill>
                  <a:schemeClr val="bg1"/>
                </a:solidFill>
              </a:rPr>
              <a:t>B</a:t>
            </a:r>
          </a:p>
        </p:txBody>
      </p:sp>
      <p:sp>
        <p:nvSpPr>
          <p:cNvPr id="16" name="Line 15"/>
          <p:cNvSpPr>
            <a:spLocks noChangeShapeType="1"/>
          </p:cNvSpPr>
          <p:nvPr/>
        </p:nvSpPr>
        <p:spPr bwMode="auto">
          <a:xfrm flipH="1">
            <a:off x="2667000" y="3352800"/>
            <a:ext cx="533400" cy="304800"/>
          </a:xfrm>
          <a:prstGeom prst="line">
            <a:avLst/>
          </a:prstGeom>
          <a:noFill/>
          <a:ln w="38100">
            <a:solidFill>
              <a:srgbClr val="000000"/>
            </a:solidFill>
            <a:round/>
            <a:headEnd/>
            <a:tailEnd type="triangle" w="lg" len="med"/>
          </a:ln>
        </p:spPr>
        <p:txBody>
          <a:bodyPr>
            <a:prstTxWarp prst="textNoShape">
              <a:avLst/>
            </a:prstTxWarp>
          </a:bodyPr>
          <a:lstStyle/>
          <a:p>
            <a:pPr algn="ctr"/>
            <a:endParaRPr lang="en-US" sz="2000" dirty="0"/>
          </a:p>
        </p:txBody>
      </p:sp>
      <p:sp>
        <p:nvSpPr>
          <p:cNvPr id="17" name="AutoShape 25"/>
          <p:cNvSpPr>
            <a:spLocks noChangeArrowheads="1"/>
          </p:cNvSpPr>
          <p:nvPr/>
        </p:nvSpPr>
        <p:spPr bwMode="auto">
          <a:xfrm>
            <a:off x="3124200" y="4800600"/>
            <a:ext cx="3581400" cy="1295400"/>
          </a:xfrm>
          <a:prstGeom prst="wedgeRoundRectCallout">
            <a:avLst>
              <a:gd name="adj1" fmla="val -78148"/>
              <a:gd name="adj2" fmla="val -100368"/>
              <a:gd name="adj3" fmla="val 16667"/>
            </a:avLst>
          </a:prstGeom>
          <a:noFill/>
          <a:ln w="38100">
            <a:solidFill>
              <a:schemeClr val="accent2"/>
            </a:solidFill>
            <a:miter lim="800000"/>
            <a:headEnd/>
            <a:tailEnd/>
          </a:ln>
        </p:spPr>
        <p:txBody>
          <a:bodyPr anchor="ctr">
            <a:prstTxWarp prst="textNoShape">
              <a:avLst/>
            </a:prstTxWarp>
          </a:bodyPr>
          <a:lstStyle/>
          <a:p>
            <a:r>
              <a:rPr lang="en-US" sz="2800" b="0" dirty="0"/>
              <a:t>Using </a:t>
            </a:r>
            <a:r>
              <a:rPr lang="en-US" sz="2800" dirty="0"/>
              <a:t>ptr</a:t>
            </a:r>
            <a:r>
              <a:rPr lang="en-US" sz="2800" b="0" dirty="0"/>
              <a:t> is a problem</a:t>
            </a:r>
          </a:p>
        </p:txBody>
      </p:sp>
      <p:sp>
        <p:nvSpPr>
          <p:cNvPr id="3" name="Rectangle 2"/>
          <p:cNvSpPr/>
          <p:nvPr/>
        </p:nvSpPr>
        <p:spPr bwMode="auto">
          <a:xfrm>
            <a:off x="4573933" y="1726050"/>
            <a:ext cx="4358585" cy="1569660"/>
          </a:xfrm>
          <a:prstGeom prst="rect">
            <a:avLst/>
          </a:prstGeom>
          <a:solidFill>
            <a:schemeClr val="tx1"/>
          </a:solidFill>
          <a:ln w="3810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sz="2400" dirty="0" smtClean="0">
                <a:solidFill>
                  <a:schemeClr val="bg1"/>
                </a:solidFill>
                <a:latin typeface="Arial" pitchFamily="-65" charset="0"/>
              </a:rPr>
              <a:t>[Brumley07] only automatically</a:t>
            </a:r>
            <a:br>
              <a:rPr lang="en-US" sz="2400" dirty="0" smtClean="0">
                <a:solidFill>
                  <a:schemeClr val="bg1"/>
                </a:solidFill>
                <a:latin typeface="Arial" pitchFamily="-65" charset="0"/>
              </a:rPr>
            </a:br>
            <a:r>
              <a:rPr lang="en-US" sz="2400" dirty="0" smtClean="0">
                <a:solidFill>
                  <a:schemeClr val="bg1"/>
                </a:solidFill>
                <a:latin typeface="Arial" pitchFamily="-65" charset="0"/>
              </a:rPr>
              <a:t>generated inputs that violated</a:t>
            </a:r>
            <a:br>
              <a:rPr lang="en-US" sz="2400" dirty="0" smtClean="0">
                <a:solidFill>
                  <a:schemeClr val="bg1"/>
                </a:solidFill>
                <a:latin typeface="Arial" pitchFamily="-65" charset="0"/>
              </a:rPr>
            </a:br>
            <a:r>
              <a:rPr lang="en-US" sz="2400" dirty="0" smtClean="0">
                <a:solidFill>
                  <a:schemeClr val="bg1"/>
                </a:solidFill>
                <a:latin typeface="Arial" pitchFamily="-65" charset="0"/>
              </a:rPr>
              <a:t> new checks.</a:t>
            </a:r>
            <a:br>
              <a:rPr lang="en-US" sz="2400" dirty="0" smtClean="0">
                <a:solidFill>
                  <a:schemeClr val="bg1"/>
                </a:solidFill>
                <a:latin typeface="Arial" pitchFamily="-65" charset="0"/>
              </a:rPr>
            </a:br>
            <a:r>
              <a:rPr lang="en-US" sz="2400" dirty="0" smtClean="0">
                <a:solidFill>
                  <a:schemeClr val="bg1"/>
                </a:solidFill>
                <a:latin typeface="Arial" pitchFamily="-65" charset="0"/>
              </a:rPr>
              <a:t>Not control flow hijacks</a:t>
            </a:r>
          </a:p>
        </p:txBody>
      </p:sp>
    </p:spTree>
    <p:extLst>
      <p:ext uri="{BB962C8B-B14F-4D97-AF65-F5344CB8AC3E}">
        <p14:creationId xmlns:p14="http://schemas.microsoft.com/office/powerpoint/2010/main" val="4135311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1295400"/>
            <a:ext cx="1828800" cy="461665"/>
          </a:xfrm>
          <a:prstGeom prst="rect">
            <a:avLst/>
          </a:prstGeom>
          <a:noFill/>
          <a:ln>
            <a:solidFill>
              <a:srgbClr val="000000"/>
            </a:solidFill>
          </a:ln>
        </p:spPr>
        <p:txBody>
          <a:bodyPr wrap="square" rtlCol="0">
            <a:spAutoFit/>
          </a:bodyPr>
          <a:lstStyle/>
          <a:p>
            <a:r>
              <a:rPr lang="en-US" b="0" dirty="0" smtClean="0"/>
              <a:t>*fpp = &amp;foo</a:t>
            </a:r>
            <a:endParaRPr lang="en-US" b="0" dirty="0"/>
          </a:p>
        </p:txBody>
      </p:sp>
      <p:sp>
        <p:nvSpPr>
          <p:cNvPr id="7" name="Rounded Rectangle 6"/>
          <p:cNvSpPr/>
          <p:nvPr/>
        </p:nvSpPr>
        <p:spPr bwMode="auto">
          <a:xfrm>
            <a:off x="3962400" y="1165622"/>
            <a:ext cx="3200400" cy="510778"/>
          </a:xfrm>
          <a:prstGeom prst="roundRect">
            <a:avLst/>
          </a:prstGeom>
          <a:noFill/>
          <a:ln w="38100" cap="flat" cmpd="sng" algn="ctr">
            <a:solidFill>
              <a:srgbClr val="FF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lang="en-US" dirty="0" smtClean="0">
                <a:latin typeface="Arial" pitchFamily="-65" charset="0"/>
              </a:rPr>
              <a:t>function foo() { … }</a:t>
            </a:r>
            <a:endParaRPr kumimoji="0" lang="en-US" sz="2400" b="1" i="0" u="none" strike="noStrike" cap="none" normalizeH="0" baseline="0" dirty="0">
              <a:ln>
                <a:noFill/>
              </a:ln>
              <a:solidFill>
                <a:srgbClr val="000000"/>
              </a:solidFill>
              <a:effectLst/>
              <a:latin typeface="Arial" pitchFamily="-65" charset="0"/>
            </a:endParaRPr>
          </a:p>
        </p:txBody>
      </p:sp>
      <p:sp>
        <p:nvSpPr>
          <p:cNvPr id="6" name="TextBox 5"/>
          <p:cNvSpPr txBox="1"/>
          <p:nvPr/>
        </p:nvSpPr>
        <p:spPr>
          <a:xfrm>
            <a:off x="838200" y="6019800"/>
            <a:ext cx="2286000" cy="461665"/>
          </a:xfrm>
          <a:prstGeom prst="rect">
            <a:avLst/>
          </a:prstGeom>
          <a:noFill/>
          <a:ln>
            <a:solidFill>
              <a:srgbClr val="000000"/>
            </a:solidFill>
          </a:ln>
        </p:spPr>
        <p:txBody>
          <a:bodyPr wrap="square" rtlCol="0">
            <a:spAutoFit/>
          </a:bodyPr>
          <a:lstStyle/>
          <a:p>
            <a:r>
              <a:rPr lang="en-US" b="0" dirty="0" smtClean="0"/>
              <a:t>call func at *fpp</a:t>
            </a:r>
            <a:endParaRPr lang="en-US" b="0" dirty="0"/>
          </a:p>
        </p:txBody>
      </p:sp>
      <p:sp>
        <p:nvSpPr>
          <p:cNvPr id="11" name="Rectangle 10"/>
          <p:cNvSpPr/>
          <p:nvPr/>
        </p:nvSpPr>
        <p:spPr bwMode="auto">
          <a:xfrm>
            <a:off x="6477000" y="2286000"/>
            <a:ext cx="14478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12" name="TextBox 11"/>
          <p:cNvSpPr txBox="1"/>
          <p:nvPr/>
        </p:nvSpPr>
        <p:spPr>
          <a:xfrm>
            <a:off x="6477000" y="2286000"/>
            <a:ext cx="1447800" cy="1200328"/>
          </a:xfrm>
          <a:prstGeom prst="rect">
            <a:avLst/>
          </a:prstGeom>
          <a:noFill/>
          <a:ln w="38100">
            <a:solidFill>
              <a:srgbClr val="000000"/>
            </a:solidFill>
          </a:ln>
        </p:spPr>
        <p:txBody>
          <a:bodyPr wrap="square" rtlCol="0">
            <a:spAutoFit/>
          </a:bodyPr>
          <a:lstStyle/>
          <a:p>
            <a:r>
              <a:rPr lang="en-US" b="0" dirty="0" smtClean="0"/>
              <a:t>addr</a:t>
            </a:r>
            <a:br>
              <a:rPr lang="en-US" b="0" dirty="0" smtClean="0"/>
            </a:br>
            <a:r>
              <a:rPr lang="en-US" b="0" dirty="0" smtClean="0"/>
              <a:t>of</a:t>
            </a:r>
            <a:br>
              <a:rPr lang="en-US" b="0" dirty="0" smtClean="0"/>
            </a:br>
            <a:r>
              <a:rPr lang="en-US" b="0" dirty="0" smtClean="0"/>
              <a:t>foo</a:t>
            </a:r>
            <a:endParaRPr lang="en-US" b="0" dirty="0"/>
          </a:p>
        </p:txBody>
      </p:sp>
      <p:sp>
        <p:nvSpPr>
          <p:cNvPr id="16" name="TextBox 15"/>
          <p:cNvSpPr txBox="1"/>
          <p:nvPr/>
        </p:nvSpPr>
        <p:spPr>
          <a:xfrm>
            <a:off x="5181600" y="2362200"/>
            <a:ext cx="838200" cy="461665"/>
          </a:xfrm>
          <a:prstGeom prst="rect">
            <a:avLst/>
          </a:prstGeom>
          <a:noFill/>
        </p:spPr>
        <p:txBody>
          <a:bodyPr wrap="square" rtlCol="0">
            <a:spAutoFit/>
          </a:bodyPr>
          <a:lstStyle/>
          <a:p>
            <a:r>
              <a:rPr lang="en-US" b="0" dirty="0" smtClean="0"/>
              <a:t>fpp</a:t>
            </a:r>
            <a:endParaRPr lang="en-US" b="0" dirty="0"/>
          </a:p>
        </p:txBody>
      </p:sp>
      <p:grpSp>
        <p:nvGrpSpPr>
          <p:cNvPr id="3" name="Group 26"/>
          <p:cNvGrpSpPr/>
          <p:nvPr/>
        </p:nvGrpSpPr>
        <p:grpSpPr>
          <a:xfrm>
            <a:off x="381000" y="2133600"/>
            <a:ext cx="3505200" cy="2667000"/>
            <a:chOff x="95250" y="2651125"/>
            <a:chExt cx="4095750" cy="3099832"/>
          </a:xfrm>
        </p:grpSpPr>
        <p:sp>
          <p:nvSpPr>
            <p:cNvPr id="13" name="Line 8"/>
            <p:cNvSpPr>
              <a:spLocks noChangeShapeType="1"/>
            </p:cNvSpPr>
            <p:nvPr/>
          </p:nvSpPr>
          <p:spPr bwMode="auto">
            <a:xfrm>
              <a:off x="2000250" y="3108325"/>
              <a:ext cx="1588" cy="446088"/>
            </a:xfrm>
            <a:prstGeom prst="line">
              <a:avLst/>
            </a:prstGeom>
            <a:noFill/>
            <a:ln w="6350">
              <a:solidFill>
                <a:srgbClr val="000000"/>
              </a:solidFill>
              <a:prstDash val="solid"/>
              <a:round/>
              <a:headEnd/>
              <a:tailEnd type="triangle" w="lg" len="med"/>
            </a:ln>
          </p:spPr>
          <p:txBody>
            <a:bodyPr>
              <a:prstTxWarp prst="textNoShape">
                <a:avLst/>
              </a:prstTxWarp>
            </a:bodyPr>
            <a:lstStyle/>
            <a:p>
              <a:endParaRPr lang="en-US" sz="2000" dirty="0"/>
            </a:p>
          </p:txBody>
        </p:sp>
        <p:sp>
          <p:nvSpPr>
            <p:cNvPr id="15" name="Text Box 9"/>
            <p:cNvSpPr txBox="1">
              <a:spLocks noChangeArrowheads="1"/>
            </p:cNvSpPr>
            <p:nvPr/>
          </p:nvSpPr>
          <p:spPr bwMode="auto">
            <a:xfrm>
              <a:off x="857250" y="3641725"/>
              <a:ext cx="2227263"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if input % 2==0</a:t>
              </a:r>
            </a:p>
          </p:txBody>
        </p:sp>
        <p:sp>
          <p:nvSpPr>
            <p:cNvPr id="17" name="Text Box 10"/>
            <p:cNvSpPr txBox="1">
              <a:spLocks noChangeArrowheads="1"/>
            </p:cNvSpPr>
            <p:nvPr/>
          </p:nvSpPr>
          <p:spPr bwMode="auto">
            <a:xfrm>
              <a:off x="1314450" y="2651125"/>
              <a:ext cx="1462088"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read input</a:t>
              </a:r>
            </a:p>
          </p:txBody>
        </p:sp>
        <p:sp>
          <p:nvSpPr>
            <p:cNvPr id="19" name="Line 11"/>
            <p:cNvSpPr>
              <a:spLocks noChangeShapeType="1"/>
            </p:cNvSpPr>
            <p:nvPr/>
          </p:nvSpPr>
          <p:spPr bwMode="auto">
            <a:xfrm flipH="1">
              <a:off x="10858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20" name="Text Box 12"/>
            <p:cNvSpPr txBox="1">
              <a:spLocks noChangeArrowheads="1"/>
            </p:cNvSpPr>
            <p:nvPr/>
          </p:nvSpPr>
          <p:spPr bwMode="auto">
            <a:xfrm>
              <a:off x="95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+ 3</a:t>
              </a:r>
            </a:p>
          </p:txBody>
        </p:sp>
        <p:sp>
          <p:nvSpPr>
            <p:cNvPr id="21" name="Text Box 13"/>
            <p:cNvSpPr txBox="1">
              <a:spLocks noChangeArrowheads="1"/>
            </p:cNvSpPr>
            <p:nvPr/>
          </p:nvSpPr>
          <p:spPr bwMode="auto">
            <a:xfrm>
              <a:off x="2381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+ 2</a:t>
              </a:r>
            </a:p>
          </p:txBody>
        </p:sp>
        <p:sp>
          <p:nvSpPr>
            <p:cNvPr id="22" name="Line 14"/>
            <p:cNvSpPr>
              <a:spLocks noChangeShapeType="1"/>
            </p:cNvSpPr>
            <p:nvPr/>
          </p:nvSpPr>
          <p:spPr bwMode="auto">
            <a:xfrm>
              <a:off x="10096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23" name="Text Box 15"/>
            <p:cNvSpPr txBox="1">
              <a:spLocks noChangeArrowheads="1"/>
            </p:cNvSpPr>
            <p:nvPr/>
          </p:nvSpPr>
          <p:spPr bwMode="auto">
            <a:xfrm>
              <a:off x="704850" y="5381625"/>
              <a:ext cx="2576513"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ptr := realloc(ptr, s)</a:t>
              </a:r>
            </a:p>
          </p:txBody>
        </p:sp>
        <p:sp>
          <p:nvSpPr>
            <p:cNvPr id="24" name="Line 16"/>
            <p:cNvSpPr>
              <a:spLocks noChangeShapeType="1"/>
            </p:cNvSpPr>
            <p:nvPr/>
          </p:nvSpPr>
          <p:spPr bwMode="auto">
            <a:xfrm>
              <a:off x="25336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26" name="Line 20"/>
            <p:cNvSpPr>
              <a:spLocks noChangeShapeType="1"/>
            </p:cNvSpPr>
            <p:nvPr/>
          </p:nvSpPr>
          <p:spPr bwMode="auto">
            <a:xfrm flipH="1">
              <a:off x="26098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grpSp>
      <p:cxnSp>
        <p:nvCxnSpPr>
          <p:cNvPr id="29" name="Straight Arrow Connector 28"/>
          <p:cNvCxnSpPr>
            <a:stCxn id="5" idx="2"/>
          </p:cNvCxnSpPr>
          <p:nvPr/>
        </p:nvCxnSpPr>
        <p:spPr bwMode="auto">
          <a:xfrm rot="5400000">
            <a:off x="1907232" y="1907233"/>
            <a:ext cx="300337" cy="1588"/>
          </a:xfrm>
          <a:prstGeom prst="straightConnector1">
            <a:avLst/>
          </a:prstGeom>
          <a:noFill/>
          <a:ln w="38100" cap="flat" cmpd="sng" algn="ctr">
            <a:solidFill>
              <a:srgbClr val="000000"/>
            </a:solidFill>
            <a:prstDash val="solid"/>
            <a:round/>
            <a:headEnd type="none" w="med" len="med"/>
            <a:tailEnd type="triangle"/>
          </a:ln>
          <a:effectLst/>
        </p:spPr>
      </p:cxnSp>
      <p:sp>
        <p:nvSpPr>
          <p:cNvPr id="31" name="TextBox 30"/>
          <p:cNvSpPr txBox="1"/>
          <p:nvPr/>
        </p:nvSpPr>
        <p:spPr>
          <a:xfrm>
            <a:off x="808850" y="5181600"/>
            <a:ext cx="2391550" cy="461665"/>
          </a:xfrm>
          <a:prstGeom prst="rect">
            <a:avLst/>
          </a:prstGeom>
          <a:solidFill>
            <a:srgbClr val="FFFF99"/>
          </a:solidFill>
          <a:ln>
            <a:solidFill>
              <a:srgbClr val="000000"/>
            </a:solidFill>
          </a:ln>
        </p:spPr>
        <p:txBody>
          <a:bodyPr wrap="none" rtlCol="0">
            <a:spAutoFit/>
          </a:bodyPr>
          <a:lstStyle/>
          <a:p>
            <a:r>
              <a:rPr lang="en-US" b="0" dirty="0" smtClean="0"/>
              <a:t>copy(ptr, input2)</a:t>
            </a:r>
            <a:endParaRPr lang="en-US" b="0" dirty="0"/>
          </a:p>
        </p:txBody>
      </p:sp>
      <p:cxnSp>
        <p:nvCxnSpPr>
          <p:cNvPr id="33" name="Straight Arrow Connector 32"/>
          <p:cNvCxnSpPr>
            <a:stCxn id="23" idx="2"/>
            <a:endCxn id="31" idx="0"/>
          </p:cNvCxnSpPr>
          <p:nvPr/>
        </p:nvCxnSpPr>
        <p:spPr bwMode="auto">
          <a:xfrm rot="5400000">
            <a:off x="1814419" y="4990807"/>
            <a:ext cx="381000" cy="587"/>
          </a:xfrm>
          <a:prstGeom prst="straightConnector1">
            <a:avLst/>
          </a:prstGeom>
          <a:noFill/>
          <a:ln w="38100" cap="flat" cmpd="sng" algn="ctr">
            <a:solidFill>
              <a:srgbClr val="000000"/>
            </a:solidFill>
            <a:prstDash val="solid"/>
            <a:round/>
            <a:headEnd type="none" w="med" len="med"/>
            <a:tailEnd type="triangle"/>
          </a:ln>
          <a:effectLst/>
        </p:spPr>
      </p:cxnSp>
      <p:cxnSp>
        <p:nvCxnSpPr>
          <p:cNvPr id="39" name="Straight Arrow Connector 38"/>
          <p:cNvCxnSpPr/>
          <p:nvPr/>
        </p:nvCxnSpPr>
        <p:spPr bwMode="auto">
          <a:xfrm rot="5400000">
            <a:off x="1790702" y="5829300"/>
            <a:ext cx="380998" cy="2"/>
          </a:xfrm>
          <a:prstGeom prst="straightConnector1">
            <a:avLst/>
          </a:prstGeom>
          <a:noFill/>
          <a:ln w="38100" cap="flat" cmpd="sng" algn="ctr">
            <a:solidFill>
              <a:srgbClr val="000000"/>
            </a:solidFill>
            <a:prstDash val="solid"/>
            <a:round/>
            <a:headEnd type="none" w="med" len="med"/>
            <a:tailEnd type="triangle"/>
          </a:ln>
          <a:effectLst/>
        </p:spPr>
      </p:cxnSp>
      <p:sp>
        <p:nvSpPr>
          <p:cNvPr id="42" name="TextBox 41"/>
          <p:cNvSpPr txBox="1"/>
          <p:nvPr/>
        </p:nvSpPr>
        <p:spPr>
          <a:xfrm>
            <a:off x="5181600" y="3581400"/>
            <a:ext cx="838200" cy="461665"/>
          </a:xfrm>
          <a:prstGeom prst="rect">
            <a:avLst/>
          </a:prstGeom>
          <a:noFill/>
        </p:spPr>
        <p:txBody>
          <a:bodyPr wrap="square" rtlCol="0">
            <a:spAutoFit/>
          </a:bodyPr>
          <a:lstStyle/>
          <a:p>
            <a:r>
              <a:rPr lang="en-US" b="0" dirty="0" smtClean="0"/>
              <a:t>ptr</a:t>
            </a:r>
            <a:endParaRPr lang="en-US" b="0" dirty="0"/>
          </a:p>
        </p:txBody>
      </p:sp>
      <p:cxnSp>
        <p:nvCxnSpPr>
          <p:cNvPr id="44" name="Straight Arrow Connector 43"/>
          <p:cNvCxnSpPr/>
          <p:nvPr/>
        </p:nvCxnSpPr>
        <p:spPr bwMode="auto">
          <a:xfrm>
            <a:off x="5867400" y="3810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46" name="TextBox 45"/>
          <p:cNvSpPr txBox="1"/>
          <p:nvPr/>
        </p:nvSpPr>
        <p:spPr>
          <a:xfrm>
            <a:off x="6477000" y="3505200"/>
            <a:ext cx="1447800" cy="830997"/>
          </a:xfrm>
          <a:prstGeom prst="rect">
            <a:avLst/>
          </a:prstGeom>
          <a:noFill/>
          <a:ln w="38100">
            <a:solidFill>
              <a:srgbClr val="000000"/>
            </a:solidFill>
          </a:ln>
        </p:spPr>
        <p:txBody>
          <a:bodyPr wrap="square" rtlCol="0">
            <a:spAutoFit/>
          </a:bodyPr>
          <a:lstStyle/>
          <a:p>
            <a:r>
              <a:rPr lang="en-US" b="0" dirty="0" smtClean="0"/>
              <a:t>0, 1, or 2</a:t>
            </a:r>
            <a:br>
              <a:rPr lang="en-US" b="0" dirty="0" smtClean="0"/>
            </a:br>
            <a:r>
              <a:rPr lang="en-US" b="0" dirty="0" smtClean="0"/>
              <a:t>bytes</a:t>
            </a:r>
            <a:endParaRPr lang="en-US" b="0" dirty="0"/>
          </a:p>
        </p:txBody>
      </p:sp>
      <p:cxnSp>
        <p:nvCxnSpPr>
          <p:cNvPr id="50" name="Straight Arrow Connector 49"/>
          <p:cNvCxnSpPr/>
          <p:nvPr/>
        </p:nvCxnSpPr>
        <p:spPr bwMode="auto">
          <a:xfrm>
            <a:off x="5867400" y="2667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28" name="Rectangle 27"/>
          <p:cNvSpPr/>
          <p:nvPr/>
        </p:nvSpPr>
        <p:spPr bwMode="auto">
          <a:xfrm>
            <a:off x="152400" y="2057400"/>
            <a:ext cx="3886200" cy="2895600"/>
          </a:xfrm>
          <a:prstGeom prst="rect">
            <a:avLst/>
          </a:prstGeom>
          <a:noFill/>
          <a:ln w="381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30" name="TextBox 29"/>
          <p:cNvSpPr txBox="1"/>
          <p:nvPr/>
        </p:nvSpPr>
        <p:spPr>
          <a:xfrm>
            <a:off x="304800" y="2362200"/>
            <a:ext cx="609600" cy="457200"/>
          </a:xfrm>
          <a:prstGeom prst="rect">
            <a:avLst/>
          </a:prstGeom>
          <a:solidFill>
            <a:srgbClr val="000000"/>
          </a:solidFill>
          <a:ln>
            <a:solidFill>
              <a:srgbClr val="000000"/>
            </a:solidFill>
          </a:ln>
        </p:spPr>
        <p:txBody>
          <a:bodyPr wrap="square" rtlCol="0">
            <a:spAutoFit/>
          </a:bodyPr>
          <a:lstStyle/>
          <a:p>
            <a:r>
              <a:rPr lang="en-US" dirty="0" smtClean="0">
                <a:solidFill>
                  <a:schemeClr val="bg1"/>
                </a:solidFill>
              </a:rPr>
              <a:t>B</a:t>
            </a:r>
            <a:endParaRPr lang="en-US" dirty="0">
              <a:solidFill>
                <a:schemeClr val="bg1"/>
              </a:solidFill>
            </a:endParaRPr>
          </a:p>
        </p:txBody>
      </p:sp>
      <p:sp>
        <p:nvSpPr>
          <p:cNvPr id="32" name="Title 31"/>
          <p:cNvSpPr>
            <a:spLocks noGrp="1"/>
          </p:cNvSpPr>
          <p:nvPr>
            <p:ph type="title"/>
          </p:nvPr>
        </p:nvSpPr>
        <p:spPr/>
        <p:txBody>
          <a:bodyPr/>
          <a:lstStyle/>
          <a:p>
            <a:endParaRPr lang="en-US"/>
          </a:p>
        </p:txBody>
      </p:sp>
    </p:spTree>
    <p:extLst>
      <p:ext uri="{BB962C8B-B14F-4D97-AF65-F5344CB8AC3E}">
        <p14:creationId xmlns:p14="http://schemas.microsoft.com/office/powerpoint/2010/main" val="191569842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1295400"/>
            <a:ext cx="1828800" cy="461665"/>
          </a:xfrm>
          <a:prstGeom prst="rect">
            <a:avLst/>
          </a:prstGeom>
          <a:noFill/>
          <a:ln>
            <a:solidFill>
              <a:srgbClr val="000000"/>
            </a:solidFill>
          </a:ln>
        </p:spPr>
        <p:txBody>
          <a:bodyPr wrap="square" rtlCol="0">
            <a:spAutoFit/>
          </a:bodyPr>
          <a:lstStyle/>
          <a:p>
            <a:r>
              <a:rPr lang="en-US" b="0" dirty="0" smtClean="0"/>
              <a:t>*fpp = &amp;foo</a:t>
            </a:r>
            <a:endParaRPr lang="en-US" b="0" dirty="0"/>
          </a:p>
        </p:txBody>
      </p:sp>
      <p:sp>
        <p:nvSpPr>
          <p:cNvPr id="7" name="Rounded Rectangle 6"/>
          <p:cNvSpPr/>
          <p:nvPr/>
        </p:nvSpPr>
        <p:spPr bwMode="auto">
          <a:xfrm>
            <a:off x="3962400" y="1219200"/>
            <a:ext cx="3200400" cy="510778"/>
          </a:xfrm>
          <a:prstGeom prst="roundRect">
            <a:avLst/>
          </a:prstGeom>
          <a:noFill/>
          <a:ln w="38100" cap="flat" cmpd="sng" algn="ctr">
            <a:solidFill>
              <a:srgbClr val="FF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lang="en-US" dirty="0" smtClean="0">
                <a:latin typeface="Arial" pitchFamily="-65" charset="0"/>
              </a:rPr>
              <a:t>function foo() { … }</a:t>
            </a:r>
            <a:endParaRPr kumimoji="0" lang="en-US" sz="2400" b="1" i="0" u="none" strike="noStrike" cap="none" normalizeH="0" baseline="0" dirty="0">
              <a:ln>
                <a:noFill/>
              </a:ln>
              <a:solidFill>
                <a:srgbClr val="000000"/>
              </a:solidFill>
              <a:effectLst/>
              <a:latin typeface="Arial" pitchFamily="-65" charset="0"/>
            </a:endParaRPr>
          </a:p>
        </p:txBody>
      </p:sp>
      <p:sp>
        <p:nvSpPr>
          <p:cNvPr id="6" name="TextBox 5"/>
          <p:cNvSpPr txBox="1"/>
          <p:nvPr/>
        </p:nvSpPr>
        <p:spPr>
          <a:xfrm>
            <a:off x="838200" y="6019800"/>
            <a:ext cx="2286000" cy="461665"/>
          </a:xfrm>
          <a:prstGeom prst="rect">
            <a:avLst/>
          </a:prstGeom>
          <a:noFill/>
          <a:ln>
            <a:solidFill>
              <a:srgbClr val="000000"/>
            </a:solidFill>
          </a:ln>
        </p:spPr>
        <p:txBody>
          <a:bodyPr wrap="square" rtlCol="0">
            <a:spAutoFit/>
          </a:bodyPr>
          <a:lstStyle/>
          <a:p>
            <a:r>
              <a:rPr lang="en-US" b="0" dirty="0" smtClean="0"/>
              <a:t>call func at *fpp</a:t>
            </a:r>
            <a:endParaRPr lang="en-US" b="0" dirty="0"/>
          </a:p>
        </p:txBody>
      </p:sp>
      <p:sp>
        <p:nvSpPr>
          <p:cNvPr id="11" name="Rectangle 10"/>
          <p:cNvSpPr/>
          <p:nvPr/>
        </p:nvSpPr>
        <p:spPr bwMode="auto">
          <a:xfrm>
            <a:off x="6477000" y="2286000"/>
            <a:ext cx="14478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pitchFamily="-65" charset="0"/>
              </a:rPr>
              <a:t>A</a:t>
            </a:r>
            <a:endParaRPr kumimoji="0" lang="en-US" sz="2400" b="1" i="0" u="none" strike="noStrike" cap="none" normalizeH="0" baseline="0" dirty="0">
              <a:ln>
                <a:noFill/>
              </a:ln>
              <a:solidFill>
                <a:srgbClr val="000000"/>
              </a:solidFill>
              <a:effectLst/>
              <a:latin typeface="Arial" pitchFamily="-65" charset="0"/>
            </a:endParaRPr>
          </a:p>
        </p:txBody>
      </p:sp>
      <p:sp>
        <p:nvSpPr>
          <p:cNvPr id="16" name="TextBox 15"/>
          <p:cNvSpPr txBox="1"/>
          <p:nvPr/>
        </p:nvSpPr>
        <p:spPr>
          <a:xfrm>
            <a:off x="5181600" y="2362200"/>
            <a:ext cx="838200" cy="461665"/>
          </a:xfrm>
          <a:prstGeom prst="rect">
            <a:avLst/>
          </a:prstGeom>
          <a:noFill/>
        </p:spPr>
        <p:txBody>
          <a:bodyPr wrap="square" rtlCol="0">
            <a:spAutoFit/>
          </a:bodyPr>
          <a:lstStyle/>
          <a:p>
            <a:r>
              <a:rPr lang="en-US" b="0" dirty="0" smtClean="0"/>
              <a:t>fpp</a:t>
            </a:r>
            <a:endParaRPr lang="en-US" b="0" dirty="0"/>
          </a:p>
        </p:txBody>
      </p:sp>
      <p:cxnSp>
        <p:nvCxnSpPr>
          <p:cNvPr id="29" name="Straight Arrow Connector 28"/>
          <p:cNvCxnSpPr>
            <a:stCxn id="5" idx="2"/>
          </p:cNvCxnSpPr>
          <p:nvPr/>
        </p:nvCxnSpPr>
        <p:spPr bwMode="auto">
          <a:xfrm rot="5400000">
            <a:off x="1907232" y="1907233"/>
            <a:ext cx="300337" cy="1588"/>
          </a:xfrm>
          <a:prstGeom prst="straightConnector1">
            <a:avLst/>
          </a:prstGeom>
          <a:noFill/>
          <a:ln w="38100" cap="flat" cmpd="sng" algn="ctr">
            <a:solidFill>
              <a:srgbClr val="000000"/>
            </a:solidFill>
            <a:prstDash val="solid"/>
            <a:round/>
            <a:headEnd type="none" w="med" len="med"/>
            <a:tailEnd type="triangle"/>
          </a:ln>
          <a:effectLst/>
        </p:spPr>
      </p:cxnSp>
      <p:cxnSp>
        <p:nvCxnSpPr>
          <p:cNvPr id="33" name="Straight Arrow Connector 32"/>
          <p:cNvCxnSpPr/>
          <p:nvPr/>
        </p:nvCxnSpPr>
        <p:spPr bwMode="auto">
          <a:xfrm rot="5400000">
            <a:off x="1809652" y="4986040"/>
            <a:ext cx="381000" cy="10121"/>
          </a:xfrm>
          <a:prstGeom prst="straightConnector1">
            <a:avLst/>
          </a:prstGeom>
          <a:noFill/>
          <a:ln w="38100" cap="flat" cmpd="sng" algn="ctr">
            <a:solidFill>
              <a:srgbClr val="000000"/>
            </a:solidFill>
            <a:prstDash val="solid"/>
            <a:round/>
            <a:headEnd type="none" w="med" len="med"/>
            <a:tailEnd type="triangle"/>
          </a:ln>
          <a:effectLst/>
        </p:spPr>
      </p:cxnSp>
      <p:cxnSp>
        <p:nvCxnSpPr>
          <p:cNvPr id="39" name="Straight Arrow Connector 38"/>
          <p:cNvCxnSpPr>
            <a:endCxn id="6" idx="0"/>
          </p:cNvCxnSpPr>
          <p:nvPr/>
        </p:nvCxnSpPr>
        <p:spPr bwMode="auto">
          <a:xfrm rot="5400000">
            <a:off x="1799879" y="5824587"/>
            <a:ext cx="376535" cy="13891"/>
          </a:xfrm>
          <a:prstGeom prst="straightConnector1">
            <a:avLst/>
          </a:prstGeom>
          <a:noFill/>
          <a:ln w="38100" cap="flat" cmpd="sng" algn="ctr">
            <a:solidFill>
              <a:srgbClr val="000000"/>
            </a:solidFill>
            <a:prstDash val="solid"/>
            <a:round/>
            <a:headEnd type="none" w="med" len="med"/>
            <a:tailEnd type="triangle"/>
          </a:ln>
          <a:effectLst/>
        </p:spPr>
      </p:cxnSp>
      <p:sp>
        <p:nvSpPr>
          <p:cNvPr id="42" name="TextBox 41"/>
          <p:cNvSpPr txBox="1"/>
          <p:nvPr/>
        </p:nvSpPr>
        <p:spPr>
          <a:xfrm>
            <a:off x="5181600" y="3581400"/>
            <a:ext cx="838200" cy="461665"/>
          </a:xfrm>
          <a:prstGeom prst="rect">
            <a:avLst/>
          </a:prstGeom>
          <a:noFill/>
        </p:spPr>
        <p:txBody>
          <a:bodyPr wrap="square" rtlCol="0">
            <a:spAutoFit/>
          </a:bodyPr>
          <a:lstStyle/>
          <a:p>
            <a:r>
              <a:rPr lang="en-US" b="0" dirty="0" smtClean="0"/>
              <a:t>ptr</a:t>
            </a:r>
            <a:endParaRPr lang="en-US" b="0" dirty="0"/>
          </a:p>
        </p:txBody>
      </p:sp>
      <p:cxnSp>
        <p:nvCxnSpPr>
          <p:cNvPr id="44" name="Straight Arrow Connector 43"/>
          <p:cNvCxnSpPr/>
          <p:nvPr/>
        </p:nvCxnSpPr>
        <p:spPr bwMode="auto">
          <a:xfrm>
            <a:off x="5867400" y="3810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46" name="TextBox 45"/>
          <p:cNvSpPr txBox="1"/>
          <p:nvPr/>
        </p:nvSpPr>
        <p:spPr>
          <a:xfrm>
            <a:off x="6477000" y="3505200"/>
            <a:ext cx="1447800" cy="830997"/>
          </a:xfrm>
          <a:prstGeom prst="rect">
            <a:avLst/>
          </a:prstGeom>
          <a:solidFill>
            <a:srgbClr val="FFFF99"/>
          </a:solidFill>
          <a:ln w="38100">
            <a:solidFill>
              <a:srgbClr val="000000"/>
            </a:solidFill>
          </a:ln>
        </p:spPr>
        <p:txBody>
          <a:bodyPr wrap="square" rtlCol="0">
            <a:spAutoFit/>
          </a:bodyPr>
          <a:lstStyle/>
          <a:p>
            <a:r>
              <a:rPr lang="en-US" b="0" dirty="0" smtClean="0"/>
              <a:t>0, 1, or 2</a:t>
            </a:r>
            <a:br>
              <a:rPr lang="en-US" b="0" dirty="0" smtClean="0"/>
            </a:br>
            <a:r>
              <a:rPr lang="en-US" b="0" dirty="0" smtClean="0"/>
              <a:t>bytes</a:t>
            </a:r>
            <a:endParaRPr lang="en-US" b="0" dirty="0"/>
          </a:p>
        </p:txBody>
      </p:sp>
      <p:cxnSp>
        <p:nvCxnSpPr>
          <p:cNvPr id="50" name="Straight Arrow Connector 49"/>
          <p:cNvCxnSpPr/>
          <p:nvPr/>
        </p:nvCxnSpPr>
        <p:spPr bwMode="auto">
          <a:xfrm>
            <a:off x="5867400" y="2667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28" name="Up Arrow 27"/>
          <p:cNvSpPr/>
          <p:nvPr/>
        </p:nvSpPr>
        <p:spPr bwMode="auto">
          <a:xfrm>
            <a:off x="4419600" y="2438400"/>
            <a:ext cx="838200" cy="1524000"/>
          </a:xfrm>
          <a:prstGeom prst="upArrow">
            <a:avLst/>
          </a:prstGeom>
          <a:solidFill>
            <a:srgbClr val="FFFF99"/>
          </a:solidFill>
          <a:ln w="38100" cap="flat" cmpd="sng" algn="ctr">
            <a:solidFill>
              <a:srgbClr val="00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30" name="Rounded Rectangular Callout 29"/>
          <p:cNvSpPr/>
          <p:nvPr/>
        </p:nvSpPr>
        <p:spPr bwMode="auto">
          <a:xfrm>
            <a:off x="3886200" y="5105400"/>
            <a:ext cx="2442071" cy="919401"/>
          </a:xfrm>
          <a:prstGeom prst="wedgeRoundRectCallout">
            <a:avLst>
              <a:gd name="adj1" fmla="val -12130"/>
              <a:gd name="adj2" fmla="val -168898"/>
              <a:gd name="adj3" fmla="val 16667"/>
            </a:avLst>
          </a:prstGeom>
          <a:noFill/>
          <a:ln w="381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dirty="0" smtClean="0">
                <a:latin typeface="Arial" pitchFamily="-65" charset="0"/>
              </a:rPr>
              <a:t>copy over *fpp</a:t>
            </a:r>
            <a:br>
              <a:rPr lang="en-US" dirty="0" smtClean="0">
                <a:latin typeface="Arial" pitchFamily="-65" charset="0"/>
              </a:rPr>
            </a:br>
            <a:r>
              <a:rPr lang="en-US" dirty="0" smtClean="0">
                <a:latin typeface="Arial" pitchFamily="-65" charset="0"/>
              </a:rPr>
              <a:t>with user input</a:t>
            </a:r>
            <a:endParaRPr kumimoji="0" lang="en-US" sz="2400" b="1" i="0" u="none" strike="noStrike" cap="none" normalizeH="0" baseline="0" dirty="0">
              <a:ln>
                <a:noFill/>
              </a:ln>
              <a:solidFill>
                <a:srgbClr val="000000"/>
              </a:solidFill>
              <a:effectLst/>
              <a:latin typeface="Arial" pitchFamily="-65" charset="0"/>
            </a:endParaRPr>
          </a:p>
        </p:txBody>
      </p:sp>
      <p:sp>
        <p:nvSpPr>
          <p:cNvPr id="32" name="TextBox 31"/>
          <p:cNvSpPr txBox="1"/>
          <p:nvPr/>
        </p:nvSpPr>
        <p:spPr>
          <a:xfrm>
            <a:off x="6477000" y="2286000"/>
            <a:ext cx="1447800" cy="1200328"/>
          </a:xfrm>
          <a:prstGeom prst="rect">
            <a:avLst/>
          </a:prstGeom>
          <a:noFill/>
          <a:ln w="38100">
            <a:solidFill>
              <a:srgbClr val="000000"/>
            </a:solidFill>
          </a:ln>
        </p:spPr>
        <p:txBody>
          <a:bodyPr wrap="square" rtlCol="0">
            <a:spAutoFit/>
          </a:bodyPr>
          <a:lstStyle/>
          <a:p>
            <a:r>
              <a:rPr lang="en-US" b="0" dirty="0" smtClean="0"/>
              <a:t>addr</a:t>
            </a:r>
            <a:br>
              <a:rPr lang="en-US" b="0" dirty="0" smtClean="0"/>
            </a:br>
            <a:r>
              <a:rPr lang="en-US" b="0" dirty="0" smtClean="0"/>
              <a:t>of</a:t>
            </a:r>
            <a:br>
              <a:rPr lang="en-US" b="0" dirty="0" smtClean="0"/>
            </a:br>
            <a:r>
              <a:rPr lang="en-US" b="0" dirty="0" smtClean="0"/>
              <a:t>foo</a:t>
            </a:r>
            <a:endParaRPr lang="en-US" b="0" dirty="0"/>
          </a:p>
        </p:txBody>
      </p:sp>
      <p:sp>
        <p:nvSpPr>
          <p:cNvPr id="12" name="TextBox 11"/>
          <p:cNvSpPr txBox="1"/>
          <p:nvPr/>
        </p:nvSpPr>
        <p:spPr>
          <a:xfrm>
            <a:off x="6477000" y="2286000"/>
            <a:ext cx="1447800" cy="1200328"/>
          </a:xfrm>
          <a:prstGeom prst="rect">
            <a:avLst/>
          </a:prstGeom>
          <a:solidFill>
            <a:srgbClr val="FFFF99"/>
          </a:solidFill>
          <a:ln w="38100">
            <a:solidFill>
              <a:srgbClr val="000000"/>
            </a:solidFill>
          </a:ln>
        </p:spPr>
        <p:txBody>
          <a:bodyPr wrap="square" rtlCol="0">
            <a:spAutoFit/>
          </a:bodyPr>
          <a:lstStyle/>
          <a:p>
            <a:r>
              <a:rPr lang="en-US" b="0" dirty="0" smtClean="0"/>
              <a:t>user-chosen func</a:t>
            </a:r>
            <a:endParaRPr lang="en-US" b="0" dirty="0"/>
          </a:p>
        </p:txBody>
      </p:sp>
      <p:grpSp>
        <p:nvGrpSpPr>
          <p:cNvPr id="3" name="Group 26"/>
          <p:cNvGrpSpPr/>
          <p:nvPr/>
        </p:nvGrpSpPr>
        <p:grpSpPr>
          <a:xfrm>
            <a:off x="381000" y="2133600"/>
            <a:ext cx="3505200" cy="2667000"/>
            <a:chOff x="95250" y="2651125"/>
            <a:chExt cx="4095750" cy="3099832"/>
          </a:xfrm>
        </p:grpSpPr>
        <p:sp>
          <p:nvSpPr>
            <p:cNvPr id="53" name="Line 8"/>
            <p:cNvSpPr>
              <a:spLocks noChangeShapeType="1"/>
            </p:cNvSpPr>
            <p:nvPr/>
          </p:nvSpPr>
          <p:spPr bwMode="auto">
            <a:xfrm>
              <a:off x="2000250" y="3108325"/>
              <a:ext cx="1588" cy="446088"/>
            </a:xfrm>
            <a:prstGeom prst="line">
              <a:avLst/>
            </a:prstGeom>
            <a:noFill/>
            <a:ln w="6350">
              <a:solidFill>
                <a:srgbClr val="000000"/>
              </a:solidFill>
              <a:prstDash val="solid"/>
              <a:round/>
              <a:headEnd/>
              <a:tailEnd type="triangle" w="lg" len="med"/>
            </a:ln>
          </p:spPr>
          <p:txBody>
            <a:bodyPr>
              <a:prstTxWarp prst="textNoShape">
                <a:avLst/>
              </a:prstTxWarp>
            </a:bodyPr>
            <a:lstStyle/>
            <a:p>
              <a:endParaRPr lang="en-US" sz="2000" dirty="0"/>
            </a:p>
          </p:txBody>
        </p:sp>
        <p:sp>
          <p:nvSpPr>
            <p:cNvPr id="54" name="Text Box 9"/>
            <p:cNvSpPr txBox="1">
              <a:spLocks noChangeArrowheads="1"/>
            </p:cNvSpPr>
            <p:nvPr/>
          </p:nvSpPr>
          <p:spPr bwMode="auto">
            <a:xfrm>
              <a:off x="857250" y="3641725"/>
              <a:ext cx="2227263"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if input % 2==0</a:t>
              </a:r>
            </a:p>
          </p:txBody>
        </p:sp>
        <p:sp>
          <p:nvSpPr>
            <p:cNvPr id="55" name="Text Box 10"/>
            <p:cNvSpPr txBox="1">
              <a:spLocks noChangeArrowheads="1"/>
            </p:cNvSpPr>
            <p:nvPr/>
          </p:nvSpPr>
          <p:spPr bwMode="auto">
            <a:xfrm>
              <a:off x="1314450" y="2651125"/>
              <a:ext cx="1462088"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read input</a:t>
              </a:r>
            </a:p>
          </p:txBody>
        </p:sp>
        <p:sp>
          <p:nvSpPr>
            <p:cNvPr id="56" name="Line 11"/>
            <p:cNvSpPr>
              <a:spLocks noChangeShapeType="1"/>
            </p:cNvSpPr>
            <p:nvPr/>
          </p:nvSpPr>
          <p:spPr bwMode="auto">
            <a:xfrm flipH="1">
              <a:off x="10858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57" name="Text Box 12"/>
            <p:cNvSpPr txBox="1">
              <a:spLocks noChangeArrowheads="1"/>
            </p:cNvSpPr>
            <p:nvPr/>
          </p:nvSpPr>
          <p:spPr bwMode="auto">
            <a:xfrm>
              <a:off x="95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+ 3</a:t>
              </a:r>
            </a:p>
          </p:txBody>
        </p:sp>
        <p:sp>
          <p:nvSpPr>
            <p:cNvPr id="58" name="Text Box 13"/>
            <p:cNvSpPr txBox="1">
              <a:spLocks noChangeArrowheads="1"/>
            </p:cNvSpPr>
            <p:nvPr/>
          </p:nvSpPr>
          <p:spPr bwMode="auto">
            <a:xfrm>
              <a:off x="2381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+ 2</a:t>
              </a:r>
            </a:p>
          </p:txBody>
        </p:sp>
        <p:sp>
          <p:nvSpPr>
            <p:cNvPr id="59" name="Line 14"/>
            <p:cNvSpPr>
              <a:spLocks noChangeShapeType="1"/>
            </p:cNvSpPr>
            <p:nvPr/>
          </p:nvSpPr>
          <p:spPr bwMode="auto">
            <a:xfrm>
              <a:off x="10096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60" name="Text Box 15"/>
            <p:cNvSpPr txBox="1">
              <a:spLocks noChangeArrowheads="1"/>
            </p:cNvSpPr>
            <p:nvPr/>
          </p:nvSpPr>
          <p:spPr bwMode="auto">
            <a:xfrm>
              <a:off x="704850" y="5381625"/>
              <a:ext cx="2576513"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ptr := realloc(ptr, s)</a:t>
              </a:r>
            </a:p>
          </p:txBody>
        </p:sp>
        <p:sp>
          <p:nvSpPr>
            <p:cNvPr id="61" name="Line 16"/>
            <p:cNvSpPr>
              <a:spLocks noChangeShapeType="1"/>
            </p:cNvSpPr>
            <p:nvPr/>
          </p:nvSpPr>
          <p:spPr bwMode="auto">
            <a:xfrm>
              <a:off x="25336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62" name="Line 20"/>
            <p:cNvSpPr>
              <a:spLocks noChangeShapeType="1"/>
            </p:cNvSpPr>
            <p:nvPr/>
          </p:nvSpPr>
          <p:spPr bwMode="auto">
            <a:xfrm flipH="1">
              <a:off x="26098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grpSp>
      <p:sp>
        <p:nvSpPr>
          <p:cNvPr id="63" name="Rectangle 62"/>
          <p:cNvSpPr/>
          <p:nvPr/>
        </p:nvSpPr>
        <p:spPr bwMode="auto">
          <a:xfrm>
            <a:off x="152400" y="2057400"/>
            <a:ext cx="3886200" cy="2895600"/>
          </a:xfrm>
          <a:prstGeom prst="rect">
            <a:avLst/>
          </a:prstGeom>
          <a:noFill/>
          <a:ln w="381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64" name="TextBox 63"/>
          <p:cNvSpPr txBox="1"/>
          <p:nvPr/>
        </p:nvSpPr>
        <p:spPr>
          <a:xfrm>
            <a:off x="304800" y="2362200"/>
            <a:ext cx="609600" cy="457200"/>
          </a:xfrm>
          <a:prstGeom prst="rect">
            <a:avLst/>
          </a:prstGeom>
          <a:solidFill>
            <a:srgbClr val="000000"/>
          </a:solidFill>
          <a:ln>
            <a:solidFill>
              <a:srgbClr val="000000"/>
            </a:solidFill>
          </a:ln>
        </p:spPr>
        <p:txBody>
          <a:bodyPr wrap="square" rtlCol="0">
            <a:spAutoFit/>
          </a:bodyPr>
          <a:lstStyle/>
          <a:p>
            <a:r>
              <a:rPr lang="en-US" dirty="0" smtClean="0">
                <a:solidFill>
                  <a:schemeClr val="bg1"/>
                </a:solidFill>
              </a:rPr>
              <a:t>B</a:t>
            </a:r>
            <a:endParaRPr lang="en-US" dirty="0">
              <a:solidFill>
                <a:schemeClr val="bg1"/>
              </a:solidFill>
            </a:endParaRPr>
          </a:p>
        </p:txBody>
      </p:sp>
      <p:sp>
        <p:nvSpPr>
          <p:cNvPr id="34" name="Title 33"/>
          <p:cNvSpPr>
            <a:spLocks noGrp="1"/>
          </p:cNvSpPr>
          <p:nvPr>
            <p:ph type="title"/>
          </p:nvPr>
        </p:nvSpPr>
        <p:spPr/>
        <p:txBody>
          <a:bodyPr/>
          <a:lstStyle/>
          <a:p>
            <a:endParaRPr lang="en-US"/>
          </a:p>
        </p:txBody>
      </p:sp>
      <p:sp>
        <p:nvSpPr>
          <p:cNvPr id="35" name="TextBox 34"/>
          <p:cNvSpPr txBox="1"/>
          <p:nvPr/>
        </p:nvSpPr>
        <p:spPr>
          <a:xfrm>
            <a:off x="808850" y="5181600"/>
            <a:ext cx="2391550" cy="461665"/>
          </a:xfrm>
          <a:prstGeom prst="rect">
            <a:avLst/>
          </a:prstGeom>
          <a:solidFill>
            <a:srgbClr val="FFFF99"/>
          </a:solidFill>
          <a:ln>
            <a:solidFill>
              <a:srgbClr val="000000"/>
            </a:solidFill>
          </a:ln>
        </p:spPr>
        <p:txBody>
          <a:bodyPr wrap="none" rtlCol="0">
            <a:spAutoFit/>
          </a:bodyPr>
          <a:lstStyle/>
          <a:p>
            <a:r>
              <a:rPr lang="en-US" b="0" dirty="0" smtClean="0"/>
              <a:t>copy(ptr, input2)</a:t>
            </a:r>
            <a:endParaRPr lang="en-US" b="0" dirty="0"/>
          </a:p>
        </p:txBody>
      </p:sp>
    </p:spTree>
    <p:extLst>
      <p:ext uri="{BB962C8B-B14F-4D97-AF65-F5344CB8AC3E}">
        <p14:creationId xmlns:p14="http://schemas.microsoft.com/office/powerpoint/2010/main" val="2683302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808850" y="5181600"/>
            <a:ext cx="2391550" cy="461665"/>
          </a:xfrm>
          <a:prstGeom prst="rect">
            <a:avLst/>
          </a:prstGeom>
          <a:noFill/>
          <a:ln>
            <a:solidFill>
              <a:srgbClr val="000000"/>
            </a:solidFill>
          </a:ln>
        </p:spPr>
        <p:txBody>
          <a:bodyPr wrap="none" rtlCol="0">
            <a:spAutoFit/>
          </a:bodyPr>
          <a:lstStyle/>
          <a:p>
            <a:r>
              <a:rPr lang="en-US" b="0" dirty="0" smtClean="0"/>
              <a:t>copy(ptr, input2)</a:t>
            </a:r>
            <a:endParaRPr lang="en-US" b="0" dirty="0"/>
          </a:p>
        </p:txBody>
      </p:sp>
      <p:sp>
        <p:nvSpPr>
          <p:cNvPr id="5" name="TextBox 4"/>
          <p:cNvSpPr txBox="1"/>
          <p:nvPr/>
        </p:nvSpPr>
        <p:spPr>
          <a:xfrm>
            <a:off x="1143000" y="1295400"/>
            <a:ext cx="1828800" cy="461665"/>
          </a:xfrm>
          <a:prstGeom prst="rect">
            <a:avLst/>
          </a:prstGeom>
          <a:noFill/>
          <a:ln>
            <a:solidFill>
              <a:srgbClr val="000000"/>
            </a:solidFill>
          </a:ln>
        </p:spPr>
        <p:txBody>
          <a:bodyPr wrap="square" rtlCol="0">
            <a:spAutoFit/>
          </a:bodyPr>
          <a:lstStyle/>
          <a:p>
            <a:r>
              <a:rPr lang="en-US" b="0" dirty="0" smtClean="0"/>
              <a:t>*fpp = &amp;foo</a:t>
            </a:r>
            <a:endParaRPr lang="en-US" b="0" dirty="0"/>
          </a:p>
        </p:txBody>
      </p:sp>
      <p:sp>
        <p:nvSpPr>
          <p:cNvPr id="7" name="Rounded Rectangle 6"/>
          <p:cNvSpPr/>
          <p:nvPr/>
        </p:nvSpPr>
        <p:spPr bwMode="auto">
          <a:xfrm>
            <a:off x="3962400" y="1219200"/>
            <a:ext cx="3200400" cy="510778"/>
          </a:xfrm>
          <a:prstGeom prst="roundRect">
            <a:avLst/>
          </a:prstGeom>
          <a:noFill/>
          <a:ln w="38100" cap="flat" cmpd="sng" algn="ctr">
            <a:solidFill>
              <a:srgbClr val="FF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lang="en-US" dirty="0" smtClean="0">
                <a:latin typeface="Arial" pitchFamily="-65" charset="0"/>
              </a:rPr>
              <a:t>function foo() { … }</a:t>
            </a:r>
            <a:endParaRPr kumimoji="0" lang="en-US" sz="2400" b="1" i="0" u="none" strike="noStrike" cap="none" normalizeH="0" baseline="0" dirty="0">
              <a:ln>
                <a:noFill/>
              </a:ln>
              <a:solidFill>
                <a:srgbClr val="000000"/>
              </a:solidFill>
              <a:effectLst/>
              <a:latin typeface="Arial" pitchFamily="-65" charset="0"/>
            </a:endParaRPr>
          </a:p>
        </p:txBody>
      </p:sp>
      <p:sp>
        <p:nvSpPr>
          <p:cNvPr id="6" name="TextBox 5"/>
          <p:cNvSpPr txBox="1"/>
          <p:nvPr/>
        </p:nvSpPr>
        <p:spPr>
          <a:xfrm>
            <a:off x="838200" y="6019800"/>
            <a:ext cx="2286000" cy="461665"/>
          </a:xfrm>
          <a:prstGeom prst="rect">
            <a:avLst/>
          </a:prstGeom>
          <a:solidFill>
            <a:srgbClr val="FFFF99"/>
          </a:solidFill>
          <a:ln>
            <a:solidFill>
              <a:srgbClr val="000000"/>
            </a:solidFill>
          </a:ln>
        </p:spPr>
        <p:txBody>
          <a:bodyPr wrap="square" rtlCol="0">
            <a:spAutoFit/>
          </a:bodyPr>
          <a:lstStyle/>
          <a:p>
            <a:r>
              <a:rPr lang="en-US" b="0" dirty="0" smtClean="0"/>
              <a:t>call func at *fpp</a:t>
            </a:r>
            <a:endParaRPr lang="en-US" b="0" dirty="0"/>
          </a:p>
        </p:txBody>
      </p:sp>
      <p:sp>
        <p:nvSpPr>
          <p:cNvPr id="11" name="Rectangle 10"/>
          <p:cNvSpPr/>
          <p:nvPr/>
        </p:nvSpPr>
        <p:spPr bwMode="auto">
          <a:xfrm>
            <a:off x="6477000" y="2286000"/>
            <a:ext cx="14478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12" name="TextBox 11"/>
          <p:cNvSpPr txBox="1"/>
          <p:nvPr/>
        </p:nvSpPr>
        <p:spPr>
          <a:xfrm>
            <a:off x="6477000" y="2286000"/>
            <a:ext cx="1447800" cy="1200328"/>
          </a:xfrm>
          <a:prstGeom prst="rect">
            <a:avLst/>
          </a:prstGeom>
          <a:solidFill>
            <a:srgbClr val="FFFF99"/>
          </a:solidFill>
          <a:ln w="38100">
            <a:solidFill>
              <a:srgbClr val="000000"/>
            </a:solidFill>
          </a:ln>
        </p:spPr>
        <p:txBody>
          <a:bodyPr wrap="square" rtlCol="0">
            <a:spAutoFit/>
          </a:bodyPr>
          <a:lstStyle/>
          <a:p>
            <a:r>
              <a:rPr lang="en-US" b="0" dirty="0" smtClean="0"/>
              <a:t>user-chosen func</a:t>
            </a:r>
            <a:endParaRPr lang="en-US" b="0" dirty="0"/>
          </a:p>
        </p:txBody>
      </p:sp>
      <p:sp>
        <p:nvSpPr>
          <p:cNvPr id="16" name="TextBox 15"/>
          <p:cNvSpPr txBox="1"/>
          <p:nvPr/>
        </p:nvSpPr>
        <p:spPr>
          <a:xfrm>
            <a:off x="5181600" y="2362200"/>
            <a:ext cx="838200" cy="461665"/>
          </a:xfrm>
          <a:prstGeom prst="rect">
            <a:avLst/>
          </a:prstGeom>
          <a:noFill/>
        </p:spPr>
        <p:txBody>
          <a:bodyPr wrap="square" rtlCol="0">
            <a:spAutoFit/>
          </a:bodyPr>
          <a:lstStyle/>
          <a:p>
            <a:r>
              <a:rPr lang="en-US" b="0" dirty="0" smtClean="0"/>
              <a:t>fpp</a:t>
            </a:r>
            <a:endParaRPr lang="en-US" b="0" dirty="0"/>
          </a:p>
        </p:txBody>
      </p:sp>
      <p:cxnSp>
        <p:nvCxnSpPr>
          <p:cNvPr id="29" name="Straight Arrow Connector 28"/>
          <p:cNvCxnSpPr>
            <a:stCxn id="5" idx="2"/>
          </p:cNvCxnSpPr>
          <p:nvPr/>
        </p:nvCxnSpPr>
        <p:spPr bwMode="auto">
          <a:xfrm rot="5400000">
            <a:off x="1907232" y="1907233"/>
            <a:ext cx="300337" cy="1588"/>
          </a:xfrm>
          <a:prstGeom prst="straightConnector1">
            <a:avLst/>
          </a:prstGeom>
          <a:noFill/>
          <a:ln w="38100" cap="flat" cmpd="sng" algn="ctr">
            <a:solidFill>
              <a:srgbClr val="000000"/>
            </a:solidFill>
            <a:prstDash val="solid"/>
            <a:round/>
            <a:headEnd type="none" w="med" len="med"/>
            <a:tailEnd type="triangle"/>
          </a:ln>
          <a:effectLst/>
        </p:spPr>
      </p:cxnSp>
      <p:cxnSp>
        <p:nvCxnSpPr>
          <p:cNvPr id="33" name="Straight Arrow Connector 32"/>
          <p:cNvCxnSpPr/>
          <p:nvPr/>
        </p:nvCxnSpPr>
        <p:spPr bwMode="auto">
          <a:xfrm rot="5400000">
            <a:off x="1809652" y="4986040"/>
            <a:ext cx="381000" cy="10121"/>
          </a:xfrm>
          <a:prstGeom prst="straightConnector1">
            <a:avLst/>
          </a:prstGeom>
          <a:noFill/>
          <a:ln w="38100" cap="flat" cmpd="sng" algn="ctr">
            <a:solidFill>
              <a:srgbClr val="000000"/>
            </a:solidFill>
            <a:prstDash val="solid"/>
            <a:round/>
            <a:headEnd type="none" w="med" len="med"/>
            <a:tailEnd type="triangle"/>
          </a:ln>
          <a:effectLst/>
        </p:spPr>
      </p:cxnSp>
      <p:cxnSp>
        <p:nvCxnSpPr>
          <p:cNvPr id="39" name="Straight Arrow Connector 38"/>
          <p:cNvCxnSpPr>
            <a:endCxn id="6" idx="0"/>
          </p:cNvCxnSpPr>
          <p:nvPr/>
        </p:nvCxnSpPr>
        <p:spPr bwMode="auto">
          <a:xfrm rot="5400000">
            <a:off x="1799879" y="5824587"/>
            <a:ext cx="376535" cy="13891"/>
          </a:xfrm>
          <a:prstGeom prst="straightConnector1">
            <a:avLst/>
          </a:prstGeom>
          <a:noFill/>
          <a:ln w="38100" cap="flat" cmpd="sng" algn="ctr">
            <a:solidFill>
              <a:srgbClr val="000000"/>
            </a:solidFill>
            <a:prstDash val="solid"/>
            <a:round/>
            <a:headEnd type="none" w="med" len="med"/>
            <a:tailEnd type="triangle"/>
          </a:ln>
          <a:effectLst/>
        </p:spPr>
      </p:cxnSp>
      <p:sp>
        <p:nvSpPr>
          <p:cNvPr id="42" name="TextBox 41"/>
          <p:cNvSpPr txBox="1"/>
          <p:nvPr/>
        </p:nvSpPr>
        <p:spPr>
          <a:xfrm>
            <a:off x="5181600" y="3581400"/>
            <a:ext cx="838200" cy="461665"/>
          </a:xfrm>
          <a:prstGeom prst="rect">
            <a:avLst/>
          </a:prstGeom>
          <a:noFill/>
        </p:spPr>
        <p:txBody>
          <a:bodyPr wrap="square" rtlCol="0">
            <a:spAutoFit/>
          </a:bodyPr>
          <a:lstStyle/>
          <a:p>
            <a:r>
              <a:rPr lang="en-US" b="0" dirty="0" smtClean="0"/>
              <a:t>ptr</a:t>
            </a:r>
            <a:endParaRPr lang="en-US" b="0" dirty="0"/>
          </a:p>
        </p:txBody>
      </p:sp>
      <p:cxnSp>
        <p:nvCxnSpPr>
          <p:cNvPr id="44" name="Straight Arrow Connector 43"/>
          <p:cNvCxnSpPr/>
          <p:nvPr/>
        </p:nvCxnSpPr>
        <p:spPr bwMode="auto">
          <a:xfrm>
            <a:off x="5867400" y="3810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46" name="TextBox 45"/>
          <p:cNvSpPr txBox="1"/>
          <p:nvPr/>
        </p:nvSpPr>
        <p:spPr>
          <a:xfrm>
            <a:off x="6477000" y="3505200"/>
            <a:ext cx="1447800" cy="830997"/>
          </a:xfrm>
          <a:prstGeom prst="rect">
            <a:avLst/>
          </a:prstGeom>
          <a:solidFill>
            <a:srgbClr val="FFFF99"/>
          </a:solidFill>
          <a:ln w="38100">
            <a:solidFill>
              <a:srgbClr val="000000"/>
            </a:solidFill>
          </a:ln>
        </p:spPr>
        <p:txBody>
          <a:bodyPr wrap="square" rtlCol="0">
            <a:spAutoFit/>
          </a:bodyPr>
          <a:lstStyle/>
          <a:p>
            <a:r>
              <a:rPr lang="en-US" b="0" dirty="0" smtClean="0"/>
              <a:t>0, 1, or 2</a:t>
            </a:r>
            <a:br>
              <a:rPr lang="en-US" b="0" dirty="0" smtClean="0"/>
            </a:br>
            <a:r>
              <a:rPr lang="en-US" b="0" dirty="0" smtClean="0"/>
              <a:t>bytes</a:t>
            </a:r>
            <a:endParaRPr lang="en-US" b="0" dirty="0"/>
          </a:p>
        </p:txBody>
      </p:sp>
      <p:cxnSp>
        <p:nvCxnSpPr>
          <p:cNvPr id="50" name="Straight Arrow Connector 49"/>
          <p:cNvCxnSpPr/>
          <p:nvPr/>
        </p:nvCxnSpPr>
        <p:spPr bwMode="auto">
          <a:xfrm>
            <a:off x="5867400" y="2667000"/>
            <a:ext cx="533400" cy="1588"/>
          </a:xfrm>
          <a:prstGeom prst="straightConnector1">
            <a:avLst/>
          </a:prstGeom>
          <a:noFill/>
          <a:ln w="38100" cap="flat" cmpd="sng" algn="ctr">
            <a:solidFill>
              <a:srgbClr val="000000"/>
            </a:solidFill>
            <a:prstDash val="solid"/>
            <a:round/>
            <a:headEnd type="none" w="med" len="med"/>
            <a:tailEnd type="triangle"/>
          </a:ln>
          <a:effectLst/>
        </p:spPr>
      </p:cxnSp>
      <p:sp>
        <p:nvSpPr>
          <p:cNvPr id="28" name="Up Arrow 27"/>
          <p:cNvSpPr/>
          <p:nvPr/>
        </p:nvSpPr>
        <p:spPr bwMode="auto">
          <a:xfrm>
            <a:off x="4419600" y="2438400"/>
            <a:ext cx="838200" cy="1524000"/>
          </a:xfrm>
          <a:prstGeom prst="upArrow">
            <a:avLst/>
          </a:prstGeom>
          <a:solidFill>
            <a:srgbClr val="FFFF99"/>
          </a:solidFill>
          <a:ln w="38100" cap="flat" cmpd="sng" algn="ctr">
            <a:solidFill>
              <a:srgbClr val="00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grpSp>
        <p:nvGrpSpPr>
          <p:cNvPr id="3" name="Group 26"/>
          <p:cNvGrpSpPr/>
          <p:nvPr/>
        </p:nvGrpSpPr>
        <p:grpSpPr>
          <a:xfrm>
            <a:off x="381000" y="2133600"/>
            <a:ext cx="3505200" cy="2667000"/>
            <a:chOff x="95250" y="2651125"/>
            <a:chExt cx="4095750" cy="3099832"/>
          </a:xfrm>
        </p:grpSpPr>
        <p:sp>
          <p:nvSpPr>
            <p:cNvPr id="35" name="Line 8"/>
            <p:cNvSpPr>
              <a:spLocks noChangeShapeType="1"/>
            </p:cNvSpPr>
            <p:nvPr/>
          </p:nvSpPr>
          <p:spPr bwMode="auto">
            <a:xfrm>
              <a:off x="2000250" y="3108325"/>
              <a:ext cx="1588" cy="446088"/>
            </a:xfrm>
            <a:prstGeom prst="line">
              <a:avLst/>
            </a:prstGeom>
            <a:noFill/>
            <a:ln w="6350">
              <a:solidFill>
                <a:srgbClr val="000000"/>
              </a:solidFill>
              <a:prstDash val="solid"/>
              <a:round/>
              <a:headEnd/>
              <a:tailEnd type="triangle" w="lg" len="med"/>
            </a:ln>
          </p:spPr>
          <p:txBody>
            <a:bodyPr>
              <a:prstTxWarp prst="textNoShape">
                <a:avLst/>
              </a:prstTxWarp>
            </a:bodyPr>
            <a:lstStyle/>
            <a:p>
              <a:endParaRPr lang="en-US" sz="2000" dirty="0"/>
            </a:p>
          </p:txBody>
        </p:sp>
        <p:sp>
          <p:nvSpPr>
            <p:cNvPr id="36" name="Text Box 9"/>
            <p:cNvSpPr txBox="1">
              <a:spLocks noChangeArrowheads="1"/>
            </p:cNvSpPr>
            <p:nvPr/>
          </p:nvSpPr>
          <p:spPr bwMode="auto">
            <a:xfrm>
              <a:off x="857250" y="3641725"/>
              <a:ext cx="2227263"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if input % 2==0</a:t>
              </a:r>
            </a:p>
          </p:txBody>
        </p:sp>
        <p:sp>
          <p:nvSpPr>
            <p:cNvPr id="37" name="Text Box 10"/>
            <p:cNvSpPr txBox="1">
              <a:spLocks noChangeArrowheads="1"/>
            </p:cNvSpPr>
            <p:nvPr/>
          </p:nvSpPr>
          <p:spPr bwMode="auto">
            <a:xfrm>
              <a:off x="1314450" y="2651125"/>
              <a:ext cx="1462088" cy="369332"/>
            </a:xfrm>
            <a:prstGeom prst="rect">
              <a:avLst/>
            </a:prstGeom>
            <a:noFill/>
            <a:ln w="6350">
              <a:solidFill>
                <a:srgbClr val="000000"/>
              </a:solidFill>
              <a:miter lim="800000"/>
              <a:headEnd/>
              <a:tailEnd/>
            </a:ln>
          </p:spPr>
          <p:txBody>
            <a:bodyPr>
              <a:prstTxWarp prst="textNoShape">
                <a:avLst/>
              </a:prstTxWarp>
              <a:spAutoFit/>
            </a:bodyPr>
            <a:lstStyle/>
            <a:p>
              <a:r>
                <a:rPr lang="en-US" sz="1800" b="0" dirty="0"/>
                <a:t>read input</a:t>
              </a:r>
            </a:p>
          </p:txBody>
        </p:sp>
        <p:sp>
          <p:nvSpPr>
            <p:cNvPr id="38" name="Line 11"/>
            <p:cNvSpPr>
              <a:spLocks noChangeShapeType="1"/>
            </p:cNvSpPr>
            <p:nvPr/>
          </p:nvSpPr>
          <p:spPr bwMode="auto">
            <a:xfrm flipH="1">
              <a:off x="10858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40" name="Text Box 12"/>
            <p:cNvSpPr txBox="1">
              <a:spLocks noChangeArrowheads="1"/>
            </p:cNvSpPr>
            <p:nvPr/>
          </p:nvSpPr>
          <p:spPr bwMode="auto">
            <a:xfrm>
              <a:off x="95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+ 3</a:t>
              </a:r>
            </a:p>
          </p:txBody>
        </p:sp>
        <p:sp>
          <p:nvSpPr>
            <p:cNvPr id="41" name="Text Box 13"/>
            <p:cNvSpPr txBox="1">
              <a:spLocks noChangeArrowheads="1"/>
            </p:cNvSpPr>
            <p:nvPr/>
          </p:nvSpPr>
          <p:spPr bwMode="auto">
            <a:xfrm>
              <a:off x="2381250" y="4556125"/>
              <a:ext cx="1809750"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s := input + 2</a:t>
              </a:r>
            </a:p>
          </p:txBody>
        </p:sp>
        <p:sp>
          <p:nvSpPr>
            <p:cNvPr id="43" name="Line 14"/>
            <p:cNvSpPr>
              <a:spLocks noChangeShapeType="1"/>
            </p:cNvSpPr>
            <p:nvPr/>
          </p:nvSpPr>
          <p:spPr bwMode="auto">
            <a:xfrm>
              <a:off x="10096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45" name="Text Box 15"/>
            <p:cNvSpPr txBox="1">
              <a:spLocks noChangeArrowheads="1"/>
            </p:cNvSpPr>
            <p:nvPr/>
          </p:nvSpPr>
          <p:spPr bwMode="auto">
            <a:xfrm>
              <a:off x="704850" y="5381625"/>
              <a:ext cx="2576513" cy="369332"/>
            </a:xfrm>
            <a:prstGeom prst="rect">
              <a:avLst/>
            </a:prstGeom>
            <a:noFill/>
            <a:ln w="6350">
              <a:solidFill>
                <a:srgbClr val="000000"/>
              </a:solidFill>
              <a:miter lim="800000"/>
              <a:headEnd/>
              <a:tailEnd type="none" w="lg" len="med"/>
            </a:ln>
          </p:spPr>
          <p:txBody>
            <a:bodyPr>
              <a:prstTxWarp prst="textNoShape">
                <a:avLst/>
              </a:prstTxWarp>
              <a:spAutoFit/>
            </a:bodyPr>
            <a:lstStyle/>
            <a:p>
              <a:r>
                <a:rPr lang="en-US" sz="1800" b="0" dirty="0"/>
                <a:t>ptr := realloc(ptr, s)</a:t>
              </a:r>
            </a:p>
          </p:txBody>
        </p:sp>
        <p:sp>
          <p:nvSpPr>
            <p:cNvPr id="47" name="Line 16"/>
            <p:cNvSpPr>
              <a:spLocks noChangeShapeType="1"/>
            </p:cNvSpPr>
            <p:nvPr/>
          </p:nvSpPr>
          <p:spPr bwMode="auto">
            <a:xfrm>
              <a:off x="2533650" y="4098925"/>
              <a:ext cx="347663" cy="446088"/>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sp>
          <p:nvSpPr>
            <p:cNvPr id="48" name="Line 20"/>
            <p:cNvSpPr>
              <a:spLocks noChangeShapeType="1"/>
            </p:cNvSpPr>
            <p:nvPr/>
          </p:nvSpPr>
          <p:spPr bwMode="auto">
            <a:xfrm flipH="1">
              <a:off x="2609850" y="5013325"/>
              <a:ext cx="487363" cy="298450"/>
            </a:xfrm>
            <a:prstGeom prst="line">
              <a:avLst/>
            </a:prstGeom>
            <a:noFill/>
            <a:ln w="6350">
              <a:solidFill>
                <a:srgbClr val="000000"/>
              </a:solidFill>
              <a:round/>
              <a:headEnd/>
              <a:tailEnd type="triangle" w="lg" len="med"/>
            </a:ln>
          </p:spPr>
          <p:txBody>
            <a:bodyPr>
              <a:prstTxWarp prst="textNoShape">
                <a:avLst/>
              </a:prstTxWarp>
            </a:bodyPr>
            <a:lstStyle/>
            <a:p>
              <a:endParaRPr lang="en-US" sz="2000" dirty="0"/>
            </a:p>
          </p:txBody>
        </p:sp>
      </p:grpSp>
      <p:sp>
        <p:nvSpPr>
          <p:cNvPr id="49" name="Rectangle 48"/>
          <p:cNvSpPr/>
          <p:nvPr/>
        </p:nvSpPr>
        <p:spPr bwMode="auto">
          <a:xfrm>
            <a:off x="152400" y="2057400"/>
            <a:ext cx="3886200" cy="2895600"/>
          </a:xfrm>
          <a:prstGeom prst="rect">
            <a:avLst/>
          </a:prstGeom>
          <a:noFill/>
          <a:ln w="38100"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51" name="TextBox 50"/>
          <p:cNvSpPr txBox="1"/>
          <p:nvPr/>
        </p:nvSpPr>
        <p:spPr>
          <a:xfrm>
            <a:off x="304800" y="2362200"/>
            <a:ext cx="609600" cy="457200"/>
          </a:xfrm>
          <a:prstGeom prst="rect">
            <a:avLst/>
          </a:prstGeom>
          <a:solidFill>
            <a:srgbClr val="000000"/>
          </a:solidFill>
          <a:ln>
            <a:solidFill>
              <a:srgbClr val="000000"/>
            </a:solidFill>
          </a:ln>
        </p:spPr>
        <p:txBody>
          <a:bodyPr wrap="square" rtlCol="0">
            <a:spAutoFit/>
          </a:bodyPr>
          <a:lstStyle/>
          <a:p>
            <a:r>
              <a:rPr lang="en-US" dirty="0" smtClean="0">
                <a:solidFill>
                  <a:schemeClr val="bg1"/>
                </a:solidFill>
              </a:rPr>
              <a:t>B</a:t>
            </a:r>
            <a:endParaRPr lang="en-US" dirty="0">
              <a:solidFill>
                <a:schemeClr val="bg1"/>
              </a:solidFill>
            </a:endParaRPr>
          </a:p>
        </p:txBody>
      </p:sp>
      <p:sp>
        <p:nvSpPr>
          <p:cNvPr id="32" name="Rounded Rectangular Callout 31"/>
          <p:cNvSpPr/>
          <p:nvPr/>
        </p:nvSpPr>
        <p:spPr bwMode="auto">
          <a:xfrm>
            <a:off x="304800" y="990600"/>
            <a:ext cx="4114800" cy="3048000"/>
          </a:xfrm>
          <a:prstGeom prst="wedgeRoundRectCallout">
            <a:avLst>
              <a:gd name="adj1" fmla="val -14985"/>
              <a:gd name="adj2" fmla="val 111623"/>
              <a:gd name="adj3" fmla="val 16667"/>
            </a:avLst>
          </a:prstGeom>
          <a:solidFill>
            <a:srgbClr val="1305CB"/>
          </a:solidFill>
          <a:ln w="38100" cap="flat" cmpd="sng" algn="ctr">
            <a:solidFill>
              <a:srgbClr val="1305CB"/>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4000" b="1" i="0" u="none" strike="noStrike" cap="none" normalizeH="0" baseline="0" dirty="0" smtClean="0">
                <a:ln>
                  <a:noFill/>
                </a:ln>
                <a:solidFill>
                  <a:schemeClr val="bg1"/>
                </a:solidFill>
                <a:effectLst/>
                <a:latin typeface="Arial" pitchFamily="-65" charset="0"/>
              </a:rPr>
              <a:t>User input</a:t>
            </a:r>
            <a:br>
              <a:rPr kumimoji="0" lang="en-US" sz="4000" b="1" i="0" u="none" strike="noStrike" cap="none" normalizeH="0" baseline="0" dirty="0" smtClean="0">
                <a:ln>
                  <a:noFill/>
                </a:ln>
                <a:solidFill>
                  <a:schemeClr val="bg1"/>
                </a:solidFill>
                <a:effectLst/>
                <a:latin typeface="Arial" pitchFamily="-65" charset="0"/>
              </a:rPr>
            </a:br>
            <a:r>
              <a:rPr kumimoji="0" lang="en-US" sz="4000" b="1" i="0" u="none" strike="noStrike" cap="none" normalizeH="0" baseline="0" dirty="0" smtClean="0">
                <a:ln>
                  <a:noFill/>
                </a:ln>
                <a:solidFill>
                  <a:schemeClr val="bg1"/>
                </a:solidFill>
                <a:effectLst/>
                <a:latin typeface="Arial" pitchFamily="-65" charset="0"/>
              </a:rPr>
              <a:t>changes</a:t>
            </a:r>
            <a:br>
              <a:rPr kumimoji="0" lang="en-US" sz="4000" b="1" i="0" u="none" strike="noStrike" cap="none" normalizeH="0" baseline="0" dirty="0" smtClean="0">
                <a:ln>
                  <a:noFill/>
                </a:ln>
                <a:solidFill>
                  <a:schemeClr val="bg1"/>
                </a:solidFill>
                <a:effectLst/>
                <a:latin typeface="Arial" pitchFamily="-65" charset="0"/>
              </a:rPr>
            </a:br>
            <a:r>
              <a:rPr kumimoji="0" lang="en-US" sz="4000" b="1" i="0" u="none" strike="noStrike" cap="none" normalizeH="0" baseline="0" dirty="0" smtClean="0">
                <a:ln>
                  <a:noFill/>
                </a:ln>
                <a:solidFill>
                  <a:schemeClr val="bg1"/>
                </a:solidFill>
                <a:effectLst/>
                <a:latin typeface="Arial" pitchFamily="-65" charset="0"/>
              </a:rPr>
              <a:t>called</a:t>
            </a:r>
            <a:r>
              <a:rPr kumimoji="0" lang="en-US" sz="4000" b="1" i="0" u="none" strike="noStrike" cap="none" normalizeH="0" dirty="0" smtClean="0">
                <a:ln>
                  <a:noFill/>
                </a:ln>
                <a:solidFill>
                  <a:schemeClr val="bg1"/>
                </a:solidFill>
                <a:effectLst/>
                <a:latin typeface="Arial" pitchFamily="-65" charset="0"/>
              </a:rPr>
              <a:t> function</a:t>
            </a:r>
            <a:r>
              <a:rPr kumimoji="0" lang="en-US" sz="4000" b="1" i="0" u="none" strike="noStrike" cap="none" normalizeH="0" baseline="0" dirty="0" smtClean="0">
                <a:ln>
                  <a:noFill/>
                </a:ln>
                <a:solidFill>
                  <a:schemeClr val="bg1"/>
                </a:solidFill>
                <a:effectLst/>
                <a:latin typeface="Arial" pitchFamily="-65" charset="0"/>
              </a:rPr>
              <a:t>!</a:t>
            </a:r>
            <a:endParaRPr kumimoji="0" lang="en-US" sz="4000" b="1" i="0" u="none" strike="noStrike" cap="none" normalizeH="0" baseline="0" dirty="0">
              <a:ln>
                <a:noFill/>
              </a:ln>
              <a:solidFill>
                <a:schemeClr val="bg1"/>
              </a:solidFill>
              <a:effectLst/>
              <a:latin typeface="Arial" pitchFamily="-65" charset="0"/>
            </a:endParaRPr>
          </a:p>
        </p:txBody>
      </p:sp>
      <p:sp>
        <p:nvSpPr>
          <p:cNvPr id="34" name="Title 33"/>
          <p:cNvSpPr>
            <a:spLocks noGrp="1"/>
          </p:cNvSpPr>
          <p:nvPr>
            <p:ph type="title"/>
          </p:nvPr>
        </p:nvSpPr>
        <p:spPr/>
        <p:txBody>
          <a:bodyPr/>
          <a:lstStyle/>
          <a:p>
            <a:endParaRPr lang="en-US"/>
          </a:p>
        </p:txBody>
      </p:sp>
    </p:spTree>
    <p:extLst>
      <p:ext uri="{BB962C8B-B14F-4D97-AF65-F5344CB8AC3E}">
        <p14:creationId xmlns:p14="http://schemas.microsoft.com/office/powerpoint/2010/main" val="308239025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935" y="1091508"/>
            <a:ext cx="8626387" cy="1341632"/>
          </a:xfrm>
        </p:spPr>
        <p:txBody>
          <a:bodyPr>
            <a:normAutofit fontScale="90000"/>
          </a:bodyPr>
          <a:lstStyle/>
          <a:p>
            <a:r>
              <a:rPr lang="en-US" sz="4400" dirty="0" smtClean="0">
                <a:solidFill>
                  <a:srgbClr val="C3230A"/>
                </a:solidFill>
              </a:rPr>
              <a:t>Automatic Exploit Generation</a:t>
            </a:r>
            <a:r>
              <a:rPr lang="en-US" sz="4400" dirty="0" smtClean="0">
                <a:solidFill>
                  <a:srgbClr val="FF0000"/>
                </a:solidFill>
              </a:rPr>
              <a:t/>
            </a:r>
            <a:br>
              <a:rPr lang="en-US" sz="4400" dirty="0" smtClean="0">
                <a:solidFill>
                  <a:srgbClr val="FF0000"/>
                </a:solidFill>
              </a:rPr>
            </a:br>
            <a:r>
              <a:rPr lang="en-US" sz="3200" b="0" i="1" dirty="0" smtClean="0">
                <a:solidFill>
                  <a:srgbClr val="2B2B2B"/>
                </a:solidFill>
              </a:rPr>
              <a:t>Given program, </a:t>
            </a:r>
            <a:r>
              <a:rPr lang="en-US" sz="3200" b="0" i="1" dirty="0" smtClean="0">
                <a:solidFill>
                  <a:srgbClr val="800000"/>
                </a:solidFill>
              </a:rPr>
              <a:t>find bugs</a:t>
            </a:r>
            <a:r>
              <a:rPr lang="en-US" sz="3200" b="0" i="1" dirty="0" smtClean="0">
                <a:solidFill>
                  <a:schemeClr val="tx1">
                    <a:lumMod val="90000"/>
                    <a:lumOff val="10000"/>
                  </a:schemeClr>
                </a:solidFill>
              </a:rPr>
              <a:t> and demonstrate exploitab</a:t>
            </a:r>
            <a:r>
              <a:rPr lang="en-US" sz="3200" i="1" dirty="0" smtClean="0">
                <a:solidFill>
                  <a:schemeClr val="tx1">
                    <a:lumMod val="90000"/>
                    <a:lumOff val="10000"/>
                  </a:schemeClr>
                </a:solidFill>
              </a:rPr>
              <a:t>ility</a:t>
            </a:r>
            <a:endParaRPr lang="en-US" sz="3200" b="0" dirty="0">
              <a:solidFill>
                <a:schemeClr val="accent6"/>
              </a:solidFill>
            </a:endParaRPr>
          </a:p>
        </p:txBody>
      </p:sp>
      <p:sp>
        <p:nvSpPr>
          <p:cNvPr id="3" name="Date Placeholder 2"/>
          <p:cNvSpPr>
            <a:spLocks noGrp="1"/>
          </p:cNvSpPr>
          <p:nvPr>
            <p:ph type="dt" sz="half" idx="10"/>
          </p:nvPr>
        </p:nvSpPr>
        <p:spPr/>
        <p:txBody>
          <a:bodyPr/>
          <a:lstStyle/>
          <a:p>
            <a:fld id="{1E11C05F-C4DA-4549-B36D-DD67008E8932}" type="datetime1">
              <a:rPr lang="en-US" smtClean="0">
                <a:solidFill>
                  <a:prstClr val="black">
                    <a:tint val="75000"/>
                  </a:prstClr>
                </a:solidFill>
                <a:latin typeface="Calibri"/>
              </a:rPr>
              <a:pPr/>
              <a:t>8/21/11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Carnegie Mellon University</a:t>
            </a:r>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931D16F-D78E-6644-8DCF-1E7D6A697BF1}" type="slidenum">
              <a:rPr lang="en-US" smtClean="0">
                <a:solidFill>
                  <a:prstClr val="black">
                    <a:tint val="75000"/>
                  </a:prstClr>
                </a:solidFill>
                <a:latin typeface="Calibri"/>
              </a:rPr>
              <a:pPr/>
              <a:t>36</a:t>
            </a:fld>
            <a:endParaRPr lang="en-US">
              <a:solidFill>
                <a:prstClr val="black">
                  <a:tint val="75000"/>
                </a:prstClr>
              </a:solidFill>
              <a:latin typeface="Calibri"/>
            </a:endParaRPr>
          </a:p>
        </p:txBody>
      </p:sp>
      <p:sp>
        <p:nvSpPr>
          <p:cNvPr id="6" name="Rectangle 28"/>
          <p:cNvSpPr>
            <a:spLocks noChangeArrowheads="1"/>
          </p:cNvSpPr>
          <p:nvPr/>
        </p:nvSpPr>
        <p:spPr bwMode="auto">
          <a:xfrm>
            <a:off x="4039224" y="3283231"/>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7" name="Rectangle 52"/>
          <p:cNvSpPr>
            <a:spLocks noChangeArrowheads="1"/>
          </p:cNvSpPr>
          <p:nvPr/>
        </p:nvSpPr>
        <p:spPr bwMode="auto">
          <a:xfrm>
            <a:off x="5715000" y="3270830"/>
            <a:ext cx="838200" cy="923330"/>
          </a:xfrm>
          <a:prstGeom prst="rect">
            <a:avLst/>
          </a:prstGeom>
          <a:solidFill>
            <a:srgbClr val="000000"/>
          </a:solidFill>
          <a:ln w="25400">
            <a:solidFill>
              <a:srgbClr val="000000"/>
            </a:solidFill>
            <a:miter lim="800000"/>
            <a:headEnd/>
            <a:tailEnd/>
          </a:ln>
        </p:spPr>
        <p:txBody>
          <a:bodyPr anchor="ctr">
            <a:prstTxWarp prst="textNoShape">
              <a:avLst/>
            </a:prstTxWarp>
            <a:spAutoFit/>
          </a:bodyPr>
          <a:lstStyle/>
          <a:p>
            <a:pPr algn="ctr"/>
            <a:r>
              <a:rPr lang="en-US" sz="5400" b="0" dirty="0">
                <a:solidFill>
                  <a:schemeClr val="bg1"/>
                </a:solidFill>
              </a:rPr>
              <a:t>B</a:t>
            </a:r>
          </a:p>
        </p:txBody>
      </p:sp>
      <p:sp>
        <p:nvSpPr>
          <p:cNvPr id="8" name="TextBox 7"/>
          <p:cNvSpPr txBox="1"/>
          <p:nvPr/>
        </p:nvSpPr>
        <p:spPr>
          <a:xfrm>
            <a:off x="5082246" y="3106818"/>
            <a:ext cx="420232" cy="1015663"/>
          </a:xfrm>
          <a:prstGeom prst="rect">
            <a:avLst/>
          </a:prstGeom>
          <a:noFill/>
        </p:spPr>
        <p:txBody>
          <a:bodyPr wrap="none" rtlCol="0">
            <a:spAutoFit/>
          </a:bodyPr>
          <a:lstStyle/>
          <a:p>
            <a:r>
              <a:rPr lang="en-US" sz="6000" dirty="0" smtClean="0"/>
              <a:t>-</a:t>
            </a:r>
            <a:endParaRPr lang="en-US" sz="6000" dirty="0"/>
          </a:p>
        </p:txBody>
      </p:sp>
      <p:sp>
        <p:nvSpPr>
          <p:cNvPr id="9" name="TextBox 8"/>
          <p:cNvSpPr txBox="1"/>
          <p:nvPr/>
        </p:nvSpPr>
        <p:spPr>
          <a:xfrm>
            <a:off x="457200" y="3373499"/>
            <a:ext cx="3481342" cy="707886"/>
          </a:xfrm>
          <a:prstGeom prst="rect">
            <a:avLst/>
          </a:prstGeom>
          <a:noFill/>
        </p:spPr>
        <p:txBody>
          <a:bodyPr wrap="none" rtlCol="0">
            <a:spAutoFit/>
          </a:bodyPr>
          <a:lstStyle/>
          <a:p>
            <a:r>
              <a:rPr lang="en-US" sz="4000" dirty="0" smtClean="0"/>
              <a:t>APEG find bugs:</a:t>
            </a:r>
            <a:endParaRPr lang="en-US" sz="4000" dirty="0"/>
          </a:p>
        </p:txBody>
      </p:sp>
      <p:sp>
        <p:nvSpPr>
          <p:cNvPr id="10" name="Rectangle 28"/>
          <p:cNvSpPr>
            <a:spLocks noChangeArrowheads="1"/>
          </p:cNvSpPr>
          <p:nvPr/>
        </p:nvSpPr>
        <p:spPr bwMode="auto">
          <a:xfrm>
            <a:off x="7110540" y="5032911"/>
            <a:ext cx="838200" cy="923330"/>
          </a:xfrm>
          <a:prstGeom prst="rect">
            <a:avLst/>
          </a:prstGeom>
          <a:noFill/>
          <a:ln w="25400">
            <a:solidFill>
              <a:srgbClr val="000000"/>
            </a:solidFill>
            <a:miter lim="800000"/>
            <a:headEnd/>
            <a:tailEnd/>
          </a:ln>
        </p:spPr>
        <p:txBody>
          <a:bodyPr anchor="ctr">
            <a:prstTxWarp prst="textNoShape">
              <a:avLst/>
            </a:prstTxWarp>
            <a:spAutoFit/>
          </a:bodyPr>
          <a:lstStyle/>
          <a:p>
            <a:pPr algn="ctr"/>
            <a:r>
              <a:rPr lang="en-US" sz="5400" b="0" dirty="0" smtClean="0"/>
              <a:t>P</a:t>
            </a:r>
            <a:endParaRPr lang="en-US" sz="5400" b="0" dirty="0"/>
          </a:p>
        </p:txBody>
      </p:sp>
      <p:sp>
        <p:nvSpPr>
          <p:cNvPr id="13" name="TextBox 12"/>
          <p:cNvSpPr txBox="1"/>
          <p:nvPr/>
        </p:nvSpPr>
        <p:spPr>
          <a:xfrm>
            <a:off x="600816" y="4821218"/>
            <a:ext cx="6011582" cy="1323439"/>
          </a:xfrm>
          <a:prstGeom prst="rect">
            <a:avLst/>
          </a:prstGeom>
          <a:noFill/>
        </p:spPr>
        <p:txBody>
          <a:bodyPr wrap="none" rtlCol="0">
            <a:spAutoFit/>
          </a:bodyPr>
          <a:lstStyle/>
          <a:p>
            <a:r>
              <a:rPr lang="en-US" sz="4000" dirty="0" smtClean="0"/>
              <a:t>AEG without patch?</a:t>
            </a:r>
            <a:br>
              <a:rPr lang="en-US" sz="4000" dirty="0" smtClean="0"/>
            </a:br>
            <a:r>
              <a:rPr lang="en-US" sz="4000" dirty="0" smtClean="0"/>
              <a:t>Hijack control experiments?</a:t>
            </a:r>
            <a:endParaRPr lang="en-US" sz="4000" dirty="0"/>
          </a:p>
        </p:txBody>
      </p:sp>
    </p:spTree>
    <p:extLst>
      <p:ext uri="{BB962C8B-B14F-4D97-AF65-F5344CB8AC3E}">
        <p14:creationId xmlns:p14="http://schemas.microsoft.com/office/powerpoint/2010/main" val="33245893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819400"/>
            <a:ext cx="8493125" cy="727075"/>
          </a:xfrm>
        </p:spPr>
        <p:txBody>
          <a:bodyPr>
            <a:normAutofit fontScale="90000"/>
          </a:bodyPr>
          <a:lstStyle/>
          <a:p>
            <a:r>
              <a:rPr lang="en-US" dirty="0" smtClean="0"/>
              <a:t>The </a:t>
            </a:r>
            <a:r>
              <a:rPr lang="en-US" dirty="0" err="1" smtClean="0"/>
              <a:t>iwconfig</a:t>
            </a:r>
            <a:r>
              <a:rPr lang="en-US" dirty="0" smtClean="0"/>
              <a:t> vulnerability</a:t>
            </a:r>
            <a:endParaRPr lang="el-GR" dirty="0"/>
          </a:p>
        </p:txBody>
      </p:sp>
      <p:sp>
        <p:nvSpPr>
          <p:cNvPr id="2" name="Date Placeholder 1"/>
          <p:cNvSpPr>
            <a:spLocks noGrp="1"/>
          </p:cNvSpPr>
          <p:nvPr>
            <p:ph type="dt" sz="half" idx="10"/>
          </p:nvPr>
        </p:nvSpPr>
        <p:spPr/>
        <p:txBody>
          <a:bodyPr/>
          <a:lstStyle/>
          <a:p>
            <a:fld id="{97598919-FB6D-6044-AF3E-3CB5A1E77953}"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37</a:t>
            </a:fld>
            <a:endParaRPr lang="en-US"/>
          </a:p>
        </p:txBody>
      </p:sp>
    </p:spTree>
    <p:extLst>
      <p:ext uri="{BB962C8B-B14F-4D97-AF65-F5344CB8AC3E}">
        <p14:creationId xmlns:p14="http://schemas.microsoft.com/office/powerpoint/2010/main" val="132235354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898" y="3438992"/>
            <a:ext cx="5105400" cy="1205807"/>
            <a:chOff x="-1898" y="3438992"/>
            <a:chExt cx="5105400" cy="1205807"/>
          </a:xfrm>
        </p:grpSpPr>
        <p:sp>
          <p:nvSpPr>
            <p:cNvPr id="32" name="Rectangle 31"/>
            <p:cNvSpPr/>
            <p:nvPr/>
          </p:nvSpPr>
          <p:spPr>
            <a:xfrm>
              <a:off x="3836133"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51924"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898"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85740"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8433"/>
            <a:ext cx="5480871" cy="3075499"/>
            <a:chOff x="-91735" y="1070708"/>
            <a:chExt cx="5480871" cy="3075499"/>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4" name="Curved Right Arrow 13"/>
            <p:cNvSpPr/>
            <p:nvPr/>
          </p:nvSpPr>
          <p:spPr>
            <a:xfrm rot="10602479">
              <a:off x="4844892" y="2731334"/>
              <a:ext cx="544244" cy="1414873"/>
            </a:xfrm>
            <a:prstGeom prst="curvedRightArrow">
              <a:avLst/>
            </a:prstGeom>
            <a:solidFill>
              <a:srgbClr val="D1570D"/>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4" name="TextBox 3"/>
          <p:cNvSpPr txBox="1"/>
          <p:nvPr/>
        </p:nvSpPr>
        <p:spPr>
          <a:xfrm>
            <a:off x="5791200" y="2286000"/>
            <a:ext cx="3124200" cy="1752600"/>
          </a:xfrm>
          <a:prstGeom prst="rect">
            <a:avLst/>
          </a:prstGeom>
          <a:ln/>
        </p:spPr>
        <p:style>
          <a:lnRef idx="2">
            <a:schemeClr val="dk1"/>
          </a:lnRef>
          <a:fillRef idx="1">
            <a:schemeClr val="lt1"/>
          </a:fillRef>
          <a:effectRef idx="0">
            <a:schemeClr val="dk1"/>
          </a:effectRef>
          <a:fontRef idx="minor">
            <a:schemeClr val="dk1"/>
          </a:fontRef>
        </p:style>
        <p:txBody>
          <a:bodyPr wrap="square" rtlCol="0">
            <a:noAutofit/>
          </a:bodyPr>
          <a:lstStyle/>
          <a:p>
            <a:pPr algn="l"/>
            <a:r>
              <a:rPr lang="en-US" sz="2000" b="0" dirty="0" err="1" smtClean="0">
                <a:latin typeface="Andale Mono"/>
                <a:cs typeface="Andale Mono"/>
              </a:rPr>
              <a:t>struct</a:t>
            </a:r>
            <a:r>
              <a:rPr lang="en-US" sz="2000" b="0" dirty="0" smtClean="0">
                <a:latin typeface="Andale Mono"/>
                <a:cs typeface="Andale Mono"/>
              </a:rPr>
              <a:t> </a:t>
            </a:r>
            <a:r>
              <a:rPr lang="en-US" sz="2000" b="0" dirty="0" err="1" smtClean="0">
                <a:latin typeface="Andale Mono"/>
                <a:cs typeface="Andale Mono"/>
              </a:rPr>
              <a:t>ifreq</a:t>
            </a:r>
            <a:r>
              <a:rPr lang="en-US" sz="2000" b="0" dirty="0" smtClean="0">
                <a:latin typeface="Andale Mono"/>
                <a:cs typeface="Andale Mono"/>
              </a:rPr>
              <a:t> { </a:t>
            </a:r>
          </a:p>
          <a:p>
            <a:pPr algn="l"/>
            <a:r>
              <a:rPr lang="en-US" sz="2000" b="0" dirty="0" smtClean="0">
                <a:latin typeface="Andale Mono"/>
                <a:cs typeface="Andale Mono"/>
              </a:rPr>
              <a:t>  char </a:t>
            </a:r>
            <a:r>
              <a:rPr lang="en-US" sz="2000" b="0" dirty="0" err="1" smtClean="0">
                <a:latin typeface="Andale Mono"/>
                <a:cs typeface="Andale Mono"/>
              </a:rPr>
              <a:t>ifr_name</a:t>
            </a:r>
            <a:r>
              <a:rPr lang="en-US" sz="2000" b="0" dirty="0" smtClean="0">
                <a:latin typeface="Andale Mono"/>
                <a:cs typeface="Andale Mono"/>
              </a:rPr>
              <a:t>[</a:t>
            </a:r>
            <a:r>
              <a:rPr lang="en-US" sz="2000" dirty="0" smtClean="0">
                <a:latin typeface="Andale Mono"/>
                <a:cs typeface="Andale Mono"/>
              </a:rPr>
              <a:t>32</a:t>
            </a:r>
            <a:r>
              <a:rPr lang="en-US" sz="2000" b="0" dirty="0" smtClean="0">
                <a:latin typeface="Andale Mono"/>
                <a:cs typeface="Andale Mono"/>
              </a:rPr>
              <a:t>]</a:t>
            </a:r>
            <a:br>
              <a:rPr lang="en-US" sz="2000" b="0" dirty="0" smtClean="0">
                <a:latin typeface="Andale Mono"/>
                <a:cs typeface="Andale Mono"/>
              </a:rPr>
            </a:br>
            <a:r>
              <a:rPr lang="en-US" sz="2000" b="0" dirty="0" smtClean="0">
                <a:latin typeface="Andale Mono"/>
                <a:cs typeface="Andale Mono"/>
              </a:rPr>
              <a:t>  …</a:t>
            </a:r>
          </a:p>
          <a:p>
            <a:pPr algn="l"/>
            <a:r>
              <a:rPr lang="en-US" sz="2000" b="0" dirty="0" smtClean="0">
                <a:latin typeface="Andale Mono"/>
                <a:cs typeface="Andale Mono"/>
              </a:rPr>
              <a:t>}</a:t>
            </a:r>
          </a:p>
        </p:txBody>
      </p:sp>
      <p:sp>
        <p:nvSpPr>
          <p:cNvPr id="8" name="Title 1"/>
          <p:cNvSpPr>
            <a:spLocks noGrp="1"/>
          </p:cNvSpPr>
          <p:nvPr>
            <p:ph type="title"/>
          </p:nvPr>
        </p:nvSpPr>
        <p:spPr>
          <a:xfrm>
            <a:off x="381000" y="152400"/>
            <a:ext cx="8493125" cy="727075"/>
          </a:xfrm>
        </p:spPr>
        <p:txBody>
          <a:bodyPr>
            <a:normAutofit fontScale="90000"/>
          </a:bodyPr>
          <a:lstStyle/>
          <a:p>
            <a:r>
              <a:rPr lang="en-US" b="0" dirty="0" err="1" smtClean="0"/>
              <a:t>iwconfig</a:t>
            </a:r>
            <a:r>
              <a:rPr lang="en-US" b="0" dirty="0" smtClean="0"/>
              <a:t>: </a:t>
            </a:r>
            <a:r>
              <a:rPr lang="en-US" b="0" dirty="0" err="1" smtClean="0"/>
              <a:t>setuid</a:t>
            </a:r>
            <a:r>
              <a:rPr lang="en-US" b="0" dirty="0" smtClean="0"/>
              <a:t> wireless </a:t>
            </a:r>
            <a:r>
              <a:rPr lang="en-US" b="0" dirty="0" err="1" smtClean="0"/>
              <a:t>config</a:t>
            </a:r>
            <a:endParaRPr lang="en-US" b="0" dirty="0"/>
          </a:p>
        </p:txBody>
      </p:sp>
      <p:sp>
        <p:nvSpPr>
          <p:cNvPr id="3" name="Content Placeholder 2"/>
          <p:cNvSpPr>
            <a:spLocks noGrp="1"/>
          </p:cNvSpPr>
          <p:nvPr>
            <p:ph idx="1"/>
          </p:nvPr>
        </p:nvSpPr>
        <p:spPr>
          <a:xfrm>
            <a:off x="0" y="1088234"/>
            <a:ext cx="8878887"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10" name="Rectangle 9"/>
          <p:cNvSpPr/>
          <p:nvPr/>
        </p:nvSpPr>
        <p:spPr bwMode="auto">
          <a:xfrm>
            <a:off x="5715000" y="4267200"/>
            <a:ext cx="3200400" cy="1905000"/>
          </a:xfrm>
          <a:prstGeom prst="rect">
            <a:avLst/>
          </a:prstGeom>
          <a:noFill/>
          <a:ln w="57150" cmpd="sng">
            <a:solidFill>
              <a:srgbClr val="76281B"/>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pitchFamily="-65" charset="0"/>
              </a:rPr>
              <a:t>Can you spot</a:t>
            </a:r>
            <a:br>
              <a:rPr kumimoji="0" lang="en-US" sz="3200" b="1" i="0" u="none" strike="noStrike" cap="none" normalizeH="0" baseline="0" dirty="0" smtClean="0">
                <a:ln>
                  <a:noFill/>
                </a:ln>
                <a:solidFill>
                  <a:schemeClr val="tx1"/>
                </a:solidFill>
                <a:effectLst/>
                <a:latin typeface="Arial" pitchFamily="-65" charset="0"/>
              </a:rPr>
            </a:br>
            <a:r>
              <a:rPr kumimoji="0" lang="en-US" sz="3200" b="1" i="0" u="none" strike="noStrike" cap="none" normalizeH="0" baseline="0" dirty="0" smtClean="0">
                <a:ln>
                  <a:noFill/>
                </a:ln>
                <a:solidFill>
                  <a:schemeClr val="tx1"/>
                </a:solidFill>
                <a:effectLst/>
                <a:latin typeface="Arial" pitchFamily="-65" charset="0"/>
              </a:rPr>
              <a:t>the</a:t>
            </a:r>
            <a:r>
              <a:rPr kumimoji="0" lang="en-US" sz="3200" b="1" i="0" u="none" strike="noStrike" cap="none" normalizeH="0" dirty="0" smtClean="0">
                <a:ln>
                  <a:noFill/>
                </a:ln>
                <a:solidFill>
                  <a:schemeClr val="tx1"/>
                </a:solidFill>
                <a:effectLst/>
                <a:latin typeface="Arial" pitchFamily="-65" charset="0"/>
              </a:rPr>
              <a:t> bug</a:t>
            </a:r>
            <a:r>
              <a:rPr kumimoji="0" lang="en-US" sz="3200" b="1" i="0" u="none" strike="noStrike" cap="none" normalizeH="0" baseline="0" dirty="0" smtClean="0">
                <a:ln>
                  <a:noFill/>
                </a:ln>
                <a:solidFill>
                  <a:schemeClr val="tx1"/>
                </a:solidFill>
                <a:effectLst/>
                <a:latin typeface="Arial" pitchFamily="-65" charset="0"/>
              </a:rPr>
              <a:t>?</a:t>
            </a:r>
          </a:p>
        </p:txBody>
      </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38</a:t>
            </a:fld>
            <a:endParaRPr lang="en-US"/>
          </a:p>
        </p:txBody>
      </p:sp>
      <p:sp>
        <p:nvSpPr>
          <p:cNvPr id="11" name="Rounded Rectangular Callout 10"/>
          <p:cNvSpPr/>
          <p:nvPr/>
        </p:nvSpPr>
        <p:spPr bwMode="auto">
          <a:xfrm>
            <a:off x="3503195" y="1315032"/>
            <a:ext cx="5033210" cy="1074281"/>
          </a:xfrm>
          <a:prstGeom prst="wedgeRoundRectCallout">
            <a:avLst>
              <a:gd name="adj1" fmla="val -34307"/>
              <a:gd name="adj2" fmla="val 64899"/>
              <a:gd name="adj3" fmla="val 16667"/>
            </a:avLst>
          </a:prstGeom>
          <a:solidFill>
            <a:srgbClr val="7B3822"/>
          </a:solidFill>
          <a:ln w="57150" cmpd="sng">
            <a:no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sz="2400" dirty="0" smtClean="0">
                <a:solidFill>
                  <a:schemeClr val="bg1"/>
                </a:solidFill>
                <a:latin typeface="Arial" pitchFamily="-65" charset="0"/>
              </a:rPr>
              <a:t>Inputs triggering bug:</a:t>
            </a:r>
            <a:br>
              <a:rPr lang="en-US" sz="2400" dirty="0" smtClean="0">
                <a:solidFill>
                  <a:schemeClr val="bg1"/>
                </a:solidFill>
                <a:latin typeface="Arial" pitchFamily="-65" charset="0"/>
              </a:rPr>
            </a:br>
            <a:r>
              <a:rPr lang="en-US" sz="2400" dirty="0" smtClean="0">
                <a:solidFill>
                  <a:schemeClr val="bg1"/>
                </a:solidFill>
                <a:latin typeface="Arial" pitchFamily="-65" charset="0"/>
              </a:rPr>
              <a:t>length(</a:t>
            </a:r>
            <a:r>
              <a:rPr lang="en-US" sz="2400" dirty="0" err="1" smtClean="0">
                <a:solidFill>
                  <a:schemeClr val="bg1"/>
                </a:solidFill>
                <a:latin typeface="Arial" pitchFamily="-65" charset="0"/>
              </a:rPr>
              <a:t>argv</a:t>
            </a:r>
            <a:r>
              <a:rPr lang="en-US" sz="2400" dirty="0" smtClean="0">
                <a:solidFill>
                  <a:schemeClr val="bg1"/>
                </a:solidFill>
                <a:latin typeface="Arial" pitchFamily="-65" charset="0"/>
              </a:rPr>
              <a:t>[1])</a:t>
            </a:r>
            <a:r>
              <a:rPr lang="en-US" sz="2400" b="0" dirty="0" smtClean="0">
                <a:solidFill>
                  <a:schemeClr val="bg1"/>
                </a:solidFill>
                <a:latin typeface="Arial" pitchFamily="-65" charset="0"/>
              </a:rPr>
              <a:t> &gt; </a:t>
            </a:r>
            <a:r>
              <a:rPr lang="en-US" sz="2400" b="0" dirty="0" err="1" smtClean="0">
                <a:solidFill>
                  <a:schemeClr val="bg1"/>
                </a:solidFill>
                <a:latin typeface="Arial" pitchFamily="-65" charset="0"/>
              </a:rPr>
              <a:t>sizeof</a:t>
            </a:r>
            <a:r>
              <a:rPr lang="en-US" sz="2400" b="0" dirty="0" smtClean="0">
                <a:solidFill>
                  <a:schemeClr val="bg1"/>
                </a:solidFill>
                <a:latin typeface="Arial" pitchFamily="-65" charset="0"/>
              </a:rPr>
              <a:t>(</a:t>
            </a:r>
            <a:r>
              <a:rPr lang="en-US" sz="2400" b="0" dirty="0" err="1" smtClean="0">
                <a:solidFill>
                  <a:schemeClr val="bg1"/>
                </a:solidFill>
                <a:latin typeface="Arial" pitchFamily="-65" charset="0"/>
              </a:rPr>
              <a:t>ifr_name</a:t>
            </a:r>
            <a:r>
              <a:rPr lang="en-US" sz="2400" b="0" dirty="0" smtClean="0">
                <a:solidFill>
                  <a:schemeClr val="bg1"/>
                </a:solidFill>
                <a:latin typeface="Arial" pitchFamily="-65" charset="0"/>
              </a:rPr>
              <a:t>)</a:t>
            </a:r>
            <a:endParaRPr kumimoji="0" lang="en-US" sz="2400" b="0" i="0" u="none" strike="noStrike" cap="none" normalizeH="0" baseline="0" dirty="0" smtClean="0">
              <a:ln>
                <a:noFill/>
              </a:ln>
              <a:solidFill>
                <a:schemeClr val="bg1"/>
              </a:solidFill>
              <a:effectLst/>
              <a:latin typeface="Arial" pitchFamily="-65" charset="0"/>
            </a:endParaRPr>
          </a:p>
        </p:txBody>
      </p:sp>
      <p:sp>
        <p:nvSpPr>
          <p:cNvPr id="13" name="Curved Right Arrow 12"/>
          <p:cNvSpPr/>
          <p:nvPr/>
        </p:nvSpPr>
        <p:spPr>
          <a:xfrm rot="10602479">
            <a:off x="4610218" y="4281659"/>
            <a:ext cx="544244" cy="1414873"/>
          </a:xfrm>
          <a:prstGeom prst="curvedRightArrow">
            <a:avLst/>
          </a:prstGeom>
          <a:solidFill>
            <a:srgbClr val="D1570D"/>
          </a:solidFill>
          <a:ln>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023903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067" y="2814638"/>
            <a:ext cx="8229600" cy="1143000"/>
          </a:xfrm>
        </p:spPr>
        <p:txBody>
          <a:bodyPr/>
          <a:lstStyle/>
          <a:p>
            <a:r>
              <a:rPr lang="en-US" dirty="0" smtClean="0"/>
              <a:t>Is it exploitable?</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39</a:t>
            </a:fld>
            <a:endParaRPr lang="en-US"/>
          </a:p>
        </p:txBody>
      </p:sp>
    </p:spTree>
    <p:extLst>
      <p:ext uri="{BB962C8B-B14F-4D97-AF65-F5344CB8AC3E}">
        <p14:creationId xmlns:p14="http://schemas.microsoft.com/office/powerpoint/2010/main" val="9565047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935" y="2395614"/>
            <a:ext cx="8626387" cy="1341632"/>
          </a:xfrm>
        </p:spPr>
        <p:txBody>
          <a:bodyPr>
            <a:normAutofit fontScale="90000"/>
          </a:bodyPr>
          <a:lstStyle/>
          <a:p>
            <a:r>
              <a:rPr lang="en-US" sz="4400" dirty="0" smtClean="0">
                <a:solidFill>
                  <a:srgbClr val="C3230A"/>
                </a:solidFill>
              </a:rPr>
              <a:t>Automatic Exploit Generation</a:t>
            </a:r>
            <a:r>
              <a:rPr lang="en-US" sz="4400" dirty="0" smtClean="0">
                <a:solidFill>
                  <a:srgbClr val="FF0000"/>
                </a:solidFill>
              </a:rPr>
              <a:t/>
            </a:r>
            <a:br>
              <a:rPr lang="en-US" sz="4400" dirty="0" smtClean="0">
                <a:solidFill>
                  <a:srgbClr val="FF0000"/>
                </a:solidFill>
              </a:rPr>
            </a:br>
            <a:r>
              <a:rPr lang="en-US" sz="3200" b="0" i="1" dirty="0" smtClean="0">
                <a:solidFill>
                  <a:srgbClr val="2B2B2B"/>
                </a:solidFill>
              </a:rPr>
              <a:t>Given program, </a:t>
            </a:r>
            <a:r>
              <a:rPr lang="en-US" sz="3200" b="0" i="1" dirty="0" smtClean="0">
                <a:solidFill>
                  <a:schemeClr val="tx1">
                    <a:lumMod val="90000"/>
                    <a:lumOff val="10000"/>
                  </a:schemeClr>
                </a:solidFill>
              </a:rPr>
              <a:t>find bugs and demonstrate exploitab</a:t>
            </a:r>
            <a:r>
              <a:rPr lang="en-US" sz="3200" i="1" dirty="0" smtClean="0">
                <a:solidFill>
                  <a:schemeClr val="tx1">
                    <a:lumMod val="90000"/>
                    <a:lumOff val="10000"/>
                  </a:schemeClr>
                </a:solidFill>
              </a:rPr>
              <a:t>ility</a:t>
            </a:r>
            <a:endParaRPr lang="en-US" sz="3200" b="0" dirty="0">
              <a:solidFill>
                <a:schemeClr val="accent6"/>
              </a:solidFill>
            </a:endParaRPr>
          </a:p>
        </p:txBody>
      </p:sp>
      <p:sp>
        <p:nvSpPr>
          <p:cNvPr id="3" name="Date Placeholder 2"/>
          <p:cNvSpPr>
            <a:spLocks noGrp="1"/>
          </p:cNvSpPr>
          <p:nvPr>
            <p:ph type="dt" sz="half" idx="10"/>
          </p:nvPr>
        </p:nvSpPr>
        <p:spPr/>
        <p:txBody>
          <a:bodyPr/>
          <a:lstStyle/>
          <a:p>
            <a:fld id="{1E11C05F-C4DA-4549-B36D-DD67008E8932}"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4</a:t>
            </a:fld>
            <a:endParaRPr lang="en-US"/>
          </a:p>
        </p:txBody>
      </p:sp>
    </p:spTree>
    <p:extLst>
      <p:ext uri="{BB962C8B-B14F-4D97-AF65-F5344CB8AC3E}">
        <p14:creationId xmlns:p14="http://schemas.microsoft.com/office/powerpoint/2010/main" val="390259678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8" name="Group 37"/>
          <p:cNvGrpSpPr/>
          <p:nvPr/>
        </p:nvGrpSpPr>
        <p:grpSpPr>
          <a:xfrm>
            <a:off x="-3765" y="3458763"/>
            <a:ext cx="5105400" cy="1205807"/>
            <a:chOff x="11614" y="3438992"/>
            <a:chExt cx="5105400" cy="1205807"/>
          </a:xfrm>
        </p:grpSpPr>
        <p:sp>
          <p:nvSpPr>
            <p:cNvPr id="32" name="Rectangle 31"/>
            <p:cNvSpPr/>
            <p:nvPr/>
          </p:nvSpPr>
          <p:spPr>
            <a:xfrm>
              <a:off x="3849645"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65436"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1614"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99252"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9025"/>
            <a:ext cx="5417983" cy="1966355"/>
            <a:chOff x="-91735" y="1070708"/>
            <a:chExt cx="5417983" cy="1966355"/>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 name="Content Placeholder 2"/>
          <p:cNvSpPr>
            <a:spLocks noGrp="1"/>
          </p:cNvSpPr>
          <p:nvPr>
            <p:ph idx="4294967295"/>
          </p:nvPr>
        </p:nvSpPr>
        <p:spPr>
          <a:xfrm>
            <a:off x="0" y="1089025"/>
            <a:ext cx="8878888"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40</a:t>
            </a:fld>
            <a:endParaRPr lang="en-US"/>
          </a:p>
        </p:txBody>
      </p:sp>
      <p:sp>
        <p:nvSpPr>
          <p:cNvPr id="42" name="TextBox 41"/>
          <p:cNvSpPr txBox="1"/>
          <p:nvPr/>
        </p:nvSpPr>
        <p:spPr>
          <a:xfrm>
            <a:off x="6352394" y="5497095"/>
            <a:ext cx="2648568" cy="546291"/>
          </a:xfrm>
          <a:prstGeom prst="rect">
            <a:avLst/>
          </a:prstGeom>
          <a:solidFill>
            <a:schemeClr val="bg1"/>
          </a:solid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a:solidFill>
            <a:schemeClr val="bg1"/>
          </a:solidFill>
        </p:grpSpPr>
        <p:sp>
          <p:nvSpPr>
            <p:cNvPr id="45" name="Rectangle 44"/>
            <p:cNvSpPr/>
            <p:nvPr/>
          </p:nvSpPr>
          <p:spPr bwMode="auto">
            <a:xfrm>
              <a:off x="6815757" y="1718965"/>
              <a:ext cx="1752600" cy="3886200"/>
            </a:xfrm>
            <a:prstGeom prst="rect">
              <a:avLst/>
            </a:prstGeom>
            <a:grp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useBgFill="1">
          <p:nvSpPr>
            <p:cNvPr id="46" name="Rectangle 45"/>
            <p:cNvSpPr/>
            <p:nvPr/>
          </p:nvSpPr>
          <p:spPr>
            <a:xfrm>
              <a:off x="6823605" y="2059644"/>
              <a:ext cx="1744752" cy="546291"/>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Return address</a:t>
              </a:r>
              <a:endParaRPr lang="en-US" sz="2400" dirty="0">
                <a:solidFill>
                  <a:srgbClr val="000000"/>
                </a:solidFill>
              </a:endParaRPr>
            </a:p>
          </p:txBody>
        </p:sp>
        <p:sp useBgFill="1">
          <p:nvSpPr>
            <p:cNvPr id="47" name="Rectangle 46"/>
            <p:cNvSpPr/>
            <p:nvPr/>
          </p:nvSpPr>
          <p:spPr>
            <a:xfrm>
              <a:off x="6815758" y="2619781"/>
              <a:ext cx="1752599" cy="112063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t>
              </a:r>
            </a:p>
            <a:p>
              <a:pPr algn="ctr"/>
              <a:r>
                <a:rPr lang="en-US" sz="2400" dirty="0" smtClean="0">
                  <a:solidFill>
                    <a:srgbClr val="000000"/>
                  </a:solidFill>
                </a:rPr>
                <a:t>&lt; locals &gt;</a:t>
              </a:r>
            </a:p>
            <a:p>
              <a:pPr algn="ctr"/>
              <a:r>
                <a:rPr lang="en-US" sz="2400" dirty="0" smtClean="0">
                  <a:solidFill>
                    <a:srgbClr val="000000"/>
                  </a:solidFill>
                </a:rPr>
                <a:t>…</a:t>
              </a:r>
            </a:p>
          </p:txBody>
        </p:sp>
        <p:sp>
          <p:nvSpPr>
            <p:cNvPr id="48" name="Rectangle 47"/>
            <p:cNvSpPr/>
            <p:nvPr/>
          </p:nvSpPr>
          <p:spPr>
            <a:xfrm>
              <a:off x="6815757" y="3753050"/>
              <a:ext cx="1748907" cy="112063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r>
                <a:rPr lang="en-US" sz="2400" dirty="0" err="1">
                  <a:solidFill>
                    <a:srgbClr val="000000"/>
                  </a:solidFill>
                </a:rPr>
                <a:t>i</a:t>
              </a:r>
              <a:r>
                <a:rPr lang="en-US" sz="2400" dirty="0" err="1" smtClean="0">
                  <a:solidFill>
                    <a:srgbClr val="000000"/>
                  </a:solidFill>
                </a:rPr>
                <a:t>fr.ifr_name</a:t>
              </a:r>
              <a:endParaRPr lang="en-US" sz="2400" dirty="0" smtClean="0">
                <a:solidFill>
                  <a:srgbClr val="000000"/>
                </a:solidFill>
              </a:endParaRPr>
            </a:p>
          </p:txBody>
        </p:sp>
      </p:grpSp>
      <p:sp>
        <p:nvSpPr>
          <p:cNvPr id="44" name="TextBox 43"/>
          <p:cNvSpPr txBox="1"/>
          <p:nvPr/>
        </p:nvSpPr>
        <p:spPr>
          <a:xfrm>
            <a:off x="5791200" y="142569"/>
            <a:ext cx="3352800" cy="546291"/>
          </a:xfrm>
          <a:prstGeom prst="rect">
            <a:avLst/>
          </a:prstGeom>
          <a:solidFill>
            <a:schemeClr val="bg1"/>
          </a:solid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Tree>
    <p:extLst>
      <p:ext uri="{BB962C8B-B14F-4D97-AF65-F5344CB8AC3E}">
        <p14:creationId xmlns:p14="http://schemas.microsoft.com/office/powerpoint/2010/main" val="16907532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8" name="Group 37"/>
          <p:cNvGrpSpPr/>
          <p:nvPr/>
        </p:nvGrpSpPr>
        <p:grpSpPr>
          <a:xfrm>
            <a:off x="-3765" y="3458763"/>
            <a:ext cx="5105400" cy="1205807"/>
            <a:chOff x="11614" y="3438992"/>
            <a:chExt cx="5105400" cy="1205807"/>
          </a:xfrm>
        </p:grpSpPr>
        <p:sp>
          <p:nvSpPr>
            <p:cNvPr id="32" name="Rectangle 31"/>
            <p:cNvSpPr/>
            <p:nvPr/>
          </p:nvSpPr>
          <p:spPr>
            <a:xfrm>
              <a:off x="3849645"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65436"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1614"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99252"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9025"/>
            <a:ext cx="5417983" cy="1966355"/>
            <a:chOff x="-91735" y="1070708"/>
            <a:chExt cx="5417983" cy="1966355"/>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 name="Content Placeholder 2"/>
          <p:cNvSpPr>
            <a:spLocks noGrp="1"/>
          </p:cNvSpPr>
          <p:nvPr>
            <p:ph idx="4294967295"/>
          </p:nvPr>
        </p:nvSpPr>
        <p:spPr>
          <a:xfrm>
            <a:off x="0" y="1089025"/>
            <a:ext cx="8878888"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6497379" y="3150361"/>
            <a:ext cx="2239029" cy="1353623"/>
            <a:chOff x="4329142" y="1070708"/>
            <a:chExt cx="997106" cy="367607"/>
          </a:xfrm>
        </p:grpSpPr>
        <p:sp>
          <p:nvSpPr>
            <p:cNvPr id="59" name="Rectangle 58"/>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0" name="Rectangle 59"/>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53" name="Group 52"/>
          <p:cNvGrpSpPr/>
          <p:nvPr/>
        </p:nvGrpSpPr>
        <p:grpSpPr>
          <a:xfrm>
            <a:off x="6487332" y="3143484"/>
            <a:ext cx="2239029" cy="1353623"/>
            <a:chOff x="4329142" y="1070708"/>
            <a:chExt cx="997106" cy="367607"/>
          </a:xfrm>
        </p:grpSpPr>
        <p:sp>
          <p:nvSpPr>
            <p:cNvPr id="54" name="Rectangle 53"/>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Rectangle 54"/>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41</a:t>
            </a:fld>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6352394" y="5497095"/>
            <a:ext cx="2648568" cy="546291"/>
          </a:xfrm>
          <a:prstGeom prst="rect">
            <a:avLst/>
          </a:prstGeom>
          <a:no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p:grpSpPr>
        <p:sp>
          <p:nvSpPr>
            <p:cNvPr id="45" name="Rectangle 44"/>
            <p:cNvSpPr/>
            <p:nvPr/>
          </p:nvSpPr>
          <p:spPr bwMode="auto">
            <a:xfrm>
              <a:off x="6815757" y="1718965"/>
              <a:ext cx="17526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useBgFill="1">
          <p:nvSpPr>
            <p:cNvPr id="46" name="Rectangle 45"/>
            <p:cNvSpPr/>
            <p:nvPr/>
          </p:nvSpPr>
          <p:spPr>
            <a:xfrm>
              <a:off x="6823605" y="2059644"/>
              <a:ext cx="1744752" cy="546291"/>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Return address</a:t>
              </a:r>
              <a:endParaRPr lang="en-US" sz="2400" dirty="0">
                <a:solidFill>
                  <a:srgbClr val="000000"/>
                </a:solidFill>
              </a:endParaRPr>
            </a:p>
          </p:txBody>
        </p:sp>
        <p:sp useBgFill="1">
          <p:nvSpPr>
            <p:cNvPr id="47" name="Rectangle 46"/>
            <p:cNvSpPr/>
            <p:nvPr/>
          </p:nvSpPr>
          <p:spPr>
            <a:xfrm>
              <a:off x="6815758" y="2619781"/>
              <a:ext cx="1752599" cy="1120630"/>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t>
              </a:r>
            </a:p>
            <a:p>
              <a:pPr algn="ctr"/>
              <a:r>
                <a:rPr lang="en-US" sz="2400" dirty="0" smtClean="0">
                  <a:solidFill>
                    <a:srgbClr val="000000"/>
                  </a:solidFill>
                </a:rPr>
                <a:t>&lt; locals &gt;</a:t>
              </a:r>
            </a:p>
            <a:p>
              <a:pPr algn="ctr"/>
              <a:r>
                <a:rPr lang="en-US" sz="2400" dirty="0" smtClean="0">
                  <a:solidFill>
                    <a:srgbClr val="000000"/>
                  </a:solidFill>
                </a:rPr>
                <a:t>…</a:t>
              </a:r>
            </a:p>
          </p:txBody>
        </p:sp>
        <p:sp>
          <p:nvSpPr>
            <p:cNvPr id="48" name="Rectangle 47"/>
            <p:cNvSpPr/>
            <p:nvPr/>
          </p:nvSpPr>
          <p:spPr>
            <a:xfrm>
              <a:off x="6815757" y="3753050"/>
              <a:ext cx="1748907"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r>
                <a:rPr lang="en-US" sz="2400" dirty="0" err="1" smtClean="0">
                  <a:solidFill>
                    <a:srgbClr val="000000"/>
                  </a:solidFill>
                </a:rPr>
                <a:t>ifr.ifr_name</a:t>
              </a:r>
              <a:endParaRPr lang="en-US" sz="2400" dirty="0" smtClean="0">
                <a:solidFill>
                  <a:srgbClr val="000000"/>
                </a:solidFill>
              </a:endParaRPr>
            </a:p>
          </p:txBody>
        </p:sp>
      </p:grpSp>
      <p:sp>
        <p:nvSpPr>
          <p:cNvPr id="44" name="TextBox 43"/>
          <p:cNvSpPr txBox="1"/>
          <p:nvPr/>
        </p:nvSpPr>
        <p:spPr>
          <a:xfrm>
            <a:off x="5791200" y="142569"/>
            <a:ext cx="3352800" cy="546291"/>
          </a:xfrm>
          <a:prstGeom prst="rect">
            <a:avLst/>
          </a:prstGeom>
          <a:no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Tree>
    <p:extLst>
      <p:ext uri="{BB962C8B-B14F-4D97-AF65-F5344CB8AC3E}">
        <p14:creationId xmlns:p14="http://schemas.microsoft.com/office/powerpoint/2010/main" val="13747480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8" name="Group 37"/>
          <p:cNvGrpSpPr/>
          <p:nvPr/>
        </p:nvGrpSpPr>
        <p:grpSpPr>
          <a:xfrm>
            <a:off x="-3765" y="3458763"/>
            <a:ext cx="5105400" cy="1205807"/>
            <a:chOff x="11614" y="3438992"/>
            <a:chExt cx="5105400" cy="1205807"/>
          </a:xfrm>
        </p:grpSpPr>
        <p:sp>
          <p:nvSpPr>
            <p:cNvPr id="32" name="Rectangle 31"/>
            <p:cNvSpPr/>
            <p:nvPr/>
          </p:nvSpPr>
          <p:spPr>
            <a:xfrm>
              <a:off x="3849645"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65436"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1614"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99252"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9025"/>
            <a:ext cx="5417983" cy="1966355"/>
            <a:chOff x="-91735" y="1070708"/>
            <a:chExt cx="5417983" cy="1966355"/>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 name="Content Placeholder 2"/>
          <p:cNvSpPr>
            <a:spLocks noGrp="1"/>
          </p:cNvSpPr>
          <p:nvPr>
            <p:ph idx="4294967295"/>
          </p:nvPr>
        </p:nvSpPr>
        <p:spPr>
          <a:xfrm>
            <a:off x="0" y="1089025"/>
            <a:ext cx="8878888"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6497379" y="3150361"/>
            <a:ext cx="2239029" cy="1353623"/>
            <a:chOff x="4329142" y="1070708"/>
            <a:chExt cx="997106" cy="367607"/>
          </a:xfrm>
        </p:grpSpPr>
        <p:sp>
          <p:nvSpPr>
            <p:cNvPr id="59" name="Rectangle 58"/>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0" name="Rectangle 59"/>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53" name="Group 52"/>
          <p:cNvGrpSpPr/>
          <p:nvPr/>
        </p:nvGrpSpPr>
        <p:grpSpPr>
          <a:xfrm>
            <a:off x="6487332" y="3143484"/>
            <a:ext cx="2239029" cy="1353623"/>
            <a:chOff x="4329142" y="1070708"/>
            <a:chExt cx="997106" cy="367607"/>
          </a:xfrm>
        </p:grpSpPr>
        <p:sp>
          <p:nvSpPr>
            <p:cNvPr id="54" name="Rectangle 53"/>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Rectangle 54"/>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42</a:t>
            </a:fld>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6352394" y="5497095"/>
            <a:ext cx="2648568" cy="546291"/>
          </a:xfrm>
          <a:prstGeom prst="rect">
            <a:avLst/>
          </a:prstGeom>
          <a:no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p:grpSpPr>
        <p:sp>
          <p:nvSpPr>
            <p:cNvPr id="45" name="Rectangle 44"/>
            <p:cNvSpPr/>
            <p:nvPr/>
          </p:nvSpPr>
          <p:spPr bwMode="auto">
            <a:xfrm>
              <a:off x="6815757" y="1718965"/>
              <a:ext cx="17526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useBgFill="1">
          <p:nvSpPr>
            <p:cNvPr id="46" name="Rectangle 45"/>
            <p:cNvSpPr/>
            <p:nvPr/>
          </p:nvSpPr>
          <p:spPr>
            <a:xfrm>
              <a:off x="6823605" y="2059644"/>
              <a:ext cx="1744752" cy="546291"/>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Return address</a:t>
              </a:r>
              <a:endParaRPr lang="en-US" sz="2400" dirty="0">
                <a:solidFill>
                  <a:srgbClr val="000000"/>
                </a:solidFill>
              </a:endParaRPr>
            </a:p>
          </p:txBody>
        </p:sp>
        <p:sp useBgFill="1">
          <p:nvSpPr>
            <p:cNvPr id="47" name="Rectangle 46"/>
            <p:cNvSpPr/>
            <p:nvPr/>
          </p:nvSpPr>
          <p:spPr>
            <a:xfrm>
              <a:off x="6815758" y="2619781"/>
              <a:ext cx="1752599" cy="1120630"/>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t>
              </a:r>
            </a:p>
            <a:p>
              <a:pPr algn="ctr"/>
              <a:r>
                <a:rPr lang="en-US" sz="2400" dirty="0" smtClean="0">
                  <a:solidFill>
                    <a:srgbClr val="000000"/>
                  </a:solidFill>
                </a:rPr>
                <a:t>&lt; locals &gt;</a:t>
              </a:r>
            </a:p>
            <a:p>
              <a:pPr algn="ctr"/>
              <a:r>
                <a:rPr lang="en-US" sz="2400" dirty="0" smtClean="0">
                  <a:solidFill>
                    <a:srgbClr val="000000"/>
                  </a:solidFill>
                </a:rPr>
                <a:t>…</a:t>
              </a:r>
            </a:p>
          </p:txBody>
        </p:sp>
        <p:sp>
          <p:nvSpPr>
            <p:cNvPr id="48" name="Rectangle 47"/>
            <p:cNvSpPr/>
            <p:nvPr/>
          </p:nvSpPr>
          <p:spPr>
            <a:xfrm>
              <a:off x="6815757" y="3753050"/>
              <a:ext cx="1748907"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endParaRPr lang="en-US" sz="2400" dirty="0" smtClean="0">
                <a:solidFill>
                  <a:srgbClr val="000000"/>
                </a:solidFill>
              </a:endParaRPr>
            </a:p>
          </p:txBody>
        </p:sp>
      </p:grpSp>
      <p:sp>
        <p:nvSpPr>
          <p:cNvPr id="44" name="TextBox 43"/>
          <p:cNvSpPr txBox="1"/>
          <p:nvPr/>
        </p:nvSpPr>
        <p:spPr>
          <a:xfrm>
            <a:off x="5791200" y="142569"/>
            <a:ext cx="3352800" cy="546291"/>
          </a:xfrm>
          <a:prstGeom prst="rect">
            <a:avLst/>
          </a:prstGeom>
          <a:no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
        <p:nvSpPr>
          <p:cNvPr id="40" name="TextBox 39"/>
          <p:cNvSpPr txBox="1"/>
          <p:nvPr/>
        </p:nvSpPr>
        <p:spPr>
          <a:xfrm>
            <a:off x="6821431" y="3281687"/>
            <a:ext cx="1569786" cy="1077218"/>
          </a:xfrm>
          <a:prstGeom prst="rect">
            <a:avLst/>
          </a:prstGeom>
          <a:noFill/>
        </p:spPr>
        <p:txBody>
          <a:bodyPr wrap="square" rtlCol="0">
            <a:spAutoFit/>
          </a:bodyPr>
          <a:lstStyle/>
          <a:p>
            <a:pPr algn="ctr"/>
            <a:r>
              <a:rPr lang="en-US" sz="3200" dirty="0" smtClean="0">
                <a:solidFill>
                  <a:schemeClr val="bg1"/>
                </a:solidFill>
              </a:rPr>
              <a:t>User Input</a:t>
            </a:r>
            <a:endParaRPr lang="en-US" sz="3200" dirty="0">
              <a:solidFill>
                <a:schemeClr val="bg1"/>
              </a:solidFill>
            </a:endParaRPr>
          </a:p>
        </p:txBody>
      </p:sp>
      <p:sp>
        <p:nvSpPr>
          <p:cNvPr id="4" name="TextBox 3"/>
          <p:cNvSpPr txBox="1"/>
          <p:nvPr/>
        </p:nvSpPr>
        <p:spPr>
          <a:xfrm>
            <a:off x="4835780" y="4258262"/>
            <a:ext cx="1788775" cy="461665"/>
          </a:xfrm>
          <a:prstGeom prst="rect">
            <a:avLst/>
          </a:prstGeom>
          <a:noFill/>
        </p:spPr>
        <p:txBody>
          <a:bodyPr wrap="square" rtlCol="0">
            <a:spAutoFit/>
          </a:bodyPr>
          <a:lstStyle/>
          <a:p>
            <a:r>
              <a:rPr lang="en-US" sz="2400" dirty="0" err="1" smtClean="0"/>
              <a:t>ifr.ifr_name</a:t>
            </a:r>
            <a:endParaRPr lang="en-US" sz="2400" dirty="0"/>
          </a:p>
        </p:txBody>
      </p:sp>
    </p:spTree>
    <p:extLst>
      <p:ext uri="{BB962C8B-B14F-4D97-AF65-F5344CB8AC3E}">
        <p14:creationId xmlns:p14="http://schemas.microsoft.com/office/powerpoint/2010/main" val="388369626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8" name="Group 37"/>
          <p:cNvGrpSpPr/>
          <p:nvPr/>
        </p:nvGrpSpPr>
        <p:grpSpPr>
          <a:xfrm>
            <a:off x="-3765" y="3458763"/>
            <a:ext cx="5105400" cy="1205807"/>
            <a:chOff x="11614" y="3438992"/>
            <a:chExt cx="5105400" cy="1205807"/>
          </a:xfrm>
        </p:grpSpPr>
        <p:sp>
          <p:nvSpPr>
            <p:cNvPr id="32" name="Rectangle 31"/>
            <p:cNvSpPr/>
            <p:nvPr/>
          </p:nvSpPr>
          <p:spPr>
            <a:xfrm>
              <a:off x="3849645"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65436"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1614"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99252"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9025"/>
            <a:ext cx="5417983" cy="1966355"/>
            <a:chOff x="-91735" y="1070708"/>
            <a:chExt cx="5417983" cy="1966355"/>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 name="Content Placeholder 2"/>
          <p:cNvSpPr>
            <a:spLocks noGrp="1"/>
          </p:cNvSpPr>
          <p:nvPr>
            <p:ph idx="4294967295"/>
          </p:nvPr>
        </p:nvSpPr>
        <p:spPr>
          <a:xfrm>
            <a:off x="0" y="1089025"/>
            <a:ext cx="8878888"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6497379" y="1859541"/>
            <a:ext cx="2239029" cy="2644443"/>
            <a:chOff x="4329142" y="1070708"/>
            <a:chExt cx="997106" cy="367607"/>
          </a:xfrm>
        </p:grpSpPr>
        <p:sp>
          <p:nvSpPr>
            <p:cNvPr id="59" name="Rectangle 58"/>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0" name="Rectangle 59"/>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43</a:t>
            </a:fld>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6352394" y="5497095"/>
            <a:ext cx="2648568" cy="546291"/>
          </a:xfrm>
          <a:prstGeom prst="rect">
            <a:avLst/>
          </a:prstGeom>
          <a:no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p:grpSpPr>
        <p:sp>
          <p:nvSpPr>
            <p:cNvPr id="45" name="Rectangle 44"/>
            <p:cNvSpPr/>
            <p:nvPr/>
          </p:nvSpPr>
          <p:spPr bwMode="auto">
            <a:xfrm>
              <a:off x="6815757" y="1718965"/>
              <a:ext cx="17526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useBgFill="1">
          <p:nvSpPr>
            <p:cNvPr id="46" name="Rectangle 45"/>
            <p:cNvSpPr/>
            <p:nvPr/>
          </p:nvSpPr>
          <p:spPr>
            <a:xfrm>
              <a:off x="6823605" y="2059644"/>
              <a:ext cx="1744752" cy="546291"/>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Return address</a:t>
              </a:r>
              <a:endParaRPr lang="en-US" sz="2400" dirty="0">
                <a:solidFill>
                  <a:srgbClr val="000000"/>
                </a:solidFill>
              </a:endParaRPr>
            </a:p>
          </p:txBody>
        </p:sp>
        <p:sp>
          <p:nvSpPr>
            <p:cNvPr id="47" name="Rectangle 46"/>
            <p:cNvSpPr/>
            <p:nvPr/>
          </p:nvSpPr>
          <p:spPr>
            <a:xfrm>
              <a:off x="6815758" y="2619781"/>
              <a:ext cx="1752599"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smtClean="0">
                <a:solidFill>
                  <a:srgbClr val="000000"/>
                </a:solidFill>
              </a:endParaRPr>
            </a:p>
            <a:p>
              <a:pPr algn="ctr"/>
              <a:endParaRPr lang="en-US" sz="2400" dirty="0">
                <a:solidFill>
                  <a:srgbClr val="000000"/>
                </a:solidFill>
              </a:endParaRPr>
            </a:p>
            <a:p>
              <a:pPr algn="ctr"/>
              <a:endParaRPr lang="en-US" sz="2400" dirty="0" smtClean="0">
                <a:solidFill>
                  <a:srgbClr val="000000"/>
                </a:solidFill>
              </a:endParaRPr>
            </a:p>
          </p:txBody>
        </p:sp>
        <p:sp>
          <p:nvSpPr>
            <p:cNvPr id="48" name="Rectangle 47"/>
            <p:cNvSpPr/>
            <p:nvPr/>
          </p:nvSpPr>
          <p:spPr>
            <a:xfrm>
              <a:off x="6815757" y="3753050"/>
              <a:ext cx="1748907"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endParaRPr lang="en-US" sz="2400" dirty="0" smtClean="0">
                <a:solidFill>
                  <a:srgbClr val="000000"/>
                </a:solidFill>
              </a:endParaRPr>
            </a:p>
          </p:txBody>
        </p:sp>
      </p:grpSp>
      <p:grpSp>
        <p:nvGrpSpPr>
          <p:cNvPr id="53" name="Group 52"/>
          <p:cNvGrpSpPr/>
          <p:nvPr/>
        </p:nvGrpSpPr>
        <p:grpSpPr>
          <a:xfrm>
            <a:off x="6506340" y="1828791"/>
            <a:ext cx="2239029" cy="2644443"/>
            <a:chOff x="4329142" y="1070708"/>
            <a:chExt cx="997106" cy="367607"/>
          </a:xfrm>
        </p:grpSpPr>
        <p:sp>
          <p:nvSpPr>
            <p:cNvPr id="54" name="Rectangle 53"/>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Rectangle 54"/>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grpSp>
      <p:sp>
        <p:nvSpPr>
          <p:cNvPr id="44" name="TextBox 43"/>
          <p:cNvSpPr txBox="1"/>
          <p:nvPr/>
        </p:nvSpPr>
        <p:spPr>
          <a:xfrm>
            <a:off x="5791200" y="142569"/>
            <a:ext cx="3352800" cy="546291"/>
          </a:xfrm>
          <a:prstGeom prst="rect">
            <a:avLst/>
          </a:prstGeom>
          <a:no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
        <p:nvSpPr>
          <p:cNvPr id="40" name="TextBox 39"/>
          <p:cNvSpPr txBox="1"/>
          <p:nvPr/>
        </p:nvSpPr>
        <p:spPr>
          <a:xfrm>
            <a:off x="6851459" y="2581444"/>
            <a:ext cx="1569786" cy="1077218"/>
          </a:xfrm>
          <a:prstGeom prst="rect">
            <a:avLst/>
          </a:prstGeom>
          <a:noFill/>
        </p:spPr>
        <p:txBody>
          <a:bodyPr wrap="square" rtlCol="0">
            <a:spAutoFit/>
          </a:bodyPr>
          <a:lstStyle/>
          <a:p>
            <a:pPr algn="ctr"/>
            <a:r>
              <a:rPr lang="en-US" sz="3200" dirty="0" smtClean="0">
                <a:solidFill>
                  <a:schemeClr val="bg1"/>
                </a:solidFill>
              </a:rPr>
              <a:t>User Input</a:t>
            </a:r>
            <a:endParaRPr lang="en-US" sz="3200" dirty="0">
              <a:solidFill>
                <a:schemeClr val="bg1"/>
              </a:solidFill>
            </a:endParaRPr>
          </a:p>
        </p:txBody>
      </p:sp>
      <p:sp>
        <p:nvSpPr>
          <p:cNvPr id="4" name="TextBox 3"/>
          <p:cNvSpPr txBox="1"/>
          <p:nvPr/>
        </p:nvSpPr>
        <p:spPr>
          <a:xfrm>
            <a:off x="4835780" y="4258262"/>
            <a:ext cx="1788775" cy="461665"/>
          </a:xfrm>
          <a:prstGeom prst="rect">
            <a:avLst/>
          </a:prstGeom>
          <a:noFill/>
        </p:spPr>
        <p:txBody>
          <a:bodyPr wrap="square" rtlCol="0">
            <a:spAutoFit/>
          </a:bodyPr>
          <a:lstStyle/>
          <a:p>
            <a:r>
              <a:rPr lang="en-US" sz="2400" dirty="0" err="1" smtClean="0"/>
              <a:t>ifr.ifr_name</a:t>
            </a:r>
            <a:endParaRPr lang="en-US" sz="2400" dirty="0"/>
          </a:p>
        </p:txBody>
      </p:sp>
    </p:spTree>
    <p:extLst>
      <p:ext uri="{BB962C8B-B14F-4D97-AF65-F5344CB8AC3E}">
        <p14:creationId xmlns:p14="http://schemas.microsoft.com/office/powerpoint/2010/main" val="305579213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8825" y="4966393"/>
            <a:ext cx="5105400" cy="1205807"/>
            <a:chOff x="-600" y="4966393"/>
            <a:chExt cx="5105400" cy="1205807"/>
          </a:xfrm>
        </p:grpSpPr>
        <p:grpSp>
          <p:nvGrpSpPr>
            <p:cNvPr id="34" name="Group 33"/>
            <p:cNvGrpSpPr/>
            <p:nvPr/>
          </p:nvGrpSpPr>
          <p:grpSpPr>
            <a:xfrm>
              <a:off x="3182306" y="4966393"/>
              <a:ext cx="1009367" cy="367607"/>
              <a:chOff x="8229404" y="785892"/>
              <a:chExt cx="1009367" cy="367607"/>
            </a:xfrm>
          </p:grpSpPr>
          <p:sp>
            <p:nvSpPr>
              <p:cNvPr id="35" name="Rectangle 34"/>
              <p:cNvSpPr/>
              <p:nvPr/>
            </p:nvSpPr>
            <p:spPr>
              <a:xfrm>
                <a:off x="8229405" y="785892"/>
                <a:ext cx="99357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6" name="Rectangle 35"/>
              <p:cNvSpPr/>
              <p:nvPr/>
            </p:nvSpPr>
            <p:spPr>
              <a:xfrm>
                <a:off x="8229404" y="791966"/>
                <a:ext cx="1009367"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6" name="Rectangle 25"/>
            <p:cNvSpPr/>
            <p:nvPr/>
          </p:nvSpPr>
          <p:spPr bwMode="auto">
            <a:xfrm>
              <a:off x="-600" y="5334000"/>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2" name="Rectangle 21"/>
            <p:cNvSpPr/>
            <p:nvPr/>
          </p:nvSpPr>
          <p:spPr>
            <a:xfrm>
              <a:off x="2886869" y="5584084"/>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8" name="Group 37"/>
          <p:cNvGrpSpPr/>
          <p:nvPr/>
        </p:nvGrpSpPr>
        <p:grpSpPr>
          <a:xfrm>
            <a:off x="-3765" y="3458763"/>
            <a:ext cx="5105400" cy="1205807"/>
            <a:chOff x="11614" y="3438992"/>
            <a:chExt cx="5105400" cy="1205807"/>
          </a:xfrm>
        </p:grpSpPr>
        <p:sp>
          <p:nvSpPr>
            <p:cNvPr id="32" name="Rectangle 31"/>
            <p:cNvSpPr/>
            <p:nvPr/>
          </p:nvSpPr>
          <p:spPr>
            <a:xfrm>
              <a:off x="3849645" y="3438992"/>
              <a:ext cx="1130968"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Rectangle 32"/>
            <p:cNvSpPr/>
            <p:nvPr/>
          </p:nvSpPr>
          <p:spPr>
            <a:xfrm>
              <a:off x="3865436" y="3445066"/>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5" name="Rectangle 24"/>
            <p:cNvSpPr/>
            <p:nvPr/>
          </p:nvSpPr>
          <p:spPr bwMode="auto">
            <a:xfrm>
              <a:off x="11614" y="3806599"/>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7" name="Rectangle 26"/>
            <p:cNvSpPr/>
            <p:nvPr/>
          </p:nvSpPr>
          <p:spPr>
            <a:xfrm>
              <a:off x="2599252" y="4086433"/>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grpSp>
        <p:nvGrpSpPr>
          <p:cNvPr id="39" name="Group 38"/>
          <p:cNvGrpSpPr/>
          <p:nvPr/>
        </p:nvGrpSpPr>
        <p:grpSpPr>
          <a:xfrm>
            <a:off x="-8825" y="1089025"/>
            <a:ext cx="5417983" cy="1966355"/>
            <a:chOff x="-91735" y="1070708"/>
            <a:chExt cx="5417983" cy="1966355"/>
          </a:xfrm>
        </p:grpSpPr>
        <p:sp>
          <p:nvSpPr>
            <p:cNvPr id="28" name="Rectangle 27"/>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Rectangle 22"/>
            <p:cNvSpPr/>
            <p:nvPr/>
          </p:nvSpPr>
          <p:spPr>
            <a:xfrm>
              <a:off x="4329143" y="1076782"/>
              <a:ext cx="997105"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Rectangle 8"/>
            <p:cNvSpPr/>
            <p:nvPr/>
          </p:nvSpPr>
          <p:spPr bwMode="auto">
            <a:xfrm>
              <a:off x="-91735" y="2198863"/>
              <a:ext cx="5105400" cy="838200"/>
            </a:xfrm>
            <a:prstGeom prst="rect">
              <a:avLst/>
            </a:prstGeom>
            <a:solidFill>
              <a:srgbClr val="FFB03B">
                <a:alpha val="48000"/>
              </a:srgbClr>
            </a:solidFill>
            <a:ln w="38100" cmpd="sng">
              <a:noFill/>
              <a:headEnd type="none" w="med" len="med"/>
              <a:tailEnd type="triangl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pitchFamily="-65" charset="0"/>
              </a:endParaRPr>
            </a:p>
          </p:txBody>
        </p:sp>
        <p:sp>
          <p:nvSpPr>
            <p:cNvPr id="20" name="Rectangle 19"/>
            <p:cNvSpPr/>
            <p:nvPr/>
          </p:nvSpPr>
          <p:spPr>
            <a:xfrm>
              <a:off x="3621902" y="2563127"/>
              <a:ext cx="1130968" cy="361533"/>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3" name="Content Placeholder 2"/>
          <p:cNvSpPr>
            <a:spLocks noGrp="1"/>
          </p:cNvSpPr>
          <p:nvPr>
            <p:ph idx="4294967295"/>
          </p:nvPr>
        </p:nvSpPr>
        <p:spPr>
          <a:xfrm>
            <a:off x="0" y="1089025"/>
            <a:ext cx="8878888" cy="5251450"/>
          </a:xfrm>
        </p:spPr>
        <p:txBody>
          <a:bodyPr>
            <a:normAutofit lnSpcReduction="10000"/>
          </a:bodyPr>
          <a:lstStyle/>
          <a:p>
            <a:pPr marL="342900" indent="-342900">
              <a:buNone/>
            </a:pPr>
            <a:r>
              <a:rPr lang="en-US" sz="1800" dirty="0" smtClean="0">
                <a:latin typeface="Andale Mono"/>
                <a:cs typeface="Andale Mono"/>
              </a:rPr>
              <a:t>1 </a:t>
            </a:r>
            <a:r>
              <a:rPr lang="en-US" sz="1800" dirty="0" err="1" smtClean="0">
                <a:latin typeface="Andale Mono"/>
                <a:cs typeface="Andale Mono"/>
              </a:rPr>
              <a:t>int</a:t>
            </a:r>
            <a:r>
              <a:rPr lang="en-US" sz="1800" dirty="0" smtClean="0">
                <a:latin typeface="Andale Mono"/>
                <a:cs typeface="Andale Mono"/>
              </a:rPr>
              <a:t> </a:t>
            </a:r>
            <a:r>
              <a:rPr lang="en-US" sz="1800" dirty="0" err="1" smtClean="0">
                <a:latin typeface="Andale Mono"/>
                <a:cs typeface="Andale Mono"/>
              </a:rPr>
              <a:t>get_info(int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2   ...</a:t>
            </a:r>
          </a:p>
          <a:p>
            <a:pPr marL="342900" indent="-342900">
              <a:buNone/>
            </a:pPr>
            <a:r>
              <a:rPr lang="en-US" sz="1800" dirty="0" smtClean="0">
                <a:latin typeface="Andale Mono"/>
                <a:cs typeface="Andale Mono"/>
              </a:rPr>
              <a:t>3   </a:t>
            </a:r>
            <a:r>
              <a:rPr lang="en-US" sz="1800" dirty="0" err="1" smtClean="0">
                <a:latin typeface="Andale Mono"/>
                <a:cs typeface="Andale Mono"/>
              </a:rPr>
              <a:t>if(iw_get_ext(skfd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SIOCGIWNAME, &amp;</a:t>
            </a:r>
            <a:r>
              <a:rPr lang="en-US" sz="1800" dirty="0" err="1" smtClean="0">
                <a:latin typeface="Andale Mono"/>
                <a:cs typeface="Andale Mono"/>
              </a:rPr>
              <a:t>wrq</a:t>
            </a:r>
            <a:r>
              <a:rPr lang="en-US" sz="1800" dirty="0" smtClean="0">
                <a:latin typeface="Andale Mono"/>
                <a:cs typeface="Andale Mono"/>
              </a:rPr>
              <a:t>) &lt; 0)</a:t>
            </a:r>
          </a:p>
          <a:p>
            <a:pPr marL="342900" indent="-342900">
              <a:buNone/>
            </a:pPr>
            <a:r>
              <a:rPr lang="en-US" sz="1800" dirty="0" smtClean="0">
                <a:latin typeface="Andale Mono"/>
                <a:cs typeface="Andale Mono"/>
              </a:rPr>
              <a:t>4   {</a:t>
            </a:r>
          </a:p>
          <a:p>
            <a:pPr marL="342900" indent="-342900">
              <a:buNone/>
            </a:pPr>
            <a:r>
              <a:rPr lang="en-US" sz="1800" dirty="0" smtClean="0">
                <a:latin typeface="Andale Mono"/>
                <a:cs typeface="Andale Mono"/>
              </a:rPr>
              <a:t>5     </a:t>
            </a:r>
            <a:r>
              <a:rPr lang="en-US" sz="1800" dirty="0" err="1" smtClean="0">
                <a:latin typeface="Andale Mono"/>
                <a:cs typeface="Andale Mono"/>
              </a:rPr>
              <a:t>struct</a:t>
            </a:r>
            <a:r>
              <a:rPr lang="en-US" sz="1800" dirty="0" smtClean="0">
                <a:latin typeface="Andale Mono"/>
                <a:cs typeface="Andale Mono"/>
              </a:rPr>
              <a:t> </a:t>
            </a:r>
            <a:r>
              <a:rPr lang="en-US" sz="1800" dirty="0" err="1" smtClean="0">
                <a:latin typeface="Andale Mono"/>
                <a:cs typeface="Andale Mono"/>
              </a:rPr>
              <a:t>ifreq</a:t>
            </a:r>
            <a:r>
              <a:rPr lang="en-US" sz="1800" dirty="0" smtClean="0">
                <a:latin typeface="Andale Mono"/>
                <a:cs typeface="Andale Mono"/>
              </a:rPr>
              <a:t> </a:t>
            </a:r>
            <a:r>
              <a:rPr lang="en-US" sz="1800" dirty="0" err="1" smtClean="0">
                <a:latin typeface="Andale Mono"/>
                <a:cs typeface="Andale Mono"/>
              </a:rPr>
              <a:t>ifr</a:t>
            </a:r>
            <a:r>
              <a:rPr lang="en-US" sz="1800" dirty="0" smtClean="0">
                <a:latin typeface="Andale Mono"/>
                <a:cs typeface="Andale Mono"/>
              </a:rPr>
              <a:t>;</a:t>
            </a:r>
          </a:p>
          <a:p>
            <a:pPr marL="342900" indent="-342900">
              <a:buNone/>
            </a:pPr>
            <a:r>
              <a:rPr lang="en-US" sz="1800" dirty="0" smtClean="0">
                <a:latin typeface="Andale Mono"/>
                <a:cs typeface="Andale Mono"/>
              </a:rPr>
              <a:t>6     </a:t>
            </a:r>
            <a:r>
              <a:rPr lang="en-US" sz="1800" dirty="0" err="1" smtClean="0">
                <a:latin typeface="Andale Mono"/>
                <a:cs typeface="Andale Mono"/>
              </a:rPr>
              <a:t>strcpy(ifr.ifr_name</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7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8 </a:t>
            </a:r>
            <a:r>
              <a:rPr lang="en-US" sz="1800" dirty="0" err="1" smtClean="0">
                <a:latin typeface="Andale Mono"/>
                <a:cs typeface="Andale Mono"/>
              </a:rPr>
              <a:t>print_info(int</a:t>
            </a:r>
            <a:r>
              <a:rPr lang="en-US" sz="1800" dirty="0" smtClean="0">
                <a:latin typeface="Andale Mono"/>
                <a:cs typeface="Andale Mono"/>
              </a:rPr>
              <a:t> </a:t>
            </a:r>
            <a:r>
              <a:rPr lang="en-US" sz="1800" dirty="0" err="1" smtClean="0">
                <a:latin typeface="Andale Mono"/>
                <a:cs typeface="Andale Mono"/>
              </a:rPr>
              <a:t>skfd</a:t>
            </a:r>
            <a:r>
              <a:rPr lang="en-US" sz="1800" dirty="0" smtClean="0">
                <a:latin typeface="Andale Mono"/>
                <a:cs typeface="Andale Mono"/>
              </a:rPr>
              <a:t>, char *</a:t>
            </a:r>
            <a:r>
              <a:rPr lang="en-US" sz="1800" dirty="0" err="1" smtClean="0">
                <a:latin typeface="Andale Mono"/>
                <a:cs typeface="Andale Mono"/>
              </a:rPr>
              <a:t>ifname</a:t>
            </a:r>
            <a:r>
              <a:rPr lang="en-US" sz="1800" dirty="0" smtClean="0">
                <a:latin typeface="Andale Mono"/>
                <a:cs typeface="Andale Mono"/>
              </a:rPr>
              <a:t>,…){</a:t>
            </a:r>
          </a:p>
          <a:p>
            <a:pPr marL="342900" indent="-342900">
              <a:buNone/>
            </a:pPr>
            <a:r>
              <a:rPr lang="en-US" sz="1800" dirty="0" smtClean="0">
                <a:latin typeface="Andale Mono"/>
                <a:cs typeface="Andale Mono"/>
              </a:rPr>
              <a:t>9  ...</a:t>
            </a:r>
          </a:p>
          <a:p>
            <a:pPr marL="342900" indent="-342900">
              <a:buNone/>
            </a:pPr>
            <a:r>
              <a:rPr lang="en-US" sz="1800" dirty="0" smtClean="0">
                <a:latin typeface="Andale Mono"/>
                <a:cs typeface="Andale Mono"/>
              </a:rPr>
              <a:t>10  </a:t>
            </a:r>
            <a:r>
              <a:rPr lang="en-US" sz="1800" dirty="0" err="1" smtClean="0">
                <a:latin typeface="Andale Mono"/>
                <a:cs typeface="Andale Mono"/>
              </a:rPr>
              <a:t>get_info(skfd</a:t>
            </a:r>
            <a:r>
              <a:rPr lang="en-US" sz="1800" dirty="0" smtClean="0">
                <a:latin typeface="Andale Mono"/>
                <a:cs typeface="Andale Mono"/>
              </a:rPr>
              <a:t>, </a:t>
            </a:r>
            <a:r>
              <a:rPr lang="en-US" sz="1800" dirty="0" err="1" smtClean="0">
                <a:latin typeface="Andale Mono"/>
                <a:cs typeface="Andale Mono"/>
              </a:rPr>
              <a:t>ifname</a:t>
            </a:r>
            <a:r>
              <a:rPr lang="en-US" sz="1800" dirty="0" smtClean="0">
                <a:latin typeface="Andale Mono"/>
                <a:cs typeface="Andale Mono"/>
              </a:rPr>
              <a:t>, …);</a:t>
            </a:r>
          </a:p>
          <a:p>
            <a:pPr marL="342900" indent="-342900">
              <a:buNone/>
            </a:pPr>
            <a:r>
              <a:rPr lang="en-US" sz="1800" dirty="0" smtClean="0">
                <a:latin typeface="Andale Mono"/>
                <a:cs typeface="Andale Mono"/>
              </a:rPr>
              <a:t>11 }</a:t>
            </a:r>
          </a:p>
          <a:p>
            <a:pPr marL="342900" indent="-342900">
              <a:buNone/>
            </a:pPr>
            <a:endParaRPr lang="en-US" sz="1800" dirty="0" smtClean="0">
              <a:latin typeface="Andale Mono"/>
              <a:cs typeface="Andale Mono"/>
            </a:endParaRPr>
          </a:p>
          <a:p>
            <a:pPr marL="342900" indent="-342900">
              <a:buNone/>
            </a:pPr>
            <a:r>
              <a:rPr lang="en-US" sz="1800" dirty="0" smtClean="0">
                <a:latin typeface="Andale Mono"/>
                <a:cs typeface="Andale Mono"/>
              </a:rPr>
              <a:t>12 </a:t>
            </a:r>
            <a:r>
              <a:rPr lang="en-US" sz="1800" dirty="0" err="1" smtClean="0">
                <a:latin typeface="Andale Mono"/>
                <a:cs typeface="Andale Mono"/>
              </a:rPr>
              <a:t>main(int</a:t>
            </a:r>
            <a:r>
              <a:rPr lang="en-US" sz="1800" dirty="0" smtClean="0">
                <a:latin typeface="Andale Mono"/>
                <a:cs typeface="Andale Mono"/>
              </a:rPr>
              <a:t> </a:t>
            </a:r>
            <a:r>
              <a:rPr lang="en-US" sz="1800" dirty="0" err="1" smtClean="0">
                <a:latin typeface="Andale Mono"/>
                <a:cs typeface="Andale Mono"/>
              </a:rPr>
              <a:t>argc</a:t>
            </a:r>
            <a:r>
              <a:rPr lang="en-US" sz="1800" dirty="0" smtClean="0">
                <a:latin typeface="Andale Mono"/>
                <a:cs typeface="Andale Mono"/>
              </a:rPr>
              <a:t>, char *</a:t>
            </a:r>
            <a:r>
              <a:rPr lang="en-US" sz="1800" dirty="0" err="1" smtClean="0">
                <a:latin typeface="Andale Mono"/>
                <a:cs typeface="Andale Mono"/>
              </a:rPr>
              <a:t>argv</a:t>
            </a:r>
            <a:r>
              <a:rPr lang="en-US" sz="1800" dirty="0" smtClean="0">
                <a:latin typeface="Andale Mono"/>
                <a:cs typeface="Andale Mono"/>
              </a:rPr>
              <a:t>[]){</a:t>
            </a:r>
          </a:p>
          <a:p>
            <a:pPr marL="342900" indent="-342900">
              <a:buNone/>
            </a:pPr>
            <a:r>
              <a:rPr lang="en-US" sz="1800" dirty="0" smtClean="0">
                <a:latin typeface="Andale Mono"/>
                <a:cs typeface="Andale Mono"/>
              </a:rPr>
              <a:t>13 ...</a:t>
            </a:r>
          </a:p>
          <a:p>
            <a:pPr marL="342900" indent="-342900">
              <a:buNone/>
            </a:pPr>
            <a:r>
              <a:rPr lang="en-US" sz="1800" dirty="0" smtClean="0">
                <a:latin typeface="Andale Mono"/>
                <a:cs typeface="Andale Mono"/>
              </a:rPr>
              <a:t>14  </a:t>
            </a:r>
            <a:r>
              <a:rPr lang="en-US" sz="1800" dirty="0" err="1" smtClean="0">
                <a:latin typeface="Andale Mono"/>
                <a:cs typeface="Andale Mono"/>
              </a:rPr>
              <a:t>print_info(skfd</a:t>
            </a:r>
            <a:r>
              <a:rPr lang="en-US" sz="1800" dirty="0" smtClean="0">
                <a:latin typeface="Andale Mono"/>
                <a:cs typeface="Andale Mono"/>
              </a:rPr>
              <a:t>, argv[1], NULL, 0);</a:t>
            </a:r>
          </a:p>
          <a:p>
            <a:pPr marL="342900" indent="-342900">
              <a:buNone/>
            </a:pPr>
            <a:r>
              <a:rPr lang="en-US" sz="1800" dirty="0" smtClean="0">
                <a:latin typeface="Andale Mono"/>
                <a:cs typeface="Andale Mono"/>
              </a:rPr>
              <a:t>15 }</a:t>
            </a:r>
            <a:endParaRPr lang="en-US" sz="1800" dirty="0">
              <a:latin typeface="Andale Mono"/>
              <a:cs typeface="Andale Mono"/>
            </a:endParaRPr>
          </a:p>
        </p:txBody>
      </p:sp>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6506331" y="1172504"/>
            <a:ext cx="2239029" cy="3352561"/>
            <a:chOff x="8391713" y="1151423"/>
            <a:chExt cx="2239029" cy="3352561"/>
          </a:xfrm>
        </p:grpSpPr>
        <p:sp>
          <p:nvSpPr>
            <p:cNvPr id="59" name="Rectangle 58"/>
            <p:cNvSpPr/>
            <p:nvPr/>
          </p:nvSpPr>
          <p:spPr>
            <a:xfrm>
              <a:off x="8391713" y="1151423"/>
              <a:ext cx="2203570" cy="3296235"/>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0" name="Rectangle 59"/>
            <p:cNvSpPr/>
            <p:nvPr/>
          </p:nvSpPr>
          <p:spPr>
            <a:xfrm>
              <a:off x="8391715" y="1151424"/>
              <a:ext cx="2239027" cy="3352560"/>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44</a:t>
            </a:fld>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6352394" y="5497095"/>
            <a:ext cx="2648568" cy="546291"/>
          </a:xfrm>
          <a:prstGeom prst="rect">
            <a:avLst/>
          </a:prstGeom>
          <a:no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p:grpSpPr>
        <p:sp>
          <p:nvSpPr>
            <p:cNvPr id="45" name="Rectangle 44"/>
            <p:cNvSpPr/>
            <p:nvPr/>
          </p:nvSpPr>
          <p:spPr bwMode="auto">
            <a:xfrm>
              <a:off x="6815757" y="1718965"/>
              <a:ext cx="17526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46" name="Rectangle 45"/>
            <p:cNvSpPr/>
            <p:nvPr/>
          </p:nvSpPr>
          <p:spPr>
            <a:xfrm>
              <a:off x="6823605" y="2059644"/>
              <a:ext cx="1744752" cy="54629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000000"/>
                </a:solidFill>
              </a:endParaRPr>
            </a:p>
          </p:txBody>
        </p:sp>
        <p:sp>
          <p:nvSpPr>
            <p:cNvPr id="47" name="Rectangle 46"/>
            <p:cNvSpPr/>
            <p:nvPr/>
          </p:nvSpPr>
          <p:spPr>
            <a:xfrm>
              <a:off x="6815758" y="2619781"/>
              <a:ext cx="1752599"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smtClean="0">
                <a:solidFill>
                  <a:srgbClr val="000000"/>
                </a:solidFill>
              </a:endParaRPr>
            </a:p>
            <a:p>
              <a:pPr algn="ctr"/>
              <a:endParaRPr lang="en-US" sz="2400" dirty="0">
                <a:solidFill>
                  <a:srgbClr val="000000"/>
                </a:solidFill>
              </a:endParaRPr>
            </a:p>
            <a:p>
              <a:pPr algn="ctr"/>
              <a:endParaRPr lang="en-US" sz="2400" dirty="0" smtClean="0">
                <a:solidFill>
                  <a:srgbClr val="000000"/>
                </a:solidFill>
              </a:endParaRPr>
            </a:p>
          </p:txBody>
        </p:sp>
        <p:sp>
          <p:nvSpPr>
            <p:cNvPr id="48" name="Rectangle 47"/>
            <p:cNvSpPr/>
            <p:nvPr/>
          </p:nvSpPr>
          <p:spPr>
            <a:xfrm>
              <a:off x="6815757" y="3753050"/>
              <a:ext cx="1748907"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endParaRPr lang="en-US" sz="2400" dirty="0" smtClean="0">
                <a:solidFill>
                  <a:srgbClr val="000000"/>
                </a:solidFill>
              </a:endParaRPr>
            </a:p>
          </p:txBody>
        </p:sp>
      </p:grpSp>
      <p:grpSp>
        <p:nvGrpSpPr>
          <p:cNvPr id="53" name="Group 52"/>
          <p:cNvGrpSpPr/>
          <p:nvPr/>
        </p:nvGrpSpPr>
        <p:grpSpPr>
          <a:xfrm>
            <a:off x="6490462" y="1151423"/>
            <a:ext cx="2239029" cy="3352561"/>
            <a:chOff x="4329142" y="1070708"/>
            <a:chExt cx="997106" cy="367607"/>
          </a:xfrm>
        </p:grpSpPr>
        <p:sp>
          <p:nvSpPr>
            <p:cNvPr id="54" name="Rectangle 53"/>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Rectangle 54"/>
            <p:cNvSpPr/>
            <p:nvPr/>
          </p:nvSpPr>
          <p:spPr>
            <a:xfrm>
              <a:off x="4329143" y="1070708"/>
              <a:ext cx="997105" cy="367607"/>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grpSp>
      <p:sp>
        <p:nvSpPr>
          <p:cNvPr id="44" name="TextBox 43"/>
          <p:cNvSpPr txBox="1"/>
          <p:nvPr/>
        </p:nvSpPr>
        <p:spPr>
          <a:xfrm>
            <a:off x="5791200" y="142569"/>
            <a:ext cx="3352800" cy="546291"/>
          </a:xfrm>
          <a:prstGeom prst="rect">
            <a:avLst/>
          </a:prstGeom>
          <a:no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
        <p:nvSpPr>
          <p:cNvPr id="40" name="TextBox 39"/>
          <p:cNvSpPr txBox="1"/>
          <p:nvPr/>
        </p:nvSpPr>
        <p:spPr>
          <a:xfrm>
            <a:off x="6821927" y="2183512"/>
            <a:ext cx="1569786" cy="1077218"/>
          </a:xfrm>
          <a:prstGeom prst="rect">
            <a:avLst/>
          </a:prstGeom>
          <a:noFill/>
        </p:spPr>
        <p:txBody>
          <a:bodyPr wrap="square" rtlCol="0">
            <a:spAutoFit/>
          </a:bodyPr>
          <a:lstStyle/>
          <a:p>
            <a:pPr algn="ctr"/>
            <a:r>
              <a:rPr lang="en-US" sz="3200" dirty="0" smtClean="0">
                <a:solidFill>
                  <a:schemeClr val="bg1"/>
                </a:solidFill>
              </a:rPr>
              <a:t>User Input</a:t>
            </a:r>
            <a:endParaRPr lang="en-US" sz="3200" dirty="0">
              <a:solidFill>
                <a:schemeClr val="bg1"/>
              </a:solidFill>
            </a:endParaRPr>
          </a:p>
        </p:txBody>
      </p:sp>
      <p:sp>
        <p:nvSpPr>
          <p:cNvPr id="4" name="TextBox 3"/>
          <p:cNvSpPr txBox="1"/>
          <p:nvPr/>
        </p:nvSpPr>
        <p:spPr>
          <a:xfrm>
            <a:off x="4835780" y="4258262"/>
            <a:ext cx="1788775" cy="461665"/>
          </a:xfrm>
          <a:prstGeom prst="rect">
            <a:avLst/>
          </a:prstGeom>
          <a:noFill/>
        </p:spPr>
        <p:txBody>
          <a:bodyPr wrap="square" rtlCol="0">
            <a:spAutoFit/>
          </a:bodyPr>
          <a:lstStyle/>
          <a:p>
            <a:r>
              <a:rPr lang="en-US" sz="2400" dirty="0" err="1" smtClean="0"/>
              <a:t>ifr.ifr_name</a:t>
            </a:r>
            <a:endParaRPr lang="en-US" sz="2400" dirty="0"/>
          </a:p>
        </p:txBody>
      </p:sp>
    </p:spTree>
    <p:extLst>
      <p:ext uri="{BB962C8B-B14F-4D97-AF65-F5344CB8AC3E}">
        <p14:creationId xmlns:p14="http://schemas.microsoft.com/office/powerpoint/2010/main" val="404096187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04C7A74-4196-2345-BF3C-D4B2762F8818}"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45</a:t>
            </a:fld>
            <a:endParaRPr lang="en-US"/>
          </a:p>
        </p:txBody>
      </p:sp>
      <p:sp>
        <p:nvSpPr>
          <p:cNvPr id="2" name="TextBox 1"/>
          <p:cNvSpPr txBox="1"/>
          <p:nvPr/>
        </p:nvSpPr>
        <p:spPr>
          <a:xfrm>
            <a:off x="1919111" y="488909"/>
            <a:ext cx="5094111" cy="830997"/>
          </a:xfrm>
          <a:prstGeom prst="rect">
            <a:avLst/>
          </a:prstGeom>
          <a:noFill/>
        </p:spPr>
        <p:txBody>
          <a:bodyPr wrap="square" rtlCol="0">
            <a:spAutoFit/>
          </a:bodyPr>
          <a:lstStyle/>
          <a:p>
            <a:pPr algn="ctr"/>
            <a:r>
              <a:rPr lang="en-US" sz="4800" dirty="0" smtClean="0"/>
              <a:t>DEMO</a:t>
            </a:r>
            <a:endParaRPr lang="en-US" sz="4800" dirty="0"/>
          </a:p>
        </p:txBody>
      </p:sp>
    </p:spTree>
    <p:extLst>
      <p:ext uri="{BB962C8B-B14F-4D97-AF65-F5344CB8AC3E}">
        <p14:creationId xmlns:p14="http://schemas.microsoft.com/office/powerpoint/2010/main" val="200625652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54077" y="1266923"/>
            <a:ext cx="9092598" cy="4790309"/>
            <a:chOff x="254077" y="1266923"/>
            <a:chExt cx="9092598" cy="4790309"/>
          </a:xfrm>
        </p:grpSpPr>
        <p:sp>
          <p:nvSpPr>
            <p:cNvPr id="21" name="Rectangle 20"/>
            <p:cNvSpPr/>
            <p:nvPr/>
          </p:nvSpPr>
          <p:spPr>
            <a:xfrm>
              <a:off x="254077" y="1269938"/>
              <a:ext cx="8700755" cy="4787294"/>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6810900" y="1266923"/>
              <a:ext cx="2535775" cy="584776"/>
            </a:xfrm>
            <a:prstGeom prst="rect">
              <a:avLst/>
            </a:prstGeom>
            <a:noFill/>
          </p:spPr>
          <p:txBody>
            <a:bodyPr wrap="square" rtlCol="0">
              <a:spAutoFit/>
            </a:bodyPr>
            <a:lstStyle/>
            <a:p>
              <a:r>
                <a:rPr lang="en-US" sz="3200" dirty="0" smtClean="0"/>
                <a:t>All Inputs</a:t>
              </a:r>
              <a:endParaRPr lang="en-US" sz="3200" dirty="0"/>
            </a:p>
          </p:txBody>
        </p:sp>
      </p:grpSp>
      <p:grpSp>
        <p:nvGrpSpPr>
          <p:cNvPr id="3" name="Group 2"/>
          <p:cNvGrpSpPr/>
          <p:nvPr/>
        </p:nvGrpSpPr>
        <p:grpSpPr>
          <a:xfrm>
            <a:off x="855684" y="1851699"/>
            <a:ext cx="7765772" cy="3868779"/>
            <a:chOff x="855684" y="1851699"/>
            <a:chExt cx="7765772" cy="3868779"/>
          </a:xfrm>
          <a:solidFill>
            <a:srgbClr val="D1570D"/>
          </a:solidFill>
        </p:grpSpPr>
        <p:sp>
          <p:nvSpPr>
            <p:cNvPr id="19" name="Oval 18"/>
            <p:cNvSpPr/>
            <p:nvPr/>
          </p:nvSpPr>
          <p:spPr>
            <a:xfrm>
              <a:off x="855684" y="1851699"/>
              <a:ext cx="7765772" cy="3868779"/>
            </a:xfrm>
            <a:prstGeom prst="ellipse">
              <a:avLst/>
            </a:prstGeom>
            <a:solidFill>
              <a:srgbClr val="D1570D">
                <a:alpha val="75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TextBox 19"/>
            <p:cNvSpPr txBox="1"/>
            <p:nvPr/>
          </p:nvSpPr>
          <p:spPr>
            <a:xfrm>
              <a:off x="1244394" y="2491588"/>
              <a:ext cx="5380161" cy="954107"/>
            </a:xfrm>
            <a:prstGeom prst="rect">
              <a:avLst/>
            </a:prstGeom>
            <a:noFill/>
            <a:ln>
              <a:noFill/>
            </a:ln>
          </p:spPr>
          <p:txBody>
            <a:bodyPr wrap="square" rtlCol="0">
              <a:spAutoFit/>
            </a:bodyPr>
            <a:lstStyle/>
            <a:p>
              <a:pPr algn="ctr"/>
              <a:r>
                <a:rPr lang="en-US" sz="2800" dirty="0" smtClean="0">
                  <a:solidFill>
                    <a:srgbClr val="FFFFFF"/>
                  </a:solidFill>
                </a:rPr>
                <a:t>length(input) &gt; </a:t>
              </a:r>
              <a:r>
                <a:rPr lang="en-US" sz="2800" dirty="0" err="1" smtClean="0">
                  <a:solidFill>
                    <a:srgbClr val="FFFFFF"/>
                  </a:solidFill>
                </a:rPr>
                <a:t>sizeof</a:t>
              </a:r>
              <a:r>
                <a:rPr lang="en-US" sz="2800" dirty="0" smtClean="0">
                  <a:solidFill>
                    <a:srgbClr val="FFFFFF"/>
                  </a:solidFill>
                </a:rPr>
                <a:t>(</a:t>
              </a:r>
              <a:r>
                <a:rPr lang="en-US" sz="2800" dirty="0" err="1" smtClean="0">
                  <a:solidFill>
                    <a:srgbClr val="FFFFFF"/>
                  </a:solidFill>
                </a:rPr>
                <a:t>ifr_name</a:t>
              </a:r>
              <a:r>
                <a:rPr lang="en-US" sz="2800" dirty="0" smtClean="0">
                  <a:solidFill>
                    <a:srgbClr val="FFFFFF"/>
                  </a:solidFill>
                </a:rPr>
                <a:t>)</a:t>
              </a:r>
            </a:p>
            <a:p>
              <a:pPr algn="ctr"/>
              <a:r>
                <a:rPr lang="en-US" sz="2800" dirty="0" smtClean="0">
                  <a:solidFill>
                    <a:srgbClr val="FFFFFF"/>
                  </a:solidFill>
                </a:rPr>
                <a:t>(Bugs)</a:t>
              </a:r>
              <a:endParaRPr lang="en-US" sz="2800" dirty="0">
                <a:solidFill>
                  <a:srgbClr val="FFFFFF"/>
                </a:solidFill>
              </a:endParaRPr>
            </a:p>
          </p:txBody>
        </p:sp>
      </p:grpSp>
      <p:sp>
        <p:nvSpPr>
          <p:cNvPr id="7" name="Title 6"/>
          <p:cNvSpPr>
            <a:spLocks noGrp="1"/>
          </p:cNvSpPr>
          <p:nvPr>
            <p:ph type="title"/>
          </p:nvPr>
        </p:nvSpPr>
        <p:spPr/>
        <p:txBody>
          <a:bodyPr/>
          <a:lstStyle/>
          <a:p>
            <a:r>
              <a:rPr lang="en-US" dirty="0" smtClean="0"/>
              <a:t>Problem Domain</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7876035-0F5E-784B-8F38-D2F85F35FA65}" type="datetime1">
              <a:rPr lang="en-US" smtClean="0"/>
              <a:t>8/21/11</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Carnegie Mellon University</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931D16F-D78E-6644-8DCF-1E7D6A697BF1}" type="slidenum">
              <a:rPr lang="en-US" smtClean="0"/>
              <a:t>46</a:t>
            </a:fld>
            <a:endParaRPr lang="en-US"/>
          </a:p>
        </p:txBody>
      </p:sp>
      <p:sp>
        <p:nvSpPr>
          <p:cNvPr id="10" name="Oval 9"/>
          <p:cNvSpPr/>
          <p:nvPr/>
        </p:nvSpPr>
        <p:spPr>
          <a:xfrm>
            <a:off x="2165798" y="4078701"/>
            <a:ext cx="2317630" cy="1032800"/>
          </a:xfrm>
          <a:prstGeom prst="ellipse">
            <a:avLst/>
          </a:prstGeom>
          <a:solidFill>
            <a:srgbClr val="761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Control Hijack</a:t>
            </a:r>
            <a:endParaRPr lang="en-US" sz="2800" dirty="0"/>
          </a:p>
        </p:txBody>
      </p:sp>
      <p:grpSp>
        <p:nvGrpSpPr>
          <p:cNvPr id="15" name="Group 14"/>
          <p:cNvGrpSpPr/>
          <p:nvPr/>
        </p:nvGrpSpPr>
        <p:grpSpPr>
          <a:xfrm>
            <a:off x="272970" y="4812118"/>
            <a:ext cx="1942847" cy="1041423"/>
            <a:chOff x="1907958" y="4853096"/>
            <a:chExt cx="1942847" cy="1041423"/>
          </a:xfrm>
        </p:grpSpPr>
        <p:sp>
          <p:nvSpPr>
            <p:cNvPr id="13" name="Right Arrow 12"/>
            <p:cNvSpPr/>
            <p:nvPr/>
          </p:nvSpPr>
          <p:spPr>
            <a:xfrm rot="20124995">
              <a:off x="2915822" y="4853096"/>
              <a:ext cx="934983" cy="516399"/>
            </a:xfrm>
            <a:prstGeom prst="rightArrow">
              <a:avLst/>
            </a:prstGeom>
            <a:solidFill>
              <a:srgbClr val="B9121B"/>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TextBox 13"/>
            <p:cNvSpPr txBox="1"/>
            <p:nvPr/>
          </p:nvSpPr>
          <p:spPr>
            <a:xfrm>
              <a:off x="1907958" y="5186633"/>
              <a:ext cx="1055547" cy="707886"/>
            </a:xfrm>
            <a:prstGeom prst="rect">
              <a:avLst/>
            </a:prstGeom>
            <a:noFill/>
          </p:spPr>
          <p:txBody>
            <a:bodyPr wrap="none" rtlCol="0">
              <a:spAutoFit/>
            </a:bodyPr>
            <a:lstStyle/>
            <a:p>
              <a:r>
                <a:rPr lang="en-US" sz="4000" dirty="0" smtClean="0"/>
                <a:t>AEG</a:t>
              </a:r>
              <a:endParaRPr lang="en-US" sz="4000" dirty="0"/>
            </a:p>
          </p:txBody>
        </p:sp>
      </p:grpSp>
      <p:sp>
        <p:nvSpPr>
          <p:cNvPr id="8" name="Rounded Rectangular Callout 7"/>
          <p:cNvSpPr/>
          <p:nvPr/>
        </p:nvSpPr>
        <p:spPr>
          <a:xfrm>
            <a:off x="4767632" y="4160186"/>
            <a:ext cx="4086536" cy="1428980"/>
          </a:xfrm>
          <a:prstGeom prst="wedgeRoundRectCallout">
            <a:avLst>
              <a:gd name="adj1" fmla="val -57360"/>
              <a:gd name="adj2" fmla="val -23656"/>
              <a:gd name="adj3" fmla="val 16667"/>
            </a:avLst>
          </a:prstGeom>
          <a:solidFill>
            <a:srgbClr val="8E28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length(input) &gt; </a:t>
            </a:r>
            <a:r>
              <a:rPr lang="en-US" sz="2000" dirty="0" err="1" smtClean="0"/>
              <a:t>sizeof</a:t>
            </a:r>
            <a:r>
              <a:rPr lang="en-US" sz="2000" dirty="0" smtClean="0"/>
              <a:t>(</a:t>
            </a:r>
            <a:r>
              <a:rPr lang="en-US" sz="2000" dirty="0" err="1" smtClean="0"/>
              <a:t>ifr_name</a:t>
            </a:r>
            <a:r>
              <a:rPr lang="en-US" sz="2000" dirty="0" smtClean="0"/>
              <a:t>)</a:t>
            </a:r>
          </a:p>
          <a:p>
            <a:pPr algn="ctr"/>
            <a:r>
              <a:rPr lang="el-GR" sz="2800" dirty="0" smtClean="0"/>
              <a:t>Λ</a:t>
            </a:r>
          </a:p>
          <a:p>
            <a:pPr algn="ctr"/>
            <a:r>
              <a:rPr lang="en-US" sz="2000" dirty="0" smtClean="0"/>
              <a:t>“execute </a:t>
            </a:r>
            <a:r>
              <a:rPr lang="en-US" sz="2000" dirty="0" err="1" smtClean="0"/>
              <a:t>shellcode</a:t>
            </a:r>
            <a:r>
              <a:rPr lang="en-US" sz="2000" dirty="0" smtClean="0"/>
              <a:t>”</a:t>
            </a:r>
            <a:endParaRPr lang="en-US" sz="2000" dirty="0"/>
          </a:p>
        </p:txBody>
      </p:sp>
    </p:spTree>
    <p:extLst>
      <p:ext uri="{BB962C8B-B14F-4D97-AF65-F5344CB8AC3E}">
        <p14:creationId xmlns:p14="http://schemas.microsoft.com/office/powerpoint/2010/main" val="2638537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88148"/>
            <a:ext cx="8229600" cy="1143000"/>
          </a:xfrm>
        </p:spPr>
        <p:txBody>
          <a:bodyPr/>
          <a:lstStyle/>
          <a:p>
            <a:r>
              <a:rPr lang="en-US" dirty="0" smtClean="0"/>
              <a:t>The goal</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47</a:t>
            </a:fld>
            <a:endParaRPr lang="en-US"/>
          </a:p>
        </p:txBody>
      </p:sp>
      <p:grpSp>
        <p:nvGrpSpPr>
          <p:cNvPr id="15" name="Group 14"/>
          <p:cNvGrpSpPr/>
          <p:nvPr/>
        </p:nvGrpSpPr>
        <p:grpSpPr>
          <a:xfrm>
            <a:off x="940744" y="1533550"/>
            <a:ext cx="6977913" cy="3819040"/>
            <a:chOff x="804194" y="1397000"/>
            <a:chExt cx="7330780" cy="4064000"/>
          </a:xfrm>
        </p:grpSpPr>
        <p:graphicFrame>
          <p:nvGraphicFramePr>
            <p:cNvPr id="8" name="Diagram 7"/>
            <p:cNvGraphicFramePr/>
            <p:nvPr>
              <p:extLst>
                <p:ext uri="{D42A27DB-BD31-4B8C-83A1-F6EECF244321}">
                  <p14:modId xmlns:p14="http://schemas.microsoft.com/office/powerpoint/2010/main" val="698878650"/>
                </p:ext>
              </p:extLst>
            </p:nvPr>
          </p:nvGraphicFramePr>
          <p:xfrm>
            <a:off x="1297243" y="1397000"/>
            <a:ext cx="633611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804194" y="2928629"/>
              <a:ext cx="352868" cy="624207"/>
              <a:chOff x="1836484" y="1531628"/>
              <a:chExt cx="352868" cy="624207"/>
            </a:xfrm>
          </p:grpSpPr>
          <p:sp>
            <p:nvSpPr>
              <p:cNvPr id="10" name="Right Arrow 9"/>
              <p:cNvSpPr/>
              <p:nvPr/>
            </p:nvSpPr>
            <p:spPr>
              <a:xfrm>
                <a:off x="1836484" y="1531628"/>
                <a:ext cx="352868" cy="412788"/>
              </a:xfrm>
              <a:prstGeom prst="rightArrow">
                <a:avLst>
                  <a:gd name="adj1" fmla="val 6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11" name="Right Arrow 4"/>
              <p:cNvSpPr/>
              <p:nvPr/>
            </p:nvSpPr>
            <p:spPr>
              <a:xfrm>
                <a:off x="1836484" y="1908163"/>
                <a:ext cx="247007" cy="247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12" name="Group 11"/>
            <p:cNvGrpSpPr/>
            <p:nvPr/>
          </p:nvGrpSpPr>
          <p:grpSpPr>
            <a:xfrm>
              <a:off x="7782107" y="2943560"/>
              <a:ext cx="352867" cy="412788"/>
              <a:chOff x="1836484" y="1544538"/>
              <a:chExt cx="352867" cy="412788"/>
            </a:xfrm>
          </p:grpSpPr>
          <p:sp>
            <p:nvSpPr>
              <p:cNvPr id="13" name="Right Arrow 12"/>
              <p:cNvSpPr/>
              <p:nvPr/>
            </p:nvSpPr>
            <p:spPr>
              <a:xfrm>
                <a:off x="1836484" y="1544538"/>
                <a:ext cx="352867" cy="412788"/>
              </a:xfrm>
              <a:prstGeom prst="rightArrow">
                <a:avLst>
                  <a:gd name="adj1" fmla="val 6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14" name="Right Arrow 4"/>
              <p:cNvSpPr/>
              <p:nvPr/>
            </p:nvSpPr>
            <p:spPr>
              <a:xfrm>
                <a:off x="1836484" y="1577933"/>
                <a:ext cx="247006" cy="247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p:txBody>
          </p:sp>
        </p:grpSp>
      </p:grpSp>
      <p:grpSp>
        <p:nvGrpSpPr>
          <p:cNvPr id="18" name="Group 17"/>
          <p:cNvGrpSpPr/>
          <p:nvPr/>
        </p:nvGrpSpPr>
        <p:grpSpPr>
          <a:xfrm>
            <a:off x="128240" y="2743801"/>
            <a:ext cx="766775" cy="930310"/>
            <a:chOff x="533400" y="2057400"/>
            <a:chExt cx="920130" cy="1143000"/>
          </a:xfrm>
        </p:grpSpPr>
        <p:sp>
          <p:nvSpPr>
            <p:cNvPr id="19" name="Document"/>
            <p:cNvSpPr>
              <a:spLocks noEditPoints="1" noChangeArrowheads="1"/>
            </p:cNvSpPr>
            <p:nvPr/>
          </p:nvSpPr>
          <p:spPr bwMode="auto">
            <a:xfrm rot="10800000">
              <a:off x="533400" y="2057400"/>
              <a:ext cx="776287" cy="10223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l-GR" dirty="0"/>
            </a:p>
          </p:txBody>
        </p:sp>
        <p:sp>
          <p:nvSpPr>
            <p:cNvPr id="20" name="TextBox 19"/>
            <p:cNvSpPr txBox="1"/>
            <p:nvPr/>
          </p:nvSpPr>
          <p:spPr>
            <a:xfrm>
              <a:off x="539130" y="2286000"/>
              <a:ext cx="914400" cy="914400"/>
            </a:xfrm>
            <a:prstGeom prst="rect">
              <a:avLst/>
            </a:prstGeom>
            <a:noFill/>
            <a:ln>
              <a:noFill/>
            </a:ln>
          </p:spPr>
          <p:txBody>
            <a:bodyPr wrap="none" rtlCol="0">
              <a:noAutofit/>
            </a:bodyPr>
            <a:lstStyle/>
            <a:p>
              <a:r>
                <a:rPr lang="en-US" sz="1800" dirty="0" err="1" smtClean="0"/>
                <a:t>Prog</a:t>
              </a:r>
              <a:endParaRPr lang="el-GR" sz="2000" dirty="0" smtClean="0"/>
            </a:p>
          </p:txBody>
        </p:sp>
      </p:grpSp>
      <p:grpSp>
        <p:nvGrpSpPr>
          <p:cNvPr id="30" name="Group 29"/>
          <p:cNvGrpSpPr/>
          <p:nvPr/>
        </p:nvGrpSpPr>
        <p:grpSpPr>
          <a:xfrm>
            <a:off x="7986932" y="2517420"/>
            <a:ext cx="971550" cy="1276350"/>
            <a:chOff x="7239000" y="2209800"/>
            <a:chExt cx="971550" cy="1276350"/>
          </a:xfrm>
        </p:grpSpPr>
        <p:sp>
          <p:nvSpPr>
            <p:cNvPr id="31" name="Documents"/>
            <p:cNvSpPr>
              <a:spLocks noEditPoints="1" noChangeArrowheads="1"/>
            </p:cNvSpPr>
            <p:nvPr/>
          </p:nvSpPr>
          <p:spPr bwMode="auto">
            <a:xfrm rot="10800000">
              <a:off x="7239000" y="2209800"/>
              <a:ext cx="971550" cy="127635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B64926"/>
            </a:solidFill>
            <a:ln>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l-GR" dirty="0"/>
            </a:p>
          </p:txBody>
        </p:sp>
        <p:sp>
          <p:nvSpPr>
            <p:cNvPr id="32" name="TextBox 31"/>
            <p:cNvSpPr txBox="1"/>
            <p:nvPr/>
          </p:nvSpPr>
          <p:spPr>
            <a:xfrm>
              <a:off x="7255185" y="2490801"/>
              <a:ext cx="914400" cy="914400"/>
            </a:xfrm>
            <a:prstGeom prst="rect">
              <a:avLst/>
            </a:prstGeom>
            <a:noFill/>
            <a:ln>
              <a:noFill/>
            </a:ln>
          </p:spPr>
          <p:txBody>
            <a:bodyPr wrap="none" rtlCol="0">
              <a:noAutofit/>
            </a:bodyPr>
            <a:lstStyle/>
            <a:p>
              <a:r>
                <a:rPr lang="en-US" sz="2000" dirty="0" smtClean="0">
                  <a:solidFill>
                    <a:schemeClr val="bg1"/>
                  </a:solidFill>
                </a:rPr>
                <a:t>Exploits</a:t>
              </a:r>
              <a:endParaRPr lang="el-GR" sz="1800" dirty="0" smtClean="0">
                <a:solidFill>
                  <a:schemeClr val="bg1"/>
                </a:solidFill>
              </a:endParaRPr>
            </a:p>
          </p:txBody>
        </p:sp>
      </p:grpSp>
      <p:sp>
        <p:nvSpPr>
          <p:cNvPr id="3" name="Rounded Rectangle 2"/>
          <p:cNvSpPr/>
          <p:nvPr/>
        </p:nvSpPr>
        <p:spPr>
          <a:xfrm>
            <a:off x="1410060" y="1533550"/>
            <a:ext cx="6031129" cy="2884211"/>
          </a:xfrm>
          <a:prstGeom prst="roundRect">
            <a:avLst/>
          </a:prstGeom>
          <a:solidFill>
            <a:srgbClr val="33332D"/>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500" dirty="0" smtClean="0"/>
              <a:t>AEG</a:t>
            </a:r>
            <a:endParaRPr lang="en-US" sz="11500" dirty="0"/>
          </a:p>
        </p:txBody>
      </p:sp>
    </p:spTree>
    <p:extLst>
      <p:ext uri="{BB962C8B-B14F-4D97-AF65-F5344CB8AC3E}">
        <p14:creationId xmlns:p14="http://schemas.microsoft.com/office/powerpoint/2010/main" val="417507401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1391698" y="1417638"/>
            <a:ext cx="6093749" cy="289073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itle 6"/>
          <p:cNvSpPr>
            <a:spLocks noGrp="1"/>
          </p:cNvSpPr>
          <p:nvPr>
            <p:ph type="title"/>
          </p:nvPr>
        </p:nvSpPr>
        <p:spPr/>
        <p:txBody>
          <a:bodyPr/>
          <a:lstStyle/>
          <a:p>
            <a:r>
              <a:rPr lang="en-US" dirty="0" smtClean="0"/>
              <a:t>Current Approach</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48</a:t>
            </a:fld>
            <a:endParaRPr lang="en-US"/>
          </a:p>
        </p:txBody>
      </p:sp>
      <p:grpSp>
        <p:nvGrpSpPr>
          <p:cNvPr id="2" name="Group 1"/>
          <p:cNvGrpSpPr/>
          <p:nvPr/>
        </p:nvGrpSpPr>
        <p:grpSpPr>
          <a:xfrm>
            <a:off x="128240" y="1414052"/>
            <a:ext cx="8830242" cy="3449540"/>
            <a:chOff x="128240" y="1682161"/>
            <a:chExt cx="8830242" cy="3449540"/>
          </a:xfrm>
        </p:grpSpPr>
        <p:grpSp>
          <p:nvGrpSpPr>
            <p:cNvPr id="15" name="Group 14"/>
            <p:cNvGrpSpPr/>
            <p:nvPr/>
          </p:nvGrpSpPr>
          <p:grpSpPr>
            <a:xfrm>
              <a:off x="940744" y="1682161"/>
              <a:ext cx="6977913" cy="3449540"/>
              <a:chOff x="804194" y="1555148"/>
              <a:chExt cx="7330780" cy="3670800"/>
            </a:xfrm>
          </p:grpSpPr>
          <p:graphicFrame>
            <p:nvGraphicFramePr>
              <p:cNvPr id="8" name="Diagram 7"/>
              <p:cNvGraphicFramePr/>
              <p:nvPr>
                <p:extLst>
                  <p:ext uri="{D42A27DB-BD31-4B8C-83A1-F6EECF244321}">
                    <p14:modId xmlns:p14="http://schemas.microsoft.com/office/powerpoint/2010/main" val="3523181262"/>
                  </p:ext>
                </p:extLst>
              </p:nvPr>
            </p:nvGraphicFramePr>
            <p:xfrm>
              <a:off x="1448298" y="1555148"/>
              <a:ext cx="6047025" cy="367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804194" y="3222606"/>
                <a:ext cx="352867" cy="412788"/>
                <a:chOff x="1836484" y="1825605"/>
                <a:chExt cx="352867" cy="412788"/>
              </a:xfrm>
            </p:grpSpPr>
            <p:sp>
              <p:nvSpPr>
                <p:cNvPr id="10" name="Right Arrow 9"/>
                <p:cNvSpPr/>
                <p:nvPr/>
              </p:nvSpPr>
              <p:spPr>
                <a:xfrm>
                  <a:off x="1836484" y="1825605"/>
                  <a:ext cx="352867" cy="412788"/>
                </a:xfrm>
                <a:prstGeom prst="rightArrow">
                  <a:avLst>
                    <a:gd name="adj1" fmla="val 6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11" name="Right Arrow 4"/>
                <p:cNvSpPr/>
                <p:nvPr/>
              </p:nvSpPr>
              <p:spPr>
                <a:xfrm>
                  <a:off x="1836484" y="1908163"/>
                  <a:ext cx="247007" cy="247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12" name="Group 11"/>
              <p:cNvGrpSpPr/>
              <p:nvPr/>
            </p:nvGrpSpPr>
            <p:grpSpPr>
              <a:xfrm>
                <a:off x="7782107" y="3224627"/>
                <a:ext cx="352867" cy="412788"/>
                <a:chOff x="1836484" y="1825605"/>
                <a:chExt cx="352867" cy="412788"/>
              </a:xfrm>
            </p:grpSpPr>
            <p:sp>
              <p:nvSpPr>
                <p:cNvPr id="13" name="Right Arrow 12"/>
                <p:cNvSpPr/>
                <p:nvPr/>
              </p:nvSpPr>
              <p:spPr>
                <a:xfrm>
                  <a:off x="1836484" y="1825605"/>
                  <a:ext cx="352867" cy="412788"/>
                </a:xfrm>
                <a:prstGeom prst="rightArrow">
                  <a:avLst>
                    <a:gd name="adj1" fmla="val 6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14" name="Right Arrow 4"/>
                <p:cNvSpPr/>
                <p:nvPr/>
              </p:nvSpPr>
              <p:spPr>
                <a:xfrm>
                  <a:off x="1836484" y="1908163"/>
                  <a:ext cx="247007" cy="247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p:txBody>
            </p:sp>
          </p:grpSp>
        </p:grpSp>
        <p:grpSp>
          <p:nvGrpSpPr>
            <p:cNvPr id="18" name="Group 17"/>
            <p:cNvGrpSpPr/>
            <p:nvPr/>
          </p:nvGrpSpPr>
          <p:grpSpPr>
            <a:xfrm>
              <a:off x="128240" y="3011910"/>
              <a:ext cx="766775" cy="930310"/>
              <a:chOff x="533400" y="2057400"/>
              <a:chExt cx="920130" cy="1143000"/>
            </a:xfrm>
          </p:grpSpPr>
          <p:sp>
            <p:nvSpPr>
              <p:cNvPr id="19" name="Document"/>
              <p:cNvSpPr>
                <a:spLocks noEditPoints="1" noChangeArrowheads="1"/>
              </p:cNvSpPr>
              <p:nvPr/>
            </p:nvSpPr>
            <p:spPr bwMode="auto">
              <a:xfrm rot="10800000">
                <a:off x="533400" y="2057400"/>
                <a:ext cx="776287" cy="10223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l-GR" dirty="0"/>
              </a:p>
            </p:txBody>
          </p:sp>
          <p:sp>
            <p:nvSpPr>
              <p:cNvPr id="20" name="TextBox 19"/>
              <p:cNvSpPr txBox="1"/>
              <p:nvPr/>
            </p:nvSpPr>
            <p:spPr>
              <a:xfrm>
                <a:off x="539130" y="2286000"/>
                <a:ext cx="914400" cy="914400"/>
              </a:xfrm>
              <a:prstGeom prst="rect">
                <a:avLst/>
              </a:prstGeom>
              <a:noFill/>
              <a:ln>
                <a:noFill/>
              </a:ln>
            </p:spPr>
            <p:txBody>
              <a:bodyPr wrap="none" rtlCol="0">
                <a:noAutofit/>
              </a:bodyPr>
              <a:lstStyle/>
              <a:p>
                <a:r>
                  <a:rPr lang="en-US" sz="1800" dirty="0" err="1" smtClean="0"/>
                  <a:t>Prog</a:t>
                </a:r>
                <a:endParaRPr lang="el-GR" sz="2000" dirty="0" smtClean="0"/>
              </a:p>
            </p:txBody>
          </p:sp>
        </p:grpSp>
        <p:grpSp>
          <p:nvGrpSpPr>
            <p:cNvPr id="27" name="Group 26"/>
            <p:cNvGrpSpPr/>
            <p:nvPr/>
          </p:nvGrpSpPr>
          <p:grpSpPr>
            <a:xfrm>
              <a:off x="4046976" y="1929416"/>
              <a:ext cx="789441" cy="992718"/>
              <a:chOff x="7185575" y="2094372"/>
              <a:chExt cx="1026273" cy="1276351"/>
            </a:xfrm>
          </p:grpSpPr>
          <p:sp>
            <p:nvSpPr>
              <p:cNvPr id="28" name="Documents"/>
              <p:cNvSpPr>
                <a:spLocks noEditPoints="1" noChangeArrowheads="1"/>
              </p:cNvSpPr>
              <p:nvPr/>
            </p:nvSpPr>
            <p:spPr bwMode="auto">
              <a:xfrm rot="10800000">
                <a:off x="7185575" y="2094372"/>
                <a:ext cx="971551" cy="127635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FFB03B"/>
              </a:solidFill>
              <a:ln>
                <a:solidFill>
                  <a:schemeClr val="tx1"/>
                </a:solidFill>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endParaRPr lang="el-GR" dirty="0"/>
              </a:p>
            </p:txBody>
          </p:sp>
          <p:sp>
            <p:nvSpPr>
              <p:cNvPr id="29" name="TextBox 28"/>
              <p:cNvSpPr txBox="1"/>
              <p:nvPr/>
            </p:nvSpPr>
            <p:spPr>
              <a:xfrm>
                <a:off x="7297448" y="2456323"/>
                <a:ext cx="914400" cy="914400"/>
              </a:xfrm>
              <a:prstGeom prst="rect">
                <a:avLst/>
              </a:prstGeom>
              <a:noFill/>
              <a:ln>
                <a:noFill/>
              </a:ln>
            </p:spPr>
            <p:txBody>
              <a:bodyPr wrap="none" rtlCol="0">
                <a:noAutofit/>
              </a:bodyPr>
              <a:lstStyle/>
              <a:p>
                <a:r>
                  <a:rPr lang="en-US" sz="2000" dirty="0" smtClean="0">
                    <a:solidFill>
                      <a:schemeClr val="bg1"/>
                    </a:solidFill>
                  </a:rPr>
                  <a:t>Bugs</a:t>
                </a:r>
                <a:endParaRPr lang="el-GR" sz="1800" dirty="0" smtClean="0">
                  <a:solidFill>
                    <a:schemeClr val="bg1"/>
                  </a:solidFill>
                </a:endParaRPr>
              </a:p>
            </p:txBody>
          </p:sp>
        </p:grpSp>
        <p:grpSp>
          <p:nvGrpSpPr>
            <p:cNvPr id="30" name="Group 29"/>
            <p:cNvGrpSpPr/>
            <p:nvPr/>
          </p:nvGrpSpPr>
          <p:grpSpPr>
            <a:xfrm>
              <a:off x="7986932" y="2785529"/>
              <a:ext cx="971550" cy="1276350"/>
              <a:chOff x="7239000" y="2209800"/>
              <a:chExt cx="971550" cy="1276350"/>
            </a:xfrm>
          </p:grpSpPr>
          <p:sp>
            <p:nvSpPr>
              <p:cNvPr id="31" name="Documents"/>
              <p:cNvSpPr>
                <a:spLocks noEditPoints="1" noChangeArrowheads="1"/>
              </p:cNvSpPr>
              <p:nvPr/>
            </p:nvSpPr>
            <p:spPr bwMode="auto">
              <a:xfrm rot="10800000">
                <a:off x="7239000" y="2209800"/>
                <a:ext cx="971550" cy="127635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B64926"/>
              </a:solidFill>
              <a:ln>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l-GR" dirty="0"/>
              </a:p>
            </p:txBody>
          </p:sp>
          <p:sp>
            <p:nvSpPr>
              <p:cNvPr id="32" name="TextBox 31"/>
              <p:cNvSpPr txBox="1"/>
              <p:nvPr/>
            </p:nvSpPr>
            <p:spPr>
              <a:xfrm>
                <a:off x="7255185" y="2490801"/>
                <a:ext cx="914400" cy="914400"/>
              </a:xfrm>
              <a:prstGeom prst="rect">
                <a:avLst/>
              </a:prstGeom>
              <a:noFill/>
              <a:ln>
                <a:noFill/>
              </a:ln>
            </p:spPr>
            <p:txBody>
              <a:bodyPr wrap="none" rtlCol="0">
                <a:noAutofit/>
              </a:bodyPr>
              <a:lstStyle/>
              <a:p>
                <a:r>
                  <a:rPr lang="en-US" sz="2000" dirty="0" smtClean="0">
                    <a:solidFill>
                      <a:schemeClr val="bg1"/>
                    </a:solidFill>
                  </a:rPr>
                  <a:t>Exploits</a:t>
                </a:r>
                <a:endParaRPr lang="el-GR" sz="1800" dirty="0" smtClean="0">
                  <a:solidFill>
                    <a:schemeClr val="bg1"/>
                  </a:solidFill>
                </a:endParaRPr>
              </a:p>
            </p:txBody>
          </p:sp>
        </p:grpSp>
      </p:grpSp>
      <p:sp>
        <p:nvSpPr>
          <p:cNvPr id="3" name="Oval Callout 2"/>
          <p:cNvSpPr/>
          <p:nvPr/>
        </p:nvSpPr>
        <p:spPr>
          <a:xfrm>
            <a:off x="513645" y="4265563"/>
            <a:ext cx="3296356" cy="1552222"/>
          </a:xfrm>
          <a:prstGeom prst="wedgeEllipseCallout">
            <a:avLst>
              <a:gd name="adj1" fmla="val 24368"/>
              <a:gd name="adj2" fmla="val -72331"/>
            </a:avLst>
          </a:prstGeom>
          <a:solidFill>
            <a:srgbClr val="4D73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Symbolic Execution on source code</a:t>
            </a:r>
            <a:endParaRPr lang="en-US" sz="2800" dirty="0"/>
          </a:p>
        </p:txBody>
      </p:sp>
      <p:sp>
        <p:nvSpPr>
          <p:cNvPr id="25" name="Oval Callout 24"/>
          <p:cNvSpPr/>
          <p:nvPr/>
        </p:nvSpPr>
        <p:spPr>
          <a:xfrm>
            <a:off x="4392109" y="4251294"/>
            <a:ext cx="3162123" cy="1552222"/>
          </a:xfrm>
          <a:prstGeom prst="wedgeEllipseCallout">
            <a:avLst>
              <a:gd name="adj1" fmla="val 24368"/>
              <a:gd name="adj2" fmla="val -72331"/>
            </a:avLst>
          </a:prstGeom>
          <a:solidFill>
            <a:srgbClr val="4D73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Dynamic Binary Analysis</a:t>
            </a:r>
            <a:endParaRPr lang="en-US" sz="2800" dirty="0"/>
          </a:p>
        </p:txBody>
      </p:sp>
    </p:spTree>
    <p:extLst>
      <p:ext uri="{BB962C8B-B14F-4D97-AF65-F5344CB8AC3E}">
        <p14:creationId xmlns:p14="http://schemas.microsoft.com/office/powerpoint/2010/main" val="14522172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49</a:t>
            </a:fld>
            <a:endParaRPr lang="en-US"/>
          </a:p>
        </p:txBody>
      </p:sp>
      <p:sp>
        <p:nvSpPr>
          <p:cNvPr id="7" name="TextBox 6"/>
          <p:cNvSpPr txBox="1"/>
          <p:nvPr/>
        </p:nvSpPr>
        <p:spPr>
          <a:xfrm>
            <a:off x="798689" y="1988277"/>
            <a:ext cx="7583312" cy="1323439"/>
          </a:xfrm>
          <a:prstGeom prst="rect">
            <a:avLst/>
          </a:prstGeom>
          <a:noFill/>
        </p:spPr>
        <p:txBody>
          <a:bodyPr wrap="square" rtlCol="0">
            <a:spAutoFit/>
          </a:bodyPr>
          <a:lstStyle/>
          <a:p>
            <a:pPr algn="ctr"/>
            <a:r>
              <a:rPr lang="en-US" sz="4000" dirty="0" smtClean="0"/>
              <a:t>Technique: </a:t>
            </a:r>
            <a:br>
              <a:rPr lang="en-US" sz="4000" dirty="0" smtClean="0"/>
            </a:br>
            <a:r>
              <a:rPr lang="en-US" sz="4000" dirty="0" smtClean="0"/>
              <a:t>Symbolic Execution on source code</a:t>
            </a:r>
            <a:endParaRPr lang="en-US" sz="4000" dirty="0"/>
          </a:p>
        </p:txBody>
      </p:sp>
      <p:grpSp>
        <p:nvGrpSpPr>
          <p:cNvPr id="10" name="Group 9"/>
          <p:cNvGrpSpPr/>
          <p:nvPr/>
        </p:nvGrpSpPr>
        <p:grpSpPr>
          <a:xfrm>
            <a:off x="2061634" y="366705"/>
            <a:ext cx="5113866" cy="1507193"/>
            <a:chOff x="1177" y="1155923"/>
            <a:chExt cx="2511988" cy="1507193"/>
          </a:xfrm>
          <a:solidFill>
            <a:srgbClr val="416386"/>
          </a:solidFill>
        </p:grpSpPr>
        <p:sp>
          <p:nvSpPr>
            <p:cNvPr id="11" name="Rounded Rectangle 10"/>
            <p:cNvSpPr/>
            <p:nvPr/>
          </p:nvSpPr>
          <p:spPr>
            <a:xfrm>
              <a:off x="1177" y="1155923"/>
              <a:ext cx="2511988" cy="1507193"/>
            </a:xfrm>
            <a:prstGeom prst="roundRect">
              <a:avLst>
                <a:gd name="adj" fmla="val 10000"/>
              </a:avLst>
            </a:prstGeom>
            <a:grpFill/>
            <a:ln>
              <a:no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ounded Rectangle 4"/>
            <p:cNvSpPr/>
            <p:nvPr/>
          </p:nvSpPr>
          <p:spPr>
            <a:xfrm>
              <a:off x="45321" y="1200067"/>
              <a:ext cx="2423700" cy="14189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Vulnerability Discovery</a:t>
              </a:r>
              <a:endParaRPr lang="en-US" sz="3300" kern="1200" dirty="0"/>
            </a:p>
          </p:txBody>
        </p:sp>
      </p:grpSp>
      <p:sp>
        <p:nvSpPr>
          <p:cNvPr id="2" name="TextBox 1"/>
          <p:cNvSpPr txBox="1"/>
          <p:nvPr/>
        </p:nvSpPr>
        <p:spPr>
          <a:xfrm>
            <a:off x="9618503" y="409518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334598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My Research Agenda</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5</a:t>
            </a:fld>
            <a:endParaRPr lang="en-US"/>
          </a:p>
        </p:txBody>
      </p:sp>
      <p:sp>
        <p:nvSpPr>
          <p:cNvPr id="7" name="Rectangle 6"/>
          <p:cNvSpPr/>
          <p:nvPr/>
        </p:nvSpPr>
        <p:spPr bwMode="auto">
          <a:xfrm>
            <a:off x="808580" y="3002756"/>
            <a:ext cx="7393902" cy="914400"/>
          </a:xfrm>
          <a:prstGeom prst="rect">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sz="3200" dirty="0" smtClean="0">
                <a:solidFill>
                  <a:schemeClr val="bg1"/>
                </a:solidFill>
                <a:latin typeface="Arial" pitchFamily="-65" charset="0"/>
              </a:rPr>
              <a:t>Verification and Program Analysis</a:t>
            </a:r>
            <a:endParaRPr kumimoji="0" lang="en-US" sz="3200" i="0" u="none" strike="noStrike" cap="none" normalizeH="0" baseline="0" dirty="0" smtClean="0">
              <a:ln>
                <a:noFill/>
              </a:ln>
              <a:solidFill>
                <a:schemeClr val="bg1"/>
              </a:solidFill>
              <a:effectLst/>
              <a:latin typeface="Arial" pitchFamily="-65" charset="0"/>
            </a:endParaRPr>
          </a:p>
        </p:txBody>
      </p:sp>
      <p:sp>
        <p:nvSpPr>
          <p:cNvPr id="8" name="Rectangle 7"/>
          <p:cNvSpPr/>
          <p:nvPr/>
        </p:nvSpPr>
        <p:spPr bwMode="auto">
          <a:xfrm>
            <a:off x="808580" y="4069556"/>
            <a:ext cx="7393902" cy="990600"/>
          </a:xfrm>
          <a:prstGeom prst="rect">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3200" i="0" u="none" strike="noStrike" cap="none" normalizeH="0" baseline="0" dirty="0" smtClean="0">
                <a:ln>
                  <a:noFill/>
                </a:ln>
                <a:solidFill>
                  <a:schemeClr val="bg1"/>
                </a:solidFill>
                <a:effectLst/>
                <a:latin typeface="Arial" pitchFamily="-65" charset="0"/>
              </a:rPr>
              <a:t>Formalize “Exploit”</a:t>
            </a:r>
          </a:p>
        </p:txBody>
      </p:sp>
      <p:sp>
        <p:nvSpPr>
          <p:cNvPr id="9" name="Rectangle 8"/>
          <p:cNvSpPr/>
          <p:nvPr/>
        </p:nvSpPr>
        <p:spPr bwMode="auto">
          <a:xfrm>
            <a:off x="808580" y="1897565"/>
            <a:ext cx="7393902" cy="914400"/>
          </a:xfrm>
          <a:prstGeom prst="rect">
            <a:avLst/>
          </a:prstGeom>
          <a:solidFill>
            <a:schemeClr val="tx2"/>
          </a:solidFill>
          <a:ln w="38100"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sz="3200" dirty="0" smtClean="0">
                <a:solidFill>
                  <a:schemeClr val="bg1"/>
                </a:solidFill>
                <a:latin typeface="Arial" pitchFamily="-65" charset="0"/>
              </a:rPr>
              <a:t>Tools and Systems for Real Code</a:t>
            </a:r>
            <a:endParaRPr kumimoji="0" lang="en-US" sz="3200" b="1" i="0" u="none" strike="noStrike" cap="none" normalizeH="0" baseline="0" dirty="0" smtClean="0">
              <a:ln>
                <a:noFill/>
              </a:ln>
              <a:solidFill>
                <a:schemeClr val="bg1"/>
              </a:solidFill>
              <a:effectLst/>
              <a:latin typeface="Arial" pitchFamily="-65" charset="0"/>
            </a:endParaRPr>
          </a:p>
        </p:txBody>
      </p:sp>
    </p:spTree>
    <p:extLst>
      <p:ext uri="{BB962C8B-B14F-4D97-AF65-F5344CB8AC3E}">
        <p14:creationId xmlns:p14="http://schemas.microsoft.com/office/powerpoint/2010/main" val="2791870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Symbolic Execution: How it works</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50</a:t>
            </a:fld>
            <a:endParaRPr lang="en-US"/>
          </a:p>
        </p:txBody>
      </p:sp>
      <p:sp>
        <p:nvSpPr>
          <p:cNvPr id="6" name="TextBox 5"/>
          <p:cNvSpPr txBox="1"/>
          <p:nvPr/>
        </p:nvSpPr>
        <p:spPr>
          <a:xfrm>
            <a:off x="809979" y="1607558"/>
            <a:ext cx="2314221" cy="954107"/>
          </a:xfrm>
          <a:prstGeom prst="rect">
            <a:avLst/>
          </a:prstGeom>
          <a:noFill/>
          <a:ln>
            <a:solidFill>
              <a:srgbClr val="BD8D46"/>
            </a:solidFill>
          </a:ln>
        </p:spPr>
        <p:txBody>
          <a:bodyPr wrap="square" rtlCol="0">
            <a:spAutoFit/>
          </a:bodyPr>
          <a:lstStyle/>
          <a:p>
            <a:r>
              <a:rPr lang="en-US" sz="2800" dirty="0" smtClean="0"/>
              <a:t>x is input</a:t>
            </a:r>
          </a:p>
          <a:p>
            <a:r>
              <a:rPr lang="en-US" sz="2800" dirty="0" smtClean="0"/>
              <a:t>char </a:t>
            </a:r>
            <a:r>
              <a:rPr lang="en-US" sz="2800" dirty="0" err="1" smtClean="0"/>
              <a:t>buf</a:t>
            </a:r>
            <a:r>
              <a:rPr lang="en-US" sz="2800" dirty="0" smtClean="0"/>
              <a:t>[42];</a:t>
            </a:r>
            <a:endParaRPr lang="en-US" sz="2800" dirty="0"/>
          </a:p>
        </p:txBody>
      </p:sp>
      <p:sp>
        <p:nvSpPr>
          <p:cNvPr id="7" name="TextBox 6"/>
          <p:cNvSpPr txBox="1"/>
          <p:nvPr/>
        </p:nvSpPr>
        <p:spPr>
          <a:xfrm>
            <a:off x="809979" y="3023456"/>
            <a:ext cx="2314221" cy="523220"/>
          </a:xfrm>
          <a:prstGeom prst="rect">
            <a:avLst/>
          </a:prstGeom>
          <a:noFill/>
          <a:ln>
            <a:solidFill>
              <a:srgbClr val="BD8D46"/>
            </a:solidFill>
          </a:ln>
        </p:spPr>
        <p:txBody>
          <a:bodyPr wrap="square" rtlCol="0">
            <a:spAutoFit/>
          </a:bodyPr>
          <a:lstStyle/>
          <a:p>
            <a:pPr algn="ctr"/>
            <a:r>
              <a:rPr lang="en-US" sz="2800" dirty="0" smtClean="0"/>
              <a:t>if x &gt; 0</a:t>
            </a:r>
            <a:endParaRPr lang="en-US" sz="2800" dirty="0"/>
          </a:p>
        </p:txBody>
      </p:sp>
      <p:sp>
        <p:nvSpPr>
          <p:cNvPr id="8" name="TextBox 7"/>
          <p:cNvSpPr txBox="1"/>
          <p:nvPr/>
        </p:nvSpPr>
        <p:spPr>
          <a:xfrm>
            <a:off x="1594556" y="3997124"/>
            <a:ext cx="3273778" cy="523220"/>
          </a:xfrm>
          <a:prstGeom prst="rect">
            <a:avLst/>
          </a:prstGeom>
          <a:noFill/>
          <a:ln>
            <a:solidFill>
              <a:srgbClr val="BD8D46"/>
            </a:solidFill>
          </a:ln>
        </p:spPr>
        <p:txBody>
          <a:bodyPr wrap="square" rtlCol="0">
            <a:spAutoFit/>
          </a:bodyPr>
          <a:lstStyle/>
          <a:p>
            <a:pPr algn="ctr"/>
            <a:r>
              <a:rPr lang="en-US" sz="2800" dirty="0" smtClean="0"/>
              <a:t>if x*x = 0x42424242</a:t>
            </a:r>
            <a:endParaRPr lang="en-US" sz="2800" dirty="0"/>
          </a:p>
        </p:txBody>
      </p:sp>
      <p:sp>
        <p:nvSpPr>
          <p:cNvPr id="9" name="TextBox 8"/>
          <p:cNvSpPr txBox="1"/>
          <p:nvPr/>
        </p:nvSpPr>
        <p:spPr>
          <a:xfrm>
            <a:off x="2796823" y="5130798"/>
            <a:ext cx="2314221" cy="523220"/>
          </a:xfrm>
          <a:prstGeom prst="rect">
            <a:avLst/>
          </a:prstGeom>
          <a:noFill/>
          <a:ln>
            <a:solidFill>
              <a:srgbClr val="BD8D46"/>
            </a:solidFill>
          </a:ln>
        </p:spPr>
        <p:txBody>
          <a:bodyPr wrap="square" rtlCol="0">
            <a:spAutoFit/>
          </a:bodyPr>
          <a:lstStyle/>
          <a:p>
            <a:pPr algn="ctr"/>
            <a:r>
              <a:rPr lang="en-US" sz="2800" dirty="0" err="1"/>
              <a:t>b</a:t>
            </a:r>
            <a:r>
              <a:rPr lang="en-US" sz="2800" dirty="0" err="1" smtClean="0"/>
              <a:t>uf</a:t>
            </a:r>
            <a:r>
              <a:rPr lang="en-US" sz="2800" dirty="0" smtClean="0"/>
              <a:t>[45] = x;</a:t>
            </a:r>
            <a:endParaRPr lang="en-US" sz="2800" dirty="0"/>
          </a:p>
        </p:txBody>
      </p:sp>
      <p:cxnSp>
        <p:nvCxnSpPr>
          <p:cNvPr id="11" name="Straight Arrow Connector 10"/>
          <p:cNvCxnSpPr>
            <a:stCxn id="6" idx="2"/>
            <a:endCxn id="7" idx="0"/>
          </p:cNvCxnSpPr>
          <p:nvPr/>
        </p:nvCxnSpPr>
        <p:spPr>
          <a:xfrm>
            <a:off x="1967090" y="2561665"/>
            <a:ext cx="0" cy="461791"/>
          </a:xfrm>
          <a:prstGeom prst="straightConnector1">
            <a:avLst/>
          </a:prstGeom>
          <a:ln>
            <a:solidFill>
              <a:srgbClr val="BD8D46"/>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7" idx="2"/>
            <a:endCxn id="8" idx="0"/>
          </p:cNvCxnSpPr>
          <p:nvPr/>
        </p:nvCxnSpPr>
        <p:spPr>
          <a:xfrm>
            <a:off x="1967090" y="3546676"/>
            <a:ext cx="1264355" cy="450448"/>
          </a:xfrm>
          <a:prstGeom prst="straightConnector1">
            <a:avLst/>
          </a:prstGeom>
          <a:ln>
            <a:solidFill>
              <a:srgbClr val="BD8D46"/>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8" idx="2"/>
            <a:endCxn id="9" idx="0"/>
          </p:cNvCxnSpPr>
          <p:nvPr/>
        </p:nvCxnSpPr>
        <p:spPr>
          <a:xfrm>
            <a:off x="3231445" y="4520344"/>
            <a:ext cx="722489" cy="610454"/>
          </a:xfrm>
          <a:prstGeom prst="straightConnector1">
            <a:avLst/>
          </a:prstGeom>
          <a:ln>
            <a:solidFill>
              <a:srgbClr val="BD8D46"/>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8" idx="2"/>
          </p:cNvCxnSpPr>
          <p:nvPr/>
        </p:nvCxnSpPr>
        <p:spPr>
          <a:xfrm flipH="1">
            <a:off x="1425222" y="4520344"/>
            <a:ext cx="1806223" cy="630212"/>
          </a:xfrm>
          <a:prstGeom prst="straightConnector1">
            <a:avLst/>
          </a:prstGeom>
          <a:ln>
            <a:solidFill>
              <a:srgbClr val="BD8D46"/>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013179" y="5027122"/>
            <a:ext cx="383821" cy="523220"/>
          </a:xfrm>
          <a:prstGeom prst="rect">
            <a:avLst/>
          </a:prstGeom>
          <a:noFill/>
        </p:spPr>
        <p:txBody>
          <a:bodyPr wrap="square" rtlCol="0">
            <a:spAutoFit/>
          </a:bodyPr>
          <a:lstStyle/>
          <a:p>
            <a:r>
              <a:rPr lang="en-US" sz="2800" dirty="0"/>
              <a:t>f</a:t>
            </a:r>
          </a:p>
        </p:txBody>
      </p:sp>
      <p:sp>
        <p:nvSpPr>
          <p:cNvPr id="21" name="TextBox 20"/>
          <p:cNvSpPr txBox="1"/>
          <p:nvPr/>
        </p:nvSpPr>
        <p:spPr>
          <a:xfrm>
            <a:off x="2720625" y="3436358"/>
            <a:ext cx="383821" cy="523220"/>
          </a:xfrm>
          <a:prstGeom prst="rect">
            <a:avLst/>
          </a:prstGeom>
          <a:noFill/>
        </p:spPr>
        <p:txBody>
          <a:bodyPr wrap="square" rtlCol="0">
            <a:spAutoFit/>
          </a:bodyPr>
          <a:lstStyle/>
          <a:p>
            <a:r>
              <a:rPr lang="en-US" sz="2800" dirty="0" smtClean="0"/>
              <a:t>t</a:t>
            </a:r>
            <a:endParaRPr lang="en-US" sz="2800" dirty="0"/>
          </a:p>
        </p:txBody>
      </p:sp>
      <p:sp>
        <p:nvSpPr>
          <p:cNvPr id="22" name="TextBox 21"/>
          <p:cNvSpPr txBox="1"/>
          <p:nvPr/>
        </p:nvSpPr>
        <p:spPr>
          <a:xfrm>
            <a:off x="265289" y="3514410"/>
            <a:ext cx="383821" cy="523220"/>
          </a:xfrm>
          <a:prstGeom prst="rect">
            <a:avLst/>
          </a:prstGeom>
          <a:noFill/>
        </p:spPr>
        <p:txBody>
          <a:bodyPr wrap="square" rtlCol="0">
            <a:spAutoFit/>
          </a:bodyPr>
          <a:lstStyle/>
          <a:p>
            <a:r>
              <a:rPr lang="en-US" sz="2800" dirty="0"/>
              <a:t>f</a:t>
            </a:r>
          </a:p>
        </p:txBody>
      </p:sp>
      <p:sp>
        <p:nvSpPr>
          <p:cNvPr id="23" name="TextBox 22"/>
          <p:cNvSpPr txBox="1"/>
          <p:nvPr/>
        </p:nvSpPr>
        <p:spPr>
          <a:xfrm>
            <a:off x="3798713" y="4469429"/>
            <a:ext cx="383821" cy="523220"/>
          </a:xfrm>
          <a:prstGeom prst="rect">
            <a:avLst/>
          </a:prstGeom>
          <a:noFill/>
        </p:spPr>
        <p:txBody>
          <a:bodyPr wrap="square" rtlCol="0">
            <a:spAutoFit/>
          </a:bodyPr>
          <a:lstStyle/>
          <a:p>
            <a:r>
              <a:rPr lang="en-US" sz="2800" dirty="0" smtClean="0"/>
              <a:t>t</a:t>
            </a:r>
            <a:endParaRPr lang="en-US" sz="2800" dirty="0"/>
          </a:p>
        </p:txBody>
      </p:sp>
      <p:cxnSp>
        <p:nvCxnSpPr>
          <p:cNvPr id="25" name="Straight Arrow Connector 24"/>
          <p:cNvCxnSpPr>
            <a:stCxn id="7" idx="2"/>
          </p:cNvCxnSpPr>
          <p:nvPr/>
        </p:nvCxnSpPr>
        <p:spPr>
          <a:xfrm flipH="1">
            <a:off x="649110" y="3546676"/>
            <a:ext cx="1317980" cy="490954"/>
          </a:xfrm>
          <a:prstGeom prst="straightConnector1">
            <a:avLst/>
          </a:prstGeom>
          <a:ln>
            <a:solidFill>
              <a:srgbClr val="BD8D46"/>
            </a:solidFill>
            <a:tailEnd type="arrow"/>
          </a:ln>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1621836" y="1340556"/>
            <a:ext cx="2286942" cy="3894666"/>
          </a:xfrm>
          <a:custGeom>
            <a:avLst/>
            <a:gdLst>
              <a:gd name="connsiteX0" fmla="*/ 15053 w 2286942"/>
              <a:gd name="connsiteY0" fmla="*/ 0 h 3894666"/>
              <a:gd name="connsiteX1" fmla="*/ 283164 w 2286942"/>
              <a:gd name="connsiteY1" fmla="*/ 1989666 h 3894666"/>
              <a:gd name="connsiteX2" fmla="*/ 1948275 w 2286942"/>
              <a:gd name="connsiteY2" fmla="*/ 3203222 h 3894666"/>
              <a:gd name="connsiteX3" fmla="*/ 2286942 w 2286942"/>
              <a:gd name="connsiteY3" fmla="*/ 3894666 h 3894666"/>
              <a:gd name="connsiteX4" fmla="*/ 2286942 w 2286942"/>
              <a:gd name="connsiteY4" fmla="*/ 3894666 h 389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942" h="3894666">
                <a:moveTo>
                  <a:pt x="15053" y="0"/>
                </a:moveTo>
                <a:cubicBezTo>
                  <a:pt x="-11994" y="727898"/>
                  <a:pt x="-39040" y="1455796"/>
                  <a:pt x="283164" y="1989666"/>
                </a:cubicBezTo>
                <a:cubicBezTo>
                  <a:pt x="605368" y="2523536"/>
                  <a:pt x="1614312" y="2885722"/>
                  <a:pt x="1948275" y="3203222"/>
                </a:cubicBezTo>
                <a:cubicBezTo>
                  <a:pt x="2282238" y="3520722"/>
                  <a:pt x="2286942" y="3894666"/>
                  <a:pt x="2286942" y="3894666"/>
                </a:cubicBezTo>
                <a:lnTo>
                  <a:pt x="2286942" y="3894666"/>
                </a:lnTo>
              </a:path>
            </a:pathLst>
          </a:custGeom>
          <a:ln w="57150" cmpd="sng">
            <a:solidFill>
              <a:srgbClr val="B9121B"/>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27" name="Rounded Rectangle 26"/>
          <p:cNvSpPr/>
          <p:nvPr/>
        </p:nvSpPr>
        <p:spPr>
          <a:xfrm>
            <a:off x="4332111" y="1607558"/>
            <a:ext cx="3090333" cy="684887"/>
          </a:xfrm>
          <a:prstGeom prst="roundRect">
            <a:avLst/>
          </a:prstGeom>
          <a:solidFill>
            <a:srgbClr val="B64926">
              <a:alpha val="30000"/>
            </a:srgbClr>
          </a:solidFill>
          <a:ln>
            <a:solidFill>
              <a:srgbClr val="5A1F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x</a:t>
            </a:r>
            <a:r>
              <a:rPr lang="en-US" sz="2400" dirty="0" smtClean="0"/>
              <a:t> can be anything</a:t>
            </a:r>
            <a:endParaRPr lang="en-US" sz="2400" dirty="0"/>
          </a:p>
        </p:txBody>
      </p:sp>
      <p:sp>
        <p:nvSpPr>
          <p:cNvPr id="28" name="Rounded Rectangle 27"/>
          <p:cNvSpPr/>
          <p:nvPr/>
        </p:nvSpPr>
        <p:spPr>
          <a:xfrm>
            <a:off x="4346222" y="2843635"/>
            <a:ext cx="3090333" cy="684887"/>
          </a:xfrm>
          <a:prstGeom prst="roundRect">
            <a:avLst/>
          </a:prstGeom>
          <a:solidFill>
            <a:srgbClr val="B64926">
              <a:alpha val="30000"/>
            </a:srgbClr>
          </a:solidFill>
          <a:ln>
            <a:solidFill>
              <a:srgbClr val="5A1F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smtClean="0"/>
              <a:t>(x &gt; 0)</a:t>
            </a:r>
            <a:endParaRPr lang="en-US" sz="2400" dirty="0"/>
          </a:p>
        </p:txBody>
      </p:sp>
      <p:sp>
        <p:nvSpPr>
          <p:cNvPr id="29" name="Rounded Rectangle 28"/>
          <p:cNvSpPr/>
          <p:nvPr/>
        </p:nvSpPr>
        <p:spPr>
          <a:xfrm>
            <a:off x="5070939" y="3959578"/>
            <a:ext cx="3819061" cy="684887"/>
          </a:xfrm>
          <a:prstGeom prst="roundRect">
            <a:avLst/>
          </a:prstGeom>
          <a:solidFill>
            <a:srgbClr val="B64926">
              <a:alpha val="30000"/>
            </a:srgbClr>
          </a:solidFill>
          <a:ln>
            <a:solidFill>
              <a:srgbClr val="5A1F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smtClean="0"/>
              <a:t>(x &gt; 0) </a:t>
            </a:r>
            <a:r>
              <a:rPr lang="el-GR" sz="2400" dirty="0" smtClean="0"/>
              <a:t>Λ </a:t>
            </a:r>
            <a:r>
              <a:rPr lang="en-US" sz="2400" dirty="0" smtClean="0"/>
              <a:t>(x*x = 0x42424242)</a:t>
            </a:r>
            <a:endParaRPr lang="en-US" sz="2400" dirty="0"/>
          </a:p>
        </p:txBody>
      </p:sp>
      <p:sp>
        <p:nvSpPr>
          <p:cNvPr id="30" name="Rounded Rectangle 29"/>
          <p:cNvSpPr/>
          <p:nvPr/>
        </p:nvSpPr>
        <p:spPr>
          <a:xfrm>
            <a:off x="5331177" y="5080001"/>
            <a:ext cx="3090333" cy="684887"/>
          </a:xfrm>
          <a:prstGeom prst="roundRect">
            <a:avLst/>
          </a:prstGeom>
          <a:solidFill>
            <a:srgbClr val="8E28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dirty="0" smtClean="0"/>
              <a:t>Bug!</a:t>
            </a:r>
            <a:endParaRPr lang="en-US" sz="2400" dirty="0"/>
          </a:p>
        </p:txBody>
      </p:sp>
      <p:sp>
        <p:nvSpPr>
          <p:cNvPr id="31" name="Oval Callout 30"/>
          <p:cNvSpPr/>
          <p:nvPr/>
        </p:nvSpPr>
        <p:spPr>
          <a:xfrm>
            <a:off x="6019800" y="2060263"/>
            <a:ext cx="2637366" cy="1143913"/>
          </a:xfrm>
          <a:prstGeom prst="wedgeEllipseCallout">
            <a:avLst>
              <a:gd name="adj1" fmla="val 9453"/>
              <a:gd name="adj2" fmla="val 114310"/>
            </a:avLst>
          </a:prstGeom>
          <a:solidFill>
            <a:srgbClr val="8E28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dirty="0" smtClean="0"/>
              <a:t>Buggy Path Predicate</a:t>
            </a:r>
            <a:endParaRPr lang="en-US" sz="2400" dirty="0"/>
          </a:p>
        </p:txBody>
      </p:sp>
    </p:spTree>
    <p:extLst>
      <p:ext uri="{BB962C8B-B14F-4D97-AF65-F5344CB8AC3E}">
        <p14:creationId xmlns:p14="http://schemas.microsoft.com/office/powerpoint/2010/main" val="35030284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blinds(horizontal)">
                                      <p:cBhvr>
                                        <p:cTn id="11" dur="5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516" y="527950"/>
            <a:ext cx="8229600" cy="2639750"/>
          </a:xfrm>
        </p:spPr>
        <p:txBody>
          <a:bodyPr>
            <a:normAutofit/>
          </a:bodyPr>
          <a:lstStyle/>
          <a:p>
            <a:r>
              <a:rPr lang="en-US" dirty="0" smtClean="0"/>
              <a:t>Traditional symbolic execution: </a:t>
            </a:r>
            <a:br>
              <a:rPr lang="en-US" dirty="0" smtClean="0"/>
            </a:br>
            <a:r>
              <a:rPr lang="en-US" dirty="0" smtClean="0"/>
              <a:t>cover all paths </a:t>
            </a:r>
            <a:br>
              <a:rPr lang="en-US" dirty="0" smtClean="0"/>
            </a:br>
            <a:r>
              <a:rPr lang="en-US" dirty="0" smtClean="0"/>
              <a:t>is </a:t>
            </a:r>
            <a:r>
              <a:rPr lang="en-US" b="1" i="1" dirty="0" smtClean="0">
                <a:solidFill>
                  <a:schemeClr val="accent2"/>
                </a:solidFill>
              </a:rPr>
              <a:t>too slow </a:t>
            </a:r>
            <a:r>
              <a:rPr lang="en-US" dirty="0" smtClean="0"/>
              <a:t>to find exploitable bugs</a:t>
            </a:r>
            <a:endParaRPr lang="en-US" dirty="0"/>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51</a:t>
            </a:fld>
            <a:endParaRPr lang="en-US"/>
          </a:p>
        </p:txBody>
      </p:sp>
    </p:spTree>
    <p:extLst>
      <p:ext uri="{BB962C8B-B14F-4D97-AF65-F5344CB8AC3E}">
        <p14:creationId xmlns:p14="http://schemas.microsoft.com/office/powerpoint/2010/main" val="31777620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Traditional Symbolic Execution</a:t>
            </a:r>
            <a:endParaRPr lang="el-GR" dirty="0"/>
          </a:p>
        </p:txBody>
      </p:sp>
      <p:sp>
        <p:nvSpPr>
          <p:cNvPr id="3" name="TextBox 2"/>
          <p:cNvSpPr txBox="1"/>
          <p:nvPr/>
        </p:nvSpPr>
        <p:spPr>
          <a:xfrm>
            <a:off x="226304" y="1875497"/>
            <a:ext cx="3678794" cy="457200"/>
          </a:xfrm>
          <a:prstGeom prst="rect">
            <a:avLst/>
          </a:prstGeom>
          <a:noFill/>
          <a:ln>
            <a:solidFill>
              <a:schemeClr val="tx1"/>
            </a:solidFill>
          </a:ln>
        </p:spPr>
        <p:txBody>
          <a:bodyPr wrap="square" rtlCol="0">
            <a:noAutofit/>
          </a:bodyPr>
          <a:lstStyle/>
          <a:p>
            <a:r>
              <a:rPr lang="en-US" sz="2400" dirty="0" err="1">
                <a:latin typeface="Calibri"/>
                <a:cs typeface="Calibri"/>
              </a:rPr>
              <a:t>s</a:t>
            </a:r>
            <a:r>
              <a:rPr lang="en-US" sz="2400" dirty="0" err="1" smtClean="0">
                <a:latin typeface="Calibri"/>
                <a:cs typeface="Calibri"/>
              </a:rPr>
              <a:t>trcpy</a:t>
            </a:r>
            <a:r>
              <a:rPr lang="en-US" sz="2400" dirty="0" smtClean="0">
                <a:latin typeface="Calibri"/>
                <a:cs typeface="Calibri"/>
              </a:rPr>
              <a:t>(</a:t>
            </a:r>
            <a:r>
              <a:rPr lang="en-US" sz="2400" dirty="0" err="1" smtClean="0">
                <a:latin typeface="Calibri"/>
                <a:cs typeface="Calibri"/>
              </a:rPr>
              <a:t>ifr_name</a:t>
            </a:r>
            <a:r>
              <a:rPr lang="en-US" sz="2400" dirty="0">
                <a:latin typeface="Calibri"/>
                <a:cs typeface="Calibri"/>
              </a:rPr>
              <a:t>, </a:t>
            </a:r>
            <a:r>
              <a:rPr lang="en-US" sz="2400" dirty="0" err="1">
                <a:latin typeface="Calibri"/>
                <a:cs typeface="Calibri"/>
              </a:rPr>
              <a:t>ifname</a:t>
            </a:r>
            <a:r>
              <a:rPr lang="en-US" sz="2400" dirty="0">
                <a:latin typeface="Calibri"/>
                <a:cs typeface="Calibri"/>
              </a:rPr>
              <a:t>);</a:t>
            </a:r>
            <a:endParaRPr lang="el-GR" sz="2400" dirty="0" smtClean="0">
              <a:latin typeface="Calibri"/>
              <a:cs typeface="Calibri"/>
            </a:endParaRPr>
          </a:p>
        </p:txBody>
      </p:sp>
      <p:sp>
        <p:nvSpPr>
          <p:cNvPr id="4" name="Down Arrow 3"/>
          <p:cNvSpPr/>
          <p:nvPr/>
        </p:nvSpPr>
        <p:spPr bwMode="auto">
          <a:xfrm>
            <a:off x="1900475" y="2482468"/>
            <a:ext cx="457200" cy="835194"/>
          </a:xfrm>
          <a:prstGeom prst="downArrow">
            <a:avLst/>
          </a:prstGeom>
          <a:ln>
            <a:solidFill>
              <a:srgbClr val="363942"/>
            </a:solidFill>
            <a:headEnd type="none" w="med" len="med"/>
            <a:tailEnd type="triangl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l-GR" sz="2400" b="1" i="0" u="none" strike="noStrike" cap="none" normalizeH="0" baseline="0" dirty="0" smtClean="0">
              <a:ln>
                <a:noFill/>
              </a:ln>
              <a:solidFill>
                <a:schemeClr val="bg1"/>
              </a:solidFill>
              <a:effectLst/>
              <a:latin typeface="Arial" pitchFamily="-65" charset="0"/>
            </a:endParaRPr>
          </a:p>
        </p:txBody>
      </p:sp>
      <p:sp>
        <p:nvSpPr>
          <p:cNvPr id="5" name="TextBox 4"/>
          <p:cNvSpPr txBox="1"/>
          <p:nvPr/>
        </p:nvSpPr>
        <p:spPr>
          <a:xfrm>
            <a:off x="216469" y="3467100"/>
            <a:ext cx="3919525" cy="1752600"/>
          </a:xfrm>
          <a:prstGeom prst="rect">
            <a:avLst/>
          </a:prstGeom>
          <a:noFill/>
          <a:ln>
            <a:solidFill>
              <a:schemeClr val="tx1"/>
            </a:solidFill>
          </a:ln>
        </p:spPr>
        <p:txBody>
          <a:bodyPr wrap="square" rtlCol="0">
            <a:noAutofit/>
          </a:bodyPr>
          <a:lstStyle/>
          <a:p>
            <a:pPr algn="l"/>
            <a:r>
              <a:rPr lang="en-US" sz="2400" dirty="0" smtClean="0"/>
              <a:t>for (</a:t>
            </a:r>
            <a:r>
              <a:rPr lang="en-US" sz="2400" dirty="0" err="1" smtClean="0"/>
              <a:t>i</a:t>
            </a:r>
            <a:r>
              <a:rPr lang="en-US" sz="2400" dirty="0" smtClean="0"/>
              <a:t> = 0 ; </a:t>
            </a:r>
            <a:r>
              <a:rPr lang="en-US" sz="2400" dirty="0" err="1" smtClean="0"/>
              <a:t>ifname</a:t>
            </a:r>
            <a:r>
              <a:rPr lang="en-US" sz="2400" dirty="0" smtClean="0"/>
              <a:t>[</a:t>
            </a:r>
            <a:r>
              <a:rPr lang="en-US" sz="2400" dirty="0" err="1" smtClean="0"/>
              <a:t>i</a:t>
            </a:r>
            <a:r>
              <a:rPr lang="en-US" sz="2400" dirty="0" smtClean="0"/>
              <a:t>] != 0 ; </a:t>
            </a:r>
            <a:r>
              <a:rPr lang="en-US" sz="2400" dirty="0" err="1" smtClean="0"/>
              <a:t>i</a:t>
            </a:r>
            <a:r>
              <a:rPr lang="en-US" sz="2400" dirty="0" smtClean="0"/>
              <a:t>++)</a:t>
            </a:r>
          </a:p>
          <a:p>
            <a:pPr algn="l"/>
            <a:r>
              <a:rPr lang="en-US" sz="2400" dirty="0" smtClean="0"/>
              <a:t>    </a:t>
            </a:r>
            <a:r>
              <a:rPr lang="en-US" sz="2400" dirty="0" err="1" smtClean="0"/>
              <a:t>ifr_name</a:t>
            </a:r>
            <a:r>
              <a:rPr lang="en-US" sz="2400" dirty="0" smtClean="0"/>
              <a:t>[</a:t>
            </a:r>
            <a:r>
              <a:rPr lang="en-US" sz="2400" dirty="0" err="1" smtClean="0"/>
              <a:t>i</a:t>
            </a:r>
            <a:r>
              <a:rPr lang="en-US" sz="2400" dirty="0" smtClean="0"/>
              <a:t>] = </a:t>
            </a:r>
            <a:r>
              <a:rPr lang="en-US" sz="2400" dirty="0" err="1" smtClean="0"/>
              <a:t>ifname</a:t>
            </a:r>
            <a:r>
              <a:rPr lang="en-US" sz="2400" dirty="0" smtClean="0"/>
              <a:t>[</a:t>
            </a:r>
            <a:r>
              <a:rPr lang="en-US" sz="2400" dirty="0" err="1" smtClean="0"/>
              <a:t>i</a:t>
            </a:r>
            <a:r>
              <a:rPr lang="en-US" sz="2400" dirty="0" smtClean="0"/>
              <a:t>];</a:t>
            </a:r>
          </a:p>
          <a:p>
            <a:pPr algn="l"/>
            <a:r>
              <a:rPr lang="en-US" sz="2400" dirty="0" err="1"/>
              <a:t>i</a:t>
            </a:r>
            <a:r>
              <a:rPr lang="en-US" sz="2400" dirty="0" err="1" smtClean="0"/>
              <a:t>fr_name</a:t>
            </a:r>
            <a:r>
              <a:rPr lang="en-US" sz="2400" dirty="0" smtClean="0"/>
              <a:t>[</a:t>
            </a:r>
            <a:r>
              <a:rPr lang="en-US" sz="2400" dirty="0" err="1" smtClean="0"/>
              <a:t>i</a:t>
            </a:r>
            <a:r>
              <a:rPr lang="en-US" sz="2400" dirty="0" smtClean="0"/>
              <a:t>] = 0;</a:t>
            </a:r>
            <a:endParaRPr lang="el-GR" sz="2400" dirty="0" smtClean="0"/>
          </a:p>
        </p:txBody>
      </p:sp>
      <p:sp>
        <p:nvSpPr>
          <p:cNvPr id="6" name="Right Arrow 5"/>
          <p:cNvSpPr/>
          <p:nvPr/>
        </p:nvSpPr>
        <p:spPr bwMode="auto">
          <a:xfrm>
            <a:off x="4381500" y="2900065"/>
            <a:ext cx="533400" cy="1062336"/>
          </a:xfrm>
          <a:prstGeom prst="rightArrow">
            <a:avLst/>
          </a:prstGeom>
          <a:ln>
            <a:solidFill>
              <a:srgbClr val="363942"/>
            </a:solidFill>
            <a:headEnd type="none" w="med" len="med"/>
            <a:tailEnd type="triangl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l-GR" sz="2400" b="1" i="0" u="none" strike="noStrike" cap="none" normalizeH="0" baseline="0" dirty="0" smtClean="0">
              <a:ln>
                <a:noFill/>
              </a:ln>
              <a:solidFill>
                <a:schemeClr val="bg1"/>
              </a:solidFill>
              <a:effectLst/>
              <a:latin typeface="Arial" pitchFamily="-65" charset="0"/>
            </a:endParaRPr>
          </a:p>
        </p:txBody>
      </p:sp>
      <p:grpSp>
        <p:nvGrpSpPr>
          <p:cNvPr id="18" name="Group 17"/>
          <p:cNvGrpSpPr/>
          <p:nvPr/>
        </p:nvGrpSpPr>
        <p:grpSpPr>
          <a:xfrm>
            <a:off x="6324600" y="1905000"/>
            <a:ext cx="2514600" cy="1295402"/>
            <a:chOff x="6324600" y="1905000"/>
            <a:chExt cx="2514600" cy="1295402"/>
          </a:xfrm>
        </p:grpSpPr>
        <p:sp>
          <p:nvSpPr>
            <p:cNvPr id="7" name="TextBox 6"/>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smtClean="0"/>
                <a:t>If  (</a:t>
              </a:r>
              <a:r>
                <a:rPr lang="en-US" sz="2400" dirty="0" err="1" smtClean="0"/>
                <a:t>ifname</a:t>
              </a:r>
              <a:r>
                <a:rPr lang="en-US" sz="2400" dirty="0" smtClean="0"/>
                <a:t>[0] != 0) </a:t>
              </a:r>
            </a:p>
          </p:txBody>
        </p:sp>
        <p:cxnSp>
          <p:nvCxnSpPr>
            <p:cNvPr id="8" name="Straight Arrow Connector 7"/>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11" name="TextBox 10"/>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19" name="Group 18"/>
          <p:cNvGrpSpPr/>
          <p:nvPr/>
        </p:nvGrpSpPr>
        <p:grpSpPr>
          <a:xfrm>
            <a:off x="5410200" y="3124200"/>
            <a:ext cx="2514600" cy="1295402"/>
            <a:chOff x="6324600" y="1905000"/>
            <a:chExt cx="2514600" cy="1295402"/>
          </a:xfrm>
        </p:grpSpPr>
        <p:sp>
          <p:nvSpPr>
            <p:cNvPr id="20" name="TextBox 19"/>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smtClean="0"/>
                <a:t>If  (</a:t>
              </a:r>
              <a:r>
                <a:rPr lang="en-US" sz="2400" dirty="0" err="1" smtClean="0"/>
                <a:t>ifname</a:t>
              </a:r>
              <a:r>
                <a:rPr lang="en-US" sz="2400" dirty="0" smtClean="0"/>
                <a:t>[1] != 0) </a:t>
              </a:r>
            </a:p>
          </p:txBody>
        </p:sp>
        <p:cxnSp>
          <p:nvCxnSpPr>
            <p:cNvPr id="21" name="Straight Arrow Connector 20"/>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24" name="TextBox 23"/>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25" name="Group 24"/>
          <p:cNvGrpSpPr/>
          <p:nvPr/>
        </p:nvGrpSpPr>
        <p:grpSpPr>
          <a:xfrm>
            <a:off x="4267200" y="5029200"/>
            <a:ext cx="2514600" cy="1295402"/>
            <a:chOff x="6324600" y="1905000"/>
            <a:chExt cx="2514600" cy="1295402"/>
          </a:xfrm>
        </p:grpSpPr>
        <p:sp>
          <p:nvSpPr>
            <p:cNvPr id="26" name="TextBox 25"/>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smtClean="0"/>
                <a:t>If  (</a:t>
              </a:r>
              <a:r>
                <a:rPr lang="en-US" sz="2400" dirty="0" err="1" smtClean="0"/>
                <a:t>ifname</a:t>
              </a:r>
              <a:r>
                <a:rPr lang="en-US" sz="2400" dirty="0" smtClean="0"/>
                <a:t>[n] != 0) </a:t>
              </a:r>
            </a:p>
          </p:txBody>
        </p:sp>
        <p:cxnSp>
          <p:nvCxnSpPr>
            <p:cNvPr id="27" name="Straight Arrow Connector 26"/>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Straight Arrow Connector 27"/>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30" name="TextBox 29"/>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sp>
        <p:nvSpPr>
          <p:cNvPr id="31" name="TextBox 30"/>
          <p:cNvSpPr txBox="1"/>
          <p:nvPr/>
        </p:nvSpPr>
        <p:spPr>
          <a:xfrm>
            <a:off x="5029200" y="4267200"/>
            <a:ext cx="1219200" cy="228600"/>
          </a:xfrm>
          <a:prstGeom prst="rect">
            <a:avLst/>
          </a:prstGeom>
          <a:noFill/>
          <a:ln>
            <a:noFill/>
          </a:ln>
        </p:spPr>
        <p:txBody>
          <a:bodyPr wrap="square" rtlCol="0">
            <a:noAutofit/>
          </a:bodyPr>
          <a:lstStyle/>
          <a:p>
            <a:r>
              <a:rPr lang="en-US" sz="3600" dirty="0" smtClean="0"/>
              <a:t>…</a:t>
            </a:r>
            <a:endParaRPr lang="el-GR" sz="3600" dirty="0" smtClean="0"/>
          </a:p>
        </p:txBody>
      </p:sp>
      <p:sp>
        <p:nvSpPr>
          <p:cNvPr id="35" name="TextBox 34"/>
          <p:cNvSpPr txBox="1"/>
          <p:nvPr/>
        </p:nvSpPr>
        <p:spPr>
          <a:xfrm>
            <a:off x="7696200" y="4876800"/>
            <a:ext cx="1143000" cy="1447800"/>
          </a:xfrm>
          <a:prstGeom prst="rect">
            <a:avLst/>
          </a:prstGeom>
          <a:noFill/>
          <a:ln>
            <a:noFill/>
          </a:ln>
        </p:spPr>
        <p:txBody>
          <a:bodyPr wrap="square" rtlCol="0">
            <a:noAutofit/>
          </a:bodyPr>
          <a:lstStyle/>
          <a:p>
            <a:endParaRPr lang="el-GR" dirty="0" smtClean="0"/>
          </a:p>
        </p:txBody>
      </p:sp>
      <p:sp>
        <p:nvSpPr>
          <p:cNvPr id="12" name="Date Placeholder 11"/>
          <p:cNvSpPr>
            <a:spLocks noGrp="1"/>
          </p:cNvSpPr>
          <p:nvPr>
            <p:ph type="dt" sz="half" idx="10"/>
          </p:nvPr>
        </p:nvSpPr>
        <p:spPr/>
        <p:txBody>
          <a:bodyPr/>
          <a:lstStyle/>
          <a:p>
            <a:fld id="{C8551E09-F90D-2242-A56D-58E0303A8440}" type="datetime1">
              <a:rPr lang="en-US" smtClean="0"/>
              <a:t>8/21/11</a:t>
            </a:fld>
            <a:endParaRPr lang="en-US"/>
          </a:p>
        </p:txBody>
      </p:sp>
      <p:sp>
        <p:nvSpPr>
          <p:cNvPr id="13" name="Footer Placeholder 12"/>
          <p:cNvSpPr>
            <a:spLocks noGrp="1"/>
          </p:cNvSpPr>
          <p:nvPr>
            <p:ph type="ftr" sz="quarter" idx="11"/>
          </p:nvPr>
        </p:nvSpPr>
        <p:spPr/>
        <p:txBody>
          <a:bodyPr/>
          <a:lstStyle/>
          <a:p>
            <a:r>
              <a:rPr lang="en-US" smtClean="0"/>
              <a:t>Carnegie Mellon University</a:t>
            </a:r>
            <a:endParaRPr lang="en-US"/>
          </a:p>
        </p:txBody>
      </p:sp>
      <p:sp>
        <p:nvSpPr>
          <p:cNvPr id="14" name="Slide Number Placeholder 13"/>
          <p:cNvSpPr>
            <a:spLocks noGrp="1"/>
          </p:cNvSpPr>
          <p:nvPr>
            <p:ph type="sldNum" sz="quarter" idx="12"/>
          </p:nvPr>
        </p:nvSpPr>
        <p:spPr/>
        <p:txBody>
          <a:bodyPr/>
          <a:lstStyle/>
          <a:p>
            <a:fld id="{2931D16F-D78E-6644-8DCF-1E7D6A697BF1}" type="slidenum">
              <a:rPr lang="en-US" smtClean="0"/>
              <a:t>52</a:t>
            </a:fld>
            <a:endParaRPr lang="en-US"/>
          </a:p>
        </p:txBody>
      </p:sp>
    </p:spTree>
    <p:extLst>
      <p:ext uri="{BB962C8B-B14F-4D97-AF65-F5344CB8AC3E}">
        <p14:creationId xmlns:p14="http://schemas.microsoft.com/office/powerpoint/2010/main" val="3589881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03293"/>
            <a:ext cx="8229600" cy="1143000"/>
          </a:xfrm>
        </p:spPr>
        <p:txBody>
          <a:bodyPr/>
          <a:lstStyle/>
          <a:p>
            <a:r>
              <a:rPr lang="en-US" dirty="0" smtClean="0"/>
              <a:t>Traditional Symbolic Execution</a:t>
            </a:r>
            <a:endParaRPr lang="en-US" dirty="0"/>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53</a:t>
            </a:fld>
            <a:endParaRPr lang="en-US"/>
          </a:p>
        </p:txBody>
      </p:sp>
      <p:grpSp>
        <p:nvGrpSpPr>
          <p:cNvPr id="29" name="Group 28"/>
          <p:cNvGrpSpPr/>
          <p:nvPr/>
        </p:nvGrpSpPr>
        <p:grpSpPr>
          <a:xfrm>
            <a:off x="2323424" y="1250188"/>
            <a:ext cx="3886200" cy="3918801"/>
            <a:chOff x="1610953" y="1417638"/>
            <a:chExt cx="4572000" cy="4419602"/>
          </a:xfrm>
        </p:grpSpPr>
        <p:grpSp>
          <p:nvGrpSpPr>
            <p:cNvPr id="8" name="Group 7"/>
            <p:cNvGrpSpPr/>
            <p:nvPr/>
          </p:nvGrpSpPr>
          <p:grpSpPr>
            <a:xfrm>
              <a:off x="3668353" y="1417638"/>
              <a:ext cx="2514600" cy="1219202"/>
              <a:chOff x="6324600" y="1905000"/>
              <a:chExt cx="2514600" cy="1219202"/>
            </a:xfrm>
          </p:grpSpPr>
          <p:sp>
            <p:nvSpPr>
              <p:cNvPr id="9" name="TextBox 8"/>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[0] != 0) </a:t>
                </a:r>
              </a:p>
            </p:txBody>
          </p:sp>
          <p:cxnSp>
            <p:nvCxnSpPr>
              <p:cNvPr id="10" name="Straight Arrow Connector 9"/>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a:off x="7924800" y="2362200"/>
                <a:ext cx="533402" cy="76200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13" name="TextBox 12"/>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14" name="Group 13"/>
            <p:cNvGrpSpPr/>
            <p:nvPr/>
          </p:nvGrpSpPr>
          <p:grpSpPr>
            <a:xfrm>
              <a:off x="2753953" y="2636838"/>
              <a:ext cx="2514600" cy="1295402"/>
              <a:chOff x="6324600" y="1905000"/>
              <a:chExt cx="2514600" cy="1295402"/>
            </a:xfrm>
          </p:grpSpPr>
          <p:sp>
            <p:nvSpPr>
              <p:cNvPr id="15" name="TextBox 14"/>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[1] != 0) </a:t>
                </a:r>
              </a:p>
            </p:txBody>
          </p:sp>
          <p:cxnSp>
            <p:nvCxnSpPr>
              <p:cNvPr id="16" name="Straight Arrow Connector 15"/>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19" name="TextBox 18"/>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20" name="Group 19"/>
            <p:cNvGrpSpPr/>
            <p:nvPr/>
          </p:nvGrpSpPr>
          <p:grpSpPr>
            <a:xfrm>
              <a:off x="1610953" y="4541838"/>
              <a:ext cx="2514600" cy="1295402"/>
              <a:chOff x="6324600" y="1905000"/>
              <a:chExt cx="2514600" cy="1295402"/>
            </a:xfrm>
          </p:grpSpPr>
          <p:sp>
            <p:nvSpPr>
              <p:cNvPr id="21" name="TextBox 20"/>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[n] != 0) </a:t>
                </a:r>
              </a:p>
            </p:txBody>
          </p:sp>
          <p:cxnSp>
            <p:nvCxnSpPr>
              <p:cNvPr id="22" name="Straight Arrow Connector 21"/>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25" name="TextBox 24"/>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sp>
          <p:nvSpPr>
            <p:cNvPr id="26" name="TextBox 25"/>
            <p:cNvSpPr txBox="1"/>
            <p:nvPr/>
          </p:nvSpPr>
          <p:spPr>
            <a:xfrm>
              <a:off x="2593132" y="3659228"/>
              <a:ext cx="1219200" cy="228601"/>
            </a:xfrm>
            <a:prstGeom prst="rect">
              <a:avLst/>
            </a:prstGeom>
            <a:noFill/>
            <a:ln>
              <a:noFill/>
            </a:ln>
          </p:spPr>
          <p:txBody>
            <a:bodyPr wrap="square" rtlCol="0">
              <a:noAutofit/>
            </a:bodyPr>
            <a:lstStyle/>
            <a:p>
              <a:r>
                <a:rPr lang="en-US" sz="3600" dirty="0" smtClean="0"/>
                <a:t>…</a:t>
              </a:r>
              <a:endParaRPr lang="el-GR" sz="3600" dirty="0" smtClean="0"/>
            </a:p>
          </p:txBody>
        </p:sp>
      </p:grpSp>
      <p:sp>
        <p:nvSpPr>
          <p:cNvPr id="31" name="Cloud 30"/>
          <p:cNvSpPr/>
          <p:nvPr/>
        </p:nvSpPr>
        <p:spPr>
          <a:xfrm>
            <a:off x="5737578" y="2327276"/>
            <a:ext cx="2122311"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dirty="0" smtClean="0"/>
              <a:t>20 min</a:t>
            </a:r>
          </a:p>
          <a:p>
            <a:pPr algn="ctr"/>
            <a:r>
              <a:rPr lang="en-US" sz="2000" dirty="0" smtClean="0"/>
              <a:t>exploration</a:t>
            </a:r>
            <a:endParaRPr lang="en-US" sz="2000" dirty="0"/>
          </a:p>
        </p:txBody>
      </p:sp>
      <p:sp>
        <p:nvSpPr>
          <p:cNvPr id="33" name="Cloud 32"/>
          <p:cNvSpPr/>
          <p:nvPr/>
        </p:nvSpPr>
        <p:spPr>
          <a:xfrm>
            <a:off x="4778899" y="3408324"/>
            <a:ext cx="2122311"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dirty="0"/>
              <a:t>3</a:t>
            </a:r>
            <a:r>
              <a:rPr lang="en-US" sz="2000" dirty="0" smtClean="0"/>
              <a:t>0 min</a:t>
            </a:r>
          </a:p>
          <a:p>
            <a:pPr algn="ctr"/>
            <a:r>
              <a:rPr lang="en-US" sz="2000" dirty="0" smtClean="0"/>
              <a:t>exploration</a:t>
            </a:r>
            <a:endParaRPr lang="en-US" sz="2000" dirty="0"/>
          </a:p>
        </p:txBody>
      </p:sp>
      <p:sp>
        <p:nvSpPr>
          <p:cNvPr id="34" name="Cloud 33"/>
          <p:cNvSpPr/>
          <p:nvPr/>
        </p:nvSpPr>
        <p:spPr>
          <a:xfrm>
            <a:off x="3717743" y="5065019"/>
            <a:ext cx="2122311"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dirty="0"/>
              <a:t>x</a:t>
            </a:r>
            <a:r>
              <a:rPr lang="en-US" sz="2000" dirty="0" smtClean="0"/>
              <a:t> min</a:t>
            </a:r>
          </a:p>
          <a:p>
            <a:pPr algn="ctr"/>
            <a:r>
              <a:rPr lang="en-US" sz="2000" dirty="0" smtClean="0"/>
              <a:t>exploration</a:t>
            </a:r>
            <a:endParaRPr lang="en-US" sz="2000" dirty="0"/>
          </a:p>
        </p:txBody>
      </p:sp>
      <p:sp>
        <p:nvSpPr>
          <p:cNvPr id="35" name="Cloud 34"/>
          <p:cNvSpPr/>
          <p:nvPr/>
        </p:nvSpPr>
        <p:spPr>
          <a:xfrm>
            <a:off x="987778" y="5270755"/>
            <a:ext cx="2130102" cy="1155045"/>
          </a:xfrm>
          <a:prstGeom prst="cloud">
            <a:avLst/>
          </a:prstGeom>
          <a:solidFill>
            <a:srgbClr val="8E28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t>Exploitable</a:t>
            </a:r>
          </a:p>
          <a:p>
            <a:pPr algn="ctr"/>
            <a:r>
              <a:rPr lang="en-US" sz="2000" dirty="0" smtClean="0"/>
              <a:t>Bug found</a:t>
            </a:r>
          </a:p>
        </p:txBody>
      </p:sp>
      <p:sp>
        <p:nvSpPr>
          <p:cNvPr id="2" name="Rectangle 1"/>
          <p:cNvSpPr/>
          <p:nvPr/>
        </p:nvSpPr>
        <p:spPr>
          <a:xfrm>
            <a:off x="6019800" y="5382586"/>
            <a:ext cx="2977147" cy="9737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KLEE [Cadar’08] does </a:t>
            </a:r>
            <a:br>
              <a:rPr lang="en-US" sz="2400" dirty="0" smtClean="0"/>
            </a:br>
            <a:r>
              <a:rPr lang="en-US" sz="2400" dirty="0" smtClean="0"/>
              <a:t>this</a:t>
            </a:r>
            <a:endParaRPr lang="en-US" sz="2400" dirty="0"/>
          </a:p>
        </p:txBody>
      </p:sp>
      <p:sp>
        <p:nvSpPr>
          <p:cNvPr id="7" name="Freeform 6"/>
          <p:cNvSpPr/>
          <p:nvPr/>
        </p:nvSpPr>
        <p:spPr>
          <a:xfrm>
            <a:off x="5208009" y="1198589"/>
            <a:ext cx="857071" cy="1141514"/>
          </a:xfrm>
          <a:custGeom>
            <a:avLst/>
            <a:gdLst>
              <a:gd name="connsiteX0" fmla="*/ 29366 w 857071"/>
              <a:gd name="connsiteY0" fmla="*/ 0 h 1141514"/>
              <a:gd name="connsiteX1" fmla="*/ 100720 w 857071"/>
              <a:gd name="connsiteY1" fmla="*/ 599295 h 1141514"/>
              <a:gd name="connsiteX2" fmla="*/ 857071 w 857071"/>
              <a:gd name="connsiteY2" fmla="*/ 1141514 h 1141514"/>
              <a:gd name="connsiteX3" fmla="*/ 857071 w 857071"/>
              <a:gd name="connsiteY3" fmla="*/ 1141514 h 1141514"/>
            </a:gdLst>
            <a:ahLst/>
            <a:cxnLst>
              <a:cxn ang="0">
                <a:pos x="connsiteX0" y="connsiteY0"/>
              </a:cxn>
              <a:cxn ang="0">
                <a:pos x="connsiteX1" y="connsiteY1"/>
              </a:cxn>
              <a:cxn ang="0">
                <a:pos x="connsiteX2" y="connsiteY2"/>
              </a:cxn>
              <a:cxn ang="0">
                <a:pos x="connsiteX3" y="connsiteY3"/>
              </a:cxn>
            </a:cxnLst>
            <a:rect l="l" t="t" r="r" b="b"/>
            <a:pathLst>
              <a:path w="857071" h="1141514">
                <a:moveTo>
                  <a:pt x="29366" y="0"/>
                </a:moveTo>
                <a:cubicBezTo>
                  <a:pt x="-3933" y="204521"/>
                  <a:pt x="-37231" y="409043"/>
                  <a:pt x="100720" y="599295"/>
                </a:cubicBezTo>
                <a:cubicBezTo>
                  <a:pt x="238671" y="789547"/>
                  <a:pt x="857071" y="1141514"/>
                  <a:pt x="857071" y="1141514"/>
                </a:cubicBezTo>
                <a:lnTo>
                  <a:pt x="857071" y="1141514"/>
                </a:lnTo>
              </a:path>
            </a:pathLst>
          </a:custGeom>
          <a:ln w="57150" cmpd="sng">
            <a:solidFill>
              <a:srgbClr val="B9121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Freeform 26"/>
          <p:cNvSpPr/>
          <p:nvPr/>
        </p:nvSpPr>
        <p:spPr>
          <a:xfrm>
            <a:off x="4497062" y="1221650"/>
            <a:ext cx="756538" cy="2354372"/>
          </a:xfrm>
          <a:custGeom>
            <a:avLst/>
            <a:gdLst>
              <a:gd name="connsiteX0" fmla="*/ 699455 w 756538"/>
              <a:gd name="connsiteY0" fmla="*/ 0 h 2354372"/>
              <a:gd name="connsiteX1" fmla="*/ 187 w 756538"/>
              <a:gd name="connsiteY1" fmla="*/ 1327010 h 2354372"/>
              <a:gd name="connsiteX2" fmla="*/ 756538 w 756538"/>
              <a:gd name="connsiteY2" fmla="*/ 2354372 h 2354372"/>
            </a:gdLst>
            <a:ahLst/>
            <a:cxnLst>
              <a:cxn ang="0">
                <a:pos x="connsiteX0" y="connsiteY0"/>
              </a:cxn>
              <a:cxn ang="0">
                <a:pos x="connsiteX1" y="connsiteY1"/>
              </a:cxn>
              <a:cxn ang="0">
                <a:pos x="connsiteX2" y="connsiteY2"/>
              </a:cxn>
            </a:cxnLst>
            <a:rect l="l" t="t" r="r" b="b"/>
            <a:pathLst>
              <a:path w="756538" h="2354372">
                <a:moveTo>
                  <a:pt x="699455" y="0"/>
                </a:moveTo>
                <a:cubicBezTo>
                  <a:pt x="345064" y="467307"/>
                  <a:pt x="-9327" y="934615"/>
                  <a:pt x="187" y="1327010"/>
                </a:cubicBezTo>
                <a:cubicBezTo>
                  <a:pt x="9701" y="1719405"/>
                  <a:pt x="756538" y="2354372"/>
                  <a:pt x="756538" y="2354372"/>
                </a:cubicBezTo>
              </a:path>
            </a:pathLst>
          </a:custGeom>
          <a:ln w="57150" cmpd="sng">
            <a:solidFill>
              <a:srgbClr val="B9121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Freeform 27"/>
          <p:cNvSpPr/>
          <p:nvPr/>
        </p:nvSpPr>
        <p:spPr>
          <a:xfrm>
            <a:off x="3396364" y="1198589"/>
            <a:ext cx="1712574" cy="3909685"/>
          </a:xfrm>
          <a:custGeom>
            <a:avLst/>
            <a:gdLst>
              <a:gd name="connsiteX0" fmla="*/ 1712574 w 1712574"/>
              <a:gd name="connsiteY0" fmla="*/ 0 h 3909685"/>
              <a:gd name="connsiteX1" fmla="*/ 742161 w 1712574"/>
              <a:gd name="connsiteY1" fmla="*/ 1312741 h 3909685"/>
              <a:gd name="connsiteX2" fmla="*/ 81 w 1712574"/>
              <a:gd name="connsiteY2" fmla="*/ 2967936 h 3909685"/>
              <a:gd name="connsiteX3" fmla="*/ 784973 w 1712574"/>
              <a:gd name="connsiteY3" fmla="*/ 3909685 h 3909685"/>
            </a:gdLst>
            <a:ahLst/>
            <a:cxnLst>
              <a:cxn ang="0">
                <a:pos x="connsiteX0" y="connsiteY0"/>
              </a:cxn>
              <a:cxn ang="0">
                <a:pos x="connsiteX1" y="connsiteY1"/>
              </a:cxn>
              <a:cxn ang="0">
                <a:pos x="connsiteX2" y="connsiteY2"/>
              </a:cxn>
              <a:cxn ang="0">
                <a:pos x="connsiteX3" y="connsiteY3"/>
              </a:cxn>
            </a:cxnLst>
            <a:rect l="l" t="t" r="r" b="b"/>
            <a:pathLst>
              <a:path w="1712574" h="3909685">
                <a:moveTo>
                  <a:pt x="1712574" y="0"/>
                </a:moveTo>
                <a:cubicBezTo>
                  <a:pt x="1370075" y="409042"/>
                  <a:pt x="1027576" y="818085"/>
                  <a:pt x="742161" y="1312741"/>
                </a:cubicBezTo>
                <a:cubicBezTo>
                  <a:pt x="456745" y="1807397"/>
                  <a:pt x="-7054" y="2535112"/>
                  <a:pt x="81" y="2967936"/>
                </a:cubicBezTo>
                <a:cubicBezTo>
                  <a:pt x="7216" y="3400760"/>
                  <a:pt x="396094" y="3655222"/>
                  <a:pt x="784973" y="3909685"/>
                </a:cubicBezTo>
              </a:path>
            </a:pathLst>
          </a:custGeom>
          <a:ln w="57150" cmpd="sng">
            <a:solidFill>
              <a:srgbClr val="B9121B"/>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2" name="Straight Connector 31"/>
          <p:cNvCxnSpPr/>
          <p:nvPr/>
        </p:nvCxnSpPr>
        <p:spPr>
          <a:xfrm flipH="1">
            <a:off x="2323424" y="1198589"/>
            <a:ext cx="2461260" cy="4072166"/>
          </a:xfrm>
          <a:prstGeom prst="line">
            <a:avLst/>
          </a:prstGeom>
          <a:ln w="57150" cmpd="sng">
            <a:solidFill>
              <a:srgbClr val="B9121B"/>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88638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xit" presetSubtype="10" fill="hold" grpId="1" nodeType="clickEffect">
                                  <p:stCondLst>
                                    <p:cond delay="0"/>
                                  </p:stCondLst>
                                  <p:childTnLst>
                                    <p:animEffect transition="out" filter="blinds(horizontal)">
                                      <p:cBhvr>
                                        <p:cTn id="25" dur="500"/>
                                        <p:tgtEl>
                                          <p:spTgt spid="27"/>
                                        </p:tgtEl>
                                      </p:cBhvr>
                                    </p:animEffect>
                                    <p:set>
                                      <p:cBhvr>
                                        <p:cTn id="26" dur="1" fill="hold">
                                          <p:stCondLst>
                                            <p:cond delay="499"/>
                                          </p:stCondLst>
                                        </p:cTn>
                                        <p:tgtEl>
                                          <p:spTgt spid="27"/>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grpId="1" nodeType="clickEffect">
                                  <p:stCondLst>
                                    <p:cond delay="0"/>
                                  </p:stCondLst>
                                  <p:childTnLst>
                                    <p:animEffect transition="out" filter="blinds(horizontal)">
                                      <p:cBhvr>
                                        <p:cTn id="36" dur="500"/>
                                        <p:tgtEl>
                                          <p:spTgt spid="28"/>
                                        </p:tgtEl>
                                      </p:cBhvr>
                                    </p:animEffect>
                                    <p:set>
                                      <p:cBhvr>
                                        <p:cTn id="37" dur="1" fill="hold">
                                          <p:stCondLst>
                                            <p:cond delay="499"/>
                                          </p:stCondLst>
                                        </p:cTn>
                                        <p:tgtEl>
                                          <p:spTgt spid="28"/>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4" grpId="0" animBg="1"/>
      <p:bldP spid="35" grpId="0" animBg="1"/>
      <p:bldP spid="7" grpId="0" animBg="1"/>
      <p:bldP spid="7" grpId="1" animBg="1"/>
      <p:bldP spid="27" grpId="0" animBg="1"/>
      <p:bldP spid="27" grpId="1" animBg="1"/>
      <p:bldP spid="28" grpId="0" animBg="1"/>
      <p:bldP spid="28"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51784" y="3404513"/>
            <a:ext cx="8001084" cy="2542585"/>
          </a:xfrm>
          <a:prstGeom prst="roundRect">
            <a:avLst/>
          </a:prstGeom>
          <a:solidFill>
            <a:schemeClr val="accent1">
              <a:alpha val="8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7516" y="527950"/>
            <a:ext cx="8229600" cy="2639750"/>
          </a:xfrm>
        </p:spPr>
        <p:txBody>
          <a:bodyPr>
            <a:normAutofit fontScale="90000"/>
          </a:bodyPr>
          <a:lstStyle/>
          <a:p>
            <a:r>
              <a:rPr lang="en-US" dirty="0"/>
              <a:t>Problem:</a:t>
            </a:r>
            <a:br>
              <a:rPr lang="en-US" dirty="0"/>
            </a:br>
            <a:r>
              <a:rPr lang="en-US" dirty="0"/>
              <a:t>Forward symbolic execution blindly checks program </a:t>
            </a:r>
            <a:r>
              <a:rPr lang="en-US" dirty="0" smtClean="0"/>
              <a:t>paths</a:t>
            </a:r>
            <a:br>
              <a:rPr lang="en-US" dirty="0" smtClean="0"/>
            </a:br>
            <a:r>
              <a:rPr lang="en-US" dirty="0" smtClean="0"/>
              <a:t>(Slow to find exploitable bugs)</a:t>
            </a:r>
            <a:endParaRPr lang="en-US" dirty="0"/>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54</a:t>
            </a:fld>
            <a:endParaRPr lang="en-US"/>
          </a:p>
        </p:txBody>
      </p:sp>
      <p:sp>
        <p:nvSpPr>
          <p:cNvPr id="6" name="Title 1"/>
          <p:cNvSpPr txBox="1">
            <a:spLocks/>
          </p:cNvSpPr>
          <p:nvPr/>
        </p:nvSpPr>
        <p:spPr>
          <a:xfrm>
            <a:off x="577516" y="3167700"/>
            <a:ext cx="8229600" cy="280641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bg1"/>
                </a:solidFill>
              </a:rPr>
              <a:t>Our Intuition for Exploit Generation: </a:t>
            </a:r>
            <a:br>
              <a:rPr lang="en-US" dirty="0" smtClean="0">
                <a:solidFill>
                  <a:schemeClr val="bg1"/>
                </a:solidFill>
              </a:rPr>
            </a:br>
            <a:r>
              <a:rPr lang="en-US" dirty="0" smtClean="0">
                <a:solidFill>
                  <a:schemeClr val="bg1"/>
                </a:solidFill>
              </a:rPr>
              <a:t>only explore buggy paths (Fast)</a:t>
            </a:r>
            <a:endParaRPr lang="en-US" dirty="0">
              <a:solidFill>
                <a:schemeClr val="bg1"/>
              </a:solidFill>
            </a:endParaRPr>
          </a:p>
        </p:txBody>
      </p:sp>
    </p:spTree>
    <p:extLst>
      <p:ext uri="{BB962C8B-B14F-4D97-AF65-F5344CB8AC3E}">
        <p14:creationId xmlns:p14="http://schemas.microsoft.com/office/powerpoint/2010/main" val="33669370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25535" y="1541042"/>
            <a:ext cx="9121826" cy="4516189"/>
            <a:chOff x="254077" y="1266923"/>
            <a:chExt cx="9092598" cy="4790309"/>
          </a:xfrm>
        </p:grpSpPr>
        <p:sp>
          <p:nvSpPr>
            <p:cNvPr id="21" name="Rectangle 20"/>
            <p:cNvSpPr/>
            <p:nvPr/>
          </p:nvSpPr>
          <p:spPr>
            <a:xfrm>
              <a:off x="254077" y="1269938"/>
              <a:ext cx="8700755" cy="4787294"/>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6810900" y="1266923"/>
              <a:ext cx="2535775" cy="584776"/>
            </a:xfrm>
            <a:prstGeom prst="rect">
              <a:avLst/>
            </a:prstGeom>
            <a:noFill/>
          </p:spPr>
          <p:txBody>
            <a:bodyPr wrap="square" rtlCol="0">
              <a:spAutoFit/>
            </a:bodyPr>
            <a:lstStyle/>
            <a:p>
              <a:r>
                <a:rPr lang="en-US" sz="3200" dirty="0" smtClean="0"/>
                <a:t>All Inputs</a:t>
              </a:r>
              <a:endParaRPr lang="en-US" sz="3200" dirty="0"/>
            </a:p>
          </p:txBody>
        </p:sp>
      </p:grpSp>
      <p:grpSp>
        <p:nvGrpSpPr>
          <p:cNvPr id="23" name="Group 22"/>
          <p:cNvGrpSpPr/>
          <p:nvPr/>
        </p:nvGrpSpPr>
        <p:grpSpPr>
          <a:xfrm>
            <a:off x="1008084" y="2004099"/>
            <a:ext cx="7765772" cy="3868779"/>
            <a:chOff x="855684" y="1851699"/>
            <a:chExt cx="7765772" cy="3868779"/>
          </a:xfrm>
          <a:solidFill>
            <a:srgbClr val="D1570D"/>
          </a:solidFill>
        </p:grpSpPr>
        <p:sp>
          <p:nvSpPr>
            <p:cNvPr id="24" name="Oval 23"/>
            <p:cNvSpPr/>
            <p:nvPr/>
          </p:nvSpPr>
          <p:spPr>
            <a:xfrm>
              <a:off x="855684" y="1851699"/>
              <a:ext cx="7765772" cy="3868779"/>
            </a:xfrm>
            <a:prstGeom prst="ellipse">
              <a:avLst/>
            </a:prstGeom>
            <a:solidFill>
              <a:srgbClr val="D1570D">
                <a:alpha val="75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5" name="TextBox 24"/>
            <p:cNvSpPr txBox="1"/>
            <p:nvPr/>
          </p:nvSpPr>
          <p:spPr>
            <a:xfrm>
              <a:off x="1408722" y="2339188"/>
              <a:ext cx="2363341" cy="523220"/>
            </a:xfrm>
            <a:prstGeom prst="rect">
              <a:avLst/>
            </a:prstGeom>
            <a:noFill/>
            <a:ln>
              <a:noFill/>
            </a:ln>
          </p:spPr>
          <p:txBody>
            <a:bodyPr wrap="square" rtlCol="0">
              <a:spAutoFit/>
            </a:bodyPr>
            <a:lstStyle/>
            <a:p>
              <a:pPr algn="ctr"/>
              <a:r>
                <a:rPr lang="en-US" sz="2800" dirty="0" smtClean="0">
                  <a:solidFill>
                    <a:srgbClr val="FFFFFF"/>
                  </a:solidFill>
                </a:rPr>
                <a:t>Bugs</a:t>
              </a:r>
              <a:endParaRPr lang="en-US" sz="2800" dirty="0">
                <a:solidFill>
                  <a:srgbClr val="FFFFFF"/>
                </a:solidFill>
              </a:endParaRPr>
            </a:p>
          </p:txBody>
        </p:sp>
      </p:grpSp>
      <p:sp>
        <p:nvSpPr>
          <p:cNvPr id="26" name="Oval 25"/>
          <p:cNvSpPr/>
          <p:nvPr/>
        </p:nvSpPr>
        <p:spPr>
          <a:xfrm>
            <a:off x="2318198" y="4231101"/>
            <a:ext cx="2317630" cy="1032800"/>
          </a:xfrm>
          <a:prstGeom prst="ellipse">
            <a:avLst/>
          </a:prstGeom>
          <a:solidFill>
            <a:srgbClr val="761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Control Hijack</a:t>
            </a:r>
            <a:endParaRPr lang="en-US" sz="2800" dirty="0"/>
          </a:p>
        </p:txBody>
      </p:sp>
      <p:sp>
        <p:nvSpPr>
          <p:cNvPr id="7" name="Title 6"/>
          <p:cNvSpPr>
            <a:spLocks noGrp="1"/>
          </p:cNvSpPr>
          <p:nvPr>
            <p:ph type="title"/>
          </p:nvPr>
        </p:nvSpPr>
        <p:spPr>
          <a:xfrm>
            <a:off x="109243" y="274638"/>
            <a:ext cx="8845015" cy="1143000"/>
          </a:xfrm>
        </p:spPr>
        <p:txBody>
          <a:bodyPr>
            <a:normAutofit fontScale="90000"/>
          </a:bodyPr>
          <a:lstStyle/>
          <a:p>
            <a:r>
              <a:rPr lang="en-US" dirty="0" smtClean="0"/>
              <a:t>Insight: </a:t>
            </a:r>
            <a:r>
              <a:rPr lang="en-US" b="1" i="1" dirty="0" smtClean="0"/>
              <a:t>Precondition Symbolic Execution </a:t>
            </a:r>
            <a:r>
              <a:rPr lang="en-US" dirty="0" smtClean="0"/>
              <a:t>to only (likely) exploitable paths</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Carnegie Mellon University</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931D16F-D78E-6644-8DCF-1E7D6A697BF1}" type="slidenum">
              <a:rPr lang="en-US" smtClean="0"/>
              <a:t>55</a:t>
            </a:fld>
            <a:endParaRPr lang="en-US"/>
          </a:p>
        </p:txBody>
      </p:sp>
      <p:sp>
        <p:nvSpPr>
          <p:cNvPr id="18" name="Rectangle 17"/>
          <p:cNvSpPr/>
          <p:nvPr/>
        </p:nvSpPr>
        <p:spPr>
          <a:xfrm>
            <a:off x="1974976" y="3410272"/>
            <a:ext cx="2934171" cy="2409156"/>
          </a:xfrm>
          <a:prstGeom prst="rect">
            <a:avLst/>
          </a:prstGeom>
          <a:solidFill>
            <a:schemeClr val="lt1">
              <a:alpha val="0"/>
            </a:schemeClr>
          </a:solidFill>
          <a:ln w="57150" cmpd="sng">
            <a:solidFill>
              <a:schemeClr val="dk1"/>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 name="Group 2"/>
          <p:cNvGrpSpPr/>
          <p:nvPr/>
        </p:nvGrpSpPr>
        <p:grpSpPr>
          <a:xfrm>
            <a:off x="5720114" y="2867455"/>
            <a:ext cx="3234144" cy="2396446"/>
            <a:chOff x="5720114" y="2867455"/>
            <a:chExt cx="3234144" cy="2396446"/>
          </a:xfrm>
        </p:grpSpPr>
        <p:sp>
          <p:nvSpPr>
            <p:cNvPr id="9" name="Rounded Rectangular Callout 8"/>
            <p:cNvSpPr/>
            <p:nvPr/>
          </p:nvSpPr>
          <p:spPr>
            <a:xfrm>
              <a:off x="5720114" y="3585614"/>
              <a:ext cx="3234144" cy="1678287"/>
            </a:xfrm>
            <a:prstGeom prst="wedgeRoundRectCallout">
              <a:avLst>
                <a:gd name="adj1" fmla="val -74744"/>
                <a:gd name="adj2" fmla="val 33068"/>
                <a:gd name="adj3" fmla="val 16667"/>
              </a:avLst>
            </a:prstGeom>
            <a:solidFill>
              <a:srgbClr val="5A1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length(input) &gt; n</a:t>
              </a:r>
            </a:p>
            <a:p>
              <a:pPr algn="ctr"/>
              <a:endParaRPr lang="en-US" sz="2400" dirty="0"/>
            </a:p>
            <a:p>
              <a:pPr algn="ctr"/>
              <a:r>
                <a:rPr lang="en-US" sz="2400" dirty="0" smtClean="0"/>
                <a:t>where n is the size of the smallest buffer</a:t>
              </a:r>
            </a:p>
          </p:txBody>
        </p:sp>
        <p:sp>
          <p:nvSpPr>
            <p:cNvPr id="2" name="TextBox 1"/>
            <p:cNvSpPr txBox="1"/>
            <p:nvPr/>
          </p:nvSpPr>
          <p:spPr>
            <a:xfrm>
              <a:off x="6213209" y="2867455"/>
              <a:ext cx="2335074" cy="584776"/>
            </a:xfrm>
            <a:prstGeom prst="rect">
              <a:avLst/>
            </a:prstGeom>
            <a:noFill/>
          </p:spPr>
          <p:txBody>
            <a:bodyPr wrap="square" rtlCol="0">
              <a:spAutoFit/>
            </a:bodyPr>
            <a:lstStyle/>
            <a:p>
              <a:r>
                <a:rPr lang="en-US" sz="3200" dirty="0" smtClean="0"/>
                <a:t>Precondition</a:t>
              </a:r>
              <a:endParaRPr lang="en-US" sz="3200" dirty="0"/>
            </a:p>
          </p:txBody>
        </p:sp>
      </p:grpSp>
    </p:spTree>
    <p:extLst>
      <p:ext uri="{BB962C8B-B14F-4D97-AF65-F5344CB8AC3E}">
        <p14:creationId xmlns:p14="http://schemas.microsoft.com/office/powerpoint/2010/main" val="5304297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47960" y="81012"/>
            <a:ext cx="8569022" cy="1143000"/>
          </a:xfrm>
        </p:spPr>
        <p:txBody>
          <a:bodyPr>
            <a:normAutofit fontScale="90000"/>
          </a:bodyPr>
          <a:lstStyle/>
          <a:p>
            <a:r>
              <a:rPr lang="en-US" dirty="0" smtClean="0"/>
              <a:t>AEG: Preconditioned Symbolic Execution</a:t>
            </a:r>
            <a:endParaRPr lang="en-US" dirty="0"/>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56</a:t>
            </a:fld>
            <a:endParaRPr lang="en-US"/>
          </a:p>
        </p:txBody>
      </p:sp>
      <p:grpSp>
        <p:nvGrpSpPr>
          <p:cNvPr id="29" name="Group 28"/>
          <p:cNvGrpSpPr/>
          <p:nvPr/>
        </p:nvGrpSpPr>
        <p:grpSpPr>
          <a:xfrm>
            <a:off x="2323424" y="1350071"/>
            <a:ext cx="3886200" cy="3918801"/>
            <a:chOff x="1610953" y="1417638"/>
            <a:chExt cx="4572000" cy="4419602"/>
          </a:xfrm>
        </p:grpSpPr>
        <p:grpSp>
          <p:nvGrpSpPr>
            <p:cNvPr id="8" name="Group 7"/>
            <p:cNvGrpSpPr/>
            <p:nvPr/>
          </p:nvGrpSpPr>
          <p:grpSpPr>
            <a:xfrm>
              <a:off x="3668353" y="1417638"/>
              <a:ext cx="2514600" cy="1219202"/>
              <a:chOff x="6324600" y="1905000"/>
              <a:chExt cx="2514600" cy="1219202"/>
            </a:xfrm>
          </p:grpSpPr>
          <p:sp>
            <p:nvSpPr>
              <p:cNvPr id="9" name="TextBox 8"/>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[0] != 0) </a:t>
                </a:r>
              </a:p>
            </p:txBody>
          </p:sp>
          <p:cxnSp>
            <p:nvCxnSpPr>
              <p:cNvPr id="10" name="Straight Arrow Connector 9"/>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a:off x="7924800" y="2362200"/>
                <a:ext cx="533402" cy="76200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13" name="TextBox 12"/>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14" name="Group 13"/>
            <p:cNvGrpSpPr/>
            <p:nvPr/>
          </p:nvGrpSpPr>
          <p:grpSpPr>
            <a:xfrm>
              <a:off x="2753953" y="2636838"/>
              <a:ext cx="2514600" cy="1295402"/>
              <a:chOff x="6324600" y="1905000"/>
              <a:chExt cx="2514600" cy="1295402"/>
            </a:xfrm>
          </p:grpSpPr>
          <p:sp>
            <p:nvSpPr>
              <p:cNvPr id="15" name="TextBox 14"/>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[1] != 0) </a:t>
                </a:r>
              </a:p>
            </p:txBody>
          </p:sp>
          <p:cxnSp>
            <p:nvCxnSpPr>
              <p:cNvPr id="16" name="Straight Arrow Connector 15"/>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19" name="TextBox 18"/>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grpSp>
          <p:nvGrpSpPr>
            <p:cNvPr id="20" name="Group 19"/>
            <p:cNvGrpSpPr/>
            <p:nvPr/>
          </p:nvGrpSpPr>
          <p:grpSpPr>
            <a:xfrm>
              <a:off x="1610953" y="4541838"/>
              <a:ext cx="2514600" cy="1295402"/>
              <a:chOff x="6324600" y="1905000"/>
              <a:chExt cx="2514600" cy="1295402"/>
            </a:xfrm>
          </p:grpSpPr>
          <p:sp>
            <p:nvSpPr>
              <p:cNvPr id="21" name="TextBox 20"/>
              <p:cNvSpPr txBox="1"/>
              <p:nvPr/>
            </p:nvSpPr>
            <p:spPr>
              <a:xfrm>
                <a:off x="6324600" y="1905000"/>
                <a:ext cx="2514600" cy="46166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smtClean="0"/>
                  <a:t>If  (</a:t>
                </a:r>
                <a:r>
                  <a:rPr lang="en-US" sz="2000" dirty="0" err="1" smtClean="0"/>
                  <a:t>ifname</a:t>
                </a:r>
                <a:r>
                  <a:rPr lang="en-US" sz="2000" dirty="0" smtClean="0"/>
                  <a:t>[n] != 0) </a:t>
                </a:r>
              </a:p>
            </p:txBody>
          </p:sp>
          <p:cxnSp>
            <p:nvCxnSpPr>
              <p:cNvPr id="22" name="Straight Arrow Connector 21"/>
              <p:cNvCxnSpPr/>
              <p:nvPr/>
            </p:nvCxnSpPr>
            <p:spPr>
              <a:xfrm rot="5400000">
                <a:off x="6553200" y="2514600"/>
                <a:ext cx="762000" cy="457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rot="16200000" flipH="1">
                <a:off x="7696199" y="2590801"/>
                <a:ext cx="838202" cy="3809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6553200" y="2438400"/>
                <a:ext cx="304800" cy="461665"/>
              </a:xfrm>
              <a:prstGeom prst="rect">
                <a:avLst/>
              </a:prstGeom>
              <a:noFill/>
            </p:spPr>
            <p:txBody>
              <a:bodyPr wrap="square" rtlCol="0">
                <a:spAutoFit/>
              </a:bodyPr>
              <a:lstStyle/>
              <a:p>
                <a:r>
                  <a:rPr lang="en-US" dirty="0" smtClean="0"/>
                  <a:t>t</a:t>
                </a:r>
                <a:endParaRPr lang="el-GR" sz="2400" dirty="0"/>
              </a:p>
            </p:txBody>
          </p:sp>
          <p:sp>
            <p:nvSpPr>
              <p:cNvPr id="25" name="TextBox 24"/>
              <p:cNvSpPr txBox="1"/>
              <p:nvPr/>
            </p:nvSpPr>
            <p:spPr>
              <a:xfrm>
                <a:off x="8153400" y="2438400"/>
                <a:ext cx="304800" cy="461665"/>
              </a:xfrm>
              <a:prstGeom prst="rect">
                <a:avLst/>
              </a:prstGeom>
              <a:noFill/>
            </p:spPr>
            <p:txBody>
              <a:bodyPr wrap="square" rtlCol="0">
                <a:spAutoFit/>
              </a:bodyPr>
              <a:lstStyle/>
              <a:p>
                <a:r>
                  <a:rPr lang="en-US" dirty="0" smtClean="0"/>
                  <a:t>f</a:t>
                </a:r>
                <a:endParaRPr lang="el-GR" sz="2400" dirty="0"/>
              </a:p>
            </p:txBody>
          </p:sp>
        </p:grpSp>
        <p:sp>
          <p:nvSpPr>
            <p:cNvPr id="26" name="TextBox 25"/>
            <p:cNvSpPr txBox="1"/>
            <p:nvPr/>
          </p:nvSpPr>
          <p:spPr>
            <a:xfrm>
              <a:off x="2593132" y="3659228"/>
              <a:ext cx="1219200" cy="228601"/>
            </a:xfrm>
            <a:prstGeom prst="rect">
              <a:avLst/>
            </a:prstGeom>
            <a:noFill/>
            <a:ln>
              <a:noFill/>
            </a:ln>
          </p:spPr>
          <p:txBody>
            <a:bodyPr wrap="square" rtlCol="0">
              <a:noAutofit/>
            </a:bodyPr>
            <a:lstStyle/>
            <a:p>
              <a:r>
                <a:rPr lang="en-US" sz="3600" dirty="0" smtClean="0"/>
                <a:t>…</a:t>
              </a:r>
              <a:endParaRPr lang="el-GR" sz="3600" dirty="0" smtClean="0"/>
            </a:p>
          </p:txBody>
        </p:sp>
      </p:grpSp>
      <p:sp>
        <p:nvSpPr>
          <p:cNvPr id="31" name="Cloud 30"/>
          <p:cNvSpPr/>
          <p:nvPr/>
        </p:nvSpPr>
        <p:spPr>
          <a:xfrm>
            <a:off x="5737578" y="2427159"/>
            <a:ext cx="2268328"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Not explored.</a:t>
            </a:r>
          </a:p>
          <a:p>
            <a:pPr algn="ctr"/>
            <a:r>
              <a:rPr lang="en-US" dirty="0" smtClean="0"/>
              <a:t>Saved 20 min</a:t>
            </a:r>
            <a:endParaRPr lang="en-US" dirty="0"/>
          </a:p>
        </p:txBody>
      </p:sp>
      <p:sp>
        <p:nvSpPr>
          <p:cNvPr id="33" name="Cloud 32"/>
          <p:cNvSpPr/>
          <p:nvPr/>
        </p:nvSpPr>
        <p:spPr>
          <a:xfrm>
            <a:off x="4778899" y="3508207"/>
            <a:ext cx="2301199"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Not explored.</a:t>
            </a:r>
          </a:p>
          <a:p>
            <a:pPr algn="ctr"/>
            <a:r>
              <a:rPr lang="en-US" dirty="0" smtClean="0"/>
              <a:t>Saved 30min</a:t>
            </a:r>
            <a:endParaRPr lang="en-US" dirty="0"/>
          </a:p>
        </p:txBody>
      </p:sp>
      <p:grpSp>
        <p:nvGrpSpPr>
          <p:cNvPr id="51" name="Group 50"/>
          <p:cNvGrpSpPr/>
          <p:nvPr/>
        </p:nvGrpSpPr>
        <p:grpSpPr>
          <a:xfrm>
            <a:off x="93806" y="2635795"/>
            <a:ext cx="3201168" cy="2518309"/>
            <a:chOff x="93806" y="2635795"/>
            <a:chExt cx="3201168" cy="2518309"/>
          </a:xfrm>
        </p:grpSpPr>
        <p:cxnSp>
          <p:nvCxnSpPr>
            <p:cNvPr id="44" name="Straight Connector 43"/>
            <p:cNvCxnSpPr>
              <a:stCxn id="43" idx="3"/>
              <a:endCxn id="15" idx="1"/>
            </p:cNvCxnSpPr>
            <p:nvPr/>
          </p:nvCxnSpPr>
          <p:spPr>
            <a:xfrm flipV="1">
              <a:off x="3158276" y="2635795"/>
              <a:ext cx="136698" cy="1341852"/>
            </a:xfrm>
            <a:prstGeom prst="line">
              <a:avLst/>
            </a:prstGeom>
            <a:ln>
              <a:solidFill>
                <a:srgbClr val="BD8D46"/>
              </a:solidFill>
            </a:ln>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93806" y="2801190"/>
              <a:ext cx="3064470" cy="2352914"/>
            </a:xfrm>
            <a:prstGeom prst="roundRect">
              <a:avLst/>
            </a:prstGeom>
            <a:solidFill>
              <a:srgbClr val="BD8D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Precondition Check:</a:t>
              </a:r>
            </a:p>
            <a:p>
              <a:pPr algn="ctr"/>
              <a:endParaRPr lang="en-US" sz="2400" dirty="0" smtClean="0"/>
            </a:p>
            <a:p>
              <a:pPr algn="ctr"/>
              <a:r>
                <a:rPr lang="en-US" sz="2400" dirty="0" smtClean="0"/>
                <a:t>length(input) &gt; n </a:t>
              </a:r>
            </a:p>
            <a:p>
              <a:pPr algn="ctr"/>
              <a:r>
                <a:rPr lang="el-GR" sz="2400" dirty="0" smtClean="0"/>
                <a:t>Λ</a:t>
              </a:r>
              <a:endParaRPr lang="en-US" sz="2400" dirty="0" smtClean="0"/>
            </a:p>
            <a:p>
              <a:pPr algn="ctr"/>
              <a:r>
                <a:rPr lang="en-US" sz="2400" dirty="0" err="1" smtClean="0"/>
                <a:t>Ifname</a:t>
              </a:r>
              <a:r>
                <a:rPr lang="en-US" sz="2400" dirty="0" smtClean="0"/>
                <a:t>[1] == 0</a:t>
              </a:r>
              <a:endParaRPr lang="en-US" sz="2400" dirty="0"/>
            </a:p>
          </p:txBody>
        </p:sp>
      </p:grpSp>
      <p:sp>
        <p:nvSpPr>
          <p:cNvPr id="34" name="Cloud 33"/>
          <p:cNvSpPr/>
          <p:nvPr/>
        </p:nvSpPr>
        <p:spPr>
          <a:xfrm>
            <a:off x="3717743" y="5164902"/>
            <a:ext cx="2122311" cy="1693098"/>
          </a:xfrm>
          <a:prstGeom prst="cloud">
            <a:avLst/>
          </a:prstGeom>
          <a:solidFill>
            <a:srgbClr val="B6492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Not explored.</a:t>
            </a:r>
          </a:p>
          <a:p>
            <a:pPr algn="ctr"/>
            <a:r>
              <a:rPr lang="en-US" dirty="0" smtClean="0"/>
              <a:t>Saved </a:t>
            </a:r>
            <a:r>
              <a:rPr lang="en-US" dirty="0"/>
              <a:t>x</a:t>
            </a:r>
            <a:r>
              <a:rPr lang="en-US" dirty="0" smtClean="0"/>
              <a:t> min</a:t>
            </a:r>
          </a:p>
        </p:txBody>
      </p:sp>
      <p:sp>
        <p:nvSpPr>
          <p:cNvPr id="35" name="Cloud 34"/>
          <p:cNvSpPr/>
          <p:nvPr/>
        </p:nvSpPr>
        <p:spPr>
          <a:xfrm>
            <a:off x="987778" y="5370638"/>
            <a:ext cx="2130102" cy="1155045"/>
          </a:xfrm>
          <a:prstGeom prst="cloud">
            <a:avLst/>
          </a:prstGeom>
          <a:solidFill>
            <a:srgbClr val="8E28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t>Exploitable</a:t>
            </a:r>
          </a:p>
          <a:p>
            <a:pPr algn="ctr"/>
            <a:r>
              <a:rPr lang="en-US" sz="2000" dirty="0" smtClean="0"/>
              <a:t>Bug found</a:t>
            </a:r>
          </a:p>
        </p:txBody>
      </p:sp>
      <p:grpSp>
        <p:nvGrpSpPr>
          <p:cNvPr id="38" name="Group 37"/>
          <p:cNvGrpSpPr/>
          <p:nvPr/>
        </p:nvGrpSpPr>
        <p:grpSpPr>
          <a:xfrm>
            <a:off x="144878" y="1095962"/>
            <a:ext cx="3927336" cy="2352914"/>
            <a:chOff x="144878" y="1095962"/>
            <a:chExt cx="3927336" cy="2352914"/>
          </a:xfrm>
        </p:grpSpPr>
        <p:sp>
          <p:nvSpPr>
            <p:cNvPr id="27" name="Rounded Rectangle 26"/>
            <p:cNvSpPr/>
            <p:nvPr/>
          </p:nvSpPr>
          <p:spPr>
            <a:xfrm>
              <a:off x="144878" y="1095962"/>
              <a:ext cx="3064470" cy="2352914"/>
            </a:xfrm>
            <a:prstGeom prst="roundRect">
              <a:avLst/>
            </a:prstGeom>
            <a:solidFill>
              <a:srgbClr val="BD8D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Precondition Check:</a:t>
              </a:r>
            </a:p>
            <a:p>
              <a:pPr algn="ctr"/>
              <a:endParaRPr lang="en-US" sz="2400" dirty="0" smtClean="0"/>
            </a:p>
            <a:p>
              <a:pPr algn="ctr"/>
              <a:r>
                <a:rPr lang="en-US" sz="2400" dirty="0" smtClean="0"/>
                <a:t>length(input) &gt; n </a:t>
              </a:r>
            </a:p>
            <a:p>
              <a:pPr algn="ctr"/>
              <a:r>
                <a:rPr lang="el-GR" sz="2400" dirty="0" smtClean="0"/>
                <a:t>Λ</a:t>
              </a:r>
              <a:endParaRPr lang="en-US" sz="2400" dirty="0" smtClean="0"/>
            </a:p>
            <a:p>
              <a:pPr algn="ctr"/>
              <a:r>
                <a:rPr lang="en-US" sz="2400" dirty="0" err="1" smtClean="0"/>
                <a:t>ifname</a:t>
              </a:r>
              <a:r>
                <a:rPr lang="en-US" sz="2400" dirty="0" smtClean="0"/>
                <a:t>[0] == 0</a:t>
              </a:r>
              <a:endParaRPr lang="en-US" sz="2400" dirty="0"/>
            </a:p>
          </p:txBody>
        </p:sp>
        <p:cxnSp>
          <p:nvCxnSpPr>
            <p:cNvPr id="36" name="Straight Connector 35"/>
            <p:cNvCxnSpPr>
              <a:stCxn id="27" idx="3"/>
              <a:endCxn id="9" idx="1"/>
            </p:cNvCxnSpPr>
            <p:nvPr/>
          </p:nvCxnSpPr>
          <p:spPr>
            <a:xfrm flipV="1">
              <a:off x="3209348" y="1554747"/>
              <a:ext cx="862866" cy="717672"/>
            </a:xfrm>
            <a:prstGeom prst="line">
              <a:avLst/>
            </a:prstGeom>
            <a:ln>
              <a:solidFill>
                <a:srgbClr val="BD8D46"/>
              </a:solidFill>
            </a:ln>
          </p:spPr>
          <p:style>
            <a:lnRef idx="2">
              <a:schemeClr val="accent1"/>
            </a:lnRef>
            <a:fillRef idx="0">
              <a:schemeClr val="accent1"/>
            </a:fillRef>
            <a:effectRef idx="1">
              <a:schemeClr val="accent1"/>
            </a:effectRef>
            <a:fontRef idx="minor">
              <a:schemeClr val="tx1"/>
            </a:fontRef>
          </p:style>
        </p:cxnSp>
      </p:grpSp>
      <p:sp>
        <p:nvSpPr>
          <p:cNvPr id="40" name="Rounded Rectangle 39"/>
          <p:cNvSpPr/>
          <p:nvPr/>
        </p:nvSpPr>
        <p:spPr>
          <a:xfrm>
            <a:off x="6721536" y="1095962"/>
            <a:ext cx="2083533" cy="727068"/>
          </a:xfrm>
          <a:prstGeom prst="roundRect">
            <a:avLst/>
          </a:prstGeom>
          <a:solidFill>
            <a:srgbClr val="BD8D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Unsatisfiable</a:t>
            </a:r>
            <a:endParaRPr lang="en-US" sz="2400" dirty="0"/>
          </a:p>
        </p:txBody>
      </p:sp>
      <p:sp>
        <p:nvSpPr>
          <p:cNvPr id="41" name="Rectangle 40"/>
          <p:cNvSpPr/>
          <p:nvPr/>
        </p:nvSpPr>
        <p:spPr>
          <a:xfrm rot="19798225">
            <a:off x="5385244" y="2148880"/>
            <a:ext cx="915166" cy="57076"/>
          </a:xfrm>
          <a:prstGeom prst="rect">
            <a:avLst/>
          </a:prstGeom>
          <a:solidFill>
            <a:srgbClr val="BD8D4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ounded Rectangle 46"/>
          <p:cNvSpPr/>
          <p:nvPr/>
        </p:nvSpPr>
        <p:spPr>
          <a:xfrm>
            <a:off x="5749985" y="2244061"/>
            <a:ext cx="2083533" cy="727068"/>
          </a:xfrm>
          <a:prstGeom prst="roundRect">
            <a:avLst/>
          </a:prstGeom>
          <a:solidFill>
            <a:srgbClr val="BD8D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Unsatisfiable</a:t>
            </a:r>
            <a:endParaRPr lang="en-US" sz="2400" dirty="0"/>
          </a:p>
        </p:txBody>
      </p:sp>
      <p:sp>
        <p:nvSpPr>
          <p:cNvPr id="48" name="Rectangle 47"/>
          <p:cNvSpPr/>
          <p:nvPr/>
        </p:nvSpPr>
        <p:spPr>
          <a:xfrm rot="19798225">
            <a:off x="4413693" y="3296979"/>
            <a:ext cx="915166" cy="57076"/>
          </a:xfrm>
          <a:prstGeom prst="rect">
            <a:avLst/>
          </a:prstGeom>
          <a:solidFill>
            <a:srgbClr val="BD8D4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rot="19798225">
            <a:off x="3485654" y="4882661"/>
            <a:ext cx="915166" cy="57076"/>
          </a:xfrm>
          <a:prstGeom prst="rect">
            <a:avLst/>
          </a:prstGeom>
          <a:solidFill>
            <a:srgbClr val="BD8D4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Connector 52"/>
          <p:cNvCxnSpPr/>
          <p:nvPr/>
        </p:nvCxnSpPr>
        <p:spPr>
          <a:xfrm flipH="1">
            <a:off x="2198032" y="1187359"/>
            <a:ext cx="2651422" cy="4252139"/>
          </a:xfrm>
          <a:prstGeom prst="line">
            <a:avLst/>
          </a:prstGeom>
          <a:ln w="57150" cmpd="sng">
            <a:solidFill>
              <a:srgbClr val="B9121B"/>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74578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nodeType="clickEffect">
                                  <p:stCondLst>
                                    <p:cond delay="0"/>
                                  </p:stCondLst>
                                  <p:childTnLst>
                                    <p:animEffect transition="out" filter="blinds(horizontal)">
                                      <p:cBhvr>
                                        <p:cTn id="20" dur="500"/>
                                        <p:tgtEl>
                                          <p:spTgt spid="38"/>
                                        </p:tgtEl>
                                      </p:cBhvr>
                                    </p:animEffect>
                                    <p:set>
                                      <p:cBhvr>
                                        <p:cTn id="21" dur="1" fill="hold">
                                          <p:stCondLst>
                                            <p:cond delay="499"/>
                                          </p:stCondLst>
                                        </p:cTn>
                                        <p:tgtEl>
                                          <p:spTgt spid="38"/>
                                        </p:tgtEl>
                                        <p:attrNameLst>
                                          <p:attrName>style.visibility</p:attrName>
                                        </p:attrNameLst>
                                      </p:cBhvr>
                                      <p:to>
                                        <p:strVal val="hidden"/>
                                      </p:to>
                                    </p:set>
                                  </p:childTnLst>
                                </p:cTn>
                              </p:par>
                              <p:par>
                                <p:cTn id="22" presetID="3" presetClass="exit" presetSubtype="10" fill="hold" grpId="1" nodeType="withEffect">
                                  <p:stCondLst>
                                    <p:cond delay="0"/>
                                  </p:stCondLst>
                                  <p:childTnLst>
                                    <p:animEffect transition="out" filter="blinds(horizontal)">
                                      <p:cBhvr>
                                        <p:cTn id="23" dur="500"/>
                                        <p:tgtEl>
                                          <p:spTgt spid="40"/>
                                        </p:tgtEl>
                                      </p:cBhvr>
                                    </p:animEffect>
                                    <p:set>
                                      <p:cBhvr>
                                        <p:cTn id="24" dur="1" fill="hold">
                                          <p:stCondLst>
                                            <p:cond delay="499"/>
                                          </p:stCondLst>
                                        </p:cTn>
                                        <p:tgtEl>
                                          <p:spTgt spid="4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3" presetClass="exit" presetSubtype="10" fill="hold" grpId="2" nodeType="withEffect">
                                  <p:stCondLst>
                                    <p:cond delay="0"/>
                                  </p:stCondLst>
                                  <p:childTnLst>
                                    <p:animEffect transition="out" filter="blinds(horizontal)">
                                      <p:cBhvr>
                                        <p:cTn id="40" dur="500"/>
                                        <p:tgtEl>
                                          <p:spTgt spid="47"/>
                                        </p:tgtEl>
                                      </p:cBhvr>
                                    </p:animEffect>
                                    <p:set>
                                      <p:cBhvr>
                                        <p:cTn id="41" dur="1" fill="hold">
                                          <p:stCondLst>
                                            <p:cond delay="499"/>
                                          </p:stCondLst>
                                        </p:cTn>
                                        <p:tgtEl>
                                          <p:spTgt spid="47"/>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nodeType="clickEffect">
                                  <p:stCondLst>
                                    <p:cond delay="0"/>
                                  </p:stCondLst>
                                  <p:childTnLst>
                                    <p:animEffect transition="out" filter="blinds(horizontal)">
                                      <p:cBhvr>
                                        <p:cTn id="45" dur="500"/>
                                        <p:tgtEl>
                                          <p:spTgt spid="51"/>
                                        </p:tgtEl>
                                      </p:cBhvr>
                                    </p:animEffect>
                                    <p:set>
                                      <p:cBhvr>
                                        <p:cTn id="46" dur="1" fill="hold">
                                          <p:stCondLst>
                                            <p:cond delay="499"/>
                                          </p:stCondLst>
                                        </p:cTn>
                                        <p:tgtEl>
                                          <p:spTgt spid="5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par>
                                <p:cTn id="59" presetID="3" presetClass="exit" presetSubtype="10" fill="hold" grpId="1" nodeType="withEffect">
                                  <p:stCondLst>
                                    <p:cond delay="0"/>
                                  </p:stCondLst>
                                  <p:childTnLst>
                                    <p:animEffect transition="out" filter="blinds(horizontal)">
                                      <p:cBhvr>
                                        <p:cTn id="60" dur="500"/>
                                        <p:tgtEl>
                                          <p:spTgt spid="47"/>
                                        </p:tgtEl>
                                      </p:cBhvr>
                                    </p:animEffect>
                                    <p:set>
                                      <p:cBhvr>
                                        <p:cTn id="61" dur="1" fill="hold">
                                          <p:stCondLst>
                                            <p:cond delay="499"/>
                                          </p:stCondLst>
                                        </p:cTn>
                                        <p:tgtEl>
                                          <p:spTgt spid="47"/>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4" grpId="0" animBg="1"/>
      <p:bldP spid="35" grpId="0" animBg="1"/>
      <p:bldP spid="40" grpId="0" animBg="1"/>
      <p:bldP spid="40" grpId="1" animBg="1"/>
      <p:bldP spid="41" grpId="0" animBg="1"/>
      <p:bldP spid="47" grpId="0" animBg="1"/>
      <p:bldP spid="47" grpId="1" animBg="1"/>
      <p:bldP spid="47" grpId="2" animBg="1"/>
      <p:bldP spid="48" grpId="0" animBg="1"/>
      <p:bldP spid="4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Static Analysis Infers Preconditions</a:t>
            </a:r>
            <a:endParaRPr lang="en-US" dirty="0"/>
          </a:p>
        </p:txBody>
      </p:sp>
      <p:sp>
        <p:nvSpPr>
          <p:cNvPr id="7" name="Content Placeholder 6"/>
          <p:cNvSpPr>
            <a:spLocks noGrp="1"/>
          </p:cNvSpPr>
          <p:nvPr>
            <p:ph idx="1"/>
          </p:nvPr>
        </p:nvSpPr>
        <p:spPr/>
        <p:txBody>
          <a:bodyPr/>
          <a:lstStyle/>
          <a:p>
            <a:r>
              <a:rPr lang="en-US" dirty="0" smtClean="0"/>
              <a:t>Size of the largest statically allocated buffer</a:t>
            </a:r>
          </a:p>
          <a:p>
            <a:r>
              <a:rPr lang="en-US" dirty="0" smtClean="0"/>
              <a:t>Type of arguments</a:t>
            </a:r>
          </a:p>
          <a:p>
            <a:r>
              <a:rPr lang="en-US" dirty="0" smtClean="0"/>
              <a:t>Known prefix on input</a:t>
            </a:r>
            <a:endParaRPr lang="en-US" dirty="0"/>
          </a:p>
          <a:p>
            <a:endParaRPr lang="en-US" dirty="0" smtClean="0"/>
          </a:p>
        </p:txBody>
      </p:sp>
      <p:sp>
        <p:nvSpPr>
          <p:cNvPr id="3" name="Date Placeholder 2"/>
          <p:cNvSpPr>
            <a:spLocks noGrp="1"/>
          </p:cNvSpPr>
          <p:nvPr>
            <p:ph type="dt" sz="half" idx="10"/>
          </p:nvPr>
        </p:nvSpPr>
        <p:spPr/>
        <p:txBody>
          <a:bodyPr/>
          <a:lstStyle/>
          <a:p>
            <a:fld id="{9AD7A0F5-78CF-9B42-B2C8-8854807FE6D0}" type="datetime1">
              <a:rPr lang="en-US" smtClean="0"/>
              <a:t>8/21/11</a:t>
            </a:fld>
            <a:endParaRPr lang="en-US"/>
          </a:p>
        </p:txBody>
      </p:sp>
      <p:sp>
        <p:nvSpPr>
          <p:cNvPr id="4" name="Footer Placeholder 3"/>
          <p:cNvSpPr>
            <a:spLocks noGrp="1"/>
          </p:cNvSpPr>
          <p:nvPr>
            <p:ph type="ftr" sz="quarter" idx="11"/>
          </p:nvPr>
        </p:nvSpPr>
        <p:spPr/>
        <p:txBody>
          <a:bodyPr/>
          <a:lstStyle/>
          <a:p>
            <a:r>
              <a:rPr lang="en-US" smtClean="0"/>
              <a:t>Carnegie Mellon University</a:t>
            </a:r>
            <a:endParaRPr lang="en-US"/>
          </a:p>
        </p:txBody>
      </p:sp>
      <p:sp>
        <p:nvSpPr>
          <p:cNvPr id="5" name="Slide Number Placeholder 4"/>
          <p:cNvSpPr>
            <a:spLocks noGrp="1"/>
          </p:cNvSpPr>
          <p:nvPr>
            <p:ph type="sldNum" sz="quarter" idx="12"/>
          </p:nvPr>
        </p:nvSpPr>
        <p:spPr/>
        <p:txBody>
          <a:bodyPr/>
          <a:lstStyle/>
          <a:p>
            <a:fld id="{2931D16F-D78E-6644-8DCF-1E7D6A697BF1}" type="slidenum">
              <a:rPr lang="en-US" smtClean="0"/>
              <a:t>57</a:t>
            </a:fld>
            <a:endParaRPr lang="en-US"/>
          </a:p>
        </p:txBody>
      </p:sp>
    </p:spTree>
    <p:extLst>
      <p:ext uri="{BB962C8B-B14F-4D97-AF65-F5344CB8AC3E}">
        <p14:creationId xmlns:p14="http://schemas.microsoft.com/office/powerpoint/2010/main" val="13562992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Insight</a:t>
            </a:r>
            <a:endParaRPr lang="en-US" dirty="0"/>
          </a:p>
        </p:txBody>
      </p:sp>
      <p:sp>
        <p:nvSpPr>
          <p:cNvPr id="3" name="Content Placeholder 2"/>
          <p:cNvSpPr>
            <a:spLocks noGrp="1"/>
          </p:cNvSpPr>
          <p:nvPr>
            <p:ph idx="1"/>
          </p:nvPr>
        </p:nvSpPr>
        <p:spPr/>
        <p:txBody>
          <a:bodyPr/>
          <a:lstStyle/>
          <a:p>
            <a:pPr marL="0" indent="0">
              <a:buNone/>
            </a:pPr>
            <a:r>
              <a:rPr lang="en-US" dirty="0" smtClean="0"/>
              <a:t>Not all paths are equally likely to be exploitable</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58</a:t>
            </a:fld>
            <a:endParaRPr lang="en-US"/>
          </a:p>
        </p:txBody>
      </p:sp>
    </p:spTree>
    <p:extLst>
      <p:ext uri="{BB962C8B-B14F-4D97-AF65-F5344CB8AC3E}">
        <p14:creationId xmlns:p14="http://schemas.microsoft.com/office/powerpoint/2010/main" val="186822175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Prioritization</a:t>
            </a:r>
            <a:endParaRPr lang="el-GR" dirty="0"/>
          </a:p>
        </p:txBody>
      </p:sp>
      <p:grpSp>
        <p:nvGrpSpPr>
          <p:cNvPr id="23" name="Group 22"/>
          <p:cNvGrpSpPr/>
          <p:nvPr/>
        </p:nvGrpSpPr>
        <p:grpSpPr>
          <a:xfrm>
            <a:off x="571200" y="3610037"/>
            <a:ext cx="7563132" cy="2760582"/>
            <a:chOff x="571200" y="3610037"/>
            <a:chExt cx="7563132" cy="2760582"/>
          </a:xfrm>
        </p:grpSpPr>
        <p:sp>
          <p:nvSpPr>
            <p:cNvPr id="8" name="Isosceles Triangle 7"/>
            <p:cNvSpPr/>
            <p:nvPr/>
          </p:nvSpPr>
          <p:spPr>
            <a:xfrm>
              <a:off x="4766572" y="3610037"/>
              <a:ext cx="3367760" cy="2760582"/>
            </a:xfrm>
            <a:prstGeom prst="triangle">
              <a:avLst/>
            </a:prstGeom>
            <a:solidFill>
              <a:srgbClr val="CCCC9F"/>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 name="TextBox 8"/>
            <p:cNvSpPr txBox="1"/>
            <p:nvPr/>
          </p:nvSpPr>
          <p:spPr>
            <a:xfrm>
              <a:off x="571200" y="4878700"/>
              <a:ext cx="2866957" cy="584776"/>
            </a:xfrm>
            <a:prstGeom prst="rect">
              <a:avLst/>
            </a:prstGeom>
            <a:noFill/>
          </p:spPr>
          <p:txBody>
            <a:bodyPr wrap="square" rtlCol="0">
              <a:spAutoFit/>
            </a:bodyPr>
            <a:lstStyle/>
            <a:p>
              <a:r>
                <a:rPr lang="en-US" sz="3200" dirty="0" smtClean="0"/>
                <a:t>Prioritize Higher</a:t>
              </a:r>
              <a:endParaRPr lang="en-US" sz="3200" dirty="0"/>
            </a:p>
          </p:txBody>
        </p:sp>
        <p:grpSp>
          <p:nvGrpSpPr>
            <p:cNvPr id="41" name="Group 40"/>
            <p:cNvGrpSpPr/>
            <p:nvPr/>
          </p:nvGrpSpPr>
          <p:grpSpPr>
            <a:xfrm>
              <a:off x="3124200" y="3650363"/>
              <a:ext cx="709073" cy="2705987"/>
              <a:chOff x="5878084" y="1652969"/>
              <a:chExt cx="709073" cy="2705987"/>
            </a:xfrm>
          </p:grpSpPr>
          <p:cxnSp>
            <p:nvCxnSpPr>
              <p:cNvPr id="45" name="Elbow Connector 44"/>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7" name="Elbow Connector 46"/>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sp>
        <p:nvSpPr>
          <p:cNvPr id="3" name="Content Placeholder 2"/>
          <p:cNvSpPr>
            <a:spLocks noGrp="1"/>
          </p:cNvSpPr>
          <p:nvPr>
            <p:ph idx="1"/>
          </p:nvPr>
        </p:nvSpPr>
        <p:spPr>
          <a:xfrm>
            <a:off x="457199" y="1600200"/>
            <a:ext cx="5277853" cy="4525963"/>
          </a:xfrm>
        </p:spPr>
        <p:txBody>
          <a:bodyPr>
            <a:normAutofit/>
          </a:bodyPr>
          <a:lstStyle/>
          <a:p>
            <a:r>
              <a:rPr lang="en-US" dirty="0" smtClean="0"/>
              <a:t>Buggy-path first</a:t>
            </a:r>
          </a:p>
          <a:p>
            <a:pPr marL="914400" lvl="1" indent="-514350"/>
            <a:r>
              <a:rPr lang="en-US" dirty="0" smtClean="0"/>
              <a:t>Paths containing bugs are more likely to be exploitable</a:t>
            </a:r>
          </a:p>
        </p:txBody>
      </p:sp>
      <p:sp>
        <p:nvSpPr>
          <p:cNvPr id="4" name="Date Placeholder 3"/>
          <p:cNvSpPr>
            <a:spLocks noGrp="1"/>
          </p:cNvSpPr>
          <p:nvPr>
            <p:ph type="dt" sz="half" idx="10"/>
          </p:nvPr>
        </p:nvSpPr>
        <p:spPr/>
        <p:txBody>
          <a:bodyPr/>
          <a:lstStyle/>
          <a:p>
            <a:fld id="{00EED799-B2AE-EB44-8462-25553E66C737}"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59</a:t>
            </a:fld>
            <a:endParaRPr lang="en-US"/>
          </a:p>
        </p:txBody>
      </p:sp>
      <p:sp>
        <p:nvSpPr>
          <p:cNvPr id="24" name="Oval 23"/>
          <p:cNvSpPr/>
          <p:nvPr/>
        </p:nvSpPr>
        <p:spPr>
          <a:xfrm>
            <a:off x="6195892" y="3951328"/>
            <a:ext cx="481264" cy="485274"/>
          </a:xfrm>
          <a:prstGeom prst="ellipse">
            <a:avLst/>
          </a:prstGeom>
          <a:solidFill>
            <a:srgbClr val="9FB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stCxn id="24" idx="3"/>
          </p:cNvCxnSpPr>
          <p:nvPr/>
        </p:nvCxnSpPr>
        <p:spPr>
          <a:xfrm flipH="1">
            <a:off x="5968629" y="4365535"/>
            <a:ext cx="297742"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24" idx="5"/>
          </p:cNvCxnSpPr>
          <p:nvPr/>
        </p:nvCxnSpPr>
        <p:spPr>
          <a:xfrm>
            <a:off x="6606677" y="4365535"/>
            <a:ext cx="324478"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6452566" y="1098523"/>
            <a:ext cx="2574758" cy="2340491"/>
            <a:chOff x="6205621" y="1560096"/>
            <a:chExt cx="2574758" cy="2340491"/>
          </a:xfrm>
        </p:grpSpPr>
        <p:grpSp>
          <p:nvGrpSpPr>
            <p:cNvPr id="18" name="Group 17"/>
            <p:cNvGrpSpPr/>
            <p:nvPr/>
          </p:nvGrpSpPr>
          <p:grpSpPr>
            <a:xfrm>
              <a:off x="7112000" y="1560096"/>
              <a:ext cx="962526" cy="993274"/>
              <a:chOff x="7112000" y="1560096"/>
              <a:chExt cx="962526" cy="993274"/>
            </a:xfrm>
          </p:grpSpPr>
          <p:sp>
            <p:nvSpPr>
              <p:cNvPr id="7" name="Oval 6"/>
              <p:cNvSpPr/>
              <p:nvPr/>
            </p:nvSpPr>
            <p:spPr>
              <a:xfrm>
                <a:off x="7339263" y="1560096"/>
                <a:ext cx="481264" cy="485274"/>
              </a:xfrm>
              <a:prstGeom prst="ellipse">
                <a:avLst/>
              </a:prstGeom>
              <a:solidFill>
                <a:srgbClr val="9FB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7" idx="3"/>
              </p:cNvCxnSpPr>
              <p:nvPr/>
            </p:nvCxnSpPr>
            <p:spPr>
              <a:xfrm flipH="1">
                <a:off x="7112000" y="1974303"/>
                <a:ext cx="297742"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7" idx="5"/>
              </p:cNvCxnSpPr>
              <p:nvPr/>
            </p:nvCxnSpPr>
            <p:spPr>
              <a:xfrm>
                <a:off x="7750048" y="1974303"/>
                <a:ext cx="324478"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grpSp>
        <p:grpSp>
          <p:nvGrpSpPr>
            <p:cNvPr id="19" name="Group 18"/>
            <p:cNvGrpSpPr/>
            <p:nvPr/>
          </p:nvGrpSpPr>
          <p:grpSpPr>
            <a:xfrm>
              <a:off x="6630737" y="2553370"/>
              <a:ext cx="962526" cy="993274"/>
              <a:chOff x="7112000" y="1560096"/>
              <a:chExt cx="962526" cy="993274"/>
            </a:xfrm>
          </p:grpSpPr>
          <p:sp>
            <p:nvSpPr>
              <p:cNvPr id="20" name="Oval 19"/>
              <p:cNvSpPr/>
              <p:nvPr/>
            </p:nvSpPr>
            <p:spPr>
              <a:xfrm>
                <a:off x="7339263" y="1560096"/>
                <a:ext cx="481264" cy="485274"/>
              </a:xfrm>
              <a:prstGeom prst="ellipse">
                <a:avLst/>
              </a:prstGeom>
              <a:solidFill>
                <a:srgbClr val="9FB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a:stCxn id="20" idx="3"/>
              </p:cNvCxnSpPr>
              <p:nvPr/>
            </p:nvCxnSpPr>
            <p:spPr>
              <a:xfrm flipH="1">
                <a:off x="7112000" y="1974303"/>
                <a:ext cx="297742"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20" idx="5"/>
              </p:cNvCxnSpPr>
              <p:nvPr/>
            </p:nvCxnSpPr>
            <p:spPr>
              <a:xfrm>
                <a:off x="7750048" y="1974303"/>
                <a:ext cx="324478" cy="579067"/>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7914106" y="2199427"/>
              <a:ext cx="866273" cy="707886"/>
            </a:xfrm>
            <a:prstGeom prst="rect">
              <a:avLst/>
            </a:prstGeom>
            <a:noFill/>
          </p:spPr>
          <p:txBody>
            <a:bodyPr wrap="square" rtlCol="0">
              <a:spAutoFit/>
            </a:bodyPr>
            <a:lstStyle/>
            <a:p>
              <a:r>
                <a:rPr lang="en-US" sz="4000" dirty="0" smtClean="0"/>
                <a:t>…</a:t>
              </a:r>
              <a:endParaRPr lang="en-US" sz="4000" dirty="0"/>
            </a:p>
          </p:txBody>
        </p:sp>
        <p:sp>
          <p:nvSpPr>
            <p:cNvPr id="28" name="TextBox 27"/>
            <p:cNvSpPr txBox="1"/>
            <p:nvPr/>
          </p:nvSpPr>
          <p:spPr>
            <a:xfrm>
              <a:off x="7480969" y="3192701"/>
              <a:ext cx="866273" cy="707886"/>
            </a:xfrm>
            <a:prstGeom prst="rect">
              <a:avLst/>
            </a:prstGeom>
            <a:noFill/>
          </p:spPr>
          <p:txBody>
            <a:bodyPr wrap="square" rtlCol="0">
              <a:spAutoFit/>
            </a:bodyPr>
            <a:lstStyle/>
            <a:p>
              <a:r>
                <a:rPr lang="en-US" sz="4000" dirty="0" smtClean="0"/>
                <a:t>…</a:t>
              </a:r>
              <a:endParaRPr lang="en-US" sz="4000" dirty="0"/>
            </a:p>
          </p:txBody>
        </p:sp>
        <p:sp>
          <p:nvSpPr>
            <p:cNvPr id="29" name="TextBox 28"/>
            <p:cNvSpPr txBox="1"/>
            <p:nvPr/>
          </p:nvSpPr>
          <p:spPr>
            <a:xfrm>
              <a:off x="6205621" y="3192701"/>
              <a:ext cx="866273" cy="707886"/>
            </a:xfrm>
            <a:prstGeom prst="rect">
              <a:avLst/>
            </a:prstGeom>
            <a:noFill/>
          </p:spPr>
          <p:txBody>
            <a:bodyPr wrap="square" rtlCol="0">
              <a:spAutoFit/>
            </a:bodyPr>
            <a:lstStyle/>
            <a:p>
              <a:r>
                <a:rPr lang="en-US" sz="4000" dirty="0" smtClean="0"/>
                <a:t>…</a:t>
              </a:r>
              <a:endParaRPr lang="en-US" sz="4000" dirty="0"/>
            </a:p>
          </p:txBody>
        </p:sp>
      </p:grpSp>
      <p:sp>
        <p:nvSpPr>
          <p:cNvPr id="37" name="TextBox 36"/>
          <p:cNvSpPr txBox="1"/>
          <p:nvPr/>
        </p:nvSpPr>
        <p:spPr>
          <a:xfrm>
            <a:off x="6719937" y="4590659"/>
            <a:ext cx="866273" cy="707886"/>
          </a:xfrm>
          <a:prstGeom prst="rect">
            <a:avLst/>
          </a:prstGeom>
          <a:noFill/>
        </p:spPr>
        <p:txBody>
          <a:bodyPr wrap="square" rtlCol="0">
            <a:spAutoFit/>
          </a:bodyPr>
          <a:lstStyle/>
          <a:p>
            <a:r>
              <a:rPr lang="en-US" sz="4000" dirty="0" smtClean="0"/>
              <a:t>…</a:t>
            </a:r>
            <a:endParaRPr lang="en-US" sz="4000" dirty="0"/>
          </a:p>
        </p:txBody>
      </p:sp>
      <p:sp>
        <p:nvSpPr>
          <p:cNvPr id="38" name="TextBox 37"/>
          <p:cNvSpPr txBox="1"/>
          <p:nvPr/>
        </p:nvSpPr>
        <p:spPr>
          <a:xfrm>
            <a:off x="5605005" y="4590659"/>
            <a:ext cx="866273" cy="707886"/>
          </a:xfrm>
          <a:prstGeom prst="rect">
            <a:avLst/>
          </a:prstGeom>
          <a:noFill/>
        </p:spPr>
        <p:txBody>
          <a:bodyPr wrap="square" rtlCol="0">
            <a:spAutoFit/>
          </a:bodyPr>
          <a:lstStyle/>
          <a:p>
            <a:r>
              <a:rPr lang="en-US" sz="4000" dirty="0" smtClean="0"/>
              <a:t>…</a:t>
            </a:r>
            <a:endParaRPr lang="en-US" sz="4000" dirty="0"/>
          </a:p>
        </p:txBody>
      </p:sp>
      <p:sp>
        <p:nvSpPr>
          <p:cNvPr id="39" name="Oval 38"/>
          <p:cNvSpPr/>
          <p:nvPr/>
        </p:nvSpPr>
        <p:spPr>
          <a:xfrm>
            <a:off x="5296574" y="5699585"/>
            <a:ext cx="481264" cy="485274"/>
          </a:xfrm>
          <a:prstGeom prst="ellipse">
            <a:avLst/>
          </a:prstGeom>
          <a:solidFill>
            <a:srgbClr val="DB4105"/>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0" name="TextBox 39"/>
          <p:cNvSpPr txBox="1"/>
          <p:nvPr/>
        </p:nvSpPr>
        <p:spPr>
          <a:xfrm>
            <a:off x="5040186" y="3861787"/>
            <a:ext cx="737652" cy="523220"/>
          </a:xfrm>
          <a:prstGeom prst="rect">
            <a:avLst/>
          </a:prstGeom>
          <a:noFill/>
        </p:spPr>
        <p:txBody>
          <a:bodyPr wrap="none" rtlCol="0">
            <a:spAutoFit/>
          </a:bodyPr>
          <a:lstStyle/>
          <a:p>
            <a:r>
              <a:rPr lang="en-US" sz="2800" dirty="0" smtClean="0"/>
              <a:t>Bug</a:t>
            </a:r>
            <a:endParaRPr lang="en-US" sz="2800" dirty="0"/>
          </a:p>
        </p:txBody>
      </p:sp>
      <p:sp>
        <p:nvSpPr>
          <p:cNvPr id="42" name="TextBox 41"/>
          <p:cNvSpPr txBox="1"/>
          <p:nvPr/>
        </p:nvSpPr>
        <p:spPr>
          <a:xfrm>
            <a:off x="3666120" y="5626819"/>
            <a:ext cx="1320594" cy="584776"/>
          </a:xfrm>
          <a:prstGeom prst="rect">
            <a:avLst/>
          </a:prstGeom>
          <a:noFill/>
        </p:spPr>
        <p:txBody>
          <a:bodyPr wrap="none" rtlCol="0">
            <a:spAutoFit/>
          </a:bodyPr>
          <a:lstStyle/>
          <a:p>
            <a:r>
              <a:rPr lang="en-US" sz="3200" dirty="0" smtClean="0"/>
              <a:t>Exploit</a:t>
            </a:r>
            <a:endParaRPr lang="en-US" sz="3200" dirty="0"/>
          </a:p>
        </p:txBody>
      </p:sp>
      <p:cxnSp>
        <p:nvCxnSpPr>
          <p:cNvPr id="44" name="Straight Arrow Connector 43"/>
          <p:cNvCxnSpPr>
            <a:endCxn id="24" idx="0"/>
          </p:cNvCxnSpPr>
          <p:nvPr/>
        </p:nvCxnSpPr>
        <p:spPr>
          <a:xfrm flipH="1">
            <a:off x="6436524" y="3401883"/>
            <a:ext cx="240632" cy="549445"/>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endCxn id="39" idx="0"/>
          </p:cNvCxnSpPr>
          <p:nvPr/>
        </p:nvCxnSpPr>
        <p:spPr>
          <a:xfrm flipH="1">
            <a:off x="5537206" y="5298545"/>
            <a:ext cx="240632" cy="401040"/>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88595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mph" presetSubtype="2" fill="hold" nodeType="clickEffect">
                                  <p:stCondLst>
                                    <p:cond delay="0"/>
                                  </p:stCondLst>
                                  <p:childTnLst>
                                    <p:animClr clrSpc="rgb" dir="cw">
                                      <p:cBhvr>
                                        <p:cTn id="16" dur="2000" fill="hold"/>
                                        <p:tgtEl>
                                          <p:spTgt spid="24"/>
                                        </p:tgtEl>
                                        <p:attrNameLst>
                                          <p:attrName>fillcolor</p:attrName>
                                        </p:attrNameLst>
                                      </p:cBhvr>
                                      <p:to>
                                        <a:srgbClr val="FF9800"/>
                                      </p:to>
                                    </p:animClr>
                                    <p:set>
                                      <p:cBhvr>
                                        <p:cTn id="17" dur="2000" fill="hold"/>
                                        <p:tgtEl>
                                          <p:spTgt spid="24"/>
                                        </p:tgtEl>
                                        <p:attrNameLst>
                                          <p:attrName>fill.type</p:attrName>
                                        </p:attrNameLst>
                                      </p:cBhvr>
                                      <p:to>
                                        <p:strVal val="solid"/>
                                      </p:to>
                                    </p:set>
                                    <p:set>
                                      <p:cBhvr>
                                        <p:cTn id="18" dur="2000" fill="hold"/>
                                        <p:tgtEl>
                                          <p:spTgt spid="24"/>
                                        </p:tgtEl>
                                        <p:attrNameLst>
                                          <p:attrName>fill.on</p:attrName>
                                        </p:attrNameLst>
                                      </p:cBhvr>
                                      <p:to>
                                        <p:strVal val="tru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38" grpId="0"/>
      <p:bldP spid="39" grpId="0" animBg="1"/>
      <p:bldP spid="40"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Automatic </a:t>
            </a:r>
            <a:r>
              <a:rPr lang="en-US" dirty="0" smtClean="0">
                <a:solidFill>
                  <a:srgbClr val="FF0000"/>
                </a:solidFill>
              </a:rPr>
              <a:t>Patch-based </a:t>
            </a:r>
            <a:r>
              <a:rPr lang="en-US" dirty="0" smtClean="0"/>
              <a:t>Exploit Generation</a:t>
            </a:r>
          </a:p>
          <a:p>
            <a:pPr lvl="1"/>
            <a:r>
              <a:rPr lang="en-US" dirty="0" smtClean="0"/>
              <a:t>IEEE Security and Privacy 2008</a:t>
            </a:r>
          </a:p>
          <a:p>
            <a:endParaRPr lang="en-US" dirty="0"/>
          </a:p>
          <a:p>
            <a:r>
              <a:rPr lang="en-US" dirty="0" smtClean="0"/>
              <a:t>Automatic Exploit Generation</a:t>
            </a:r>
          </a:p>
          <a:p>
            <a:pPr lvl="1"/>
            <a:r>
              <a:rPr lang="en-US" dirty="0" smtClean="0"/>
              <a:t>NDSS 2011 and beyond</a:t>
            </a:r>
          </a:p>
          <a:p>
            <a:endParaRPr lang="en-US" dirty="0"/>
          </a:p>
          <a:p>
            <a:r>
              <a:rPr lang="en-US" dirty="0" smtClean="0"/>
              <a:t>Symbolic execution, taint analysis, and binary analysis lessons learned</a:t>
            </a:r>
          </a:p>
          <a:p>
            <a:pPr lvl="1"/>
            <a:r>
              <a:rPr lang="en-US" dirty="0" smtClean="0"/>
              <a:t>2003 - now</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6</a:t>
            </a:fld>
            <a:endParaRPr lang="en-US"/>
          </a:p>
        </p:txBody>
      </p:sp>
    </p:spTree>
    <p:extLst>
      <p:ext uri="{BB962C8B-B14F-4D97-AF65-F5344CB8AC3E}">
        <p14:creationId xmlns:p14="http://schemas.microsoft.com/office/powerpoint/2010/main" val="1812069751"/>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Isosceles Triangle 21"/>
          <p:cNvSpPr/>
          <p:nvPr/>
        </p:nvSpPr>
        <p:spPr>
          <a:xfrm>
            <a:off x="2253142" y="3580627"/>
            <a:ext cx="6540938" cy="2438209"/>
          </a:xfrm>
          <a:prstGeom prst="triangle">
            <a:avLst>
              <a:gd name="adj" fmla="val 39864"/>
            </a:avLst>
          </a:prstGeom>
          <a:solidFill>
            <a:srgbClr val="CCCC9F"/>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Buggy Path First: Example</a:t>
            </a:r>
            <a:endParaRPr lang="en-US" dirty="0"/>
          </a:p>
        </p:txBody>
      </p:sp>
      <p:sp>
        <p:nvSpPr>
          <p:cNvPr id="3" name="Content Placeholder 2"/>
          <p:cNvSpPr>
            <a:spLocks noGrp="1"/>
          </p:cNvSpPr>
          <p:nvPr>
            <p:ph idx="1"/>
          </p:nvPr>
        </p:nvSpPr>
        <p:spPr>
          <a:xfrm>
            <a:off x="2837471" y="3307536"/>
            <a:ext cx="4284134" cy="992801"/>
          </a:xfrm>
          <a:ln>
            <a:solidFill>
              <a:srgbClr val="BD8D46"/>
            </a:solidFill>
          </a:ln>
        </p:spPr>
        <p:txBody>
          <a:bodyPr>
            <a:noAutofit/>
          </a:bodyPr>
          <a:lstStyle/>
          <a:p>
            <a:pPr marL="0" indent="0" algn="ctr">
              <a:buNone/>
            </a:pPr>
            <a:r>
              <a:rPr lang="en-US" sz="2400" dirty="0" smtClean="0">
                <a:solidFill>
                  <a:schemeClr val="accent6">
                    <a:lumMod val="75000"/>
                  </a:schemeClr>
                </a:solidFill>
              </a:rPr>
              <a:t>/</a:t>
            </a:r>
            <a:r>
              <a:rPr lang="en-US" sz="2400" dirty="0">
                <a:solidFill>
                  <a:schemeClr val="accent6">
                    <a:lumMod val="75000"/>
                  </a:schemeClr>
                </a:solidFill>
              </a:rPr>
              <a:t>* bug *</a:t>
            </a:r>
            <a:r>
              <a:rPr lang="en-US" sz="2400" dirty="0" smtClean="0">
                <a:solidFill>
                  <a:schemeClr val="accent6">
                    <a:lumMod val="75000"/>
                  </a:schemeClr>
                </a:solidFill>
              </a:rPr>
              <a:t>/</a:t>
            </a:r>
            <a:endParaRPr lang="en-US" sz="2400" dirty="0" smtClean="0"/>
          </a:p>
          <a:p>
            <a:pPr marL="0" indent="0" algn="ctr">
              <a:buNone/>
            </a:pPr>
            <a:r>
              <a:rPr lang="en-US" sz="2400" dirty="0" err="1" smtClean="0"/>
              <a:t>memset</a:t>
            </a:r>
            <a:r>
              <a:rPr lang="en-US" sz="2400" dirty="0" smtClean="0"/>
              <a:t>(buffer, 0, </a:t>
            </a:r>
            <a:r>
              <a:rPr lang="en-US" sz="2400" dirty="0" err="1" smtClean="0"/>
              <a:t>strlen</a:t>
            </a:r>
            <a:r>
              <a:rPr lang="en-US" sz="2400" dirty="0" smtClean="0"/>
              <a:t>(input)); </a:t>
            </a:r>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60</a:t>
            </a:fld>
            <a:endParaRPr lang="en-US"/>
          </a:p>
        </p:txBody>
      </p:sp>
      <p:sp>
        <p:nvSpPr>
          <p:cNvPr id="7" name="TextBox 6"/>
          <p:cNvSpPr txBox="1"/>
          <p:nvPr/>
        </p:nvSpPr>
        <p:spPr>
          <a:xfrm>
            <a:off x="5266332" y="5187839"/>
            <a:ext cx="3011134" cy="830997"/>
          </a:xfrm>
          <a:prstGeom prst="rect">
            <a:avLst/>
          </a:prstGeom>
          <a:noFill/>
          <a:ln>
            <a:solidFill>
              <a:srgbClr val="BD8D46"/>
            </a:solidFill>
          </a:ln>
        </p:spPr>
        <p:txBody>
          <a:bodyPr wrap="square" rtlCol="0">
            <a:spAutoFit/>
          </a:bodyPr>
          <a:lstStyle/>
          <a:p>
            <a:pPr algn="ctr"/>
            <a:r>
              <a:rPr lang="en-US" sz="2400" dirty="0">
                <a:solidFill>
                  <a:srgbClr val="C3230A"/>
                </a:solidFill>
              </a:rPr>
              <a:t>/* exploitable bug */</a:t>
            </a:r>
            <a:endParaRPr lang="en-US" sz="2400" dirty="0"/>
          </a:p>
          <a:p>
            <a:pPr algn="ctr"/>
            <a:r>
              <a:rPr lang="en-US" sz="2400" dirty="0" err="1"/>
              <a:t>strcpy</a:t>
            </a:r>
            <a:r>
              <a:rPr lang="en-US" sz="2400" dirty="0"/>
              <a:t>(buffer, input); </a:t>
            </a:r>
            <a:endParaRPr lang="en-US" sz="2400" dirty="0">
              <a:solidFill>
                <a:srgbClr val="C3230A"/>
              </a:solidFill>
            </a:endParaRPr>
          </a:p>
        </p:txBody>
      </p:sp>
      <p:cxnSp>
        <p:nvCxnSpPr>
          <p:cNvPr id="8" name="Straight Arrow Connector 7"/>
          <p:cNvCxnSpPr/>
          <p:nvPr/>
        </p:nvCxnSpPr>
        <p:spPr>
          <a:xfrm flipH="1">
            <a:off x="3809858" y="4300337"/>
            <a:ext cx="589941" cy="681515"/>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193135" y="4859335"/>
            <a:ext cx="422380" cy="332529"/>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5547469" y="4300337"/>
            <a:ext cx="281137" cy="216814"/>
          </a:xfrm>
          <a:prstGeom prst="line">
            <a:avLst/>
          </a:prstGeom>
          <a:ln w="38100" cmpd="sng">
            <a:solidFill>
              <a:srgbClr val="33332D"/>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339008" y="4651193"/>
            <a:ext cx="866273" cy="707886"/>
          </a:xfrm>
          <a:prstGeom prst="rect">
            <a:avLst/>
          </a:prstGeom>
          <a:noFill/>
        </p:spPr>
        <p:txBody>
          <a:bodyPr wrap="square" rtlCol="0">
            <a:spAutoFit/>
          </a:bodyPr>
          <a:lstStyle/>
          <a:p>
            <a:r>
              <a:rPr lang="en-US" sz="4000" dirty="0" smtClean="0"/>
              <a:t>…</a:t>
            </a:r>
            <a:endParaRPr lang="en-US" sz="4000" dirty="0"/>
          </a:p>
        </p:txBody>
      </p:sp>
      <p:sp>
        <p:nvSpPr>
          <p:cNvPr id="21" name="TextBox 20"/>
          <p:cNvSpPr txBox="1"/>
          <p:nvPr/>
        </p:nvSpPr>
        <p:spPr>
          <a:xfrm>
            <a:off x="5686927" y="4200683"/>
            <a:ext cx="866273" cy="707886"/>
          </a:xfrm>
          <a:prstGeom prst="rect">
            <a:avLst/>
          </a:prstGeom>
          <a:noFill/>
        </p:spPr>
        <p:txBody>
          <a:bodyPr wrap="square" rtlCol="0">
            <a:spAutoFit/>
          </a:bodyPr>
          <a:lstStyle/>
          <a:p>
            <a:r>
              <a:rPr lang="en-US" sz="4000" dirty="0" smtClean="0"/>
              <a:t>…</a:t>
            </a:r>
            <a:endParaRPr lang="en-US" sz="4000" dirty="0"/>
          </a:p>
        </p:txBody>
      </p:sp>
      <p:sp>
        <p:nvSpPr>
          <p:cNvPr id="16" name="Content Placeholder 2"/>
          <p:cNvSpPr txBox="1">
            <a:spLocks/>
          </p:cNvSpPr>
          <p:nvPr/>
        </p:nvSpPr>
        <p:spPr>
          <a:xfrm>
            <a:off x="1589948" y="1581493"/>
            <a:ext cx="2652862" cy="992801"/>
          </a:xfrm>
          <a:prstGeom prst="rect">
            <a:avLst/>
          </a:prstGeom>
          <a:ln>
            <a:solidFill>
              <a:srgbClr val="BD8D46"/>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char buffer[1024];</a:t>
            </a:r>
          </a:p>
          <a:p>
            <a:pPr marL="0" indent="0">
              <a:buNone/>
            </a:pPr>
            <a:r>
              <a:rPr lang="en-US" sz="2400" dirty="0"/>
              <a:t>…</a:t>
            </a:r>
          </a:p>
        </p:txBody>
      </p:sp>
      <p:cxnSp>
        <p:nvCxnSpPr>
          <p:cNvPr id="19" name="Straight Arrow Connector 18"/>
          <p:cNvCxnSpPr/>
          <p:nvPr/>
        </p:nvCxnSpPr>
        <p:spPr>
          <a:xfrm flipH="1">
            <a:off x="1474784" y="2574294"/>
            <a:ext cx="778358" cy="733242"/>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3441162" y="2574294"/>
            <a:ext cx="958637" cy="733242"/>
          </a:xfrm>
          <a:prstGeom prst="straightConnector1">
            <a:avLst/>
          </a:prstGeom>
          <a:ln w="38100" cmpd="sng">
            <a:solidFill>
              <a:srgbClr val="33332D"/>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096267" y="2980903"/>
            <a:ext cx="866273" cy="707886"/>
          </a:xfrm>
          <a:prstGeom prst="rect">
            <a:avLst/>
          </a:prstGeom>
          <a:noFill/>
        </p:spPr>
        <p:txBody>
          <a:bodyPr wrap="square" rtlCol="0">
            <a:spAutoFit/>
          </a:bodyPr>
          <a:lstStyle/>
          <a:p>
            <a:r>
              <a:rPr lang="en-US" sz="4000" dirty="0" smtClean="0"/>
              <a:t>…</a:t>
            </a:r>
            <a:endParaRPr lang="en-US" sz="4000" dirty="0"/>
          </a:p>
        </p:txBody>
      </p:sp>
      <p:sp>
        <p:nvSpPr>
          <p:cNvPr id="9" name="Rounded Rectangular Callout 8"/>
          <p:cNvSpPr/>
          <p:nvPr/>
        </p:nvSpPr>
        <p:spPr>
          <a:xfrm>
            <a:off x="4873625" y="1968500"/>
            <a:ext cx="3403841" cy="1158875"/>
          </a:xfrm>
          <a:prstGeom prst="wedgeRoundRectCallout">
            <a:avLst>
              <a:gd name="adj1" fmla="val -20833"/>
              <a:gd name="adj2" fmla="val 78180"/>
              <a:gd name="adj3" fmla="val 16667"/>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Sometimes non-trivial </a:t>
            </a:r>
            <a:br>
              <a:rPr lang="en-US" sz="2400" dirty="0" smtClean="0"/>
            </a:br>
            <a:r>
              <a:rPr lang="en-US" sz="2400" dirty="0" smtClean="0"/>
              <a:t>to “fix up”</a:t>
            </a:r>
            <a:br>
              <a:rPr lang="en-US" sz="2400" dirty="0" smtClean="0"/>
            </a:br>
            <a:r>
              <a:rPr lang="en-US" sz="2400" dirty="0" smtClean="0"/>
              <a:t>execution to proceed.</a:t>
            </a:r>
            <a:endParaRPr lang="en-US" sz="2400" dirty="0"/>
          </a:p>
        </p:txBody>
      </p:sp>
    </p:spTree>
    <p:extLst>
      <p:ext uri="{BB962C8B-B14F-4D97-AF65-F5344CB8AC3E}">
        <p14:creationId xmlns:p14="http://schemas.microsoft.com/office/powerpoint/2010/main" val="42653499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7305" y="1417638"/>
            <a:ext cx="8229600" cy="1143000"/>
          </a:xfrm>
        </p:spPr>
        <p:txBody>
          <a:bodyPr>
            <a:normAutofit fontScale="90000"/>
          </a:bodyPr>
          <a:lstStyle/>
          <a:p>
            <a:r>
              <a:rPr lang="en-US" dirty="0" smtClean="0"/>
              <a:t>Given the path to a bug, how do you create an exploit?</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61</a:t>
            </a:fld>
            <a:endParaRPr lang="en-US"/>
          </a:p>
        </p:txBody>
      </p:sp>
    </p:spTree>
    <p:extLst>
      <p:ext uri="{BB962C8B-B14F-4D97-AF65-F5344CB8AC3E}">
        <p14:creationId xmlns:p14="http://schemas.microsoft.com/office/powerpoint/2010/main" val="270023049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62</a:t>
            </a:fld>
            <a:endParaRPr lang="en-US"/>
          </a:p>
        </p:txBody>
      </p:sp>
      <p:sp>
        <p:nvSpPr>
          <p:cNvPr id="7" name="TextBox 6"/>
          <p:cNvSpPr txBox="1"/>
          <p:nvPr/>
        </p:nvSpPr>
        <p:spPr>
          <a:xfrm>
            <a:off x="798689" y="1988277"/>
            <a:ext cx="7583312" cy="1323439"/>
          </a:xfrm>
          <a:prstGeom prst="rect">
            <a:avLst/>
          </a:prstGeom>
          <a:noFill/>
        </p:spPr>
        <p:txBody>
          <a:bodyPr wrap="square" rtlCol="0">
            <a:spAutoFit/>
          </a:bodyPr>
          <a:lstStyle/>
          <a:p>
            <a:pPr algn="ctr"/>
            <a:r>
              <a:rPr lang="en-US" sz="4000" dirty="0" smtClean="0"/>
              <a:t>Technique: </a:t>
            </a:r>
            <a:br>
              <a:rPr lang="en-US" sz="4000" dirty="0" smtClean="0"/>
            </a:br>
            <a:r>
              <a:rPr lang="en-US" sz="4000" dirty="0" smtClean="0"/>
              <a:t>Dynamic Binary Analysis</a:t>
            </a:r>
            <a:endParaRPr lang="en-US" sz="4000" dirty="0"/>
          </a:p>
        </p:txBody>
      </p:sp>
      <p:sp>
        <p:nvSpPr>
          <p:cNvPr id="8" name="TextBox 7"/>
          <p:cNvSpPr txBox="1"/>
          <p:nvPr/>
        </p:nvSpPr>
        <p:spPr>
          <a:xfrm>
            <a:off x="925687" y="3609623"/>
            <a:ext cx="7563259" cy="646331"/>
          </a:xfrm>
          <a:prstGeom prst="rect">
            <a:avLst/>
          </a:prstGeom>
          <a:noFill/>
        </p:spPr>
        <p:txBody>
          <a:bodyPr wrap="square" rtlCol="0">
            <a:spAutoFit/>
          </a:bodyPr>
          <a:lstStyle/>
          <a:p>
            <a:pPr algn="ctr"/>
            <a:r>
              <a:rPr lang="en-US" sz="3600" dirty="0" smtClean="0"/>
              <a:t>Goal: Test exploitability of buggy path</a:t>
            </a:r>
            <a:endParaRPr lang="en-US" sz="3600" dirty="0"/>
          </a:p>
        </p:txBody>
      </p:sp>
      <p:grpSp>
        <p:nvGrpSpPr>
          <p:cNvPr id="10" name="Group 9"/>
          <p:cNvGrpSpPr/>
          <p:nvPr/>
        </p:nvGrpSpPr>
        <p:grpSpPr>
          <a:xfrm>
            <a:off x="3271862" y="322561"/>
            <a:ext cx="2511988" cy="1507193"/>
            <a:chOff x="1177" y="1155923"/>
            <a:chExt cx="2511988" cy="1507193"/>
          </a:xfrm>
          <a:solidFill>
            <a:srgbClr val="416386"/>
          </a:solidFill>
        </p:grpSpPr>
        <p:sp>
          <p:nvSpPr>
            <p:cNvPr id="11" name="Rounded Rectangle 10"/>
            <p:cNvSpPr/>
            <p:nvPr/>
          </p:nvSpPr>
          <p:spPr>
            <a:xfrm>
              <a:off x="1177" y="1155923"/>
              <a:ext cx="2511988" cy="1507193"/>
            </a:xfrm>
            <a:prstGeom prst="roundRect">
              <a:avLst>
                <a:gd name="adj"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ounded Rectangle 4"/>
            <p:cNvSpPr/>
            <p:nvPr/>
          </p:nvSpPr>
          <p:spPr>
            <a:xfrm>
              <a:off x="45321" y="1200067"/>
              <a:ext cx="2423700" cy="14189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Exploit</a:t>
              </a:r>
              <a:br>
                <a:rPr lang="en-US" sz="3300" kern="1200" dirty="0" smtClean="0"/>
              </a:br>
              <a:r>
                <a:rPr lang="en-US" sz="3300" kern="1200" dirty="0" smtClean="0"/>
                <a:t>Generation</a:t>
              </a:r>
              <a:endParaRPr lang="en-US" sz="3300" kern="1200" dirty="0"/>
            </a:p>
          </p:txBody>
        </p:sp>
      </p:grpSp>
    </p:spTree>
    <p:extLst>
      <p:ext uri="{BB962C8B-B14F-4D97-AF65-F5344CB8AC3E}">
        <p14:creationId xmlns:p14="http://schemas.microsoft.com/office/powerpoint/2010/main" val="67447043"/>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5306090" y="123268"/>
            <a:ext cx="3810000" cy="6077215"/>
          </a:xfrm>
          <a:prstGeom prst="rect">
            <a:avLst/>
          </a:prstGeom>
          <a:solidFill>
            <a:schemeClr val="bg1"/>
          </a:solidFill>
          <a:ln w="6350">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6472459" y="1151423"/>
            <a:ext cx="2239029" cy="3352561"/>
            <a:chOff x="8782798" y="1646306"/>
            <a:chExt cx="2239029" cy="3352561"/>
          </a:xfrm>
        </p:grpSpPr>
        <p:sp>
          <p:nvSpPr>
            <p:cNvPr id="59" name="Rectangle 58"/>
            <p:cNvSpPr/>
            <p:nvPr/>
          </p:nvSpPr>
          <p:spPr>
            <a:xfrm>
              <a:off x="8782798" y="1646306"/>
              <a:ext cx="2203570" cy="3296235"/>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0" name="Rectangle 59"/>
            <p:cNvSpPr/>
            <p:nvPr/>
          </p:nvSpPr>
          <p:spPr>
            <a:xfrm>
              <a:off x="8782800" y="1646307"/>
              <a:ext cx="2239027" cy="3352560"/>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 name="Date Placeholder 1"/>
          <p:cNvSpPr>
            <a:spLocks noGrp="1"/>
          </p:cNvSpPr>
          <p:nvPr>
            <p:ph type="dt" sz="half" idx="10"/>
          </p:nvPr>
        </p:nvSpPr>
        <p:spPr/>
        <p:txBody>
          <a:bodyPr/>
          <a:lstStyle/>
          <a:p>
            <a:fld id="{E04AE1F0-F921-1A45-8C4E-1A3B6910F2F0}"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12" name="Slide Number Placeholder 11"/>
          <p:cNvSpPr>
            <a:spLocks noGrp="1"/>
          </p:cNvSpPr>
          <p:nvPr>
            <p:ph type="sldNum" sz="quarter" idx="12"/>
          </p:nvPr>
        </p:nvSpPr>
        <p:spPr/>
        <p:txBody>
          <a:bodyPr/>
          <a:lstStyle/>
          <a:p>
            <a:fld id="{2931D16F-D78E-6644-8DCF-1E7D6A697BF1}" type="slidenum">
              <a:rPr lang="en-US" smtClean="0"/>
              <a:t>63</a:t>
            </a:fld>
            <a:endParaRPr lang="en-US"/>
          </a:p>
        </p:txBody>
      </p:sp>
      <p:grpSp>
        <p:nvGrpSpPr>
          <p:cNvPr id="49" name="Group 48"/>
          <p:cNvGrpSpPr/>
          <p:nvPr/>
        </p:nvGrpSpPr>
        <p:grpSpPr>
          <a:xfrm>
            <a:off x="5190759" y="1589983"/>
            <a:ext cx="1253157" cy="2705987"/>
            <a:chOff x="5334000" y="1652969"/>
            <a:chExt cx="1253157" cy="2705987"/>
          </a:xfrm>
        </p:grpSpPr>
        <p:sp>
          <p:nvSpPr>
            <p:cNvPr id="50" name="TextBox 49"/>
            <p:cNvSpPr txBox="1"/>
            <p:nvPr/>
          </p:nvSpPr>
          <p:spPr>
            <a:xfrm>
              <a:off x="5334000" y="2838016"/>
              <a:ext cx="1088169" cy="838200"/>
            </a:xfrm>
            <a:prstGeom prst="rect">
              <a:avLst/>
            </a:prstGeom>
            <a:solidFill>
              <a:schemeClr val="bg1"/>
            </a:solidFill>
            <a:ln>
              <a:noFill/>
            </a:ln>
          </p:spPr>
          <p:txBody>
            <a:bodyPr wrap="square" rtlCol="0">
              <a:noAutofit/>
            </a:bodyPr>
            <a:lstStyle/>
            <a:p>
              <a:pPr algn="ctr"/>
              <a:r>
                <a:rPr lang="en-US" sz="2400" dirty="0" smtClean="0"/>
                <a:t>68 bytes</a:t>
              </a:r>
              <a:endParaRPr lang="el-GR" sz="2400" dirty="0" smtClean="0"/>
            </a:p>
          </p:txBody>
        </p:sp>
        <p:cxnSp>
          <p:nvCxnSpPr>
            <p:cNvPr id="51" name="Elbow Connector 50"/>
            <p:cNvCxnSpPr/>
            <p:nvPr/>
          </p:nvCxnSpPr>
          <p:spPr>
            <a:xfrm rot="5400000" flipH="1" flipV="1">
              <a:off x="5660615" y="1873332"/>
              <a:ext cx="1146906" cy="706179"/>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stCxn id="50" idx="2"/>
            </p:cNvCxnSpPr>
            <p:nvPr/>
          </p:nvCxnSpPr>
          <p:spPr>
            <a:xfrm rot="16200000" flipH="1">
              <a:off x="5891251" y="3663049"/>
              <a:ext cx="682740" cy="709073"/>
            </a:xfrm>
            <a:prstGeom prst="bentConnector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6352394" y="5497095"/>
            <a:ext cx="2648568" cy="546291"/>
          </a:xfrm>
          <a:prstGeom prst="rect">
            <a:avLst/>
          </a:prstGeom>
          <a:noFill/>
          <a:ln>
            <a:noFill/>
          </a:ln>
        </p:spPr>
        <p:txBody>
          <a:bodyPr wrap="square" rtlCol="0">
            <a:noAutofit/>
          </a:bodyPr>
          <a:lstStyle/>
          <a:p>
            <a:r>
              <a:rPr lang="en-US" sz="2800" dirty="0" smtClean="0"/>
              <a:t>Memory Layout</a:t>
            </a:r>
            <a:endParaRPr lang="el-GR" sz="2800" dirty="0" smtClean="0"/>
          </a:p>
        </p:txBody>
      </p:sp>
      <p:grpSp>
        <p:nvGrpSpPr>
          <p:cNvPr id="43" name="Group 42"/>
          <p:cNvGrpSpPr/>
          <p:nvPr/>
        </p:nvGrpSpPr>
        <p:grpSpPr>
          <a:xfrm>
            <a:off x="6487332" y="821919"/>
            <a:ext cx="2243757" cy="4516140"/>
            <a:chOff x="6815757" y="1718965"/>
            <a:chExt cx="1752600" cy="3886200"/>
          </a:xfrm>
        </p:grpSpPr>
        <p:sp>
          <p:nvSpPr>
            <p:cNvPr id="45" name="Rectangle 44"/>
            <p:cNvSpPr/>
            <p:nvPr/>
          </p:nvSpPr>
          <p:spPr bwMode="auto">
            <a:xfrm>
              <a:off x="6815757" y="1718965"/>
              <a:ext cx="1752600" cy="3886200"/>
            </a:xfrm>
            <a:prstGeom prst="rect">
              <a:avLst/>
            </a:prstGeom>
            <a:noFill/>
            <a:ln w="38100" cap="flat" cmpd="sng" algn="ctr">
              <a:solidFill>
                <a:srgbClr val="00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400" b="1" i="0" u="none" strike="noStrike" cap="none" normalizeH="0" baseline="0" dirty="0">
                <a:ln>
                  <a:noFill/>
                </a:ln>
                <a:solidFill>
                  <a:srgbClr val="000000"/>
                </a:solidFill>
                <a:effectLst/>
                <a:latin typeface="Arial" pitchFamily="-65" charset="0"/>
              </a:endParaRPr>
            </a:p>
          </p:txBody>
        </p:sp>
        <p:sp>
          <p:nvSpPr>
            <p:cNvPr id="46" name="Rectangle 45"/>
            <p:cNvSpPr/>
            <p:nvPr/>
          </p:nvSpPr>
          <p:spPr>
            <a:xfrm>
              <a:off x="6823605" y="2059644"/>
              <a:ext cx="1744752" cy="54629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000000"/>
                </a:solidFill>
              </a:endParaRPr>
            </a:p>
          </p:txBody>
        </p:sp>
        <p:sp>
          <p:nvSpPr>
            <p:cNvPr id="47" name="Rectangle 46"/>
            <p:cNvSpPr/>
            <p:nvPr/>
          </p:nvSpPr>
          <p:spPr>
            <a:xfrm>
              <a:off x="6815758" y="2619781"/>
              <a:ext cx="1752599"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smtClean="0">
                <a:solidFill>
                  <a:srgbClr val="000000"/>
                </a:solidFill>
              </a:endParaRPr>
            </a:p>
            <a:p>
              <a:pPr algn="ctr"/>
              <a:endParaRPr lang="en-US" sz="2400" dirty="0">
                <a:solidFill>
                  <a:srgbClr val="000000"/>
                </a:solidFill>
              </a:endParaRPr>
            </a:p>
            <a:p>
              <a:pPr algn="ctr"/>
              <a:endParaRPr lang="en-US" sz="2400" dirty="0" smtClean="0">
                <a:solidFill>
                  <a:srgbClr val="000000"/>
                </a:solidFill>
              </a:endParaRPr>
            </a:p>
          </p:txBody>
        </p:sp>
        <p:sp>
          <p:nvSpPr>
            <p:cNvPr id="48" name="Rectangle 47"/>
            <p:cNvSpPr/>
            <p:nvPr/>
          </p:nvSpPr>
          <p:spPr>
            <a:xfrm>
              <a:off x="6815757" y="3753050"/>
              <a:ext cx="1748907" cy="112063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0000"/>
                </a:solidFill>
              </a:endParaRPr>
            </a:p>
            <a:p>
              <a:pPr algn="ctr"/>
              <a:endParaRPr lang="en-US" dirty="0">
                <a:solidFill>
                  <a:srgbClr val="000000"/>
                </a:solidFill>
              </a:endParaRPr>
            </a:p>
            <a:p>
              <a:pPr algn="ctr"/>
              <a:endParaRPr lang="en-US" sz="2400" dirty="0" smtClean="0">
                <a:solidFill>
                  <a:srgbClr val="000000"/>
                </a:solidFill>
              </a:endParaRPr>
            </a:p>
          </p:txBody>
        </p:sp>
      </p:grpSp>
      <p:grpSp>
        <p:nvGrpSpPr>
          <p:cNvPr id="53" name="Group 52"/>
          <p:cNvGrpSpPr/>
          <p:nvPr/>
        </p:nvGrpSpPr>
        <p:grpSpPr>
          <a:xfrm>
            <a:off x="6490462" y="1151423"/>
            <a:ext cx="2239029" cy="3352561"/>
            <a:chOff x="4329142" y="1070708"/>
            <a:chExt cx="997106" cy="367607"/>
          </a:xfrm>
        </p:grpSpPr>
        <p:sp>
          <p:nvSpPr>
            <p:cNvPr id="54" name="Rectangle 53"/>
            <p:cNvSpPr/>
            <p:nvPr/>
          </p:nvSpPr>
          <p:spPr>
            <a:xfrm>
              <a:off x="4329142" y="1070708"/>
              <a:ext cx="981315" cy="361533"/>
            </a:xfrm>
            <a:prstGeom prst="rect">
              <a:avLst/>
            </a:prstGeom>
            <a:solidFill>
              <a:srgbClr val="FFB03B">
                <a:alpha val="48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Rectangle 54"/>
            <p:cNvSpPr/>
            <p:nvPr/>
          </p:nvSpPr>
          <p:spPr>
            <a:xfrm>
              <a:off x="4329143" y="1070708"/>
              <a:ext cx="997105" cy="367607"/>
            </a:xfrm>
            <a:prstGeom prst="rect">
              <a:avLst/>
            </a:prstGeom>
            <a:solidFill>
              <a:srgbClr val="B64926">
                <a:alpha val="54000"/>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grpSp>
      <p:sp>
        <p:nvSpPr>
          <p:cNvPr id="44" name="TextBox 43"/>
          <p:cNvSpPr txBox="1"/>
          <p:nvPr/>
        </p:nvSpPr>
        <p:spPr>
          <a:xfrm>
            <a:off x="5791200" y="142569"/>
            <a:ext cx="3352800" cy="546291"/>
          </a:xfrm>
          <a:prstGeom prst="rect">
            <a:avLst/>
          </a:prstGeom>
          <a:noFill/>
          <a:ln>
            <a:noFill/>
          </a:ln>
        </p:spPr>
        <p:txBody>
          <a:bodyPr wrap="square" rtlCol="0">
            <a:noAutofit/>
          </a:bodyPr>
          <a:lstStyle/>
          <a:p>
            <a:r>
              <a:rPr lang="en-US" sz="2400" dirty="0" err="1">
                <a:latin typeface="Arial"/>
                <a:cs typeface="Arial"/>
              </a:rPr>
              <a:t>g</a:t>
            </a:r>
            <a:r>
              <a:rPr lang="en-US" sz="2400" dirty="0" err="1" smtClean="0">
                <a:latin typeface="Arial"/>
                <a:cs typeface="Arial"/>
              </a:rPr>
              <a:t>et_info</a:t>
            </a:r>
            <a:r>
              <a:rPr lang="en-US" sz="2800" dirty="0" smtClean="0"/>
              <a:t> stack frame</a:t>
            </a:r>
            <a:endParaRPr lang="el-GR" sz="2800" dirty="0" smtClean="0"/>
          </a:p>
        </p:txBody>
      </p:sp>
      <p:sp>
        <p:nvSpPr>
          <p:cNvPr id="40" name="TextBox 39"/>
          <p:cNvSpPr txBox="1"/>
          <p:nvPr/>
        </p:nvSpPr>
        <p:spPr>
          <a:xfrm>
            <a:off x="6821927" y="2183512"/>
            <a:ext cx="1569786" cy="1077218"/>
          </a:xfrm>
          <a:prstGeom prst="rect">
            <a:avLst/>
          </a:prstGeom>
          <a:noFill/>
        </p:spPr>
        <p:txBody>
          <a:bodyPr wrap="square" rtlCol="0">
            <a:spAutoFit/>
          </a:bodyPr>
          <a:lstStyle/>
          <a:p>
            <a:pPr algn="ctr"/>
            <a:r>
              <a:rPr lang="en-US" sz="3200" dirty="0" smtClean="0">
                <a:solidFill>
                  <a:schemeClr val="bg1"/>
                </a:solidFill>
              </a:rPr>
              <a:t>User Input</a:t>
            </a:r>
            <a:endParaRPr lang="en-US" sz="3200" dirty="0">
              <a:solidFill>
                <a:schemeClr val="bg1"/>
              </a:solidFill>
            </a:endParaRPr>
          </a:p>
        </p:txBody>
      </p:sp>
      <p:sp>
        <p:nvSpPr>
          <p:cNvPr id="4" name="TextBox 3"/>
          <p:cNvSpPr txBox="1"/>
          <p:nvPr/>
        </p:nvSpPr>
        <p:spPr>
          <a:xfrm>
            <a:off x="4835780" y="4258262"/>
            <a:ext cx="1788775" cy="461665"/>
          </a:xfrm>
          <a:prstGeom prst="rect">
            <a:avLst/>
          </a:prstGeom>
          <a:noFill/>
        </p:spPr>
        <p:txBody>
          <a:bodyPr wrap="square" rtlCol="0">
            <a:spAutoFit/>
          </a:bodyPr>
          <a:lstStyle/>
          <a:p>
            <a:r>
              <a:rPr lang="en-US" sz="2400" dirty="0" err="1" smtClean="0"/>
              <a:t>ifr.ifr_name</a:t>
            </a:r>
            <a:endParaRPr lang="en-US" sz="2400" dirty="0"/>
          </a:p>
        </p:txBody>
      </p:sp>
      <p:sp>
        <p:nvSpPr>
          <p:cNvPr id="7" name="Rectangle 6"/>
          <p:cNvSpPr/>
          <p:nvPr/>
        </p:nvSpPr>
        <p:spPr>
          <a:xfrm>
            <a:off x="271145" y="1151423"/>
            <a:ext cx="4452481" cy="4684566"/>
          </a:xfrm>
          <a:prstGeom prst="rect">
            <a:avLst/>
          </a:prstGeom>
          <a:ln w="3175" cmpd="sng"/>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813435" y="1238222"/>
            <a:ext cx="3125300" cy="954107"/>
          </a:xfrm>
          <a:prstGeom prst="rect">
            <a:avLst/>
          </a:prstGeom>
          <a:noFill/>
        </p:spPr>
        <p:txBody>
          <a:bodyPr wrap="square" rtlCol="0">
            <a:spAutoFit/>
          </a:bodyPr>
          <a:lstStyle/>
          <a:p>
            <a:pPr algn="ctr"/>
            <a:r>
              <a:rPr lang="en-US" sz="2800" b="1" dirty="0" smtClean="0"/>
              <a:t>Control Hijack for bug found:</a:t>
            </a:r>
            <a:endParaRPr lang="en-US" sz="2800" b="1" dirty="0"/>
          </a:p>
        </p:txBody>
      </p:sp>
      <p:sp>
        <p:nvSpPr>
          <p:cNvPr id="10" name="TextBox 9"/>
          <p:cNvSpPr txBox="1"/>
          <p:nvPr/>
        </p:nvSpPr>
        <p:spPr>
          <a:xfrm>
            <a:off x="585102" y="2758019"/>
            <a:ext cx="3810297" cy="954107"/>
          </a:xfrm>
          <a:prstGeom prst="rect">
            <a:avLst/>
          </a:prstGeom>
          <a:noFill/>
        </p:spPr>
        <p:txBody>
          <a:bodyPr wrap="square" rtlCol="0">
            <a:spAutoFit/>
          </a:bodyPr>
          <a:lstStyle/>
          <a:p>
            <a:pPr algn="ctr"/>
            <a:r>
              <a:rPr lang="el-GR" sz="3200" dirty="0" smtClean="0"/>
              <a:t>Λ</a:t>
            </a:r>
            <a:endParaRPr lang="en-US" sz="3200" dirty="0" smtClean="0"/>
          </a:p>
          <a:p>
            <a:pPr algn="ctr"/>
            <a:r>
              <a:rPr lang="en-US" sz="2400" dirty="0" smtClean="0"/>
              <a:t>length(input) &gt; 68 bytes </a:t>
            </a:r>
            <a:endParaRPr lang="en-US" sz="2400" dirty="0"/>
          </a:p>
        </p:txBody>
      </p:sp>
      <p:sp>
        <p:nvSpPr>
          <p:cNvPr id="56" name="TextBox 55"/>
          <p:cNvSpPr txBox="1"/>
          <p:nvPr/>
        </p:nvSpPr>
        <p:spPr>
          <a:xfrm>
            <a:off x="580521" y="3679126"/>
            <a:ext cx="3810297" cy="954107"/>
          </a:xfrm>
          <a:prstGeom prst="rect">
            <a:avLst/>
          </a:prstGeom>
          <a:noFill/>
        </p:spPr>
        <p:txBody>
          <a:bodyPr wrap="square" rtlCol="0">
            <a:spAutoFit/>
          </a:bodyPr>
          <a:lstStyle/>
          <a:p>
            <a:pPr algn="ctr"/>
            <a:r>
              <a:rPr lang="el-GR" sz="3200" dirty="0" smtClean="0"/>
              <a:t>Λ</a:t>
            </a:r>
            <a:endParaRPr lang="en-US" sz="3200" dirty="0" smtClean="0"/>
          </a:p>
          <a:p>
            <a:pPr algn="ctr"/>
            <a:r>
              <a:rPr lang="en-US" sz="2400" dirty="0" smtClean="0"/>
              <a:t>input[0-63]  ==  &lt;</a:t>
            </a:r>
            <a:r>
              <a:rPr lang="en-US" sz="2400" dirty="0" err="1" smtClean="0"/>
              <a:t>shellcode</a:t>
            </a:r>
            <a:r>
              <a:rPr lang="en-US" sz="2400" dirty="0"/>
              <a:t>&gt;</a:t>
            </a:r>
            <a:r>
              <a:rPr lang="en-US" sz="2400" dirty="0" smtClean="0"/>
              <a:t> </a:t>
            </a:r>
            <a:endParaRPr lang="en-US" sz="2400" dirty="0"/>
          </a:p>
        </p:txBody>
      </p:sp>
      <p:sp>
        <p:nvSpPr>
          <p:cNvPr id="57" name="TextBox 56"/>
          <p:cNvSpPr txBox="1"/>
          <p:nvPr/>
        </p:nvSpPr>
        <p:spPr>
          <a:xfrm>
            <a:off x="271146" y="4575329"/>
            <a:ext cx="4452480" cy="954107"/>
          </a:xfrm>
          <a:prstGeom prst="rect">
            <a:avLst/>
          </a:prstGeom>
          <a:noFill/>
        </p:spPr>
        <p:txBody>
          <a:bodyPr wrap="square" rtlCol="0">
            <a:spAutoFit/>
          </a:bodyPr>
          <a:lstStyle/>
          <a:p>
            <a:pPr algn="ctr"/>
            <a:r>
              <a:rPr lang="el-GR" sz="3200" dirty="0"/>
              <a:t>Λ</a:t>
            </a:r>
            <a:endParaRPr lang="el-GR" sz="3200" dirty="0" smtClean="0"/>
          </a:p>
          <a:p>
            <a:pPr algn="ctr"/>
            <a:r>
              <a:rPr lang="en-US" sz="2400" dirty="0" smtClean="0"/>
              <a:t>input[64-67]  ==  &lt;</a:t>
            </a:r>
            <a:r>
              <a:rPr lang="en-US" sz="2400" dirty="0" err="1" smtClean="0"/>
              <a:t>shellcode</a:t>
            </a:r>
            <a:r>
              <a:rPr lang="en-US" sz="2400" dirty="0" smtClean="0"/>
              <a:t> </a:t>
            </a:r>
            <a:r>
              <a:rPr lang="en-US" sz="2400" dirty="0" err="1" smtClean="0"/>
              <a:t>addr</a:t>
            </a:r>
            <a:r>
              <a:rPr lang="en-US" sz="2400" dirty="0" smtClean="0"/>
              <a:t>&gt; </a:t>
            </a:r>
            <a:endParaRPr lang="en-US" sz="2400" dirty="0"/>
          </a:p>
        </p:txBody>
      </p:sp>
      <p:sp>
        <p:nvSpPr>
          <p:cNvPr id="61" name="TextBox 60"/>
          <p:cNvSpPr txBox="1"/>
          <p:nvPr/>
        </p:nvSpPr>
        <p:spPr>
          <a:xfrm>
            <a:off x="271146" y="2303762"/>
            <a:ext cx="4452479" cy="461665"/>
          </a:xfrm>
          <a:prstGeom prst="rect">
            <a:avLst/>
          </a:prstGeom>
          <a:noFill/>
        </p:spPr>
        <p:txBody>
          <a:bodyPr wrap="square" rtlCol="0">
            <a:spAutoFit/>
          </a:bodyPr>
          <a:lstStyle/>
          <a:p>
            <a:pPr algn="ctr"/>
            <a:r>
              <a:rPr lang="en-US" sz="2400" dirty="0" smtClean="0"/>
              <a:t>length(input) &gt; </a:t>
            </a:r>
            <a:r>
              <a:rPr lang="en-US" sz="2400" dirty="0" err="1" smtClean="0"/>
              <a:t>sizeof</a:t>
            </a:r>
            <a:r>
              <a:rPr lang="en-US" sz="2400" dirty="0" smtClean="0"/>
              <a:t>(</a:t>
            </a:r>
            <a:r>
              <a:rPr lang="en-US" sz="2400" dirty="0" err="1" smtClean="0"/>
              <a:t>ifr_name</a:t>
            </a:r>
            <a:r>
              <a:rPr lang="en-US" sz="2400" dirty="0" smtClean="0"/>
              <a:t>)</a:t>
            </a:r>
            <a:endParaRPr lang="en-US" sz="2400" dirty="0"/>
          </a:p>
        </p:txBody>
      </p:sp>
    </p:spTree>
    <p:extLst>
      <p:ext uri="{BB962C8B-B14F-4D97-AF65-F5344CB8AC3E}">
        <p14:creationId xmlns:p14="http://schemas.microsoft.com/office/powerpoint/2010/main" val="40671191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6" grpId="0"/>
      <p:bldP spid="5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Generating Exploits</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64</a:t>
            </a:fld>
            <a:endParaRPr lang="en-US"/>
          </a:p>
        </p:txBody>
      </p:sp>
      <p:grpSp>
        <p:nvGrpSpPr>
          <p:cNvPr id="18" name="Group 17"/>
          <p:cNvGrpSpPr/>
          <p:nvPr/>
        </p:nvGrpSpPr>
        <p:grpSpPr>
          <a:xfrm>
            <a:off x="273647" y="1380743"/>
            <a:ext cx="3365585" cy="2388974"/>
            <a:chOff x="4234319" y="1238222"/>
            <a:chExt cx="4452481" cy="4684566"/>
          </a:xfrm>
        </p:grpSpPr>
        <p:sp>
          <p:nvSpPr>
            <p:cNvPr id="12" name="Rectangle 11"/>
            <p:cNvSpPr/>
            <p:nvPr/>
          </p:nvSpPr>
          <p:spPr>
            <a:xfrm>
              <a:off x="4234319" y="1238222"/>
              <a:ext cx="4452481" cy="4684566"/>
            </a:xfrm>
            <a:prstGeom prst="rect">
              <a:avLst/>
            </a:prstGeom>
            <a:ln w="3175" cmpd="sng"/>
          </p:spPr>
          <p:style>
            <a:lnRef idx="2">
              <a:schemeClr val="dk1"/>
            </a:lnRef>
            <a:fillRef idx="1">
              <a:schemeClr val="lt1"/>
            </a:fillRef>
            <a:effectRef idx="0">
              <a:schemeClr val="dk1"/>
            </a:effectRef>
            <a:fontRef idx="minor">
              <a:schemeClr val="dk1"/>
            </a:fontRef>
          </p:style>
          <p:txBody>
            <a:bodyPr rtlCol="0" anchor="ctr"/>
            <a:lstStyle/>
            <a:p>
              <a:pPr algn="ctr"/>
              <a:endParaRPr lang="en-US" sz="1400"/>
            </a:p>
          </p:txBody>
        </p:sp>
        <p:sp>
          <p:nvSpPr>
            <p:cNvPr id="13" name="TextBox 12"/>
            <p:cNvSpPr txBox="1"/>
            <p:nvPr/>
          </p:nvSpPr>
          <p:spPr>
            <a:xfrm>
              <a:off x="4776608" y="1325022"/>
              <a:ext cx="3125299" cy="603523"/>
            </a:xfrm>
            <a:prstGeom prst="rect">
              <a:avLst/>
            </a:prstGeom>
            <a:noFill/>
          </p:spPr>
          <p:txBody>
            <a:bodyPr wrap="square" rtlCol="0">
              <a:spAutoFit/>
            </a:bodyPr>
            <a:lstStyle/>
            <a:p>
              <a:pPr algn="ctr"/>
              <a:r>
                <a:rPr lang="en-US" sz="1400" b="1" dirty="0" smtClean="0"/>
                <a:t>Control Hijack for bug found:</a:t>
              </a:r>
              <a:endParaRPr lang="en-US" sz="1400" b="1" dirty="0"/>
            </a:p>
          </p:txBody>
        </p:sp>
        <p:sp>
          <p:nvSpPr>
            <p:cNvPr id="14" name="TextBox 13"/>
            <p:cNvSpPr txBox="1"/>
            <p:nvPr/>
          </p:nvSpPr>
          <p:spPr>
            <a:xfrm>
              <a:off x="4548276" y="2844818"/>
              <a:ext cx="3810297" cy="1025988"/>
            </a:xfrm>
            <a:prstGeom prst="rect">
              <a:avLst/>
            </a:prstGeom>
            <a:noFill/>
          </p:spPr>
          <p:txBody>
            <a:bodyPr wrap="square" rtlCol="0">
              <a:spAutoFit/>
            </a:bodyPr>
            <a:lstStyle/>
            <a:p>
              <a:pPr algn="ctr"/>
              <a:r>
                <a:rPr lang="el-GR" sz="1400" dirty="0" smtClean="0"/>
                <a:t>Λ</a:t>
              </a:r>
              <a:endParaRPr lang="en-US" sz="1400" dirty="0" smtClean="0"/>
            </a:p>
            <a:p>
              <a:pPr algn="ctr"/>
              <a:r>
                <a:rPr lang="en-US" sz="1400" dirty="0" smtClean="0"/>
                <a:t>length(input) &gt; 68 bytes </a:t>
              </a:r>
              <a:endParaRPr lang="en-US" sz="1400" dirty="0"/>
            </a:p>
          </p:txBody>
        </p:sp>
        <p:sp>
          <p:nvSpPr>
            <p:cNvPr id="15" name="TextBox 14"/>
            <p:cNvSpPr txBox="1"/>
            <p:nvPr/>
          </p:nvSpPr>
          <p:spPr>
            <a:xfrm>
              <a:off x="4543695" y="3765925"/>
              <a:ext cx="3810297" cy="1025988"/>
            </a:xfrm>
            <a:prstGeom prst="rect">
              <a:avLst/>
            </a:prstGeom>
            <a:noFill/>
          </p:spPr>
          <p:txBody>
            <a:bodyPr wrap="square" rtlCol="0">
              <a:spAutoFit/>
            </a:bodyPr>
            <a:lstStyle/>
            <a:p>
              <a:pPr algn="ctr"/>
              <a:r>
                <a:rPr lang="el-GR" sz="1400" dirty="0" smtClean="0"/>
                <a:t>Λ</a:t>
              </a:r>
              <a:endParaRPr lang="en-US" sz="1400" dirty="0" smtClean="0"/>
            </a:p>
            <a:p>
              <a:pPr algn="ctr"/>
              <a:r>
                <a:rPr lang="en-US" sz="1400" dirty="0" smtClean="0"/>
                <a:t>input[0-63]  ==  &lt;</a:t>
              </a:r>
              <a:r>
                <a:rPr lang="en-US" sz="1400" dirty="0" err="1" smtClean="0"/>
                <a:t>shellcode</a:t>
              </a:r>
              <a:r>
                <a:rPr lang="en-US" sz="1400" dirty="0"/>
                <a:t>&gt;</a:t>
              </a:r>
              <a:r>
                <a:rPr lang="en-US" sz="1400" dirty="0" smtClean="0"/>
                <a:t> </a:t>
              </a:r>
              <a:endParaRPr lang="en-US" sz="1400" dirty="0"/>
            </a:p>
          </p:txBody>
        </p:sp>
        <p:sp>
          <p:nvSpPr>
            <p:cNvPr id="16" name="TextBox 15"/>
            <p:cNvSpPr txBox="1"/>
            <p:nvPr/>
          </p:nvSpPr>
          <p:spPr>
            <a:xfrm>
              <a:off x="4234320" y="4662128"/>
              <a:ext cx="4452480" cy="1025988"/>
            </a:xfrm>
            <a:prstGeom prst="rect">
              <a:avLst/>
            </a:prstGeom>
            <a:noFill/>
          </p:spPr>
          <p:txBody>
            <a:bodyPr wrap="square" rtlCol="0">
              <a:spAutoFit/>
            </a:bodyPr>
            <a:lstStyle/>
            <a:p>
              <a:pPr algn="ctr"/>
              <a:r>
                <a:rPr lang="el-GR" sz="1400" dirty="0"/>
                <a:t>Λ</a:t>
              </a:r>
              <a:endParaRPr lang="el-GR" sz="1400" dirty="0" smtClean="0"/>
            </a:p>
            <a:p>
              <a:pPr algn="ctr"/>
              <a:r>
                <a:rPr lang="en-US" sz="1400" dirty="0" smtClean="0"/>
                <a:t>input[64-67]  ==  &lt;</a:t>
              </a:r>
              <a:r>
                <a:rPr lang="en-US" sz="1400" dirty="0" err="1" smtClean="0"/>
                <a:t>shellcode</a:t>
              </a:r>
              <a:r>
                <a:rPr lang="en-US" sz="1400" dirty="0" smtClean="0"/>
                <a:t> </a:t>
              </a:r>
              <a:r>
                <a:rPr lang="en-US" sz="1400" dirty="0" err="1" smtClean="0"/>
                <a:t>addr</a:t>
              </a:r>
              <a:r>
                <a:rPr lang="en-US" sz="1400" dirty="0" smtClean="0"/>
                <a:t>&gt; </a:t>
              </a:r>
              <a:endParaRPr lang="en-US" sz="1400" dirty="0"/>
            </a:p>
          </p:txBody>
        </p:sp>
        <p:sp>
          <p:nvSpPr>
            <p:cNvPr id="17" name="TextBox 16"/>
            <p:cNvSpPr txBox="1"/>
            <p:nvPr/>
          </p:nvSpPr>
          <p:spPr>
            <a:xfrm>
              <a:off x="4234320" y="2390561"/>
              <a:ext cx="4452478" cy="603523"/>
            </a:xfrm>
            <a:prstGeom prst="rect">
              <a:avLst/>
            </a:prstGeom>
            <a:noFill/>
          </p:spPr>
          <p:txBody>
            <a:bodyPr wrap="square" rtlCol="0">
              <a:spAutoFit/>
            </a:bodyPr>
            <a:lstStyle/>
            <a:p>
              <a:pPr algn="ctr"/>
              <a:r>
                <a:rPr lang="en-US" sz="1400" dirty="0" smtClean="0"/>
                <a:t>length(input) &gt; </a:t>
              </a:r>
              <a:r>
                <a:rPr lang="en-US" sz="1400" dirty="0" err="1" smtClean="0"/>
                <a:t>sizeof</a:t>
              </a:r>
              <a:r>
                <a:rPr lang="en-US" sz="1400" dirty="0" smtClean="0"/>
                <a:t>(</a:t>
              </a:r>
              <a:r>
                <a:rPr lang="en-US" sz="1400" dirty="0" err="1" smtClean="0"/>
                <a:t>ifr_name</a:t>
              </a:r>
              <a:r>
                <a:rPr lang="en-US" sz="1400" dirty="0" smtClean="0"/>
                <a:t>)</a:t>
              </a:r>
              <a:endParaRPr lang="en-US" sz="1400" dirty="0"/>
            </a:p>
          </p:txBody>
        </p:sp>
      </p:grpSp>
      <p:grpSp>
        <p:nvGrpSpPr>
          <p:cNvPr id="21" name="Group 20"/>
          <p:cNvGrpSpPr/>
          <p:nvPr/>
        </p:nvGrpSpPr>
        <p:grpSpPr>
          <a:xfrm>
            <a:off x="498165" y="4117811"/>
            <a:ext cx="8346157" cy="1999298"/>
            <a:chOff x="-301538" y="4168774"/>
            <a:chExt cx="8346157" cy="1999298"/>
          </a:xfrm>
        </p:grpSpPr>
        <p:pic>
          <p:nvPicPr>
            <p:cNvPr id="19" name="Picture 18"/>
            <p:cNvPicPr>
              <a:picLocks noChangeAspect="1"/>
            </p:cNvPicPr>
            <p:nvPr/>
          </p:nvPicPr>
          <p:blipFill>
            <a:blip r:embed="rId2"/>
            <a:stretch>
              <a:fillRect/>
            </a:stretch>
          </p:blipFill>
          <p:spPr>
            <a:xfrm>
              <a:off x="1498971" y="4168774"/>
              <a:ext cx="6545648" cy="1999298"/>
            </a:xfrm>
            <a:prstGeom prst="rect">
              <a:avLst/>
            </a:prstGeom>
            <a:solidFill>
              <a:schemeClr val="bg1"/>
            </a:solidFill>
            <a:ln>
              <a:solidFill>
                <a:schemeClr val="tx1"/>
              </a:solidFill>
            </a:ln>
          </p:spPr>
        </p:pic>
        <p:sp>
          <p:nvSpPr>
            <p:cNvPr id="20" name="TextBox 19"/>
            <p:cNvSpPr txBox="1"/>
            <p:nvPr/>
          </p:nvSpPr>
          <p:spPr>
            <a:xfrm>
              <a:off x="-301538" y="4795524"/>
              <a:ext cx="2625823" cy="523220"/>
            </a:xfrm>
            <a:prstGeom prst="rect">
              <a:avLst/>
            </a:prstGeom>
            <a:noFill/>
            <a:ln>
              <a:noFill/>
            </a:ln>
          </p:spPr>
          <p:txBody>
            <a:bodyPr wrap="square" rtlCol="0">
              <a:spAutoFit/>
            </a:bodyPr>
            <a:lstStyle/>
            <a:p>
              <a:r>
                <a:rPr lang="en-US" sz="2800" dirty="0" smtClean="0"/>
                <a:t>Example:</a:t>
              </a:r>
              <a:endParaRPr lang="en-US" sz="2800" dirty="0"/>
            </a:p>
          </p:txBody>
        </p:sp>
      </p:grpSp>
      <p:sp>
        <p:nvSpPr>
          <p:cNvPr id="7" name="Right Arrow 6"/>
          <p:cNvSpPr/>
          <p:nvPr/>
        </p:nvSpPr>
        <p:spPr>
          <a:xfrm>
            <a:off x="3837169" y="2276175"/>
            <a:ext cx="532560" cy="563972"/>
          </a:xfrm>
          <a:prstGeom prst="rightArrow">
            <a:avLst/>
          </a:prstGeom>
          <a:solidFill>
            <a:srgbClr val="7E8AA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756676" y="1968398"/>
            <a:ext cx="2904006" cy="1242565"/>
          </a:xfrm>
          <a:prstGeom prst="rect">
            <a:avLst/>
          </a:prstGeom>
          <a:solidFill>
            <a:srgbClr val="BD8D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SMT Solver</a:t>
            </a:r>
            <a:endParaRPr lang="en-US" sz="3200" dirty="0"/>
          </a:p>
        </p:txBody>
      </p:sp>
      <p:sp>
        <p:nvSpPr>
          <p:cNvPr id="9" name="Down Arrow 8"/>
          <p:cNvSpPr/>
          <p:nvPr/>
        </p:nvSpPr>
        <p:spPr>
          <a:xfrm>
            <a:off x="5924213" y="3413109"/>
            <a:ext cx="628988" cy="569215"/>
          </a:xfrm>
          <a:prstGeom prst="downArrow">
            <a:avLst/>
          </a:prstGeom>
          <a:solidFill>
            <a:srgbClr val="7E8AA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492754"/>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65</a:t>
            </a:fld>
            <a:endParaRPr lang="en-US"/>
          </a:p>
        </p:txBody>
      </p:sp>
      <p:sp>
        <p:nvSpPr>
          <p:cNvPr id="7" name="TextBox 6"/>
          <p:cNvSpPr txBox="1"/>
          <p:nvPr/>
        </p:nvSpPr>
        <p:spPr>
          <a:xfrm>
            <a:off x="1443791" y="2539999"/>
            <a:ext cx="6122737" cy="830997"/>
          </a:xfrm>
          <a:prstGeom prst="rect">
            <a:avLst/>
          </a:prstGeom>
          <a:noFill/>
        </p:spPr>
        <p:txBody>
          <a:bodyPr wrap="square" rtlCol="0">
            <a:spAutoFit/>
          </a:bodyPr>
          <a:lstStyle/>
          <a:p>
            <a:pPr algn="ctr"/>
            <a:r>
              <a:rPr lang="en-US" sz="4800" dirty="0" smtClean="0"/>
              <a:t>Results Overview</a:t>
            </a:r>
            <a:endParaRPr lang="en-US" sz="4800" dirty="0"/>
          </a:p>
        </p:txBody>
      </p:sp>
    </p:spTree>
    <p:extLst>
      <p:ext uri="{BB962C8B-B14F-4D97-AF65-F5344CB8AC3E}">
        <p14:creationId xmlns:p14="http://schemas.microsoft.com/office/powerpoint/2010/main" val="418095919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66</a:t>
            </a:fld>
            <a:endParaRPr lang="en-US"/>
          </a:p>
        </p:txBody>
      </p:sp>
      <p:sp>
        <p:nvSpPr>
          <p:cNvPr id="5" name="TextBox 4"/>
          <p:cNvSpPr txBox="1"/>
          <p:nvPr/>
        </p:nvSpPr>
        <p:spPr>
          <a:xfrm>
            <a:off x="927601" y="1441161"/>
            <a:ext cx="7549240" cy="707886"/>
          </a:xfrm>
          <a:prstGeom prst="rect">
            <a:avLst/>
          </a:prstGeom>
          <a:noFill/>
        </p:spPr>
        <p:txBody>
          <a:bodyPr wrap="square" rtlCol="0">
            <a:spAutoFit/>
          </a:bodyPr>
          <a:lstStyle/>
          <a:p>
            <a:pPr algn="ctr"/>
            <a:r>
              <a:rPr lang="en-US" sz="4000" dirty="0" smtClean="0"/>
              <a:t>AEG </a:t>
            </a:r>
            <a:r>
              <a:rPr lang="en-US" sz="4000" dirty="0" err="1" smtClean="0"/>
              <a:t>vs</a:t>
            </a:r>
            <a:r>
              <a:rPr lang="en-US" sz="4000" dirty="0" smtClean="0"/>
              <a:t> Real-world applications</a:t>
            </a:r>
            <a:endParaRPr lang="en-US" sz="4000" dirty="0"/>
          </a:p>
        </p:txBody>
      </p:sp>
      <p:sp>
        <p:nvSpPr>
          <p:cNvPr id="6" name="TextBox 5"/>
          <p:cNvSpPr txBox="1"/>
          <p:nvPr/>
        </p:nvSpPr>
        <p:spPr>
          <a:xfrm>
            <a:off x="627913" y="2725363"/>
            <a:ext cx="7848927" cy="1077218"/>
          </a:xfrm>
          <a:prstGeom prst="rect">
            <a:avLst/>
          </a:prstGeom>
          <a:noFill/>
        </p:spPr>
        <p:txBody>
          <a:bodyPr wrap="square" rtlCol="0">
            <a:spAutoFit/>
          </a:bodyPr>
          <a:lstStyle/>
          <a:p>
            <a:pPr algn="ctr"/>
            <a:r>
              <a:rPr lang="en-US" sz="3200" dirty="0" smtClean="0"/>
              <a:t>Analyzed </a:t>
            </a:r>
            <a:r>
              <a:rPr lang="en-US" sz="3200" b="1" dirty="0" smtClean="0"/>
              <a:t>14</a:t>
            </a:r>
            <a:r>
              <a:rPr lang="en-US" sz="3200" dirty="0" smtClean="0"/>
              <a:t> applications for 3 hours and generated </a:t>
            </a:r>
            <a:r>
              <a:rPr lang="en-US" sz="3200" b="1" dirty="0" smtClean="0"/>
              <a:t>16</a:t>
            </a:r>
            <a:r>
              <a:rPr lang="en-US" sz="3200" dirty="0" smtClean="0"/>
              <a:t> working control-hijack exploits</a:t>
            </a:r>
            <a:endParaRPr lang="en-US" sz="3200" dirty="0"/>
          </a:p>
        </p:txBody>
      </p:sp>
    </p:spTree>
    <p:extLst>
      <p:ext uri="{BB962C8B-B14F-4D97-AF65-F5344CB8AC3E}">
        <p14:creationId xmlns:p14="http://schemas.microsoft.com/office/powerpoint/2010/main" val="4020891403"/>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13"/>
          <p:cNvGraphicFramePr>
            <a:graphicFrameLocks/>
          </p:cNvGraphicFramePr>
          <p:nvPr>
            <p:extLst>
              <p:ext uri="{D42A27DB-BD31-4B8C-83A1-F6EECF244321}">
                <p14:modId xmlns:p14="http://schemas.microsoft.com/office/powerpoint/2010/main" val="1077803469"/>
              </p:ext>
            </p:extLst>
          </p:nvPr>
        </p:nvGraphicFramePr>
        <p:xfrm>
          <a:off x="524040" y="242353"/>
          <a:ext cx="8077427" cy="5879619"/>
        </p:xfrm>
        <a:graphic>
          <a:graphicData uri="http://schemas.openxmlformats.org/drawingml/2006/table">
            <a:tbl>
              <a:tblPr firstRow="1" bandRow="1">
                <a:tableStyleId>{5C22544A-7EE6-4342-B048-85BDC9FD1C3A}</a:tableStyleId>
              </a:tblPr>
              <a:tblGrid>
                <a:gridCol w="1385523"/>
                <a:gridCol w="2302624"/>
                <a:gridCol w="991931"/>
                <a:gridCol w="1520394"/>
                <a:gridCol w="1876955"/>
              </a:tblGrid>
              <a:tr h="388864">
                <a:tc>
                  <a:txBody>
                    <a:bodyPr/>
                    <a:lstStyle/>
                    <a:p>
                      <a:r>
                        <a:rPr lang="en-US" sz="1600" dirty="0" smtClean="0"/>
                        <a:t>Name</a:t>
                      </a:r>
                      <a:endParaRPr lang="en-US" sz="1600" dirty="0"/>
                    </a:p>
                  </a:txBody>
                  <a:tcPr/>
                </a:tc>
                <a:tc>
                  <a:txBody>
                    <a:bodyPr/>
                    <a:lstStyle/>
                    <a:p>
                      <a:r>
                        <a:rPr lang="en-US" sz="1600" dirty="0" smtClean="0"/>
                        <a:t>Advisory</a:t>
                      </a:r>
                      <a:r>
                        <a:rPr lang="en-US" sz="1600" baseline="0" dirty="0" smtClean="0"/>
                        <a:t> ID</a:t>
                      </a:r>
                      <a:endParaRPr lang="en-US" sz="1600" dirty="0"/>
                    </a:p>
                  </a:txBody>
                  <a:tcPr/>
                </a:tc>
                <a:tc>
                  <a:txBody>
                    <a:bodyPr/>
                    <a:lstStyle/>
                    <a:p>
                      <a:r>
                        <a:rPr lang="en-US" sz="1600" dirty="0" smtClean="0"/>
                        <a:t>Time</a:t>
                      </a:r>
                      <a:endParaRPr lang="en-US" sz="1600" dirty="0"/>
                    </a:p>
                  </a:txBody>
                  <a:tcPr/>
                </a:tc>
                <a:tc>
                  <a:txBody>
                    <a:bodyPr/>
                    <a:lstStyle/>
                    <a:p>
                      <a:r>
                        <a:rPr lang="en-US" sz="1600" dirty="0" smtClean="0"/>
                        <a:t>Exploit Type</a:t>
                      </a:r>
                      <a:endParaRPr lang="en-US" sz="1600" dirty="0"/>
                    </a:p>
                  </a:txBody>
                  <a:tcPr/>
                </a:tc>
                <a:tc>
                  <a:txBody>
                    <a:bodyPr/>
                    <a:lstStyle/>
                    <a:p>
                      <a:r>
                        <a:rPr lang="en-US" sz="1600" dirty="0" smtClean="0"/>
                        <a:t>Exploit Class</a:t>
                      </a:r>
                      <a:endParaRPr lang="en-US" sz="1600" dirty="0"/>
                    </a:p>
                  </a:txBody>
                  <a:tcPr/>
                </a:tc>
              </a:tr>
              <a:tr h="342200">
                <a:tc>
                  <a:txBody>
                    <a:bodyPr/>
                    <a:lstStyle/>
                    <a:p>
                      <a:r>
                        <a:rPr lang="en-US" sz="1600" smtClean="0"/>
                        <a:t>Iwconfig</a:t>
                      </a:r>
                      <a:endParaRPr lang="en-US" sz="1600" dirty="0"/>
                    </a:p>
                  </a:txBody>
                  <a:tcPr/>
                </a:tc>
                <a:tc>
                  <a:txBody>
                    <a:bodyPr/>
                    <a:lstStyle/>
                    <a:p>
                      <a:r>
                        <a:rPr lang="en-US" sz="1600" kern="1200" dirty="0" smtClean="0">
                          <a:solidFill>
                            <a:schemeClr val="dk1"/>
                          </a:solidFill>
                          <a:latin typeface="+mn-lt"/>
                          <a:ea typeface="+mn-ea"/>
                          <a:cs typeface="+mn-cs"/>
                        </a:rPr>
                        <a:t>CVE-2003-0947</a:t>
                      </a:r>
                      <a:endParaRPr lang="en-US" sz="1600" dirty="0"/>
                    </a:p>
                  </a:txBody>
                  <a:tcPr/>
                </a:tc>
                <a:tc>
                  <a:txBody>
                    <a:bodyPr/>
                    <a:lstStyle/>
                    <a:p>
                      <a:r>
                        <a:rPr lang="en-US" sz="1600" dirty="0" smtClean="0"/>
                        <a:t>1.5s</a:t>
                      </a:r>
                      <a:endParaRPr lang="en-US" sz="1600" dirty="0"/>
                    </a:p>
                  </a:txBody>
                  <a:tcPr/>
                </a:tc>
                <a:tc>
                  <a:txBody>
                    <a:bodyPr/>
                    <a:lstStyle/>
                    <a:p>
                      <a:r>
                        <a:rPr lang="en-US" sz="1600" dirty="0" smtClean="0"/>
                        <a:t>Local</a:t>
                      </a:r>
                      <a:endParaRPr lang="en-US" sz="1600" dirty="0"/>
                    </a:p>
                  </a:txBody>
                  <a:tcPr/>
                </a:tc>
                <a:tc>
                  <a:txBody>
                    <a:bodyPr/>
                    <a:lstStyle/>
                    <a:p>
                      <a:r>
                        <a:rPr lang="en-US" sz="1600" dirty="0" smtClean="0"/>
                        <a:t>Buffer Overflow</a:t>
                      </a:r>
                      <a:endParaRPr lang="en-US" sz="1600" dirty="0"/>
                    </a:p>
                  </a:txBody>
                  <a:tcPr/>
                </a:tc>
              </a:tr>
              <a:tr h="342200">
                <a:tc>
                  <a:txBody>
                    <a:bodyPr/>
                    <a:lstStyle/>
                    <a:p>
                      <a:r>
                        <a:rPr lang="en-US" sz="1600" dirty="0" err="1" smtClean="0"/>
                        <a:t>Htget</a:t>
                      </a:r>
                      <a:endParaRPr lang="en-US" sz="1600" dirty="0"/>
                    </a:p>
                  </a:txBody>
                  <a:tcPr/>
                </a:tc>
                <a:tc>
                  <a:txBody>
                    <a:bodyPr/>
                    <a:lstStyle/>
                    <a:p>
                      <a:r>
                        <a:rPr lang="en-US" sz="1600" kern="1200" dirty="0" smtClean="0">
                          <a:solidFill>
                            <a:schemeClr val="dk1"/>
                          </a:solidFill>
                          <a:latin typeface="+mn-lt"/>
                          <a:ea typeface="+mn-ea"/>
                          <a:cs typeface="+mn-cs"/>
                        </a:rPr>
                        <a:t>CVE-2004-0852</a:t>
                      </a:r>
                      <a:endParaRPr lang="en-US" sz="1600" dirty="0"/>
                    </a:p>
                  </a:txBody>
                  <a:tcPr/>
                </a:tc>
                <a:tc>
                  <a:txBody>
                    <a:bodyPr/>
                    <a:lstStyle/>
                    <a:p>
                      <a:r>
                        <a:rPr lang="en-US" sz="1600" dirty="0" smtClean="0"/>
                        <a:t>&lt; 1min</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Htget</a:t>
                      </a:r>
                      <a:endParaRPr lang="en-US" sz="1600" dirty="0"/>
                    </a:p>
                  </a:txBody>
                  <a:tcPr/>
                </a:tc>
                <a:tc>
                  <a:txBody>
                    <a:bodyPr/>
                    <a:lstStyle/>
                    <a:p>
                      <a:r>
                        <a:rPr lang="en-US" sz="1600" dirty="0" smtClean="0"/>
                        <a:t>-</a:t>
                      </a:r>
                      <a:endParaRPr lang="en-US" sz="1600" dirty="0"/>
                    </a:p>
                  </a:txBody>
                  <a:tcPr/>
                </a:tc>
                <a:tc>
                  <a:txBody>
                    <a:bodyPr/>
                    <a:lstStyle/>
                    <a:p>
                      <a:r>
                        <a:rPr lang="en-US" sz="1600" dirty="0" smtClean="0"/>
                        <a:t>1.2s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Ncompress</a:t>
                      </a:r>
                      <a:endParaRPr lang="en-US" sz="1600" dirty="0"/>
                    </a:p>
                  </a:txBody>
                  <a:tcPr/>
                </a:tc>
                <a:tc>
                  <a:txBody>
                    <a:bodyPr/>
                    <a:lstStyle/>
                    <a:p>
                      <a:r>
                        <a:rPr lang="en-US" sz="1600" kern="1200" dirty="0" smtClean="0">
                          <a:solidFill>
                            <a:schemeClr val="dk1"/>
                          </a:solidFill>
                          <a:latin typeface="+mn-lt"/>
                          <a:ea typeface="+mn-ea"/>
                          <a:cs typeface="+mn-cs"/>
                        </a:rPr>
                        <a:t>CVE-2001-1413</a:t>
                      </a:r>
                      <a:endParaRPr lang="en-US" sz="1600" dirty="0"/>
                    </a:p>
                  </a:txBody>
                  <a:tcPr/>
                </a:tc>
                <a:tc>
                  <a:txBody>
                    <a:bodyPr/>
                    <a:lstStyle/>
                    <a:p>
                      <a:r>
                        <a:rPr lang="en-US" sz="1600" dirty="0" smtClean="0"/>
                        <a:t>12. 3s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Aeon</a:t>
                      </a:r>
                      <a:endParaRPr lang="en-US" sz="1600" dirty="0"/>
                    </a:p>
                  </a:txBody>
                  <a:tcPr/>
                </a:tc>
                <a:tc>
                  <a:txBody>
                    <a:bodyPr/>
                    <a:lstStyle/>
                    <a:p>
                      <a:r>
                        <a:rPr lang="en-US" sz="1600" kern="1200" dirty="0" smtClean="0">
                          <a:solidFill>
                            <a:schemeClr val="dk1"/>
                          </a:solidFill>
                          <a:latin typeface="+mn-lt"/>
                          <a:ea typeface="+mn-ea"/>
                          <a:cs typeface="+mn-cs"/>
                        </a:rPr>
                        <a:t>CVE-2005-1019</a:t>
                      </a:r>
                      <a:endParaRPr lang="en-US" sz="1600" dirty="0"/>
                    </a:p>
                  </a:txBody>
                  <a:tcPr/>
                </a:tc>
                <a:tc>
                  <a:txBody>
                    <a:bodyPr/>
                    <a:lstStyle/>
                    <a:p>
                      <a:r>
                        <a:rPr lang="en-US" sz="1600" dirty="0" smtClean="0"/>
                        <a:t>3.8s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Tipxd</a:t>
                      </a:r>
                      <a:endParaRPr lang="en-US" sz="1600" dirty="0"/>
                    </a:p>
                  </a:txBody>
                  <a:tcPr/>
                </a:tc>
                <a:tc>
                  <a:txBody>
                    <a:bodyPr/>
                    <a:lstStyle/>
                    <a:p>
                      <a:r>
                        <a:rPr lang="en-US" sz="1600" kern="1200" dirty="0" smtClean="0">
                          <a:solidFill>
                            <a:schemeClr val="dk1"/>
                          </a:solidFill>
                          <a:latin typeface="+mn-lt"/>
                          <a:ea typeface="+mn-ea"/>
                          <a:cs typeface="+mn-cs"/>
                        </a:rPr>
                        <a:t>OSVDB-ID#12346</a:t>
                      </a:r>
                      <a:endParaRPr lang="en-US" sz="1600" dirty="0"/>
                    </a:p>
                  </a:txBody>
                  <a:tcPr/>
                </a:tc>
                <a:tc>
                  <a:txBody>
                    <a:bodyPr/>
                    <a:lstStyle/>
                    <a:p>
                      <a:r>
                        <a:rPr lang="en-US" sz="1600" dirty="0" smtClean="0"/>
                        <a:t>1.5s</a:t>
                      </a:r>
                      <a:endParaRPr lang="en-US" sz="1600" dirty="0"/>
                    </a:p>
                  </a:txBody>
                  <a:tcPr/>
                </a:tc>
                <a:tc>
                  <a:txBody>
                    <a:bodyPr/>
                    <a:lstStyle/>
                    <a:p>
                      <a:r>
                        <a:rPr lang="en-US" sz="1600" dirty="0" smtClean="0"/>
                        <a:t>Local</a:t>
                      </a:r>
                      <a:endParaRPr lang="en-US" sz="1600" dirty="0"/>
                    </a:p>
                  </a:txBody>
                  <a:tcPr/>
                </a:tc>
                <a:tc>
                  <a:txBody>
                    <a:bodyPr/>
                    <a:lstStyle/>
                    <a:p>
                      <a:r>
                        <a:rPr lang="en-US" sz="1600" dirty="0" smtClean="0"/>
                        <a:t>Format String</a:t>
                      </a:r>
                      <a:endParaRPr lang="en-US" sz="1600" dirty="0"/>
                    </a:p>
                  </a:txBody>
                  <a:tcPr/>
                </a:tc>
              </a:tr>
              <a:tr h="342200">
                <a:tc>
                  <a:txBody>
                    <a:bodyPr/>
                    <a:lstStyle/>
                    <a:p>
                      <a:r>
                        <a:rPr lang="en-US" sz="1600" dirty="0" err="1" smtClean="0"/>
                        <a:t>Glftpd</a:t>
                      </a:r>
                      <a:endParaRPr lang="en-US" sz="1600" dirty="0"/>
                    </a:p>
                  </a:txBody>
                  <a:tcPr/>
                </a:tc>
                <a:tc>
                  <a:txBody>
                    <a:bodyPr/>
                    <a:lstStyle/>
                    <a:p>
                      <a:r>
                        <a:rPr lang="en-US" sz="1600" kern="1200" dirty="0" smtClean="0">
                          <a:solidFill>
                            <a:schemeClr val="dk1"/>
                          </a:solidFill>
                          <a:latin typeface="+mn-lt"/>
                          <a:ea typeface="+mn-ea"/>
                          <a:cs typeface="+mn-cs"/>
                        </a:rPr>
                        <a:t>OSVDB-ID#16373</a:t>
                      </a:r>
                      <a:endParaRPr lang="en-US" sz="1600" dirty="0"/>
                    </a:p>
                  </a:txBody>
                  <a:tcPr/>
                </a:tc>
                <a:tc>
                  <a:txBody>
                    <a:bodyPr/>
                    <a:lstStyle/>
                    <a:p>
                      <a:r>
                        <a:rPr lang="en-US" sz="1600" dirty="0" smtClean="0"/>
                        <a:t>2.3s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57755">
                <a:tc>
                  <a:txBody>
                    <a:bodyPr/>
                    <a:lstStyle/>
                    <a:p>
                      <a:r>
                        <a:rPr lang="en-US" sz="1600" dirty="0" err="1" smtClean="0"/>
                        <a:t>Xserver</a:t>
                      </a:r>
                      <a:endParaRPr lang="en-US" sz="1600" dirty="0"/>
                    </a:p>
                  </a:txBody>
                  <a:tcPr/>
                </a:tc>
                <a:tc>
                  <a:txBody>
                    <a:bodyPr/>
                    <a:lstStyle/>
                    <a:p>
                      <a:r>
                        <a:rPr lang="en-US" sz="1600" kern="1200" dirty="0" smtClean="0">
                          <a:solidFill>
                            <a:schemeClr val="dk1"/>
                          </a:solidFill>
                          <a:latin typeface="+mn-lt"/>
                          <a:ea typeface="+mn-ea"/>
                          <a:cs typeface="+mn-cs"/>
                        </a:rPr>
                        <a:t>CVE-2007-3957</a:t>
                      </a:r>
                      <a:endParaRPr lang="en-US" sz="1600" dirty="0"/>
                    </a:p>
                  </a:txBody>
                  <a:tcPr/>
                </a:tc>
                <a:tc>
                  <a:txBody>
                    <a:bodyPr/>
                    <a:lstStyle/>
                    <a:p>
                      <a:r>
                        <a:rPr lang="en-US" sz="1600" dirty="0" smtClean="0"/>
                        <a:t>31.9s</a:t>
                      </a:r>
                      <a:endParaRPr lang="en-US" sz="1600" dirty="0"/>
                    </a:p>
                  </a:txBody>
                  <a:tcPr/>
                </a:tc>
                <a:tc>
                  <a:txBody>
                    <a:bodyPr/>
                    <a:lstStyle/>
                    <a:p>
                      <a:r>
                        <a:rPr lang="en-US" sz="1600" dirty="0" smtClean="0"/>
                        <a:t>Remote</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Aspell</a:t>
                      </a:r>
                      <a:endParaRPr lang="en-US" sz="1600" dirty="0"/>
                    </a:p>
                  </a:txBody>
                  <a:tcPr/>
                </a:tc>
                <a:tc>
                  <a:txBody>
                    <a:bodyPr/>
                    <a:lstStyle/>
                    <a:p>
                      <a:r>
                        <a:rPr lang="en-US" sz="1600" kern="1200" dirty="0" smtClean="0">
                          <a:solidFill>
                            <a:schemeClr val="dk1"/>
                          </a:solidFill>
                          <a:latin typeface="+mn-lt"/>
                          <a:ea typeface="+mn-ea"/>
                          <a:cs typeface="+mn-cs"/>
                        </a:rPr>
                        <a:t>CVE-2004-0548</a:t>
                      </a:r>
                      <a:endParaRPr lang="en-US" sz="1600" dirty="0"/>
                    </a:p>
                  </a:txBody>
                  <a:tcPr/>
                </a:tc>
                <a:tc>
                  <a:txBody>
                    <a:bodyPr/>
                    <a:lstStyle/>
                    <a:p>
                      <a:r>
                        <a:rPr lang="en-US" sz="1600" dirty="0" smtClean="0"/>
                        <a:t>15.2s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Corehttp</a:t>
                      </a:r>
                      <a:endParaRPr lang="en-US" sz="1600" dirty="0"/>
                    </a:p>
                  </a:txBody>
                  <a:tcPr/>
                </a:tc>
                <a:tc>
                  <a:txBody>
                    <a:bodyPr/>
                    <a:lstStyle/>
                    <a:p>
                      <a:r>
                        <a:rPr lang="en-US" sz="1600" kern="1200" dirty="0" smtClean="0">
                          <a:solidFill>
                            <a:schemeClr val="dk1"/>
                          </a:solidFill>
                          <a:latin typeface="+mn-lt"/>
                          <a:ea typeface="+mn-ea"/>
                          <a:cs typeface="+mn-cs"/>
                        </a:rPr>
                        <a:t>CVE-2007-4060</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&lt;</a:t>
                      </a:r>
                      <a:r>
                        <a:rPr lang="en-US" sz="1600" baseline="0" dirty="0" smtClean="0"/>
                        <a:t> 1</a:t>
                      </a:r>
                      <a:r>
                        <a:rPr lang="en-US" sz="1600" dirty="0" smtClean="0"/>
                        <a:t>min</a:t>
                      </a:r>
                    </a:p>
                  </a:txBody>
                  <a:tcPr/>
                </a:tc>
                <a:tc>
                  <a:txBody>
                    <a:bodyPr/>
                    <a:lstStyle/>
                    <a:p>
                      <a:r>
                        <a:rPr lang="en-US" sz="1600" dirty="0" smtClean="0"/>
                        <a:t>Remote</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Exim</a:t>
                      </a:r>
                      <a:endParaRPr lang="en-US" sz="1600" dirty="0"/>
                    </a:p>
                  </a:txBody>
                  <a:tcPr/>
                </a:tc>
                <a:tc>
                  <a:txBody>
                    <a:bodyPr/>
                    <a:lstStyle/>
                    <a:p>
                      <a:r>
                        <a:rPr lang="en-US" sz="1600" kern="1200" dirty="0" smtClean="0">
                          <a:solidFill>
                            <a:schemeClr val="dk1"/>
                          </a:solidFill>
                          <a:latin typeface="+mn-lt"/>
                          <a:ea typeface="+mn-ea"/>
                          <a:cs typeface="+mn-cs"/>
                        </a:rPr>
                        <a:t>EDB-ID#796</a:t>
                      </a:r>
                      <a:endParaRPr lang="en-US" sz="1600" dirty="0"/>
                    </a:p>
                  </a:txBody>
                  <a:tcPr/>
                </a:tc>
                <a:tc>
                  <a:txBody>
                    <a:bodyPr/>
                    <a:lstStyle/>
                    <a:p>
                      <a:r>
                        <a:rPr lang="en-US" sz="1600" dirty="0" smtClean="0"/>
                        <a:t>&lt; 1min</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Socat</a:t>
                      </a:r>
                      <a:endParaRPr lang="en-US" sz="1600" dirty="0"/>
                    </a:p>
                  </a:txBody>
                  <a:tcPr/>
                </a:tc>
                <a:tc>
                  <a:txBody>
                    <a:bodyPr/>
                    <a:lstStyle/>
                    <a:p>
                      <a:r>
                        <a:rPr lang="en-US" sz="1600" kern="1200" dirty="0" smtClean="0">
                          <a:solidFill>
                            <a:schemeClr val="dk1"/>
                          </a:solidFill>
                          <a:latin typeface="+mn-lt"/>
                          <a:ea typeface="+mn-ea"/>
                          <a:cs typeface="+mn-cs"/>
                        </a:rPr>
                        <a:t>CVE-2004-1484</a:t>
                      </a:r>
                      <a:endParaRPr lang="en-US" sz="1600" dirty="0"/>
                    </a:p>
                  </a:txBody>
                  <a:tcPr/>
                </a:tc>
                <a:tc>
                  <a:txBody>
                    <a:bodyPr/>
                    <a:lstStyle/>
                    <a:p>
                      <a:r>
                        <a:rPr lang="en-US" sz="1600" dirty="0" smtClean="0"/>
                        <a:t>3.2s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Format</a:t>
                      </a:r>
                      <a:r>
                        <a:rPr lang="en-US" sz="1600" baseline="0" dirty="0" smtClean="0"/>
                        <a:t> String</a:t>
                      </a:r>
                      <a:endParaRPr lang="en-US" sz="1600" dirty="0" smtClean="0"/>
                    </a:p>
                  </a:txBody>
                  <a:tcPr/>
                </a:tc>
              </a:tr>
              <a:tr h="342200">
                <a:tc>
                  <a:txBody>
                    <a:bodyPr/>
                    <a:lstStyle/>
                    <a:p>
                      <a:r>
                        <a:rPr lang="en-US" sz="1600" dirty="0" err="1" smtClean="0"/>
                        <a:t>Xmail</a:t>
                      </a:r>
                      <a:endParaRPr lang="en-US" sz="1600" dirty="0"/>
                    </a:p>
                  </a:txBody>
                  <a:tcPr/>
                </a:tc>
                <a:tc>
                  <a:txBody>
                    <a:bodyPr/>
                    <a:lstStyle/>
                    <a:p>
                      <a:r>
                        <a:rPr lang="en-US" sz="1600" kern="1200" dirty="0" smtClean="0">
                          <a:solidFill>
                            <a:schemeClr val="dk1"/>
                          </a:solidFill>
                          <a:latin typeface="+mn-lt"/>
                          <a:ea typeface="+mn-ea"/>
                          <a:cs typeface="+mn-cs"/>
                        </a:rPr>
                        <a:t>CVE-2005-2943</a:t>
                      </a:r>
                      <a:endParaRPr lang="en-US" sz="1600" dirty="0"/>
                    </a:p>
                  </a:txBody>
                  <a:tcPr/>
                </a:tc>
                <a:tc>
                  <a:txBody>
                    <a:bodyPr/>
                    <a:lstStyle/>
                    <a:p>
                      <a:r>
                        <a:rPr lang="en-US" sz="1600" dirty="0" smtClean="0"/>
                        <a:t>&lt;</a:t>
                      </a:r>
                      <a:r>
                        <a:rPr lang="en-US" sz="1600" baseline="0" dirty="0" smtClean="0"/>
                        <a:t> 20</a:t>
                      </a:r>
                      <a:r>
                        <a:rPr lang="en-US" sz="1600" dirty="0" smtClean="0"/>
                        <a:t>min</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smtClean="0"/>
                        <a:t>Expect</a:t>
                      </a:r>
                      <a:endParaRPr lang="en-US" sz="1600" dirty="0"/>
                    </a:p>
                  </a:txBody>
                  <a:tcPr/>
                </a:tc>
                <a:tc>
                  <a:txBody>
                    <a:bodyPr/>
                    <a:lstStyle/>
                    <a:p>
                      <a:r>
                        <a:rPr lang="en-US" sz="1600" kern="1200" dirty="0" smtClean="0">
                          <a:solidFill>
                            <a:schemeClr val="dk1"/>
                          </a:solidFill>
                          <a:latin typeface="+mn-lt"/>
                          <a:ea typeface="+mn-ea"/>
                          <a:cs typeface="+mn-cs"/>
                        </a:rPr>
                        <a:t>OSVDB-ID#60979</a:t>
                      </a:r>
                      <a:endParaRPr lang="en-US" sz="1600" dirty="0"/>
                    </a:p>
                  </a:txBody>
                  <a:tcPr/>
                </a:tc>
                <a:tc>
                  <a:txBody>
                    <a:bodyPr/>
                    <a:lstStyle/>
                    <a:p>
                      <a:r>
                        <a:rPr lang="en-US" sz="1600" dirty="0" smtClean="0"/>
                        <a:t>&lt; 4min</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smtClean="0"/>
                        <a:t>Expect</a:t>
                      </a:r>
                      <a:endParaRPr lang="en-US" sz="1600" dirty="0"/>
                    </a:p>
                  </a:txBody>
                  <a:tcPr/>
                </a:tc>
                <a:tc>
                  <a:txBody>
                    <a:bodyPr/>
                    <a:lstStyle/>
                    <a:p>
                      <a:r>
                        <a:rPr lang="en-US" sz="1600" dirty="0" smtClean="0"/>
                        <a:t>-</a:t>
                      </a:r>
                      <a:endParaRPr lang="en-US" sz="1600" dirty="0"/>
                    </a:p>
                  </a:txBody>
                  <a:tcPr/>
                </a:tc>
                <a:tc>
                  <a:txBody>
                    <a:bodyPr/>
                    <a:lstStyle/>
                    <a:p>
                      <a:r>
                        <a:rPr lang="en-US" sz="1600" dirty="0" smtClean="0"/>
                        <a:t>19.7s</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r h="342200">
                <a:tc>
                  <a:txBody>
                    <a:bodyPr/>
                    <a:lstStyle/>
                    <a:p>
                      <a:r>
                        <a:rPr lang="en-US" sz="1600" dirty="0" err="1" smtClean="0"/>
                        <a:t>Rsync</a:t>
                      </a:r>
                      <a:endParaRPr lang="en-US" sz="1600" dirty="0"/>
                    </a:p>
                  </a:txBody>
                  <a:tcPr/>
                </a:tc>
                <a:tc>
                  <a:txBody>
                    <a:bodyPr/>
                    <a:lstStyle/>
                    <a:p>
                      <a:r>
                        <a:rPr lang="en-US" sz="1600" kern="1200" dirty="0" smtClean="0">
                          <a:solidFill>
                            <a:schemeClr val="dk1"/>
                          </a:solidFill>
                          <a:latin typeface="+mn-lt"/>
                          <a:ea typeface="+mn-ea"/>
                          <a:cs typeface="+mn-cs"/>
                        </a:rPr>
                        <a:t>CVE-2004-2093</a:t>
                      </a:r>
                      <a:endParaRPr lang="en-US" sz="1600" dirty="0"/>
                    </a:p>
                  </a:txBody>
                  <a:tcPr/>
                </a:tc>
                <a:tc>
                  <a:txBody>
                    <a:bodyPr/>
                    <a:lstStyle/>
                    <a:p>
                      <a:r>
                        <a:rPr lang="en-US" sz="1600" dirty="0" smtClean="0"/>
                        <a:t>&lt;</a:t>
                      </a:r>
                      <a:r>
                        <a:rPr lang="en-US" sz="1600" baseline="0" dirty="0" smtClean="0"/>
                        <a:t> 5min</a:t>
                      </a:r>
                      <a:endParaRPr lang="en-US" sz="1600" dirty="0"/>
                    </a:p>
                  </a:txBody>
                  <a:tcPr/>
                </a:tc>
                <a:tc>
                  <a:txBody>
                    <a:bodyPr/>
                    <a:lstStyle/>
                    <a:p>
                      <a:r>
                        <a:rPr lang="en-US" sz="1600" dirty="0" smtClean="0"/>
                        <a:t>Local</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Buffer Overflow</a:t>
                      </a:r>
                    </a:p>
                  </a:txBody>
                  <a:tcPr/>
                </a:tc>
              </a:tr>
            </a:tbl>
          </a:graphicData>
        </a:graphic>
      </p:graphicFrame>
      <p:sp>
        <p:nvSpPr>
          <p:cNvPr id="8" name="Date Placeholder 7"/>
          <p:cNvSpPr>
            <a:spLocks noGrp="1"/>
          </p:cNvSpPr>
          <p:nvPr>
            <p:ph type="dt" sz="half" idx="10"/>
          </p:nvPr>
        </p:nvSpPr>
        <p:spPr/>
        <p:txBody>
          <a:bodyPr/>
          <a:lstStyle/>
          <a:p>
            <a:fld id="{A9AC741F-AEB6-F549-885F-B5A12AECE3F5}" type="datetime1">
              <a:rPr lang="en-US" smtClean="0"/>
              <a:t>8/21/11</a:t>
            </a:fld>
            <a:endParaRPr lang="en-US"/>
          </a:p>
        </p:txBody>
      </p:sp>
      <p:sp>
        <p:nvSpPr>
          <p:cNvPr id="9" name="Footer Placeholder 8"/>
          <p:cNvSpPr>
            <a:spLocks noGrp="1"/>
          </p:cNvSpPr>
          <p:nvPr>
            <p:ph type="ftr" sz="quarter" idx="11"/>
          </p:nvPr>
        </p:nvSpPr>
        <p:spPr/>
        <p:txBody>
          <a:bodyPr/>
          <a:lstStyle/>
          <a:p>
            <a:r>
              <a:rPr lang="en-US" smtClean="0"/>
              <a:t>Carnegie Mellon University</a:t>
            </a:r>
            <a:endParaRPr lang="en-US"/>
          </a:p>
        </p:txBody>
      </p:sp>
      <p:sp>
        <p:nvSpPr>
          <p:cNvPr id="10" name="Slide Number Placeholder 9"/>
          <p:cNvSpPr>
            <a:spLocks noGrp="1"/>
          </p:cNvSpPr>
          <p:nvPr>
            <p:ph type="sldNum" sz="quarter" idx="12"/>
          </p:nvPr>
        </p:nvSpPr>
        <p:spPr/>
        <p:txBody>
          <a:bodyPr/>
          <a:lstStyle/>
          <a:p>
            <a:fld id="{2931D16F-D78E-6644-8DCF-1E7D6A697BF1}" type="slidenum">
              <a:rPr lang="en-US" smtClean="0"/>
              <a:t>67</a:t>
            </a:fld>
            <a:endParaRPr lang="en-US"/>
          </a:p>
        </p:txBody>
      </p:sp>
    </p:spTree>
    <p:extLst>
      <p:ext uri="{BB962C8B-B14F-4D97-AF65-F5344CB8AC3E}">
        <p14:creationId xmlns:p14="http://schemas.microsoft.com/office/powerpoint/2010/main" val="347271520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68</a:t>
            </a:fld>
            <a:endParaRPr lang="en-US"/>
          </a:p>
        </p:txBody>
      </p:sp>
      <p:sp>
        <p:nvSpPr>
          <p:cNvPr id="5" name="TextBox 4"/>
          <p:cNvSpPr txBox="1"/>
          <p:nvPr/>
        </p:nvSpPr>
        <p:spPr>
          <a:xfrm>
            <a:off x="1978526" y="2593474"/>
            <a:ext cx="5213685" cy="769441"/>
          </a:xfrm>
          <a:prstGeom prst="rect">
            <a:avLst/>
          </a:prstGeom>
          <a:noFill/>
        </p:spPr>
        <p:txBody>
          <a:bodyPr wrap="square" rtlCol="0">
            <a:spAutoFit/>
          </a:bodyPr>
          <a:lstStyle/>
          <a:p>
            <a:pPr algn="ctr"/>
            <a:r>
              <a:rPr lang="en-US" sz="4400" dirty="0" smtClean="0"/>
              <a:t>What AEG is </a:t>
            </a:r>
            <a:r>
              <a:rPr lang="en-US" sz="4400" i="1" dirty="0" smtClean="0"/>
              <a:t>NOT</a:t>
            </a:r>
            <a:endParaRPr lang="en-US" sz="4400" i="1" dirty="0"/>
          </a:p>
        </p:txBody>
      </p:sp>
    </p:spTree>
    <p:extLst>
      <p:ext uri="{BB962C8B-B14F-4D97-AF65-F5344CB8AC3E}">
        <p14:creationId xmlns:p14="http://schemas.microsoft.com/office/powerpoint/2010/main" val="110977207"/>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143000"/>
          </a:xfrm>
        </p:spPr>
        <p:txBody>
          <a:bodyPr/>
          <a:lstStyle/>
          <a:p>
            <a:r>
              <a:rPr lang="en-US" dirty="0" smtClean="0"/>
              <a:t>Not Complete</a:t>
            </a:r>
            <a:endParaRPr lang="en-US" dirty="0"/>
          </a:p>
        </p:txBody>
      </p:sp>
      <p:sp>
        <p:nvSpPr>
          <p:cNvPr id="6" name="Content Placeholder 5"/>
          <p:cNvSpPr>
            <a:spLocks noGrp="1"/>
          </p:cNvSpPr>
          <p:nvPr>
            <p:ph idx="1"/>
          </p:nvPr>
        </p:nvSpPr>
        <p:spPr>
          <a:xfrm>
            <a:off x="457200" y="1417638"/>
            <a:ext cx="8229600" cy="4708525"/>
          </a:xfrm>
        </p:spPr>
        <p:txBody>
          <a:bodyPr/>
          <a:lstStyle/>
          <a:p>
            <a:r>
              <a:rPr lang="en-US" dirty="0" smtClean="0"/>
              <a:t>We do not claim to find all exploitable bugs</a:t>
            </a:r>
          </a:p>
          <a:p>
            <a:r>
              <a:rPr lang="en-US" dirty="0" smtClean="0"/>
              <a:t>Given an exploitable bug, we do not guarantee we will always find an exploit</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69</a:t>
            </a:fld>
            <a:endParaRPr lang="en-US"/>
          </a:p>
        </p:txBody>
      </p:sp>
      <p:pic>
        <p:nvPicPr>
          <p:cNvPr id="8" name="Picture 7" descr="turing_alan2.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497" y="3128875"/>
            <a:ext cx="1568784" cy="2131048"/>
          </a:xfrm>
          <a:prstGeom prst="rect">
            <a:avLst/>
          </a:prstGeom>
        </p:spPr>
      </p:pic>
      <p:sp>
        <p:nvSpPr>
          <p:cNvPr id="9" name="Rectangle 8"/>
          <p:cNvSpPr/>
          <p:nvPr/>
        </p:nvSpPr>
        <p:spPr>
          <a:xfrm>
            <a:off x="815473" y="5403989"/>
            <a:ext cx="7579895" cy="898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But AEG is sound: if AEG outputs an exploit, the bug is guaranteed to be exploitable</a:t>
            </a:r>
            <a:endParaRPr lang="en-US" sz="2800" dirty="0"/>
          </a:p>
        </p:txBody>
      </p:sp>
    </p:spTree>
    <p:extLst>
      <p:ext uri="{BB962C8B-B14F-4D97-AF65-F5344CB8AC3E}">
        <p14:creationId xmlns:p14="http://schemas.microsoft.com/office/powerpoint/2010/main" val="20082680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4" name="Rectangle 4"/>
          <p:cNvSpPr>
            <a:spLocks noChangeArrowheads="1"/>
          </p:cNvSpPr>
          <p:nvPr/>
        </p:nvSpPr>
        <p:spPr bwMode="auto">
          <a:xfrm>
            <a:off x="914400" y="4695175"/>
            <a:ext cx="7489825" cy="1447800"/>
          </a:xfrm>
          <a:prstGeom prst="rect">
            <a:avLst/>
          </a:prstGeom>
          <a:solidFill>
            <a:schemeClr val="tx2"/>
          </a:solidFill>
          <a:ln w="38100">
            <a:solidFill>
              <a:schemeClr val="tx2"/>
            </a:solidFill>
            <a:miter lim="800000"/>
            <a:headEnd/>
            <a:tailEnd/>
          </a:ln>
        </p:spPr>
        <p:txBody>
          <a:bodyPr wrap="none" anchor="ctr">
            <a:prstTxWarp prst="textNoShape">
              <a:avLst/>
            </a:prstTxWarp>
          </a:bodyPr>
          <a:lstStyle/>
          <a:p>
            <a:pPr algn="ctr"/>
            <a:r>
              <a:rPr lang="en-US" sz="3200" dirty="0" smtClean="0">
                <a:solidFill>
                  <a:schemeClr val="bg1"/>
                </a:solidFill>
              </a:rPr>
              <a:t>“Regularly Install Patches”</a:t>
            </a:r>
            <a:br>
              <a:rPr lang="en-US" sz="3200" dirty="0" smtClean="0">
                <a:solidFill>
                  <a:schemeClr val="bg1"/>
                </a:solidFill>
              </a:rPr>
            </a:br>
            <a:r>
              <a:rPr lang="en-US" sz="3200" dirty="0" smtClean="0">
                <a:solidFill>
                  <a:schemeClr val="bg1"/>
                </a:solidFill>
              </a:rPr>
              <a:t>−</a:t>
            </a:r>
            <a:r>
              <a:rPr lang="en-US" sz="3200" b="0" i="1" dirty="0" smtClean="0">
                <a:solidFill>
                  <a:schemeClr val="bg1"/>
                </a:solidFill>
              </a:rPr>
              <a:t> US Dept. of Homeland Security</a:t>
            </a:r>
            <a:endParaRPr lang="en-US" sz="3200" b="0" i="1" dirty="0">
              <a:solidFill>
                <a:schemeClr val="bg1"/>
              </a:solidFill>
            </a:endParaRPr>
          </a:p>
        </p:txBody>
      </p:sp>
      <p:sp>
        <p:nvSpPr>
          <p:cNvPr id="18435" name="Rectangle 6"/>
          <p:cNvSpPr>
            <a:spLocks noChangeArrowheads="1"/>
          </p:cNvSpPr>
          <p:nvPr/>
        </p:nvSpPr>
        <p:spPr bwMode="auto">
          <a:xfrm>
            <a:off x="3276600" y="152400"/>
            <a:ext cx="2667000" cy="1152525"/>
          </a:xfrm>
          <a:prstGeom prst="rect">
            <a:avLst/>
          </a:prstGeom>
          <a:solidFill>
            <a:srgbClr val="000000"/>
          </a:solidFill>
          <a:ln w="25400">
            <a:solidFill>
              <a:srgbClr val="000000"/>
            </a:solidFill>
            <a:miter lim="800000"/>
            <a:headEnd/>
            <a:tailEnd/>
          </a:ln>
        </p:spPr>
        <p:txBody>
          <a:bodyPr anchor="ctr">
            <a:prstTxWarp prst="textNoShape">
              <a:avLst/>
            </a:prstTxWarp>
          </a:bodyPr>
          <a:lstStyle/>
          <a:p>
            <a:pPr algn="ctr"/>
            <a:r>
              <a:rPr lang="en-US" sz="5400" dirty="0">
                <a:solidFill>
                  <a:schemeClr val="bg1"/>
                </a:solidFill>
              </a:rPr>
              <a:t>B</a:t>
            </a:r>
            <a:r>
              <a:rPr lang="en-US" sz="5400" dirty="0" smtClean="0">
                <a:solidFill>
                  <a:schemeClr val="bg1"/>
                </a:solidFill>
              </a:rPr>
              <a:t/>
            </a:r>
            <a:br>
              <a:rPr lang="en-US" sz="5400" dirty="0" smtClean="0">
                <a:solidFill>
                  <a:schemeClr val="bg1"/>
                </a:solidFill>
              </a:rPr>
            </a:br>
            <a:r>
              <a:rPr lang="en-US" sz="2400" dirty="0">
                <a:solidFill>
                  <a:schemeClr val="bg1"/>
                </a:solidFill>
              </a:rPr>
              <a:t>Buggy Program</a:t>
            </a:r>
          </a:p>
        </p:txBody>
      </p:sp>
      <p:sp>
        <p:nvSpPr>
          <p:cNvPr id="604167" name="Rectangle 7"/>
          <p:cNvSpPr>
            <a:spLocks noChangeArrowheads="1"/>
          </p:cNvSpPr>
          <p:nvPr/>
        </p:nvSpPr>
        <p:spPr bwMode="auto">
          <a:xfrm>
            <a:off x="3151162" y="2438400"/>
            <a:ext cx="3173437" cy="1371600"/>
          </a:xfrm>
          <a:prstGeom prst="rect">
            <a:avLst/>
          </a:prstGeom>
          <a:noFill/>
          <a:ln w="25400">
            <a:solidFill>
              <a:srgbClr val="000000"/>
            </a:solidFill>
            <a:miter lim="800000"/>
            <a:headEnd/>
            <a:tailEnd/>
          </a:ln>
        </p:spPr>
        <p:txBody>
          <a:bodyPr anchor="ctr">
            <a:prstTxWarp prst="textNoShape">
              <a:avLst/>
            </a:prstTxWarp>
          </a:bodyPr>
          <a:lstStyle/>
          <a:p>
            <a:pPr algn="ctr"/>
            <a:r>
              <a:rPr lang="en-US" sz="5400" dirty="0" smtClean="0"/>
              <a:t>P</a:t>
            </a:r>
            <a:br>
              <a:rPr lang="en-US" sz="5400" dirty="0" smtClean="0"/>
            </a:br>
            <a:r>
              <a:rPr lang="en-US" sz="2400" dirty="0" smtClean="0"/>
              <a:t>Patched New </a:t>
            </a:r>
            <a:r>
              <a:rPr lang="en-US" sz="2400" dirty="0"/>
              <a:t>Program</a:t>
            </a:r>
          </a:p>
        </p:txBody>
      </p:sp>
      <p:sp>
        <p:nvSpPr>
          <p:cNvPr id="8" name="Down Arrow 7"/>
          <p:cNvSpPr>
            <a:spLocks noChangeArrowheads="1"/>
          </p:cNvSpPr>
          <p:nvPr/>
        </p:nvSpPr>
        <p:spPr bwMode="auto">
          <a:xfrm>
            <a:off x="4267200" y="1447800"/>
            <a:ext cx="609600" cy="914400"/>
          </a:xfrm>
          <a:prstGeom prst="downArrow">
            <a:avLst>
              <a:gd name="adj1" fmla="val 50000"/>
              <a:gd name="adj2" fmla="val 50000"/>
            </a:avLst>
          </a:prstGeom>
          <a:solidFill>
            <a:srgbClr val="000000"/>
          </a:solidFill>
          <a:ln w="38100">
            <a:solidFill>
              <a:srgbClr val="000000"/>
            </a:solidFill>
            <a:round/>
            <a:headEnd/>
            <a:tailEnd/>
          </a:ln>
        </p:spPr>
        <p:txBody>
          <a:bodyPr wrap="square" anchor="ctr">
            <a:prstTxWarp prst="textNoShape">
              <a:avLst/>
            </a:prstTxWarp>
            <a:noAutofit/>
          </a:bodyPr>
          <a:lstStyle/>
          <a:p>
            <a:endParaRPr lang="en-US" dirty="0"/>
          </a:p>
        </p:txBody>
      </p:sp>
    </p:spTree>
    <p:extLst>
      <p:ext uri="{BB962C8B-B14F-4D97-AF65-F5344CB8AC3E}">
        <p14:creationId xmlns:p14="http://schemas.microsoft.com/office/powerpoint/2010/main" val="3833910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04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64" grpId="0" animBg="1"/>
      <p:bldP spid="604167" grpId="0" animBg="1"/>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70</a:t>
            </a:fld>
            <a:endParaRPr lang="en-US"/>
          </a:p>
        </p:txBody>
      </p:sp>
      <p:sp>
        <p:nvSpPr>
          <p:cNvPr id="5" name="TextBox 4"/>
          <p:cNvSpPr txBox="1"/>
          <p:nvPr/>
        </p:nvSpPr>
        <p:spPr>
          <a:xfrm>
            <a:off x="1737895" y="598878"/>
            <a:ext cx="5507789" cy="707886"/>
          </a:xfrm>
          <a:prstGeom prst="rect">
            <a:avLst/>
          </a:prstGeom>
          <a:noFill/>
        </p:spPr>
        <p:txBody>
          <a:bodyPr wrap="square" rtlCol="0">
            <a:spAutoFit/>
          </a:bodyPr>
          <a:lstStyle/>
          <a:p>
            <a:pPr algn="ctr"/>
            <a:r>
              <a:rPr lang="en-US" sz="3600" dirty="0" smtClean="0"/>
              <a:t>Not A </a:t>
            </a:r>
            <a:r>
              <a:rPr lang="en-US" sz="4000" dirty="0" smtClean="0"/>
              <a:t>Weapon</a:t>
            </a:r>
            <a:endParaRPr lang="en-US" sz="3600" dirty="0"/>
          </a:p>
        </p:txBody>
      </p:sp>
      <p:sp>
        <p:nvSpPr>
          <p:cNvPr id="6" name="TextBox 5"/>
          <p:cNvSpPr txBox="1"/>
          <p:nvPr/>
        </p:nvSpPr>
        <p:spPr>
          <a:xfrm>
            <a:off x="949158" y="3615518"/>
            <a:ext cx="7456905" cy="954107"/>
          </a:xfrm>
          <a:prstGeom prst="rect">
            <a:avLst/>
          </a:prstGeom>
          <a:noFill/>
        </p:spPr>
        <p:txBody>
          <a:bodyPr wrap="square" rtlCol="0">
            <a:spAutoFit/>
          </a:bodyPr>
          <a:lstStyle/>
          <a:p>
            <a:pPr algn="ctr"/>
            <a:r>
              <a:rPr lang="en-US" sz="2800" dirty="0" smtClean="0"/>
              <a:t>AEG does not consider defenses, which may defend against otherwise exploitable bugs.</a:t>
            </a:r>
            <a:endParaRPr lang="en-US" sz="2800" dirty="0"/>
          </a:p>
        </p:txBody>
      </p:sp>
      <p:pic>
        <p:nvPicPr>
          <p:cNvPr id="7" name="Picture 6" descr="gu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4421" y="1349571"/>
            <a:ext cx="2967789" cy="2225842"/>
          </a:xfrm>
          <a:prstGeom prst="rect">
            <a:avLst/>
          </a:prstGeom>
        </p:spPr>
      </p:pic>
      <p:sp>
        <p:nvSpPr>
          <p:cNvPr id="8" name="Rectangle 7"/>
          <p:cNvSpPr/>
          <p:nvPr/>
        </p:nvSpPr>
        <p:spPr>
          <a:xfrm>
            <a:off x="748632" y="5133791"/>
            <a:ext cx="7833894" cy="9755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But a typical conservative security posture should still consider the bug “exploited”. </a:t>
            </a:r>
            <a:endParaRPr lang="en-US" sz="2800" dirty="0"/>
          </a:p>
        </p:txBody>
      </p:sp>
      <p:grpSp>
        <p:nvGrpSpPr>
          <p:cNvPr id="14" name="Group 13"/>
          <p:cNvGrpSpPr/>
          <p:nvPr/>
        </p:nvGrpSpPr>
        <p:grpSpPr>
          <a:xfrm>
            <a:off x="2935411" y="2177993"/>
            <a:ext cx="2884639" cy="236906"/>
            <a:chOff x="2935411" y="2177993"/>
            <a:chExt cx="2884639" cy="236906"/>
          </a:xfrm>
        </p:grpSpPr>
        <p:sp>
          <p:nvSpPr>
            <p:cNvPr id="12" name="Rectangle 11"/>
            <p:cNvSpPr/>
            <p:nvPr/>
          </p:nvSpPr>
          <p:spPr>
            <a:xfrm rot="19911615">
              <a:off x="2935411" y="2177993"/>
              <a:ext cx="2872969" cy="21324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Rectangle 12"/>
            <p:cNvSpPr/>
            <p:nvPr/>
          </p:nvSpPr>
          <p:spPr>
            <a:xfrm rot="1755670">
              <a:off x="2947081" y="2201653"/>
              <a:ext cx="2872969" cy="21324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48083230"/>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However…</a:t>
            </a:r>
            <a:endParaRPr lang="en-US" dirty="0"/>
          </a:p>
        </p:txBody>
      </p:sp>
      <p:sp>
        <p:nvSpPr>
          <p:cNvPr id="2" name="Date Placeholder 1"/>
          <p:cNvSpPr>
            <a:spLocks noGrp="1"/>
          </p:cNvSpPr>
          <p:nvPr>
            <p:ph type="dt" sz="half" idx="10"/>
          </p:nvPr>
        </p:nvSpPr>
        <p:spPr/>
        <p:txBody>
          <a:bodyPr/>
          <a:lstStyle/>
          <a:p>
            <a:fld id="{D6BC81C0-9628-8840-90D5-AAB95F6CCB18}" type="datetime1">
              <a:rPr lang="en-US" smtClean="0"/>
              <a:t>8/21/11</a:t>
            </a:fld>
            <a:endParaRPr lang="en-US"/>
          </a:p>
        </p:txBody>
      </p:sp>
      <p:sp>
        <p:nvSpPr>
          <p:cNvPr id="3" name="Footer Placeholder 2"/>
          <p:cNvSpPr>
            <a:spLocks noGrp="1"/>
          </p:cNvSpPr>
          <p:nvPr>
            <p:ph type="ftr" sz="quarter" idx="11"/>
          </p:nvPr>
        </p:nvSpPr>
        <p:spPr/>
        <p:txBody>
          <a:bodyPr/>
          <a:lstStyle/>
          <a:p>
            <a:r>
              <a:rPr lang="en-US" smtClean="0"/>
              <a:t>Carnegie Mellon University</a:t>
            </a:r>
            <a:endParaRPr lang="en-US"/>
          </a:p>
        </p:txBody>
      </p:sp>
      <p:sp>
        <p:nvSpPr>
          <p:cNvPr id="4" name="Slide Number Placeholder 3"/>
          <p:cNvSpPr>
            <a:spLocks noGrp="1"/>
          </p:cNvSpPr>
          <p:nvPr>
            <p:ph type="sldNum" sz="quarter" idx="12"/>
          </p:nvPr>
        </p:nvSpPr>
        <p:spPr/>
        <p:txBody>
          <a:bodyPr/>
          <a:lstStyle/>
          <a:p>
            <a:fld id="{2931D16F-D78E-6644-8DCF-1E7D6A697BF1}" type="slidenum">
              <a:rPr lang="en-US" smtClean="0"/>
              <a:t>71</a:t>
            </a:fld>
            <a:endParaRPr lang="en-US"/>
          </a:p>
        </p:txBody>
      </p:sp>
    </p:spTree>
    <p:extLst>
      <p:ext uri="{BB962C8B-B14F-4D97-AF65-F5344CB8AC3E}">
        <p14:creationId xmlns:p14="http://schemas.microsoft.com/office/powerpoint/2010/main" val="101641352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Great Work</a:t>
            </a:r>
            <a:endParaRPr lang="en-US" dirty="0"/>
          </a:p>
        </p:txBody>
      </p:sp>
      <p:sp>
        <p:nvSpPr>
          <p:cNvPr id="3" name="Content Placeholder 2"/>
          <p:cNvSpPr>
            <a:spLocks noGrp="1"/>
          </p:cNvSpPr>
          <p:nvPr>
            <p:ph idx="1"/>
          </p:nvPr>
        </p:nvSpPr>
        <p:spPr>
          <a:xfrm>
            <a:off x="457200" y="1243263"/>
            <a:ext cx="8229600" cy="5113087"/>
          </a:xfrm>
          <a:ln>
            <a:noFill/>
          </a:ln>
        </p:spPr>
        <p:txBody>
          <a:bodyPr>
            <a:normAutofit fontScale="85000" lnSpcReduction="20000"/>
          </a:bodyPr>
          <a:lstStyle/>
          <a:p>
            <a:r>
              <a:rPr lang="en-US" dirty="0" smtClean="0"/>
              <a:t>KLEE [OSDI 08], SAGE [NDSS 08], DART[</a:t>
            </a:r>
            <a:r>
              <a:rPr lang="en-US" dirty="0" err="1" smtClean="0"/>
              <a:t>Godefroid</a:t>
            </a:r>
            <a:r>
              <a:rPr lang="en-US" dirty="0" smtClean="0"/>
              <a:t> 05], etc.</a:t>
            </a:r>
          </a:p>
          <a:p>
            <a:pPr lvl="1"/>
            <a:r>
              <a:rPr lang="en-US" dirty="0" smtClean="0"/>
              <a:t>Goal: Generate inputs achieving high code coverage</a:t>
            </a:r>
          </a:p>
          <a:p>
            <a:pPr lvl="1"/>
            <a:r>
              <a:rPr lang="en-US" dirty="0" smtClean="0">
                <a:solidFill>
                  <a:srgbClr val="B9121B"/>
                </a:solidFill>
              </a:rPr>
              <a:t>Main Difference: </a:t>
            </a:r>
            <a:r>
              <a:rPr lang="en-US" dirty="0" smtClean="0"/>
              <a:t>AEG focuses on exploitable paths</a:t>
            </a:r>
          </a:p>
          <a:p>
            <a:pPr marL="457200" lvl="1" indent="0">
              <a:buNone/>
            </a:pPr>
            <a:endParaRPr lang="en-US" dirty="0" smtClean="0"/>
          </a:p>
          <a:p>
            <a:r>
              <a:rPr lang="en-US" dirty="0" err="1" smtClean="0"/>
              <a:t>Heelan</a:t>
            </a:r>
            <a:r>
              <a:rPr lang="en-US" dirty="0" smtClean="0"/>
              <a:t>  [MS Thesis’09]</a:t>
            </a:r>
          </a:p>
          <a:p>
            <a:pPr lvl="1"/>
            <a:r>
              <a:rPr lang="en-US" dirty="0" smtClean="0"/>
              <a:t>Goal: Automatic Generation of Control-Flow Hijacking Exploits</a:t>
            </a:r>
          </a:p>
          <a:p>
            <a:pPr lvl="1"/>
            <a:r>
              <a:rPr lang="en-US" dirty="0" smtClean="0">
                <a:solidFill>
                  <a:srgbClr val="B9121B"/>
                </a:solidFill>
              </a:rPr>
              <a:t>Main Difference: </a:t>
            </a:r>
            <a:r>
              <a:rPr lang="en-US" dirty="0" smtClean="0"/>
              <a:t>Focuses on generating exploit once path to bug known.  </a:t>
            </a:r>
          </a:p>
          <a:p>
            <a:pPr lvl="1"/>
            <a:endParaRPr lang="en-US" dirty="0" smtClean="0">
              <a:solidFill>
                <a:srgbClr val="FF0000"/>
              </a:solidFill>
            </a:endParaRPr>
          </a:p>
          <a:p>
            <a:r>
              <a:rPr lang="en-US" dirty="0" smtClean="0"/>
              <a:t>Hand-made tools [Medeiros et al, Toorcon’07]</a:t>
            </a:r>
          </a:p>
          <a:p>
            <a:pPr lvl="1"/>
            <a:r>
              <a:rPr lang="en-US" dirty="0" smtClean="0"/>
              <a:t>Goal: Automated Exploit Development</a:t>
            </a:r>
            <a:endParaRPr lang="en-US" dirty="0"/>
          </a:p>
        </p:txBody>
      </p:sp>
      <p:sp>
        <p:nvSpPr>
          <p:cNvPr id="4" name="Date Placeholder 3"/>
          <p:cNvSpPr>
            <a:spLocks noGrp="1"/>
          </p:cNvSpPr>
          <p:nvPr>
            <p:ph type="dt" sz="half" idx="10"/>
          </p:nvPr>
        </p:nvSpPr>
        <p:spPr/>
        <p:txBody>
          <a:bodyPr/>
          <a:lstStyle/>
          <a:p>
            <a:fld id="{E7876035-0F5E-784B-8F38-D2F85F35FA65}" type="datetime1">
              <a:rPr lang="en-US" smtClean="0"/>
              <a:t>8/21/11</a:t>
            </a:fld>
            <a:endParaRPr lang="en-US"/>
          </a:p>
        </p:txBody>
      </p:sp>
      <p:sp>
        <p:nvSpPr>
          <p:cNvPr id="5" name="Footer Placeholder 4"/>
          <p:cNvSpPr>
            <a:spLocks noGrp="1"/>
          </p:cNvSpPr>
          <p:nvPr>
            <p:ph type="ftr" sz="quarter" idx="11"/>
          </p:nvPr>
        </p:nvSpPr>
        <p:spPr/>
        <p:txBody>
          <a:bodyPr/>
          <a:lstStyle/>
          <a:p>
            <a:r>
              <a:rPr lang="en-US" smtClean="0"/>
              <a:t>Carnegie Mellon University</a:t>
            </a:r>
            <a:endParaRPr lang="en-US"/>
          </a:p>
        </p:txBody>
      </p:sp>
      <p:sp>
        <p:nvSpPr>
          <p:cNvPr id="6" name="Slide Number Placeholder 5"/>
          <p:cNvSpPr>
            <a:spLocks noGrp="1"/>
          </p:cNvSpPr>
          <p:nvPr>
            <p:ph type="sldNum" sz="quarter" idx="12"/>
          </p:nvPr>
        </p:nvSpPr>
        <p:spPr/>
        <p:txBody>
          <a:bodyPr/>
          <a:lstStyle/>
          <a:p>
            <a:fld id="{2931D16F-D78E-6644-8DCF-1E7D6A697BF1}" type="slidenum">
              <a:rPr lang="en-US" smtClean="0"/>
              <a:t>72</a:t>
            </a:fld>
            <a:endParaRPr lang="en-US"/>
          </a:p>
        </p:txBody>
      </p:sp>
    </p:spTree>
    <p:extLst>
      <p:ext uri="{BB962C8B-B14F-4D97-AF65-F5344CB8AC3E}">
        <p14:creationId xmlns:p14="http://schemas.microsoft.com/office/powerpoint/2010/main" val="37246034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descr="Large confetti"/>
          <p:cNvSpPr>
            <a:spLocks noGrp="1" noChangeArrowheads="1"/>
          </p:cNvSpPr>
          <p:nvPr>
            <p:ph type="title"/>
          </p:nvPr>
        </p:nvSpPr>
        <p:spPr>
          <a:xfrm>
            <a:off x="318438" y="195861"/>
            <a:ext cx="8483600" cy="1017441"/>
          </a:xfrm>
        </p:spPr>
        <p:txBody>
          <a:bodyPr/>
          <a:lstStyle/>
          <a:p>
            <a:r>
              <a:rPr lang="en-US" sz="6600" dirty="0" smtClean="0">
                <a:ea typeface="ＭＳ Ｐゴシック" charset="-128"/>
                <a:cs typeface="ＭＳ Ｐゴシック" charset="-128"/>
              </a:rPr>
              <a:t>Thank you!</a:t>
            </a:r>
            <a:endParaRPr lang="en-US" sz="3200" dirty="0">
              <a:ea typeface="ＭＳ Ｐゴシック" charset="-128"/>
              <a:cs typeface="ＭＳ Ｐゴシック" charset="-128"/>
            </a:endParaRPr>
          </a:p>
        </p:txBody>
      </p:sp>
      <p:sp>
        <p:nvSpPr>
          <p:cNvPr id="4" name="TextBox 3"/>
          <p:cNvSpPr txBox="1"/>
          <p:nvPr/>
        </p:nvSpPr>
        <p:spPr>
          <a:xfrm>
            <a:off x="533400" y="1213302"/>
            <a:ext cx="8077200" cy="3886200"/>
          </a:xfrm>
          <a:prstGeom prst="rect">
            <a:avLst/>
          </a:prstGeom>
          <a:noFill/>
        </p:spPr>
        <p:txBody>
          <a:bodyPr wrap="square" rtlCol="0">
            <a:noAutofit/>
          </a:bodyPr>
          <a:lstStyle/>
          <a:p>
            <a:pPr algn="ctr"/>
            <a:r>
              <a:rPr lang="en-US" sz="3200" b="0" dirty="0" err="1" smtClean="0"/>
              <a:t>dbrumley@cmu.edu</a:t>
            </a:r>
            <a:endParaRPr lang="en-US" sz="4000" b="0" dirty="0" smtClean="0"/>
          </a:p>
          <a:p>
            <a:pPr algn="ctr"/>
            <a:r>
              <a:rPr lang="en-US" sz="3200" b="0" dirty="0" smtClean="0"/>
              <a:t>http://</a:t>
            </a:r>
            <a:r>
              <a:rPr lang="en-US" sz="3200" b="0" dirty="0" err="1" smtClean="0"/>
              <a:t>security.ece.cmu.edu</a:t>
            </a:r>
            <a:r>
              <a:rPr lang="en-US" sz="3200" b="0" dirty="0" smtClean="0"/>
              <a:t>/</a:t>
            </a:r>
          </a:p>
          <a:p>
            <a:pPr algn="ctr"/>
            <a:endParaRPr lang="en-US" sz="4000" b="0" dirty="0">
              <a:solidFill>
                <a:schemeClr val="tx2"/>
              </a:solidFill>
            </a:endParaRPr>
          </a:p>
        </p:txBody>
      </p:sp>
      <p:sp>
        <p:nvSpPr>
          <p:cNvPr id="5" name="Slide Number Placeholder 4"/>
          <p:cNvSpPr>
            <a:spLocks noGrp="1"/>
          </p:cNvSpPr>
          <p:nvPr>
            <p:ph type="sldNum" sz="quarter" idx="12"/>
          </p:nvPr>
        </p:nvSpPr>
        <p:spPr/>
        <p:txBody>
          <a:bodyPr/>
          <a:lstStyle/>
          <a:p>
            <a:fld id="{2931D16F-D78E-6644-8DCF-1E7D6A697BF1}" type="slidenum">
              <a:rPr lang="en-US" smtClean="0"/>
              <a:t>73</a:t>
            </a:fld>
            <a:endParaRPr lang="en-US"/>
          </a:p>
        </p:txBody>
      </p:sp>
      <p:pic>
        <p:nvPicPr>
          <p:cNvPr id="10" name="Picture 9"/>
          <p:cNvPicPr>
            <a:picLocks noChangeAspect="1"/>
          </p:cNvPicPr>
          <p:nvPr/>
        </p:nvPicPr>
        <p:blipFill>
          <a:blip r:embed="rId3"/>
          <a:stretch>
            <a:fillRect/>
          </a:stretch>
        </p:blipFill>
        <p:spPr>
          <a:xfrm>
            <a:off x="457200" y="4240152"/>
            <a:ext cx="2311400" cy="1266312"/>
          </a:xfrm>
          <a:prstGeom prst="rect">
            <a:avLst/>
          </a:prstGeom>
        </p:spPr>
      </p:pic>
      <p:pic>
        <p:nvPicPr>
          <p:cNvPr id="11" name="Picture 10"/>
          <p:cNvPicPr>
            <a:picLocks noChangeAspect="1"/>
          </p:cNvPicPr>
          <p:nvPr/>
        </p:nvPicPr>
        <p:blipFill>
          <a:blip r:embed="rId4"/>
          <a:stretch>
            <a:fillRect/>
          </a:stretch>
        </p:blipFill>
        <p:spPr>
          <a:xfrm>
            <a:off x="3200400" y="4392552"/>
            <a:ext cx="2590800" cy="800100"/>
          </a:xfrm>
          <a:prstGeom prst="rect">
            <a:avLst/>
          </a:prstGeom>
        </p:spPr>
      </p:pic>
      <p:pic>
        <p:nvPicPr>
          <p:cNvPr id="13" name="Picture 12"/>
          <p:cNvPicPr>
            <a:picLocks noChangeAspect="1"/>
          </p:cNvPicPr>
          <p:nvPr/>
        </p:nvPicPr>
        <p:blipFill>
          <a:blip r:embed="rId5"/>
          <a:stretch>
            <a:fillRect/>
          </a:stretch>
        </p:blipFill>
        <p:spPr>
          <a:xfrm>
            <a:off x="212343" y="5506465"/>
            <a:ext cx="4696207" cy="929942"/>
          </a:xfrm>
          <a:prstGeom prst="rect">
            <a:avLst/>
          </a:prstGeom>
        </p:spPr>
      </p:pic>
      <p:pic>
        <p:nvPicPr>
          <p:cNvPr id="14" name="Picture 13"/>
          <p:cNvPicPr>
            <a:picLocks noChangeAspect="1"/>
          </p:cNvPicPr>
          <p:nvPr/>
        </p:nvPicPr>
        <p:blipFill>
          <a:blip r:embed="rId6"/>
          <a:stretch>
            <a:fillRect/>
          </a:stretch>
        </p:blipFill>
        <p:spPr>
          <a:xfrm>
            <a:off x="5240383" y="5864739"/>
            <a:ext cx="2766144" cy="688462"/>
          </a:xfrm>
          <a:prstGeom prst="rect">
            <a:avLst/>
          </a:prstGeom>
        </p:spPr>
      </p:pic>
      <p:sp>
        <p:nvSpPr>
          <p:cNvPr id="15" name="Title 1"/>
          <p:cNvSpPr txBox="1">
            <a:spLocks/>
          </p:cNvSpPr>
          <p:nvPr/>
        </p:nvSpPr>
        <p:spPr bwMode="auto">
          <a:xfrm>
            <a:off x="609600" y="3249552"/>
            <a:ext cx="8229600" cy="64563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lvl1pPr algn="ctr" rtl="0" eaLnBrk="0" fontAlgn="base" hangingPunct="0">
              <a:lnSpc>
                <a:spcPct val="88000"/>
              </a:lnSpc>
              <a:spcBef>
                <a:spcPct val="0"/>
              </a:spcBef>
              <a:spcAft>
                <a:spcPct val="0"/>
              </a:spcAft>
              <a:defRPr sz="3600" b="1">
                <a:solidFill>
                  <a:schemeClr val="accent2"/>
                </a:solidFill>
                <a:latin typeface="+mj-lt"/>
                <a:ea typeface="ＭＳ Ｐゴシック" pitchFamily="-65" charset="-128"/>
                <a:cs typeface="ＭＳ Ｐゴシック" pitchFamily="-65" charset="-128"/>
              </a:defRPr>
            </a:lvl1pPr>
            <a:lvl2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2pPr>
            <a:lvl3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3pPr>
            <a:lvl4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4pPr>
            <a:lvl5pPr algn="ctr" rtl="0" eaLnBrk="0" fontAlgn="base" hangingPunct="0">
              <a:lnSpc>
                <a:spcPct val="88000"/>
              </a:lnSpc>
              <a:spcBef>
                <a:spcPct val="0"/>
              </a:spcBef>
              <a:spcAft>
                <a:spcPct val="0"/>
              </a:spcAft>
              <a:defRPr sz="3600" b="1">
                <a:solidFill>
                  <a:schemeClr val="accent2"/>
                </a:solidFill>
                <a:latin typeface="Arial" pitchFamily="-65" charset="0"/>
                <a:ea typeface="ＭＳ Ｐゴシック" pitchFamily="-65" charset="-128"/>
                <a:cs typeface="ＭＳ Ｐゴシック" pitchFamily="-65" charset="-128"/>
              </a:defRPr>
            </a:lvl5pPr>
            <a:lvl6pPr marL="457200" algn="ctr" rtl="0" eaLnBrk="0" fontAlgn="base" hangingPunct="0">
              <a:lnSpc>
                <a:spcPct val="88000"/>
              </a:lnSpc>
              <a:spcBef>
                <a:spcPct val="0"/>
              </a:spcBef>
              <a:spcAft>
                <a:spcPct val="0"/>
              </a:spcAft>
              <a:defRPr sz="3600" b="1">
                <a:solidFill>
                  <a:schemeClr val="accent2"/>
                </a:solidFill>
                <a:latin typeface="Arial" pitchFamily="-65" charset="0"/>
              </a:defRPr>
            </a:lvl6pPr>
            <a:lvl7pPr marL="914400" algn="ctr" rtl="0" eaLnBrk="0" fontAlgn="base" hangingPunct="0">
              <a:lnSpc>
                <a:spcPct val="88000"/>
              </a:lnSpc>
              <a:spcBef>
                <a:spcPct val="0"/>
              </a:spcBef>
              <a:spcAft>
                <a:spcPct val="0"/>
              </a:spcAft>
              <a:defRPr sz="3600" b="1">
                <a:solidFill>
                  <a:schemeClr val="accent2"/>
                </a:solidFill>
                <a:latin typeface="Arial" pitchFamily="-65" charset="0"/>
              </a:defRPr>
            </a:lvl7pPr>
            <a:lvl8pPr marL="1371600" algn="ctr" rtl="0" eaLnBrk="0" fontAlgn="base" hangingPunct="0">
              <a:lnSpc>
                <a:spcPct val="88000"/>
              </a:lnSpc>
              <a:spcBef>
                <a:spcPct val="0"/>
              </a:spcBef>
              <a:spcAft>
                <a:spcPct val="0"/>
              </a:spcAft>
              <a:defRPr sz="3600" b="1">
                <a:solidFill>
                  <a:schemeClr val="accent2"/>
                </a:solidFill>
                <a:latin typeface="Arial" pitchFamily="-65" charset="0"/>
              </a:defRPr>
            </a:lvl8pPr>
            <a:lvl9pPr marL="1828800" algn="ctr" rtl="0" eaLnBrk="0" fontAlgn="base" hangingPunct="0">
              <a:lnSpc>
                <a:spcPct val="88000"/>
              </a:lnSpc>
              <a:spcBef>
                <a:spcPct val="0"/>
              </a:spcBef>
              <a:spcAft>
                <a:spcPct val="0"/>
              </a:spcAft>
              <a:defRPr sz="3600" b="1">
                <a:solidFill>
                  <a:schemeClr val="accent2"/>
                </a:solidFill>
                <a:latin typeface="Arial" pitchFamily="-65" charset="0"/>
              </a:defRPr>
            </a:lvl9pPr>
          </a:lstStyle>
          <a:p>
            <a:pPr algn="l"/>
            <a:r>
              <a:rPr lang="en-US" sz="3200" b="0" dirty="0" smtClean="0">
                <a:solidFill>
                  <a:srgbClr val="131313"/>
                </a:solidFill>
              </a:rPr>
              <a:t>Made possible with support in part from:</a:t>
            </a:r>
            <a:endParaRPr lang="en-US" sz="3200" b="0" dirty="0">
              <a:solidFill>
                <a:srgbClr val="131313"/>
              </a:solidFill>
            </a:endParaRPr>
          </a:p>
        </p:txBody>
      </p:sp>
      <p:pic>
        <p:nvPicPr>
          <p:cNvPr id="2" name="Picture 1"/>
          <p:cNvPicPr>
            <a:picLocks noChangeAspect="1"/>
          </p:cNvPicPr>
          <p:nvPr/>
        </p:nvPicPr>
        <p:blipFill>
          <a:blip r:embed="rId7"/>
          <a:stretch>
            <a:fillRect/>
          </a:stretch>
        </p:blipFill>
        <p:spPr>
          <a:xfrm>
            <a:off x="6285676" y="3895182"/>
            <a:ext cx="1601848" cy="1601848"/>
          </a:xfrm>
          <a:prstGeom prst="rect">
            <a:avLst/>
          </a:prstGeom>
        </p:spPr>
      </p:pic>
    </p:spTree>
    <p:extLst>
      <p:ext uri="{BB962C8B-B14F-4D97-AF65-F5344CB8AC3E}">
        <p14:creationId xmlns:p14="http://schemas.microsoft.com/office/powerpoint/2010/main" val="25894798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5" descr="bsd-big"/>
          <p:cNvPicPr>
            <a:picLocks noChangeAspect="1" noChangeArrowheads="1"/>
          </p:cNvPicPr>
          <p:nvPr/>
        </p:nvPicPr>
        <p:blipFill>
          <a:blip r:embed="rId3"/>
          <a:srcRect/>
          <a:stretch>
            <a:fillRect/>
          </a:stretch>
        </p:blipFill>
        <p:spPr bwMode="auto">
          <a:xfrm>
            <a:off x="3810000" y="3962400"/>
            <a:ext cx="1760538" cy="2133600"/>
          </a:xfrm>
          <a:prstGeom prst="rect">
            <a:avLst/>
          </a:prstGeom>
          <a:noFill/>
          <a:ln w="9525">
            <a:noFill/>
            <a:miter lim="800000"/>
            <a:headEnd/>
            <a:tailEnd/>
          </a:ln>
        </p:spPr>
      </p:pic>
      <p:sp>
        <p:nvSpPr>
          <p:cNvPr id="20484" name="Text Box 6"/>
          <p:cNvSpPr txBox="1">
            <a:spLocks noChangeArrowheads="1"/>
          </p:cNvSpPr>
          <p:nvPr/>
        </p:nvSpPr>
        <p:spPr bwMode="auto">
          <a:xfrm>
            <a:off x="3970773" y="6011472"/>
            <a:ext cx="2202934" cy="519113"/>
          </a:xfrm>
          <a:prstGeom prst="rect">
            <a:avLst/>
          </a:prstGeom>
          <a:noFill/>
          <a:ln w="38100">
            <a:noFill/>
            <a:miter lim="800000"/>
            <a:headEnd/>
            <a:tailEnd/>
          </a:ln>
        </p:spPr>
        <p:txBody>
          <a:bodyPr wrap="square">
            <a:prstTxWarp prst="textNoShape">
              <a:avLst/>
            </a:prstTxWarp>
            <a:spAutoFit/>
          </a:bodyPr>
          <a:lstStyle/>
          <a:p>
            <a:r>
              <a:rPr lang="en-US" sz="2800" dirty="0"/>
              <a:t>Evil David</a:t>
            </a:r>
          </a:p>
        </p:txBody>
      </p:sp>
      <p:sp>
        <p:nvSpPr>
          <p:cNvPr id="2" name="TextBox 1"/>
          <p:cNvSpPr txBox="1"/>
          <p:nvPr/>
        </p:nvSpPr>
        <p:spPr>
          <a:xfrm>
            <a:off x="1125081" y="2122487"/>
            <a:ext cx="7634422" cy="923330"/>
          </a:xfrm>
          <a:prstGeom prst="rect">
            <a:avLst/>
          </a:prstGeom>
          <a:noFill/>
        </p:spPr>
        <p:txBody>
          <a:bodyPr wrap="none" rtlCol="0">
            <a:spAutoFit/>
          </a:bodyPr>
          <a:lstStyle/>
          <a:p>
            <a:r>
              <a:rPr lang="en-US" sz="5400" dirty="0" smtClean="0"/>
              <a:t>Patches can help attackers</a:t>
            </a:r>
            <a:endParaRPr lang="en-US" sz="5400" dirty="0"/>
          </a:p>
        </p:txBody>
      </p:sp>
    </p:spTree>
    <p:extLst>
      <p:ext uri="{BB962C8B-B14F-4D97-AF65-F5344CB8AC3E}">
        <p14:creationId xmlns:p14="http://schemas.microsoft.com/office/powerpoint/2010/main" val="22722553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
          <p:cNvSpPr>
            <a:spLocks noChangeShapeType="1"/>
          </p:cNvSpPr>
          <p:nvPr/>
        </p:nvSpPr>
        <p:spPr bwMode="auto">
          <a:xfrm>
            <a:off x="304800" y="5486400"/>
            <a:ext cx="8229600" cy="0"/>
          </a:xfrm>
          <a:prstGeom prst="line">
            <a:avLst/>
          </a:prstGeom>
          <a:noFill/>
          <a:ln w="66675">
            <a:solidFill>
              <a:srgbClr val="000000"/>
            </a:solidFill>
            <a:round/>
            <a:headEnd/>
            <a:tailEnd type="triangle" w="lg" len="lg"/>
          </a:ln>
        </p:spPr>
        <p:txBody>
          <a:bodyPr anchor="ctr">
            <a:prstTxWarp prst="textNoShape">
              <a:avLst/>
            </a:prstTxWarp>
            <a:spAutoFit/>
          </a:bodyPr>
          <a:lstStyle/>
          <a:p>
            <a:endParaRPr lang="en-US" dirty="0"/>
          </a:p>
        </p:txBody>
      </p:sp>
      <p:sp>
        <p:nvSpPr>
          <p:cNvPr id="22531" name="Text Box 3"/>
          <p:cNvSpPr txBox="1">
            <a:spLocks noChangeArrowheads="1"/>
          </p:cNvSpPr>
          <p:nvPr/>
        </p:nvSpPr>
        <p:spPr bwMode="auto">
          <a:xfrm>
            <a:off x="1752600" y="5562600"/>
            <a:ext cx="5181600" cy="579438"/>
          </a:xfrm>
          <a:prstGeom prst="rect">
            <a:avLst/>
          </a:prstGeom>
          <a:noFill/>
          <a:ln w="38100">
            <a:noFill/>
            <a:miter lim="800000"/>
            <a:headEnd/>
            <a:tailEnd/>
          </a:ln>
        </p:spPr>
        <p:txBody>
          <a:bodyPr>
            <a:prstTxWarp prst="textNoShape">
              <a:avLst/>
            </a:prstTxWarp>
            <a:spAutoFit/>
          </a:bodyPr>
          <a:lstStyle/>
          <a:p>
            <a:r>
              <a:rPr lang="en-US" sz="3200" dirty="0"/>
              <a:t>Evil David’s Timeline</a:t>
            </a:r>
          </a:p>
        </p:txBody>
      </p:sp>
      <p:sp>
        <p:nvSpPr>
          <p:cNvPr id="591876" name="Oval 4"/>
          <p:cNvSpPr>
            <a:spLocks noChangeArrowheads="1"/>
          </p:cNvSpPr>
          <p:nvPr/>
        </p:nvSpPr>
        <p:spPr bwMode="auto">
          <a:xfrm>
            <a:off x="381000" y="4572000"/>
            <a:ext cx="725488" cy="646113"/>
          </a:xfrm>
          <a:prstGeom prst="ellipse">
            <a:avLst/>
          </a:prstGeom>
          <a:solidFill>
            <a:schemeClr val="tx2"/>
          </a:solidFill>
          <a:ln w="38100">
            <a:solidFill>
              <a:schemeClr val="tx2"/>
            </a:solidFill>
            <a:round/>
            <a:headEnd/>
            <a:tailEnd/>
          </a:ln>
        </p:spPr>
        <p:txBody>
          <a:bodyPr wrap="none" anchor="ctr">
            <a:prstTxWarp prst="textNoShape">
              <a:avLst/>
            </a:prstTxWarp>
            <a:spAutoFit/>
          </a:bodyPr>
          <a:lstStyle/>
          <a:p>
            <a:r>
              <a:rPr lang="en-US" b="0" dirty="0">
                <a:solidFill>
                  <a:schemeClr val="bg1"/>
                </a:solidFill>
              </a:rPr>
              <a:t>T1</a:t>
            </a:r>
          </a:p>
        </p:txBody>
      </p:sp>
      <p:sp>
        <p:nvSpPr>
          <p:cNvPr id="591879" name="Text Box 7"/>
          <p:cNvSpPr txBox="1">
            <a:spLocks noChangeArrowheads="1"/>
          </p:cNvSpPr>
          <p:nvPr/>
        </p:nvSpPr>
        <p:spPr bwMode="auto">
          <a:xfrm>
            <a:off x="304800" y="3625850"/>
            <a:ext cx="1143000" cy="946150"/>
          </a:xfrm>
          <a:prstGeom prst="rect">
            <a:avLst/>
          </a:prstGeom>
          <a:noFill/>
          <a:ln w="38100">
            <a:noFill/>
            <a:miter lim="800000"/>
            <a:headEnd/>
            <a:tailEnd/>
          </a:ln>
        </p:spPr>
        <p:txBody>
          <a:bodyPr>
            <a:prstTxWarp prst="textNoShape">
              <a:avLst/>
            </a:prstTxWarp>
            <a:spAutoFit/>
          </a:bodyPr>
          <a:lstStyle/>
          <a:p>
            <a:r>
              <a:rPr lang="en-US" sz="2800" b="0" dirty="0"/>
              <a:t>Gets </a:t>
            </a:r>
            <a:br>
              <a:rPr lang="en-US" sz="2800" b="0" dirty="0"/>
            </a:br>
            <a:r>
              <a:rPr lang="en-US" sz="2800" b="0" dirty="0"/>
              <a:t>Patch</a:t>
            </a:r>
          </a:p>
        </p:txBody>
      </p:sp>
      <p:sp>
        <p:nvSpPr>
          <p:cNvPr id="591880" name="Line 8"/>
          <p:cNvSpPr>
            <a:spLocks noChangeShapeType="1"/>
          </p:cNvSpPr>
          <p:nvPr/>
        </p:nvSpPr>
        <p:spPr bwMode="auto">
          <a:xfrm>
            <a:off x="685800" y="5257800"/>
            <a:ext cx="0" cy="381000"/>
          </a:xfrm>
          <a:prstGeom prst="line">
            <a:avLst/>
          </a:prstGeom>
          <a:noFill/>
          <a:ln w="38100">
            <a:solidFill>
              <a:srgbClr val="000000"/>
            </a:solidFill>
            <a:round/>
            <a:headEnd/>
            <a:tailEnd/>
          </a:ln>
        </p:spPr>
        <p:txBody>
          <a:bodyPr wrap="none" anchor="ctr">
            <a:prstTxWarp prst="textNoShape">
              <a:avLst/>
            </a:prstTxWarp>
            <a:spAutoFit/>
          </a:bodyPr>
          <a:lstStyle/>
          <a:p>
            <a:endParaRPr lang="en-US" dirty="0"/>
          </a:p>
        </p:txBody>
      </p:sp>
      <p:sp>
        <p:nvSpPr>
          <p:cNvPr id="591884" name="Line 12"/>
          <p:cNvSpPr>
            <a:spLocks noChangeShapeType="1"/>
          </p:cNvSpPr>
          <p:nvPr/>
        </p:nvSpPr>
        <p:spPr bwMode="auto">
          <a:xfrm>
            <a:off x="2590800" y="5257800"/>
            <a:ext cx="0" cy="381000"/>
          </a:xfrm>
          <a:prstGeom prst="line">
            <a:avLst/>
          </a:prstGeom>
          <a:noFill/>
          <a:ln w="38100">
            <a:solidFill>
              <a:srgbClr val="000000"/>
            </a:solidFill>
            <a:round/>
            <a:headEnd/>
            <a:tailEnd/>
          </a:ln>
        </p:spPr>
        <p:txBody>
          <a:bodyPr wrap="none" anchor="ctr">
            <a:prstTxWarp prst="textNoShape">
              <a:avLst/>
            </a:prstTxWarp>
            <a:spAutoFit/>
          </a:bodyPr>
          <a:lstStyle/>
          <a:p>
            <a:endParaRPr lang="en-US" dirty="0"/>
          </a:p>
        </p:txBody>
      </p:sp>
      <p:sp>
        <p:nvSpPr>
          <p:cNvPr id="591886" name="AutoShape 14"/>
          <p:cNvSpPr>
            <a:spLocks noChangeArrowheads="1"/>
          </p:cNvSpPr>
          <p:nvPr/>
        </p:nvSpPr>
        <p:spPr bwMode="auto">
          <a:xfrm>
            <a:off x="3505200" y="4283118"/>
            <a:ext cx="5334000" cy="1371600"/>
          </a:xfrm>
          <a:prstGeom prst="rightArrow">
            <a:avLst>
              <a:gd name="adj1" fmla="val 50000"/>
              <a:gd name="adj2" fmla="val 97222"/>
            </a:avLst>
          </a:prstGeom>
          <a:solidFill>
            <a:srgbClr val="800000"/>
          </a:solidFill>
          <a:ln w="25400">
            <a:solidFill>
              <a:srgbClr val="800000"/>
            </a:solidFill>
            <a:miter lim="800000"/>
            <a:headEnd/>
            <a:tailEnd/>
          </a:ln>
        </p:spPr>
        <p:txBody>
          <a:bodyPr anchor="ctr">
            <a:prstTxWarp prst="textNoShape">
              <a:avLst/>
            </a:prstTxWarp>
          </a:bodyPr>
          <a:lstStyle/>
          <a:p>
            <a:r>
              <a:rPr lang="en-US" sz="2800" dirty="0">
                <a:solidFill>
                  <a:schemeClr val="bg1"/>
                </a:solidFill>
              </a:rPr>
              <a:t>Attack Unpatched Users</a:t>
            </a:r>
          </a:p>
        </p:txBody>
      </p:sp>
      <p:sp>
        <p:nvSpPr>
          <p:cNvPr id="591890" name="Rectangle 18"/>
          <p:cNvSpPr>
            <a:spLocks noChangeArrowheads="1"/>
          </p:cNvSpPr>
          <p:nvPr/>
        </p:nvSpPr>
        <p:spPr bwMode="auto">
          <a:xfrm>
            <a:off x="3733800" y="457200"/>
            <a:ext cx="4876800" cy="2286000"/>
          </a:xfrm>
          <a:prstGeom prst="rect">
            <a:avLst/>
          </a:prstGeom>
          <a:solidFill>
            <a:srgbClr val="1F497D"/>
          </a:solidFill>
          <a:ln w="38100">
            <a:solidFill>
              <a:srgbClr val="1F497D"/>
            </a:solidFill>
            <a:miter lim="800000"/>
            <a:headEnd/>
            <a:tailEnd/>
          </a:ln>
        </p:spPr>
        <p:txBody>
          <a:bodyPr wrap="none" anchor="ctr">
            <a:prstTxWarp prst="textNoShape">
              <a:avLst/>
            </a:prstTxWarp>
          </a:bodyPr>
          <a:lstStyle/>
          <a:p>
            <a:pPr algn="ctr"/>
            <a:r>
              <a:rPr lang="en-US" sz="4800" dirty="0" smtClean="0">
                <a:solidFill>
                  <a:schemeClr val="bg1"/>
                </a:solidFill>
              </a:rPr>
              <a:t> Delayed </a:t>
            </a:r>
            <a:r>
              <a:rPr lang="en-US" sz="4800" dirty="0">
                <a:solidFill>
                  <a:schemeClr val="bg1"/>
                </a:solidFill>
              </a:rPr>
              <a:t/>
            </a:r>
            <a:br>
              <a:rPr lang="en-US" sz="4800" dirty="0">
                <a:solidFill>
                  <a:schemeClr val="bg1"/>
                </a:solidFill>
              </a:rPr>
            </a:br>
            <a:r>
              <a:rPr lang="en-US" sz="4800" dirty="0" smtClean="0">
                <a:solidFill>
                  <a:schemeClr val="bg1"/>
                </a:solidFill>
              </a:rPr>
              <a:t> Patch</a:t>
            </a:r>
            <a:r>
              <a:rPr lang="en-US" sz="4800" dirty="0">
                <a:solidFill>
                  <a:schemeClr val="bg1"/>
                </a:solidFill>
              </a:rPr>
              <a:t/>
            </a:r>
            <a:br>
              <a:rPr lang="en-US" sz="4800" dirty="0">
                <a:solidFill>
                  <a:schemeClr val="bg1"/>
                </a:solidFill>
              </a:rPr>
            </a:br>
            <a:r>
              <a:rPr lang="en-US" sz="4800" dirty="0" smtClean="0">
                <a:solidFill>
                  <a:schemeClr val="bg1"/>
                </a:solidFill>
              </a:rPr>
              <a:t> Attack</a:t>
            </a:r>
            <a:endParaRPr lang="en-US" sz="4800" dirty="0">
              <a:solidFill>
                <a:schemeClr val="bg1"/>
              </a:solidFill>
            </a:endParaRPr>
          </a:p>
        </p:txBody>
      </p:sp>
      <p:pic>
        <p:nvPicPr>
          <p:cNvPr id="22538" name="Picture 20" descr="bsd-big"/>
          <p:cNvPicPr>
            <a:picLocks noChangeAspect="1" noChangeArrowheads="1"/>
          </p:cNvPicPr>
          <p:nvPr/>
        </p:nvPicPr>
        <p:blipFill>
          <a:blip r:embed="rId3"/>
          <a:srcRect/>
          <a:stretch>
            <a:fillRect/>
          </a:stretch>
        </p:blipFill>
        <p:spPr bwMode="auto">
          <a:xfrm>
            <a:off x="590550" y="457200"/>
            <a:ext cx="2074863" cy="2514600"/>
          </a:xfrm>
          <a:prstGeom prst="rect">
            <a:avLst/>
          </a:prstGeom>
          <a:noFill/>
          <a:ln w="9525">
            <a:noFill/>
            <a:miter lim="800000"/>
            <a:headEnd/>
            <a:tailEnd/>
          </a:ln>
        </p:spPr>
      </p:pic>
      <p:sp>
        <p:nvSpPr>
          <p:cNvPr id="591896" name="Oval 24"/>
          <p:cNvSpPr>
            <a:spLocks noChangeArrowheads="1"/>
          </p:cNvSpPr>
          <p:nvPr/>
        </p:nvSpPr>
        <p:spPr bwMode="auto">
          <a:xfrm>
            <a:off x="2209800" y="4572000"/>
            <a:ext cx="725488" cy="646113"/>
          </a:xfrm>
          <a:prstGeom prst="ellipse">
            <a:avLst/>
          </a:prstGeom>
          <a:solidFill>
            <a:schemeClr val="tx2"/>
          </a:solidFill>
          <a:ln w="38100">
            <a:solidFill>
              <a:schemeClr val="tx2"/>
            </a:solidFill>
            <a:round/>
            <a:headEnd/>
            <a:tailEnd/>
          </a:ln>
        </p:spPr>
        <p:txBody>
          <a:bodyPr wrap="none" anchor="ctr">
            <a:prstTxWarp prst="textNoShape">
              <a:avLst/>
            </a:prstTxWarp>
            <a:spAutoFit/>
          </a:bodyPr>
          <a:lstStyle/>
          <a:p>
            <a:r>
              <a:rPr lang="en-US" b="0" dirty="0">
                <a:solidFill>
                  <a:schemeClr val="bg1"/>
                </a:solidFill>
              </a:rPr>
              <a:t>T2</a:t>
            </a:r>
          </a:p>
        </p:txBody>
      </p:sp>
      <p:sp>
        <p:nvSpPr>
          <p:cNvPr id="591898" name="Text Box 26"/>
          <p:cNvSpPr txBox="1">
            <a:spLocks noChangeArrowheads="1"/>
          </p:cNvSpPr>
          <p:nvPr/>
        </p:nvSpPr>
        <p:spPr bwMode="auto">
          <a:xfrm>
            <a:off x="1639888" y="3276600"/>
            <a:ext cx="2590800" cy="1384995"/>
          </a:xfrm>
          <a:prstGeom prst="rect">
            <a:avLst/>
          </a:prstGeom>
          <a:noFill/>
          <a:ln w="38100">
            <a:noFill/>
            <a:miter lim="800000"/>
            <a:headEnd/>
            <a:tailEnd/>
          </a:ln>
        </p:spPr>
        <p:txBody>
          <a:bodyPr>
            <a:prstTxWarp prst="textNoShape">
              <a:avLst/>
            </a:prstTxWarp>
            <a:spAutoFit/>
          </a:bodyPr>
          <a:lstStyle/>
          <a:p>
            <a:r>
              <a:rPr lang="en-US" sz="2800" i="1" dirty="0">
                <a:solidFill>
                  <a:schemeClr val="tx1">
                    <a:lumMod val="85000"/>
                    <a:lumOff val="15000"/>
                  </a:schemeClr>
                </a:solidFill>
              </a:rPr>
              <a:t>Use Patch to Reverse Engineer Bug</a:t>
            </a:r>
          </a:p>
        </p:txBody>
      </p:sp>
    </p:spTree>
    <p:extLst>
      <p:ext uri="{BB962C8B-B14F-4D97-AF65-F5344CB8AC3E}">
        <p14:creationId xmlns:p14="http://schemas.microsoft.com/office/powerpoint/2010/main" val="31193781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18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189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918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189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18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884" grpId="0" animBg="1"/>
      <p:bldP spid="591886" grpId="0" animBg="1"/>
      <p:bldP spid="591890" grpId="0" animBg="1"/>
      <p:bldP spid="591896" grpId="0" animBg="1"/>
      <p:bldP spid="59189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yLab-Template_NEW">
  <a:themeElements>
    <a:clrScheme name="CyLab-Template_NEW 15">
      <a:dk1>
        <a:srgbClr val="292929"/>
      </a:dk1>
      <a:lt1>
        <a:srgbClr val="FFFFFF"/>
      </a:lt1>
      <a:dk2>
        <a:srgbClr val="292929"/>
      </a:dk2>
      <a:lt2>
        <a:srgbClr val="808080"/>
      </a:lt2>
      <a:accent1>
        <a:srgbClr val="C0C0C0"/>
      </a:accent1>
      <a:accent2>
        <a:srgbClr val="454482"/>
      </a:accent2>
      <a:accent3>
        <a:srgbClr val="FFFFFF"/>
      </a:accent3>
      <a:accent4>
        <a:srgbClr val="212121"/>
      </a:accent4>
      <a:accent5>
        <a:srgbClr val="DCDCDC"/>
      </a:accent5>
      <a:accent6>
        <a:srgbClr val="3E3D75"/>
      </a:accent6>
      <a:hlink>
        <a:srgbClr val="494F85"/>
      </a:hlink>
      <a:folHlink>
        <a:srgbClr val="99CC00"/>
      </a:folHlink>
    </a:clrScheme>
    <a:fontScheme name="CyLab-Template_NEW">
      <a:majorFont>
        <a:latin typeface="55 Helvetica Roman"/>
        <a:ea typeface=""/>
        <a:cs typeface=""/>
      </a:majorFont>
      <a:minorFont>
        <a:latin typeface="55 Helvetica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charset="0"/>
          </a:defRPr>
        </a:defPPr>
      </a:lstStyle>
    </a:lnDef>
  </a:objectDefaults>
  <a:extraClrSchemeLst>
    <a:extraClrScheme>
      <a:clrScheme name="CyLab-Template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yLab-Template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yLab-Template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yLab-Template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yLab-Template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yLab-Template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yLab-Template_NEW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yLab-Template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yLab-Template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yLab-Template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yLab-Template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yLab-Template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yLab-Template_NEW 13">
        <a:dk1>
          <a:srgbClr val="1C1C1C"/>
        </a:dk1>
        <a:lt1>
          <a:srgbClr val="FFFFFF"/>
        </a:lt1>
        <a:dk2>
          <a:srgbClr val="1C1C1C"/>
        </a:dk2>
        <a:lt2>
          <a:srgbClr val="808080"/>
        </a:lt2>
        <a:accent1>
          <a:srgbClr val="C0C0C0"/>
        </a:accent1>
        <a:accent2>
          <a:srgbClr val="454482"/>
        </a:accent2>
        <a:accent3>
          <a:srgbClr val="FFFFFF"/>
        </a:accent3>
        <a:accent4>
          <a:srgbClr val="161616"/>
        </a:accent4>
        <a:accent5>
          <a:srgbClr val="DCDCDC"/>
        </a:accent5>
        <a:accent6>
          <a:srgbClr val="3E3D75"/>
        </a:accent6>
        <a:hlink>
          <a:srgbClr val="494F85"/>
        </a:hlink>
        <a:folHlink>
          <a:srgbClr val="99CC00"/>
        </a:folHlink>
      </a:clrScheme>
      <a:clrMap bg1="lt1" tx1="dk1" bg2="lt2" tx2="dk2" accent1="accent1" accent2="accent2" accent3="accent3" accent4="accent4" accent5="accent5" accent6="accent6" hlink="hlink" folHlink="folHlink"/>
    </a:extraClrScheme>
    <a:extraClrScheme>
      <a:clrScheme name="CyLab-Template_NEW 14">
        <a:dk1>
          <a:srgbClr val="1C1C1C"/>
        </a:dk1>
        <a:lt1>
          <a:srgbClr val="FFFFFF"/>
        </a:lt1>
        <a:dk2>
          <a:srgbClr val="1C1C1C"/>
        </a:dk2>
        <a:lt2>
          <a:srgbClr val="808080"/>
        </a:lt2>
        <a:accent1>
          <a:srgbClr val="C0C0C0"/>
        </a:accent1>
        <a:accent2>
          <a:srgbClr val="454482"/>
        </a:accent2>
        <a:accent3>
          <a:srgbClr val="FFFFFF"/>
        </a:accent3>
        <a:accent4>
          <a:srgbClr val="161616"/>
        </a:accent4>
        <a:accent5>
          <a:srgbClr val="DCDCDC"/>
        </a:accent5>
        <a:accent6>
          <a:srgbClr val="3E3D75"/>
        </a:accent6>
        <a:hlink>
          <a:srgbClr val="494F85"/>
        </a:hlink>
        <a:folHlink>
          <a:srgbClr val="0000C2"/>
        </a:folHlink>
      </a:clrScheme>
      <a:clrMap bg1="lt1" tx1="dk1" bg2="lt2" tx2="dk2" accent1="accent1" accent2="accent2" accent3="accent3" accent4="accent4" accent5="accent5" accent6="accent6" hlink="hlink" folHlink="folHlink"/>
    </a:extraClrScheme>
    <a:extraClrScheme>
      <a:clrScheme name="CyLab-Template_NEW 15">
        <a:dk1>
          <a:srgbClr val="292929"/>
        </a:dk1>
        <a:lt1>
          <a:srgbClr val="FFFFFF"/>
        </a:lt1>
        <a:dk2>
          <a:srgbClr val="292929"/>
        </a:dk2>
        <a:lt2>
          <a:srgbClr val="808080"/>
        </a:lt2>
        <a:accent1>
          <a:srgbClr val="C0C0C0"/>
        </a:accent1>
        <a:accent2>
          <a:srgbClr val="454482"/>
        </a:accent2>
        <a:accent3>
          <a:srgbClr val="FFFFFF"/>
        </a:accent3>
        <a:accent4>
          <a:srgbClr val="212121"/>
        </a:accent4>
        <a:accent5>
          <a:srgbClr val="DCDCDC"/>
        </a:accent5>
        <a:accent6>
          <a:srgbClr val="3E3D75"/>
        </a:accent6>
        <a:hlink>
          <a:srgbClr val="494F85"/>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yLab-Template_NEW">
  <a:themeElements>
    <a:clrScheme name="CyLab-Template_NEW 15">
      <a:dk1>
        <a:srgbClr val="292929"/>
      </a:dk1>
      <a:lt1>
        <a:srgbClr val="FFFFFF"/>
      </a:lt1>
      <a:dk2>
        <a:srgbClr val="292929"/>
      </a:dk2>
      <a:lt2>
        <a:srgbClr val="808080"/>
      </a:lt2>
      <a:accent1>
        <a:srgbClr val="C0C0C0"/>
      </a:accent1>
      <a:accent2>
        <a:srgbClr val="454482"/>
      </a:accent2>
      <a:accent3>
        <a:srgbClr val="FFFFFF"/>
      </a:accent3>
      <a:accent4>
        <a:srgbClr val="212121"/>
      </a:accent4>
      <a:accent5>
        <a:srgbClr val="DCDCDC"/>
      </a:accent5>
      <a:accent6>
        <a:srgbClr val="3E3D75"/>
      </a:accent6>
      <a:hlink>
        <a:srgbClr val="494F85"/>
      </a:hlink>
      <a:folHlink>
        <a:srgbClr val="99CC00"/>
      </a:folHlink>
    </a:clrScheme>
    <a:fontScheme name="CyLab-Template_NEW">
      <a:majorFont>
        <a:latin typeface="55 Helvetica Roman"/>
        <a:ea typeface=""/>
        <a:cs typeface=""/>
      </a:majorFont>
      <a:minorFont>
        <a:latin typeface="55 Helvetica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charset="0"/>
          </a:defRPr>
        </a:defPPr>
      </a:lstStyle>
    </a:lnDef>
  </a:objectDefaults>
  <a:extraClrSchemeLst>
    <a:extraClrScheme>
      <a:clrScheme name="CyLab-Template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yLab-Template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yLab-Template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yLab-Template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yLab-Template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yLab-Template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yLab-Template_NEW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yLab-Template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yLab-Template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yLab-Template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yLab-Template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yLab-Template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yLab-Template_NEW 13">
        <a:dk1>
          <a:srgbClr val="1C1C1C"/>
        </a:dk1>
        <a:lt1>
          <a:srgbClr val="FFFFFF"/>
        </a:lt1>
        <a:dk2>
          <a:srgbClr val="1C1C1C"/>
        </a:dk2>
        <a:lt2>
          <a:srgbClr val="808080"/>
        </a:lt2>
        <a:accent1>
          <a:srgbClr val="C0C0C0"/>
        </a:accent1>
        <a:accent2>
          <a:srgbClr val="454482"/>
        </a:accent2>
        <a:accent3>
          <a:srgbClr val="FFFFFF"/>
        </a:accent3>
        <a:accent4>
          <a:srgbClr val="161616"/>
        </a:accent4>
        <a:accent5>
          <a:srgbClr val="DCDCDC"/>
        </a:accent5>
        <a:accent6>
          <a:srgbClr val="3E3D75"/>
        </a:accent6>
        <a:hlink>
          <a:srgbClr val="494F85"/>
        </a:hlink>
        <a:folHlink>
          <a:srgbClr val="99CC00"/>
        </a:folHlink>
      </a:clrScheme>
      <a:clrMap bg1="lt1" tx1="dk1" bg2="lt2" tx2="dk2" accent1="accent1" accent2="accent2" accent3="accent3" accent4="accent4" accent5="accent5" accent6="accent6" hlink="hlink" folHlink="folHlink"/>
    </a:extraClrScheme>
    <a:extraClrScheme>
      <a:clrScheme name="CyLab-Template_NEW 14">
        <a:dk1>
          <a:srgbClr val="1C1C1C"/>
        </a:dk1>
        <a:lt1>
          <a:srgbClr val="FFFFFF"/>
        </a:lt1>
        <a:dk2>
          <a:srgbClr val="1C1C1C"/>
        </a:dk2>
        <a:lt2>
          <a:srgbClr val="808080"/>
        </a:lt2>
        <a:accent1>
          <a:srgbClr val="C0C0C0"/>
        </a:accent1>
        <a:accent2>
          <a:srgbClr val="454482"/>
        </a:accent2>
        <a:accent3>
          <a:srgbClr val="FFFFFF"/>
        </a:accent3>
        <a:accent4>
          <a:srgbClr val="161616"/>
        </a:accent4>
        <a:accent5>
          <a:srgbClr val="DCDCDC"/>
        </a:accent5>
        <a:accent6>
          <a:srgbClr val="3E3D75"/>
        </a:accent6>
        <a:hlink>
          <a:srgbClr val="494F85"/>
        </a:hlink>
        <a:folHlink>
          <a:srgbClr val="0000C2"/>
        </a:folHlink>
      </a:clrScheme>
      <a:clrMap bg1="lt1" tx1="dk1" bg2="lt2" tx2="dk2" accent1="accent1" accent2="accent2" accent3="accent3" accent4="accent4" accent5="accent5" accent6="accent6" hlink="hlink" folHlink="folHlink"/>
    </a:extraClrScheme>
    <a:extraClrScheme>
      <a:clrScheme name="CyLab-Template_NEW 15">
        <a:dk1>
          <a:srgbClr val="292929"/>
        </a:dk1>
        <a:lt1>
          <a:srgbClr val="FFFFFF"/>
        </a:lt1>
        <a:dk2>
          <a:srgbClr val="292929"/>
        </a:dk2>
        <a:lt2>
          <a:srgbClr val="808080"/>
        </a:lt2>
        <a:accent1>
          <a:srgbClr val="C0C0C0"/>
        </a:accent1>
        <a:accent2>
          <a:srgbClr val="454482"/>
        </a:accent2>
        <a:accent3>
          <a:srgbClr val="FFFFFF"/>
        </a:accent3>
        <a:accent4>
          <a:srgbClr val="212121"/>
        </a:accent4>
        <a:accent5>
          <a:srgbClr val="DCDCDC"/>
        </a:accent5>
        <a:accent6>
          <a:srgbClr val="3E3D75"/>
        </a:accent6>
        <a:hlink>
          <a:srgbClr val="494F85"/>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earching Encrypted Data">
  <a:themeElements>
    <a:clrScheme name="">
      <a:dk1>
        <a:srgbClr val="081D58"/>
      </a:dk1>
      <a:lt1>
        <a:srgbClr val="FFFFFF"/>
      </a:lt1>
      <a:dk2>
        <a:srgbClr val="712000"/>
      </a:dk2>
      <a:lt2>
        <a:srgbClr val="618FFD"/>
      </a:lt2>
      <a:accent1>
        <a:srgbClr val="3365FB"/>
      </a:accent1>
      <a:accent2>
        <a:srgbClr val="CF0E30"/>
      </a:accent2>
      <a:accent3>
        <a:srgbClr val="FFFFFF"/>
      </a:accent3>
      <a:accent4>
        <a:srgbClr val="06174A"/>
      </a:accent4>
      <a:accent5>
        <a:srgbClr val="ADB8FD"/>
      </a:accent5>
      <a:accent6>
        <a:srgbClr val="BB0C2A"/>
      </a:accent6>
      <a:hlink>
        <a:srgbClr val="676767"/>
      </a:hlink>
      <a:folHlink>
        <a:srgbClr val="C1CEFF"/>
      </a:folHlink>
    </a:clrScheme>
    <a:fontScheme name="Searching Encrypted Da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0000"/>
          </a:solidFill>
          <a:prstDash val="solid"/>
          <a:round/>
          <a:headEnd type="none" w="med" len="med"/>
          <a:tailEnd type="triangle" w="med" len="med"/>
        </a:ln>
        <a:effectLst/>
      </a:spPr>
      <a:bodyPr vert="horz" wrap="none" lIns="91440" tIns="45720" rIns="91440" bIns="45720" numCol="1" rtlCol="0"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2400" b="1" i="0" u="none" strike="noStrike" cap="none" normalizeH="0" baseline="0">
            <a:ln>
              <a:noFill/>
            </a:ln>
            <a:solidFill>
              <a:srgbClr val="000000"/>
            </a:solidFill>
            <a:effectLst/>
            <a:latin typeface="Arial" pitchFamily="-65" charset="0"/>
          </a:defRPr>
        </a:defPPr>
      </a:lstStyle>
    </a:spDef>
    <a:lnDef>
      <a:spPr bwMode="auto">
        <a:xfrm>
          <a:off x="0" y="0"/>
          <a:ext cx="1" cy="1"/>
        </a:xfrm>
        <a:custGeom>
          <a:avLst/>
          <a:gdLst/>
          <a:ahLst/>
          <a:cxnLst/>
          <a:rect l="0" t="0" r="0" b="0"/>
          <a:pathLst/>
        </a:custGeom>
        <a:noFill/>
        <a:ln w="381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1" i="0" u="none" strike="noStrike" cap="none" normalizeH="0" baseline="0">
            <a:ln>
              <a:noFill/>
            </a:ln>
            <a:solidFill>
              <a:srgbClr val="000000"/>
            </a:solidFill>
            <a:effectLst/>
            <a:latin typeface="Arial" pitchFamily="-65" charset="0"/>
          </a:defRPr>
        </a:defPPr>
      </a:lstStyle>
    </a:lnDef>
  </a:objectDefaults>
  <a:extraClrSchemeLst>
    <a:extraClrScheme>
      <a:clrScheme name="Searching Encrypted Da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earching Encrypted Da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earching Encrypted Da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earching Encrypted Da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earching Encrypted Da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earching Encrypted Da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earching Encrypted Da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Searching Encrypted Data">
  <a:themeElements>
    <a:clrScheme name="">
      <a:dk1>
        <a:srgbClr val="081D58"/>
      </a:dk1>
      <a:lt1>
        <a:srgbClr val="FFFFFF"/>
      </a:lt1>
      <a:dk2>
        <a:srgbClr val="712000"/>
      </a:dk2>
      <a:lt2>
        <a:srgbClr val="618FFD"/>
      </a:lt2>
      <a:accent1>
        <a:srgbClr val="3365FB"/>
      </a:accent1>
      <a:accent2>
        <a:srgbClr val="CF0E30"/>
      </a:accent2>
      <a:accent3>
        <a:srgbClr val="FFFFFF"/>
      </a:accent3>
      <a:accent4>
        <a:srgbClr val="06174A"/>
      </a:accent4>
      <a:accent5>
        <a:srgbClr val="ADB8FD"/>
      </a:accent5>
      <a:accent6>
        <a:srgbClr val="BB0C2A"/>
      </a:accent6>
      <a:hlink>
        <a:srgbClr val="676767"/>
      </a:hlink>
      <a:folHlink>
        <a:srgbClr val="C1CEFF"/>
      </a:folHlink>
    </a:clrScheme>
    <a:fontScheme name="Searching Encrypted Da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0000"/>
          </a:solidFill>
          <a:prstDash val="solid"/>
          <a:round/>
          <a:headEnd type="none" w="med" len="med"/>
          <a:tailEnd type="triangl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2400" b="1" i="0" u="none" strike="noStrike" cap="none" normalizeH="0" baseline="0">
            <a:ln>
              <a:noFill/>
            </a:ln>
            <a:solidFill>
              <a:srgbClr val="000000"/>
            </a:solidFill>
            <a:effectLst/>
            <a:latin typeface="Arial" pitchFamily="-65" charset="0"/>
          </a:defRPr>
        </a:defPPr>
      </a:lstStyle>
    </a:spDef>
    <a:lnDef>
      <a:spPr bwMode="auto">
        <a:xfrm>
          <a:off x="0" y="0"/>
          <a:ext cx="1" cy="1"/>
        </a:xfrm>
        <a:custGeom>
          <a:avLst/>
          <a:gdLst/>
          <a:ahLst/>
          <a:cxnLst/>
          <a:rect l="0" t="0" r="0" b="0"/>
          <a:pathLst/>
        </a:custGeom>
        <a:noFill/>
        <a:ln w="381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1" i="0" u="none" strike="noStrike" cap="none" normalizeH="0" baseline="0">
            <a:ln>
              <a:noFill/>
            </a:ln>
            <a:solidFill>
              <a:srgbClr val="000000"/>
            </a:solidFill>
            <a:effectLst/>
            <a:latin typeface="Arial" pitchFamily="-65" charset="0"/>
          </a:defRPr>
        </a:defPPr>
      </a:lstStyle>
    </a:lnDef>
    <a:txDef>
      <a:spPr bwMode="auto">
        <a:noFill/>
        <a:ln w="12700">
          <a:solidFill>
            <a:srgbClr val="000000"/>
          </a:solidFill>
          <a:miter lim="800000"/>
          <a:headEnd/>
          <a:tailEnd/>
        </a:ln>
      </a:spPr>
      <a:bodyPr wrap="square">
        <a:prstTxWarp prst="textNoShape">
          <a:avLst/>
        </a:prstTxWarp>
        <a:noAutofit/>
      </a:bodyPr>
      <a:lstStyle>
        <a:defPPr>
          <a:defRPr sz="2000" b="0" dirty="0" smtClean="0"/>
        </a:defPPr>
      </a:lstStyle>
    </a:txDef>
  </a:objectDefaults>
  <a:extraClrSchemeLst>
    <a:extraClrScheme>
      <a:clrScheme name="Searching Encrypted Da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earching Encrypted Da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earching Encrypted Da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earching Encrypted Da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earching Encrypted Da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earching Encrypted Da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earching Encrypted Da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13772</TotalTime>
  <Words>3627</Words>
  <Application>Microsoft Macintosh PowerPoint</Application>
  <PresentationFormat>On-screen Show (4:3)</PresentationFormat>
  <Paragraphs>960</Paragraphs>
  <Slides>73</Slides>
  <Notes>25</Notes>
  <HiddenSlides>0</HiddenSlides>
  <MMClips>0</MMClips>
  <ScaleCrop>false</ScaleCrop>
  <HeadingPairs>
    <vt:vector size="4" baseType="variant">
      <vt:variant>
        <vt:lpstr>Theme</vt:lpstr>
      </vt:variant>
      <vt:variant>
        <vt:i4>7</vt:i4>
      </vt:variant>
      <vt:variant>
        <vt:lpstr>Slide Titles</vt:lpstr>
      </vt:variant>
      <vt:variant>
        <vt:i4>73</vt:i4>
      </vt:variant>
    </vt:vector>
  </HeadingPairs>
  <TitlesOfParts>
    <vt:vector size="80" baseType="lpstr">
      <vt:lpstr>Office Theme</vt:lpstr>
      <vt:lpstr>CyLab-Template_NEW</vt:lpstr>
      <vt:lpstr>1_CyLab-Template_NEW</vt:lpstr>
      <vt:lpstr>Searching Encrypted Data</vt:lpstr>
      <vt:lpstr>1_Office Theme</vt:lpstr>
      <vt:lpstr>2_Office Theme</vt:lpstr>
      <vt:lpstr>1_Searching Encrypted Data</vt:lpstr>
      <vt:lpstr>PowerPoint Presentation</vt:lpstr>
      <vt:lpstr>Joint Work With</vt:lpstr>
      <vt:lpstr>PowerPoint Presentation</vt:lpstr>
      <vt:lpstr>Automatic Exploit Generation Given program, find bugs and demonstrate exploitability</vt:lpstr>
      <vt:lpstr>My Research Agenda</vt:lpstr>
      <vt:lpstr>Overview</vt:lpstr>
      <vt:lpstr>PowerPoint Presentation</vt:lpstr>
      <vt:lpstr>PowerPoint Presentation</vt:lpstr>
      <vt:lpstr>PowerPoint Presentation</vt:lpstr>
      <vt:lpstr>PowerPoint Presentation</vt:lpstr>
      <vt:lpstr>PowerPoint Presentation</vt:lpstr>
      <vt:lpstr>APEG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 2: Loops</vt:lpstr>
      <vt:lpstr>PowerPoint Presentation</vt:lpstr>
      <vt:lpstr>Problem: State Space Still too Huge</vt:lpstr>
      <vt:lpstr>PowerPoint Presentation</vt:lpstr>
      <vt:lpstr>APEG Results</vt:lpstr>
      <vt:lpstr>Demo</vt:lpstr>
      <vt:lpstr>PowerPoint Presentation</vt:lpstr>
      <vt:lpstr>APEG Lessons</vt:lpstr>
      <vt:lpstr>Recall</vt:lpstr>
      <vt:lpstr>PowerPoint Presentation</vt:lpstr>
      <vt:lpstr>PowerPoint Presentation</vt:lpstr>
      <vt:lpstr>PowerPoint Presentation</vt:lpstr>
      <vt:lpstr>Automatic Exploit Generation Given program, find bugs and demonstrate exploitability</vt:lpstr>
      <vt:lpstr>The iwconfig vulnerability</vt:lpstr>
      <vt:lpstr>iwconfig: setuid wireless config</vt:lpstr>
      <vt:lpstr>Is it exploitable?</vt:lpstr>
      <vt:lpstr>PowerPoint Presentation</vt:lpstr>
      <vt:lpstr>PowerPoint Presentation</vt:lpstr>
      <vt:lpstr>PowerPoint Presentation</vt:lpstr>
      <vt:lpstr>PowerPoint Presentation</vt:lpstr>
      <vt:lpstr>PowerPoint Presentation</vt:lpstr>
      <vt:lpstr>PowerPoint Presentation</vt:lpstr>
      <vt:lpstr>Problem Domain</vt:lpstr>
      <vt:lpstr>The goal</vt:lpstr>
      <vt:lpstr>Current Approach</vt:lpstr>
      <vt:lpstr>PowerPoint Presentation</vt:lpstr>
      <vt:lpstr>Symbolic Execution: How it works</vt:lpstr>
      <vt:lpstr>Traditional symbolic execution:  cover all paths  is too slow to find exploitable bugs</vt:lpstr>
      <vt:lpstr>Traditional Symbolic Execution</vt:lpstr>
      <vt:lpstr>Traditional Symbolic Execution</vt:lpstr>
      <vt:lpstr>Problem: Forward symbolic execution blindly checks program paths (Slow to find exploitable bugs)</vt:lpstr>
      <vt:lpstr>Insight: Precondition Symbolic Execution to only (likely) exploitable paths</vt:lpstr>
      <vt:lpstr>AEG: Preconditioned Symbolic Execution</vt:lpstr>
      <vt:lpstr>Static Analysis Infers Preconditions</vt:lpstr>
      <vt:lpstr>Second Insight</vt:lpstr>
      <vt:lpstr>Path Prioritization</vt:lpstr>
      <vt:lpstr>Buggy Path First: Example</vt:lpstr>
      <vt:lpstr>Given the path to a bug, how do you create an exploit?</vt:lpstr>
      <vt:lpstr>PowerPoint Presentation</vt:lpstr>
      <vt:lpstr>PowerPoint Presentation</vt:lpstr>
      <vt:lpstr>Generating Exploits</vt:lpstr>
      <vt:lpstr>PowerPoint Presentation</vt:lpstr>
      <vt:lpstr>PowerPoint Presentation</vt:lpstr>
      <vt:lpstr>PowerPoint Presentation</vt:lpstr>
      <vt:lpstr>PowerPoint Presentation</vt:lpstr>
      <vt:lpstr>Not Complete</vt:lpstr>
      <vt:lpstr>PowerPoint Presentation</vt:lpstr>
      <vt:lpstr>However…</vt:lpstr>
      <vt:lpstr>Other Great Work</vt:lpstr>
      <vt:lpstr>Thank you!</vt:lpstr>
    </vt:vector>
  </TitlesOfParts>
  <Company>CMU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Exploit Generation</dc:title>
  <dc:creator>Thanassis Avgerinos</dc:creator>
  <cp:lastModifiedBy>David Brumley</cp:lastModifiedBy>
  <cp:revision>457</cp:revision>
  <dcterms:created xsi:type="dcterms:W3CDTF">2011-01-17T08:35:11Z</dcterms:created>
  <dcterms:modified xsi:type="dcterms:W3CDTF">2011-08-21T13:51:43Z</dcterms:modified>
</cp:coreProperties>
</file>