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93" r:id="rId1"/>
    <p:sldMasterId id="2147483718" r:id="rId2"/>
  </p:sldMasterIdLst>
  <p:notesMasterIdLst>
    <p:notesMasterId r:id="rId29"/>
  </p:notesMasterIdLst>
  <p:handoutMasterIdLst>
    <p:handoutMasterId r:id="rId30"/>
  </p:handoutMasterIdLst>
  <p:sldIdLst>
    <p:sldId id="257" r:id="rId3"/>
    <p:sldId id="361" r:id="rId4"/>
    <p:sldId id="362" r:id="rId5"/>
    <p:sldId id="360" r:id="rId6"/>
    <p:sldId id="373" r:id="rId7"/>
    <p:sldId id="352" r:id="rId8"/>
    <p:sldId id="342" r:id="rId9"/>
    <p:sldId id="343" r:id="rId10"/>
    <p:sldId id="364" r:id="rId11"/>
    <p:sldId id="366" r:id="rId12"/>
    <p:sldId id="367" r:id="rId13"/>
    <p:sldId id="368" r:id="rId14"/>
    <p:sldId id="369" r:id="rId15"/>
    <p:sldId id="370" r:id="rId16"/>
    <p:sldId id="371" r:id="rId17"/>
    <p:sldId id="372" r:id="rId18"/>
    <p:sldId id="365" r:id="rId19"/>
    <p:sldId id="379" r:id="rId20"/>
    <p:sldId id="381" r:id="rId21"/>
    <p:sldId id="350" r:id="rId22"/>
    <p:sldId id="351" r:id="rId23"/>
    <p:sldId id="354" r:id="rId24"/>
    <p:sldId id="363" r:id="rId25"/>
    <p:sldId id="331" r:id="rId26"/>
    <p:sldId id="377" r:id="rId27"/>
    <p:sldId id="291" r:id="rId28"/>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C76027"/>
    <a:srgbClr val="A5221F"/>
    <a:srgbClr val="6E0404"/>
    <a:srgbClr val="F6AE1E"/>
    <a:srgbClr val="FFFFFF"/>
    <a:srgbClr val="000000"/>
    <a:srgbClr val="F3AF35"/>
    <a:srgbClr val="9C42E6"/>
    <a:srgbClr val="D194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71" autoAdjust="0"/>
    <p:restoredTop sz="93950" autoAdjust="0"/>
  </p:normalViewPr>
  <p:slideViewPr>
    <p:cSldViewPr>
      <p:cViewPr varScale="1">
        <p:scale>
          <a:sx n="65" d="100"/>
          <a:sy n="65" d="100"/>
        </p:scale>
        <p:origin x="-1542" y="-108"/>
      </p:cViewPr>
      <p:guideLst>
        <p:guide orient="horz" pos="144"/>
        <p:guide orient="horz" pos="893"/>
        <p:guide orient="horz" pos="1488"/>
        <p:guide orient="horz" pos="1200"/>
        <p:guide orient="horz" pos="2736"/>
        <p:guide orient="horz" pos="4176"/>
        <p:guide orient="horz" pos="4032"/>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94" d="100"/>
          <a:sy n="94" d="100"/>
        </p:scale>
        <p:origin x="-264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Research 2008</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2011-06-17</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extLst>
      <p:ext uri="{BB962C8B-B14F-4D97-AF65-F5344CB8AC3E}">
        <p14:creationId xmlns:p14="http://schemas.microsoft.com/office/powerpoint/2010/main" val="191198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Microsoft Research 2008</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2011-06-17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1287719923"/>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2011-06-17 11:08</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2011-06-17 11:08</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2011-06-17 11:08</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bwMode="auto">
          <a:xfrm>
            <a:off x="0" y="762000"/>
            <a:ext cx="9144000" cy="5638800"/>
          </a:xfrm>
          <a:prstGeom prst="rect">
            <a:avLst/>
          </a:prstGeom>
          <a:gradFill>
            <a:gsLst>
              <a:gs pos="0">
                <a:srgbClr val="CCCCFF">
                  <a:alpha val="0"/>
                </a:srgbClr>
              </a:gs>
              <a:gs pos="17999">
                <a:schemeClr val="tx1">
                  <a:alpha val="78000"/>
                </a:schemeClr>
              </a:gs>
              <a:gs pos="36000">
                <a:schemeClr val="tx1"/>
              </a:gs>
              <a:gs pos="61000">
                <a:schemeClr val="tx1"/>
              </a:gs>
              <a:gs pos="82001">
                <a:schemeClr val="tx1">
                  <a:alpha val="84000"/>
                </a:schemeClr>
              </a:gs>
              <a:gs pos="100000">
                <a:srgbClr val="CCCCFF">
                  <a:alpha val="0"/>
                </a:srgbClr>
              </a:gs>
            </a:gsLst>
            <a:lin ang="16200000" scaled="0"/>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2" name="Title 1"/>
          <p:cNvSpPr>
            <a:spLocks noGrp="1"/>
          </p:cNvSpPr>
          <p:nvPr>
            <p:ph type="ctrTitle"/>
          </p:nvPr>
        </p:nvSpPr>
        <p:spPr>
          <a:xfrm>
            <a:off x="730250" y="1905000"/>
            <a:ext cx="7681913" cy="1523495"/>
          </a:xfrm>
        </p:spPr>
        <p:txBody>
          <a:bodyPr>
            <a:noAutofit/>
          </a:bodyPr>
          <a:lstStyle>
            <a:lvl1pPr>
              <a:lnSpc>
                <a:spcPct val="90000"/>
              </a:lnSpc>
              <a:defRPr sz="5400">
                <a:solidFill>
                  <a:schemeClr val="bg2"/>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bg2"/>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MS--and-Research-logo-treat.png"/>
          <p:cNvPicPr>
            <a:picLocks noChangeAspect="1"/>
          </p:cNvPicPr>
          <p:nvPr userDrawn="1"/>
        </p:nvPicPr>
        <p:blipFill>
          <a:blip r:embed="rId3"/>
          <a:srcRect l="75000" b="88889"/>
          <a:stretch>
            <a:fillRect/>
          </a:stretch>
        </p:blipFill>
        <p:spPr>
          <a:xfrm>
            <a:off x="6858000" y="0"/>
            <a:ext cx="2286000" cy="762000"/>
          </a:xfrm>
          <a:prstGeom prst="rect">
            <a:avLst/>
          </a:prstGeom>
        </p:spPr>
      </p:pic>
      <p:pic>
        <p:nvPicPr>
          <p:cNvPr id="5" name="Picture 4" descr="MS--and-Research-logo-treat.png"/>
          <p:cNvPicPr>
            <a:picLocks noChangeAspect="1"/>
          </p:cNvPicPr>
          <p:nvPr userDrawn="1"/>
        </p:nvPicPr>
        <p:blipFill>
          <a:blip r:embed="rId3"/>
          <a:srcRect l="80833" t="88889"/>
          <a:stretch>
            <a:fillRect/>
          </a:stretch>
        </p:blipFill>
        <p:spPr>
          <a:xfrm>
            <a:off x="7391400" y="6096000"/>
            <a:ext cx="1752600" cy="76200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gradFill>
                  <a:gsLst>
                    <a:gs pos="70000">
                      <a:schemeClr val="tx1"/>
                    </a:gs>
                    <a:gs pos="100000">
                      <a:schemeClr val="tx1"/>
                    </a:gs>
                  </a:gsLst>
                  <a:lin ang="16200000" scaled="0"/>
                </a:gradFill>
              </a:defRPr>
            </a:lvl1pPr>
            <a:lvl2pPr>
              <a:buClr>
                <a:schemeClr val="tx1"/>
              </a:buClr>
              <a:buSzPct val="70000"/>
              <a:buFont typeface="Wingdings" pitchFamily="2" charset="2"/>
              <a:buChar char="l"/>
              <a:defRPr>
                <a:gradFill>
                  <a:gsLst>
                    <a:gs pos="70000">
                      <a:schemeClr val="tx1"/>
                    </a:gs>
                    <a:gs pos="100000">
                      <a:schemeClr val="tx1"/>
                    </a:gs>
                  </a:gsLst>
                  <a:lin ang="16200000" scaled="0"/>
                </a:gradFill>
              </a:defRPr>
            </a:lvl2pPr>
            <a:lvl3pPr>
              <a:buClr>
                <a:schemeClr val="tx1"/>
              </a:buClr>
              <a:buSzPct val="70000"/>
              <a:buFont typeface="Wingdings" pitchFamily="2" charset="2"/>
              <a:buChar char="l"/>
              <a:defRPr>
                <a:gradFill>
                  <a:gsLst>
                    <a:gs pos="70000">
                      <a:schemeClr val="tx1"/>
                    </a:gs>
                    <a:gs pos="100000">
                      <a:schemeClr val="tx1"/>
                    </a:gs>
                  </a:gsLst>
                  <a:lin ang="16200000" scaled="0"/>
                </a:gradFill>
              </a:defRPr>
            </a:lvl3pPr>
            <a:lvl4pPr>
              <a:buClr>
                <a:schemeClr val="tx1"/>
              </a:buClr>
              <a:buSzPct val="70000"/>
              <a:buFont typeface="Wingdings" pitchFamily="2" charset="2"/>
              <a:buChar char="l"/>
              <a:defRPr>
                <a:gradFill>
                  <a:gsLst>
                    <a:gs pos="70000">
                      <a:schemeClr val="tx1"/>
                    </a:gs>
                    <a:gs pos="100000">
                      <a:schemeClr val="tx1"/>
                    </a:gs>
                  </a:gsLst>
                  <a:lin ang="16200000" scaled="0"/>
                </a:gradFill>
              </a:defRPr>
            </a:lvl4pPr>
            <a:lvl5pPr>
              <a:buClr>
                <a:schemeClr val="tx1"/>
              </a:buClr>
              <a:buSzPct val="70000"/>
              <a:buFont typeface="Wingdings" pitchFamily="2" charset="2"/>
              <a:buChar char="l"/>
              <a:defRPr>
                <a:gradFill>
                  <a:gsLst>
                    <a:gs pos="70000">
                      <a:schemeClr val="tx1"/>
                    </a:gs>
                    <a:gs pos="100000">
                      <a:schemeClr val="tx1"/>
                    </a:gs>
                  </a:gsLst>
                  <a:lin ang="162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gradFill>
                  <a:gsLst>
                    <a:gs pos="70000">
                      <a:schemeClr val="tx1"/>
                    </a:gs>
                    <a:gs pos="100000">
                      <a:schemeClr val="tx1"/>
                    </a:gs>
                  </a:gsLst>
                  <a:lin ang="16200000" scaled="0"/>
                </a:gradFill>
              </a:defRPr>
            </a:lvl1pPr>
            <a:lvl2pPr>
              <a:buClr>
                <a:schemeClr val="tx1"/>
              </a:buClr>
              <a:buSzPct val="70000"/>
              <a:buFont typeface="Wingdings" pitchFamily="2" charset="2"/>
              <a:buChar char="l"/>
              <a:defRPr>
                <a:gradFill>
                  <a:gsLst>
                    <a:gs pos="70000">
                      <a:schemeClr val="tx1"/>
                    </a:gs>
                    <a:gs pos="100000">
                      <a:schemeClr val="tx1"/>
                    </a:gs>
                  </a:gsLst>
                  <a:lin ang="16200000" scaled="0"/>
                </a:gradFill>
              </a:defRPr>
            </a:lvl2pPr>
            <a:lvl3pPr>
              <a:buClr>
                <a:schemeClr val="tx1"/>
              </a:buClr>
              <a:buSzPct val="70000"/>
              <a:buFont typeface="Wingdings" pitchFamily="2" charset="2"/>
              <a:buChar char="l"/>
              <a:defRPr>
                <a:gradFill>
                  <a:gsLst>
                    <a:gs pos="70000">
                      <a:schemeClr val="tx1"/>
                    </a:gs>
                    <a:gs pos="100000">
                      <a:schemeClr val="tx1"/>
                    </a:gs>
                  </a:gsLst>
                  <a:lin ang="16200000" scaled="0"/>
                </a:gradFill>
              </a:defRPr>
            </a:lvl3pPr>
            <a:lvl4pPr>
              <a:buClr>
                <a:schemeClr val="tx1"/>
              </a:buClr>
              <a:buSzPct val="70000"/>
              <a:buFont typeface="Wingdings" pitchFamily="2" charset="2"/>
              <a:buChar char="l"/>
              <a:defRPr>
                <a:gradFill>
                  <a:gsLst>
                    <a:gs pos="70000">
                      <a:schemeClr val="tx1"/>
                    </a:gs>
                    <a:gs pos="100000">
                      <a:schemeClr val="tx1"/>
                    </a:gs>
                  </a:gsLst>
                  <a:lin ang="16200000" scaled="0"/>
                </a:gradFill>
              </a:defRPr>
            </a:lvl4pPr>
            <a:lvl5pPr>
              <a:buClr>
                <a:schemeClr val="tx1"/>
              </a:buClr>
              <a:buSzPct val="70000"/>
              <a:buFont typeface="Wingdings" pitchFamily="2" charset="2"/>
              <a:buChar char="l"/>
              <a:defRPr>
                <a:gradFill>
                  <a:gsLst>
                    <a:gs pos="70000">
                      <a:schemeClr val="tx1"/>
                    </a:gs>
                    <a:gs pos="100000">
                      <a:schemeClr val="tx1"/>
                    </a:gs>
                  </a:gsLst>
                  <a:lin ang="162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8" name="Picture 3" descr="C:\Documents and Settings\sarahb\Desktop\DVD_ART34\Artwork_Imagery\Shapes\Lines\line drop shadow.png"/>
          <p:cNvPicPr>
            <a:picLocks noChangeAspect="1" noChangeArrowheads="1"/>
          </p:cNvPicPr>
          <p:nvPr userDrawn="1"/>
        </p:nvPicPr>
        <p:blipFill>
          <a:blip r:embed="rId3">
            <a:duotone>
              <a:schemeClr val="accent2">
                <a:shade val="45000"/>
                <a:satMod val="135000"/>
              </a:schemeClr>
              <a:prstClr val="white"/>
            </a:duotone>
            <a:lum/>
          </a:blip>
          <a:srcRect l="12500" b="-12538"/>
          <a:stretch>
            <a:fillRect/>
          </a:stretch>
        </p:blipFill>
        <p:spPr bwMode="auto">
          <a:xfrm>
            <a:off x="0" y="3398264"/>
            <a:ext cx="8001000" cy="259336"/>
          </a:xfrm>
          <a:prstGeom prst="rect">
            <a:avLst/>
          </a:prstGeom>
          <a:noFill/>
        </p:spPr>
      </p:pic>
      <p:sp>
        <p:nvSpPr>
          <p:cNvPr id="2" name="Title 1"/>
          <p:cNvSpPr>
            <a:spLocks noGrp="1"/>
          </p:cNvSpPr>
          <p:nvPr>
            <p:ph type="ctrTitle"/>
          </p:nvPr>
        </p:nvSpPr>
        <p:spPr>
          <a:xfrm>
            <a:off x="381000" y="807848"/>
            <a:ext cx="8031427" cy="1523494"/>
          </a:xfrm>
        </p:spPr>
        <p:txBody>
          <a:bodyPr anchor="ctr" anchorCtr="0">
            <a:noAutofit/>
          </a:bodyPr>
          <a:lstStyle>
            <a:lvl1pPr>
              <a:lnSpc>
                <a:spcPct val="90000"/>
              </a:lnSpc>
              <a:defRPr sz="5400">
                <a:solidFill>
                  <a:schemeClr val="bg2"/>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81000" y="4344988"/>
            <a:ext cx="8031163" cy="461665"/>
          </a:xfrm>
        </p:spPr>
        <p:txBody>
          <a:bodyPr>
            <a:noAutofit/>
          </a:bodyPr>
          <a:lstStyle>
            <a:lvl1pPr marL="0" indent="0" algn="l">
              <a:lnSpc>
                <a:spcPct val="90000"/>
              </a:lnSpc>
              <a:spcBef>
                <a:spcPts val="0"/>
              </a:spcBef>
              <a:buNone/>
              <a:defRPr>
                <a:solidFill>
                  <a:schemeClr val="bg2"/>
                </a:solidFill>
                <a:effectLs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chemeClr val="accent2">
                        <a:lumMod val="75000"/>
                      </a:schemeClr>
                    </a:gs>
                    <a:gs pos="28000">
                      <a:schemeClr val="accent5"/>
                    </a:gs>
                    <a:gs pos="62000">
                      <a:schemeClr val="accent2"/>
                    </a:gs>
                    <a:gs pos="88000">
                      <a:schemeClr val="bg2"/>
                    </a:gs>
                  </a:gsLst>
                  <a:lin ang="540000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pic>
        <p:nvPicPr>
          <p:cNvPr id="6" name="Picture 5" descr="MS-Research-logo.png"/>
          <p:cNvPicPr>
            <a:picLocks noChangeAspect="1"/>
          </p:cNvPicPr>
          <p:nvPr userDrawn="1"/>
        </p:nvPicPr>
        <p:blipFill>
          <a:blip r:embed="rId4">
            <a:lum bright="100000"/>
          </a:blip>
          <a:stretch>
            <a:fillRect/>
          </a:stretch>
        </p:blipFill>
        <p:spPr>
          <a:xfrm>
            <a:off x="7519239" y="6282881"/>
            <a:ext cx="1243761" cy="346520"/>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10"/>
          </p:nvPr>
        </p:nvSpPr>
        <p:spPr/>
        <p:txBody>
          <a:bodyPr/>
          <a:lstStyle/>
          <a:p>
            <a:r>
              <a:rPr lang="en-US" dirty="0" smtClean="0"/>
              <a:t>K.R.M. Leino, ASWEC 2010</a:t>
            </a:r>
            <a:endParaRPr 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0"/>
          </p:nvPr>
        </p:nvSpPr>
        <p:spPr/>
        <p:txBody>
          <a:bodyPr/>
          <a:lstStyle/>
          <a:p>
            <a:r>
              <a:rPr lang="en-US" smtClean="0"/>
              <a:t>Placeholder footer:  Please edit in Master</a:t>
            </a:r>
            <a:endParaRPr lang="en-US"/>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6"/>
          <p:cNvSpPr>
            <a:spLocks noGrp="1"/>
          </p:cNvSpPr>
          <p:nvPr>
            <p:ph type="ftr" sz="quarter" idx="10"/>
          </p:nvPr>
        </p:nvSpPr>
        <p:spPr/>
        <p:txBody>
          <a:bodyPr/>
          <a:lstStyle/>
          <a:p>
            <a:r>
              <a:rPr lang="en-US" smtClean="0"/>
              <a:t>Placeholder footer:  Please edit in Master</a:t>
            </a:r>
            <a:endParaRPr lang="en-US"/>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US" dirty="0" smtClean="0"/>
              <a:t>K.R.M. Leino, ASWEC 2010</a:t>
            </a:r>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smtClean="0"/>
              <a:t>Placeholder footer:  Please edit in Master</a:t>
            </a:r>
            <a:endParaRPr lang="en-US"/>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0" y="762000"/>
            <a:ext cx="9144000" cy="5638800"/>
          </a:xfrm>
          <a:prstGeom prst="rect">
            <a:avLst/>
          </a:prstGeom>
          <a:gradFill>
            <a:gsLst>
              <a:gs pos="0">
                <a:srgbClr val="CCCCFF">
                  <a:alpha val="0"/>
                </a:srgbClr>
              </a:gs>
              <a:gs pos="17999">
                <a:schemeClr val="tx1">
                  <a:alpha val="78000"/>
                </a:schemeClr>
              </a:gs>
              <a:gs pos="36000">
                <a:schemeClr val="tx1"/>
              </a:gs>
              <a:gs pos="61000">
                <a:schemeClr val="tx1"/>
              </a:gs>
              <a:gs pos="82001">
                <a:schemeClr val="tx1">
                  <a:alpha val="84000"/>
                </a:schemeClr>
              </a:gs>
              <a:gs pos="100000">
                <a:srgbClr val="CCCCFF">
                  <a:alpha val="0"/>
                </a:srgbClr>
              </a:gs>
            </a:gsLst>
            <a:lin ang="16200000" scaled="0"/>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pic>
        <p:nvPicPr>
          <p:cNvPr id="2" name="Picture 1" descr="MS--and-Research-logo-treat.png"/>
          <p:cNvPicPr>
            <a:picLocks noChangeAspect="1"/>
          </p:cNvPicPr>
          <p:nvPr userDrawn="1"/>
        </p:nvPicPr>
        <p:blipFill>
          <a:blip r:embed="rId3"/>
          <a:srcRect l="75000" b="88889"/>
          <a:stretch>
            <a:fillRect/>
          </a:stretch>
        </p:blipFill>
        <p:spPr>
          <a:xfrm>
            <a:off x="6858000" y="0"/>
            <a:ext cx="2286000" cy="762000"/>
          </a:xfrm>
          <a:prstGeom prst="rect">
            <a:avLst/>
          </a:prstGeom>
        </p:spPr>
      </p:pic>
      <p:pic>
        <p:nvPicPr>
          <p:cNvPr id="3" name="Picture 2" descr="MS--and-Research-logo-treat.png"/>
          <p:cNvPicPr>
            <a:picLocks noChangeAspect="1"/>
          </p:cNvPicPr>
          <p:nvPr userDrawn="1"/>
        </p:nvPicPr>
        <p:blipFill>
          <a:blip r:embed="rId3"/>
          <a:srcRect l="80833" t="88889"/>
          <a:stretch>
            <a:fillRect/>
          </a:stretch>
        </p:blipFill>
        <p:spPr>
          <a:xfrm>
            <a:off x="7391400" y="6096000"/>
            <a:ext cx="1752600" cy="762000"/>
          </a:xfrm>
          <a:prstGeom prst="rect">
            <a:avLst/>
          </a:prstGeom>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3"/>
          <p:cNvSpPr>
            <a:spLocks noGrp="1"/>
          </p:cNvSpPr>
          <p:nvPr>
            <p:ph type="ftr" sz="quarter" idx="3"/>
          </p:nvPr>
        </p:nvSpPr>
        <p:spPr>
          <a:xfrm>
            <a:off x="2971800" y="6579834"/>
            <a:ext cx="3200400" cy="365125"/>
          </a:xfrm>
          <a:prstGeom prst="rect">
            <a:avLst/>
          </a:prstGeom>
        </p:spPr>
        <p:txBody>
          <a:bodyPr vert="horz" lIns="91440" tIns="45720" rIns="91440" bIns="45720" rtlCol="0" anchor="ctr"/>
          <a:lstStyle>
            <a:lvl1pPr algn="ctr">
              <a:defRPr sz="1200">
                <a:gradFill>
                  <a:gsLst>
                    <a:gs pos="36000">
                      <a:schemeClr val="tx1"/>
                    </a:gs>
                    <a:gs pos="86000">
                      <a:schemeClr val="tx1"/>
                    </a:gs>
                  </a:gsLst>
                  <a:lin ang="5400000" scaled="0"/>
                </a:gradFill>
                <a:effectLst>
                  <a:outerShdw blurRad="50800" dist="38100" dir="2700000" algn="tl" rotWithShape="0">
                    <a:schemeClr val="bg2">
                      <a:alpha val="40000"/>
                    </a:schemeClr>
                  </a:outerShdw>
                </a:effectLst>
              </a:defRPr>
            </a:lvl1pPr>
          </a:lstStyle>
          <a:p>
            <a:r>
              <a:rPr lang="en-US" dirty="0" smtClean="0"/>
              <a:t>K.R.M. Leino, ASWEC 2010</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fade/>
  </p:transition>
  <p:timing>
    <p:tnLst>
      <p:par>
        <p:cTn id="1" dur="indefinite" restart="never" nodeType="tmRoot"/>
      </p:par>
    </p:tnLst>
  </p:timing>
  <p:hf sldNum="0" hdr="0" dt="0"/>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460375" indent="-460375" algn="l" defTabSz="914363" rtl="0" eaLnBrk="1" latinLnBrk="0" hangingPunct="1">
        <a:lnSpc>
          <a:spcPct val="90000"/>
        </a:lnSpc>
        <a:spcBef>
          <a:spcPct val="20000"/>
        </a:spcBef>
        <a:buFontTx/>
        <a:buBlip>
          <a:blip r:embed="rId14"/>
        </a:buBlip>
        <a:defRPr sz="3200" kern="1200">
          <a:solidFill>
            <a:schemeClr val="bg2"/>
          </a:solidFill>
          <a:effectLst/>
          <a:latin typeface="+mn-lt"/>
          <a:ea typeface="+mn-ea"/>
          <a:cs typeface="+mn-cs"/>
        </a:defRPr>
      </a:lvl1pPr>
      <a:lvl2pPr marL="855663" indent="-395288" algn="l" defTabSz="914363" rtl="0" eaLnBrk="1" latinLnBrk="0" hangingPunct="1">
        <a:lnSpc>
          <a:spcPct val="90000"/>
        </a:lnSpc>
        <a:spcBef>
          <a:spcPct val="20000"/>
        </a:spcBef>
        <a:buFontTx/>
        <a:buBlip>
          <a:blip r:embed="rId14"/>
        </a:buBlip>
        <a:defRPr sz="2800" kern="1200">
          <a:solidFill>
            <a:schemeClr val="bg2"/>
          </a:solidFill>
          <a:effectLst/>
          <a:latin typeface="+mn-lt"/>
          <a:ea typeface="+mn-ea"/>
          <a:cs typeface="+mn-cs"/>
        </a:defRPr>
      </a:lvl2pPr>
      <a:lvl3pPr marL="1258888" indent="-403225" algn="l" defTabSz="914363" rtl="0" eaLnBrk="1" latinLnBrk="0" hangingPunct="1">
        <a:lnSpc>
          <a:spcPct val="90000"/>
        </a:lnSpc>
        <a:spcBef>
          <a:spcPct val="20000"/>
        </a:spcBef>
        <a:buFontTx/>
        <a:buBlip>
          <a:blip r:embed="rId14"/>
        </a:buBlip>
        <a:defRPr sz="2400" kern="1200">
          <a:solidFill>
            <a:schemeClr val="bg2"/>
          </a:solidFill>
          <a:effectLst/>
          <a:latin typeface="+mn-lt"/>
          <a:ea typeface="+mn-ea"/>
          <a:cs typeface="+mn-cs"/>
        </a:defRPr>
      </a:lvl3pPr>
      <a:lvl4pPr marL="1604963" indent="-346075" algn="l" defTabSz="914363" rtl="0" eaLnBrk="1" latinLnBrk="0" hangingPunct="1">
        <a:lnSpc>
          <a:spcPct val="90000"/>
        </a:lnSpc>
        <a:spcBef>
          <a:spcPct val="20000"/>
        </a:spcBef>
        <a:buFontTx/>
        <a:buBlip>
          <a:blip r:embed="rId14"/>
        </a:buBlip>
        <a:defRPr sz="2400" kern="1200">
          <a:solidFill>
            <a:schemeClr val="bg2"/>
          </a:solidFill>
          <a:effectLst/>
          <a:latin typeface="+mn-lt"/>
          <a:ea typeface="+mn-ea"/>
          <a:cs typeface="+mn-cs"/>
        </a:defRPr>
      </a:lvl4pPr>
      <a:lvl5pPr marL="1941513" indent="-336550" algn="l" defTabSz="914363" rtl="0" eaLnBrk="1" latinLnBrk="0" hangingPunct="1">
        <a:lnSpc>
          <a:spcPct val="90000"/>
        </a:lnSpc>
        <a:spcBef>
          <a:spcPct val="20000"/>
        </a:spcBef>
        <a:buFontTx/>
        <a:buBlip>
          <a:blip r:embed="rId14"/>
        </a:buBlip>
        <a:defRPr sz="2400" kern="1200">
          <a:solidFill>
            <a:schemeClr val="bg2"/>
          </a:solidFill>
          <a:effectLst/>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iming>
    <p:tnLst>
      <p:par>
        <p:cTn id="1" dur="indefinite" restart="never" nodeType="tmRoot"/>
      </p:par>
    </p:tnLst>
  </p:timing>
  <p:hf sldNum="0" hdr="0" dt="0"/>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boogie.codeplex.com/"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research.microsoft.com/dafny" TargetMode="External"/><Relationship Id="rId2" Type="http://schemas.openxmlformats.org/officeDocument/2006/relationships/hyperlink" Target="http://boogie.codeplex.com/" TargetMode="External"/><Relationship Id="rId1" Type="http://schemas.openxmlformats.org/officeDocument/2006/relationships/slideLayout" Target="../slideLayouts/slideLayout3.xml"/><Relationship Id="rId5" Type="http://schemas.openxmlformats.org/officeDocument/2006/relationships/hyperlink" Target="http://research.microsoft.com/verificationcorner" TargetMode="External"/><Relationship Id="rId4" Type="http://schemas.openxmlformats.org/officeDocument/2006/relationships/hyperlink" Target="http://rise4fun.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7850" y="1524000"/>
            <a:ext cx="8413750" cy="1523495"/>
          </a:xfrm>
        </p:spPr>
        <p:txBody>
          <a:bodyPr/>
          <a:lstStyle/>
          <a:p>
            <a:r>
              <a:rPr lang="en-US" sz="4800" dirty="0"/>
              <a:t>Harnessing SMT power using the verification engine Boogie</a:t>
            </a:r>
          </a:p>
        </p:txBody>
      </p:sp>
      <p:sp>
        <p:nvSpPr>
          <p:cNvPr id="3" name="Subtitle 2"/>
          <p:cNvSpPr>
            <a:spLocks noGrp="1"/>
          </p:cNvSpPr>
          <p:nvPr>
            <p:ph type="subTitle" idx="1"/>
          </p:nvPr>
        </p:nvSpPr>
        <p:spPr>
          <a:xfrm>
            <a:off x="577849" y="4344988"/>
            <a:ext cx="7681913" cy="1522412"/>
          </a:xfrm>
        </p:spPr>
        <p:txBody>
          <a:bodyPr/>
          <a:lstStyle/>
          <a:p>
            <a:r>
              <a:rPr lang="en-US" dirty="0" smtClean="0"/>
              <a:t>K. Rustan M. Leino</a:t>
            </a:r>
          </a:p>
          <a:p>
            <a:r>
              <a:rPr lang="en-US" sz="2400" dirty="0" smtClean="0"/>
              <a:t>Research in Software Engineering (</a:t>
            </a:r>
            <a:r>
              <a:rPr lang="en-US" sz="2400" dirty="0" err="1" smtClean="0"/>
              <a:t>RiSE</a:t>
            </a:r>
            <a:r>
              <a:rPr lang="en-US" sz="2400" dirty="0" smtClean="0"/>
              <a:t>)</a:t>
            </a:r>
          </a:p>
          <a:p>
            <a:r>
              <a:rPr lang="en-US" sz="2400" dirty="0" smtClean="0"/>
              <a:t>Microsoft Research, Redmond</a:t>
            </a:r>
            <a:endParaRPr lang="en-US" sz="2400" dirty="0"/>
          </a:p>
        </p:txBody>
      </p:sp>
      <p:sp>
        <p:nvSpPr>
          <p:cNvPr id="4" name="TextBox 3"/>
          <p:cNvSpPr txBox="1"/>
          <p:nvPr/>
        </p:nvSpPr>
        <p:spPr>
          <a:xfrm>
            <a:off x="457200" y="5966936"/>
            <a:ext cx="6781800" cy="738664"/>
          </a:xfrm>
          <a:prstGeom prst="rect">
            <a:avLst/>
          </a:prstGeom>
          <a:noFill/>
        </p:spPr>
        <p:txBody>
          <a:bodyPr wrap="square" rtlCol="0">
            <a:spAutoFit/>
          </a:bodyPr>
          <a:lstStyle/>
          <a:p>
            <a:r>
              <a:rPr lang="en-US" sz="1400" dirty="0" smtClean="0">
                <a:solidFill>
                  <a:schemeClr val="bg1"/>
                </a:solidFill>
              </a:rPr>
              <a:t>SAT/SMT Solver Summer School 2011</a:t>
            </a:r>
            <a:br>
              <a:rPr lang="en-US" sz="1400" dirty="0" smtClean="0">
                <a:solidFill>
                  <a:schemeClr val="bg1"/>
                </a:solidFill>
              </a:rPr>
            </a:br>
            <a:r>
              <a:rPr lang="en-US" sz="1400" dirty="0" smtClean="0">
                <a:solidFill>
                  <a:schemeClr val="bg1"/>
                </a:solidFill>
              </a:rPr>
              <a:t>MIT, Cambridge, MA</a:t>
            </a:r>
            <a:br>
              <a:rPr lang="en-US" sz="1400" dirty="0" smtClean="0">
                <a:solidFill>
                  <a:schemeClr val="bg1"/>
                </a:solidFill>
              </a:rPr>
            </a:br>
            <a:r>
              <a:rPr lang="en-US" sz="1400" dirty="0" smtClean="0">
                <a:solidFill>
                  <a:schemeClr val="bg1"/>
                </a:solidFill>
              </a:rPr>
              <a:t>17 June 2011</a:t>
            </a:r>
            <a:endParaRPr lang="en-US" sz="1400" dirty="0" smtClean="0">
              <a:solidFill>
                <a:schemeClr val="bg1"/>
              </a:solidFill>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Unstructured control flow</a:t>
            </a:r>
            <a:endParaRPr lang="en-US" dirty="0"/>
          </a:p>
        </p:txBody>
      </p:sp>
      <p:sp>
        <p:nvSpPr>
          <p:cNvPr id="4" name="Snip Single Corner Rectangle 3"/>
          <p:cNvSpPr/>
          <p:nvPr/>
        </p:nvSpPr>
        <p:spPr bwMode="auto">
          <a:xfrm>
            <a:off x="381000" y="1066799"/>
            <a:ext cx="3886200" cy="5752755"/>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353232" y="1066799"/>
            <a:ext cx="4790768" cy="5752755"/>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3429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.NET </a:t>
            </a:r>
            <a:r>
              <a:rPr lang="en-US" sz="2400" dirty="0" err="1" smtClean="0">
                <a:solidFill>
                  <a:schemeClr val="bg1"/>
                </a:solidFill>
                <a:effectLst>
                  <a:outerShdw blurRad="50800" dist="38100" dir="2700000" algn="tl" rotWithShape="0">
                    <a:schemeClr val="bg2">
                      <a:alpha val="40000"/>
                    </a:schemeClr>
                  </a:outerShdw>
                </a:effectLst>
                <a:latin typeface="Segoe" pitchFamily="34" charset="0"/>
              </a:rPr>
              <a:t>bytecode</a:t>
            </a:r>
            <a:r>
              <a:rPr lang="en-US" sz="2400" dirty="0" smtClean="0">
                <a:solidFill>
                  <a:schemeClr val="bg1"/>
                </a:solidFill>
                <a:effectLst>
                  <a:outerShdw blurRad="50800" dist="38100" dir="2700000" algn="tl" rotWithShape="0">
                    <a:schemeClr val="bg2">
                      <a:alpha val="40000"/>
                    </a:schemeClr>
                  </a:outerShdw>
                </a:effectLst>
                <a:latin typeface="Segoe" pitchFamily="34" charset="0"/>
              </a:rPr>
              <a:t> (MSIL)</a:t>
            </a:r>
          </a:p>
        </p:txBody>
      </p:sp>
      <p:sp>
        <p:nvSpPr>
          <p:cNvPr id="8" name="Snip Same Side Corner Rectangle 7"/>
          <p:cNvSpPr/>
          <p:nvPr/>
        </p:nvSpPr>
        <p:spPr bwMode="auto">
          <a:xfrm>
            <a:off x="4343400" y="838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381000" y="1295400"/>
            <a:ext cx="3886200" cy="5047536"/>
          </a:xfrm>
          <a:prstGeom prst="rect">
            <a:avLst/>
          </a:prstGeom>
          <a:noFill/>
        </p:spPr>
        <p:txBody>
          <a:bodyPr wrap="square" rtlCol="0">
            <a:spAutoFit/>
          </a:bodyPr>
          <a:lstStyle/>
          <a:p>
            <a:r>
              <a:rPr lang="en-US" sz="1600" dirty="0" smtClean="0">
                <a:solidFill>
                  <a:prstClr val="black"/>
                </a:solidFill>
                <a:latin typeface="Consolas"/>
              </a:rPr>
              <a:t>.</a:t>
            </a:r>
            <a:r>
              <a:rPr lang="en-US" sz="1600" dirty="0" err="1" smtClean="0">
                <a:solidFill>
                  <a:prstClr val="black"/>
                </a:solidFill>
                <a:latin typeface="Consolas"/>
              </a:rPr>
              <a:t>maxstack</a:t>
            </a:r>
            <a:r>
              <a:rPr lang="en-US" sz="1600" dirty="0" smtClean="0">
                <a:solidFill>
                  <a:prstClr val="black"/>
                </a:solidFill>
                <a:latin typeface="Consolas"/>
              </a:rPr>
              <a:t>  </a:t>
            </a:r>
            <a:r>
              <a:rPr lang="en-US" sz="1600" dirty="0">
                <a:solidFill>
                  <a:prstClr val="black"/>
                </a:solidFill>
                <a:latin typeface="Consolas"/>
              </a:rPr>
              <a:t>2</a:t>
            </a:r>
          </a:p>
          <a:p>
            <a:r>
              <a:rPr lang="en-US" sz="1600" dirty="0" smtClean="0">
                <a:solidFill>
                  <a:prstClr val="black"/>
                </a:solidFill>
                <a:latin typeface="Consolas"/>
              </a:rPr>
              <a:t>.</a:t>
            </a:r>
            <a:r>
              <a:rPr lang="en-US" sz="1600" dirty="0">
                <a:solidFill>
                  <a:prstClr val="black"/>
                </a:solidFill>
                <a:latin typeface="Consolas"/>
              </a:rPr>
              <a:t>locals </a:t>
            </a:r>
            <a:r>
              <a:rPr lang="en-US" sz="1600" dirty="0" err="1">
                <a:solidFill>
                  <a:prstClr val="black"/>
                </a:solidFill>
                <a:latin typeface="Consolas"/>
              </a:rPr>
              <a:t>init</a:t>
            </a:r>
            <a:r>
              <a:rPr lang="en-US" sz="1600" dirty="0">
                <a:solidFill>
                  <a:prstClr val="black"/>
                </a:solidFill>
                <a:latin typeface="Consolas"/>
              </a:rPr>
              <a:t> ([0] int32 i,</a:t>
            </a:r>
          </a:p>
          <a:p>
            <a:r>
              <a:rPr lang="en-US" sz="1600" dirty="0" smtClean="0">
                <a:solidFill>
                  <a:prstClr val="black"/>
                </a:solidFill>
                <a:latin typeface="Consolas"/>
              </a:rPr>
              <a:t>              </a:t>
            </a:r>
            <a:r>
              <a:rPr lang="en-US" sz="1600" dirty="0">
                <a:solidFill>
                  <a:prstClr val="black"/>
                </a:solidFill>
                <a:latin typeface="Consolas"/>
              </a:rPr>
              <a:t>[1] </a:t>
            </a:r>
            <a:r>
              <a:rPr lang="en-US" sz="1600" dirty="0" err="1">
                <a:solidFill>
                  <a:prstClr val="black"/>
                </a:solidFill>
                <a:latin typeface="Consolas"/>
              </a:rPr>
              <a:t>bool</a:t>
            </a:r>
            <a:r>
              <a:rPr lang="en-US" sz="1600" dirty="0">
                <a:solidFill>
                  <a:prstClr val="black"/>
                </a:solidFill>
                <a:latin typeface="Consolas"/>
              </a:rPr>
              <a:t> CS$4$0000)</a:t>
            </a:r>
          </a:p>
          <a:p>
            <a:r>
              <a:rPr lang="en-US" sz="1600" dirty="0" smtClean="0">
                <a:solidFill>
                  <a:prstClr val="black"/>
                </a:solidFill>
                <a:latin typeface="Consolas"/>
              </a:rPr>
              <a:t>IL_0000</a:t>
            </a:r>
            <a:r>
              <a:rPr lang="en-US" sz="1600" dirty="0">
                <a:solidFill>
                  <a:prstClr val="black"/>
                </a:solidFill>
                <a:latin typeface="Consolas"/>
              </a:rPr>
              <a:t>:  </a:t>
            </a:r>
            <a:r>
              <a:rPr lang="en-US" sz="1600" dirty="0" err="1">
                <a:solidFill>
                  <a:prstClr val="black"/>
                </a:solidFill>
                <a:latin typeface="Consolas"/>
              </a:rPr>
              <a:t>nop</a:t>
            </a:r>
            <a:endParaRPr lang="en-US" sz="1600" dirty="0">
              <a:solidFill>
                <a:prstClr val="black"/>
              </a:solidFill>
              <a:latin typeface="Consolas"/>
            </a:endParaRPr>
          </a:p>
          <a:p>
            <a:r>
              <a:rPr lang="en-US" sz="1600" dirty="0" smtClean="0">
                <a:solidFill>
                  <a:prstClr val="black"/>
                </a:solidFill>
                <a:latin typeface="Consolas"/>
              </a:rPr>
              <a:t>IL_0001</a:t>
            </a:r>
            <a:r>
              <a:rPr lang="en-US" sz="1600" dirty="0">
                <a:solidFill>
                  <a:prstClr val="black"/>
                </a:solidFill>
                <a:latin typeface="Consolas"/>
              </a:rPr>
              <a:t>:  ldc.i4.0</a:t>
            </a:r>
          </a:p>
          <a:p>
            <a:r>
              <a:rPr lang="en-US" sz="1600" dirty="0" smtClean="0">
                <a:solidFill>
                  <a:prstClr val="black"/>
                </a:solidFill>
                <a:latin typeface="Consolas"/>
              </a:rPr>
              <a:t>IL_0002</a:t>
            </a:r>
            <a:r>
              <a:rPr lang="en-US" sz="1600" dirty="0">
                <a:solidFill>
                  <a:prstClr val="black"/>
                </a:solidFill>
                <a:latin typeface="Consolas"/>
              </a:rPr>
              <a:t>:  stloc.0</a:t>
            </a:r>
          </a:p>
          <a:p>
            <a:r>
              <a:rPr lang="en-US" sz="1600" dirty="0" smtClean="0">
                <a:solidFill>
                  <a:prstClr val="black"/>
                </a:solidFill>
                <a:latin typeface="Consolas"/>
              </a:rPr>
              <a:t>IL_0003</a:t>
            </a:r>
            <a:r>
              <a:rPr lang="en-US" sz="1600" dirty="0">
                <a:solidFill>
                  <a:prstClr val="black"/>
                </a:solidFill>
                <a:latin typeface="Consolas"/>
              </a:rPr>
              <a:t>:  </a:t>
            </a:r>
            <a:r>
              <a:rPr lang="en-US" sz="1600" dirty="0" err="1">
                <a:solidFill>
                  <a:prstClr val="black"/>
                </a:solidFill>
                <a:latin typeface="Consolas"/>
              </a:rPr>
              <a:t>br.s</a:t>
            </a:r>
            <a:r>
              <a:rPr lang="en-US" sz="1600" dirty="0">
                <a:solidFill>
                  <a:prstClr val="black"/>
                </a:solidFill>
                <a:latin typeface="Consolas"/>
              </a:rPr>
              <a:t>       IL_000b</a:t>
            </a:r>
          </a:p>
          <a:p>
            <a:r>
              <a:rPr lang="en-US" sz="1600" dirty="0" smtClean="0">
                <a:solidFill>
                  <a:prstClr val="black"/>
                </a:solidFill>
                <a:latin typeface="Consolas"/>
              </a:rPr>
              <a:t>IL_0005</a:t>
            </a:r>
            <a:r>
              <a:rPr lang="en-US" sz="1600" dirty="0">
                <a:solidFill>
                  <a:prstClr val="black"/>
                </a:solidFill>
                <a:latin typeface="Consolas"/>
              </a:rPr>
              <a:t>:  </a:t>
            </a:r>
            <a:r>
              <a:rPr lang="en-US" sz="1600" dirty="0" err="1">
                <a:solidFill>
                  <a:prstClr val="black"/>
                </a:solidFill>
                <a:latin typeface="Consolas"/>
              </a:rPr>
              <a:t>nop</a:t>
            </a:r>
            <a:endParaRPr lang="en-US" sz="1600" dirty="0">
              <a:solidFill>
                <a:prstClr val="black"/>
              </a:solidFill>
              <a:latin typeface="Consolas"/>
            </a:endParaRPr>
          </a:p>
          <a:p>
            <a:r>
              <a:rPr lang="en-US" sz="1600" dirty="0" smtClean="0">
                <a:solidFill>
                  <a:prstClr val="black"/>
                </a:solidFill>
                <a:latin typeface="Consolas"/>
              </a:rPr>
              <a:t>IL_0006</a:t>
            </a:r>
            <a:r>
              <a:rPr lang="en-US" sz="1600" dirty="0">
                <a:solidFill>
                  <a:prstClr val="black"/>
                </a:solidFill>
                <a:latin typeface="Consolas"/>
              </a:rPr>
              <a:t>:  ldloc.0</a:t>
            </a:r>
          </a:p>
          <a:p>
            <a:r>
              <a:rPr lang="en-US" sz="1600" dirty="0" smtClean="0">
                <a:solidFill>
                  <a:prstClr val="black"/>
                </a:solidFill>
                <a:latin typeface="Consolas"/>
              </a:rPr>
              <a:t>IL_0007</a:t>
            </a:r>
            <a:r>
              <a:rPr lang="en-US" sz="1600" dirty="0">
                <a:solidFill>
                  <a:prstClr val="black"/>
                </a:solidFill>
                <a:latin typeface="Consolas"/>
              </a:rPr>
              <a:t>:  ldc.i4.1</a:t>
            </a:r>
          </a:p>
          <a:p>
            <a:r>
              <a:rPr lang="en-US" sz="1600" dirty="0" smtClean="0">
                <a:solidFill>
                  <a:prstClr val="black"/>
                </a:solidFill>
                <a:latin typeface="Consolas"/>
              </a:rPr>
              <a:t>IL_0008</a:t>
            </a:r>
            <a:r>
              <a:rPr lang="en-US" sz="1600" dirty="0">
                <a:solidFill>
                  <a:prstClr val="black"/>
                </a:solidFill>
                <a:latin typeface="Consolas"/>
              </a:rPr>
              <a:t>:  add</a:t>
            </a:r>
          </a:p>
          <a:p>
            <a:r>
              <a:rPr lang="en-US" sz="1600" dirty="0" smtClean="0">
                <a:solidFill>
                  <a:prstClr val="black"/>
                </a:solidFill>
                <a:latin typeface="Consolas"/>
              </a:rPr>
              <a:t>IL_0009</a:t>
            </a:r>
            <a:r>
              <a:rPr lang="en-US" sz="1600" dirty="0">
                <a:solidFill>
                  <a:prstClr val="black"/>
                </a:solidFill>
                <a:latin typeface="Consolas"/>
              </a:rPr>
              <a:t>:  stloc.0</a:t>
            </a:r>
          </a:p>
          <a:p>
            <a:r>
              <a:rPr lang="en-US" sz="1600" dirty="0" smtClean="0">
                <a:solidFill>
                  <a:prstClr val="black"/>
                </a:solidFill>
                <a:latin typeface="Consolas"/>
              </a:rPr>
              <a:t>IL_000a</a:t>
            </a:r>
            <a:r>
              <a:rPr lang="en-US" sz="1600" dirty="0">
                <a:solidFill>
                  <a:prstClr val="black"/>
                </a:solidFill>
                <a:latin typeface="Consolas"/>
              </a:rPr>
              <a:t>:  </a:t>
            </a:r>
            <a:r>
              <a:rPr lang="en-US" sz="1600" dirty="0" err="1">
                <a:solidFill>
                  <a:prstClr val="black"/>
                </a:solidFill>
                <a:latin typeface="Consolas"/>
              </a:rPr>
              <a:t>nop</a:t>
            </a:r>
            <a:endParaRPr lang="en-US" sz="1600" dirty="0">
              <a:solidFill>
                <a:prstClr val="black"/>
              </a:solidFill>
              <a:latin typeface="Consolas"/>
            </a:endParaRPr>
          </a:p>
          <a:p>
            <a:r>
              <a:rPr lang="en-US" sz="1600" dirty="0" smtClean="0">
                <a:solidFill>
                  <a:prstClr val="black"/>
                </a:solidFill>
                <a:latin typeface="Consolas"/>
              </a:rPr>
              <a:t>IL_000b</a:t>
            </a:r>
            <a:r>
              <a:rPr lang="en-US" sz="1600" dirty="0">
                <a:solidFill>
                  <a:prstClr val="black"/>
                </a:solidFill>
                <a:latin typeface="Consolas"/>
              </a:rPr>
              <a:t>:  ldloc.0</a:t>
            </a:r>
          </a:p>
          <a:p>
            <a:r>
              <a:rPr lang="en-US" sz="1600" dirty="0" smtClean="0">
                <a:solidFill>
                  <a:prstClr val="black"/>
                </a:solidFill>
                <a:latin typeface="Consolas"/>
              </a:rPr>
              <a:t>IL_000c</a:t>
            </a:r>
            <a:r>
              <a:rPr lang="en-US" sz="1600" dirty="0">
                <a:solidFill>
                  <a:prstClr val="black"/>
                </a:solidFill>
                <a:latin typeface="Consolas"/>
              </a:rPr>
              <a:t>:  ldarg.0</a:t>
            </a:r>
          </a:p>
          <a:p>
            <a:r>
              <a:rPr lang="en-US" sz="1600" dirty="0" smtClean="0">
                <a:solidFill>
                  <a:prstClr val="black"/>
                </a:solidFill>
                <a:latin typeface="Consolas"/>
              </a:rPr>
              <a:t>IL_000d</a:t>
            </a:r>
            <a:r>
              <a:rPr lang="en-US" sz="1600" dirty="0">
                <a:solidFill>
                  <a:prstClr val="black"/>
                </a:solidFill>
                <a:latin typeface="Consolas"/>
              </a:rPr>
              <a:t>:  </a:t>
            </a:r>
            <a:r>
              <a:rPr lang="en-US" sz="1600" dirty="0" err="1">
                <a:solidFill>
                  <a:prstClr val="black"/>
                </a:solidFill>
                <a:latin typeface="Consolas"/>
              </a:rPr>
              <a:t>clt</a:t>
            </a:r>
            <a:endParaRPr lang="en-US" sz="1600" dirty="0">
              <a:solidFill>
                <a:prstClr val="black"/>
              </a:solidFill>
              <a:latin typeface="Consolas"/>
            </a:endParaRPr>
          </a:p>
          <a:p>
            <a:r>
              <a:rPr lang="en-US" sz="1600" dirty="0" smtClean="0">
                <a:solidFill>
                  <a:prstClr val="black"/>
                </a:solidFill>
                <a:latin typeface="Consolas"/>
              </a:rPr>
              <a:t>IL_000f</a:t>
            </a:r>
            <a:r>
              <a:rPr lang="en-US" sz="1600" dirty="0">
                <a:solidFill>
                  <a:prstClr val="black"/>
                </a:solidFill>
                <a:latin typeface="Consolas"/>
              </a:rPr>
              <a:t>:  stloc.1</a:t>
            </a:r>
          </a:p>
          <a:p>
            <a:r>
              <a:rPr lang="en-US" sz="1600" dirty="0" smtClean="0">
                <a:solidFill>
                  <a:prstClr val="black"/>
                </a:solidFill>
                <a:latin typeface="Consolas"/>
              </a:rPr>
              <a:t>IL_0010</a:t>
            </a:r>
            <a:r>
              <a:rPr lang="en-US" sz="1600" dirty="0">
                <a:solidFill>
                  <a:prstClr val="black"/>
                </a:solidFill>
                <a:latin typeface="Consolas"/>
              </a:rPr>
              <a:t>:  ldloc.1</a:t>
            </a:r>
          </a:p>
          <a:p>
            <a:r>
              <a:rPr lang="en-US" sz="1600" dirty="0" smtClean="0">
                <a:solidFill>
                  <a:prstClr val="black"/>
                </a:solidFill>
                <a:latin typeface="Consolas"/>
              </a:rPr>
              <a:t>IL_0011</a:t>
            </a:r>
            <a:r>
              <a:rPr lang="en-US" sz="1600" dirty="0">
                <a:solidFill>
                  <a:prstClr val="black"/>
                </a:solidFill>
                <a:latin typeface="Consolas"/>
              </a:rPr>
              <a:t>:  </a:t>
            </a:r>
            <a:r>
              <a:rPr lang="en-US" sz="1600" dirty="0" err="1">
                <a:solidFill>
                  <a:prstClr val="black"/>
                </a:solidFill>
                <a:latin typeface="Consolas"/>
              </a:rPr>
              <a:t>brtrue.s</a:t>
            </a:r>
            <a:r>
              <a:rPr lang="en-US" sz="1600" dirty="0">
                <a:solidFill>
                  <a:prstClr val="black"/>
                </a:solidFill>
                <a:latin typeface="Consolas"/>
              </a:rPr>
              <a:t>   IL_0005</a:t>
            </a:r>
          </a:p>
          <a:p>
            <a:r>
              <a:rPr lang="en-US" sz="1600" dirty="0" smtClean="0">
                <a:solidFill>
                  <a:prstClr val="black"/>
                </a:solidFill>
                <a:latin typeface="Consolas"/>
              </a:rPr>
              <a:t>IL_0013</a:t>
            </a:r>
            <a:r>
              <a:rPr lang="en-US" sz="1600" dirty="0">
                <a:solidFill>
                  <a:prstClr val="black"/>
                </a:solidFill>
                <a:latin typeface="Consolas"/>
              </a:rPr>
              <a:t>:  ret</a:t>
            </a:r>
          </a:p>
        </p:txBody>
      </p:sp>
      <p:sp>
        <p:nvSpPr>
          <p:cNvPr id="10" name="TextBox 9"/>
          <p:cNvSpPr txBox="1"/>
          <p:nvPr/>
        </p:nvSpPr>
        <p:spPr>
          <a:xfrm>
            <a:off x="4464905" y="1187244"/>
            <a:ext cx="4602895" cy="5632311"/>
          </a:xfrm>
          <a:prstGeom prst="rect">
            <a:avLst/>
          </a:prstGeom>
          <a:noFill/>
        </p:spPr>
        <p:txBody>
          <a:bodyPr wrap="square" rtlCol="0">
            <a:spAutoFit/>
          </a:bodyPr>
          <a:lstStyle/>
          <a:p>
            <a:r>
              <a:rPr lang="en-US" dirty="0" err="1" smtClean="0">
                <a:solidFill>
                  <a:srgbClr val="0000FF"/>
                </a:solidFill>
                <a:latin typeface="Consolas"/>
              </a:rPr>
              <a:t>var</a:t>
            </a:r>
            <a:r>
              <a:rPr lang="en-US" dirty="0" smtClean="0">
                <a:solidFill>
                  <a:prstClr val="black"/>
                </a:solidFill>
                <a:latin typeface="Consolas"/>
              </a:rPr>
              <a:t> </a:t>
            </a:r>
            <a:r>
              <a:rPr lang="en-US" dirty="0">
                <a:solidFill>
                  <a:prstClr val="black"/>
                </a:solidFill>
                <a:latin typeface="Consolas"/>
              </a:rPr>
              <a:t>i: </a:t>
            </a:r>
            <a:r>
              <a:rPr lang="en-US" dirty="0" err="1">
                <a:solidFill>
                  <a:srgbClr val="0000FF"/>
                </a:solidFill>
                <a:latin typeface="Consolas"/>
              </a:rPr>
              <a:t>int</a:t>
            </a:r>
            <a:r>
              <a:rPr lang="en-US" dirty="0">
                <a:solidFill>
                  <a:prstClr val="black"/>
                </a:solidFill>
                <a:latin typeface="Consolas"/>
              </a:rPr>
              <a:t>, CS$4$000: </a:t>
            </a:r>
            <a:r>
              <a:rPr lang="en-US" dirty="0" err="1">
                <a:solidFill>
                  <a:srgbClr val="0000FF"/>
                </a:solidFill>
                <a:latin typeface="Consolas"/>
              </a:rPr>
              <a:t>bool</a:t>
            </a:r>
            <a:r>
              <a:rPr lang="en-US" dirty="0">
                <a:solidFill>
                  <a:prstClr val="black"/>
                </a:solidFill>
                <a:latin typeface="Consolas"/>
              </a:rPr>
              <a:t>;</a:t>
            </a:r>
          </a:p>
          <a:p>
            <a:r>
              <a:rPr lang="sv-SE" dirty="0" smtClean="0">
                <a:solidFill>
                  <a:srgbClr val="0000FF"/>
                </a:solidFill>
                <a:latin typeface="Consolas"/>
              </a:rPr>
              <a:t>var</a:t>
            </a:r>
            <a:r>
              <a:rPr lang="sv-SE" dirty="0" smtClean="0">
                <a:solidFill>
                  <a:prstClr val="black"/>
                </a:solidFill>
                <a:latin typeface="Consolas"/>
              </a:rPr>
              <a:t> </a:t>
            </a:r>
            <a:r>
              <a:rPr lang="sv-SE" dirty="0">
                <a:solidFill>
                  <a:prstClr val="black"/>
                </a:solidFill>
                <a:latin typeface="Consolas"/>
              </a:rPr>
              <a:t>$stack0i, $stack1i: </a:t>
            </a:r>
            <a:r>
              <a:rPr lang="sv-SE" dirty="0">
                <a:solidFill>
                  <a:srgbClr val="0000FF"/>
                </a:solidFill>
                <a:latin typeface="Consolas"/>
              </a:rPr>
              <a:t>int</a:t>
            </a:r>
            <a:r>
              <a:rPr lang="sv-SE" dirty="0" smtClean="0">
                <a:solidFill>
                  <a:prstClr val="black"/>
                </a:solidFill>
                <a:latin typeface="Consolas"/>
              </a:rPr>
              <a:t>,</a:t>
            </a:r>
          </a:p>
          <a:p>
            <a:r>
              <a:rPr lang="sv-SE" dirty="0">
                <a:solidFill>
                  <a:prstClr val="black"/>
                </a:solidFill>
                <a:latin typeface="Consolas"/>
              </a:rPr>
              <a:t> </a:t>
            </a:r>
            <a:r>
              <a:rPr lang="sv-SE" dirty="0" smtClean="0">
                <a:solidFill>
                  <a:prstClr val="black"/>
                </a:solidFill>
                <a:latin typeface="Consolas"/>
              </a:rPr>
              <a:t>   $</a:t>
            </a:r>
            <a:r>
              <a:rPr lang="sv-SE" dirty="0">
                <a:solidFill>
                  <a:prstClr val="black"/>
                </a:solidFill>
                <a:latin typeface="Consolas"/>
              </a:rPr>
              <a:t>stack0b: </a:t>
            </a:r>
            <a:r>
              <a:rPr lang="sv-SE" dirty="0">
                <a:solidFill>
                  <a:srgbClr val="0000FF"/>
                </a:solidFill>
                <a:latin typeface="Consolas"/>
              </a:rPr>
              <a:t>bool</a:t>
            </a:r>
            <a:r>
              <a:rPr lang="sv-SE" dirty="0">
                <a:solidFill>
                  <a:prstClr val="black"/>
                </a:solidFill>
                <a:latin typeface="Consolas"/>
              </a:rPr>
              <a:t>;</a:t>
            </a:r>
          </a:p>
          <a:p>
            <a:r>
              <a:rPr lang="en-US" dirty="0" smtClean="0">
                <a:solidFill>
                  <a:prstClr val="black"/>
                </a:solidFill>
                <a:latin typeface="Consolas"/>
              </a:rPr>
              <a:t>IL_0000</a:t>
            </a:r>
            <a:r>
              <a:rPr lang="en-US" dirty="0">
                <a:solidFill>
                  <a:prstClr val="black"/>
                </a:solidFill>
                <a:latin typeface="Consolas"/>
              </a:rPr>
              <a:t>:</a:t>
            </a:r>
          </a:p>
          <a:p>
            <a:r>
              <a:rPr lang="en-US" dirty="0" smtClean="0">
                <a:solidFill>
                  <a:prstClr val="black"/>
                </a:solidFill>
                <a:latin typeface="Consolas"/>
              </a:rPr>
              <a:t>  </a:t>
            </a:r>
            <a:r>
              <a:rPr lang="en-US" dirty="0">
                <a:solidFill>
                  <a:prstClr val="black"/>
                </a:solidFill>
                <a:latin typeface="Consolas"/>
              </a:rPr>
              <a:t>$stack0i := 0;</a:t>
            </a:r>
          </a:p>
          <a:p>
            <a:r>
              <a:rPr lang="en-US" dirty="0" smtClean="0">
                <a:solidFill>
                  <a:prstClr val="black"/>
                </a:solidFill>
                <a:latin typeface="Consolas"/>
              </a:rPr>
              <a:t>  </a:t>
            </a:r>
            <a:r>
              <a:rPr lang="en-US" dirty="0">
                <a:solidFill>
                  <a:prstClr val="black"/>
                </a:solidFill>
                <a:latin typeface="Consolas"/>
              </a:rPr>
              <a:t>i := 0;</a:t>
            </a:r>
          </a:p>
          <a:p>
            <a:r>
              <a:rPr lang="en-US" dirty="0" smtClean="0">
                <a:solidFill>
                  <a:prstClr val="black"/>
                </a:solidFill>
                <a:latin typeface="Consolas"/>
              </a:rPr>
              <a:t>  </a:t>
            </a:r>
            <a:r>
              <a:rPr lang="en-US" dirty="0" err="1">
                <a:solidFill>
                  <a:srgbClr val="0000FF"/>
                </a:solidFill>
                <a:latin typeface="Consolas"/>
              </a:rPr>
              <a:t>goto</a:t>
            </a:r>
            <a:r>
              <a:rPr lang="en-US" dirty="0">
                <a:solidFill>
                  <a:prstClr val="black"/>
                </a:solidFill>
                <a:latin typeface="Consolas"/>
              </a:rPr>
              <a:t> IL_000b;</a:t>
            </a:r>
          </a:p>
          <a:p>
            <a:r>
              <a:rPr lang="en-US" dirty="0" smtClean="0">
                <a:solidFill>
                  <a:prstClr val="black"/>
                </a:solidFill>
                <a:latin typeface="Consolas"/>
              </a:rPr>
              <a:t>IL_0005</a:t>
            </a:r>
            <a:r>
              <a:rPr lang="en-US" dirty="0">
                <a:solidFill>
                  <a:prstClr val="black"/>
                </a:solidFill>
                <a:latin typeface="Consolas"/>
              </a:rPr>
              <a:t>:</a:t>
            </a:r>
          </a:p>
          <a:p>
            <a:r>
              <a:rPr lang="en-US" dirty="0" smtClean="0">
                <a:solidFill>
                  <a:prstClr val="black"/>
                </a:solidFill>
                <a:latin typeface="Consolas"/>
              </a:rPr>
              <a:t>  </a:t>
            </a:r>
            <a:r>
              <a:rPr lang="en-US" dirty="0">
                <a:solidFill>
                  <a:prstClr val="black"/>
                </a:solidFill>
                <a:latin typeface="Consolas"/>
              </a:rPr>
              <a:t>$stack1i := i;</a:t>
            </a:r>
          </a:p>
          <a:p>
            <a:r>
              <a:rPr lang="en-US" dirty="0" smtClean="0">
                <a:solidFill>
                  <a:prstClr val="black"/>
                </a:solidFill>
                <a:latin typeface="Consolas"/>
              </a:rPr>
              <a:t>  </a:t>
            </a:r>
            <a:r>
              <a:rPr lang="en-US" dirty="0">
                <a:solidFill>
                  <a:prstClr val="black"/>
                </a:solidFill>
                <a:latin typeface="Consolas"/>
              </a:rPr>
              <a:t>$stack0i := $stack0i + $stack1i;</a:t>
            </a:r>
          </a:p>
          <a:p>
            <a:r>
              <a:rPr lang="en-US" dirty="0" smtClean="0">
                <a:solidFill>
                  <a:prstClr val="black"/>
                </a:solidFill>
                <a:latin typeface="Consolas"/>
              </a:rPr>
              <a:t>  </a:t>
            </a:r>
            <a:r>
              <a:rPr lang="en-US" dirty="0">
                <a:solidFill>
                  <a:prstClr val="black"/>
                </a:solidFill>
                <a:latin typeface="Consolas"/>
              </a:rPr>
              <a:t>i := $stack0i;</a:t>
            </a:r>
          </a:p>
          <a:p>
            <a:r>
              <a:rPr lang="en-US" dirty="0" smtClean="0">
                <a:solidFill>
                  <a:prstClr val="black"/>
                </a:solidFill>
                <a:latin typeface="Consolas"/>
              </a:rPr>
              <a:t>IL_000b</a:t>
            </a:r>
            <a:r>
              <a:rPr lang="en-US" dirty="0">
                <a:solidFill>
                  <a:prstClr val="black"/>
                </a:solidFill>
                <a:latin typeface="Consolas"/>
              </a:rPr>
              <a:t>:</a:t>
            </a:r>
          </a:p>
          <a:p>
            <a:r>
              <a:rPr lang="en-US" dirty="0" smtClean="0">
                <a:solidFill>
                  <a:prstClr val="black"/>
                </a:solidFill>
                <a:latin typeface="Consolas"/>
              </a:rPr>
              <a:t>  </a:t>
            </a:r>
            <a:r>
              <a:rPr lang="en-US" dirty="0">
                <a:solidFill>
                  <a:prstClr val="black"/>
                </a:solidFill>
                <a:latin typeface="Consolas"/>
              </a:rPr>
              <a:t>$stack0i := i;</a:t>
            </a:r>
          </a:p>
          <a:p>
            <a:r>
              <a:rPr lang="en-US" dirty="0" smtClean="0">
                <a:solidFill>
                  <a:prstClr val="black"/>
                </a:solidFill>
                <a:latin typeface="Consolas"/>
              </a:rPr>
              <a:t>  </a:t>
            </a:r>
            <a:r>
              <a:rPr lang="en-US" dirty="0">
                <a:solidFill>
                  <a:prstClr val="black"/>
                </a:solidFill>
                <a:latin typeface="Consolas"/>
              </a:rPr>
              <a:t>$stack1i := n;</a:t>
            </a:r>
          </a:p>
          <a:p>
            <a:r>
              <a:rPr lang="en-US" dirty="0" smtClean="0">
                <a:solidFill>
                  <a:prstClr val="black"/>
                </a:solidFill>
                <a:latin typeface="Consolas"/>
              </a:rPr>
              <a:t>  </a:t>
            </a:r>
            <a:r>
              <a:rPr lang="en-US" dirty="0">
                <a:solidFill>
                  <a:prstClr val="black"/>
                </a:solidFill>
                <a:latin typeface="Consolas"/>
              </a:rPr>
              <a:t>$stack0b := $stack0i &lt; $stack1i;</a:t>
            </a:r>
          </a:p>
          <a:p>
            <a:r>
              <a:rPr lang="en-US" dirty="0" smtClean="0">
                <a:solidFill>
                  <a:prstClr val="black"/>
                </a:solidFill>
                <a:latin typeface="Consolas"/>
              </a:rPr>
              <a:t>  </a:t>
            </a:r>
            <a:r>
              <a:rPr lang="en-US" dirty="0">
                <a:solidFill>
                  <a:prstClr val="black"/>
                </a:solidFill>
                <a:latin typeface="Consolas"/>
              </a:rPr>
              <a:t>CS$4$000 := $stack0b;</a:t>
            </a:r>
          </a:p>
          <a:p>
            <a:r>
              <a:rPr lang="en-US" dirty="0" smtClean="0">
                <a:solidFill>
                  <a:prstClr val="black"/>
                </a:solidFill>
                <a:latin typeface="Consolas"/>
              </a:rPr>
              <a:t>  </a:t>
            </a:r>
            <a:r>
              <a:rPr lang="en-US" dirty="0">
                <a:solidFill>
                  <a:prstClr val="black"/>
                </a:solidFill>
                <a:latin typeface="Consolas"/>
              </a:rPr>
              <a:t>$stack0b := CS$4$000;</a:t>
            </a:r>
          </a:p>
          <a:p>
            <a:r>
              <a:rPr lang="en-US" dirty="0">
                <a:solidFill>
                  <a:prstClr val="black"/>
                </a:solidFill>
                <a:latin typeface="Consolas"/>
              </a:rPr>
              <a:t>  </a:t>
            </a:r>
            <a:r>
              <a:rPr lang="en-US" dirty="0" smtClean="0">
                <a:solidFill>
                  <a:srgbClr val="0000FF"/>
                </a:solidFill>
                <a:latin typeface="Consolas"/>
              </a:rPr>
              <a:t>if</a:t>
            </a:r>
            <a:r>
              <a:rPr lang="en-US" dirty="0" smtClean="0">
                <a:solidFill>
                  <a:prstClr val="black"/>
                </a:solidFill>
                <a:latin typeface="Consolas"/>
              </a:rPr>
              <a:t> </a:t>
            </a:r>
            <a:r>
              <a:rPr lang="en-US" dirty="0">
                <a:solidFill>
                  <a:prstClr val="black"/>
                </a:solidFill>
                <a:latin typeface="Consolas"/>
              </a:rPr>
              <a:t>($stack0b) { </a:t>
            </a:r>
            <a:r>
              <a:rPr lang="en-US" dirty="0" err="1">
                <a:solidFill>
                  <a:srgbClr val="0000FF"/>
                </a:solidFill>
                <a:latin typeface="Consolas"/>
              </a:rPr>
              <a:t>goto</a:t>
            </a:r>
            <a:r>
              <a:rPr lang="en-US" dirty="0">
                <a:solidFill>
                  <a:prstClr val="black"/>
                </a:solidFill>
                <a:latin typeface="Consolas"/>
              </a:rPr>
              <a:t> IL_0005; }</a:t>
            </a:r>
          </a:p>
          <a:p>
            <a:r>
              <a:rPr lang="en-US" dirty="0" smtClean="0">
                <a:solidFill>
                  <a:prstClr val="black"/>
                </a:solidFill>
                <a:latin typeface="Consolas"/>
              </a:rPr>
              <a:t>IL_0013</a:t>
            </a:r>
            <a:r>
              <a:rPr lang="en-US" dirty="0">
                <a:solidFill>
                  <a:prstClr val="black"/>
                </a:solidFill>
                <a:latin typeface="Consolas"/>
              </a:rPr>
              <a:t>:</a:t>
            </a:r>
          </a:p>
          <a:p>
            <a:r>
              <a:rPr lang="en-US" dirty="0" smtClean="0">
                <a:solidFill>
                  <a:prstClr val="black"/>
                </a:solidFill>
                <a:latin typeface="Consolas"/>
              </a:rPr>
              <a:t>  </a:t>
            </a:r>
            <a:r>
              <a:rPr lang="en-US" dirty="0">
                <a:solidFill>
                  <a:srgbClr val="0000FF"/>
                </a:solidFill>
                <a:latin typeface="Consolas"/>
              </a:rPr>
              <a:t>return</a:t>
            </a:r>
            <a:r>
              <a:rPr lang="en-US" dirty="0">
                <a:solidFill>
                  <a:prstClr val="black"/>
                </a:solidFill>
                <a:latin typeface="Consolas"/>
              </a:rPr>
              <a:t>;</a:t>
            </a: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about loops</a:t>
            </a:r>
            <a:endParaRPr lang="en-US" dirty="0"/>
          </a:p>
        </p:txBody>
      </p:sp>
      <p:sp>
        <p:nvSpPr>
          <p:cNvPr id="4" name="Snip Single Corner Rectangle 3"/>
          <p:cNvSpPr/>
          <p:nvPr/>
        </p:nvSpPr>
        <p:spPr bwMode="auto">
          <a:xfrm>
            <a:off x="152400" y="1066800"/>
            <a:ext cx="4351828" cy="55626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724400" y="1066800"/>
            <a:ext cx="3886200" cy="55626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152400" y="838200"/>
            <a:ext cx="2175913"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Java + JML</a:t>
            </a:r>
          </a:p>
        </p:txBody>
      </p:sp>
      <p:sp>
        <p:nvSpPr>
          <p:cNvPr id="8" name="Snip Same Side Corner Rectangle 7"/>
          <p:cNvSpPr/>
          <p:nvPr/>
        </p:nvSpPr>
        <p:spPr bwMode="auto">
          <a:xfrm>
            <a:off x="4714568" y="838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304801" y="1447800"/>
            <a:ext cx="4181168" cy="3170099"/>
          </a:xfrm>
          <a:prstGeom prst="rect">
            <a:avLst/>
          </a:prstGeom>
          <a:noFill/>
        </p:spPr>
        <p:txBody>
          <a:bodyPr wrap="square" rtlCol="0">
            <a:spAutoFit/>
          </a:bodyPr>
          <a:lstStyle/>
          <a:p>
            <a:r>
              <a:rPr lang="en-US" sz="2000" dirty="0" smtClean="0">
                <a:solidFill>
                  <a:srgbClr val="008000"/>
                </a:solidFill>
                <a:latin typeface="Consolas"/>
              </a:rPr>
              <a:t>//@ </a:t>
            </a:r>
            <a:r>
              <a:rPr lang="en-US" sz="2000" dirty="0">
                <a:solidFill>
                  <a:srgbClr val="008000"/>
                </a:solidFill>
                <a:latin typeface="Consolas"/>
              </a:rPr>
              <a:t>requires 0 &lt;= n;</a:t>
            </a:r>
            <a:endParaRPr lang="en-US" sz="2000" dirty="0">
              <a:solidFill>
                <a:prstClr val="black"/>
              </a:solidFill>
              <a:latin typeface="Consolas"/>
            </a:endParaRPr>
          </a:p>
          <a:p>
            <a:r>
              <a:rPr lang="en-US" sz="2000" dirty="0" smtClean="0">
                <a:solidFill>
                  <a:srgbClr val="0000FF"/>
                </a:solidFill>
                <a:latin typeface="Consolas"/>
              </a:rPr>
              <a:t>void</a:t>
            </a:r>
            <a:r>
              <a:rPr lang="en-US" sz="2000" dirty="0" smtClean="0">
                <a:solidFill>
                  <a:prstClr val="black"/>
                </a:solidFill>
                <a:latin typeface="Consolas"/>
              </a:rPr>
              <a:t> </a:t>
            </a:r>
            <a:r>
              <a:rPr lang="en-US" sz="2000" dirty="0">
                <a:solidFill>
                  <a:prstClr val="black"/>
                </a:solidFill>
                <a:latin typeface="Consolas"/>
              </a:rPr>
              <a:t>m(</a:t>
            </a:r>
            <a:r>
              <a:rPr lang="en-US" sz="2000" dirty="0" err="1">
                <a:solidFill>
                  <a:srgbClr val="0000FF"/>
                </a:solidFill>
                <a:latin typeface="Consolas"/>
              </a:rPr>
              <a:t>int</a:t>
            </a:r>
            <a:r>
              <a:rPr lang="en-US" sz="2000" dirty="0">
                <a:solidFill>
                  <a:prstClr val="black"/>
                </a:solidFill>
                <a:latin typeface="Consolas"/>
              </a:rPr>
              <a:t> n)</a:t>
            </a:r>
          </a:p>
          <a:p>
            <a:r>
              <a:rPr lang="en-US" sz="2000" dirty="0" smtClean="0">
                <a:solidFill>
                  <a:prstClr val="black"/>
                </a:solidFill>
                <a:latin typeface="Consolas"/>
              </a:rPr>
              <a:t>{</a:t>
            </a:r>
            <a:endParaRPr lang="en-US" sz="2000" dirty="0">
              <a:solidFill>
                <a:prstClr val="black"/>
              </a:solidFill>
              <a:latin typeface="Consolas"/>
            </a:endParaRPr>
          </a:p>
          <a:p>
            <a:r>
              <a:rPr lang="en-US" sz="2000" dirty="0" smtClean="0">
                <a:solidFill>
                  <a:prstClr val="black"/>
                </a:solidFill>
                <a:latin typeface="Consolas"/>
              </a:rPr>
              <a:t>  </a:t>
            </a:r>
            <a:r>
              <a:rPr lang="en-US" sz="2000" dirty="0" err="1">
                <a:solidFill>
                  <a:srgbClr val="0000FF"/>
                </a:solidFill>
                <a:latin typeface="Consolas"/>
              </a:rPr>
              <a:t>int</a:t>
            </a:r>
            <a:r>
              <a:rPr lang="en-US" sz="2000" dirty="0">
                <a:solidFill>
                  <a:prstClr val="black"/>
                </a:solidFill>
                <a:latin typeface="Consolas"/>
              </a:rPr>
              <a:t> i = 0;</a:t>
            </a:r>
          </a:p>
          <a:p>
            <a:r>
              <a:rPr lang="en-US" sz="2000" dirty="0" smtClean="0">
                <a:solidFill>
                  <a:prstClr val="black"/>
                </a:solidFill>
                <a:latin typeface="Consolas"/>
              </a:rPr>
              <a:t>  </a:t>
            </a:r>
            <a:r>
              <a:rPr lang="en-US" sz="2000" dirty="0">
                <a:solidFill>
                  <a:srgbClr val="008000"/>
                </a:solidFill>
                <a:latin typeface="Consolas"/>
              </a:rPr>
              <a:t>//@ </a:t>
            </a:r>
            <a:r>
              <a:rPr lang="en-US" sz="2000" dirty="0" err="1">
                <a:solidFill>
                  <a:srgbClr val="008000"/>
                </a:solidFill>
                <a:latin typeface="Consolas"/>
              </a:rPr>
              <a:t>loop_invariant</a:t>
            </a:r>
            <a:r>
              <a:rPr lang="en-US" sz="2000" dirty="0">
                <a:solidFill>
                  <a:srgbClr val="008000"/>
                </a:solidFill>
                <a:latin typeface="Consolas"/>
              </a:rPr>
              <a:t> i &lt;= n;</a:t>
            </a:r>
            <a:endParaRPr lang="en-US" sz="2000" dirty="0">
              <a:solidFill>
                <a:prstClr val="black"/>
              </a:solidFill>
              <a:latin typeface="Consolas"/>
            </a:endParaRPr>
          </a:p>
          <a:p>
            <a:r>
              <a:rPr lang="en-US" sz="2000" dirty="0" smtClean="0">
                <a:solidFill>
                  <a:prstClr val="black"/>
                </a:solidFill>
                <a:latin typeface="Consolas"/>
              </a:rPr>
              <a:t>  </a:t>
            </a:r>
            <a:r>
              <a:rPr lang="en-US" sz="2000" dirty="0">
                <a:solidFill>
                  <a:srgbClr val="0000FF"/>
                </a:solidFill>
                <a:latin typeface="Consolas"/>
              </a:rPr>
              <a:t>while</a:t>
            </a:r>
            <a:r>
              <a:rPr lang="en-US" sz="2000" dirty="0">
                <a:solidFill>
                  <a:prstClr val="black"/>
                </a:solidFill>
                <a:latin typeface="Consolas"/>
              </a:rPr>
              <a:t> (i &lt; n) {</a:t>
            </a:r>
          </a:p>
          <a:p>
            <a:r>
              <a:rPr lang="en-US" sz="2000" dirty="0" smtClean="0">
                <a:solidFill>
                  <a:prstClr val="black"/>
                </a:solidFill>
                <a:latin typeface="Consolas"/>
              </a:rPr>
              <a:t>    </a:t>
            </a:r>
            <a:r>
              <a:rPr lang="en-US" sz="2000" dirty="0">
                <a:solidFill>
                  <a:prstClr val="black"/>
                </a:solidFill>
                <a:latin typeface="Consolas"/>
              </a:rPr>
              <a:t>i++;</a:t>
            </a:r>
          </a:p>
          <a:p>
            <a:r>
              <a:rPr lang="en-US" sz="2000" dirty="0" smtClean="0">
                <a:solidFill>
                  <a:prstClr val="black"/>
                </a:solidFill>
                <a:latin typeface="Consolas"/>
              </a:rPr>
              <a:t>  </a:t>
            </a:r>
            <a:r>
              <a:rPr lang="en-US" sz="2000" dirty="0">
                <a:solidFill>
                  <a:prstClr val="black"/>
                </a:solidFill>
                <a:latin typeface="Consolas"/>
              </a:rPr>
              <a:t>}</a:t>
            </a:r>
          </a:p>
          <a:p>
            <a:r>
              <a:rPr lang="en-US" sz="2000" dirty="0" smtClean="0">
                <a:solidFill>
                  <a:prstClr val="black"/>
                </a:solidFill>
                <a:latin typeface="Consolas"/>
              </a:rPr>
              <a:t>  </a:t>
            </a:r>
            <a:r>
              <a:rPr lang="en-US" sz="2000" dirty="0">
                <a:solidFill>
                  <a:srgbClr val="008000"/>
                </a:solidFill>
                <a:latin typeface="Consolas"/>
              </a:rPr>
              <a:t>//@ assert i == n;</a:t>
            </a:r>
            <a:endParaRPr lang="en-US" sz="2000" dirty="0">
              <a:solidFill>
                <a:prstClr val="black"/>
              </a:solidFill>
              <a:latin typeface="Consolas"/>
            </a:endParaRPr>
          </a:p>
          <a:p>
            <a:r>
              <a:rPr lang="en-US" sz="2000" dirty="0" smtClean="0">
                <a:solidFill>
                  <a:prstClr val="black"/>
                </a:solidFill>
                <a:latin typeface="Consolas"/>
              </a:rPr>
              <a:t>}</a:t>
            </a:r>
            <a:endParaRPr lang="en-US" sz="2000" dirty="0">
              <a:solidFill>
                <a:prstClr val="black"/>
              </a:solidFill>
              <a:latin typeface="Consolas"/>
            </a:endParaRPr>
          </a:p>
        </p:txBody>
      </p:sp>
      <p:sp>
        <p:nvSpPr>
          <p:cNvPr id="10" name="TextBox 9"/>
          <p:cNvSpPr txBox="1"/>
          <p:nvPr/>
        </p:nvSpPr>
        <p:spPr>
          <a:xfrm>
            <a:off x="4876800" y="1447800"/>
            <a:ext cx="3733800" cy="4093428"/>
          </a:xfrm>
          <a:prstGeom prst="rect">
            <a:avLst/>
          </a:prstGeom>
          <a:noFill/>
        </p:spPr>
        <p:txBody>
          <a:bodyPr wrap="square" rtlCol="0">
            <a:spAutoFit/>
          </a:bodyPr>
          <a:lstStyle/>
          <a:p>
            <a:r>
              <a:rPr lang="en-US" sz="2000" dirty="0">
                <a:solidFill>
                  <a:srgbClr val="0000FF"/>
                </a:solidFill>
                <a:latin typeface="Consolas"/>
              </a:rPr>
              <a:t>procedure</a:t>
            </a:r>
            <a:r>
              <a:rPr lang="en-US" sz="2000" dirty="0">
                <a:solidFill>
                  <a:prstClr val="black"/>
                </a:solidFill>
                <a:latin typeface="Consolas"/>
              </a:rPr>
              <a:t> m(n: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prstClr val="black"/>
                </a:solidFill>
                <a:latin typeface="Consolas"/>
              </a:rPr>
              <a:t>  </a:t>
            </a:r>
            <a:r>
              <a:rPr lang="en-US" sz="2000" dirty="0">
                <a:solidFill>
                  <a:srgbClr val="0000FF"/>
                </a:solidFill>
                <a:latin typeface="Consolas"/>
              </a:rPr>
              <a:t>requires</a:t>
            </a:r>
            <a:r>
              <a:rPr lang="en-US" sz="2000" dirty="0">
                <a:solidFill>
                  <a:prstClr val="black"/>
                </a:solidFill>
                <a:latin typeface="Consolas"/>
              </a:rPr>
              <a:t> 0 &lt;= n;</a:t>
            </a:r>
          </a:p>
          <a:p>
            <a:r>
              <a:rPr lang="en-US" sz="2000" dirty="0">
                <a:solidFill>
                  <a:prstClr val="black"/>
                </a:solidFill>
                <a:latin typeface="Consolas"/>
              </a:rPr>
              <a:t>{</a:t>
            </a:r>
          </a:p>
          <a:p>
            <a:r>
              <a:rPr lang="en-US" sz="2000" dirty="0">
                <a:solidFill>
                  <a:prstClr val="black"/>
                </a:solidFill>
                <a:latin typeface="Consolas"/>
              </a:rPr>
              <a:t>  </a:t>
            </a:r>
            <a:r>
              <a:rPr lang="en-US" sz="2000" dirty="0" err="1">
                <a:solidFill>
                  <a:srgbClr val="0000FF"/>
                </a:solidFill>
                <a:latin typeface="Consolas"/>
              </a:rPr>
              <a:t>var</a:t>
            </a:r>
            <a:r>
              <a:rPr lang="en-US" sz="2000" dirty="0">
                <a:solidFill>
                  <a:prstClr val="black"/>
                </a:solidFill>
                <a:latin typeface="Consolas"/>
              </a:rPr>
              <a:t> i: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prstClr val="black"/>
                </a:solidFill>
                <a:latin typeface="Consolas"/>
              </a:rPr>
              <a:t>  i := 0;</a:t>
            </a:r>
          </a:p>
          <a:p>
            <a:r>
              <a:rPr lang="en-US" sz="2000" dirty="0">
                <a:solidFill>
                  <a:prstClr val="black"/>
                </a:solidFill>
                <a:latin typeface="Consolas"/>
              </a:rPr>
              <a:t>  </a:t>
            </a:r>
            <a:r>
              <a:rPr lang="en-US" sz="2000" dirty="0">
                <a:solidFill>
                  <a:srgbClr val="0000FF"/>
                </a:solidFill>
                <a:latin typeface="Consolas"/>
              </a:rPr>
              <a:t>while</a:t>
            </a:r>
            <a:r>
              <a:rPr lang="en-US" sz="2000" dirty="0">
                <a:solidFill>
                  <a:prstClr val="black"/>
                </a:solidFill>
                <a:latin typeface="Consolas"/>
              </a:rPr>
              <a:t> (i &lt; n)</a:t>
            </a:r>
          </a:p>
          <a:p>
            <a:r>
              <a:rPr lang="en-US" sz="2000" dirty="0">
                <a:solidFill>
                  <a:prstClr val="black"/>
                </a:solidFill>
                <a:latin typeface="Consolas"/>
              </a:rPr>
              <a:t>    </a:t>
            </a:r>
            <a:r>
              <a:rPr lang="en-US" sz="2000" dirty="0">
                <a:solidFill>
                  <a:srgbClr val="0000FF"/>
                </a:solidFill>
                <a:latin typeface="Consolas"/>
              </a:rPr>
              <a:t>invariant</a:t>
            </a:r>
            <a:r>
              <a:rPr lang="en-US" sz="2000" dirty="0">
                <a:solidFill>
                  <a:prstClr val="black"/>
                </a:solidFill>
                <a:latin typeface="Consolas"/>
              </a:rPr>
              <a:t> i &lt;= n;</a:t>
            </a:r>
          </a:p>
          <a:p>
            <a:r>
              <a:rPr lang="en-US" sz="2000" dirty="0">
                <a:solidFill>
                  <a:prstClr val="black"/>
                </a:solidFill>
                <a:latin typeface="Consolas"/>
              </a:rPr>
              <a:t>  {</a:t>
            </a:r>
          </a:p>
          <a:p>
            <a:r>
              <a:rPr lang="en-US" sz="2000" dirty="0">
                <a:solidFill>
                  <a:prstClr val="black"/>
                </a:solidFill>
                <a:latin typeface="Consolas"/>
              </a:rPr>
              <a:t>    i := i + 1;</a:t>
            </a:r>
          </a:p>
          <a:p>
            <a:r>
              <a:rPr lang="en-US" sz="2000" dirty="0">
                <a:solidFill>
                  <a:prstClr val="black"/>
                </a:solidFill>
                <a:latin typeface="Consolas"/>
              </a:rPr>
              <a:t>  }</a:t>
            </a:r>
          </a:p>
          <a:p>
            <a:r>
              <a:rPr lang="en-US" sz="2000" dirty="0">
                <a:solidFill>
                  <a:prstClr val="black"/>
                </a:solidFill>
                <a:latin typeface="Consolas"/>
              </a:rPr>
              <a:t>  </a:t>
            </a:r>
            <a:r>
              <a:rPr lang="en-US" sz="2000" dirty="0">
                <a:solidFill>
                  <a:srgbClr val="0000FF"/>
                </a:solidFill>
                <a:latin typeface="Consolas"/>
              </a:rPr>
              <a:t>assert</a:t>
            </a:r>
            <a:r>
              <a:rPr lang="en-US" sz="2000" dirty="0">
                <a:solidFill>
                  <a:prstClr val="black"/>
                </a:solidFill>
                <a:latin typeface="Consolas"/>
              </a:rPr>
              <a:t> i == n;</a:t>
            </a:r>
          </a:p>
          <a:p>
            <a:r>
              <a:rPr lang="en-US" sz="2000" dirty="0">
                <a:solidFill>
                  <a:prstClr val="black"/>
                </a:solidFill>
                <a:latin typeface="Consolas"/>
              </a:rPr>
              <a:t>}</a:t>
            </a:r>
          </a:p>
          <a:p>
            <a:endParaRPr lang="en-US" sz="2000"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nip Single Corner Rectangle 3"/>
          <p:cNvSpPr/>
          <p:nvPr/>
        </p:nvSpPr>
        <p:spPr bwMode="auto">
          <a:xfrm>
            <a:off x="152399" y="838200"/>
            <a:ext cx="4191001" cy="58674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397829" y="685800"/>
            <a:ext cx="4746171" cy="611648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152400" y="609600"/>
            <a:ext cx="18288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Modula-3</a:t>
            </a:r>
          </a:p>
        </p:txBody>
      </p:sp>
      <p:sp>
        <p:nvSpPr>
          <p:cNvPr id="8" name="Snip Same Side Corner Rectangle 7"/>
          <p:cNvSpPr/>
          <p:nvPr/>
        </p:nvSpPr>
        <p:spPr bwMode="auto">
          <a:xfrm>
            <a:off x="4387998" y="457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152400" y="1219200"/>
            <a:ext cx="4267200" cy="5262979"/>
          </a:xfrm>
          <a:prstGeom prst="rect">
            <a:avLst/>
          </a:prstGeom>
          <a:noFill/>
        </p:spPr>
        <p:txBody>
          <a:bodyPr wrap="square" rtlCol="0">
            <a:spAutoFit/>
          </a:bodyPr>
          <a:lstStyle/>
          <a:p>
            <a:r>
              <a:rPr lang="en-US" sz="1600" dirty="0">
                <a:solidFill>
                  <a:srgbClr val="0000FF"/>
                </a:solidFill>
                <a:latin typeface="Consolas"/>
              </a:rPr>
              <a:t>exception</a:t>
            </a:r>
            <a:r>
              <a:rPr lang="en-US" sz="1600" dirty="0">
                <a:solidFill>
                  <a:prstClr val="black"/>
                </a:solidFill>
                <a:latin typeface="Consolas"/>
              </a:rPr>
              <a:t> E;</a:t>
            </a:r>
          </a:p>
          <a:p>
            <a:endParaRPr lang="en-US" sz="1600" dirty="0">
              <a:solidFill>
                <a:prstClr val="black"/>
              </a:solidFill>
              <a:latin typeface="Consolas"/>
            </a:endParaRPr>
          </a:p>
          <a:p>
            <a:r>
              <a:rPr lang="en-US" sz="1600" dirty="0">
                <a:solidFill>
                  <a:srgbClr val="0000FF"/>
                </a:solidFill>
                <a:latin typeface="Consolas"/>
              </a:rPr>
              <a:t>procedure</a:t>
            </a:r>
            <a:r>
              <a:rPr lang="en-US" sz="1600" dirty="0">
                <a:solidFill>
                  <a:prstClr val="black"/>
                </a:solidFill>
                <a:latin typeface="Consolas"/>
              </a:rPr>
              <a:t> Q(x: </a:t>
            </a:r>
            <a:r>
              <a:rPr lang="en-US" sz="1600" dirty="0">
                <a:solidFill>
                  <a:srgbClr val="0000FF"/>
                </a:solidFill>
                <a:latin typeface="Consolas"/>
              </a:rPr>
              <a:t>integer</a:t>
            </a:r>
            <a:r>
              <a:rPr lang="en-US" sz="1600" dirty="0">
                <a:solidFill>
                  <a:prstClr val="black"/>
                </a:solidFill>
                <a:latin typeface="Consolas"/>
              </a:rPr>
              <a:t>) </a:t>
            </a:r>
            <a:r>
              <a:rPr lang="en-US" sz="1600" dirty="0">
                <a:solidFill>
                  <a:srgbClr val="0000FF"/>
                </a:solidFill>
                <a:latin typeface="Consolas"/>
              </a:rPr>
              <a:t>raises</a:t>
            </a:r>
            <a:r>
              <a:rPr lang="en-US" sz="1600" dirty="0">
                <a:solidFill>
                  <a:prstClr val="black"/>
                </a:solidFill>
                <a:latin typeface="Consolas"/>
              </a:rPr>
              <a:t> {E} =</a:t>
            </a:r>
          </a:p>
          <a:p>
            <a:r>
              <a:rPr lang="en-US" sz="1600" dirty="0">
                <a:latin typeface="Consolas"/>
              </a:rPr>
              <a:t>  </a:t>
            </a:r>
            <a:r>
              <a:rPr lang="en-US" sz="1600" dirty="0">
                <a:solidFill>
                  <a:srgbClr val="0000FF"/>
                </a:solidFill>
                <a:latin typeface="Consolas"/>
              </a:rPr>
              <a:t>begin</a:t>
            </a:r>
          </a:p>
          <a:p>
            <a:r>
              <a:rPr lang="en-US" sz="1600" dirty="0">
                <a:latin typeface="Consolas"/>
              </a:rPr>
              <a:t>    </a:t>
            </a:r>
            <a:r>
              <a:rPr lang="en-US" sz="1600" dirty="0">
                <a:solidFill>
                  <a:srgbClr val="0000FF"/>
                </a:solidFill>
                <a:latin typeface="Consolas"/>
              </a:rPr>
              <a:t>if</a:t>
            </a:r>
            <a:r>
              <a:rPr lang="en-US" sz="1600" dirty="0">
                <a:solidFill>
                  <a:prstClr val="black"/>
                </a:solidFill>
                <a:latin typeface="Consolas"/>
              </a:rPr>
              <a:t> x = 15 </a:t>
            </a:r>
            <a:r>
              <a:rPr lang="en-US" sz="1600" dirty="0">
                <a:solidFill>
                  <a:srgbClr val="0000FF"/>
                </a:solidFill>
                <a:latin typeface="Consolas"/>
              </a:rPr>
              <a:t>then</a:t>
            </a:r>
          </a:p>
          <a:p>
            <a:r>
              <a:rPr lang="en-US" sz="1600" dirty="0">
                <a:solidFill>
                  <a:prstClr val="black"/>
                </a:solidFill>
                <a:latin typeface="Consolas"/>
              </a:rPr>
              <a:t>      </a:t>
            </a:r>
            <a:r>
              <a:rPr lang="en-US" sz="1600" dirty="0">
                <a:solidFill>
                  <a:srgbClr val="0000FF"/>
                </a:solidFill>
                <a:latin typeface="Consolas"/>
              </a:rPr>
              <a:t>raise</a:t>
            </a:r>
            <a:r>
              <a:rPr lang="en-US" sz="1600" dirty="0">
                <a:solidFill>
                  <a:prstClr val="black"/>
                </a:solidFill>
                <a:latin typeface="Consolas"/>
              </a:rPr>
              <a:t> E</a:t>
            </a:r>
          </a:p>
          <a:p>
            <a:r>
              <a:rPr lang="en-US" sz="1600" dirty="0">
                <a:solidFill>
                  <a:prstClr val="black"/>
                </a:solidFill>
                <a:latin typeface="Consolas"/>
              </a:rPr>
              <a:t>    </a:t>
            </a:r>
            <a:r>
              <a:rPr lang="en-US" sz="1600" dirty="0">
                <a:solidFill>
                  <a:srgbClr val="0000FF"/>
                </a:solidFill>
                <a:latin typeface="Consolas"/>
              </a:rPr>
              <a:t>end</a:t>
            </a:r>
            <a:r>
              <a:rPr lang="en-US" sz="1600" dirty="0">
                <a:solidFill>
                  <a:prstClr val="black"/>
                </a:solidFill>
                <a:latin typeface="Consolas"/>
              </a:rPr>
              <a:t>;</a:t>
            </a:r>
          </a:p>
          <a:p>
            <a:r>
              <a:rPr lang="en-US" sz="1600" dirty="0" smtClean="0">
                <a:solidFill>
                  <a:prstClr val="black"/>
                </a:solidFill>
                <a:latin typeface="Consolas"/>
              </a:rPr>
              <a:t>    </a:t>
            </a:r>
            <a:r>
              <a:rPr lang="en-US" sz="1600" dirty="0">
                <a:solidFill>
                  <a:srgbClr val="008000"/>
                </a:solidFill>
                <a:latin typeface="Consolas"/>
              </a:rPr>
              <a:t>(* ... </a:t>
            </a:r>
            <a:r>
              <a:rPr lang="en-US" sz="1600" dirty="0" smtClean="0">
                <a:solidFill>
                  <a:srgbClr val="008000"/>
                </a:solidFill>
                <a:latin typeface="Consolas"/>
              </a:rPr>
              <a:t>*)</a:t>
            </a:r>
            <a:endParaRPr lang="en-US" sz="1600" dirty="0" smtClean="0">
              <a:solidFill>
                <a:prstClr val="black"/>
              </a:solidFill>
              <a:latin typeface="Consolas"/>
            </a:endParaRPr>
          </a:p>
          <a:p>
            <a:r>
              <a:rPr lang="en-US" sz="1600" dirty="0" smtClean="0">
                <a:solidFill>
                  <a:prstClr val="black"/>
                </a:solidFill>
                <a:latin typeface="Consolas"/>
              </a:rPr>
              <a:t>  </a:t>
            </a:r>
            <a:r>
              <a:rPr lang="en-US" sz="1600" dirty="0">
                <a:solidFill>
                  <a:srgbClr val="0000FF"/>
                </a:solidFill>
                <a:latin typeface="Consolas"/>
              </a:rPr>
              <a:t>end</a:t>
            </a:r>
            <a:r>
              <a:rPr lang="en-US" sz="1600" dirty="0">
                <a:solidFill>
                  <a:prstClr val="black"/>
                </a:solidFill>
                <a:latin typeface="Consolas"/>
              </a:rPr>
              <a:t> Q;</a:t>
            </a:r>
          </a:p>
          <a:p>
            <a:endParaRPr lang="en-US" sz="1600" dirty="0">
              <a:solidFill>
                <a:prstClr val="black"/>
              </a:solidFill>
              <a:latin typeface="Consolas"/>
            </a:endParaRPr>
          </a:p>
          <a:p>
            <a:r>
              <a:rPr lang="en-US" sz="1600" dirty="0">
                <a:solidFill>
                  <a:srgbClr val="0000FF"/>
                </a:solidFill>
                <a:latin typeface="Consolas"/>
              </a:rPr>
              <a:t>procedure</a:t>
            </a:r>
            <a:r>
              <a:rPr lang="en-US" sz="1600" dirty="0">
                <a:solidFill>
                  <a:prstClr val="black"/>
                </a:solidFill>
                <a:latin typeface="Consolas"/>
              </a:rPr>
              <a:t> P(y: </a:t>
            </a:r>
            <a:r>
              <a:rPr lang="en-US" sz="1600" dirty="0">
                <a:solidFill>
                  <a:srgbClr val="0000FF"/>
                </a:solidFill>
                <a:latin typeface="Consolas"/>
              </a:rPr>
              <a:t>integer</a:t>
            </a:r>
            <a:r>
              <a:rPr lang="en-US" sz="1600" dirty="0">
                <a:solidFill>
                  <a:prstClr val="black"/>
                </a:solidFill>
                <a:latin typeface="Consolas"/>
              </a:rPr>
              <a:t>) =</a:t>
            </a:r>
          </a:p>
          <a:p>
            <a:r>
              <a:rPr lang="en-US" sz="1600" dirty="0">
                <a:solidFill>
                  <a:prstClr val="black"/>
                </a:solidFill>
                <a:latin typeface="Consolas"/>
              </a:rPr>
              <a:t>  </a:t>
            </a:r>
            <a:r>
              <a:rPr lang="en-US" sz="1600" dirty="0">
                <a:solidFill>
                  <a:srgbClr val="0000FF"/>
                </a:solidFill>
                <a:latin typeface="Consolas"/>
              </a:rPr>
              <a:t>begin</a:t>
            </a:r>
          </a:p>
          <a:p>
            <a:r>
              <a:rPr lang="en-US" sz="1600" dirty="0">
                <a:solidFill>
                  <a:prstClr val="black"/>
                </a:solidFill>
                <a:latin typeface="Consolas"/>
              </a:rPr>
              <a:t>    </a:t>
            </a:r>
            <a:r>
              <a:rPr lang="en-US" sz="1600" dirty="0" smtClean="0">
                <a:solidFill>
                  <a:srgbClr val="0000FF"/>
                </a:solidFill>
                <a:latin typeface="Consolas"/>
              </a:rPr>
              <a:t>try</a:t>
            </a:r>
            <a:endParaRPr lang="en-US" sz="1600" dirty="0" smtClean="0">
              <a:solidFill>
                <a:prstClr val="black"/>
              </a:solidFill>
              <a:latin typeface="Consolas"/>
            </a:endParaRPr>
          </a:p>
          <a:p>
            <a:r>
              <a:rPr lang="en-US" sz="1600" dirty="0">
                <a:solidFill>
                  <a:prstClr val="black"/>
                </a:solidFill>
                <a:latin typeface="Consolas"/>
              </a:rPr>
              <a:t> </a:t>
            </a:r>
            <a:r>
              <a:rPr lang="en-US" sz="1600" dirty="0" smtClean="0">
                <a:solidFill>
                  <a:prstClr val="black"/>
                </a:solidFill>
                <a:latin typeface="Consolas"/>
              </a:rPr>
              <a:t>     Q(y);</a:t>
            </a:r>
          </a:p>
          <a:p>
            <a:r>
              <a:rPr lang="en-US" sz="1600" dirty="0" smtClean="0">
                <a:solidFill>
                  <a:prstClr val="black"/>
                </a:solidFill>
                <a:latin typeface="Consolas"/>
              </a:rPr>
              <a:t>      </a:t>
            </a:r>
            <a:r>
              <a:rPr lang="en-US" sz="1600" dirty="0" smtClean="0">
                <a:solidFill>
                  <a:srgbClr val="008000"/>
                </a:solidFill>
                <a:latin typeface="Consolas"/>
              </a:rPr>
              <a:t>(* </a:t>
            </a:r>
            <a:r>
              <a:rPr lang="en-US" sz="1600" dirty="0">
                <a:solidFill>
                  <a:srgbClr val="008000"/>
                </a:solidFill>
                <a:latin typeface="Consolas"/>
              </a:rPr>
              <a:t>... </a:t>
            </a:r>
            <a:r>
              <a:rPr lang="en-US" sz="1600" dirty="0" smtClean="0">
                <a:solidFill>
                  <a:srgbClr val="008000"/>
                </a:solidFill>
                <a:latin typeface="Consolas"/>
              </a:rPr>
              <a:t>*)</a:t>
            </a:r>
          </a:p>
          <a:p>
            <a:r>
              <a:rPr lang="en-US" sz="1600" dirty="0" smtClean="0">
                <a:solidFill>
                  <a:prstClr val="black"/>
                </a:solidFill>
                <a:latin typeface="Consolas"/>
              </a:rPr>
              <a:t>    </a:t>
            </a:r>
            <a:r>
              <a:rPr lang="en-US" sz="1600" dirty="0">
                <a:solidFill>
                  <a:srgbClr val="0000FF"/>
                </a:solidFill>
                <a:latin typeface="Consolas"/>
              </a:rPr>
              <a:t>except</a:t>
            </a:r>
            <a:r>
              <a:rPr lang="en-US" sz="1600" dirty="0">
                <a:solidFill>
                  <a:prstClr val="black"/>
                </a:solidFill>
                <a:latin typeface="Consolas"/>
              </a:rPr>
              <a:t> E </a:t>
            </a:r>
            <a:r>
              <a:rPr lang="en-US" sz="1600" dirty="0" smtClean="0">
                <a:solidFill>
                  <a:prstClr val="black"/>
                </a:solidFill>
                <a:latin typeface="Consolas"/>
              </a:rPr>
              <a:t>=&gt;</a:t>
            </a:r>
            <a:endParaRPr lang="en-US" sz="1600" dirty="0">
              <a:solidFill>
                <a:prstClr val="black"/>
              </a:solidFill>
              <a:latin typeface="Consolas"/>
            </a:endParaRPr>
          </a:p>
          <a:p>
            <a:r>
              <a:rPr lang="en-US" sz="1600" dirty="0" smtClean="0">
                <a:solidFill>
                  <a:prstClr val="black"/>
                </a:solidFill>
                <a:latin typeface="Consolas"/>
              </a:rPr>
              <a:t>      </a:t>
            </a:r>
            <a:r>
              <a:rPr lang="en-US" sz="1600" dirty="0" smtClean="0">
                <a:solidFill>
                  <a:srgbClr val="008000"/>
                </a:solidFill>
                <a:latin typeface="Consolas"/>
              </a:rPr>
              <a:t>(* exception handler *)</a:t>
            </a:r>
          </a:p>
          <a:p>
            <a:r>
              <a:rPr lang="en-US" sz="1600" dirty="0" smtClean="0">
                <a:solidFill>
                  <a:prstClr val="black"/>
                </a:solidFill>
                <a:latin typeface="Consolas"/>
              </a:rPr>
              <a:t>    </a:t>
            </a:r>
            <a:r>
              <a:rPr lang="en-US" sz="1600" dirty="0" smtClean="0">
                <a:solidFill>
                  <a:srgbClr val="0000FF"/>
                </a:solidFill>
                <a:latin typeface="Consolas"/>
              </a:rPr>
              <a:t>end</a:t>
            </a:r>
            <a:endParaRPr lang="en-US" sz="1600" dirty="0">
              <a:solidFill>
                <a:srgbClr val="0000FF"/>
              </a:solidFill>
              <a:latin typeface="Consolas"/>
            </a:endParaRPr>
          </a:p>
          <a:p>
            <a:r>
              <a:rPr lang="en-US" sz="1600" dirty="0">
                <a:solidFill>
                  <a:prstClr val="black"/>
                </a:solidFill>
                <a:latin typeface="Consolas"/>
              </a:rPr>
              <a:t>  </a:t>
            </a:r>
            <a:r>
              <a:rPr lang="en-US" sz="1600" dirty="0">
                <a:solidFill>
                  <a:srgbClr val="0000FF"/>
                </a:solidFill>
                <a:latin typeface="Consolas"/>
              </a:rPr>
              <a:t>end</a:t>
            </a:r>
            <a:r>
              <a:rPr lang="en-US" sz="1600" dirty="0">
                <a:solidFill>
                  <a:prstClr val="black"/>
                </a:solidFill>
                <a:latin typeface="Consolas"/>
              </a:rPr>
              <a:t> P;</a:t>
            </a:r>
          </a:p>
          <a:p>
            <a:endParaRPr lang="en-US" sz="1600" dirty="0">
              <a:solidFill>
                <a:prstClr val="black"/>
              </a:solidFill>
              <a:latin typeface="Consolas"/>
            </a:endParaRPr>
          </a:p>
          <a:p>
            <a:endParaRPr lang="en-US" sz="1600" dirty="0">
              <a:latin typeface="Consolas"/>
            </a:endParaRPr>
          </a:p>
        </p:txBody>
      </p:sp>
      <p:sp>
        <p:nvSpPr>
          <p:cNvPr id="10" name="TextBox 9"/>
          <p:cNvSpPr txBox="1"/>
          <p:nvPr/>
        </p:nvSpPr>
        <p:spPr>
          <a:xfrm>
            <a:off x="4343400" y="838200"/>
            <a:ext cx="4800600" cy="6001643"/>
          </a:xfrm>
          <a:prstGeom prst="rect">
            <a:avLst/>
          </a:prstGeom>
          <a:noFill/>
        </p:spPr>
        <p:txBody>
          <a:bodyPr wrap="square" rtlCol="0">
            <a:spAutoFit/>
          </a:bodyPr>
          <a:lstStyle/>
          <a:p>
            <a:r>
              <a:rPr lang="en-US" sz="1600" dirty="0" smtClean="0">
                <a:solidFill>
                  <a:srgbClr val="0000FF"/>
                </a:solidFill>
                <a:latin typeface="Consolas"/>
              </a:rPr>
              <a:t>type</a:t>
            </a:r>
            <a:r>
              <a:rPr lang="en-US" sz="1600" dirty="0" smtClean="0">
                <a:solidFill>
                  <a:prstClr val="black"/>
                </a:solidFill>
                <a:latin typeface="Consolas"/>
              </a:rPr>
              <a:t> </a:t>
            </a:r>
            <a:r>
              <a:rPr lang="en-US" sz="1600" dirty="0">
                <a:solidFill>
                  <a:prstClr val="black"/>
                </a:solidFill>
                <a:latin typeface="Consolas"/>
              </a:rPr>
              <a:t>Outcome;</a:t>
            </a:r>
          </a:p>
          <a:p>
            <a:r>
              <a:rPr lang="en-US" sz="1600" dirty="0" err="1">
                <a:solidFill>
                  <a:srgbClr val="0000FF"/>
                </a:solidFill>
                <a:latin typeface="Consolas"/>
              </a:rPr>
              <a:t>const</a:t>
            </a:r>
            <a:r>
              <a:rPr lang="en-US" sz="1600" dirty="0">
                <a:solidFill>
                  <a:prstClr val="black"/>
                </a:solidFill>
                <a:latin typeface="Consolas"/>
              </a:rPr>
              <a:t> </a:t>
            </a:r>
            <a:r>
              <a:rPr lang="en-US" sz="1600" dirty="0">
                <a:solidFill>
                  <a:srgbClr val="0000FF"/>
                </a:solidFill>
                <a:latin typeface="Consolas"/>
              </a:rPr>
              <a:t>unique</a:t>
            </a:r>
            <a:r>
              <a:rPr lang="en-US" sz="1600" dirty="0">
                <a:solidFill>
                  <a:prstClr val="black"/>
                </a:solidFill>
                <a:latin typeface="Consolas"/>
              </a:rPr>
              <a:t> Normal: Outcome;</a:t>
            </a:r>
          </a:p>
          <a:p>
            <a:r>
              <a:rPr lang="en-US" sz="1600" dirty="0" err="1">
                <a:solidFill>
                  <a:srgbClr val="0000FF"/>
                </a:solidFill>
                <a:latin typeface="Consolas"/>
              </a:rPr>
              <a:t>const</a:t>
            </a:r>
            <a:r>
              <a:rPr lang="en-US" sz="1600" dirty="0">
                <a:solidFill>
                  <a:prstClr val="black"/>
                </a:solidFill>
                <a:latin typeface="Consolas"/>
              </a:rPr>
              <a:t> </a:t>
            </a:r>
            <a:r>
              <a:rPr lang="en-US" sz="1600" dirty="0">
                <a:solidFill>
                  <a:srgbClr val="0000FF"/>
                </a:solidFill>
                <a:latin typeface="Consolas"/>
              </a:rPr>
              <a:t>unique</a:t>
            </a:r>
            <a:r>
              <a:rPr lang="en-US" sz="1600" dirty="0">
                <a:solidFill>
                  <a:prstClr val="black"/>
                </a:solidFill>
                <a:latin typeface="Consolas"/>
              </a:rPr>
              <a:t> E: Outcome;</a:t>
            </a:r>
          </a:p>
          <a:p>
            <a:endParaRPr lang="en-US" sz="1600" dirty="0">
              <a:solidFill>
                <a:prstClr val="black"/>
              </a:solidFill>
              <a:latin typeface="Consolas"/>
            </a:endParaRPr>
          </a:p>
          <a:p>
            <a:r>
              <a:rPr lang="en-US" sz="1600" dirty="0">
                <a:solidFill>
                  <a:srgbClr val="0000FF"/>
                </a:solidFill>
                <a:latin typeface="Consolas"/>
              </a:rPr>
              <a:t>procedure</a:t>
            </a:r>
            <a:r>
              <a:rPr lang="en-US" sz="1600" dirty="0">
                <a:solidFill>
                  <a:prstClr val="black"/>
                </a:solidFill>
                <a:latin typeface="Consolas"/>
              </a:rPr>
              <a:t> Q(x: </a:t>
            </a:r>
            <a:r>
              <a:rPr lang="en-US" sz="1600" dirty="0" err="1">
                <a:solidFill>
                  <a:srgbClr val="0000FF"/>
                </a:solidFill>
                <a:latin typeface="Consolas"/>
              </a:rPr>
              <a:t>int</a:t>
            </a:r>
            <a:r>
              <a:rPr lang="en-US" sz="1600" dirty="0">
                <a:solidFill>
                  <a:prstClr val="black"/>
                </a:solidFill>
                <a:latin typeface="Consolas"/>
              </a:rPr>
              <a:t>) </a:t>
            </a:r>
            <a:r>
              <a:rPr lang="en-US" sz="1600" dirty="0">
                <a:solidFill>
                  <a:srgbClr val="0000FF"/>
                </a:solidFill>
                <a:latin typeface="Consolas"/>
              </a:rPr>
              <a:t>returns</a:t>
            </a:r>
            <a:r>
              <a:rPr lang="en-US" sz="1600" dirty="0">
                <a:solidFill>
                  <a:prstClr val="black"/>
                </a:solidFill>
                <a:latin typeface="Consolas"/>
              </a:rPr>
              <a:t> ($o: Outcome)</a:t>
            </a:r>
          </a:p>
          <a:p>
            <a:r>
              <a:rPr lang="en-US" sz="1600" dirty="0">
                <a:solidFill>
                  <a:prstClr val="black"/>
                </a:solidFill>
                <a:latin typeface="Consolas"/>
              </a:rPr>
              <a:t>{</a:t>
            </a:r>
          </a:p>
          <a:p>
            <a:r>
              <a:rPr lang="en-US" sz="1600" dirty="0">
                <a:solidFill>
                  <a:prstClr val="black"/>
                </a:solidFill>
                <a:latin typeface="Consolas"/>
              </a:rPr>
              <a:t>  </a:t>
            </a:r>
            <a:r>
              <a:rPr lang="en-US" sz="1600" dirty="0">
                <a:solidFill>
                  <a:srgbClr val="0000FF"/>
                </a:solidFill>
                <a:latin typeface="Consolas"/>
              </a:rPr>
              <a:t>if</a:t>
            </a:r>
            <a:r>
              <a:rPr lang="en-US" sz="1600" dirty="0">
                <a:solidFill>
                  <a:prstClr val="black"/>
                </a:solidFill>
                <a:latin typeface="Consolas"/>
              </a:rPr>
              <a:t> (x == 15) {</a:t>
            </a:r>
          </a:p>
          <a:p>
            <a:r>
              <a:rPr lang="en-US" sz="1600" dirty="0">
                <a:solidFill>
                  <a:prstClr val="black"/>
                </a:solidFill>
                <a:latin typeface="Consolas"/>
              </a:rPr>
              <a:t>    $o := E;  </a:t>
            </a:r>
            <a:r>
              <a:rPr lang="en-US" sz="1600" dirty="0" err="1">
                <a:solidFill>
                  <a:srgbClr val="0000FF"/>
                </a:solidFill>
                <a:latin typeface="Consolas"/>
              </a:rPr>
              <a:t>goto</a:t>
            </a:r>
            <a:r>
              <a:rPr lang="en-US" sz="1600" dirty="0">
                <a:solidFill>
                  <a:prstClr val="black"/>
                </a:solidFill>
                <a:latin typeface="Consolas"/>
              </a:rPr>
              <a:t> L0;</a:t>
            </a:r>
          </a:p>
          <a:p>
            <a:r>
              <a:rPr lang="en-US" sz="1600" dirty="0">
                <a:solidFill>
                  <a:prstClr val="black"/>
                </a:solidFill>
                <a:latin typeface="Consolas"/>
              </a:rPr>
              <a:t>  }</a:t>
            </a:r>
          </a:p>
          <a:p>
            <a:r>
              <a:rPr lang="en-US" sz="1600" dirty="0">
                <a:solidFill>
                  <a:prstClr val="black"/>
                </a:solidFill>
                <a:latin typeface="Consolas"/>
              </a:rPr>
              <a:t>  </a:t>
            </a:r>
            <a:r>
              <a:rPr lang="en-US" sz="1600" dirty="0">
                <a:solidFill>
                  <a:srgbClr val="008000"/>
                </a:solidFill>
                <a:latin typeface="Consolas"/>
              </a:rPr>
              <a:t>// ...</a:t>
            </a:r>
            <a:endParaRPr lang="en-US" sz="1600" dirty="0">
              <a:solidFill>
                <a:prstClr val="black"/>
              </a:solidFill>
              <a:latin typeface="Consolas"/>
            </a:endParaRPr>
          </a:p>
          <a:p>
            <a:r>
              <a:rPr lang="en-US" sz="1600" dirty="0">
                <a:solidFill>
                  <a:prstClr val="black"/>
                </a:solidFill>
                <a:latin typeface="Consolas"/>
              </a:rPr>
              <a:t>  $o := Normal;</a:t>
            </a:r>
          </a:p>
          <a:p>
            <a:r>
              <a:rPr lang="en-US" sz="1600" dirty="0">
                <a:solidFill>
                  <a:prstClr val="black"/>
                </a:solidFill>
                <a:latin typeface="Consolas"/>
              </a:rPr>
              <a:t>L0:</a:t>
            </a:r>
          </a:p>
          <a:p>
            <a:r>
              <a:rPr lang="en-US" sz="1600" dirty="0" smtClean="0">
                <a:solidFill>
                  <a:prstClr val="black"/>
                </a:solidFill>
                <a:latin typeface="Consolas"/>
              </a:rPr>
              <a:t>}</a:t>
            </a:r>
            <a:endParaRPr lang="en-US" sz="1600" dirty="0">
              <a:solidFill>
                <a:prstClr val="black"/>
              </a:solidFill>
              <a:latin typeface="Consolas"/>
            </a:endParaRPr>
          </a:p>
          <a:p>
            <a:r>
              <a:rPr lang="en-US" sz="1600" dirty="0">
                <a:solidFill>
                  <a:srgbClr val="0000FF"/>
                </a:solidFill>
                <a:latin typeface="Consolas"/>
              </a:rPr>
              <a:t>procedure</a:t>
            </a:r>
            <a:r>
              <a:rPr lang="en-US" sz="1600" dirty="0">
                <a:solidFill>
                  <a:prstClr val="black"/>
                </a:solidFill>
                <a:latin typeface="Consolas"/>
              </a:rPr>
              <a:t> P(y: </a:t>
            </a:r>
            <a:r>
              <a:rPr lang="en-US" sz="1600" dirty="0" err="1">
                <a:solidFill>
                  <a:srgbClr val="0000FF"/>
                </a:solidFill>
                <a:latin typeface="Consolas"/>
              </a:rPr>
              <a:t>int</a:t>
            </a:r>
            <a:r>
              <a:rPr lang="en-US" sz="1600" dirty="0">
                <a:solidFill>
                  <a:prstClr val="black"/>
                </a:solidFill>
                <a:latin typeface="Consolas"/>
              </a:rPr>
              <a:t>)</a:t>
            </a:r>
          </a:p>
          <a:p>
            <a:r>
              <a:rPr lang="en-US" sz="1600" dirty="0">
                <a:solidFill>
                  <a:prstClr val="black"/>
                </a:solidFill>
                <a:latin typeface="Consolas"/>
              </a:rPr>
              <a:t>{</a:t>
            </a:r>
          </a:p>
          <a:p>
            <a:r>
              <a:rPr lang="en-US" sz="1600" dirty="0">
                <a:solidFill>
                  <a:prstClr val="black"/>
                </a:solidFill>
                <a:latin typeface="Consolas"/>
              </a:rPr>
              <a:t>  </a:t>
            </a:r>
            <a:r>
              <a:rPr lang="en-US" sz="1600" dirty="0" err="1">
                <a:solidFill>
                  <a:srgbClr val="0000FF"/>
                </a:solidFill>
                <a:latin typeface="Consolas"/>
              </a:rPr>
              <a:t>var</a:t>
            </a:r>
            <a:r>
              <a:rPr lang="en-US" sz="1600" dirty="0">
                <a:solidFill>
                  <a:prstClr val="black"/>
                </a:solidFill>
                <a:latin typeface="Consolas"/>
              </a:rPr>
              <a:t> $o: Outcome;</a:t>
            </a:r>
          </a:p>
          <a:p>
            <a:r>
              <a:rPr lang="en-US" sz="1600" dirty="0">
                <a:solidFill>
                  <a:prstClr val="black"/>
                </a:solidFill>
                <a:latin typeface="Consolas"/>
              </a:rPr>
              <a:t>  </a:t>
            </a:r>
            <a:r>
              <a:rPr lang="en-US" sz="1600" dirty="0">
                <a:solidFill>
                  <a:srgbClr val="0000FF"/>
                </a:solidFill>
                <a:latin typeface="Consolas"/>
              </a:rPr>
              <a:t>call</a:t>
            </a:r>
            <a:r>
              <a:rPr lang="en-US" sz="1600" dirty="0">
                <a:solidFill>
                  <a:prstClr val="black"/>
                </a:solidFill>
                <a:latin typeface="Consolas"/>
              </a:rPr>
              <a:t> $o := Q(y);</a:t>
            </a:r>
          </a:p>
          <a:p>
            <a:r>
              <a:rPr lang="pt-BR" sz="1600" dirty="0">
                <a:solidFill>
                  <a:prstClr val="black"/>
                </a:solidFill>
                <a:latin typeface="Consolas"/>
              </a:rPr>
              <a:t>  </a:t>
            </a:r>
            <a:r>
              <a:rPr lang="pt-BR" sz="1600" dirty="0">
                <a:solidFill>
                  <a:srgbClr val="0000FF"/>
                </a:solidFill>
                <a:latin typeface="Consolas"/>
              </a:rPr>
              <a:t>if</a:t>
            </a:r>
            <a:r>
              <a:rPr lang="pt-BR" sz="1600" dirty="0">
                <a:solidFill>
                  <a:prstClr val="black"/>
                </a:solidFill>
                <a:latin typeface="Consolas"/>
              </a:rPr>
              <a:t> ($o == E) { </a:t>
            </a:r>
            <a:r>
              <a:rPr lang="pt-BR" sz="1600" dirty="0">
                <a:solidFill>
                  <a:srgbClr val="0000FF"/>
                </a:solidFill>
                <a:latin typeface="Consolas"/>
              </a:rPr>
              <a:t>goto</a:t>
            </a:r>
            <a:r>
              <a:rPr lang="pt-BR" sz="1600" dirty="0">
                <a:solidFill>
                  <a:prstClr val="black"/>
                </a:solidFill>
                <a:latin typeface="Consolas"/>
              </a:rPr>
              <a:t> L1; }</a:t>
            </a:r>
          </a:p>
          <a:p>
            <a:r>
              <a:rPr lang="en-US" sz="1600" dirty="0">
                <a:solidFill>
                  <a:prstClr val="black"/>
                </a:solidFill>
                <a:latin typeface="Consolas"/>
              </a:rPr>
              <a:t>  </a:t>
            </a:r>
            <a:r>
              <a:rPr lang="en-US" sz="1600" dirty="0">
                <a:solidFill>
                  <a:srgbClr val="008000"/>
                </a:solidFill>
                <a:latin typeface="Consolas"/>
              </a:rPr>
              <a:t>// ...</a:t>
            </a:r>
            <a:endParaRPr lang="en-US" sz="1600" dirty="0">
              <a:solidFill>
                <a:prstClr val="black"/>
              </a:solidFill>
              <a:latin typeface="Consolas"/>
            </a:endParaRPr>
          </a:p>
          <a:p>
            <a:r>
              <a:rPr lang="en-US" sz="1600" dirty="0">
                <a:solidFill>
                  <a:prstClr val="black"/>
                </a:solidFill>
                <a:latin typeface="Consolas"/>
              </a:rPr>
              <a:t>  </a:t>
            </a:r>
            <a:r>
              <a:rPr lang="en-US" sz="1600" dirty="0" err="1">
                <a:solidFill>
                  <a:srgbClr val="0000FF"/>
                </a:solidFill>
                <a:latin typeface="Consolas"/>
              </a:rPr>
              <a:t>goto</a:t>
            </a:r>
            <a:r>
              <a:rPr lang="en-US" sz="1600" dirty="0">
                <a:solidFill>
                  <a:prstClr val="black"/>
                </a:solidFill>
                <a:latin typeface="Consolas"/>
              </a:rPr>
              <a:t> L2;</a:t>
            </a:r>
          </a:p>
          <a:p>
            <a:r>
              <a:rPr lang="en-US" sz="1600" dirty="0">
                <a:solidFill>
                  <a:prstClr val="black"/>
                </a:solidFill>
                <a:latin typeface="Consolas"/>
              </a:rPr>
              <a:t>L1:</a:t>
            </a:r>
          </a:p>
          <a:p>
            <a:r>
              <a:rPr lang="en-US" sz="1600" dirty="0">
                <a:solidFill>
                  <a:prstClr val="black"/>
                </a:solidFill>
                <a:latin typeface="Consolas"/>
              </a:rPr>
              <a:t>  </a:t>
            </a:r>
            <a:r>
              <a:rPr lang="en-US" sz="1600" dirty="0">
                <a:solidFill>
                  <a:srgbClr val="008000"/>
                </a:solidFill>
                <a:latin typeface="Consolas"/>
              </a:rPr>
              <a:t>// exception handler</a:t>
            </a:r>
            <a:endParaRPr lang="en-US" sz="1600" dirty="0">
              <a:solidFill>
                <a:prstClr val="black"/>
              </a:solidFill>
              <a:latin typeface="Consolas"/>
            </a:endParaRPr>
          </a:p>
          <a:p>
            <a:r>
              <a:rPr lang="en-US" sz="1600" dirty="0">
                <a:solidFill>
                  <a:prstClr val="black"/>
                </a:solidFill>
                <a:latin typeface="Consolas"/>
              </a:rPr>
              <a:t>L2:</a:t>
            </a:r>
          </a:p>
          <a:p>
            <a:r>
              <a:rPr lang="en-US" sz="1600" dirty="0" smtClean="0">
                <a:solidFill>
                  <a:prstClr val="black"/>
                </a:solidFill>
                <a:latin typeface="Consolas"/>
              </a:rPr>
              <a:t>}</a:t>
            </a:r>
            <a:endParaRPr lang="en-US" sz="1600" dirty="0">
              <a:solidFill>
                <a:prstClr val="black"/>
              </a:solidFill>
              <a:latin typeface="Consolas"/>
            </a:endParaRPr>
          </a:p>
        </p:txBody>
      </p:sp>
      <p:sp>
        <p:nvSpPr>
          <p:cNvPr id="2" name="Title 1"/>
          <p:cNvSpPr>
            <a:spLocks noGrp="1"/>
          </p:cNvSpPr>
          <p:nvPr>
            <p:ph type="title"/>
          </p:nvPr>
        </p:nvSpPr>
        <p:spPr>
          <a:xfrm>
            <a:off x="381000" y="76200"/>
            <a:ext cx="8382000" cy="664797"/>
          </a:xfrm>
        </p:spPr>
        <p:txBody>
          <a:bodyPr/>
          <a:lstStyle/>
          <a:p>
            <a:r>
              <a:rPr lang="en-US" dirty="0" smtClean="0"/>
              <a:t>Exceptions</a:t>
            </a:r>
            <a:endParaRPr lang="en-US" dirty="0"/>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915400" cy="1218795"/>
          </a:xfrm>
        </p:spPr>
        <p:txBody>
          <a:bodyPr/>
          <a:lstStyle/>
          <a:p>
            <a:r>
              <a:rPr lang="en-US" sz="4400" dirty="0" smtClean="0"/>
              <a:t>Custom operators: </a:t>
            </a:r>
            <a:r>
              <a:rPr lang="en-US" sz="4400" dirty="0" err="1" smtClean="0"/>
              <a:t>underspecification</a:t>
            </a:r>
            <a:endParaRPr lang="en-US" sz="4400" dirty="0"/>
          </a:p>
        </p:txBody>
      </p:sp>
      <p:sp>
        <p:nvSpPr>
          <p:cNvPr id="4" name="Snip Single Corner Rectangle 3"/>
          <p:cNvSpPr/>
          <p:nvPr/>
        </p:nvSpPr>
        <p:spPr bwMode="auto">
          <a:xfrm>
            <a:off x="381000" y="1066799"/>
            <a:ext cx="3124200" cy="5687961"/>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3886200" y="1066799"/>
            <a:ext cx="5105400" cy="5687961"/>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1143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C++</a:t>
            </a:r>
          </a:p>
        </p:txBody>
      </p:sp>
      <p:sp>
        <p:nvSpPr>
          <p:cNvPr id="8" name="Snip Same Side Corner Rectangle 7"/>
          <p:cNvSpPr/>
          <p:nvPr/>
        </p:nvSpPr>
        <p:spPr bwMode="auto">
          <a:xfrm>
            <a:off x="3876368" y="838200"/>
            <a:ext cx="1914928"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533400" y="1447800"/>
            <a:ext cx="2971800" cy="1938992"/>
          </a:xfrm>
          <a:prstGeom prst="rect">
            <a:avLst/>
          </a:prstGeom>
          <a:noFill/>
        </p:spPr>
        <p:txBody>
          <a:bodyPr wrap="square" rtlCol="0">
            <a:spAutoFit/>
          </a:bodyPr>
          <a:lstStyle/>
          <a:p>
            <a:r>
              <a:rPr lang="en-US" sz="2400" dirty="0">
                <a:solidFill>
                  <a:srgbClr val="0000FF"/>
                </a:solidFill>
                <a:latin typeface="Consolas"/>
              </a:rPr>
              <a:t>void</a:t>
            </a:r>
            <a:r>
              <a:rPr lang="en-US" sz="2400" dirty="0">
                <a:solidFill>
                  <a:prstClr val="black"/>
                </a:solidFill>
                <a:latin typeface="Consolas"/>
              </a:rPr>
              <a:t> </a:t>
            </a:r>
            <a:r>
              <a:rPr lang="en-US" sz="2400" dirty="0" smtClean="0">
                <a:solidFill>
                  <a:prstClr val="black"/>
                </a:solidFill>
                <a:latin typeface="Consolas"/>
              </a:rPr>
              <a:t>P() {</a:t>
            </a:r>
          </a:p>
          <a:p>
            <a:r>
              <a:rPr lang="en-US" sz="2400" dirty="0">
                <a:solidFill>
                  <a:prstClr val="black"/>
                </a:solidFill>
                <a:latin typeface="Consolas"/>
              </a:rPr>
              <a:t> </a:t>
            </a:r>
            <a:r>
              <a:rPr lang="en-US" sz="2400" dirty="0" smtClean="0">
                <a:solidFill>
                  <a:prstClr val="black"/>
                </a:solidFill>
                <a:latin typeface="Consolas"/>
              </a:rPr>
              <a:t> </a:t>
            </a:r>
            <a:r>
              <a:rPr lang="en-US" sz="2400" dirty="0" err="1">
                <a:solidFill>
                  <a:srgbClr val="0000FF"/>
                </a:solidFill>
                <a:latin typeface="Consolas"/>
              </a:rPr>
              <a:t>int</a:t>
            </a:r>
            <a:r>
              <a:rPr lang="en-US" sz="2400" dirty="0" smtClean="0">
                <a:solidFill>
                  <a:prstClr val="black"/>
                </a:solidFill>
                <a:latin typeface="Consolas"/>
              </a:rPr>
              <a:t> x;</a:t>
            </a:r>
            <a:endParaRPr lang="en-US" sz="2400" dirty="0">
              <a:solidFill>
                <a:prstClr val="black"/>
              </a:solidFill>
              <a:latin typeface="Consolas"/>
            </a:endParaRPr>
          </a:p>
          <a:p>
            <a:r>
              <a:rPr lang="en-US" sz="2400" dirty="0">
                <a:solidFill>
                  <a:prstClr val="black"/>
                </a:solidFill>
                <a:latin typeface="Consolas"/>
              </a:rPr>
              <a:t>  x = y &lt;&lt; z;</a:t>
            </a:r>
          </a:p>
          <a:p>
            <a:r>
              <a:rPr lang="en-US" sz="2400" dirty="0">
                <a:solidFill>
                  <a:prstClr val="black"/>
                </a:solidFill>
                <a:latin typeface="Consolas"/>
              </a:rPr>
              <a:t>  x = y + z;</a:t>
            </a:r>
          </a:p>
          <a:p>
            <a:r>
              <a:rPr lang="en-US" sz="2400" dirty="0" smtClean="0">
                <a:solidFill>
                  <a:prstClr val="black"/>
                </a:solidFill>
                <a:latin typeface="Consolas"/>
              </a:rPr>
              <a:t>}</a:t>
            </a:r>
            <a:endParaRPr lang="en-US" sz="2400" dirty="0">
              <a:solidFill>
                <a:prstClr val="black"/>
              </a:solidFill>
              <a:latin typeface="Consolas"/>
            </a:endParaRPr>
          </a:p>
        </p:txBody>
      </p:sp>
      <p:sp>
        <p:nvSpPr>
          <p:cNvPr id="10" name="TextBox 9"/>
          <p:cNvSpPr txBox="1"/>
          <p:nvPr/>
        </p:nvSpPr>
        <p:spPr>
          <a:xfrm>
            <a:off x="3962400" y="1222712"/>
            <a:ext cx="4953000" cy="5940088"/>
          </a:xfrm>
          <a:prstGeom prst="rect">
            <a:avLst/>
          </a:prstGeom>
          <a:noFill/>
        </p:spPr>
        <p:txBody>
          <a:bodyPr wrap="square" rtlCol="0">
            <a:spAutoFit/>
          </a:bodyPr>
          <a:lstStyle/>
          <a:p>
            <a:r>
              <a:rPr lang="en-US" sz="2000" dirty="0" err="1" smtClean="0">
                <a:solidFill>
                  <a:srgbClr val="0000FF"/>
                </a:solidFill>
                <a:latin typeface="Consolas"/>
              </a:rPr>
              <a:t>const</a:t>
            </a:r>
            <a:r>
              <a:rPr lang="en-US" sz="2000" dirty="0" smtClean="0">
                <a:solidFill>
                  <a:prstClr val="black"/>
                </a:solidFill>
                <a:latin typeface="Consolas"/>
              </a:rPr>
              <a:t> </a:t>
            </a:r>
            <a:r>
              <a:rPr lang="en-US" sz="2000" dirty="0">
                <a:solidFill>
                  <a:prstClr val="black"/>
                </a:solidFill>
                <a:latin typeface="Consolas"/>
              </a:rPr>
              <a:t>Two^31: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srgbClr val="0000FF"/>
                </a:solidFill>
                <a:latin typeface="Consolas"/>
              </a:rPr>
              <a:t>axiom</a:t>
            </a:r>
            <a:r>
              <a:rPr lang="en-US" sz="2000" dirty="0">
                <a:solidFill>
                  <a:prstClr val="black"/>
                </a:solidFill>
                <a:latin typeface="Consolas"/>
              </a:rPr>
              <a:t> Two^31 == 2147483648;</a:t>
            </a:r>
          </a:p>
          <a:p>
            <a:endParaRPr lang="en-US" sz="2000" dirty="0">
              <a:solidFill>
                <a:prstClr val="black"/>
              </a:solidFill>
              <a:latin typeface="Consolas"/>
            </a:endParaRPr>
          </a:p>
          <a:p>
            <a:r>
              <a:rPr lang="en-US" sz="2000" dirty="0">
                <a:solidFill>
                  <a:srgbClr val="0000FF"/>
                </a:solidFill>
                <a:latin typeface="Consolas"/>
              </a:rPr>
              <a:t>function</a:t>
            </a:r>
            <a:r>
              <a:rPr lang="en-US" sz="2000" dirty="0">
                <a:solidFill>
                  <a:prstClr val="black"/>
                </a:solidFill>
                <a:latin typeface="Consolas"/>
              </a:rPr>
              <a:t> </a:t>
            </a:r>
            <a:r>
              <a:rPr lang="en-US" sz="2000" dirty="0" err="1">
                <a:solidFill>
                  <a:prstClr val="black"/>
                </a:solidFill>
                <a:latin typeface="Consolas"/>
              </a:rPr>
              <a:t>LeftShift</a:t>
            </a:r>
            <a:r>
              <a:rPr lang="en-US" sz="2000" dirty="0">
                <a:solidFill>
                  <a:prstClr val="black"/>
                </a:solidFill>
                <a:latin typeface="Consolas"/>
              </a:rPr>
              <a:t>(</a:t>
            </a:r>
            <a:r>
              <a:rPr lang="en-US" sz="2000" dirty="0" err="1">
                <a:solidFill>
                  <a:srgbClr val="0000FF"/>
                </a:solidFill>
                <a:latin typeface="Consolas"/>
              </a:rPr>
              <a:t>int</a:t>
            </a:r>
            <a:r>
              <a:rPr lang="en-US" sz="2000" dirty="0">
                <a:solidFill>
                  <a:prstClr val="black"/>
                </a:solidFill>
                <a:latin typeface="Consolas"/>
              </a:rPr>
              <a:t>, </a:t>
            </a:r>
            <a:r>
              <a:rPr lang="en-US" sz="2000" dirty="0" err="1">
                <a:solidFill>
                  <a:srgbClr val="0000FF"/>
                </a:solidFill>
                <a:latin typeface="Consolas"/>
              </a:rPr>
              <a:t>int</a:t>
            </a:r>
            <a:r>
              <a:rPr lang="en-US" sz="2000" dirty="0">
                <a:solidFill>
                  <a:prstClr val="black"/>
                </a:solidFill>
                <a:latin typeface="Consolas"/>
              </a:rPr>
              <a:t>):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srgbClr val="0000FF"/>
                </a:solidFill>
                <a:latin typeface="Consolas"/>
              </a:rPr>
              <a:t>axiom</a:t>
            </a:r>
            <a:r>
              <a:rPr lang="en-US" sz="2000" dirty="0">
                <a:solidFill>
                  <a:prstClr val="black"/>
                </a:solidFill>
                <a:latin typeface="Consolas"/>
              </a:rPr>
              <a:t> (</a:t>
            </a:r>
            <a:r>
              <a:rPr lang="en-US" sz="2000" dirty="0" err="1">
                <a:solidFill>
                  <a:srgbClr val="0000FF"/>
                </a:solidFill>
                <a:latin typeface="Consolas"/>
              </a:rPr>
              <a:t>forall</a:t>
            </a:r>
            <a:r>
              <a:rPr lang="en-US" sz="2000" dirty="0">
                <a:solidFill>
                  <a:prstClr val="black"/>
                </a:solidFill>
                <a:latin typeface="Consolas"/>
              </a:rPr>
              <a:t> a: </a:t>
            </a:r>
            <a:r>
              <a:rPr lang="en-US" sz="2000" dirty="0" err="1">
                <a:solidFill>
                  <a:srgbClr val="0000FF"/>
                </a:solidFill>
                <a:latin typeface="Consolas"/>
              </a:rPr>
              <a:t>int</a:t>
            </a:r>
            <a:r>
              <a:rPr lang="en-US" sz="2000" dirty="0">
                <a:solidFill>
                  <a:prstClr val="black"/>
                </a:solidFill>
                <a:latin typeface="Consolas"/>
              </a:rPr>
              <a:t> </a:t>
            </a:r>
            <a:r>
              <a:rPr lang="en-US" sz="2000" dirty="0" smtClean="0">
                <a:solidFill>
                  <a:prstClr val="black"/>
                </a:solidFill>
                <a:latin typeface="Consolas"/>
              </a:rPr>
              <a:t>::</a:t>
            </a:r>
          </a:p>
          <a:p>
            <a:r>
              <a:rPr lang="en-US" sz="2000" dirty="0">
                <a:solidFill>
                  <a:prstClr val="black"/>
                </a:solidFill>
                <a:latin typeface="Consolas"/>
              </a:rPr>
              <a:t> </a:t>
            </a:r>
            <a:r>
              <a:rPr lang="en-US" sz="2000" dirty="0" smtClean="0">
                <a:solidFill>
                  <a:prstClr val="black"/>
                </a:solidFill>
                <a:latin typeface="Consolas"/>
              </a:rPr>
              <a:t> </a:t>
            </a:r>
            <a:r>
              <a:rPr lang="en-US" sz="2000" dirty="0" err="1" smtClean="0">
                <a:solidFill>
                  <a:prstClr val="black"/>
                </a:solidFill>
                <a:latin typeface="Consolas"/>
              </a:rPr>
              <a:t>LeftShift</a:t>
            </a:r>
            <a:r>
              <a:rPr lang="en-US" sz="2000" dirty="0" smtClean="0">
                <a:solidFill>
                  <a:prstClr val="black"/>
                </a:solidFill>
                <a:latin typeface="Consolas"/>
              </a:rPr>
              <a:t>(a</a:t>
            </a:r>
            <a:r>
              <a:rPr lang="en-US" sz="2000" dirty="0">
                <a:solidFill>
                  <a:prstClr val="black"/>
                </a:solidFill>
                <a:latin typeface="Consolas"/>
              </a:rPr>
              <a:t>, 0) == a);</a:t>
            </a:r>
          </a:p>
          <a:p>
            <a:endParaRPr lang="en-US" sz="2000" dirty="0">
              <a:solidFill>
                <a:prstClr val="black"/>
              </a:solidFill>
              <a:latin typeface="Consolas"/>
            </a:endParaRPr>
          </a:p>
          <a:p>
            <a:r>
              <a:rPr lang="en-US" sz="2000" dirty="0">
                <a:solidFill>
                  <a:srgbClr val="0000FF"/>
                </a:solidFill>
                <a:latin typeface="Consolas"/>
              </a:rPr>
              <a:t>function</a:t>
            </a:r>
            <a:r>
              <a:rPr lang="en-US" sz="2000" dirty="0">
                <a:solidFill>
                  <a:prstClr val="black"/>
                </a:solidFill>
                <a:latin typeface="Consolas"/>
              </a:rPr>
              <a:t> Add(</a:t>
            </a:r>
            <a:r>
              <a:rPr lang="en-US" sz="2000" dirty="0" err="1">
                <a:solidFill>
                  <a:srgbClr val="0000FF"/>
                </a:solidFill>
                <a:latin typeface="Consolas"/>
              </a:rPr>
              <a:t>int</a:t>
            </a:r>
            <a:r>
              <a:rPr lang="en-US" sz="2000" dirty="0">
                <a:solidFill>
                  <a:prstClr val="black"/>
                </a:solidFill>
                <a:latin typeface="Consolas"/>
              </a:rPr>
              <a:t>, </a:t>
            </a:r>
            <a:r>
              <a:rPr lang="en-US" sz="2000" dirty="0" err="1">
                <a:solidFill>
                  <a:srgbClr val="0000FF"/>
                </a:solidFill>
                <a:latin typeface="Consolas"/>
              </a:rPr>
              <a:t>int</a:t>
            </a:r>
            <a:r>
              <a:rPr lang="en-US" sz="2000" dirty="0">
                <a:solidFill>
                  <a:prstClr val="black"/>
                </a:solidFill>
                <a:latin typeface="Consolas"/>
              </a:rPr>
              <a:t>):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srgbClr val="0000FF"/>
                </a:solidFill>
                <a:latin typeface="Consolas"/>
              </a:rPr>
              <a:t>axiom</a:t>
            </a:r>
            <a:r>
              <a:rPr lang="en-US" sz="2000" dirty="0">
                <a:solidFill>
                  <a:prstClr val="black"/>
                </a:solidFill>
                <a:latin typeface="Consolas"/>
              </a:rPr>
              <a:t> (</a:t>
            </a:r>
            <a:r>
              <a:rPr lang="en-US" sz="2000" dirty="0" err="1">
                <a:solidFill>
                  <a:srgbClr val="0000FF"/>
                </a:solidFill>
                <a:latin typeface="Consolas"/>
              </a:rPr>
              <a:t>forall</a:t>
            </a:r>
            <a:r>
              <a:rPr lang="en-US" sz="2000" dirty="0">
                <a:solidFill>
                  <a:prstClr val="black"/>
                </a:solidFill>
                <a:latin typeface="Consolas"/>
              </a:rPr>
              <a:t> a, b: </a:t>
            </a:r>
            <a:r>
              <a:rPr lang="en-US" sz="2000" dirty="0" err="1">
                <a:solidFill>
                  <a:srgbClr val="0000FF"/>
                </a:solidFill>
                <a:latin typeface="Consolas"/>
              </a:rPr>
              <a:t>int</a:t>
            </a:r>
            <a:r>
              <a:rPr lang="en-US" sz="2000" dirty="0">
                <a:solidFill>
                  <a:prstClr val="black"/>
                </a:solidFill>
                <a:latin typeface="Consolas"/>
              </a:rPr>
              <a:t> </a:t>
            </a:r>
            <a:r>
              <a:rPr lang="en-US" sz="2000" dirty="0" smtClean="0">
                <a:solidFill>
                  <a:prstClr val="black"/>
                </a:solidFill>
                <a:latin typeface="Consolas"/>
              </a:rPr>
              <a:t>::</a:t>
            </a:r>
          </a:p>
          <a:p>
            <a:r>
              <a:rPr lang="en-US" sz="2000" dirty="0">
                <a:solidFill>
                  <a:prstClr val="black"/>
                </a:solidFill>
                <a:latin typeface="Consolas"/>
              </a:rPr>
              <a:t> </a:t>
            </a:r>
            <a:r>
              <a:rPr lang="en-US" sz="2000" dirty="0" smtClean="0">
                <a:solidFill>
                  <a:prstClr val="black"/>
                </a:solidFill>
                <a:latin typeface="Consolas"/>
              </a:rPr>
              <a:t> -</a:t>
            </a:r>
            <a:r>
              <a:rPr lang="en-US" sz="2000" dirty="0">
                <a:solidFill>
                  <a:prstClr val="black"/>
                </a:solidFill>
                <a:latin typeface="Consolas"/>
              </a:rPr>
              <a:t>Two^31 &lt;= </a:t>
            </a:r>
            <a:r>
              <a:rPr lang="en-US" sz="2000" dirty="0" err="1">
                <a:solidFill>
                  <a:prstClr val="black"/>
                </a:solidFill>
                <a:latin typeface="Consolas"/>
              </a:rPr>
              <a:t>a+b</a:t>
            </a:r>
            <a:r>
              <a:rPr lang="en-US" sz="2000" dirty="0">
                <a:solidFill>
                  <a:prstClr val="black"/>
                </a:solidFill>
                <a:latin typeface="Consolas"/>
              </a:rPr>
              <a:t> &amp;&amp; </a:t>
            </a:r>
            <a:r>
              <a:rPr lang="en-US" sz="2000" dirty="0" err="1">
                <a:solidFill>
                  <a:prstClr val="black"/>
                </a:solidFill>
                <a:latin typeface="Consolas"/>
              </a:rPr>
              <a:t>a+b</a:t>
            </a:r>
            <a:r>
              <a:rPr lang="en-US" sz="2000" dirty="0">
                <a:solidFill>
                  <a:prstClr val="black"/>
                </a:solidFill>
                <a:latin typeface="Consolas"/>
              </a:rPr>
              <a:t> &lt; Two^31</a:t>
            </a:r>
          </a:p>
          <a:p>
            <a:r>
              <a:rPr lang="en-US" sz="2000" dirty="0">
                <a:solidFill>
                  <a:prstClr val="black"/>
                </a:solidFill>
                <a:latin typeface="Consolas"/>
              </a:rPr>
              <a:t> </a:t>
            </a:r>
            <a:r>
              <a:rPr lang="en-US" sz="2000" dirty="0" smtClean="0">
                <a:solidFill>
                  <a:prstClr val="black"/>
                </a:solidFill>
                <a:latin typeface="Consolas"/>
              </a:rPr>
              <a:t> ==&gt;</a:t>
            </a:r>
          </a:p>
          <a:p>
            <a:r>
              <a:rPr lang="en-US" sz="2000" dirty="0">
                <a:solidFill>
                  <a:prstClr val="black"/>
                </a:solidFill>
                <a:latin typeface="Consolas"/>
              </a:rPr>
              <a:t> </a:t>
            </a:r>
            <a:r>
              <a:rPr lang="en-US" sz="2000" dirty="0" smtClean="0">
                <a:solidFill>
                  <a:prstClr val="black"/>
                </a:solidFill>
                <a:latin typeface="Consolas"/>
              </a:rPr>
              <a:t> Add(</a:t>
            </a:r>
            <a:r>
              <a:rPr lang="en-US" sz="2000" dirty="0" err="1" smtClean="0">
                <a:solidFill>
                  <a:prstClr val="black"/>
                </a:solidFill>
                <a:latin typeface="Consolas"/>
              </a:rPr>
              <a:t>a,b</a:t>
            </a:r>
            <a:r>
              <a:rPr lang="en-US" sz="2000" dirty="0">
                <a:solidFill>
                  <a:prstClr val="black"/>
                </a:solidFill>
                <a:latin typeface="Consolas"/>
              </a:rPr>
              <a:t>) == </a:t>
            </a:r>
            <a:r>
              <a:rPr lang="en-US" sz="2000" dirty="0" err="1">
                <a:solidFill>
                  <a:prstClr val="black"/>
                </a:solidFill>
                <a:latin typeface="Consolas"/>
              </a:rPr>
              <a:t>a+b</a:t>
            </a:r>
            <a:r>
              <a:rPr lang="en-US" sz="2000" dirty="0">
                <a:solidFill>
                  <a:prstClr val="black"/>
                </a:solidFill>
                <a:latin typeface="Consolas"/>
              </a:rPr>
              <a:t>);</a:t>
            </a:r>
          </a:p>
          <a:p>
            <a:endParaRPr lang="en-US" sz="2000" dirty="0">
              <a:solidFill>
                <a:srgbClr val="0000FF"/>
              </a:solidFill>
              <a:latin typeface="Consolas"/>
            </a:endParaRPr>
          </a:p>
          <a:p>
            <a:r>
              <a:rPr lang="en-US" sz="2000" dirty="0">
                <a:solidFill>
                  <a:srgbClr val="0000FF"/>
                </a:solidFill>
                <a:latin typeface="Consolas"/>
              </a:rPr>
              <a:t>procedure</a:t>
            </a:r>
            <a:r>
              <a:rPr lang="en-US" sz="2000" dirty="0">
                <a:solidFill>
                  <a:prstClr val="black"/>
                </a:solidFill>
                <a:latin typeface="Consolas"/>
              </a:rPr>
              <a:t> </a:t>
            </a:r>
            <a:r>
              <a:rPr lang="en-US" sz="2000" dirty="0" smtClean="0">
                <a:solidFill>
                  <a:prstClr val="black"/>
                </a:solidFill>
                <a:latin typeface="Consolas"/>
              </a:rPr>
              <a:t>P() </a:t>
            </a:r>
            <a:r>
              <a:rPr lang="en-US" sz="2000" dirty="0">
                <a:solidFill>
                  <a:prstClr val="black"/>
                </a:solidFill>
                <a:latin typeface="Consolas"/>
              </a:rPr>
              <a:t>{</a:t>
            </a:r>
          </a:p>
          <a:p>
            <a:r>
              <a:rPr lang="en-US" sz="2000" dirty="0">
                <a:solidFill>
                  <a:prstClr val="black"/>
                </a:solidFill>
                <a:latin typeface="Consolas"/>
              </a:rPr>
              <a:t>  </a:t>
            </a:r>
            <a:r>
              <a:rPr lang="en-US" sz="2000" dirty="0" err="1">
                <a:solidFill>
                  <a:srgbClr val="0000FF"/>
                </a:solidFill>
                <a:latin typeface="Consolas"/>
              </a:rPr>
              <a:t>var</a:t>
            </a:r>
            <a:r>
              <a:rPr lang="en-US" sz="2000" dirty="0">
                <a:solidFill>
                  <a:prstClr val="black"/>
                </a:solidFill>
                <a:latin typeface="Consolas"/>
              </a:rPr>
              <a:t> x: </a:t>
            </a:r>
            <a:r>
              <a:rPr lang="en-US" sz="2000" dirty="0" err="1">
                <a:solidFill>
                  <a:srgbClr val="0000FF"/>
                </a:solidFill>
                <a:latin typeface="Consolas"/>
              </a:rPr>
              <a:t>int</a:t>
            </a:r>
            <a:r>
              <a:rPr lang="en-US" sz="2000" dirty="0">
                <a:solidFill>
                  <a:prstClr val="black"/>
                </a:solidFill>
                <a:latin typeface="Consolas"/>
              </a:rPr>
              <a:t>;</a:t>
            </a:r>
          </a:p>
          <a:p>
            <a:r>
              <a:rPr lang="en-US" sz="2000" dirty="0">
                <a:solidFill>
                  <a:prstClr val="black"/>
                </a:solidFill>
                <a:latin typeface="Consolas"/>
              </a:rPr>
              <a:t>  x := </a:t>
            </a:r>
            <a:r>
              <a:rPr lang="en-US" sz="2000" dirty="0" err="1">
                <a:solidFill>
                  <a:prstClr val="black"/>
                </a:solidFill>
                <a:latin typeface="Consolas"/>
              </a:rPr>
              <a:t>LeftShift</a:t>
            </a:r>
            <a:r>
              <a:rPr lang="en-US" sz="2000" dirty="0">
                <a:solidFill>
                  <a:prstClr val="black"/>
                </a:solidFill>
                <a:latin typeface="Consolas"/>
              </a:rPr>
              <a:t>(y, z);</a:t>
            </a:r>
          </a:p>
          <a:p>
            <a:r>
              <a:rPr lang="en-US" sz="2000" dirty="0">
                <a:solidFill>
                  <a:prstClr val="black"/>
                </a:solidFill>
                <a:latin typeface="Consolas"/>
              </a:rPr>
              <a:t>  x := Add(y, z);</a:t>
            </a:r>
          </a:p>
          <a:p>
            <a:r>
              <a:rPr lang="en-US" sz="2000" dirty="0">
                <a:solidFill>
                  <a:prstClr val="black"/>
                </a:solidFill>
                <a:latin typeface="Consolas"/>
              </a:rPr>
              <a:t>}</a:t>
            </a:r>
          </a:p>
          <a:p>
            <a:endParaRPr lang="en-US" sz="2000"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Definedness</a:t>
            </a:r>
            <a:r>
              <a:rPr lang="en-US" dirty="0" smtClean="0"/>
              <a:t> of expressions</a:t>
            </a:r>
            <a:endParaRPr lang="en-US" dirty="0"/>
          </a:p>
        </p:txBody>
      </p:sp>
      <p:sp>
        <p:nvSpPr>
          <p:cNvPr id="4" name="Snip Single Corner Rectangle 3"/>
          <p:cNvSpPr/>
          <p:nvPr/>
        </p:nvSpPr>
        <p:spPr bwMode="auto">
          <a:xfrm>
            <a:off x="381000" y="1066800"/>
            <a:ext cx="3505200" cy="55626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277031" y="1066800"/>
            <a:ext cx="4748378" cy="55626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1143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F#</a:t>
            </a:r>
          </a:p>
        </p:txBody>
      </p:sp>
      <p:sp>
        <p:nvSpPr>
          <p:cNvPr id="8" name="Snip Same Side Corner Rectangle 7"/>
          <p:cNvSpPr/>
          <p:nvPr/>
        </p:nvSpPr>
        <p:spPr bwMode="auto">
          <a:xfrm>
            <a:off x="4267200" y="838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533400" y="1447800"/>
            <a:ext cx="3367741" cy="1200329"/>
          </a:xfrm>
          <a:prstGeom prst="rect">
            <a:avLst/>
          </a:prstGeom>
          <a:noFill/>
        </p:spPr>
        <p:txBody>
          <a:bodyPr wrap="square" rtlCol="0">
            <a:spAutoFit/>
          </a:bodyPr>
          <a:lstStyle/>
          <a:p>
            <a:r>
              <a:rPr lang="en-US" sz="2400" dirty="0" smtClean="0">
                <a:solidFill>
                  <a:srgbClr val="0000FF"/>
                </a:solidFill>
                <a:latin typeface="Consolas"/>
              </a:rPr>
              <a:t>let</a:t>
            </a:r>
            <a:r>
              <a:rPr lang="en-US" sz="2400" dirty="0" smtClean="0">
                <a:solidFill>
                  <a:prstClr val="black"/>
                </a:solidFill>
                <a:latin typeface="Consolas"/>
              </a:rPr>
              <a:t> </a:t>
            </a:r>
            <a:r>
              <a:rPr lang="en-US" sz="2400" dirty="0">
                <a:solidFill>
                  <a:prstClr val="black"/>
                </a:solidFill>
                <a:latin typeface="Consolas"/>
              </a:rPr>
              <a:t>x = y + z </a:t>
            </a:r>
            <a:r>
              <a:rPr lang="en-US" sz="2400" dirty="0">
                <a:solidFill>
                  <a:srgbClr val="0000FF"/>
                </a:solidFill>
                <a:latin typeface="Consolas"/>
              </a:rPr>
              <a:t>in</a:t>
            </a:r>
            <a:endParaRPr lang="en-US" sz="2400" dirty="0">
              <a:solidFill>
                <a:prstClr val="black"/>
              </a:solidFill>
              <a:latin typeface="Consolas"/>
            </a:endParaRPr>
          </a:p>
          <a:p>
            <a:r>
              <a:rPr lang="en-US" sz="2400" dirty="0" smtClean="0">
                <a:solidFill>
                  <a:srgbClr val="0000FF"/>
                </a:solidFill>
                <a:latin typeface="Consolas"/>
              </a:rPr>
              <a:t>let</a:t>
            </a:r>
            <a:r>
              <a:rPr lang="en-US" sz="2400" dirty="0" smtClean="0">
                <a:solidFill>
                  <a:prstClr val="black"/>
                </a:solidFill>
                <a:latin typeface="Consolas"/>
              </a:rPr>
              <a:t> w </a:t>
            </a:r>
            <a:r>
              <a:rPr lang="en-US" sz="2400" dirty="0">
                <a:solidFill>
                  <a:prstClr val="black"/>
                </a:solidFill>
                <a:latin typeface="Consolas"/>
              </a:rPr>
              <a:t>= y / z </a:t>
            </a:r>
            <a:r>
              <a:rPr lang="en-US" sz="2400" dirty="0">
                <a:solidFill>
                  <a:srgbClr val="0000FF"/>
                </a:solidFill>
                <a:latin typeface="Consolas"/>
              </a:rPr>
              <a:t>in</a:t>
            </a:r>
            <a:endParaRPr lang="en-US" sz="2400" dirty="0">
              <a:solidFill>
                <a:prstClr val="black"/>
              </a:solidFill>
              <a:latin typeface="Consolas"/>
            </a:endParaRPr>
          </a:p>
          <a:p>
            <a:r>
              <a:rPr lang="en-US" sz="2400" dirty="0" smtClean="0">
                <a:solidFill>
                  <a:srgbClr val="008000"/>
                </a:solidFill>
                <a:latin typeface="Consolas"/>
              </a:rPr>
              <a:t>// </a:t>
            </a:r>
            <a:r>
              <a:rPr lang="en-US" sz="2400" dirty="0">
                <a:solidFill>
                  <a:srgbClr val="008000"/>
                </a:solidFill>
                <a:latin typeface="Consolas"/>
              </a:rPr>
              <a:t>...</a:t>
            </a:r>
            <a:endParaRPr lang="en-US" sz="2400" dirty="0">
              <a:solidFill>
                <a:prstClr val="black"/>
              </a:solidFill>
              <a:latin typeface="Consolas"/>
            </a:endParaRPr>
          </a:p>
        </p:txBody>
      </p:sp>
      <p:sp>
        <p:nvSpPr>
          <p:cNvPr id="10" name="TextBox 9"/>
          <p:cNvSpPr txBox="1"/>
          <p:nvPr/>
        </p:nvSpPr>
        <p:spPr>
          <a:xfrm>
            <a:off x="4429432" y="1447800"/>
            <a:ext cx="4562168" cy="3785652"/>
          </a:xfrm>
          <a:prstGeom prst="rect">
            <a:avLst/>
          </a:prstGeom>
          <a:noFill/>
        </p:spPr>
        <p:txBody>
          <a:bodyPr wrap="square" rtlCol="0">
            <a:spAutoFit/>
          </a:bodyPr>
          <a:lstStyle/>
          <a:p>
            <a:r>
              <a:rPr lang="en-US" sz="2400" dirty="0">
                <a:solidFill>
                  <a:srgbClr val="008000"/>
                </a:solidFill>
                <a:latin typeface="Consolas"/>
              </a:rPr>
              <a:t>// </a:t>
            </a:r>
            <a:r>
              <a:rPr lang="en-US" sz="2400" dirty="0" smtClean="0">
                <a:solidFill>
                  <a:srgbClr val="008000"/>
                </a:solidFill>
                <a:latin typeface="Consolas"/>
              </a:rPr>
              <a:t>check for underflow:</a:t>
            </a:r>
            <a:endParaRPr lang="en-US" sz="2400" dirty="0">
              <a:solidFill>
                <a:prstClr val="black"/>
              </a:solidFill>
              <a:latin typeface="Consolas"/>
            </a:endParaRPr>
          </a:p>
          <a:p>
            <a:r>
              <a:rPr lang="en-US" sz="2400" dirty="0" smtClean="0">
                <a:solidFill>
                  <a:srgbClr val="0000FF"/>
                </a:solidFill>
                <a:latin typeface="Consolas"/>
              </a:rPr>
              <a:t>assert</a:t>
            </a:r>
            <a:r>
              <a:rPr lang="en-US" sz="2400" dirty="0" smtClean="0">
                <a:solidFill>
                  <a:prstClr val="black"/>
                </a:solidFill>
                <a:latin typeface="Consolas"/>
              </a:rPr>
              <a:t> </a:t>
            </a:r>
            <a:r>
              <a:rPr lang="en-US" sz="2400" dirty="0">
                <a:solidFill>
                  <a:prstClr val="black"/>
                </a:solidFill>
                <a:latin typeface="Consolas"/>
              </a:rPr>
              <a:t>-Two^31 &lt;= </a:t>
            </a:r>
            <a:r>
              <a:rPr lang="en-US" sz="2400" dirty="0" err="1">
                <a:solidFill>
                  <a:prstClr val="black"/>
                </a:solidFill>
                <a:latin typeface="Consolas"/>
              </a:rPr>
              <a:t>y+z</a:t>
            </a:r>
            <a:r>
              <a:rPr lang="en-US" sz="2400" dirty="0" smtClean="0">
                <a:solidFill>
                  <a:prstClr val="black"/>
                </a:solidFill>
                <a:latin typeface="Consolas"/>
              </a:rPr>
              <a:t>;</a:t>
            </a:r>
          </a:p>
          <a:p>
            <a:r>
              <a:rPr lang="en-US" sz="2400" dirty="0" smtClean="0">
                <a:solidFill>
                  <a:srgbClr val="008000"/>
                </a:solidFill>
                <a:latin typeface="Consolas"/>
              </a:rPr>
              <a:t>// check for overflow:</a:t>
            </a:r>
            <a:endParaRPr lang="en-US" sz="2400" dirty="0">
              <a:solidFill>
                <a:prstClr val="black"/>
              </a:solidFill>
              <a:latin typeface="Consolas"/>
            </a:endParaRPr>
          </a:p>
          <a:p>
            <a:r>
              <a:rPr lang="en-US" sz="2400" dirty="0" smtClean="0">
                <a:solidFill>
                  <a:srgbClr val="0000FF"/>
                </a:solidFill>
                <a:latin typeface="Consolas"/>
              </a:rPr>
              <a:t>assert</a:t>
            </a:r>
            <a:r>
              <a:rPr lang="en-US" sz="2400" dirty="0" smtClean="0">
                <a:solidFill>
                  <a:prstClr val="black"/>
                </a:solidFill>
                <a:latin typeface="Consolas"/>
              </a:rPr>
              <a:t> </a:t>
            </a:r>
            <a:r>
              <a:rPr lang="en-US" sz="2400" dirty="0" err="1">
                <a:solidFill>
                  <a:prstClr val="black"/>
                </a:solidFill>
                <a:latin typeface="Consolas"/>
              </a:rPr>
              <a:t>y+z</a:t>
            </a:r>
            <a:r>
              <a:rPr lang="en-US" sz="2400" dirty="0">
                <a:solidFill>
                  <a:prstClr val="black"/>
                </a:solidFill>
                <a:latin typeface="Consolas"/>
              </a:rPr>
              <a:t> &lt; Two^31;</a:t>
            </a:r>
          </a:p>
          <a:p>
            <a:r>
              <a:rPr lang="en-US" sz="2400" dirty="0" smtClean="0">
                <a:solidFill>
                  <a:prstClr val="black"/>
                </a:solidFill>
                <a:latin typeface="Consolas"/>
              </a:rPr>
              <a:t>x </a:t>
            </a:r>
            <a:r>
              <a:rPr lang="en-US" sz="2400" dirty="0">
                <a:solidFill>
                  <a:prstClr val="black"/>
                </a:solidFill>
                <a:latin typeface="Consolas"/>
              </a:rPr>
              <a:t>:= y + z;</a:t>
            </a:r>
          </a:p>
          <a:p>
            <a:endParaRPr lang="en-US" sz="2400" dirty="0">
              <a:solidFill>
                <a:prstClr val="black"/>
              </a:solidFill>
              <a:latin typeface="Consolas"/>
            </a:endParaRPr>
          </a:p>
          <a:p>
            <a:r>
              <a:rPr lang="en-US" sz="2400" dirty="0">
                <a:solidFill>
                  <a:srgbClr val="008000"/>
                </a:solidFill>
                <a:latin typeface="Consolas"/>
              </a:rPr>
              <a:t>// </a:t>
            </a:r>
            <a:r>
              <a:rPr lang="en-US" sz="2400" dirty="0" smtClean="0">
                <a:solidFill>
                  <a:srgbClr val="008000"/>
                </a:solidFill>
                <a:latin typeface="Consolas"/>
              </a:rPr>
              <a:t>check division </a:t>
            </a:r>
            <a:r>
              <a:rPr lang="en-US" sz="2400" dirty="0">
                <a:solidFill>
                  <a:srgbClr val="008000"/>
                </a:solidFill>
                <a:latin typeface="Consolas"/>
              </a:rPr>
              <a:t>by </a:t>
            </a:r>
            <a:r>
              <a:rPr lang="en-US" sz="2400" dirty="0" smtClean="0">
                <a:solidFill>
                  <a:srgbClr val="008000"/>
                </a:solidFill>
                <a:latin typeface="Consolas"/>
              </a:rPr>
              <a:t>zero:</a:t>
            </a:r>
            <a:endParaRPr lang="en-US" sz="2400" dirty="0">
              <a:solidFill>
                <a:prstClr val="black"/>
              </a:solidFill>
              <a:latin typeface="Consolas"/>
            </a:endParaRPr>
          </a:p>
          <a:p>
            <a:r>
              <a:rPr lang="en-US" sz="2400" dirty="0" smtClean="0">
                <a:solidFill>
                  <a:srgbClr val="0000FF"/>
                </a:solidFill>
                <a:latin typeface="Consolas"/>
              </a:rPr>
              <a:t>assert</a:t>
            </a:r>
            <a:r>
              <a:rPr lang="en-US" sz="2400" dirty="0" smtClean="0">
                <a:solidFill>
                  <a:prstClr val="black"/>
                </a:solidFill>
                <a:latin typeface="Consolas"/>
              </a:rPr>
              <a:t> </a:t>
            </a:r>
            <a:r>
              <a:rPr lang="en-US" sz="2400" dirty="0">
                <a:solidFill>
                  <a:prstClr val="black"/>
                </a:solidFill>
                <a:latin typeface="Consolas"/>
              </a:rPr>
              <a:t>z != 0;</a:t>
            </a:r>
          </a:p>
          <a:p>
            <a:r>
              <a:rPr lang="en-US" sz="2400" dirty="0" smtClean="0">
                <a:solidFill>
                  <a:prstClr val="black"/>
                </a:solidFill>
                <a:latin typeface="Consolas"/>
              </a:rPr>
              <a:t>w </a:t>
            </a:r>
            <a:r>
              <a:rPr lang="en-US" sz="2400" dirty="0">
                <a:solidFill>
                  <a:prstClr val="black"/>
                </a:solidFill>
                <a:latin typeface="Consolas"/>
              </a:rPr>
              <a:t>:= </a:t>
            </a:r>
            <a:r>
              <a:rPr lang="en-US" sz="2400" dirty="0" err="1">
                <a:solidFill>
                  <a:prstClr val="black"/>
                </a:solidFill>
                <a:latin typeface="Consolas"/>
              </a:rPr>
              <a:t>Div</a:t>
            </a:r>
            <a:r>
              <a:rPr lang="en-US" sz="2400" dirty="0">
                <a:solidFill>
                  <a:prstClr val="black"/>
                </a:solidFill>
                <a:latin typeface="Consolas"/>
              </a:rPr>
              <a:t>(y, z);</a:t>
            </a:r>
          </a:p>
          <a:p>
            <a:endParaRPr lang="en-US" sz="2400"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Uninitialized variables</a:t>
            </a:r>
            <a:endParaRPr lang="en-US" dirty="0"/>
          </a:p>
        </p:txBody>
      </p:sp>
      <p:sp>
        <p:nvSpPr>
          <p:cNvPr id="4" name="Snip Single Corner Rectangle 3"/>
          <p:cNvSpPr/>
          <p:nvPr/>
        </p:nvSpPr>
        <p:spPr bwMode="auto">
          <a:xfrm>
            <a:off x="381000" y="1066800"/>
            <a:ext cx="3505200" cy="55626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724400" y="1066800"/>
            <a:ext cx="3886200" cy="55626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1524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Pascal</a:t>
            </a:r>
          </a:p>
        </p:txBody>
      </p:sp>
      <p:sp>
        <p:nvSpPr>
          <p:cNvPr id="8" name="Snip Same Side Corner Rectangle 7"/>
          <p:cNvSpPr/>
          <p:nvPr/>
        </p:nvSpPr>
        <p:spPr bwMode="auto">
          <a:xfrm>
            <a:off x="4714568" y="838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533400" y="1447800"/>
            <a:ext cx="3367741" cy="2677656"/>
          </a:xfrm>
          <a:prstGeom prst="rect">
            <a:avLst/>
          </a:prstGeom>
          <a:noFill/>
        </p:spPr>
        <p:txBody>
          <a:bodyPr wrap="square" rtlCol="0">
            <a:spAutoFit/>
          </a:bodyPr>
          <a:lstStyle/>
          <a:p>
            <a:r>
              <a:rPr lang="en-US" sz="2400" dirty="0" err="1">
                <a:solidFill>
                  <a:srgbClr val="0000FF"/>
                </a:solidFill>
                <a:latin typeface="Consolas"/>
              </a:rPr>
              <a:t>var</a:t>
            </a:r>
            <a:r>
              <a:rPr lang="en-US" sz="2400" dirty="0">
                <a:solidFill>
                  <a:prstClr val="black"/>
                </a:solidFill>
                <a:latin typeface="Consolas"/>
              </a:rPr>
              <a:t> x: </a:t>
            </a:r>
            <a:r>
              <a:rPr lang="en-US" sz="2400" dirty="0">
                <a:solidFill>
                  <a:srgbClr val="0000FF"/>
                </a:solidFill>
                <a:latin typeface="Consolas"/>
              </a:rPr>
              <a:t>integer</a:t>
            </a:r>
            <a:r>
              <a:rPr lang="en-US" sz="2400" dirty="0">
                <a:solidFill>
                  <a:prstClr val="black"/>
                </a:solidFill>
                <a:latin typeface="Consolas"/>
              </a:rPr>
              <a:t>;</a:t>
            </a:r>
          </a:p>
          <a:p>
            <a:r>
              <a:rPr lang="en-US" sz="2400" dirty="0">
                <a:solidFill>
                  <a:srgbClr val="0000FF"/>
                </a:solidFill>
                <a:latin typeface="Consolas"/>
              </a:rPr>
              <a:t>if</a:t>
            </a:r>
            <a:r>
              <a:rPr lang="en-US" sz="2400" dirty="0">
                <a:solidFill>
                  <a:prstClr val="black"/>
                </a:solidFill>
                <a:latin typeface="Consolas"/>
              </a:rPr>
              <a:t> B </a:t>
            </a:r>
            <a:r>
              <a:rPr lang="en-US" sz="2400" dirty="0">
                <a:solidFill>
                  <a:srgbClr val="0000FF"/>
                </a:solidFill>
                <a:latin typeface="Consolas"/>
              </a:rPr>
              <a:t>then</a:t>
            </a:r>
          </a:p>
          <a:p>
            <a:r>
              <a:rPr lang="en-US" sz="2400" dirty="0">
                <a:solidFill>
                  <a:prstClr val="black"/>
                </a:solidFill>
                <a:latin typeface="Consolas"/>
              </a:rPr>
              <a:t>  x := 5;</a:t>
            </a:r>
          </a:p>
          <a:p>
            <a:r>
              <a:rPr lang="en-US" sz="2400" dirty="0" smtClean="0">
                <a:solidFill>
                  <a:srgbClr val="008000"/>
                </a:solidFill>
                <a:latin typeface="Consolas"/>
              </a:rPr>
              <a:t>(* </a:t>
            </a:r>
            <a:r>
              <a:rPr lang="en-US" sz="2400" dirty="0">
                <a:solidFill>
                  <a:srgbClr val="008000"/>
                </a:solidFill>
                <a:latin typeface="Consolas"/>
              </a:rPr>
              <a:t>... *)</a:t>
            </a:r>
            <a:endParaRPr lang="en-US" sz="2400" dirty="0">
              <a:solidFill>
                <a:prstClr val="black"/>
              </a:solidFill>
              <a:latin typeface="Consolas"/>
            </a:endParaRPr>
          </a:p>
          <a:p>
            <a:r>
              <a:rPr lang="en-US" sz="2400" dirty="0" smtClean="0">
                <a:solidFill>
                  <a:srgbClr val="0000FF"/>
                </a:solidFill>
                <a:latin typeface="Consolas"/>
              </a:rPr>
              <a:t>if</a:t>
            </a:r>
            <a:r>
              <a:rPr lang="en-US" sz="2400" dirty="0" smtClean="0">
                <a:solidFill>
                  <a:prstClr val="black"/>
                </a:solidFill>
                <a:latin typeface="Consolas"/>
              </a:rPr>
              <a:t> </a:t>
            </a:r>
            <a:r>
              <a:rPr lang="en-US" sz="2400" dirty="0">
                <a:solidFill>
                  <a:prstClr val="black"/>
                </a:solidFill>
                <a:latin typeface="Consolas"/>
              </a:rPr>
              <a:t>C </a:t>
            </a:r>
            <a:r>
              <a:rPr lang="en-US" sz="2400" dirty="0">
                <a:solidFill>
                  <a:srgbClr val="0000FF"/>
                </a:solidFill>
                <a:latin typeface="Consolas"/>
              </a:rPr>
              <a:t>then</a:t>
            </a:r>
          </a:p>
          <a:p>
            <a:r>
              <a:rPr lang="en-US" sz="2400" dirty="0">
                <a:solidFill>
                  <a:prstClr val="black"/>
                </a:solidFill>
                <a:latin typeface="Consolas"/>
              </a:rPr>
              <a:t>  y := x;</a:t>
            </a:r>
          </a:p>
          <a:p>
            <a:endParaRPr lang="en-US" sz="2400" dirty="0">
              <a:solidFill>
                <a:prstClr val="black"/>
              </a:solidFill>
              <a:latin typeface="Consolas"/>
            </a:endParaRPr>
          </a:p>
        </p:txBody>
      </p:sp>
      <p:sp>
        <p:nvSpPr>
          <p:cNvPr id="10" name="TextBox 9"/>
          <p:cNvSpPr txBox="1"/>
          <p:nvPr/>
        </p:nvSpPr>
        <p:spPr>
          <a:xfrm>
            <a:off x="4876800" y="1447800"/>
            <a:ext cx="3733800" cy="4524315"/>
          </a:xfrm>
          <a:prstGeom prst="rect">
            <a:avLst/>
          </a:prstGeom>
          <a:noFill/>
        </p:spPr>
        <p:txBody>
          <a:bodyPr wrap="square" rtlCol="0">
            <a:spAutoFit/>
          </a:bodyPr>
          <a:lstStyle/>
          <a:p>
            <a:r>
              <a:rPr lang="en-US" sz="2400" dirty="0" err="1" smtClean="0">
                <a:solidFill>
                  <a:srgbClr val="0000FF"/>
                </a:solidFill>
                <a:latin typeface="Consolas"/>
              </a:rPr>
              <a:t>var</a:t>
            </a:r>
            <a:r>
              <a:rPr lang="en-US" sz="2400" dirty="0" smtClean="0">
                <a:solidFill>
                  <a:prstClr val="black"/>
                </a:solidFill>
                <a:latin typeface="Consolas"/>
              </a:rPr>
              <a:t> </a:t>
            </a:r>
            <a:r>
              <a:rPr lang="en-US" sz="2400" dirty="0">
                <a:solidFill>
                  <a:prstClr val="black"/>
                </a:solidFill>
                <a:latin typeface="Consolas"/>
              </a:rPr>
              <a:t>x: </a:t>
            </a:r>
            <a:r>
              <a:rPr lang="en-US" sz="2400" dirty="0" err="1">
                <a:solidFill>
                  <a:srgbClr val="0000FF"/>
                </a:solidFill>
                <a:latin typeface="Consolas"/>
              </a:rPr>
              <a:t>int</a:t>
            </a:r>
            <a:r>
              <a:rPr lang="en-US" sz="2400" dirty="0">
                <a:solidFill>
                  <a:prstClr val="black"/>
                </a:solidFill>
                <a:latin typeface="Consolas"/>
              </a:rPr>
              <a:t>;</a:t>
            </a:r>
          </a:p>
          <a:p>
            <a:r>
              <a:rPr lang="en-US" sz="2400" dirty="0" err="1" smtClean="0">
                <a:solidFill>
                  <a:srgbClr val="0000FF"/>
                </a:solidFill>
                <a:latin typeface="Consolas"/>
              </a:rPr>
              <a:t>var</a:t>
            </a:r>
            <a:r>
              <a:rPr lang="en-US" sz="2400" dirty="0" smtClean="0">
                <a:solidFill>
                  <a:prstClr val="black"/>
                </a:solidFill>
                <a:latin typeface="Consolas"/>
              </a:rPr>
              <a:t> </a:t>
            </a:r>
            <a:r>
              <a:rPr lang="en-US" sz="2400" dirty="0" err="1" smtClean="0">
                <a:solidFill>
                  <a:prstClr val="black"/>
                </a:solidFill>
                <a:latin typeface="Consolas"/>
              </a:rPr>
              <a:t>x$defined</a:t>
            </a:r>
            <a:r>
              <a:rPr lang="en-US" sz="2400" dirty="0">
                <a:solidFill>
                  <a:prstClr val="black"/>
                </a:solidFill>
                <a:latin typeface="Consolas"/>
              </a:rPr>
              <a:t>: </a:t>
            </a:r>
            <a:r>
              <a:rPr lang="en-US" sz="2400" dirty="0" err="1">
                <a:solidFill>
                  <a:srgbClr val="0000FF"/>
                </a:solidFill>
                <a:latin typeface="Consolas"/>
              </a:rPr>
              <a:t>bool</a:t>
            </a:r>
            <a:r>
              <a:rPr lang="en-US" sz="2400" dirty="0">
                <a:solidFill>
                  <a:prstClr val="black"/>
                </a:solidFill>
                <a:latin typeface="Consolas"/>
              </a:rPr>
              <a:t>;</a:t>
            </a:r>
          </a:p>
          <a:p>
            <a:endParaRPr lang="en-US" sz="2400" dirty="0">
              <a:solidFill>
                <a:prstClr val="black"/>
              </a:solidFill>
              <a:latin typeface="Consolas"/>
            </a:endParaRPr>
          </a:p>
          <a:p>
            <a:r>
              <a:rPr lang="en-US" sz="2400" dirty="0" smtClean="0">
                <a:solidFill>
                  <a:srgbClr val="0000FF"/>
                </a:solidFill>
                <a:latin typeface="Consolas"/>
              </a:rPr>
              <a:t>if</a:t>
            </a:r>
            <a:r>
              <a:rPr lang="en-US" sz="2400" dirty="0" smtClean="0">
                <a:solidFill>
                  <a:prstClr val="black"/>
                </a:solidFill>
                <a:latin typeface="Consolas"/>
              </a:rPr>
              <a:t> </a:t>
            </a:r>
            <a:r>
              <a:rPr lang="en-US" sz="2400" dirty="0">
                <a:solidFill>
                  <a:prstClr val="black"/>
                </a:solidFill>
                <a:latin typeface="Consolas"/>
              </a:rPr>
              <a:t>(B) {</a:t>
            </a:r>
          </a:p>
          <a:p>
            <a:r>
              <a:rPr lang="en-US" sz="2400" dirty="0" smtClean="0">
                <a:solidFill>
                  <a:prstClr val="black"/>
                </a:solidFill>
                <a:latin typeface="Consolas"/>
              </a:rPr>
              <a:t>  x, </a:t>
            </a:r>
            <a:r>
              <a:rPr lang="en-US" sz="2400" dirty="0" err="1">
                <a:solidFill>
                  <a:prstClr val="black"/>
                </a:solidFill>
                <a:latin typeface="Consolas"/>
              </a:rPr>
              <a:t>x$defined</a:t>
            </a:r>
            <a:r>
              <a:rPr lang="en-US" sz="2400" dirty="0" smtClean="0">
                <a:solidFill>
                  <a:prstClr val="black"/>
                </a:solidFill>
                <a:latin typeface="Consolas"/>
              </a:rPr>
              <a:t> :=</a:t>
            </a:r>
            <a:endParaRPr lang="en-US" sz="2400" dirty="0">
              <a:solidFill>
                <a:prstClr val="black"/>
              </a:solidFill>
              <a:latin typeface="Consolas"/>
            </a:endParaRPr>
          </a:p>
          <a:p>
            <a:r>
              <a:rPr lang="en-US" sz="2400" dirty="0">
                <a:solidFill>
                  <a:prstClr val="black"/>
                </a:solidFill>
                <a:latin typeface="Consolas"/>
              </a:rPr>
              <a:t> </a:t>
            </a:r>
            <a:r>
              <a:rPr lang="en-US" sz="2400" dirty="0" smtClean="0">
                <a:solidFill>
                  <a:prstClr val="black"/>
                </a:solidFill>
                <a:latin typeface="Consolas"/>
              </a:rPr>
              <a:t>          5, </a:t>
            </a:r>
            <a:r>
              <a:rPr lang="en-US" sz="2400" dirty="0" smtClean="0">
                <a:solidFill>
                  <a:srgbClr val="0000FF"/>
                </a:solidFill>
                <a:latin typeface="Consolas"/>
              </a:rPr>
              <a:t>true</a:t>
            </a:r>
            <a:r>
              <a:rPr lang="en-US" sz="2400" dirty="0">
                <a:solidFill>
                  <a:prstClr val="black"/>
                </a:solidFill>
                <a:latin typeface="Consolas"/>
              </a:rPr>
              <a:t>;</a:t>
            </a:r>
          </a:p>
          <a:p>
            <a:r>
              <a:rPr lang="en-US" sz="2400" dirty="0" smtClean="0">
                <a:solidFill>
                  <a:prstClr val="black"/>
                </a:solidFill>
                <a:latin typeface="Consolas"/>
              </a:rPr>
              <a:t>}</a:t>
            </a:r>
            <a:endParaRPr lang="en-US" sz="2400" dirty="0">
              <a:solidFill>
                <a:prstClr val="black"/>
              </a:solidFill>
              <a:latin typeface="Consolas"/>
            </a:endParaRPr>
          </a:p>
          <a:p>
            <a:r>
              <a:rPr lang="en-US" sz="2400" dirty="0" smtClean="0">
                <a:solidFill>
                  <a:srgbClr val="008000"/>
                </a:solidFill>
                <a:latin typeface="Consolas"/>
              </a:rPr>
              <a:t>// </a:t>
            </a:r>
            <a:r>
              <a:rPr lang="en-US" sz="2400" dirty="0">
                <a:solidFill>
                  <a:srgbClr val="008000"/>
                </a:solidFill>
                <a:latin typeface="Consolas"/>
              </a:rPr>
              <a:t>...</a:t>
            </a:r>
            <a:endParaRPr lang="en-US" sz="2400" dirty="0">
              <a:solidFill>
                <a:prstClr val="black"/>
              </a:solidFill>
              <a:latin typeface="Consolas"/>
            </a:endParaRPr>
          </a:p>
          <a:p>
            <a:r>
              <a:rPr lang="en-US" sz="2400" dirty="0" smtClean="0">
                <a:solidFill>
                  <a:srgbClr val="0000FF"/>
                </a:solidFill>
                <a:latin typeface="Consolas"/>
              </a:rPr>
              <a:t>if</a:t>
            </a:r>
            <a:r>
              <a:rPr lang="en-US" sz="2400" dirty="0" smtClean="0">
                <a:solidFill>
                  <a:prstClr val="black"/>
                </a:solidFill>
                <a:latin typeface="Consolas"/>
              </a:rPr>
              <a:t> </a:t>
            </a:r>
            <a:r>
              <a:rPr lang="en-US" sz="2400" dirty="0">
                <a:solidFill>
                  <a:prstClr val="black"/>
                </a:solidFill>
                <a:latin typeface="Consolas"/>
              </a:rPr>
              <a:t>(C) {</a:t>
            </a:r>
          </a:p>
          <a:p>
            <a:r>
              <a:rPr lang="en-US" sz="2400" dirty="0">
                <a:solidFill>
                  <a:prstClr val="black"/>
                </a:solidFill>
                <a:latin typeface="Consolas"/>
              </a:rPr>
              <a:t>  </a:t>
            </a:r>
            <a:r>
              <a:rPr lang="en-US" sz="2400" dirty="0" smtClean="0">
                <a:solidFill>
                  <a:srgbClr val="0000FF"/>
                </a:solidFill>
                <a:latin typeface="Consolas"/>
              </a:rPr>
              <a:t>assert</a:t>
            </a:r>
            <a:r>
              <a:rPr lang="en-US" sz="2400" dirty="0" smtClean="0">
                <a:solidFill>
                  <a:prstClr val="black"/>
                </a:solidFill>
                <a:latin typeface="Consolas"/>
              </a:rPr>
              <a:t> </a:t>
            </a:r>
            <a:r>
              <a:rPr lang="en-US" sz="2400" dirty="0" err="1" smtClean="0">
                <a:solidFill>
                  <a:prstClr val="black"/>
                </a:solidFill>
                <a:latin typeface="Consolas"/>
              </a:rPr>
              <a:t>x$defined</a:t>
            </a:r>
            <a:r>
              <a:rPr lang="en-US" sz="2400" dirty="0">
                <a:solidFill>
                  <a:prstClr val="black"/>
                </a:solidFill>
                <a:latin typeface="Consolas"/>
              </a:rPr>
              <a:t>;</a:t>
            </a:r>
          </a:p>
          <a:p>
            <a:r>
              <a:rPr lang="en-US" sz="2400" dirty="0">
                <a:solidFill>
                  <a:prstClr val="black"/>
                </a:solidFill>
                <a:latin typeface="Consolas"/>
              </a:rPr>
              <a:t>  </a:t>
            </a:r>
            <a:r>
              <a:rPr lang="en-US" sz="2400" dirty="0" smtClean="0">
                <a:solidFill>
                  <a:prstClr val="black"/>
                </a:solidFill>
                <a:latin typeface="Consolas"/>
              </a:rPr>
              <a:t>y </a:t>
            </a:r>
            <a:r>
              <a:rPr lang="en-US" sz="2400" dirty="0">
                <a:solidFill>
                  <a:prstClr val="black"/>
                </a:solidFill>
                <a:latin typeface="Consolas"/>
              </a:rPr>
              <a:t>:= x;</a:t>
            </a:r>
          </a:p>
          <a:p>
            <a:r>
              <a:rPr lang="en-US" sz="2400" dirty="0" smtClean="0">
                <a:solidFill>
                  <a:prstClr val="black"/>
                </a:solidFill>
                <a:latin typeface="Consolas"/>
              </a:rPr>
              <a:t>}</a:t>
            </a:r>
            <a:endParaRPr lang="en-US" sz="2400"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 termination</a:t>
            </a:r>
            <a:endParaRPr lang="en-US" dirty="0"/>
          </a:p>
        </p:txBody>
      </p:sp>
      <p:sp>
        <p:nvSpPr>
          <p:cNvPr id="4" name="Snip Single Corner Rectangle 3"/>
          <p:cNvSpPr/>
          <p:nvPr/>
        </p:nvSpPr>
        <p:spPr bwMode="auto">
          <a:xfrm>
            <a:off x="381000" y="1066800"/>
            <a:ext cx="3806890" cy="55626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581832" y="1066800"/>
            <a:ext cx="4257368" cy="55626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1143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Eiffel</a:t>
            </a:r>
          </a:p>
        </p:txBody>
      </p:sp>
      <p:sp>
        <p:nvSpPr>
          <p:cNvPr id="8" name="Snip Same Side Corner Rectangle 7"/>
          <p:cNvSpPr/>
          <p:nvPr/>
        </p:nvSpPr>
        <p:spPr bwMode="auto">
          <a:xfrm>
            <a:off x="4572000" y="838200"/>
            <a:ext cx="145763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533400" y="1447800"/>
            <a:ext cx="3657600" cy="4154984"/>
          </a:xfrm>
          <a:prstGeom prst="rect">
            <a:avLst/>
          </a:prstGeom>
          <a:noFill/>
        </p:spPr>
        <p:txBody>
          <a:bodyPr wrap="square" rtlCol="0">
            <a:spAutoFit/>
          </a:bodyPr>
          <a:lstStyle/>
          <a:p>
            <a:r>
              <a:rPr lang="en-US" sz="2400" dirty="0" smtClean="0">
                <a:solidFill>
                  <a:srgbClr val="0000FF"/>
                </a:solidFill>
                <a:latin typeface="Consolas"/>
              </a:rPr>
              <a:t>from</a:t>
            </a:r>
            <a:endParaRPr lang="en-US" sz="2400" dirty="0">
              <a:solidFill>
                <a:srgbClr val="0000FF"/>
              </a:solidFill>
              <a:latin typeface="Consolas"/>
            </a:endParaRPr>
          </a:p>
          <a:p>
            <a:r>
              <a:rPr lang="en-US" sz="2400" dirty="0" smtClean="0">
                <a:solidFill>
                  <a:prstClr val="black"/>
                </a:solidFill>
                <a:latin typeface="Consolas"/>
              </a:rPr>
              <a:t>  </a:t>
            </a:r>
            <a:r>
              <a:rPr lang="en-US" sz="2400" dirty="0" err="1" smtClean="0">
                <a:solidFill>
                  <a:prstClr val="black"/>
                </a:solidFill>
                <a:latin typeface="Consolas"/>
              </a:rPr>
              <a:t>Init</a:t>
            </a:r>
            <a:endParaRPr lang="en-US" sz="2400" dirty="0">
              <a:solidFill>
                <a:prstClr val="black"/>
              </a:solidFill>
              <a:latin typeface="Consolas"/>
            </a:endParaRPr>
          </a:p>
          <a:p>
            <a:r>
              <a:rPr lang="en-US" sz="2400" dirty="0" smtClean="0">
                <a:solidFill>
                  <a:srgbClr val="0000FF"/>
                </a:solidFill>
                <a:latin typeface="Consolas"/>
              </a:rPr>
              <a:t>until</a:t>
            </a:r>
            <a:endParaRPr lang="en-US" sz="2400" dirty="0">
              <a:solidFill>
                <a:prstClr val="black"/>
              </a:solidFill>
              <a:latin typeface="Consolas"/>
            </a:endParaRPr>
          </a:p>
          <a:p>
            <a:r>
              <a:rPr lang="en-US" sz="2400" dirty="0" smtClean="0">
                <a:solidFill>
                  <a:prstClr val="black"/>
                </a:solidFill>
                <a:latin typeface="Consolas"/>
              </a:rPr>
              <a:t>  B</a:t>
            </a:r>
          </a:p>
          <a:p>
            <a:r>
              <a:rPr lang="en-US" sz="2400" dirty="0" smtClean="0">
                <a:solidFill>
                  <a:srgbClr val="0000FF"/>
                </a:solidFill>
                <a:latin typeface="Consolas"/>
              </a:rPr>
              <a:t>invariant</a:t>
            </a:r>
          </a:p>
          <a:p>
            <a:r>
              <a:rPr lang="en-US" sz="2400" dirty="0" smtClean="0">
                <a:solidFill>
                  <a:prstClr val="black"/>
                </a:solidFill>
                <a:latin typeface="Consolas"/>
              </a:rPr>
              <a:t>  </a:t>
            </a:r>
            <a:r>
              <a:rPr lang="en-US" sz="2400" dirty="0" err="1" smtClean="0">
                <a:solidFill>
                  <a:prstClr val="black"/>
                </a:solidFill>
                <a:latin typeface="Consolas"/>
              </a:rPr>
              <a:t>Inv</a:t>
            </a:r>
            <a:endParaRPr lang="en-US" sz="2400" dirty="0" smtClean="0">
              <a:solidFill>
                <a:prstClr val="black"/>
              </a:solidFill>
              <a:latin typeface="Consolas"/>
            </a:endParaRPr>
          </a:p>
          <a:p>
            <a:r>
              <a:rPr lang="en-US" sz="2400" dirty="0" smtClean="0">
                <a:solidFill>
                  <a:srgbClr val="0000FF"/>
                </a:solidFill>
                <a:latin typeface="Consolas"/>
              </a:rPr>
              <a:t>variant</a:t>
            </a:r>
            <a:endParaRPr lang="en-US" sz="2400" dirty="0">
              <a:solidFill>
                <a:srgbClr val="0000FF"/>
              </a:solidFill>
              <a:latin typeface="Consolas"/>
            </a:endParaRPr>
          </a:p>
          <a:p>
            <a:r>
              <a:rPr lang="en-US" sz="2400" dirty="0" smtClean="0">
                <a:solidFill>
                  <a:prstClr val="black"/>
                </a:solidFill>
                <a:latin typeface="Consolas"/>
              </a:rPr>
              <a:t>  VF</a:t>
            </a:r>
            <a:endParaRPr lang="en-US" sz="2400" dirty="0">
              <a:solidFill>
                <a:prstClr val="black"/>
              </a:solidFill>
              <a:latin typeface="Consolas"/>
            </a:endParaRPr>
          </a:p>
          <a:p>
            <a:r>
              <a:rPr lang="en-US" sz="2400" dirty="0" smtClean="0">
                <a:solidFill>
                  <a:srgbClr val="0000FF"/>
                </a:solidFill>
                <a:latin typeface="Consolas"/>
              </a:rPr>
              <a:t>loop</a:t>
            </a:r>
            <a:endParaRPr lang="en-US" sz="2400" dirty="0">
              <a:solidFill>
                <a:srgbClr val="0000FF"/>
              </a:solidFill>
              <a:latin typeface="Consolas"/>
            </a:endParaRPr>
          </a:p>
          <a:p>
            <a:r>
              <a:rPr lang="en-US" sz="2400" dirty="0" smtClean="0">
                <a:solidFill>
                  <a:prstClr val="black"/>
                </a:solidFill>
                <a:latin typeface="Consolas"/>
              </a:rPr>
              <a:t>  Body</a:t>
            </a:r>
            <a:endParaRPr lang="en-US" sz="2400" dirty="0">
              <a:solidFill>
                <a:prstClr val="black"/>
              </a:solidFill>
              <a:latin typeface="Consolas"/>
            </a:endParaRPr>
          </a:p>
          <a:p>
            <a:r>
              <a:rPr lang="en-US" sz="2400" dirty="0" smtClean="0">
                <a:solidFill>
                  <a:srgbClr val="0000FF"/>
                </a:solidFill>
                <a:latin typeface="Consolas"/>
              </a:rPr>
              <a:t>end</a:t>
            </a:r>
            <a:endParaRPr lang="en-US" sz="2400" dirty="0">
              <a:solidFill>
                <a:srgbClr val="0000FF"/>
              </a:solidFill>
              <a:latin typeface="Consolas"/>
            </a:endParaRPr>
          </a:p>
        </p:txBody>
      </p:sp>
      <p:sp>
        <p:nvSpPr>
          <p:cNvPr id="10" name="TextBox 9"/>
          <p:cNvSpPr txBox="1"/>
          <p:nvPr/>
        </p:nvSpPr>
        <p:spPr>
          <a:xfrm>
            <a:off x="4734232" y="1447800"/>
            <a:ext cx="4090412" cy="4154984"/>
          </a:xfrm>
          <a:prstGeom prst="rect">
            <a:avLst/>
          </a:prstGeom>
          <a:noFill/>
        </p:spPr>
        <p:txBody>
          <a:bodyPr wrap="square" rtlCol="0">
            <a:spAutoFit/>
          </a:bodyPr>
          <a:lstStyle/>
          <a:p>
            <a:r>
              <a:rPr lang="en-US" sz="2400" dirty="0" err="1" smtClean="0">
                <a:solidFill>
                  <a:prstClr val="black"/>
                </a:solidFill>
                <a:latin typeface="Consolas"/>
              </a:rPr>
              <a:t>Init</a:t>
            </a:r>
            <a:r>
              <a:rPr lang="en-US" sz="2400" dirty="0">
                <a:solidFill>
                  <a:prstClr val="black"/>
                </a:solidFill>
                <a:latin typeface="Consolas"/>
              </a:rPr>
              <a:t>;</a:t>
            </a:r>
          </a:p>
          <a:p>
            <a:r>
              <a:rPr lang="en-US" sz="2400" dirty="0" smtClean="0">
                <a:solidFill>
                  <a:srgbClr val="0000FF"/>
                </a:solidFill>
                <a:latin typeface="Consolas"/>
              </a:rPr>
              <a:t>while</a:t>
            </a:r>
            <a:r>
              <a:rPr lang="en-US" sz="2400" dirty="0" smtClean="0">
                <a:solidFill>
                  <a:prstClr val="black"/>
                </a:solidFill>
                <a:latin typeface="Consolas"/>
              </a:rPr>
              <a:t> </a:t>
            </a:r>
            <a:r>
              <a:rPr lang="en-US" sz="2400" dirty="0">
                <a:solidFill>
                  <a:prstClr val="black"/>
                </a:solidFill>
                <a:latin typeface="Consolas"/>
              </a:rPr>
              <a:t>(!B)</a:t>
            </a:r>
          </a:p>
          <a:p>
            <a:r>
              <a:rPr lang="en-US" sz="2400" dirty="0" smtClean="0">
                <a:solidFill>
                  <a:srgbClr val="0000FF"/>
                </a:solidFill>
                <a:latin typeface="Consolas"/>
              </a:rPr>
              <a:t>  invariant</a:t>
            </a:r>
            <a:r>
              <a:rPr lang="en-US" sz="2400" dirty="0" smtClean="0">
                <a:solidFill>
                  <a:prstClr val="black"/>
                </a:solidFill>
                <a:latin typeface="Consolas"/>
              </a:rPr>
              <a:t> </a:t>
            </a:r>
            <a:r>
              <a:rPr lang="en-US" sz="2400" dirty="0" err="1">
                <a:solidFill>
                  <a:prstClr val="black"/>
                </a:solidFill>
                <a:latin typeface="Consolas"/>
              </a:rPr>
              <a:t>Inv</a:t>
            </a:r>
            <a:r>
              <a:rPr lang="en-US" sz="2400" dirty="0">
                <a:solidFill>
                  <a:prstClr val="black"/>
                </a:solidFill>
                <a:latin typeface="Consolas"/>
              </a:rPr>
              <a:t>;</a:t>
            </a:r>
          </a:p>
          <a:p>
            <a:r>
              <a:rPr lang="en-US" sz="2400" dirty="0" smtClean="0">
                <a:latin typeface="Consolas"/>
              </a:rPr>
              <a:t>  </a:t>
            </a:r>
            <a:r>
              <a:rPr lang="en-US" sz="2400" dirty="0">
                <a:solidFill>
                  <a:srgbClr val="008000"/>
                </a:solidFill>
                <a:latin typeface="Consolas"/>
              </a:rPr>
              <a:t>// check </a:t>
            </a:r>
            <a:r>
              <a:rPr lang="en-US" sz="2400" dirty="0" err="1" smtClean="0">
                <a:solidFill>
                  <a:srgbClr val="008000"/>
                </a:solidFill>
                <a:latin typeface="Consolas"/>
              </a:rPr>
              <a:t>boundedness</a:t>
            </a:r>
            <a:r>
              <a:rPr lang="en-US" sz="2400" dirty="0" smtClean="0">
                <a:solidFill>
                  <a:srgbClr val="008000"/>
                </a:solidFill>
                <a:latin typeface="Consolas"/>
              </a:rPr>
              <a:t>:</a:t>
            </a:r>
            <a:endParaRPr lang="en-US" sz="2400" dirty="0">
              <a:solidFill>
                <a:prstClr val="black"/>
              </a:solidFill>
              <a:latin typeface="Consolas"/>
            </a:endParaRPr>
          </a:p>
          <a:p>
            <a:r>
              <a:rPr lang="en-US" sz="2400" dirty="0" smtClean="0">
                <a:solidFill>
                  <a:srgbClr val="0000FF"/>
                </a:solidFill>
                <a:latin typeface="Consolas"/>
              </a:rPr>
              <a:t>  </a:t>
            </a:r>
            <a:r>
              <a:rPr lang="en-US" sz="2400" dirty="0">
                <a:solidFill>
                  <a:srgbClr val="0000FF"/>
                </a:solidFill>
                <a:latin typeface="Consolas"/>
              </a:rPr>
              <a:t>invariant</a:t>
            </a:r>
            <a:r>
              <a:rPr lang="en-US" sz="2400" dirty="0">
                <a:solidFill>
                  <a:prstClr val="black"/>
                </a:solidFill>
                <a:latin typeface="Consolas"/>
              </a:rPr>
              <a:t> </a:t>
            </a:r>
            <a:r>
              <a:rPr lang="en-US" sz="2400" dirty="0" smtClean="0">
                <a:solidFill>
                  <a:prstClr val="black"/>
                </a:solidFill>
                <a:latin typeface="Consolas"/>
              </a:rPr>
              <a:t>0 &lt;= VF;</a:t>
            </a:r>
          </a:p>
          <a:p>
            <a:r>
              <a:rPr lang="en-US" sz="2400" dirty="0" smtClean="0">
                <a:solidFill>
                  <a:prstClr val="black"/>
                </a:solidFill>
                <a:latin typeface="Consolas"/>
              </a:rPr>
              <a:t>{</a:t>
            </a:r>
            <a:endParaRPr lang="en-US" sz="2400" dirty="0">
              <a:solidFill>
                <a:prstClr val="black"/>
              </a:solidFill>
              <a:latin typeface="Consolas"/>
            </a:endParaRPr>
          </a:p>
          <a:p>
            <a:r>
              <a:rPr lang="en-US" sz="2400" dirty="0" smtClean="0">
                <a:solidFill>
                  <a:prstClr val="black"/>
                </a:solidFill>
                <a:latin typeface="Consolas"/>
              </a:rPr>
              <a:t>  </a:t>
            </a:r>
            <a:r>
              <a:rPr lang="en-US" sz="2400" dirty="0" err="1" smtClean="0">
                <a:solidFill>
                  <a:prstClr val="black"/>
                </a:solidFill>
                <a:latin typeface="Consolas"/>
              </a:rPr>
              <a:t>tmp</a:t>
            </a:r>
            <a:r>
              <a:rPr lang="en-US" sz="2400" dirty="0" smtClean="0">
                <a:solidFill>
                  <a:prstClr val="black"/>
                </a:solidFill>
                <a:latin typeface="Consolas"/>
              </a:rPr>
              <a:t> := VF;</a:t>
            </a:r>
          </a:p>
          <a:p>
            <a:r>
              <a:rPr lang="en-US" sz="2400" dirty="0" smtClean="0">
                <a:solidFill>
                  <a:prstClr val="black"/>
                </a:solidFill>
                <a:latin typeface="Consolas"/>
              </a:rPr>
              <a:t>  Body</a:t>
            </a:r>
            <a:r>
              <a:rPr lang="en-US" sz="2400" dirty="0">
                <a:solidFill>
                  <a:prstClr val="black"/>
                </a:solidFill>
                <a:latin typeface="Consolas"/>
              </a:rPr>
              <a:t>;</a:t>
            </a:r>
          </a:p>
          <a:p>
            <a:r>
              <a:rPr lang="en-US" sz="2400" dirty="0" smtClean="0">
                <a:solidFill>
                  <a:srgbClr val="008000"/>
                </a:solidFill>
                <a:latin typeface="Consolas"/>
              </a:rPr>
              <a:t>  // </a:t>
            </a:r>
            <a:r>
              <a:rPr lang="en-US" sz="2400" dirty="0">
                <a:solidFill>
                  <a:srgbClr val="008000"/>
                </a:solidFill>
                <a:latin typeface="Consolas"/>
              </a:rPr>
              <a:t>check </a:t>
            </a:r>
            <a:r>
              <a:rPr lang="en-US" sz="2400" dirty="0" smtClean="0">
                <a:solidFill>
                  <a:srgbClr val="008000"/>
                </a:solidFill>
                <a:latin typeface="Consolas"/>
              </a:rPr>
              <a:t>decrement:</a:t>
            </a:r>
            <a:endParaRPr lang="en-US" sz="2400" dirty="0">
              <a:solidFill>
                <a:prstClr val="black"/>
              </a:solidFill>
              <a:latin typeface="Consolas"/>
            </a:endParaRPr>
          </a:p>
          <a:p>
            <a:r>
              <a:rPr lang="en-US" sz="2400" dirty="0" smtClean="0">
                <a:solidFill>
                  <a:prstClr val="black"/>
                </a:solidFill>
                <a:latin typeface="Consolas"/>
              </a:rPr>
              <a:t>  </a:t>
            </a:r>
            <a:r>
              <a:rPr lang="en-US" sz="2400" dirty="0" smtClean="0">
                <a:solidFill>
                  <a:srgbClr val="0000FF"/>
                </a:solidFill>
                <a:latin typeface="Consolas"/>
              </a:rPr>
              <a:t>assert</a:t>
            </a:r>
            <a:r>
              <a:rPr lang="en-US" sz="2400" dirty="0" smtClean="0">
                <a:solidFill>
                  <a:prstClr val="black"/>
                </a:solidFill>
                <a:latin typeface="Consolas"/>
              </a:rPr>
              <a:t> </a:t>
            </a:r>
            <a:r>
              <a:rPr lang="en-US" sz="2400" dirty="0">
                <a:solidFill>
                  <a:prstClr val="black"/>
                </a:solidFill>
                <a:latin typeface="Consolas"/>
              </a:rPr>
              <a:t>VF &lt; </a:t>
            </a:r>
            <a:r>
              <a:rPr lang="en-US" sz="2400" dirty="0" err="1">
                <a:solidFill>
                  <a:prstClr val="black"/>
                </a:solidFill>
                <a:latin typeface="Consolas"/>
              </a:rPr>
              <a:t>tmp</a:t>
            </a:r>
            <a:r>
              <a:rPr lang="en-US" sz="2400" dirty="0">
                <a:solidFill>
                  <a:prstClr val="black"/>
                </a:solidFill>
                <a:latin typeface="Consolas"/>
              </a:rPr>
              <a:t>;</a:t>
            </a:r>
          </a:p>
          <a:p>
            <a:r>
              <a:rPr lang="en-US" sz="2400" dirty="0" smtClean="0">
                <a:solidFill>
                  <a:prstClr val="black"/>
                </a:solidFill>
                <a:latin typeface="Consolas"/>
              </a:rPr>
              <a:t>}</a:t>
            </a:r>
            <a:endParaRPr lang="en-US" sz="2400"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7203"/>
            <a:ext cx="8382000" cy="664797"/>
          </a:xfrm>
        </p:spPr>
        <p:txBody>
          <a:bodyPr/>
          <a:lstStyle/>
          <a:p>
            <a:r>
              <a:rPr lang="en-US" dirty="0" smtClean="0"/>
              <a:t>Modeling memory</a:t>
            </a:r>
            <a:endParaRPr lang="en-US" dirty="0"/>
          </a:p>
        </p:txBody>
      </p:sp>
      <p:sp>
        <p:nvSpPr>
          <p:cNvPr id="4" name="Snip Single Corner Rectangle 3"/>
          <p:cNvSpPr/>
          <p:nvPr/>
        </p:nvSpPr>
        <p:spPr bwMode="auto">
          <a:xfrm>
            <a:off x="152401" y="990600"/>
            <a:ext cx="3352800" cy="57150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3591232" y="990600"/>
            <a:ext cx="5476568" cy="57150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152401" y="762000"/>
            <a:ext cx="1143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C#</a:t>
            </a:r>
          </a:p>
        </p:txBody>
      </p:sp>
      <p:sp>
        <p:nvSpPr>
          <p:cNvPr id="8" name="Snip Same Side Corner Rectangle 7"/>
          <p:cNvSpPr/>
          <p:nvPr/>
        </p:nvSpPr>
        <p:spPr bwMode="auto">
          <a:xfrm>
            <a:off x="3581400" y="762000"/>
            <a:ext cx="2054146"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152400" y="1371600"/>
            <a:ext cx="3352800" cy="3046988"/>
          </a:xfrm>
          <a:prstGeom prst="rect">
            <a:avLst/>
          </a:prstGeom>
          <a:noFill/>
        </p:spPr>
        <p:txBody>
          <a:bodyPr wrap="square" rtlCol="0">
            <a:spAutoFit/>
          </a:bodyPr>
          <a:lstStyle/>
          <a:p>
            <a:r>
              <a:rPr lang="en-US" sz="2400" dirty="0">
                <a:solidFill>
                  <a:srgbClr val="0000FF"/>
                </a:solidFill>
                <a:latin typeface="Consolas"/>
              </a:rPr>
              <a:t>class</a:t>
            </a:r>
            <a:r>
              <a:rPr lang="en-US" sz="2400" dirty="0">
                <a:solidFill>
                  <a:prstClr val="black"/>
                </a:solidFill>
                <a:latin typeface="Consolas"/>
              </a:rPr>
              <a:t> </a:t>
            </a:r>
            <a:r>
              <a:rPr lang="en-US" sz="2400" dirty="0">
                <a:solidFill>
                  <a:srgbClr val="2B91AF"/>
                </a:solidFill>
                <a:latin typeface="Consolas"/>
              </a:rPr>
              <a:t>C</a:t>
            </a:r>
            <a:r>
              <a:rPr lang="en-US" sz="2400" dirty="0">
                <a:solidFill>
                  <a:prstClr val="black"/>
                </a:solidFill>
                <a:latin typeface="Consolas"/>
              </a:rPr>
              <a:t> {</a:t>
            </a:r>
          </a:p>
          <a:p>
            <a:r>
              <a:rPr lang="en-US" sz="2400" dirty="0">
                <a:solidFill>
                  <a:prstClr val="black"/>
                </a:solidFill>
                <a:latin typeface="Consolas"/>
              </a:rPr>
              <a:t>  C next;</a:t>
            </a:r>
          </a:p>
          <a:p>
            <a:r>
              <a:rPr lang="es-ES" sz="2400" dirty="0">
                <a:solidFill>
                  <a:prstClr val="black"/>
                </a:solidFill>
                <a:latin typeface="Consolas"/>
              </a:rPr>
              <a:t>  </a:t>
            </a:r>
            <a:r>
              <a:rPr lang="es-ES" sz="2400" dirty="0" err="1">
                <a:solidFill>
                  <a:srgbClr val="0000FF"/>
                </a:solidFill>
                <a:latin typeface="Consolas"/>
              </a:rPr>
              <a:t>void</a:t>
            </a:r>
            <a:r>
              <a:rPr lang="es-ES" sz="2400" dirty="0">
                <a:solidFill>
                  <a:prstClr val="black"/>
                </a:solidFill>
                <a:latin typeface="Consolas"/>
              </a:rPr>
              <a:t> M(C </a:t>
            </a:r>
            <a:r>
              <a:rPr lang="es-ES" sz="2400" dirty="0" smtClean="0">
                <a:solidFill>
                  <a:prstClr val="black"/>
                </a:solidFill>
                <a:latin typeface="Consolas"/>
              </a:rPr>
              <a:t>c)</a:t>
            </a:r>
            <a:endParaRPr lang="es-ES" sz="2400" dirty="0">
              <a:solidFill>
                <a:prstClr val="black"/>
              </a:solidFill>
              <a:latin typeface="Consolas"/>
            </a:endParaRPr>
          </a:p>
          <a:p>
            <a:r>
              <a:rPr lang="en-US" sz="2400" dirty="0">
                <a:solidFill>
                  <a:prstClr val="black"/>
                </a:solidFill>
                <a:latin typeface="Consolas"/>
              </a:rPr>
              <a:t>  {</a:t>
            </a:r>
          </a:p>
          <a:p>
            <a:r>
              <a:rPr lang="en-US" sz="2400" dirty="0">
                <a:solidFill>
                  <a:prstClr val="black"/>
                </a:solidFill>
                <a:latin typeface="Consolas"/>
              </a:rPr>
              <a:t>    C x = next;</a:t>
            </a:r>
          </a:p>
          <a:p>
            <a:r>
              <a:rPr lang="en-US" sz="2400" dirty="0">
                <a:solidFill>
                  <a:prstClr val="black"/>
                </a:solidFill>
                <a:latin typeface="Consolas"/>
              </a:rPr>
              <a:t>    </a:t>
            </a:r>
            <a:r>
              <a:rPr lang="en-US" sz="2400" dirty="0" err="1">
                <a:solidFill>
                  <a:prstClr val="black"/>
                </a:solidFill>
                <a:latin typeface="Consolas"/>
              </a:rPr>
              <a:t>c.next</a:t>
            </a:r>
            <a:r>
              <a:rPr lang="en-US" sz="2400" dirty="0">
                <a:solidFill>
                  <a:prstClr val="black"/>
                </a:solidFill>
                <a:latin typeface="Consolas"/>
              </a:rPr>
              <a:t> = </a:t>
            </a:r>
            <a:r>
              <a:rPr lang="en-US" sz="2400" dirty="0" smtClean="0">
                <a:solidFill>
                  <a:prstClr val="black"/>
                </a:solidFill>
                <a:latin typeface="Consolas"/>
              </a:rPr>
              <a:t>c;</a:t>
            </a:r>
            <a:endParaRPr lang="en-US" sz="2400" dirty="0">
              <a:solidFill>
                <a:prstClr val="black"/>
              </a:solidFill>
              <a:latin typeface="Consolas"/>
            </a:endParaRPr>
          </a:p>
          <a:p>
            <a:r>
              <a:rPr lang="en-US" sz="2400" dirty="0" smtClean="0">
                <a:solidFill>
                  <a:prstClr val="black"/>
                </a:solidFill>
                <a:latin typeface="Consolas"/>
              </a:rPr>
              <a:t>  }</a:t>
            </a:r>
            <a:endParaRPr lang="en-US" sz="2400" dirty="0">
              <a:solidFill>
                <a:prstClr val="black"/>
              </a:solidFill>
              <a:latin typeface="Consolas"/>
            </a:endParaRPr>
          </a:p>
          <a:p>
            <a:r>
              <a:rPr lang="en-US" sz="2400" dirty="0" smtClean="0">
                <a:solidFill>
                  <a:prstClr val="black"/>
                </a:solidFill>
                <a:latin typeface="Consolas"/>
              </a:rPr>
              <a:t>}</a:t>
            </a:r>
            <a:endParaRPr lang="en-US" sz="2400" dirty="0">
              <a:solidFill>
                <a:prstClr val="black"/>
              </a:solidFill>
              <a:latin typeface="Consolas"/>
            </a:endParaRPr>
          </a:p>
        </p:txBody>
      </p:sp>
      <p:sp>
        <p:nvSpPr>
          <p:cNvPr id="10" name="TextBox 9"/>
          <p:cNvSpPr txBox="1"/>
          <p:nvPr/>
        </p:nvSpPr>
        <p:spPr>
          <a:xfrm>
            <a:off x="3657600" y="1155288"/>
            <a:ext cx="5261801" cy="5940088"/>
          </a:xfrm>
          <a:prstGeom prst="rect">
            <a:avLst/>
          </a:prstGeom>
          <a:noFill/>
        </p:spPr>
        <p:txBody>
          <a:bodyPr wrap="square" rtlCol="0">
            <a:spAutoFit/>
          </a:bodyPr>
          <a:lstStyle/>
          <a:p>
            <a:r>
              <a:rPr lang="en-US" dirty="0">
                <a:solidFill>
                  <a:srgbClr val="0000FF"/>
                </a:solidFill>
                <a:latin typeface="Consolas"/>
              </a:rPr>
              <a:t>type</a:t>
            </a:r>
            <a:r>
              <a:rPr lang="en-US" dirty="0">
                <a:solidFill>
                  <a:prstClr val="black"/>
                </a:solidFill>
                <a:latin typeface="Consolas"/>
              </a:rPr>
              <a:t> Ref;</a:t>
            </a:r>
          </a:p>
          <a:p>
            <a:r>
              <a:rPr lang="en-US" dirty="0" err="1">
                <a:solidFill>
                  <a:srgbClr val="0000FF"/>
                </a:solidFill>
                <a:latin typeface="Consolas"/>
              </a:rPr>
              <a:t>const</a:t>
            </a:r>
            <a:r>
              <a:rPr lang="en-US" dirty="0">
                <a:solidFill>
                  <a:prstClr val="black"/>
                </a:solidFill>
                <a:latin typeface="Consolas"/>
              </a:rPr>
              <a:t> null: Ref;</a:t>
            </a:r>
          </a:p>
          <a:p>
            <a:endParaRPr lang="en-US" sz="1200" dirty="0">
              <a:solidFill>
                <a:prstClr val="black"/>
              </a:solidFill>
              <a:latin typeface="Consolas"/>
            </a:endParaRPr>
          </a:p>
          <a:p>
            <a:r>
              <a:rPr lang="en-US" dirty="0">
                <a:solidFill>
                  <a:srgbClr val="0000FF"/>
                </a:solidFill>
                <a:latin typeface="Consolas"/>
              </a:rPr>
              <a:t>type</a:t>
            </a:r>
            <a:r>
              <a:rPr lang="en-US" dirty="0">
                <a:solidFill>
                  <a:prstClr val="black"/>
                </a:solidFill>
                <a:latin typeface="Consolas"/>
              </a:rPr>
              <a:t> Field;</a:t>
            </a:r>
          </a:p>
          <a:p>
            <a:r>
              <a:rPr lang="en-US" dirty="0" err="1">
                <a:solidFill>
                  <a:srgbClr val="0000FF"/>
                </a:solidFill>
                <a:latin typeface="Consolas"/>
              </a:rPr>
              <a:t>const</a:t>
            </a:r>
            <a:r>
              <a:rPr lang="en-US" dirty="0">
                <a:solidFill>
                  <a:prstClr val="black"/>
                </a:solidFill>
                <a:latin typeface="Consolas"/>
              </a:rPr>
              <a:t> </a:t>
            </a:r>
            <a:r>
              <a:rPr lang="en-US" dirty="0">
                <a:solidFill>
                  <a:srgbClr val="0000FF"/>
                </a:solidFill>
                <a:latin typeface="Consolas"/>
              </a:rPr>
              <a:t>unique</a:t>
            </a:r>
            <a:r>
              <a:rPr lang="en-US" dirty="0">
                <a:solidFill>
                  <a:prstClr val="black"/>
                </a:solidFill>
                <a:latin typeface="Consolas"/>
              </a:rPr>
              <a:t> </a:t>
            </a:r>
            <a:r>
              <a:rPr lang="en-US" dirty="0" err="1">
                <a:solidFill>
                  <a:prstClr val="black"/>
                </a:solidFill>
                <a:latin typeface="Consolas"/>
              </a:rPr>
              <a:t>C.next</a:t>
            </a:r>
            <a:r>
              <a:rPr lang="en-US" dirty="0">
                <a:solidFill>
                  <a:prstClr val="black"/>
                </a:solidFill>
                <a:latin typeface="Consolas"/>
              </a:rPr>
              <a:t>: Field;</a:t>
            </a:r>
          </a:p>
          <a:p>
            <a:endParaRPr lang="en-US" sz="1200" dirty="0">
              <a:solidFill>
                <a:prstClr val="black"/>
              </a:solidFill>
              <a:latin typeface="Consolas"/>
            </a:endParaRPr>
          </a:p>
          <a:p>
            <a:r>
              <a:rPr lang="en-US" dirty="0" err="1">
                <a:solidFill>
                  <a:srgbClr val="0000FF"/>
                </a:solidFill>
                <a:latin typeface="Consolas"/>
              </a:rPr>
              <a:t>var</a:t>
            </a:r>
            <a:r>
              <a:rPr lang="en-US" dirty="0">
                <a:solidFill>
                  <a:prstClr val="black"/>
                </a:solidFill>
                <a:latin typeface="Consolas"/>
              </a:rPr>
              <a:t> Heap: [</a:t>
            </a:r>
            <a:r>
              <a:rPr lang="en-US" dirty="0" err="1">
                <a:solidFill>
                  <a:prstClr val="black"/>
                </a:solidFill>
                <a:latin typeface="Consolas"/>
              </a:rPr>
              <a:t>Ref,Field</a:t>
            </a:r>
            <a:r>
              <a:rPr lang="en-US" dirty="0">
                <a:solidFill>
                  <a:prstClr val="black"/>
                </a:solidFill>
                <a:latin typeface="Consolas"/>
              </a:rPr>
              <a:t>]Ref</a:t>
            </a:r>
            <a:r>
              <a:rPr lang="en-US" dirty="0" smtClean="0">
                <a:solidFill>
                  <a:prstClr val="black"/>
                </a:solidFill>
                <a:latin typeface="Consolas"/>
              </a:rPr>
              <a:t>;</a:t>
            </a:r>
          </a:p>
          <a:p>
            <a:r>
              <a:rPr lang="en-US" dirty="0">
                <a:solidFill>
                  <a:prstClr val="black"/>
                </a:solidFill>
                <a:latin typeface="Consolas"/>
              </a:rPr>
              <a:t> </a:t>
            </a:r>
            <a:r>
              <a:rPr lang="en-US" dirty="0" smtClean="0">
                <a:solidFill>
                  <a:prstClr val="black"/>
                </a:solidFill>
                <a:latin typeface="Consolas"/>
              </a:rPr>
              <a:t>       </a:t>
            </a:r>
            <a:r>
              <a:rPr lang="en-US" dirty="0" smtClean="0">
                <a:solidFill>
                  <a:srgbClr val="008000"/>
                </a:solidFill>
                <a:latin typeface="Consolas"/>
              </a:rPr>
              <a:t>// </a:t>
            </a:r>
            <a:r>
              <a:rPr lang="en-US" dirty="0">
                <a:solidFill>
                  <a:srgbClr val="008000"/>
                </a:solidFill>
                <a:latin typeface="Consolas"/>
              </a:rPr>
              <a:t>Ref * Field --&gt; Ref</a:t>
            </a:r>
            <a:endParaRPr lang="en-US" dirty="0">
              <a:solidFill>
                <a:prstClr val="black"/>
              </a:solidFill>
              <a:latin typeface="Consolas"/>
            </a:endParaRPr>
          </a:p>
          <a:p>
            <a:endParaRPr lang="en-US" sz="1200" dirty="0">
              <a:solidFill>
                <a:prstClr val="black"/>
              </a:solidFill>
              <a:latin typeface="Consolas"/>
            </a:endParaRPr>
          </a:p>
          <a:p>
            <a:r>
              <a:rPr lang="en-US" dirty="0">
                <a:solidFill>
                  <a:srgbClr val="0000FF"/>
                </a:solidFill>
                <a:latin typeface="Consolas"/>
              </a:rPr>
              <a:t>procedure</a:t>
            </a:r>
            <a:r>
              <a:rPr lang="en-US" dirty="0">
                <a:solidFill>
                  <a:prstClr val="black"/>
                </a:solidFill>
                <a:latin typeface="Consolas"/>
              </a:rPr>
              <a:t> C.M(this: Ref, c: </a:t>
            </a:r>
            <a:r>
              <a:rPr lang="en-US" dirty="0" smtClean="0">
                <a:solidFill>
                  <a:prstClr val="black"/>
                </a:solidFill>
                <a:latin typeface="Consolas"/>
              </a:rPr>
              <a:t>Ref)</a:t>
            </a:r>
            <a:endParaRPr lang="en-US" dirty="0">
              <a:solidFill>
                <a:prstClr val="black"/>
              </a:solidFill>
              <a:latin typeface="Consolas"/>
            </a:endParaRPr>
          </a:p>
          <a:p>
            <a:r>
              <a:rPr lang="en-US" dirty="0">
                <a:solidFill>
                  <a:prstClr val="black"/>
                </a:solidFill>
                <a:latin typeface="Consolas"/>
              </a:rPr>
              <a:t>  </a:t>
            </a:r>
            <a:r>
              <a:rPr lang="en-US" dirty="0">
                <a:solidFill>
                  <a:srgbClr val="0000FF"/>
                </a:solidFill>
                <a:latin typeface="Consolas"/>
              </a:rPr>
              <a:t>requires</a:t>
            </a:r>
            <a:r>
              <a:rPr lang="en-US" dirty="0">
                <a:solidFill>
                  <a:prstClr val="black"/>
                </a:solidFill>
                <a:latin typeface="Consolas"/>
              </a:rPr>
              <a:t> this != null;</a:t>
            </a:r>
          </a:p>
          <a:p>
            <a:r>
              <a:rPr lang="en-US" dirty="0">
                <a:solidFill>
                  <a:prstClr val="black"/>
                </a:solidFill>
                <a:latin typeface="Consolas"/>
              </a:rPr>
              <a:t>  </a:t>
            </a:r>
            <a:r>
              <a:rPr lang="en-US" dirty="0">
                <a:solidFill>
                  <a:srgbClr val="0000FF"/>
                </a:solidFill>
                <a:latin typeface="Consolas"/>
              </a:rPr>
              <a:t>modifies</a:t>
            </a:r>
            <a:r>
              <a:rPr lang="en-US" dirty="0">
                <a:solidFill>
                  <a:prstClr val="black"/>
                </a:solidFill>
                <a:latin typeface="Consolas"/>
              </a:rPr>
              <a:t> </a:t>
            </a:r>
            <a:r>
              <a:rPr lang="en-US" dirty="0" smtClean="0">
                <a:solidFill>
                  <a:prstClr val="black"/>
                </a:solidFill>
                <a:latin typeface="Consolas"/>
              </a:rPr>
              <a:t>Heap;</a:t>
            </a:r>
            <a:endParaRPr lang="en-US" dirty="0">
              <a:solidFill>
                <a:prstClr val="black"/>
              </a:solidFill>
              <a:latin typeface="Consolas"/>
            </a:endParaRPr>
          </a:p>
          <a:p>
            <a:r>
              <a:rPr lang="en-US" dirty="0">
                <a:solidFill>
                  <a:prstClr val="black"/>
                </a:solidFill>
                <a:latin typeface="Consolas"/>
              </a:rPr>
              <a:t>{</a:t>
            </a:r>
          </a:p>
          <a:p>
            <a:r>
              <a:rPr lang="en-US" dirty="0">
                <a:solidFill>
                  <a:prstClr val="black"/>
                </a:solidFill>
                <a:latin typeface="Consolas"/>
              </a:rPr>
              <a:t>  </a:t>
            </a:r>
            <a:r>
              <a:rPr lang="en-US" dirty="0" err="1">
                <a:solidFill>
                  <a:srgbClr val="0000FF"/>
                </a:solidFill>
                <a:latin typeface="Consolas"/>
              </a:rPr>
              <a:t>var</a:t>
            </a:r>
            <a:r>
              <a:rPr lang="en-US" dirty="0">
                <a:solidFill>
                  <a:prstClr val="black"/>
                </a:solidFill>
                <a:latin typeface="Consolas"/>
              </a:rPr>
              <a:t> x: </a:t>
            </a:r>
            <a:r>
              <a:rPr lang="en-US" dirty="0" smtClean="0">
                <a:solidFill>
                  <a:prstClr val="black"/>
                </a:solidFill>
                <a:latin typeface="Consolas"/>
              </a:rPr>
              <a:t>Ref;</a:t>
            </a:r>
            <a:endParaRPr lang="en-US" dirty="0">
              <a:solidFill>
                <a:prstClr val="black"/>
              </a:solidFill>
              <a:latin typeface="Consolas"/>
            </a:endParaRPr>
          </a:p>
          <a:p>
            <a:endParaRPr lang="en-US" dirty="0">
              <a:solidFill>
                <a:prstClr val="black"/>
              </a:solidFill>
              <a:latin typeface="Consolas"/>
            </a:endParaRPr>
          </a:p>
          <a:p>
            <a:r>
              <a:rPr lang="en-US" dirty="0">
                <a:solidFill>
                  <a:prstClr val="black"/>
                </a:solidFill>
                <a:latin typeface="Consolas"/>
              </a:rPr>
              <a:t>  </a:t>
            </a:r>
            <a:r>
              <a:rPr lang="en-US" dirty="0">
                <a:solidFill>
                  <a:srgbClr val="0000FF"/>
                </a:solidFill>
                <a:latin typeface="Consolas"/>
              </a:rPr>
              <a:t>assert</a:t>
            </a:r>
            <a:r>
              <a:rPr lang="en-US" dirty="0">
                <a:solidFill>
                  <a:prstClr val="black"/>
                </a:solidFill>
                <a:latin typeface="Consolas"/>
              </a:rPr>
              <a:t> this != null;</a:t>
            </a:r>
          </a:p>
          <a:p>
            <a:r>
              <a:rPr lang="en-US" dirty="0">
                <a:solidFill>
                  <a:prstClr val="black"/>
                </a:solidFill>
                <a:latin typeface="Consolas"/>
              </a:rPr>
              <a:t>  x := Heap[this, </a:t>
            </a:r>
            <a:r>
              <a:rPr lang="en-US" dirty="0" err="1">
                <a:solidFill>
                  <a:prstClr val="black"/>
                </a:solidFill>
                <a:latin typeface="Consolas"/>
              </a:rPr>
              <a:t>C.next</a:t>
            </a:r>
            <a:r>
              <a:rPr lang="en-US" dirty="0">
                <a:solidFill>
                  <a:prstClr val="black"/>
                </a:solidFill>
                <a:latin typeface="Consolas"/>
              </a:rPr>
              <a:t>];</a:t>
            </a:r>
          </a:p>
          <a:p>
            <a:endParaRPr lang="en-US" dirty="0">
              <a:solidFill>
                <a:prstClr val="black"/>
              </a:solidFill>
              <a:latin typeface="Consolas"/>
            </a:endParaRPr>
          </a:p>
          <a:p>
            <a:r>
              <a:rPr lang="en-US" dirty="0">
                <a:solidFill>
                  <a:prstClr val="black"/>
                </a:solidFill>
                <a:latin typeface="Consolas"/>
              </a:rPr>
              <a:t>  </a:t>
            </a:r>
            <a:r>
              <a:rPr lang="en-US" dirty="0">
                <a:solidFill>
                  <a:srgbClr val="0000FF"/>
                </a:solidFill>
                <a:latin typeface="Consolas"/>
              </a:rPr>
              <a:t>assert</a:t>
            </a:r>
            <a:r>
              <a:rPr lang="en-US" dirty="0">
                <a:solidFill>
                  <a:prstClr val="black"/>
                </a:solidFill>
                <a:latin typeface="Consolas"/>
              </a:rPr>
              <a:t> c != null;</a:t>
            </a:r>
          </a:p>
          <a:p>
            <a:r>
              <a:rPr lang="en-US" dirty="0">
                <a:solidFill>
                  <a:prstClr val="black"/>
                </a:solidFill>
                <a:latin typeface="Consolas"/>
              </a:rPr>
              <a:t>  Heap[c, </a:t>
            </a:r>
            <a:r>
              <a:rPr lang="en-US" dirty="0" err="1">
                <a:solidFill>
                  <a:prstClr val="black"/>
                </a:solidFill>
                <a:latin typeface="Consolas"/>
              </a:rPr>
              <a:t>C.next</a:t>
            </a:r>
            <a:r>
              <a:rPr lang="en-US" dirty="0">
                <a:solidFill>
                  <a:prstClr val="black"/>
                </a:solidFill>
                <a:latin typeface="Consolas"/>
              </a:rPr>
              <a:t>] := y;</a:t>
            </a:r>
          </a:p>
          <a:p>
            <a:r>
              <a:rPr lang="en-US" dirty="0" smtClean="0">
                <a:solidFill>
                  <a:prstClr val="black"/>
                </a:solidFill>
                <a:latin typeface="Consolas"/>
              </a:rPr>
              <a:t>}</a:t>
            </a:r>
            <a:endParaRPr lang="en-US" dirty="0">
              <a:solidFill>
                <a:prstClr val="black"/>
              </a:solidFill>
              <a:latin typeface="Consolas"/>
            </a:endParaRPr>
          </a:p>
          <a:p>
            <a:endParaRPr lang="en-US" dirty="0">
              <a:solidFill>
                <a:prstClr val="black"/>
              </a:solidFill>
              <a:latin typeface="Consolas"/>
            </a:endParaRPr>
          </a:p>
        </p:txBody>
      </p:sp>
    </p:spTree>
    <p:extLst>
      <p:ext uri="{BB962C8B-B14F-4D97-AF65-F5344CB8AC3E}">
        <p14:creationId xmlns:p14="http://schemas.microsoft.com/office/powerpoint/2010/main" val="171030564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More about memory models</a:t>
            </a:r>
            <a:endParaRPr lang="en-US" dirty="0"/>
          </a:p>
        </p:txBody>
      </p:sp>
      <p:sp>
        <p:nvSpPr>
          <p:cNvPr id="3" name="Text Placeholder 2"/>
          <p:cNvSpPr>
            <a:spLocks noGrp="1"/>
          </p:cNvSpPr>
          <p:nvPr>
            <p:ph type="body" sz="quarter" idx="10"/>
          </p:nvPr>
        </p:nvSpPr>
        <p:spPr>
          <a:xfrm>
            <a:off x="381000" y="1411552"/>
            <a:ext cx="8382000" cy="3323987"/>
          </a:xfrm>
        </p:spPr>
        <p:txBody>
          <a:bodyPr/>
          <a:lstStyle/>
          <a:p>
            <a:r>
              <a:rPr lang="en-US" dirty="0" smtClean="0"/>
              <a:t>Encoding a good memory model requires more effort</a:t>
            </a:r>
          </a:p>
          <a:p>
            <a:r>
              <a:rPr lang="en-US" dirty="0" smtClean="0"/>
              <a:t>Boogie provides many useful features</a:t>
            </a:r>
          </a:p>
          <a:p>
            <a:pPr lvl="1"/>
            <a:r>
              <a:rPr lang="en-US" dirty="0" smtClean="0"/>
              <a:t>Polymorphic map types</a:t>
            </a:r>
          </a:p>
          <a:p>
            <a:pPr lvl="1"/>
            <a:r>
              <a:rPr lang="en-US" dirty="0" smtClean="0"/>
              <a:t>Partial commands (</a:t>
            </a:r>
            <a:r>
              <a:rPr lang="en-US" dirty="0">
                <a:solidFill>
                  <a:srgbClr val="0000FF"/>
                </a:solidFill>
                <a:latin typeface="Consolas"/>
              </a:rPr>
              <a:t>assume</a:t>
            </a:r>
            <a:r>
              <a:rPr lang="en-US" dirty="0" smtClean="0"/>
              <a:t> statements)</a:t>
            </a:r>
          </a:p>
          <a:p>
            <a:pPr lvl="1"/>
            <a:r>
              <a:rPr lang="en-US" dirty="0" smtClean="0"/>
              <a:t>Free pre- and </a:t>
            </a:r>
            <a:r>
              <a:rPr lang="en-US" dirty="0" err="1" smtClean="0"/>
              <a:t>postconditions</a:t>
            </a:r>
            <a:endParaRPr lang="en-US" dirty="0" smtClean="0"/>
          </a:p>
          <a:p>
            <a:pPr lvl="1"/>
            <a:r>
              <a:rPr lang="en-US" dirty="0">
                <a:solidFill>
                  <a:srgbClr val="0000FF"/>
                </a:solidFill>
                <a:latin typeface="Consolas"/>
              </a:rPr>
              <a:t>where</a:t>
            </a:r>
            <a:r>
              <a:rPr lang="en-US" dirty="0" smtClean="0"/>
              <a:t> clauses</a:t>
            </a:r>
            <a:endParaRPr lang="en-US" dirty="0"/>
          </a:p>
        </p:txBody>
      </p:sp>
    </p:spTree>
    <p:extLst>
      <p:ext uri="{BB962C8B-B14F-4D97-AF65-F5344CB8AC3E}">
        <p14:creationId xmlns:p14="http://schemas.microsoft.com/office/powerpoint/2010/main" val="164464909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Debugging the verifier</a:t>
            </a:r>
            <a:endParaRPr lang="en-US" dirty="0"/>
          </a:p>
        </p:txBody>
      </p:sp>
      <p:sp>
        <p:nvSpPr>
          <p:cNvPr id="3" name="Subtitle 2"/>
          <p:cNvSpPr>
            <a:spLocks noGrp="1"/>
          </p:cNvSpPr>
          <p:nvPr>
            <p:ph type="subTitle" idx="1"/>
          </p:nvPr>
        </p:nvSpPr>
        <p:spPr/>
        <p:txBody>
          <a:bodyPr/>
          <a:lstStyle/>
          <a:p>
            <a:r>
              <a:rPr lang="en-US" dirty="0" err="1" smtClean="0"/>
              <a:t>BinaryTree.dfy</a:t>
            </a:r>
            <a:r>
              <a:rPr lang="en-US" dirty="0" smtClean="0"/>
              <a:t> with buggy Dafny</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393569313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Program verification</a:t>
            </a:r>
            <a:endParaRPr lang="en-US" dirty="0"/>
          </a:p>
        </p:txBody>
      </p:sp>
      <p:cxnSp>
        <p:nvCxnSpPr>
          <p:cNvPr id="7" name="Elbow Connector 6"/>
          <p:cNvCxnSpPr/>
          <p:nvPr/>
        </p:nvCxnSpPr>
        <p:spPr>
          <a:xfrm>
            <a:off x="2209800" y="1259000"/>
            <a:ext cx="6324600" cy="3733800"/>
          </a:xfrm>
          <a:prstGeom prst="bentConnector3">
            <a:avLst>
              <a:gd name="adj1" fmla="val 36"/>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6200" y="1309225"/>
            <a:ext cx="2057400" cy="954107"/>
          </a:xfrm>
          <a:prstGeom prst="rect">
            <a:avLst/>
          </a:prstGeom>
          <a:noFill/>
        </p:spPr>
        <p:txBody>
          <a:bodyPr wrap="square" rtlCol="0">
            <a:spAutoFit/>
          </a:bodyPr>
          <a:lstStyle/>
          <a:p>
            <a:pPr algn="r"/>
            <a:r>
              <a:rPr lang="en-US" sz="2800" dirty="0" smtClean="0">
                <a:solidFill>
                  <a:schemeClr val="bg2"/>
                </a:solidFill>
                <a:effectLst/>
              </a:rPr>
              <a:t>functional correctness</a:t>
            </a:r>
          </a:p>
        </p:txBody>
      </p:sp>
      <p:sp>
        <p:nvSpPr>
          <p:cNvPr id="17" name="TextBox 16"/>
          <p:cNvSpPr txBox="1"/>
          <p:nvPr/>
        </p:nvSpPr>
        <p:spPr>
          <a:xfrm>
            <a:off x="304800" y="4038600"/>
            <a:ext cx="1828800" cy="954107"/>
          </a:xfrm>
          <a:prstGeom prst="rect">
            <a:avLst/>
          </a:prstGeom>
          <a:noFill/>
        </p:spPr>
        <p:txBody>
          <a:bodyPr wrap="square" rtlCol="0">
            <a:spAutoFit/>
          </a:bodyPr>
          <a:lstStyle/>
          <a:p>
            <a:pPr algn="r"/>
            <a:r>
              <a:rPr lang="en-US" sz="2800" dirty="0" smtClean="0">
                <a:solidFill>
                  <a:schemeClr val="bg2"/>
                </a:solidFill>
                <a:effectLst/>
              </a:rPr>
              <a:t>limited checking</a:t>
            </a:r>
          </a:p>
        </p:txBody>
      </p:sp>
      <p:sp>
        <p:nvSpPr>
          <p:cNvPr id="18" name="TextBox 17"/>
          <p:cNvSpPr txBox="1"/>
          <p:nvPr/>
        </p:nvSpPr>
        <p:spPr>
          <a:xfrm>
            <a:off x="2209800" y="5015805"/>
            <a:ext cx="3657600" cy="1384995"/>
          </a:xfrm>
          <a:prstGeom prst="rect">
            <a:avLst/>
          </a:prstGeom>
          <a:noFill/>
        </p:spPr>
        <p:txBody>
          <a:bodyPr wrap="square" rtlCol="0">
            <a:spAutoFit/>
          </a:bodyPr>
          <a:lstStyle/>
          <a:p>
            <a:r>
              <a:rPr lang="en-US" sz="2800" dirty="0" smtClean="0">
                <a:solidFill>
                  <a:schemeClr val="bg2"/>
                </a:solidFill>
                <a:effectLst/>
              </a:rPr>
              <a:t>automatic</a:t>
            </a:r>
            <a:br>
              <a:rPr lang="en-US" sz="2800" dirty="0" smtClean="0">
                <a:solidFill>
                  <a:schemeClr val="bg2"/>
                </a:solidFill>
                <a:effectLst/>
              </a:rPr>
            </a:br>
            <a:r>
              <a:rPr lang="en-US" sz="2800" dirty="0" smtClean="0">
                <a:solidFill>
                  <a:schemeClr val="bg2"/>
                </a:solidFill>
                <a:effectLst/>
              </a:rPr>
              <a:t>decision procedures</a:t>
            </a:r>
          </a:p>
          <a:p>
            <a:r>
              <a:rPr lang="en-US" sz="2800" dirty="0" smtClean="0">
                <a:solidFill>
                  <a:schemeClr val="bg2"/>
                </a:solidFill>
              </a:rPr>
              <a:t>(SMT solvers)</a:t>
            </a:r>
            <a:endParaRPr lang="en-US" sz="2800" dirty="0" smtClean="0">
              <a:solidFill>
                <a:schemeClr val="bg2"/>
              </a:solidFill>
              <a:effectLst/>
            </a:endParaRPr>
          </a:p>
        </p:txBody>
      </p:sp>
      <p:sp>
        <p:nvSpPr>
          <p:cNvPr id="19" name="TextBox 18"/>
          <p:cNvSpPr txBox="1"/>
          <p:nvPr/>
        </p:nvSpPr>
        <p:spPr>
          <a:xfrm>
            <a:off x="5867400" y="5015805"/>
            <a:ext cx="3200400" cy="954107"/>
          </a:xfrm>
          <a:prstGeom prst="rect">
            <a:avLst/>
          </a:prstGeom>
          <a:noFill/>
        </p:spPr>
        <p:txBody>
          <a:bodyPr wrap="square" rtlCol="0">
            <a:spAutoFit/>
          </a:bodyPr>
          <a:lstStyle/>
          <a:p>
            <a:r>
              <a:rPr lang="en-US" sz="2800" dirty="0" smtClean="0">
                <a:solidFill>
                  <a:schemeClr val="bg2"/>
                </a:solidFill>
                <a:effectLst/>
              </a:rPr>
              <a:t>interactive</a:t>
            </a:r>
            <a:br>
              <a:rPr lang="en-US" sz="2800" dirty="0" smtClean="0">
                <a:solidFill>
                  <a:schemeClr val="bg2"/>
                </a:solidFill>
                <a:effectLst/>
              </a:rPr>
            </a:br>
            <a:r>
              <a:rPr lang="en-US" sz="2800" dirty="0" smtClean="0">
                <a:solidFill>
                  <a:schemeClr val="bg2"/>
                </a:solidFill>
                <a:effectLst/>
              </a:rPr>
              <a:t>proof assistants</a:t>
            </a:r>
          </a:p>
        </p:txBody>
      </p:sp>
      <p:sp>
        <p:nvSpPr>
          <p:cNvPr id="20" name="Oval 19"/>
          <p:cNvSpPr/>
          <p:nvPr/>
        </p:nvSpPr>
        <p:spPr bwMode="auto">
          <a:xfrm>
            <a:off x="5943599" y="1175597"/>
            <a:ext cx="2133601" cy="1298714"/>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traditional mechanical program verification</a:t>
            </a:r>
          </a:p>
        </p:txBody>
      </p:sp>
      <p:sp>
        <p:nvSpPr>
          <p:cNvPr id="21" name="Oval 20"/>
          <p:cNvSpPr/>
          <p:nvPr/>
        </p:nvSpPr>
        <p:spPr bwMode="auto">
          <a:xfrm>
            <a:off x="2590799" y="3626736"/>
            <a:ext cx="2133601" cy="1227379"/>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extended static checking</a:t>
            </a:r>
          </a:p>
        </p:txBody>
      </p:sp>
      <p:sp>
        <p:nvSpPr>
          <p:cNvPr id="23" name="Oval 22"/>
          <p:cNvSpPr/>
          <p:nvPr/>
        </p:nvSpPr>
        <p:spPr bwMode="auto">
          <a:xfrm>
            <a:off x="2590800" y="1181480"/>
            <a:ext cx="2226368" cy="1265775"/>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Dafny</a:t>
            </a: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
            </a:r>
            <a:b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br>
            <a:r>
              <a:rPr lang="en-US" sz="16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and others</a:t>
            </a: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24" name="Footer Placeholder 3"/>
          <p:cNvSpPr>
            <a:spLocks noGrp="1"/>
          </p:cNvSpPr>
          <p:nvPr>
            <p:ph type="ftr" sz="quarter" idx="10"/>
          </p:nvPr>
        </p:nvSpPr>
        <p:spPr>
          <a:xfrm>
            <a:off x="2971800" y="6579834"/>
            <a:ext cx="3200400" cy="365125"/>
          </a:xfrm>
        </p:spPr>
        <p:txBody>
          <a:bodyPr/>
          <a:lstStyle/>
          <a:p>
            <a:r>
              <a:rPr lang="en-US" dirty="0" smtClean="0"/>
              <a:t>K. Rustan M. Leino</a:t>
            </a:r>
            <a:endParaRPr lang="en-US" dirty="0"/>
          </a:p>
        </p:txBody>
      </p:sp>
    </p:spTree>
    <p:extLst>
      <p:ext uri="{BB962C8B-B14F-4D97-AF65-F5344CB8AC3E}">
        <p14:creationId xmlns:p14="http://schemas.microsoft.com/office/powerpoint/2010/main" val="24458694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052596"/>
          </a:xfrm>
        </p:spPr>
        <p:txBody>
          <a:bodyPr/>
          <a:lstStyle/>
          <a:p>
            <a:r>
              <a:rPr lang="en-US" dirty="0" smtClean="0"/>
              <a:t>Quantifiers and triggers</a:t>
            </a:r>
            <a:br>
              <a:rPr lang="en-US" dirty="0" smtClean="0"/>
            </a:br>
            <a:r>
              <a:rPr lang="en-US" sz="2800" dirty="0" smtClean="0"/>
              <a:t>(“programming the SMT solver”)</a:t>
            </a:r>
            <a:endParaRPr lang="en-US" dirty="0"/>
          </a:p>
        </p:txBody>
      </p:sp>
      <p:sp>
        <p:nvSpPr>
          <p:cNvPr id="3" name="Content Placeholder 2"/>
          <p:cNvSpPr>
            <a:spLocks noGrp="1"/>
          </p:cNvSpPr>
          <p:nvPr>
            <p:ph idx="1"/>
          </p:nvPr>
        </p:nvSpPr>
        <p:spPr>
          <a:xfrm>
            <a:off x="381000" y="1439874"/>
            <a:ext cx="8380412" cy="5435334"/>
          </a:xfrm>
        </p:spPr>
        <p:txBody>
          <a:bodyPr/>
          <a:lstStyle/>
          <a:p>
            <a:r>
              <a:rPr lang="en-US" dirty="0" smtClean="0"/>
              <a:t>Instantiation via e-graph matching</a:t>
            </a:r>
          </a:p>
          <a:p>
            <a:r>
              <a:rPr lang="en-US" dirty="0" smtClean="0"/>
              <a:t>A </a:t>
            </a:r>
            <a:r>
              <a:rPr lang="en-US" i="1" dirty="0" smtClean="0"/>
              <a:t>matching pattern (trigger)</a:t>
            </a:r>
            <a:r>
              <a:rPr lang="en-US" dirty="0" smtClean="0"/>
              <a:t> is a set of terms that</a:t>
            </a:r>
          </a:p>
          <a:p>
            <a:pPr lvl="1"/>
            <a:r>
              <a:rPr lang="en-US" dirty="0" smtClean="0"/>
              <a:t>together mention all the bound variables, and</a:t>
            </a:r>
          </a:p>
          <a:p>
            <a:pPr lvl="1"/>
            <a:r>
              <a:rPr lang="en-US" dirty="0" smtClean="0"/>
              <a:t>none of which is just a bound variable by itself</a:t>
            </a:r>
          </a:p>
          <a:p>
            <a:r>
              <a:rPr lang="en-US" dirty="0" smtClean="0"/>
              <a:t>Examples:</a:t>
            </a:r>
          </a:p>
          <a:p>
            <a:pPr lvl="1"/>
            <a:r>
              <a:rPr lang="en-US" dirty="0">
                <a:solidFill>
                  <a:schemeClr val="bg1"/>
                </a:solidFill>
                <a:latin typeface="Consolas"/>
                <a:ea typeface="Calibri"/>
              </a:rPr>
              <a:t>(</a:t>
            </a:r>
            <a:r>
              <a:rPr lang="en-US" dirty="0">
                <a:solidFill>
                  <a:schemeClr val="bg1"/>
                </a:solidFill>
                <a:latin typeface="Consolas"/>
                <a:ea typeface="Calibri"/>
                <a:sym typeface="Symbol"/>
              </a:rPr>
              <a:t>x   </a:t>
            </a:r>
            <a:r>
              <a:rPr lang="en-US" dirty="0">
                <a:solidFill>
                  <a:srgbClr val="FF0066"/>
                </a:solidFill>
                <a:latin typeface="Consolas"/>
                <a:ea typeface="Calibri"/>
                <a:sym typeface="Symbol"/>
              </a:rPr>
              <a:t>{ f(x) } </a:t>
            </a:r>
            <a:r>
              <a:rPr lang="en-US" dirty="0">
                <a:solidFill>
                  <a:schemeClr val="bg1"/>
                </a:solidFill>
                <a:latin typeface="Consolas"/>
                <a:ea typeface="Calibri"/>
                <a:sym typeface="Symbol"/>
              </a:rPr>
              <a:t> 0 ≤ f(x))</a:t>
            </a:r>
          </a:p>
          <a:p>
            <a:pPr lvl="1"/>
            <a:r>
              <a:rPr lang="en-US" dirty="0">
                <a:solidFill>
                  <a:schemeClr val="bg1"/>
                </a:solidFill>
                <a:latin typeface="Consolas"/>
                <a:ea typeface="Calibri"/>
              </a:rPr>
              <a:t>(</a:t>
            </a:r>
            <a:r>
              <a:rPr lang="en-US" dirty="0">
                <a:solidFill>
                  <a:schemeClr val="bg1"/>
                </a:solidFill>
                <a:latin typeface="Consolas"/>
                <a:ea typeface="Calibri"/>
                <a:sym typeface="Symbol"/>
              </a:rPr>
              <a:t></a:t>
            </a:r>
            <a:r>
              <a:rPr lang="en-US" dirty="0" err="1">
                <a:solidFill>
                  <a:schemeClr val="bg1"/>
                </a:solidFill>
                <a:latin typeface="Consolas"/>
                <a:ea typeface="Calibri"/>
                <a:sym typeface="Symbol"/>
              </a:rPr>
              <a:t>x,y</a:t>
            </a:r>
            <a:r>
              <a:rPr lang="en-US" dirty="0">
                <a:solidFill>
                  <a:schemeClr val="bg1"/>
                </a:solidFill>
                <a:latin typeface="Consolas"/>
                <a:ea typeface="Calibri"/>
                <a:sym typeface="Symbol"/>
              </a:rPr>
              <a:t>   </a:t>
            </a:r>
            <a:r>
              <a:rPr lang="en-US" dirty="0">
                <a:solidFill>
                  <a:srgbClr val="FF0066"/>
                </a:solidFill>
                <a:latin typeface="Consolas"/>
                <a:ea typeface="Calibri"/>
                <a:sym typeface="Symbol"/>
              </a:rPr>
              <a:t>{ g(</a:t>
            </a:r>
            <a:r>
              <a:rPr lang="en-US" dirty="0" err="1">
                <a:solidFill>
                  <a:srgbClr val="FF0066"/>
                </a:solidFill>
                <a:latin typeface="Consolas"/>
                <a:ea typeface="Calibri"/>
                <a:sym typeface="Symbol"/>
              </a:rPr>
              <a:t>x,y</a:t>
            </a:r>
            <a:r>
              <a:rPr lang="en-US" dirty="0">
                <a:solidFill>
                  <a:srgbClr val="FF0066"/>
                </a:solidFill>
                <a:latin typeface="Consolas"/>
                <a:ea typeface="Calibri"/>
                <a:sym typeface="Symbol"/>
              </a:rPr>
              <a:t>) }  </a:t>
            </a:r>
            <a:r>
              <a:rPr lang="en-US" dirty="0">
                <a:solidFill>
                  <a:schemeClr val="bg1"/>
                </a:solidFill>
                <a:latin typeface="Consolas"/>
                <a:ea typeface="Calibri"/>
                <a:sym typeface="Symbol"/>
              </a:rPr>
              <a:t>f(x) &lt; g(</a:t>
            </a:r>
            <a:r>
              <a:rPr lang="en-US" dirty="0" err="1">
                <a:solidFill>
                  <a:schemeClr val="bg1"/>
                </a:solidFill>
                <a:latin typeface="Consolas"/>
                <a:ea typeface="Calibri"/>
                <a:sym typeface="Symbol"/>
              </a:rPr>
              <a:t>x,y</a:t>
            </a:r>
            <a:r>
              <a:rPr lang="en-US" dirty="0" smtClean="0">
                <a:solidFill>
                  <a:schemeClr val="bg1"/>
                </a:solidFill>
                <a:latin typeface="Consolas"/>
                <a:ea typeface="Calibri"/>
                <a:sym typeface="Symbol"/>
              </a:rPr>
              <a:t>))</a:t>
            </a:r>
          </a:p>
          <a:p>
            <a:pPr lvl="1"/>
            <a:endParaRPr lang="en-US" dirty="0">
              <a:solidFill>
                <a:schemeClr val="bg1"/>
              </a:solidFill>
              <a:latin typeface="Consolas"/>
              <a:ea typeface="Calibri"/>
              <a:sym typeface="Symbol"/>
            </a:endParaRPr>
          </a:p>
          <a:p>
            <a:r>
              <a:rPr lang="en-US" sz="2400" dirty="0" smtClean="0"/>
              <a:t>For guidelines about using triggers, see:</a:t>
            </a:r>
            <a:br>
              <a:rPr lang="en-US" sz="2400" dirty="0" smtClean="0"/>
            </a:br>
            <a:r>
              <a:rPr lang="en-US" sz="1800" dirty="0" smtClean="0"/>
              <a:t>K. Rustan M. Leino and Rosemary Monahan</a:t>
            </a:r>
            <a:r>
              <a:rPr lang="en-US" sz="1800" dirty="0"/>
              <a:t>, </a:t>
            </a:r>
            <a:r>
              <a:rPr lang="en-US" sz="1800" i="1" dirty="0" smtClean="0"/>
              <a:t>Reasoning </a:t>
            </a:r>
            <a:r>
              <a:rPr lang="en-US" sz="1800" i="1" dirty="0"/>
              <a:t>about Comprehensions with First-Order SMT </a:t>
            </a:r>
            <a:r>
              <a:rPr lang="en-US" sz="1800" i="1" dirty="0" smtClean="0"/>
              <a:t>Solvers</a:t>
            </a:r>
            <a:r>
              <a:rPr lang="en-US" sz="1800" dirty="0" smtClean="0"/>
              <a:t>, SAC 2009.</a:t>
            </a:r>
            <a:endParaRPr lang="en-US" sz="2800" dirty="0">
              <a:solidFill>
                <a:schemeClr val="bg1"/>
              </a:solidFill>
              <a:latin typeface="Consolas"/>
              <a:ea typeface="Calibri"/>
            </a:endParaRPr>
          </a:p>
        </p:txBody>
      </p:sp>
    </p:spTree>
    <p:extLst>
      <p:ext uri="{BB962C8B-B14F-4D97-AF65-F5344CB8AC3E}">
        <p14:creationId xmlns:p14="http://schemas.microsoft.com/office/powerpoint/2010/main" val="396330422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380412" cy="664797"/>
          </a:xfrm>
        </p:spPr>
        <p:txBody>
          <a:bodyPr/>
          <a:lstStyle/>
          <a:p>
            <a:r>
              <a:rPr lang="en-US" dirty="0" smtClean="0"/>
              <a:t>Trigger examples</a:t>
            </a:r>
            <a:endParaRPr lang="en-US" dirty="0"/>
          </a:p>
        </p:txBody>
      </p:sp>
      <p:sp>
        <p:nvSpPr>
          <p:cNvPr id="3" name="Content Placeholder 2"/>
          <p:cNvSpPr>
            <a:spLocks noGrp="1"/>
          </p:cNvSpPr>
          <p:nvPr>
            <p:ph idx="1"/>
          </p:nvPr>
        </p:nvSpPr>
        <p:spPr>
          <a:xfrm>
            <a:off x="381000" y="909292"/>
            <a:ext cx="8610600" cy="5318379"/>
          </a:xfrm>
        </p:spPr>
        <p:txBody>
          <a:bodyPr/>
          <a:lstStyle/>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a:t>
            </a:r>
            <a:r>
              <a:rPr lang="en-US" sz="2400" dirty="0" err="1">
                <a:solidFill>
                  <a:schemeClr val="bg1"/>
                </a:solidFill>
                <a:latin typeface="Consolas"/>
                <a:ea typeface="Calibri"/>
                <a:sym typeface="Symbol"/>
              </a:rPr>
              <a:t>x,y</a:t>
            </a:r>
            <a:r>
              <a:rPr lang="en-US" sz="2400" dirty="0">
                <a:solidFill>
                  <a:schemeClr val="bg1"/>
                </a:solidFill>
                <a:latin typeface="Consolas"/>
                <a:ea typeface="Calibri"/>
                <a:sym typeface="Symbol"/>
              </a:rPr>
              <a:t>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f(x), f(y) </a:t>
            </a:r>
            <a:r>
              <a:rPr lang="en-US" sz="2400" dirty="0" smtClean="0">
                <a:solidFill>
                  <a:srgbClr val="FF0066"/>
                </a:solidFill>
                <a:latin typeface="Consolas"/>
                <a:ea typeface="Calibri"/>
                <a:sym typeface="Symbol"/>
              </a:rPr>
              <a:t>}  </a:t>
            </a:r>
            <a:r>
              <a:rPr lang="en-US" sz="2400" dirty="0" smtClean="0">
                <a:solidFill>
                  <a:schemeClr val="bg1"/>
                </a:solidFill>
                <a:latin typeface="Consolas"/>
                <a:ea typeface="Calibri"/>
                <a:sym typeface="Symbol"/>
              </a:rPr>
              <a:t>x </a:t>
            </a:r>
            <a:r>
              <a:rPr lang="en-US" sz="2400" dirty="0">
                <a:solidFill>
                  <a:schemeClr val="bg1"/>
                </a:solidFill>
                <a:latin typeface="Consolas"/>
                <a:ea typeface="Calibri"/>
                <a:sym typeface="Symbol"/>
              </a:rPr>
              <a:t>≤ y    f(x) ≤ f(y))</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x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f(x) }  </a:t>
            </a:r>
            <a:r>
              <a:rPr lang="en-US" sz="2400" dirty="0">
                <a:solidFill>
                  <a:schemeClr val="bg1"/>
                </a:solidFill>
                <a:latin typeface="Consolas"/>
                <a:ea typeface="Calibri"/>
                <a:sym typeface="Symbol"/>
              </a:rPr>
              <a:t>x ≠ null    f(x) ≤ f(next(x)))</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x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f(next(x)) </a:t>
            </a:r>
            <a:r>
              <a:rPr lang="en-US" sz="2400" dirty="0" smtClean="0">
                <a:solidFill>
                  <a:srgbClr val="FF0066"/>
                </a:solidFill>
                <a:latin typeface="Consolas"/>
                <a:ea typeface="Calibri"/>
                <a:sym typeface="Symbol"/>
              </a:rPr>
              <a:t>}</a:t>
            </a:r>
            <a:br>
              <a:rPr lang="en-US" sz="2400" dirty="0" smtClean="0">
                <a:solidFill>
                  <a:srgbClr val="FF0066"/>
                </a:solidFill>
                <a:latin typeface="Consolas"/>
                <a:ea typeface="Calibri"/>
                <a:sym typeface="Symbol"/>
              </a:rPr>
            </a:br>
            <a:r>
              <a:rPr lang="en-US" sz="2400" dirty="0" smtClean="0">
                <a:solidFill>
                  <a:srgbClr val="FF0066"/>
                </a:solidFill>
                <a:latin typeface="Consolas"/>
                <a:ea typeface="Calibri"/>
                <a:sym typeface="Symbol"/>
              </a:rPr>
              <a:t>                </a:t>
            </a:r>
            <a:r>
              <a:rPr lang="en-US" sz="2400" dirty="0" smtClean="0">
                <a:solidFill>
                  <a:schemeClr val="bg1"/>
                </a:solidFill>
                <a:latin typeface="Consolas"/>
                <a:ea typeface="Calibri"/>
                <a:sym typeface="Symbol"/>
              </a:rPr>
              <a:t>x </a:t>
            </a:r>
            <a:r>
              <a:rPr lang="en-US" sz="2400" dirty="0">
                <a:solidFill>
                  <a:schemeClr val="bg1"/>
                </a:solidFill>
                <a:latin typeface="Consolas"/>
                <a:ea typeface="Calibri"/>
                <a:sym typeface="Symbol"/>
              </a:rPr>
              <a:t>≠ </a:t>
            </a:r>
            <a:r>
              <a:rPr lang="en-US" sz="2400" dirty="0" smtClean="0">
                <a:solidFill>
                  <a:schemeClr val="bg1"/>
                </a:solidFill>
                <a:latin typeface="Consolas"/>
                <a:ea typeface="Calibri"/>
                <a:sym typeface="Symbol"/>
              </a:rPr>
              <a:t>null    f(x</a:t>
            </a:r>
            <a:r>
              <a:rPr lang="en-US" sz="2400" dirty="0">
                <a:solidFill>
                  <a:schemeClr val="bg1"/>
                </a:solidFill>
                <a:latin typeface="Consolas"/>
                <a:ea typeface="Calibri"/>
                <a:sym typeface="Symbol"/>
              </a:rPr>
              <a:t>) ≤ f(next(x)))</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a:t>
            </a:r>
            <a:r>
              <a:rPr lang="en-US" sz="2400" dirty="0" err="1">
                <a:solidFill>
                  <a:schemeClr val="bg1"/>
                </a:solidFill>
                <a:latin typeface="Consolas"/>
                <a:ea typeface="Calibri"/>
                <a:sym typeface="Symbol"/>
              </a:rPr>
              <a:t>x,y</a:t>
            </a:r>
            <a:r>
              <a:rPr lang="en-US" sz="2400" dirty="0">
                <a:solidFill>
                  <a:schemeClr val="bg1"/>
                </a:solidFill>
                <a:latin typeface="Consolas"/>
                <a:ea typeface="Calibri"/>
                <a:sym typeface="Symbol"/>
              </a:rPr>
              <a:t>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f(x), f(y) }  </a:t>
            </a:r>
            <a:r>
              <a:rPr lang="en-US" sz="2400" dirty="0">
                <a:solidFill>
                  <a:schemeClr val="bg1"/>
                </a:solidFill>
                <a:latin typeface="Consolas"/>
                <a:ea typeface="Calibri"/>
                <a:sym typeface="Symbol"/>
              </a:rPr>
              <a:t>f(x) = f(y)    x = y)</a:t>
            </a:r>
            <a:endParaRPr lang="en-US" sz="2400" dirty="0">
              <a:solidFill>
                <a:schemeClr val="bg1"/>
              </a:solidFill>
              <a:latin typeface="Consolas"/>
              <a:ea typeface="Calibri"/>
            </a:endParaRP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x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f(x) }  </a:t>
            </a:r>
            <a:r>
              <a:rPr lang="en-US" sz="2400" dirty="0" err="1">
                <a:solidFill>
                  <a:schemeClr val="bg1"/>
                </a:solidFill>
                <a:latin typeface="Consolas"/>
                <a:ea typeface="Calibri"/>
                <a:sym typeface="Symbol"/>
              </a:rPr>
              <a:t>fInv</a:t>
            </a:r>
            <a:r>
              <a:rPr lang="en-US" sz="2400" dirty="0">
                <a:solidFill>
                  <a:schemeClr val="bg1"/>
                </a:solidFill>
                <a:latin typeface="Consolas"/>
                <a:ea typeface="Calibri"/>
                <a:sym typeface="Symbol"/>
              </a:rPr>
              <a:t>(f(x)) = x)</a:t>
            </a:r>
            <a:endParaRPr lang="en-US" sz="2400" dirty="0">
              <a:solidFill>
                <a:schemeClr val="bg1"/>
              </a:solidFill>
              <a:latin typeface="Consolas"/>
              <a:ea typeface="Calibri"/>
            </a:endParaRP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x  </a:t>
            </a:r>
            <a:r>
              <a:rPr lang="en-US" sz="2400" dirty="0">
                <a:solidFill>
                  <a:srgbClr val="FF0066"/>
                </a:solidFill>
                <a:latin typeface="Consolas"/>
                <a:ea typeface="Calibri"/>
                <a:sym typeface="Symbol"/>
              </a:rPr>
              <a:t>{ </a:t>
            </a:r>
            <a:r>
              <a:rPr lang="en-US" sz="2400" dirty="0" err="1" smtClean="0">
                <a:solidFill>
                  <a:srgbClr val="FF0066"/>
                </a:solidFill>
                <a:latin typeface="Consolas"/>
                <a:ea typeface="Calibri"/>
                <a:sym typeface="Symbol"/>
              </a:rPr>
              <a:t>fInv</a:t>
            </a:r>
            <a:r>
              <a:rPr lang="en-US" sz="2400" dirty="0" smtClean="0">
                <a:solidFill>
                  <a:srgbClr val="FF0066"/>
                </a:solidFill>
                <a:latin typeface="Consolas"/>
                <a:ea typeface="Calibri"/>
                <a:sym typeface="Symbol"/>
              </a:rPr>
              <a:t>(f(x)) </a:t>
            </a:r>
            <a:r>
              <a:rPr lang="en-US" sz="2400" dirty="0">
                <a:solidFill>
                  <a:srgbClr val="FF0066"/>
                </a:solidFill>
                <a:latin typeface="Consolas"/>
                <a:ea typeface="Calibri"/>
                <a:sym typeface="Symbol"/>
              </a:rPr>
              <a:t>}  </a:t>
            </a:r>
            <a:r>
              <a:rPr lang="en-US" sz="2400" dirty="0" err="1">
                <a:solidFill>
                  <a:schemeClr val="bg1"/>
                </a:solidFill>
                <a:latin typeface="Consolas"/>
                <a:ea typeface="Calibri"/>
                <a:sym typeface="Symbol"/>
              </a:rPr>
              <a:t>fInv</a:t>
            </a:r>
            <a:r>
              <a:rPr lang="en-US" sz="2400" dirty="0">
                <a:solidFill>
                  <a:schemeClr val="bg1"/>
                </a:solidFill>
                <a:latin typeface="Consolas"/>
                <a:ea typeface="Calibri"/>
                <a:sym typeface="Symbol"/>
              </a:rPr>
              <a:t>(f(x)) = x)</a:t>
            </a:r>
            <a:endParaRPr lang="en-US" sz="2400" dirty="0">
              <a:solidFill>
                <a:schemeClr val="bg1"/>
              </a:solidFill>
              <a:latin typeface="Consolas"/>
              <a:ea typeface="Calibri"/>
            </a:endParaRPr>
          </a:p>
          <a:p>
            <a:pPr>
              <a:lnSpc>
                <a:spcPct val="100000"/>
              </a:lnSpc>
            </a:pPr>
            <a:r>
              <a:rPr lang="en-US" sz="2400" dirty="0" smtClean="0">
                <a:solidFill>
                  <a:schemeClr val="bg1"/>
                </a:solidFill>
                <a:latin typeface="Consolas"/>
                <a:ea typeface="Calibri"/>
              </a:rPr>
              <a:t>(</a:t>
            </a:r>
            <a:r>
              <a:rPr lang="en-US" sz="2400" dirty="0">
                <a:solidFill>
                  <a:schemeClr val="bg1"/>
                </a:solidFill>
                <a:latin typeface="Consolas"/>
                <a:ea typeface="Calibri"/>
                <a:sym typeface="Symbol"/>
              </a:rPr>
              <a:t>x </a:t>
            </a:r>
            <a:r>
              <a:rPr lang="en-US" sz="2400" dirty="0" smtClean="0">
                <a:solidFill>
                  <a:schemeClr val="bg1"/>
                </a:solidFill>
                <a:latin typeface="Consolas"/>
                <a:ea typeface="Calibri"/>
                <a:sym typeface="Symbol"/>
              </a:rPr>
              <a:t> </a:t>
            </a:r>
            <a:r>
              <a:rPr lang="en-US" sz="2400" dirty="0">
                <a:solidFill>
                  <a:srgbClr val="FF0066"/>
                </a:solidFill>
                <a:latin typeface="Consolas"/>
                <a:ea typeface="Calibri"/>
                <a:sym typeface="Symbol"/>
              </a:rPr>
              <a:t>{ f(x+1) }  </a:t>
            </a:r>
            <a:r>
              <a:rPr lang="en-US" sz="2400" dirty="0">
                <a:solidFill>
                  <a:schemeClr val="bg1"/>
                </a:solidFill>
                <a:latin typeface="Consolas"/>
                <a:ea typeface="Calibri"/>
                <a:sym typeface="Symbol"/>
              </a:rPr>
              <a:t>f(x) ≤ f(x+1))</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a:t>
            </a:r>
            <a:r>
              <a:rPr lang="en-US" sz="2400" dirty="0" err="1">
                <a:solidFill>
                  <a:schemeClr val="bg1"/>
                </a:solidFill>
                <a:latin typeface="Consolas"/>
                <a:ea typeface="Calibri"/>
                <a:sym typeface="Symbol"/>
              </a:rPr>
              <a:t>x,y,z</a:t>
            </a:r>
            <a:r>
              <a:rPr lang="en-US" sz="2400" dirty="0">
                <a:solidFill>
                  <a:schemeClr val="bg1"/>
                </a:solidFill>
                <a:latin typeface="Consolas"/>
                <a:ea typeface="Calibri"/>
                <a:sym typeface="Symbol"/>
              </a:rPr>
              <a:t>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x*(</a:t>
            </a:r>
            <a:r>
              <a:rPr lang="en-US" sz="2400" dirty="0" err="1">
                <a:solidFill>
                  <a:srgbClr val="FF0066"/>
                </a:solidFill>
                <a:latin typeface="Consolas"/>
                <a:ea typeface="Calibri"/>
                <a:sym typeface="Symbol"/>
              </a:rPr>
              <a:t>y+z</a:t>
            </a:r>
            <a:r>
              <a:rPr lang="en-US" sz="2400" dirty="0">
                <a:solidFill>
                  <a:srgbClr val="FF0066"/>
                </a:solidFill>
                <a:latin typeface="Consolas"/>
                <a:ea typeface="Calibri"/>
                <a:sym typeface="Symbol"/>
              </a:rPr>
              <a:t>) }  </a:t>
            </a:r>
            <a:r>
              <a:rPr lang="en-US" sz="2400" dirty="0">
                <a:solidFill>
                  <a:schemeClr val="bg1"/>
                </a:solidFill>
                <a:latin typeface="Consolas"/>
                <a:ea typeface="Calibri"/>
                <a:sym typeface="Symbol"/>
              </a:rPr>
              <a:t>x*(</a:t>
            </a:r>
            <a:r>
              <a:rPr lang="en-US" sz="2400" dirty="0" err="1">
                <a:solidFill>
                  <a:schemeClr val="bg1"/>
                </a:solidFill>
                <a:latin typeface="Consolas"/>
                <a:ea typeface="Calibri"/>
                <a:sym typeface="Symbol"/>
              </a:rPr>
              <a:t>y+z</a:t>
            </a:r>
            <a:r>
              <a:rPr lang="en-US" sz="2400" dirty="0">
                <a:solidFill>
                  <a:schemeClr val="bg1"/>
                </a:solidFill>
                <a:latin typeface="Consolas"/>
                <a:ea typeface="Calibri"/>
                <a:sym typeface="Symbol"/>
              </a:rPr>
              <a:t>) = x*y + x*z)</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a:t>
            </a:r>
            <a:r>
              <a:rPr lang="en-US" sz="2400" dirty="0" err="1">
                <a:solidFill>
                  <a:schemeClr val="bg1"/>
                </a:solidFill>
                <a:latin typeface="Consolas"/>
                <a:ea typeface="Calibri"/>
                <a:sym typeface="Symbol"/>
              </a:rPr>
              <a:t>x,y</a:t>
            </a:r>
            <a:r>
              <a:rPr lang="en-US" sz="2400" dirty="0">
                <a:solidFill>
                  <a:schemeClr val="bg1"/>
                </a:solidFill>
                <a:latin typeface="Consolas"/>
                <a:ea typeface="Calibri"/>
                <a:sym typeface="Symbol"/>
              </a:rPr>
              <a:t>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P(</a:t>
            </a:r>
            <a:r>
              <a:rPr lang="en-US" sz="2400" dirty="0" err="1">
                <a:solidFill>
                  <a:srgbClr val="FF0066"/>
                </a:solidFill>
                <a:latin typeface="Consolas"/>
                <a:ea typeface="Calibri"/>
                <a:sym typeface="Symbol"/>
              </a:rPr>
              <a:t>x,y</a:t>
            </a:r>
            <a:r>
              <a:rPr lang="en-US" sz="2400" dirty="0">
                <a:solidFill>
                  <a:srgbClr val="FF0066"/>
                </a:solidFill>
                <a:latin typeface="Consolas"/>
                <a:ea typeface="Calibri"/>
                <a:sym typeface="Symbol"/>
              </a:rPr>
              <a:t>) }  </a:t>
            </a:r>
            <a:r>
              <a:rPr lang="en-US" sz="2400" dirty="0">
                <a:solidFill>
                  <a:schemeClr val="bg1"/>
                </a:solidFill>
                <a:latin typeface="Consolas"/>
                <a:ea typeface="Calibri"/>
                <a:sym typeface="Symbol"/>
              </a:rPr>
              <a:t>x = y    P(</a:t>
            </a:r>
            <a:r>
              <a:rPr lang="en-US" sz="2400" dirty="0" err="1">
                <a:solidFill>
                  <a:schemeClr val="bg1"/>
                </a:solidFill>
                <a:latin typeface="Consolas"/>
                <a:ea typeface="Calibri"/>
                <a:sym typeface="Symbol"/>
              </a:rPr>
              <a:t>x,y</a:t>
            </a:r>
            <a:r>
              <a:rPr lang="en-US" sz="2400" dirty="0">
                <a:solidFill>
                  <a:schemeClr val="bg1"/>
                </a:solidFill>
                <a:latin typeface="Consolas"/>
                <a:ea typeface="Calibri"/>
                <a:sym typeface="Symbol"/>
              </a:rPr>
              <a:t>) = 10)</a:t>
            </a:r>
          </a:p>
          <a:p>
            <a:pPr>
              <a:lnSpc>
                <a:spcPct val="100000"/>
              </a:lnSpc>
            </a:pPr>
            <a:r>
              <a:rPr lang="en-US" sz="2400" dirty="0">
                <a:solidFill>
                  <a:schemeClr val="bg1"/>
                </a:solidFill>
                <a:latin typeface="Consolas"/>
                <a:ea typeface="Calibri"/>
              </a:rPr>
              <a:t>(</a:t>
            </a:r>
            <a:r>
              <a:rPr lang="en-US" sz="2400" dirty="0">
                <a:solidFill>
                  <a:schemeClr val="bg1"/>
                </a:solidFill>
                <a:latin typeface="Consolas"/>
                <a:ea typeface="Calibri"/>
                <a:sym typeface="Symbol"/>
              </a:rPr>
              <a:t>x  </a:t>
            </a:r>
            <a:r>
              <a:rPr lang="en-US" sz="2400" dirty="0" smtClean="0">
                <a:solidFill>
                  <a:srgbClr val="FF0066"/>
                </a:solidFill>
                <a:latin typeface="Consolas"/>
                <a:ea typeface="Calibri"/>
                <a:sym typeface="Symbol"/>
              </a:rPr>
              <a:t>{ </a:t>
            </a:r>
            <a:r>
              <a:rPr lang="en-US" sz="2400" dirty="0">
                <a:solidFill>
                  <a:srgbClr val="FF0066"/>
                </a:solidFill>
                <a:latin typeface="Consolas"/>
                <a:ea typeface="Calibri"/>
                <a:sym typeface="Symbol"/>
              </a:rPr>
              <a:t>P(</a:t>
            </a:r>
            <a:r>
              <a:rPr lang="en-US" sz="2400" dirty="0" err="1">
                <a:solidFill>
                  <a:srgbClr val="FF0066"/>
                </a:solidFill>
                <a:latin typeface="Consolas"/>
                <a:ea typeface="Calibri"/>
                <a:sym typeface="Symbol"/>
              </a:rPr>
              <a:t>x,x</a:t>
            </a:r>
            <a:r>
              <a:rPr lang="en-US" sz="2400" dirty="0">
                <a:solidFill>
                  <a:srgbClr val="FF0066"/>
                </a:solidFill>
                <a:latin typeface="Consolas"/>
                <a:ea typeface="Calibri"/>
                <a:sym typeface="Symbol"/>
              </a:rPr>
              <a:t>) }  </a:t>
            </a:r>
            <a:r>
              <a:rPr lang="en-US" sz="2400" dirty="0">
                <a:solidFill>
                  <a:schemeClr val="bg1"/>
                </a:solidFill>
                <a:latin typeface="Consolas"/>
                <a:ea typeface="Calibri"/>
                <a:sym typeface="Symbol"/>
              </a:rPr>
              <a:t>P(</a:t>
            </a:r>
            <a:r>
              <a:rPr lang="en-US" sz="2400" dirty="0" err="1">
                <a:solidFill>
                  <a:schemeClr val="bg1"/>
                </a:solidFill>
                <a:latin typeface="Consolas"/>
                <a:ea typeface="Calibri"/>
                <a:sym typeface="Symbol"/>
              </a:rPr>
              <a:t>x,x</a:t>
            </a:r>
            <a:r>
              <a:rPr lang="en-US" sz="2400" dirty="0">
                <a:solidFill>
                  <a:schemeClr val="bg1"/>
                </a:solidFill>
                <a:latin typeface="Consolas"/>
                <a:ea typeface="Calibri"/>
                <a:sym typeface="Symbol"/>
              </a:rPr>
              <a:t>) = 10)</a:t>
            </a:r>
          </a:p>
          <a:p>
            <a:pPr>
              <a:lnSpc>
                <a:spcPct val="100000"/>
              </a:lnSpc>
            </a:pPr>
            <a:endParaRPr lang="en-US" dirty="0"/>
          </a:p>
        </p:txBody>
      </p:sp>
    </p:spTree>
    <p:extLst>
      <p:ext uri="{BB962C8B-B14F-4D97-AF65-F5344CB8AC3E}">
        <p14:creationId xmlns:p14="http://schemas.microsoft.com/office/powerpoint/2010/main" val="31114988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762000" y="1263444"/>
            <a:ext cx="4648200" cy="76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6" name="Rounded Rectangle 5"/>
          <p:cNvSpPr/>
          <p:nvPr/>
        </p:nvSpPr>
        <p:spPr bwMode="auto">
          <a:xfrm>
            <a:off x="2514600" y="5105400"/>
            <a:ext cx="990600" cy="6096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2" name="Title 1"/>
          <p:cNvSpPr>
            <a:spLocks noGrp="1"/>
          </p:cNvSpPr>
          <p:nvPr>
            <p:ph type="title"/>
          </p:nvPr>
        </p:nvSpPr>
        <p:spPr/>
        <p:txBody>
          <a:bodyPr/>
          <a:lstStyle/>
          <a:p>
            <a:r>
              <a:rPr lang="en-US" dirty="0" smtClean="0"/>
              <a:t>Recursive functions</a:t>
            </a:r>
            <a:endParaRPr lang="en-US" dirty="0"/>
          </a:p>
        </p:txBody>
      </p:sp>
      <p:sp>
        <p:nvSpPr>
          <p:cNvPr id="3" name="Text Placeholder 2"/>
          <p:cNvSpPr>
            <a:spLocks noGrp="1"/>
          </p:cNvSpPr>
          <p:nvPr>
            <p:ph type="body" sz="quarter" idx="10"/>
          </p:nvPr>
        </p:nvSpPr>
        <p:spPr>
          <a:xfrm>
            <a:off x="381000" y="1447800"/>
            <a:ext cx="8382000" cy="4235006"/>
          </a:xfrm>
        </p:spPr>
        <p:txBody>
          <a:bodyPr/>
          <a:lstStyle/>
          <a:p>
            <a:r>
              <a:rPr lang="en-US" dirty="0" smtClean="0">
                <a:solidFill>
                  <a:schemeClr val="bg2">
                    <a:lumMod val="60000"/>
                    <a:lumOff val="40000"/>
                  </a:schemeClr>
                </a:solidFill>
              </a:rPr>
              <a:t>function</a:t>
            </a:r>
            <a:r>
              <a:rPr lang="en-US" dirty="0" smtClean="0">
                <a:solidFill>
                  <a:schemeClr val="bg1"/>
                </a:solidFill>
              </a:rPr>
              <a:t> F(T): U { Body }</a:t>
            </a:r>
          </a:p>
          <a:p>
            <a:endParaRPr lang="en-US" dirty="0"/>
          </a:p>
          <a:p>
            <a:r>
              <a:rPr lang="en-US" dirty="0">
                <a:solidFill>
                  <a:srgbClr val="0000FF"/>
                </a:solidFill>
                <a:latin typeface="Consolas"/>
                <a:ea typeface="Calibri"/>
              </a:rPr>
              <a:t>function</a:t>
            </a:r>
            <a:r>
              <a:rPr lang="en-US" dirty="0">
                <a:solidFill>
                  <a:schemeClr val="bg1"/>
                </a:solidFill>
                <a:latin typeface="Consolas"/>
                <a:ea typeface="Calibri"/>
              </a:rPr>
              <a:t> </a:t>
            </a:r>
            <a:r>
              <a:rPr lang="en-US" dirty="0" smtClean="0">
                <a:solidFill>
                  <a:schemeClr val="bg1"/>
                </a:solidFill>
                <a:latin typeface="Consolas"/>
                <a:ea typeface="Calibri"/>
              </a:rPr>
              <a:t>F</a:t>
            </a:r>
            <a:r>
              <a:rPr lang="en-US" baseline="-25000" dirty="0" smtClean="0">
                <a:solidFill>
                  <a:schemeClr val="bg1"/>
                </a:solidFill>
                <a:latin typeface="Consolas"/>
                <a:ea typeface="Calibri"/>
                <a:sym typeface="Symbol"/>
              </a:rPr>
              <a:t>1</a:t>
            </a:r>
            <a:r>
              <a:rPr lang="en-US" dirty="0" smtClean="0">
                <a:solidFill>
                  <a:schemeClr val="bg1"/>
                </a:solidFill>
                <a:latin typeface="Consolas"/>
                <a:ea typeface="Calibri"/>
              </a:rPr>
              <a:t>(T): U;</a:t>
            </a:r>
            <a:endParaRPr lang="en-US" dirty="0">
              <a:solidFill>
                <a:schemeClr val="bg1"/>
              </a:solidFill>
              <a:latin typeface="Consolas"/>
              <a:ea typeface="Calibri"/>
            </a:endParaRPr>
          </a:p>
          <a:p>
            <a:r>
              <a:rPr lang="en-US" dirty="0">
                <a:solidFill>
                  <a:srgbClr val="0000FF"/>
                </a:solidFill>
                <a:latin typeface="Consolas"/>
                <a:ea typeface="Calibri"/>
              </a:rPr>
              <a:t>function</a:t>
            </a:r>
            <a:r>
              <a:rPr lang="en-US" dirty="0">
                <a:solidFill>
                  <a:schemeClr val="bg1"/>
                </a:solidFill>
                <a:latin typeface="Consolas"/>
                <a:ea typeface="Calibri"/>
              </a:rPr>
              <a:t> </a:t>
            </a:r>
            <a:r>
              <a:rPr lang="en-US" dirty="0" smtClean="0">
                <a:solidFill>
                  <a:schemeClr val="bg1"/>
                </a:solidFill>
                <a:latin typeface="Consolas"/>
                <a:ea typeface="Calibri"/>
              </a:rPr>
              <a:t>F</a:t>
            </a:r>
            <a:r>
              <a:rPr lang="en-US" baseline="-25000" dirty="0" smtClean="0">
                <a:solidFill>
                  <a:schemeClr val="bg1"/>
                </a:solidFill>
                <a:latin typeface="Consolas"/>
                <a:ea typeface="Calibri"/>
                <a:sym typeface="Symbol"/>
              </a:rPr>
              <a:t>0</a:t>
            </a:r>
            <a:r>
              <a:rPr lang="en-US" dirty="0" smtClean="0">
                <a:solidFill>
                  <a:schemeClr val="bg1"/>
                </a:solidFill>
                <a:latin typeface="Consolas"/>
                <a:ea typeface="Calibri"/>
              </a:rPr>
              <a:t>(T): U;</a:t>
            </a:r>
            <a:endParaRPr lang="en-US" dirty="0">
              <a:solidFill>
                <a:schemeClr val="bg1"/>
              </a:solidFill>
              <a:latin typeface="Consolas"/>
              <a:ea typeface="Calibri"/>
            </a:endParaRPr>
          </a:p>
          <a:p>
            <a:r>
              <a:rPr lang="en-US" dirty="0">
                <a:solidFill>
                  <a:srgbClr val="0000FF"/>
                </a:solidFill>
                <a:latin typeface="Consolas"/>
                <a:ea typeface="Calibri"/>
              </a:rPr>
              <a:t>axiom</a:t>
            </a:r>
            <a:r>
              <a:rPr lang="en-US" dirty="0">
                <a:solidFill>
                  <a:schemeClr val="bg1"/>
                </a:solidFill>
                <a:latin typeface="Consolas"/>
                <a:ea typeface="Calibri"/>
              </a:rPr>
              <a:t> (</a:t>
            </a:r>
            <a:r>
              <a:rPr lang="en-US" dirty="0">
                <a:solidFill>
                  <a:schemeClr val="bg1"/>
                </a:solidFill>
                <a:latin typeface="Consolas"/>
                <a:ea typeface="Calibri"/>
                <a:sym typeface="Symbol"/>
              </a:rPr>
              <a:t>n  </a:t>
            </a:r>
            <a:r>
              <a:rPr lang="en-US" dirty="0" smtClean="0">
                <a:solidFill>
                  <a:srgbClr val="FF0066"/>
                </a:solidFill>
                <a:latin typeface="Consolas"/>
                <a:ea typeface="Calibri"/>
                <a:sym typeface="Symbol"/>
              </a:rPr>
              <a:t>{</a:t>
            </a:r>
            <a:r>
              <a:rPr lang="en-US" dirty="0">
                <a:solidFill>
                  <a:srgbClr val="FF0066"/>
                </a:solidFill>
                <a:latin typeface="Consolas"/>
                <a:ea typeface="Calibri"/>
                <a:sym typeface="Symbol"/>
              </a:rPr>
              <a:t>F</a:t>
            </a:r>
            <a:r>
              <a:rPr lang="en-US" baseline="-25000" dirty="0">
                <a:solidFill>
                  <a:srgbClr val="FF0066"/>
                </a:solidFill>
                <a:latin typeface="Consolas"/>
                <a:ea typeface="Calibri"/>
                <a:sym typeface="Symbol"/>
              </a:rPr>
              <a:t>1</a:t>
            </a:r>
            <a:r>
              <a:rPr lang="en-US" dirty="0">
                <a:solidFill>
                  <a:srgbClr val="FF0066"/>
                </a:solidFill>
                <a:latin typeface="Consolas"/>
                <a:ea typeface="Calibri"/>
                <a:sym typeface="Symbol"/>
              </a:rPr>
              <a:t>(n</a:t>
            </a:r>
            <a:r>
              <a:rPr lang="en-US" dirty="0" smtClean="0">
                <a:solidFill>
                  <a:srgbClr val="FF0066"/>
                </a:solidFill>
                <a:latin typeface="Consolas"/>
                <a:ea typeface="Calibri"/>
                <a:sym typeface="Symbol"/>
              </a:rPr>
              <a:t>)} </a:t>
            </a:r>
            <a:r>
              <a:rPr lang="en-US" dirty="0" smtClean="0">
                <a:solidFill>
                  <a:schemeClr val="bg1"/>
                </a:solidFill>
                <a:latin typeface="Consolas"/>
                <a:ea typeface="Calibri"/>
                <a:sym typeface="Symbol"/>
              </a:rPr>
              <a:t>F</a:t>
            </a:r>
            <a:r>
              <a:rPr lang="en-US" baseline="-25000" dirty="0" smtClean="0">
                <a:solidFill>
                  <a:schemeClr val="bg1"/>
                </a:solidFill>
                <a:latin typeface="Consolas"/>
                <a:ea typeface="Calibri"/>
                <a:sym typeface="Symbol"/>
              </a:rPr>
              <a:t>1</a:t>
            </a:r>
            <a:r>
              <a:rPr lang="en-US" dirty="0" smtClean="0">
                <a:solidFill>
                  <a:schemeClr val="bg1"/>
                </a:solidFill>
                <a:latin typeface="Consolas"/>
                <a:ea typeface="Calibri"/>
                <a:sym typeface="Symbol"/>
              </a:rPr>
              <a:t>(n</a:t>
            </a:r>
            <a:r>
              <a:rPr lang="en-US" dirty="0">
                <a:solidFill>
                  <a:schemeClr val="bg1"/>
                </a:solidFill>
                <a:latin typeface="Consolas"/>
                <a:ea typeface="Calibri"/>
                <a:sym typeface="Symbol"/>
              </a:rPr>
              <a:t>) = </a:t>
            </a:r>
            <a:r>
              <a:rPr lang="en-US" dirty="0" smtClean="0">
                <a:solidFill>
                  <a:schemeClr val="bg1"/>
                </a:solidFill>
                <a:latin typeface="Consolas"/>
                <a:ea typeface="Calibri"/>
                <a:sym typeface="Symbol"/>
              </a:rPr>
              <a:t>F</a:t>
            </a:r>
            <a:r>
              <a:rPr lang="en-US" baseline="-25000" dirty="0" smtClean="0">
                <a:solidFill>
                  <a:schemeClr val="bg1"/>
                </a:solidFill>
                <a:latin typeface="Consolas"/>
                <a:ea typeface="Calibri"/>
                <a:sym typeface="Symbol"/>
              </a:rPr>
              <a:t>0</a:t>
            </a:r>
            <a:r>
              <a:rPr lang="en-US" dirty="0" smtClean="0">
                <a:solidFill>
                  <a:schemeClr val="bg1"/>
                </a:solidFill>
                <a:latin typeface="Consolas"/>
                <a:ea typeface="Calibri"/>
                <a:sym typeface="Symbol"/>
              </a:rPr>
              <a:t>(n</a:t>
            </a:r>
            <a:r>
              <a:rPr lang="en-US" dirty="0">
                <a:solidFill>
                  <a:schemeClr val="bg1"/>
                </a:solidFill>
                <a:latin typeface="Consolas"/>
                <a:ea typeface="Calibri"/>
                <a:sym typeface="Symbol"/>
              </a:rPr>
              <a:t>));</a:t>
            </a:r>
          </a:p>
          <a:p>
            <a:r>
              <a:rPr lang="en-US" dirty="0">
                <a:solidFill>
                  <a:srgbClr val="0000FF"/>
                </a:solidFill>
                <a:latin typeface="Consolas"/>
                <a:ea typeface="Calibri"/>
                <a:sym typeface="Symbol"/>
              </a:rPr>
              <a:t>axiom</a:t>
            </a:r>
            <a:r>
              <a:rPr lang="en-US" dirty="0">
                <a:solidFill>
                  <a:schemeClr val="bg1"/>
                </a:solidFill>
                <a:latin typeface="Consolas"/>
                <a:ea typeface="Calibri"/>
                <a:sym typeface="Symbol"/>
              </a:rPr>
              <a:t> (n </a:t>
            </a:r>
            <a:r>
              <a:rPr lang="en-US" dirty="0" smtClean="0">
                <a:solidFill>
                  <a:schemeClr val="bg1"/>
                </a:solidFill>
                <a:latin typeface="Consolas"/>
                <a:ea typeface="Calibri"/>
                <a:sym typeface="Symbol"/>
              </a:rPr>
              <a:t> </a:t>
            </a:r>
            <a:r>
              <a:rPr lang="en-US" dirty="0">
                <a:solidFill>
                  <a:srgbClr val="FF0066"/>
                </a:solidFill>
                <a:latin typeface="Consolas"/>
                <a:ea typeface="Calibri"/>
                <a:sym typeface="Symbol"/>
              </a:rPr>
              <a:t>{F</a:t>
            </a:r>
            <a:r>
              <a:rPr lang="en-US" baseline="-25000" dirty="0">
                <a:solidFill>
                  <a:srgbClr val="FF0066"/>
                </a:solidFill>
                <a:latin typeface="Consolas"/>
                <a:ea typeface="Calibri"/>
                <a:sym typeface="Symbol"/>
              </a:rPr>
              <a:t>1</a:t>
            </a:r>
            <a:r>
              <a:rPr lang="en-US" dirty="0">
                <a:solidFill>
                  <a:srgbClr val="FF0066"/>
                </a:solidFill>
                <a:latin typeface="Consolas"/>
                <a:ea typeface="Calibri"/>
                <a:sym typeface="Symbol"/>
              </a:rPr>
              <a:t>(n)}</a:t>
            </a:r>
            <a:r>
              <a:rPr lang="en-US" dirty="0" smtClean="0">
                <a:solidFill>
                  <a:srgbClr val="FF0066"/>
                </a:solidFill>
                <a:latin typeface="Consolas"/>
                <a:ea typeface="Calibri"/>
                <a:sym typeface="Symbol"/>
              </a:rPr>
              <a:t> </a:t>
            </a:r>
            <a:r>
              <a:rPr lang="en-US" dirty="0" smtClean="0">
                <a:solidFill>
                  <a:schemeClr val="bg1"/>
                </a:solidFill>
                <a:latin typeface="Consolas"/>
                <a:ea typeface="Calibri"/>
                <a:sym typeface="Symbol"/>
              </a:rPr>
              <a:t>F</a:t>
            </a:r>
            <a:r>
              <a:rPr lang="en-US" baseline="-25000" dirty="0" smtClean="0">
                <a:solidFill>
                  <a:schemeClr val="bg1"/>
                </a:solidFill>
                <a:latin typeface="Consolas"/>
                <a:ea typeface="Calibri"/>
                <a:sym typeface="Symbol"/>
              </a:rPr>
              <a:t>1</a:t>
            </a:r>
            <a:r>
              <a:rPr lang="en-US" dirty="0" smtClean="0">
                <a:solidFill>
                  <a:schemeClr val="bg1"/>
                </a:solidFill>
                <a:latin typeface="Consolas"/>
                <a:ea typeface="Calibri"/>
                <a:sym typeface="Symbol"/>
              </a:rPr>
              <a:t>(n</a:t>
            </a:r>
            <a:r>
              <a:rPr lang="en-US" dirty="0">
                <a:solidFill>
                  <a:schemeClr val="bg1"/>
                </a:solidFill>
                <a:latin typeface="Consolas"/>
                <a:ea typeface="Calibri"/>
                <a:sym typeface="Symbol"/>
              </a:rPr>
              <a:t>) = </a:t>
            </a:r>
            <a:r>
              <a:rPr lang="en-US" dirty="0" smtClean="0">
                <a:solidFill>
                  <a:schemeClr val="bg1"/>
                </a:solidFill>
                <a:latin typeface="Consolas"/>
                <a:ea typeface="Calibri"/>
                <a:sym typeface="Symbol"/>
              </a:rPr>
              <a:t>Body</a:t>
            </a:r>
            <a:r>
              <a:rPr lang="en-US" baseline="-25000" dirty="0" smtClean="0">
                <a:solidFill>
                  <a:schemeClr val="bg1"/>
                </a:solidFill>
                <a:latin typeface="Consolas"/>
                <a:ea typeface="Calibri"/>
                <a:sym typeface="Symbol"/>
              </a:rPr>
              <a:t>0</a:t>
            </a:r>
            <a:r>
              <a:rPr lang="en-US" dirty="0" smtClean="0">
                <a:solidFill>
                  <a:schemeClr val="bg1"/>
                </a:solidFill>
                <a:latin typeface="Consolas"/>
                <a:ea typeface="Calibri"/>
                <a:sym typeface="Symbol"/>
              </a:rPr>
              <a:t>);</a:t>
            </a:r>
            <a:endParaRPr lang="en-US" dirty="0">
              <a:solidFill>
                <a:schemeClr val="bg1"/>
              </a:solidFill>
              <a:latin typeface="Consolas"/>
              <a:ea typeface="Calibri"/>
              <a:sym typeface="Symbol"/>
            </a:endParaRPr>
          </a:p>
          <a:p>
            <a:endParaRPr lang="en-US" dirty="0">
              <a:sym typeface="Symbol"/>
            </a:endParaRPr>
          </a:p>
          <a:p>
            <a:r>
              <a:rPr lang="en-US" dirty="0" smtClean="0">
                <a:sym typeface="Symbol"/>
              </a:rPr>
              <a:t>Translate </a:t>
            </a:r>
            <a:r>
              <a:rPr lang="en-US" dirty="0" smtClean="0">
                <a:solidFill>
                  <a:schemeClr val="bg1"/>
                </a:solidFill>
                <a:sym typeface="Symbol"/>
              </a:rPr>
              <a:t>F(E)</a:t>
            </a:r>
            <a:r>
              <a:rPr lang="en-US" dirty="0" smtClean="0">
                <a:sym typeface="Symbol"/>
              </a:rPr>
              <a:t> </a:t>
            </a:r>
            <a:r>
              <a:rPr lang="en-US" smtClean="0">
                <a:sym typeface="Symbol"/>
              </a:rPr>
              <a:t>into </a:t>
            </a:r>
            <a:r>
              <a:rPr lang="en-US" smtClean="0">
                <a:solidFill>
                  <a:schemeClr val="bg1"/>
                </a:solidFill>
                <a:latin typeface="Consolas"/>
                <a:ea typeface="Calibri"/>
                <a:sym typeface="Symbol"/>
              </a:rPr>
              <a:t>F</a:t>
            </a:r>
            <a:r>
              <a:rPr lang="en-US" baseline="-25000" smtClean="0">
                <a:solidFill>
                  <a:schemeClr val="bg1"/>
                </a:solidFill>
                <a:latin typeface="Consolas"/>
                <a:ea typeface="Calibri"/>
                <a:sym typeface="Symbol"/>
              </a:rPr>
              <a:t>1</a:t>
            </a:r>
            <a:r>
              <a:rPr lang="en-US" smtClean="0">
                <a:solidFill>
                  <a:schemeClr val="bg1"/>
                </a:solidFill>
                <a:latin typeface="Consolas"/>
                <a:ea typeface="Calibri"/>
                <a:sym typeface="Symbol"/>
              </a:rPr>
              <a:t>(E)</a:t>
            </a:r>
            <a:endParaRPr lang="en-US" dirty="0"/>
          </a:p>
        </p:txBody>
      </p:sp>
    </p:spTree>
    <p:extLst>
      <p:ext uri="{BB962C8B-B14F-4D97-AF65-F5344CB8AC3E}">
        <p14:creationId xmlns:p14="http://schemas.microsoft.com/office/powerpoint/2010/main" val="21001110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Doing it yourself</a:t>
            </a:r>
            <a:endParaRPr lang="en-US" dirty="0"/>
          </a:p>
        </p:txBody>
      </p:sp>
      <p:sp>
        <p:nvSpPr>
          <p:cNvPr id="3" name="Text Placeholder 2"/>
          <p:cNvSpPr>
            <a:spLocks noGrp="1"/>
          </p:cNvSpPr>
          <p:nvPr>
            <p:ph type="body" sz="quarter" idx="10"/>
          </p:nvPr>
        </p:nvSpPr>
        <p:spPr>
          <a:xfrm>
            <a:off x="381000" y="1411552"/>
            <a:ext cx="8610600" cy="3496342"/>
          </a:xfrm>
        </p:spPr>
        <p:txBody>
          <a:bodyPr/>
          <a:lstStyle/>
          <a:p>
            <a:r>
              <a:rPr lang="en-US" dirty="0"/>
              <a:t>Boogie runs on any .NET platform</a:t>
            </a:r>
            <a:br>
              <a:rPr lang="en-US" dirty="0"/>
            </a:br>
            <a:r>
              <a:rPr lang="en-US" dirty="0"/>
              <a:t>(Windows, or with Mono under Linux or Mac)</a:t>
            </a:r>
          </a:p>
          <a:p>
            <a:r>
              <a:rPr lang="en-US" dirty="0" smtClean="0"/>
              <a:t>Boogie is </a:t>
            </a:r>
            <a:r>
              <a:rPr lang="en-US" dirty="0"/>
              <a:t>available as open </a:t>
            </a:r>
            <a:r>
              <a:rPr lang="en-US" dirty="0" smtClean="0"/>
              <a:t>source</a:t>
            </a:r>
          </a:p>
          <a:p>
            <a:pPr lvl="1"/>
            <a:r>
              <a:rPr lang="en-US" dirty="0" smtClean="0">
                <a:hlinkClick r:id="rId2"/>
              </a:rPr>
              <a:t>http://boogie.codeplex.com</a:t>
            </a:r>
            <a:r>
              <a:rPr lang="en-US" dirty="0" smtClean="0"/>
              <a:t> </a:t>
            </a:r>
            <a:endParaRPr lang="en-US" dirty="0"/>
          </a:p>
          <a:p>
            <a:endParaRPr lang="en-US" dirty="0"/>
          </a:p>
          <a:p>
            <a:r>
              <a:rPr lang="en-US" dirty="0" smtClean="0"/>
              <a:t>Ditto for Dafny, VCC, … </a:t>
            </a:r>
            <a:endParaRPr lang="en-US" dirty="0"/>
          </a:p>
        </p:txBody>
      </p:sp>
    </p:spTree>
    <p:extLst>
      <p:ext uri="{BB962C8B-B14F-4D97-AF65-F5344CB8AC3E}">
        <p14:creationId xmlns:p14="http://schemas.microsoft.com/office/powerpoint/2010/main" val="314956673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763000" cy="498598"/>
          </a:xfrm>
        </p:spPr>
        <p:txBody>
          <a:bodyPr/>
          <a:lstStyle/>
          <a:p>
            <a:r>
              <a:rPr lang="en-US" sz="3600" dirty="0" smtClean="0"/>
              <a:t>Trying Dafny and Boogie without installation</a:t>
            </a:r>
            <a:endParaRPr lang="en-US" sz="36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889228"/>
            <a:ext cx="7696200" cy="5703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054625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66713"/>
            <a:ext cx="838200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469502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Text Placeholder 2"/>
          <p:cNvSpPr>
            <a:spLocks noGrp="1"/>
          </p:cNvSpPr>
          <p:nvPr>
            <p:ph type="body" sz="quarter" idx="10"/>
          </p:nvPr>
        </p:nvSpPr>
        <p:spPr>
          <a:xfrm>
            <a:off x="381000" y="991171"/>
            <a:ext cx="8610600" cy="4038029"/>
          </a:xfrm>
        </p:spPr>
        <p:txBody>
          <a:bodyPr/>
          <a:lstStyle/>
          <a:p>
            <a:r>
              <a:rPr lang="en-US" sz="2800" dirty="0" smtClean="0"/>
              <a:t>Take-home messages:</a:t>
            </a:r>
          </a:p>
          <a:p>
            <a:pPr lvl="1"/>
            <a:r>
              <a:rPr lang="en-US" sz="2400" dirty="0"/>
              <a:t>To build a verifier, use an intermediate verification </a:t>
            </a:r>
            <a:r>
              <a:rPr lang="en-US" sz="2400" dirty="0" smtClean="0"/>
              <a:t>language (IVL)</a:t>
            </a:r>
          </a:p>
          <a:p>
            <a:pPr lvl="1"/>
            <a:r>
              <a:rPr lang="en-US" sz="2400" dirty="0" smtClean="0"/>
              <a:t>An IVL is a thinking tool</a:t>
            </a:r>
          </a:p>
          <a:p>
            <a:pPr lvl="1"/>
            <a:r>
              <a:rPr lang="en-US" sz="2400" dirty="0" smtClean="0"/>
              <a:t>IVL lets you reuse and share infrastructure</a:t>
            </a:r>
          </a:p>
          <a:p>
            <a:r>
              <a:rPr lang="en-US" sz="2800" dirty="0" smtClean="0"/>
              <a:t>Shameless plugs:</a:t>
            </a:r>
          </a:p>
          <a:p>
            <a:pPr lvl="1"/>
            <a:r>
              <a:rPr lang="en-US" sz="2400" dirty="0" smtClean="0"/>
              <a:t>Verify your algorithms with Dafny, VCC, … </a:t>
            </a:r>
          </a:p>
          <a:p>
            <a:pPr lvl="1"/>
            <a:r>
              <a:rPr lang="en-US" sz="2400" dirty="0" smtClean="0"/>
              <a:t>Teach with Dafny</a:t>
            </a:r>
          </a:p>
          <a:p>
            <a:pPr lvl="1"/>
            <a:r>
              <a:rPr lang="en-US" sz="2400" dirty="0" smtClean="0"/>
              <a:t>Build on Boogie</a:t>
            </a:r>
          </a:p>
          <a:p>
            <a:pPr lvl="1"/>
            <a:r>
              <a:rPr lang="en-US" sz="2400" dirty="0" smtClean="0"/>
              <a:t>Attend BOOGIE workshop 2011 (co-located with CADE)</a:t>
            </a:r>
          </a:p>
        </p:txBody>
      </p:sp>
      <p:sp>
        <p:nvSpPr>
          <p:cNvPr id="5" name="TextBox 4"/>
          <p:cNvSpPr txBox="1"/>
          <p:nvPr/>
        </p:nvSpPr>
        <p:spPr>
          <a:xfrm>
            <a:off x="228600" y="5167896"/>
            <a:ext cx="8763000" cy="1569660"/>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tabLst>
                <a:tab pos="2687638" algn="r"/>
                <a:tab pos="2798763" algn="l"/>
              </a:tabLst>
            </a:pPr>
            <a:r>
              <a:rPr lang="en-US" sz="2400" dirty="0" smtClean="0">
                <a:solidFill>
                  <a:schemeClr val="bg1"/>
                </a:solidFill>
              </a:rPr>
              <a:t>	Boogie	</a:t>
            </a:r>
            <a:r>
              <a:rPr lang="en-US" sz="2400" dirty="0" smtClean="0">
                <a:solidFill>
                  <a:schemeClr val="bg1"/>
                </a:solidFill>
                <a:hlinkClick r:id="rId2"/>
              </a:rPr>
              <a:t>boogie.codeplex.com</a:t>
            </a:r>
            <a:endParaRPr lang="en-US" sz="2400" dirty="0" smtClean="0">
              <a:solidFill>
                <a:schemeClr val="bg1"/>
              </a:solidFill>
            </a:endParaRPr>
          </a:p>
          <a:p>
            <a:pPr>
              <a:tabLst>
                <a:tab pos="2687638" algn="r"/>
                <a:tab pos="2798763" algn="l"/>
              </a:tabLst>
            </a:pPr>
            <a:r>
              <a:rPr lang="en-US" sz="2400" dirty="0" smtClean="0">
                <a:solidFill>
                  <a:schemeClr val="bg1"/>
                </a:solidFill>
              </a:rPr>
              <a:t>	Dafny	</a:t>
            </a:r>
            <a:r>
              <a:rPr lang="en-US" sz="2400" dirty="0" smtClean="0">
                <a:solidFill>
                  <a:schemeClr val="bg1"/>
                </a:solidFill>
                <a:hlinkClick r:id="rId3"/>
              </a:rPr>
              <a:t>research.microsoft.com/</a:t>
            </a:r>
            <a:r>
              <a:rPr lang="en-US" sz="2400" dirty="0" err="1" smtClean="0">
                <a:solidFill>
                  <a:schemeClr val="bg1"/>
                </a:solidFill>
                <a:hlinkClick r:id="rId3"/>
              </a:rPr>
              <a:t>dafny</a:t>
            </a:r>
            <a:r>
              <a:rPr lang="en-US" sz="2400" dirty="0" smtClean="0">
                <a:solidFill>
                  <a:schemeClr val="bg1"/>
                </a:solidFill>
              </a:rPr>
              <a:t> </a:t>
            </a:r>
          </a:p>
          <a:p>
            <a:pPr>
              <a:tabLst>
                <a:tab pos="2687638" algn="r"/>
                <a:tab pos="2798763" algn="l"/>
              </a:tabLst>
            </a:pPr>
            <a:r>
              <a:rPr lang="en-US" sz="2400" dirty="0" smtClean="0">
                <a:solidFill>
                  <a:schemeClr val="bg1"/>
                </a:solidFill>
              </a:rPr>
              <a:t>	rise4fun	</a:t>
            </a:r>
            <a:r>
              <a:rPr lang="en-US" sz="2400" dirty="0" smtClean="0">
                <a:solidFill>
                  <a:schemeClr val="bg1"/>
                </a:solidFill>
                <a:hlinkClick r:id="rId4"/>
              </a:rPr>
              <a:t>rise4fun.com</a:t>
            </a:r>
            <a:endParaRPr lang="en-US" sz="2400" dirty="0" smtClean="0">
              <a:solidFill>
                <a:schemeClr val="bg1"/>
              </a:solidFill>
            </a:endParaRPr>
          </a:p>
          <a:p>
            <a:pPr>
              <a:tabLst>
                <a:tab pos="2687638" algn="r"/>
                <a:tab pos="2798763" algn="l"/>
              </a:tabLst>
            </a:pPr>
            <a:r>
              <a:rPr lang="en-US" sz="2400" dirty="0" smtClean="0">
                <a:solidFill>
                  <a:schemeClr val="bg1"/>
                </a:solidFill>
              </a:rPr>
              <a:t>	Verification Corner	</a:t>
            </a:r>
            <a:r>
              <a:rPr lang="en-US" sz="2400" dirty="0" smtClean="0">
                <a:solidFill>
                  <a:schemeClr val="bg1"/>
                </a:solidFill>
                <a:hlinkClick r:id="rId5"/>
              </a:rPr>
              <a:t>research.microsoft.com/</a:t>
            </a:r>
            <a:r>
              <a:rPr lang="en-US" sz="2400" dirty="0" err="1" smtClean="0">
                <a:solidFill>
                  <a:schemeClr val="bg1"/>
                </a:solidFill>
                <a:hlinkClick r:id="rId5"/>
              </a:rPr>
              <a:t>verificationcorner</a:t>
            </a:r>
            <a:endParaRPr lang="en-US" sz="2400" dirty="0">
              <a:solidFill>
                <a:schemeClr val="bg1"/>
              </a:solidFill>
            </a:endParaRPr>
          </a:p>
        </p:txBody>
      </p:sp>
    </p:spTree>
    <p:extLst>
      <p:ext uri="{BB962C8B-B14F-4D97-AF65-F5344CB8AC3E}">
        <p14:creationId xmlns:p14="http://schemas.microsoft.com/office/powerpoint/2010/main" val="49512301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Dafny</a:t>
            </a:r>
            <a:endParaRPr lang="en-US" dirty="0"/>
          </a:p>
        </p:txBody>
      </p:sp>
      <p:sp>
        <p:nvSpPr>
          <p:cNvPr id="3" name="Subtitle 2"/>
          <p:cNvSpPr>
            <a:spLocks noGrp="1"/>
          </p:cNvSpPr>
          <p:nvPr>
            <p:ph type="subTitle" idx="1"/>
          </p:nvPr>
        </p:nvSpPr>
        <p:spPr/>
        <p:txBody>
          <a:bodyPr/>
          <a:lstStyle/>
          <a:p>
            <a:r>
              <a:rPr lang="en-US" dirty="0" err="1" smtClean="0"/>
              <a:t>FindZero.dfy</a:t>
            </a:r>
            <a:r>
              <a:rPr lang="en-US" dirty="0" smtClean="0"/>
              <a:t>, </a:t>
            </a:r>
            <a:r>
              <a:rPr lang="en-US" dirty="0" err="1" smtClean="0"/>
              <a:t>BinaryTree.dfy</a:t>
            </a:r>
            <a:r>
              <a:rPr lang="en-US" dirty="0" smtClean="0"/>
              <a:t>, </a:t>
            </a:r>
            <a:r>
              <a:rPr lang="en-US" dirty="0" err="1" smtClean="0"/>
              <a:t>Induction.dfy</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126854724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rot="21242226">
            <a:off x="856146" y="877896"/>
            <a:ext cx="2920926" cy="2253079"/>
            <a:chOff x="792644" y="882444"/>
            <a:chExt cx="2920926" cy="2253079"/>
          </a:xfrm>
        </p:grpSpPr>
        <p:sp>
          <p:nvSpPr>
            <p:cNvPr id="22" name="Rounded Rectangle 21"/>
            <p:cNvSpPr/>
            <p:nvPr/>
          </p:nvSpPr>
          <p:spPr bwMode="auto">
            <a:xfrm>
              <a:off x="792644" y="882444"/>
              <a:ext cx="2920926" cy="2253079"/>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629" y="990600"/>
              <a:ext cx="2667000" cy="2017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676628" y="1752600"/>
              <a:ext cx="990600" cy="707886"/>
            </a:xfrm>
            <a:prstGeom prst="rect">
              <a:avLst/>
            </a:prstGeom>
            <a:noFill/>
          </p:spPr>
          <p:txBody>
            <a:bodyPr wrap="square" rtlCol="0">
              <a:spAutoFit/>
            </a:bodyPr>
            <a:lstStyle/>
            <a:p>
              <a:r>
                <a:rPr lang="en-US" sz="4000" dirty="0" smtClean="0">
                  <a:solidFill>
                    <a:schemeClr val="bg2"/>
                  </a:solidFill>
                  <a:effectLst/>
                </a:rPr>
                <a:t>C#</a:t>
              </a:r>
            </a:p>
          </p:txBody>
        </p:sp>
      </p:grpSp>
      <p:pic>
        <p:nvPicPr>
          <p:cNvPr id="1027" name="Picture 3" descr="C:\Users\leino\AppData\Local\Microsoft\Windows\Temporary Internet Files\Content.IE5\5RQU3JRZ\MC900433834[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828" y="4931105"/>
            <a:ext cx="1828572" cy="1828572"/>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a:stCxn id="22" idx="2"/>
          </p:cNvCxnSpPr>
          <p:nvPr/>
        </p:nvCxnSpPr>
        <p:spPr>
          <a:xfrm>
            <a:off x="2433639" y="3124880"/>
            <a:ext cx="830491" cy="258557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Rounded Rectangle 9"/>
          <p:cNvSpPr/>
          <p:nvPr/>
        </p:nvSpPr>
        <p:spPr bwMode="auto">
          <a:xfrm>
            <a:off x="5258795" y="4847403"/>
            <a:ext cx="2514600" cy="1302332"/>
          </a:xfrm>
          <a:prstGeom prst="roundRect">
            <a:avLst/>
          </a:prstGeom>
          <a:ln>
            <a:headEnd type="none" w="med" len="med"/>
            <a:tailEnd type="none" w="med" len="med"/>
          </a:ln>
          <a:scene3d>
            <a:camera prst="isometricOffAxis2Top">
              <a:rot lat="19038235" lon="20541151" rev="21172605"/>
            </a:camera>
            <a:lightRig rig="flood" dir="t"/>
          </a:scene3d>
          <a:sp3d contourW="1000" prstMaterial="flat">
            <a:bevelT w="95250" h="482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SMT solver</a:t>
            </a:r>
          </a:p>
        </p:txBody>
      </p:sp>
      <p:cxnSp>
        <p:nvCxnSpPr>
          <p:cNvPr id="16" name="Straight Arrow Connector 15"/>
          <p:cNvCxnSpPr>
            <a:stCxn id="28" idx="2"/>
          </p:cNvCxnSpPr>
          <p:nvPr/>
        </p:nvCxnSpPr>
        <p:spPr>
          <a:xfrm>
            <a:off x="6121425" y="3016479"/>
            <a:ext cx="394670" cy="221897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Flowchart: Document 16"/>
          <p:cNvSpPr/>
          <p:nvPr/>
        </p:nvSpPr>
        <p:spPr bwMode="auto">
          <a:xfrm>
            <a:off x="280334" y="3657600"/>
            <a:ext cx="2615266" cy="1219200"/>
          </a:xfrm>
          <a:prstGeom prst="flowChartDocumen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Intermediate representation</a:t>
            </a:r>
          </a:p>
        </p:txBody>
      </p:sp>
      <p:sp>
        <p:nvSpPr>
          <p:cNvPr id="20" name="Flowchart: Document 19"/>
          <p:cNvSpPr/>
          <p:nvPr/>
        </p:nvSpPr>
        <p:spPr bwMode="auto">
          <a:xfrm>
            <a:off x="6248400" y="3552003"/>
            <a:ext cx="2615266" cy="1295400"/>
          </a:xfrm>
          <a:prstGeom prst="flowChartDocumen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Intermediate verification language</a:t>
            </a:r>
          </a:p>
        </p:txBody>
      </p:sp>
      <p:sp>
        <p:nvSpPr>
          <p:cNvPr id="21" name="TextBox 20"/>
          <p:cNvSpPr txBox="1"/>
          <p:nvPr/>
        </p:nvSpPr>
        <p:spPr>
          <a:xfrm rot="4176574">
            <a:off x="1990840" y="4195892"/>
            <a:ext cx="2828115" cy="523220"/>
          </a:xfrm>
          <a:prstGeom prst="rect">
            <a:avLst/>
          </a:prstGeom>
          <a:noFill/>
        </p:spPr>
        <p:txBody>
          <a:bodyPr wrap="square" rtlCol="0">
            <a:spAutoFit/>
          </a:bodyPr>
          <a:lstStyle/>
          <a:p>
            <a:r>
              <a:rPr lang="en-US" sz="2800" dirty="0" smtClean="0">
                <a:solidFill>
                  <a:schemeClr val="bg1"/>
                </a:solidFill>
                <a:effectLst>
                  <a:outerShdw blurRad="38100" dist="38100" dir="2700000" algn="tl">
                    <a:srgbClr val="000000">
                      <a:alpha val="43137"/>
                    </a:srgbClr>
                  </a:outerShdw>
                </a:effectLst>
              </a:rPr>
              <a:t>Compiler</a:t>
            </a:r>
          </a:p>
        </p:txBody>
      </p:sp>
      <p:sp>
        <p:nvSpPr>
          <p:cNvPr id="24" name="TextBox 23"/>
          <p:cNvSpPr txBox="1"/>
          <p:nvPr/>
        </p:nvSpPr>
        <p:spPr>
          <a:xfrm rot="4806036">
            <a:off x="4573161" y="4396410"/>
            <a:ext cx="2828115" cy="523220"/>
          </a:xfrm>
          <a:prstGeom prst="rect">
            <a:avLst/>
          </a:prstGeom>
          <a:noFill/>
        </p:spPr>
        <p:txBody>
          <a:bodyPr wrap="square" rtlCol="0">
            <a:spAutoFit/>
          </a:bodyPr>
          <a:lstStyle/>
          <a:p>
            <a:r>
              <a:rPr lang="en-US" sz="2800" dirty="0" smtClean="0">
                <a:solidFill>
                  <a:schemeClr val="bg1"/>
                </a:solidFill>
                <a:effectLst>
                  <a:outerShdw blurRad="38100" dist="38100" dir="2700000" algn="tl">
                    <a:srgbClr val="000000">
                      <a:alpha val="43137"/>
                    </a:srgbClr>
                  </a:outerShdw>
                </a:effectLst>
              </a:rPr>
              <a:t>Verifier</a:t>
            </a:r>
          </a:p>
        </p:txBody>
      </p:sp>
      <p:grpSp>
        <p:nvGrpSpPr>
          <p:cNvPr id="27" name="Group 26"/>
          <p:cNvGrpSpPr/>
          <p:nvPr/>
        </p:nvGrpSpPr>
        <p:grpSpPr>
          <a:xfrm rot="717108">
            <a:off x="4894256" y="787821"/>
            <a:ext cx="2920926" cy="2253079"/>
            <a:chOff x="792644" y="882444"/>
            <a:chExt cx="2920926" cy="2253079"/>
          </a:xfrm>
        </p:grpSpPr>
        <p:sp>
          <p:nvSpPr>
            <p:cNvPr id="28" name="Rounded Rectangle 27"/>
            <p:cNvSpPr/>
            <p:nvPr/>
          </p:nvSpPr>
          <p:spPr bwMode="auto">
            <a:xfrm>
              <a:off x="792644" y="882444"/>
              <a:ext cx="2920926" cy="2253079"/>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629" y="990600"/>
              <a:ext cx="2667000" cy="2017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1676628" y="1752600"/>
              <a:ext cx="990600" cy="707886"/>
            </a:xfrm>
            <a:prstGeom prst="rect">
              <a:avLst/>
            </a:prstGeom>
            <a:noFill/>
          </p:spPr>
          <p:txBody>
            <a:bodyPr wrap="square" rtlCol="0">
              <a:spAutoFit/>
            </a:bodyPr>
            <a:lstStyle/>
            <a:p>
              <a:r>
                <a:rPr lang="en-US" sz="4000" dirty="0" smtClean="0">
                  <a:solidFill>
                    <a:schemeClr val="bg2"/>
                  </a:solidFill>
                  <a:effectLst/>
                </a:rPr>
                <a:t>C#</a:t>
              </a:r>
            </a:p>
          </p:txBody>
        </p:sp>
      </p:grpSp>
      <p:sp>
        <p:nvSpPr>
          <p:cNvPr id="2" name="Title 1"/>
          <p:cNvSpPr>
            <a:spLocks noGrp="1"/>
          </p:cNvSpPr>
          <p:nvPr>
            <p:ph type="title"/>
          </p:nvPr>
        </p:nvSpPr>
        <p:spPr/>
        <p:txBody>
          <a:bodyPr/>
          <a:lstStyle/>
          <a:p>
            <a:r>
              <a:rPr lang="en-US" dirty="0" smtClean="0"/>
              <a:t>Separation of concerns</a:t>
            </a:r>
            <a:endParaRPr lang="en-US" dirty="0"/>
          </a:p>
        </p:txBody>
      </p:sp>
      <p:cxnSp>
        <p:nvCxnSpPr>
          <p:cNvPr id="33" name="Straight Arrow Connector 32"/>
          <p:cNvCxnSpPr>
            <a:stCxn id="22" idx="2"/>
            <a:endCxn id="17" idx="0"/>
          </p:cNvCxnSpPr>
          <p:nvPr/>
        </p:nvCxnSpPr>
        <p:spPr>
          <a:xfrm flipH="1">
            <a:off x="1587967" y="3124880"/>
            <a:ext cx="845672" cy="53272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stCxn id="17" idx="2"/>
          </p:cNvCxnSpPr>
          <p:nvPr/>
        </p:nvCxnSpPr>
        <p:spPr>
          <a:xfrm>
            <a:off x="1587967" y="4796197"/>
            <a:ext cx="1676163" cy="9142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a:endCxn id="20" idx="0"/>
          </p:cNvCxnSpPr>
          <p:nvPr/>
        </p:nvCxnSpPr>
        <p:spPr>
          <a:xfrm>
            <a:off x="6121425" y="3040900"/>
            <a:ext cx="1434608" cy="51110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p:cNvCxnSpPr>
            <a:stCxn id="20" idx="2"/>
          </p:cNvCxnSpPr>
          <p:nvPr/>
        </p:nvCxnSpPr>
        <p:spPr>
          <a:xfrm flipH="1">
            <a:off x="6629400" y="4761763"/>
            <a:ext cx="926633" cy="69524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99355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par>
                                <p:cTn id="14" presetID="10" presetClass="exit" presetSubtype="0" fill="hold" nodeType="withEffect">
                                  <p:stCondLst>
                                    <p:cond delay="0"/>
                                  </p:stCondLst>
                                  <p:childTnLst>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par>
                                <p:cTn id="42" presetID="10" presetClass="entr" presetSubtype="0" fill="hold"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xit" presetSubtype="0" fill="hold" nodeType="withEffect">
                                  <p:stCondLst>
                                    <p:cond delay="0"/>
                                  </p:stCondLst>
                                  <p:childTnLst>
                                    <p:animEffect transition="out" filter="fade">
                                      <p:cBhvr>
                                        <p:cTn id="49" dur="500"/>
                                        <p:tgtEl>
                                          <p:spTgt spid="16"/>
                                        </p:tgtEl>
                                      </p:cBhvr>
                                    </p:animEffect>
                                    <p:set>
                                      <p:cBhvr>
                                        <p:cTn id="50"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20"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Arrow Connector 44"/>
          <p:cNvCxnSpPr>
            <a:endCxn id="22" idx="0"/>
          </p:cNvCxnSpPr>
          <p:nvPr/>
        </p:nvCxnSpPr>
        <p:spPr>
          <a:xfrm>
            <a:off x="4306731" y="2362200"/>
            <a:ext cx="189069" cy="933450"/>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6" name="Round Diagonal Corner Rectangle 5"/>
          <p:cNvSpPr/>
          <p:nvPr/>
        </p:nvSpPr>
        <p:spPr bwMode="auto">
          <a:xfrm rot="299490">
            <a:off x="3895183"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SMT solver</a:t>
            </a:r>
          </a:p>
        </p:txBody>
      </p:sp>
      <p:cxnSp>
        <p:nvCxnSpPr>
          <p:cNvPr id="20" name="Straight Arrow Connector 19"/>
          <p:cNvCxnSpPr>
            <a:endCxn id="6" idx="3"/>
          </p:cNvCxnSpPr>
          <p:nvPr/>
        </p:nvCxnSpPr>
        <p:spPr>
          <a:xfrm>
            <a:off x="4574862" y="4445552"/>
            <a:ext cx="75491" cy="559352"/>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Heart 21"/>
          <p:cNvSpPr/>
          <p:nvPr/>
        </p:nvSpPr>
        <p:spPr bwMode="auto">
          <a:xfrm>
            <a:off x="2895600" y="2895600"/>
            <a:ext cx="3200400" cy="1600200"/>
          </a:xfrm>
          <a:prstGeom prst="heart">
            <a:avLst/>
          </a:prstGeom>
          <a:ln>
            <a:headEnd type="none" w="med" len="med"/>
            <a:tailEnd type="none" w="med" len="med"/>
          </a:ln>
          <a:effectLst>
            <a:outerShdw blurRad="152400" dist="317500" dir="5400000" sx="90000" sy="-19000" rotWithShape="0">
              <a:prstClr val="black">
                <a:alpha val="15000"/>
              </a:prst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Boogie</a:t>
            </a:r>
          </a:p>
        </p:txBody>
      </p:sp>
      <p:sp>
        <p:nvSpPr>
          <p:cNvPr id="15" name="Rounded Rectangle 14"/>
          <p:cNvSpPr/>
          <p:nvPr/>
        </p:nvSpPr>
        <p:spPr bwMode="auto">
          <a:xfrm rot="900000">
            <a:off x="3304576" y="1358448"/>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Dafny</a:t>
            </a:r>
            <a:endParaRPr lang="en-US" sz="2400" dirty="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2" name="Title 1"/>
          <p:cNvSpPr>
            <a:spLocks noGrp="1"/>
          </p:cNvSpPr>
          <p:nvPr>
            <p:ph type="title"/>
          </p:nvPr>
        </p:nvSpPr>
        <p:spPr/>
        <p:txBody>
          <a:bodyPr/>
          <a:lstStyle/>
          <a:p>
            <a:r>
              <a:rPr lang="en-US" dirty="0" smtClean="0"/>
              <a:t>Verification architecture</a:t>
            </a:r>
            <a:endParaRPr lang="en-US" dirty="0"/>
          </a:p>
        </p:txBody>
      </p:sp>
      <p:cxnSp>
        <p:nvCxnSpPr>
          <p:cNvPr id="27" name="Straight Arrow Connector 26"/>
          <p:cNvCxnSpPr/>
          <p:nvPr/>
        </p:nvCxnSpPr>
        <p:spPr>
          <a:xfrm>
            <a:off x="4038601" y="2362200"/>
            <a:ext cx="457199" cy="2642704"/>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26069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up)">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7"/>
                                        </p:tgtEl>
                                      </p:cBhvr>
                                    </p:animEffect>
                                    <p:set>
                                      <p:cBhvr>
                                        <p:cTn id="16" dur="1" fill="hold">
                                          <p:stCondLst>
                                            <p:cond delay="499"/>
                                          </p:stCondLst>
                                        </p:cTn>
                                        <p:tgtEl>
                                          <p:spTgt spid="27"/>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Arrow Connector 55"/>
          <p:cNvCxnSpPr/>
          <p:nvPr/>
        </p:nvCxnSpPr>
        <p:spPr>
          <a:xfrm>
            <a:off x="1785542" y="1245504"/>
            <a:ext cx="1573510" cy="1741594"/>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54" name="Rounded Rectangle 53"/>
          <p:cNvSpPr/>
          <p:nvPr/>
        </p:nvSpPr>
        <p:spPr bwMode="auto">
          <a:xfrm rot="900000">
            <a:off x="767157" y="530904"/>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Corral</a:t>
            </a:r>
          </a:p>
        </p:txBody>
      </p:sp>
      <p:sp>
        <p:nvSpPr>
          <p:cNvPr id="3" name="Snip Same Side Corner Rectangle 2"/>
          <p:cNvSpPr/>
          <p:nvPr/>
        </p:nvSpPr>
        <p:spPr bwMode="auto">
          <a:xfrm rot="151991">
            <a:off x="6806913" y="3564192"/>
            <a:ext cx="1948826" cy="371625"/>
          </a:xfrm>
          <a:prstGeom prst="snip2SameRect">
            <a:avLst/>
          </a:prstGeom>
          <a:gradFill>
            <a:gsLst>
              <a:gs pos="0">
                <a:srgbClr val="6E0404"/>
              </a:gs>
              <a:gs pos="50000">
                <a:srgbClr val="A5221F"/>
              </a:gs>
              <a:gs pos="70000">
                <a:srgbClr val="C76027"/>
              </a:gs>
              <a:gs pos="100000">
                <a:schemeClr val="accent3">
                  <a:lumMod val="7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inference</a:t>
            </a:r>
          </a:p>
        </p:txBody>
      </p:sp>
      <p:sp>
        <p:nvSpPr>
          <p:cNvPr id="55" name="Snip Same Side Corner Rectangle 54"/>
          <p:cNvSpPr/>
          <p:nvPr/>
        </p:nvSpPr>
        <p:spPr bwMode="auto">
          <a:xfrm rot="151991">
            <a:off x="6883113" y="3988078"/>
            <a:ext cx="1948826" cy="371625"/>
          </a:xfrm>
          <a:prstGeom prst="snip2SameRect">
            <a:avLst/>
          </a:prstGeom>
          <a:gradFill>
            <a:gsLst>
              <a:gs pos="0">
                <a:srgbClr val="6E0404"/>
              </a:gs>
              <a:gs pos="50000">
                <a:srgbClr val="A5221F"/>
              </a:gs>
              <a:gs pos="70000">
                <a:srgbClr val="C76027"/>
              </a:gs>
              <a:gs pos="100000">
                <a:schemeClr val="accent3">
                  <a:lumMod val="7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SymDiff</a:t>
            </a: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cxnSp>
        <p:nvCxnSpPr>
          <p:cNvPr id="53" name="Straight Arrow Connector 52"/>
          <p:cNvCxnSpPr/>
          <p:nvPr/>
        </p:nvCxnSpPr>
        <p:spPr>
          <a:xfrm>
            <a:off x="2908104" y="1321704"/>
            <a:ext cx="901896" cy="1623792"/>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bwMode="auto">
          <a:xfrm rot="900000">
            <a:off x="1780576" y="567775"/>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Poirot</a:t>
            </a: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cxnSp>
        <p:nvCxnSpPr>
          <p:cNvPr id="45" name="Straight Arrow Connector 44"/>
          <p:cNvCxnSpPr/>
          <p:nvPr/>
        </p:nvCxnSpPr>
        <p:spPr>
          <a:xfrm>
            <a:off x="4038601" y="1321704"/>
            <a:ext cx="536261" cy="1743483"/>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bwMode="auto">
          <a:xfrm rot="900000">
            <a:off x="2847062" y="567774"/>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Forr</a:t>
            </a:r>
            <a:r>
              <a:rPr lang="en-US" sz="2400" dirty="0" err="1"/>
              <a:t>ó</a:t>
            </a: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cxnSp>
        <p:nvCxnSpPr>
          <p:cNvPr id="39" name="Straight Arrow Connector 38"/>
          <p:cNvCxnSpPr>
            <a:stCxn id="43" idx="2"/>
          </p:cNvCxnSpPr>
          <p:nvPr/>
        </p:nvCxnSpPr>
        <p:spPr>
          <a:xfrm flipH="1">
            <a:off x="5181600" y="1367875"/>
            <a:ext cx="586781" cy="1577621"/>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62" idx="2"/>
          </p:cNvCxnSpPr>
          <p:nvPr/>
        </p:nvCxnSpPr>
        <p:spPr>
          <a:xfrm>
            <a:off x="4567033" y="1417771"/>
            <a:ext cx="128193" cy="1647416"/>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51" idx="2"/>
          </p:cNvCxnSpPr>
          <p:nvPr/>
        </p:nvCxnSpPr>
        <p:spPr>
          <a:xfrm flipH="1">
            <a:off x="5366332" y="1189171"/>
            <a:ext cx="1292242" cy="1756325"/>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7" idx="2"/>
          </p:cNvCxnSpPr>
          <p:nvPr/>
        </p:nvCxnSpPr>
        <p:spPr>
          <a:xfrm flipH="1">
            <a:off x="5807893" y="1063075"/>
            <a:ext cx="2856088" cy="1984925"/>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0" idx="2"/>
          </p:cNvCxnSpPr>
          <p:nvPr/>
        </p:nvCxnSpPr>
        <p:spPr>
          <a:xfrm flipH="1">
            <a:off x="5807893" y="1139275"/>
            <a:ext cx="1941688" cy="1756325"/>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4" name="Round Diagonal Corner Rectangle 3"/>
          <p:cNvSpPr/>
          <p:nvPr/>
        </p:nvSpPr>
        <p:spPr bwMode="auto">
          <a:xfrm rot="299490">
            <a:off x="378491"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Simplify</a:t>
            </a:r>
          </a:p>
        </p:txBody>
      </p:sp>
      <p:sp>
        <p:nvSpPr>
          <p:cNvPr id="5" name="Round Diagonal Corner Rectangle 4"/>
          <p:cNvSpPr/>
          <p:nvPr/>
        </p:nvSpPr>
        <p:spPr bwMode="auto">
          <a:xfrm rot="299490">
            <a:off x="2136837"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SMT Lib</a:t>
            </a:r>
          </a:p>
        </p:txBody>
      </p:sp>
      <p:sp>
        <p:nvSpPr>
          <p:cNvPr id="6" name="Round Diagonal Corner Rectangle 5"/>
          <p:cNvSpPr/>
          <p:nvPr/>
        </p:nvSpPr>
        <p:spPr bwMode="auto">
          <a:xfrm rot="299490">
            <a:off x="3895183"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Z3</a:t>
            </a:r>
          </a:p>
        </p:txBody>
      </p:sp>
      <p:sp>
        <p:nvSpPr>
          <p:cNvPr id="7" name="Round Diagonal Corner Rectangle 6"/>
          <p:cNvSpPr/>
          <p:nvPr/>
        </p:nvSpPr>
        <p:spPr bwMode="auto">
          <a:xfrm rot="299490">
            <a:off x="7411877"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Isabelle/HOL</a:t>
            </a:r>
          </a:p>
        </p:txBody>
      </p:sp>
      <p:cxnSp>
        <p:nvCxnSpPr>
          <p:cNvPr id="8" name="Straight Arrow Connector 7"/>
          <p:cNvCxnSpPr/>
          <p:nvPr/>
        </p:nvCxnSpPr>
        <p:spPr>
          <a:xfrm>
            <a:off x="1676400" y="2345323"/>
            <a:ext cx="1481143" cy="719864"/>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13" idx="2"/>
          </p:cNvCxnSpPr>
          <p:nvPr/>
        </p:nvCxnSpPr>
        <p:spPr>
          <a:xfrm>
            <a:off x="2872781" y="2345323"/>
            <a:ext cx="649089" cy="550277"/>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15" idx="2"/>
          </p:cNvCxnSpPr>
          <p:nvPr/>
        </p:nvCxnSpPr>
        <p:spPr>
          <a:xfrm>
            <a:off x="3881233" y="2332171"/>
            <a:ext cx="376450" cy="715829"/>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6" idx="2"/>
          </p:cNvCxnSpPr>
          <p:nvPr/>
        </p:nvCxnSpPr>
        <p:spPr>
          <a:xfrm>
            <a:off x="4938516" y="2345323"/>
            <a:ext cx="0" cy="719864"/>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7" idx="2"/>
          </p:cNvCxnSpPr>
          <p:nvPr/>
        </p:nvCxnSpPr>
        <p:spPr>
          <a:xfrm flipH="1">
            <a:off x="5618805" y="2345323"/>
            <a:ext cx="378176" cy="550277"/>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4" idx="3"/>
          </p:cNvCxnSpPr>
          <p:nvPr/>
        </p:nvCxnSpPr>
        <p:spPr>
          <a:xfrm flipH="1">
            <a:off x="1133661" y="4038600"/>
            <a:ext cx="2219139" cy="96630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3352800" y="4343400"/>
            <a:ext cx="685801" cy="66150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6" idx="3"/>
          </p:cNvCxnSpPr>
          <p:nvPr/>
        </p:nvCxnSpPr>
        <p:spPr>
          <a:xfrm>
            <a:off x="4574862" y="4445552"/>
            <a:ext cx="75491" cy="559352"/>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7" idx="3"/>
          </p:cNvCxnSpPr>
          <p:nvPr/>
        </p:nvCxnSpPr>
        <p:spPr>
          <a:xfrm>
            <a:off x="5807893" y="3886200"/>
            <a:ext cx="2359154" cy="1118704"/>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Heart 21"/>
          <p:cNvSpPr/>
          <p:nvPr/>
        </p:nvSpPr>
        <p:spPr bwMode="auto">
          <a:xfrm>
            <a:off x="2895600" y="2895600"/>
            <a:ext cx="3200400" cy="1600200"/>
          </a:xfrm>
          <a:prstGeom prst="heart">
            <a:avLst/>
          </a:prstGeom>
          <a:ln>
            <a:headEnd type="none" w="med" len="med"/>
            <a:tailEnd type="none" w="med" len="med"/>
          </a:ln>
          <a:effectLst>
            <a:outerShdw blurRad="152400" dist="317500" dir="5400000" sx="90000" sy="-19000" rotWithShape="0">
              <a:prstClr val="black">
                <a:alpha val="15000"/>
              </a:prstClr>
            </a:outerShdw>
          </a:effectLst>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Boogie</a:t>
            </a:r>
          </a:p>
        </p:txBody>
      </p:sp>
      <p:sp>
        <p:nvSpPr>
          <p:cNvPr id="26" name="Rounded Rectangle 25"/>
          <p:cNvSpPr/>
          <p:nvPr/>
        </p:nvSpPr>
        <p:spPr bwMode="auto">
          <a:xfrm rot="900000">
            <a:off x="7553924" y="1371599"/>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Region Logic</a:t>
            </a:r>
          </a:p>
        </p:txBody>
      </p:sp>
      <p:sp>
        <p:nvSpPr>
          <p:cNvPr id="23" name="Rounded Rectangle 22"/>
          <p:cNvSpPr/>
          <p:nvPr/>
        </p:nvSpPr>
        <p:spPr bwMode="auto">
          <a:xfrm rot="900000">
            <a:off x="6437114" y="1371599"/>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Java BML</a:t>
            </a:r>
          </a:p>
        </p:txBody>
      </p:sp>
      <p:sp>
        <p:nvSpPr>
          <p:cNvPr id="17" name="Rounded Rectangle 16"/>
          <p:cNvSpPr/>
          <p:nvPr/>
        </p:nvSpPr>
        <p:spPr bwMode="auto">
          <a:xfrm rot="900000">
            <a:off x="5420324" y="1371600"/>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Eiffel</a:t>
            </a:r>
            <a:b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br>
            <a:r>
              <a:rPr lang="en-US" sz="16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a:t>
            </a:r>
            <a:r>
              <a:rPr lang="en-US" sz="1600" dirty="0" err="1"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EveProofs</a:t>
            </a:r>
            <a:r>
              <a:rPr lang="en-US" sz="16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a:t>
            </a: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16" name="Rounded Rectangle 15"/>
          <p:cNvSpPr/>
          <p:nvPr/>
        </p:nvSpPr>
        <p:spPr bwMode="auto">
          <a:xfrm rot="900000">
            <a:off x="4361859" y="1371600"/>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Chalice</a:t>
            </a:r>
          </a:p>
        </p:txBody>
      </p:sp>
      <p:sp>
        <p:nvSpPr>
          <p:cNvPr id="15" name="Rounded Rectangle 14"/>
          <p:cNvSpPr/>
          <p:nvPr/>
        </p:nvSpPr>
        <p:spPr bwMode="auto">
          <a:xfrm rot="900000">
            <a:off x="3304576" y="1358448"/>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Dafny</a:t>
            </a:r>
            <a:endParaRPr lang="en-US" sz="2400" dirty="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13" name="Rounded Rectangle 12"/>
          <p:cNvSpPr/>
          <p:nvPr/>
        </p:nvSpPr>
        <p:spPr bwMode="auto">
          <a:xfrm rot="900000">
            <a:off x="2296124" y="1371600"/>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HAVOC (C)</a:t>
            </a:r>
          </a:p>
        </p:txBody>
      </p:sp>
      <p:sp>
        <p:nvSpPr>
          <p:cNvPr id="14" name="Rounded Rectangle 13"/>
          <p:cNvSpPr/>
          <p:nvPr/>
        </p:nvSpPr>
        <p:spPr bwMode="auto">
          <a:xfrm rot="900000">
            <a:off x="1144789" y="1371600"/>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VCC</a:t>
            </a:r>
            <a:b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b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(C)</a:t>
            </a:r>
          </a:p>
        </p:txBody>
      </p:sp>
      <p:sp>
        <p:nvSpPr>
          <p:cNvPr id="24" name="Rounded Rectangle 23"/>
          <p:cNvSpPr/>
          <p:nvPr/>
        </p:nvSpPr>
        <p:spPr bwMode="auto">
          <a:xfrm rot="900000">
            <a:off x="86324" y="1371598"/>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Spec#</a:t>
            </a:r>
          </a:p>
        </p:txBody>
      </p:sp>
      <p:cxnSp>
        <p:nvCxnSpPr>
          <p:cNvPr id="28" name="Straight Arrow Connector 27"/>
          <p:cNvCxnSpPr>
            <a:stCxn id="24" idx="2"/>
          </p:cNvCxnSpPr>
          <p:nvPr/>
        </p:nvCxnSpPr>
        <p:spPr>
          <a:xfrm>
            <a:off x="662981" y="2345321"/>
            <a:ext cx="2245123" cy="978754"/>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23" idx="2"/>
          </p:cNvCxnSpPr>
          <p:nvPr/>
        </p:nvCxnSpPr>
        <p:spPr>
          <a:xfrm flipH="1">
            <a:off x="6012453" y="2345322"/>
            <a:ext cx="1001318" cy="70267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6" idx="2"/>
          </p:cNvCxnSpPr>
          <p:nvPr/>
        </p:nvCxnSpPr>
        <p:spPr>
          <a:xfrm flipH="1">
            <a:off x="6154348" y="2345322"/>
            <a:ext cx="1976233" cy="85507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32" name="Round Diagonal Corner Rectangle 31"/>
          <p:cNvSpPr/>
          <p:nvPr/>
        </p:nvSpPr>
        <p:spPr bwMode="auto">
          <a:xfrm rot="299490">
            <a:off x="5653529" y="5003315"/>
            <a:ext cx="1437409" cy="838200"/>
          </a:xfrm>
          <a:prstGeom prst="round2DiagRect">
            <a:avLst/>
          </a:prstGeom>
          <a:ln>
            <a:headEnd type="none" w="med" len="med"/>
            <a:tailEnd type="none" w="med" len="med"/>
          </a:ln>
          <a:effectLst>
            <a:outerShdw blurRad="76200" dist="12700" dir="2700000" sy="-23000" kx="-800400" algn="bl" rotWithShape="0">
              <a:prstClr val="black">
                <a:alpha val="20000"/>
              </a:prstClr>
            </a:outerShdw>
          </a:effectLst>
          <a:scene3d>
            <a:camera prst="obliqueTopLeft">
              <a:rot lat="0" lon="600000" rev="0"/>
            </a:camera>
            <a:lightRig rig="glow" dir="t">
              <a:rot lat="0" lon="0" rev="6360000"/>
            </a:lightRig>
          </a:scene3d>
          <a:sp3d contourW="1000" prstMaterial="flat">
            <a:bevelT w="95250" h="1016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SMT Lib 2</a:t>
            </a:r>
          </a:p>
        </p:txBody>
      </p:sp>
      <p:cxnSp>
        <p:nvCxnSpPr>
          <p:cNvPr id="33" name="Straight Arrow Connector 32"/>
          <p:cNvCxnSpPr>
            <a:endCxn id="32" idx="3"/>
          </p:cNvCxnSpPr>
          <p:nvPr/>
        </p:nvCxnSpPr>
        <p:spPr>
          <a:xfrm>
            <a:off x="5316148" y="4114801"/>
            <a:ext cx="1092551" cy="890103"/>
          </a:xfrm>
          <a:prstGeom prst="straightConnector1">
            <a:avLst/>
          </a:prstGeom>
          <a:ln w="28575">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bwMode="auto">
          <a:xfrm rot="900000">
            <a:off x="8087324" y="89352"/>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a:t>
            </a:r>
          </a:p>
        </p:txBody>
      </p:sp>
      <p:sp>
        <p:nvSpPr>
          <p:cNvPr id="40" name="Rounded Rectangle 39"/>
          <p:cNvSpPr/>
          <p:nvPr/>
        </p:nvSpPr>
        <p:spPr bwMode="auto">
          <a:xfrm rot="900000">
            <a:off x="7172924" y="165552"/>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Boogie x86</a:t>
            </a:r>
          </a:p>
        </p:txBody>
      </p:sp>
      <p:sp>
        <p:nvSpPr>
          <p:cNvPr id="50" name="Freeform 49"/>
          <p:cNvSpPr/>
          <p:nvPr/>
        </p:nvSpPr>
        <p:spPr>
          <a:xfrm>
            <a:off x="5888182" y="3324075"/>
            <a:ext cx="1115749" cy="909776"/>
          </a:xfrm>
          <a:custGeom>
            <a:avLst/>
            <a:gdLst>
              <a:gd name="connsiteX0" fmla="*/ 0 w 1115749"/>
              <a:gd name="connsiteY0" fmla="*/ 402798 h 909776"/>
              <a:gd name="connsiteX1" fmla="*/ 886691 w 1115749"/>
              <a:gd name="connsiteY1" fmla="*/ 901561 h 909776"/>
              <a:gd name="connsiteX2" fmla="*/ 1066800 w 1115749"/>
              <a:gd name="connsiteY2" fmla="*/ 42580 h 909776"/>
              <a:gd name="connsiteX3" fmla="*/ 152400 w 1115749"/>
              <a:gd name="connsiteY3" fmla="*/ 208834 h 909776"/>
            </a:gdLst>
            <a:ahLst/>
            <a:cxnLst>
              <a:cxn ang="0">
                <a:pos x="connsiteX0" y="connsiteY0"/>
              </a:cxn>
              <a:cxn ang="0">
                <a:pos x="connsiteX1" y="connsiteY1"/>
              </a:cxn>
              <a:cxn ang="0">
                <a:pos x="connsiteX2" y="connsiteY2"/>
              </a:cxn>
              <a:cxn ang="0">
                <a:pos x="connsiteX3" y="connsiteY3"/>
              </a:cxn>
            </a:cxnLst>
            <a:rect l="l" t="t" r="r" b="b"/>
            <a:pathLst>
              <a:path w="1115749" h="909776">
                <a:moveTo>
                  <a:pt x="0" y="402798"/>
                </a:moveTo>
                <a:cubicBezTo>
                  <a:pt x="354445" y="682197"/>
                  <a:pt x="708891" y="961597"/>
                  <a:pt x="886691" y="901561"/>
                </a:cubicBezTo>
                <a:cubicBezTo>
                  <a:pt x="1064491" y="841525"/>
                  <a:pt x="1189182" y="158034"/>
                  <a:pt x="1066800" y="42580"/>
                </a:cubicBezTo>
                <a:cubicBezTo>
                  <a:pt x="944418" y="-72874"/>
                  <a:pt x="548409" y="67980"/>
                  <a:pt x="152400" y="208834"/>
                </a:cubicBezTo>
              </a:path>
            </a:pathLst>
          </a:cu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Rounded Rectangle 50"/>
          <p:cNvSpPr/>
          <p:nvPr/>
        </p:nvSpPr>
        <p:spPr bwMode="auto">
          <a:xfrm rot="900000">
            <a:off x="6081917" y="215448"/>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STORM (C)</a:t>
            </a:r>
          </a:p>
        </p:txBody>
      </p:sp>
      <p:sp>
        <p:nvSpPr>
          <p:cNvPr id="43" name="Rounded Rectangle 42"/>
          <p:cNvSpPr/>
          <p:nvPr/>
        </p:nvSpPr>
        <p:spPr bwMode="auto">
          <a:xfrm rot="900000">
            <a:off x="5191724" y="394152"/>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C B Analyze</a:t>
            </a:r>
          </a:p>
        </p:txBody>
      </p:sp>
      <p:sp>
        <p:nvSpPr>
          <p:cNvPr id="62" name="Rounded Rectangle 61"/>
          <p:cNvSpPr/>
          <p:nvPr/>
        </p:nvSpPr>
        <p:spPr bwMode="auto">
          <a:xfrm rot="900000">
            <a:off x="3990376" y="444048"/>
            <a:ext cx="1409700" cy="990600"/>
          </a:xfrm>
          <a:prstGeom prst="roundRect">
            <a:avLst/>
          </a:prstGeom>
          <a:ln>
            <a:headEnd type="none" w="med" len="med"/>
            <a:tailEnd type="none" w="med" len="med"/>
          </a:ln>
          <a:effectLst>
            <a:outerShdw blurRad="152400" dist="317500" dir="5400000" sx="90000" sy="-19000" rotWithShape="0">
              <a:prstClr val="black">
                <a:alpha val="15000"/>
              </a:prstClr>
            </a:outerShdw>
          </a:effectLst>
          <a:scene3d>
            <a:camera prst="perspectiveHeroicExtremeLeftFacing">
              <a:rot lat="522495" lon="1766461" rev="81379"/>
            </a:camera>
            <a:lightRig rig="glow" dir="t">
              <a:rot lat="0" lon="0" rev="6360000"/>
            </a:lightRig>
          </a:scene3d>
          <a:sp3d contourW="1000" prstMaterial="flat">
            <a:bevelT w="95250" h="101600"/>
            <a:contourClr>
              <a:schemeClr val="accent4">
                <a:satMod val="300000"/>
              </a:schemeClr>
            </a:contourClr>
          </a:sp3d>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rPr>
              <a:t>QED</a:t>
            </a:r>
          </a:p>
        </p:txBody>
      </p:sp>
      <p:sp>
        <p:nvSpPr>
          <p:cNvPr id="2" name="Title 1"/>
          <p:cNvSpPr>
            <a:spLocks noGrp="1"/>
          </p:cNvSpPr>
          <p:nvPr>
            <p:ph type="title"/>
          </p:nvPr>
        </p:nvSpPr>
        <p:spPr/>
        <p:txBody>
          <a:bodyPr/>
          <a:lstStyle/>
          <a:p>
            <a:r>
              <a:rPr lang="en-US" dirty="0" smtClean="0"/>
              <a:t>Verification architecture</a:t>
            </a:r>
            <a:endParaRPr lang="en-US" dirty="0"/>
          </a:p>
        </p:txBody>
      </p:sp>
    </p:spTree>
    <p:extLst>
      <p:ext uri="{BB962C8B-B14F-4D97-AF65-F5344CB8AC3E}">
        <p14:creationId xmlns:p14="http://schemas.microsoft.com/office/powerpoint/2010/main" val="238748763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7"/>
            <a:ext cx="8382000" cy="664797"/>
          </a:xfrm>
        </p:spPr>
        <p:txBody>
          <a:bodyPr/>
          <a:lstStyle/>
          <a:p>
            <a:r>
              <a:rPr dirty="0" smtClean="0"/>
              <a:t>Boogie language overview</a:t>
            </a:r>
            <a:endParaRPr lang="en-US" dirty="0"/>
          </a:p>
        </p:txBody>
      </p:sp>
      <p:sp>
        <p:nvSpPr>
          <p:cNvPr id="3" name="Content Placeholder 2"/>
          <p:cNvSpPr>
            <a:spLocks noGrp="1"/>
          </p:cNvSpPr>
          <p:nvPr>
            <p:ph idx="4294967295"/>
          </p:nvPr>
        </p:nvSpPr>
        <p:spPr>
          <a:xfrm>
            <a:off x="381000" y="1066800"/>
            <a:ext cx="8610600" cy="4139595"/>
          </a:xfrm>
          <a:prstGeom prst="rect">
            <a:avLst/>
          </a:prstGeom>
        </p:spPr>
        <p:txBody>
          <a:bodyPr/>
          <a:lstStyle/>
          <a:p>
            <a:pPr>
              <a:buNone/>
            </a:pPr>
            <a:r>
              <a:rPr lang="en-US" sz="3000" dirty="0" smtClean="0"/>
              <a:t>Mathematical features</a:t>
            </a:r>
          </a:p>
          <a:p>
            <a:r>
              <a:rPr lang="en-US" sz="2800" dirty="0">
                <a:solidFill>
                  <a:srgbClr val="0000FF"/>
                </a:solidFill>
                <a:latin typeface="Consolas"/>
                <a:ea typeface="Calibri"/>
              </a:rPr>
              <a:t>type</a:t>
            </a:r>
            <a:r>
              <a:rPr lang="en-US" sz="2800" dirty="0">
                <a:solidFill>
                  <a:schemeClr val="bg1"/>
                </a:solidFill>
                <a:latin typeface="Consolas"/>
                <a:ea typeface="Calibri"/>
              </a:rPr>
              <a:t> </a:t>
            </a:r>
            <a:r>
              <a:rPr lang="en-US" sz="2800" dirty="0" smtClean="0">
                <a:solidFill>
                  <a:schemeClr val="bg1"/>
                </a:solidFill>
                <a:latin typeface="Consolas"/>
                <a:ea typeface="Calibri"/>
              </a:rPr>
              <a:t>T</a:t>
            </a:r>
            <a:endParaRPr lang="en-US" sz="2800" dirty="0">
              <a:solidFill>
                <a:schemeClr val="bg1"/>
              </a:solidFill>
              <a:latin typeface="Consolas"/>
              <a:ea typeface="Calibri"/>
            </a:endParaRPr>
          </a:p>
          <a:p>
            <a:r>
              <a:rPr lang="en-US" sz="2800" dirty="0" err="1">
                <a:solidFill>
                  <a:srgbClr val="0000FF"/>
                </a:solidFill>
                <a:latin typeface="Consolas"/>
                <a:ea typeface="Calibri"/>
              </a:rPr>
              <a:t>const</a:t>
            </a:r>
            <a:r>
              <a:rPr lang="en-US" sz="2800" dirty="0">
                <a:solidFill>
                  <a:schemeClr val="bg1"/>
                </a:solidFill>
                <a:latin typeface="Consolas"/>
                <a:ea typeface="Calibri"/>
              </a:rPr>
              <a:t> </a:t>
            </a:r>
            <a:r>
              <a:rPr lang="en-US" sz="2800" dirty="0" smtClean="0">
                <a:solidFill>
                  <a:schemeClr val="bg1"/>
                </a:solidFill>
                <a:latin typeface="Consolas"/>
                <a:ea typeface="Calibri"/>
              </a:rPr>
              <a:t>x…</a:t>
            </a:r>
            <a:endParaRPr lang="en-US" sz="2800" dirty="0">
              <a:solidFill>
                <a:schemeClr val="bg1"/>
              </a:solidFill>
              <a:latin typeface="Consolas"/>
              <a:ea typeface="Calibri"/>
            </a:endParaRPr>
          </a:p>
          <a:p>
            <a:r>
              <a:rPr lang="en-US" sz="2800" dirty="0">
                <a:solidFill>
                  <a:srgbClr val="0000FF"/>
                </a:solidFill>
                <a:latin typeface="Consolas"/>
                <a:ea typeface="Calibri"/>
              </a:rPr>
              <a:t>function</a:t>
            </a:r>
            <a:r>
              <a:rPr lang="en-US" sz="2800" dirty="0">
                <a:solidFill>
                  <a:schemeClr val="bg1"/>
                </a:solidFill>
                <a:latin typeface="Consolas"/>
                <a:ea typeface="Calibri"/>
              </a:rPr>
              <a:t> </a:t>
            </a:r>
            <a:r>
              <a:rPr lang="en-US" sz="2800" dirty="0" smtClean="0">
                <a:solidFill>
                  <a:schemeClr val="bg1"/>
                </a:solidFill>
                <a:latin typeface="Consolas"/>
                <a:ea typeface="Calibri"/>
              </a:rPr>
              <a:t>f…</a:t>
            </a:r>
            <a:endParaRPr lang="en-US" sz="2800" dirty="0">
              <a:solidFill>
                <a:schemeClr val="bg1"/>
              </a:solidFill>
              <a:latin typeface="Consolas"/>
              <a:ea typeface="Calibri"/>
            </a:endParaRPr>
          </a:p>
          <a:p>
            <a:r>
              <a:rPr lang="en-US" sz="2800" dirty="0">
                <a:solidFill>
                  <a:srgbClr val="0000FF"/>
                </a:solidFill>
                <a:latin typeface="Consolas"/>
                <a:ea typeface="Calibri"/>
              </a:rPr>
              <a:t>axiom</a:t>
            </a:r>
            <a:r>
              <a:rPr lang="en-US" sz="2800" dirty="0">
                <a:solidFill>
                  <a:schemeClr val="bg1"/>
                </a:solidFill>
                <a:latin typeface="Consolas"/>
                <a:ea typeface="Calibri"/>
              </a:rPr>
              <a:t> </a:t>
            </a:r>
            <a:r>
              <a:rPr lang="en-US" sz="2800" dirty="0" smtClean="0">
                <a:solidFill>
                  <a:schemeClr val="bg1"/>
                </a:solidFill>
                <a:latin typeface="Consolas"/>
                <a:ea typeface="Calibri"/>
              </a:rPr>
              <a:t>E</a:t>
            </a:r>
            <a:endParaRPr lang="en-US" sz="2400" dirty="0">
              <a:solidFill>
                <a:schemeClr val="bg1"/>
              </a:solidFill>
              <a:latin typeface="Consolas"/>
              <a:ea typeface="Calibri"/>
            </a:endParaRPr>
          </a:p>
          <a:p>
            <a:pPr>
              <a:buNone/>
            </a:pPr>
            <a:r>
              <a:rPr lang="en-US" sz="3000" dirty="0" smtClean="0"/>
              <a:t>Imperative features</a:t>
            </a:r>
          </a:p>
          <a:p>
            <a:r>
              <a:rPr lang="en-US" sz="2600" dirty="0" err="1">
                <a:solidFill>
                  <a:srgbClr val="0000FF"/>
                </a:solidFill>
                <a:latin typeface="Consolas"/>
                <a:ea typeface="Calibri"/>
              </a:rPr>
              <a:t>var</a:t>
            </a:r>
            <a:r>
              <a:rPr lang="en-US" sz="2600" dirty="0">
                <a:solidFill>
                  <a:schemeClr val="bg1"/>
                </a:solidFill>
                <a:latin typeface="Consolas"/>
                <a:ea typeface="Calibri"/>
              </a:rPr>
              <a:t> </a:t>
            </a:r>
            <a:r>
              <a:rPr lang="en-US" sz="2600" dirty="0" smtClean="0">
                <a:solidFill>
                  <a:schemeClr val="bg1"/>
                </a:solidFill>
                <a:latin typeface="Consolas"/>
                <a:ea typeface="Calibri"/>
              </a:rPr>
              <a:t>y… </a:t>
            </a:r>
            <a:endParaRPr lang="en-US" sz="2600" dirty="0">
              <a:solidFill>
                <a:schemeClr val="bg1"/>
              </a:solidFill>
              <a:latin typeface="Consolas"/>
              <a:ea typeface="Calibri"/>
            </a:endParaRPr>
          </a:p>
          <a:p>
            <a:r>
              <a:rPr lang="en-US" sz="2600" dirty="0">
                <a:solidFill>
                  <a:srgbClr val="0000FF"/>
                </a:solidFill>
                <a:latin typeface="Consolas"/>
                <a:ea typeface="Calibri"/>
              </a:rPr>
              <a:t>procedure</a:t>
            </a:r>
            <a:r>
              <a:rPr lang="en-US" sz="2600" dirty="0">
                <a:solidFill>
                  <a:schemeClr val="bg1"/>
                </a:solidFill>
                <a:latin typeface="Consolas"/>
                <a:ea typeface="Calibri"/>
              </a:rPr>
              <a:t> </a:t>
            </a:r>
            <a:r>
              <a:rPr lang="en-US" sz="2600" dirty="0" smtClean="0">
                <a:solidFill>
                  <a:schemeClr val="bg1"/>
                </a:solidFill>
                <a:latin typeface="Consolas"/>
                <a:ea typeface="Calibri"/>
              </a:rPr>
              <a:t>P… …</a:t>
            </a:r>
            <a:r>
              <a:rPr lang="en-US" sz="2600" i="1" dirty="0" smtClean="0">
                <a:solidFill>
                  <a:schemeClr val="bg1"/>
                </a:solidFill>
                <a:latin typeface="Consolas"/>
                <a:ea typeface="Calibri"/>
              </a:rPr>
              <a:t>spec</a:t>
            </a:r>
            <a:r>
              <a:rPr lang="en-US" sz="2600" dirty="0" smtClean="0">
                <a:solidFill>
                  <a:schemeClr val="bg1"/>
                </a:solidFill>
                <a:latin typeface="Consolas"/>
                <a:ea typeface="Calibri"/>
              </a:rPr>
              <a:t>…</a:t>
            </a:r>
          </a:p>
          <a:p>
            <a:r>
              <a:rPr lang="en-US" sz="2600" dirty="0" smtClean="0">
                <a:solidFill>
                  <a:srgbClr val="0000FF"/>
                </a:solidFill>
                <a:latin typeface="Consolas"/>
                <a:ea typeface="Calibri"/>
              </a:rPr>
              <a:t>implementation</a:t>
            </a:r>
            <a:r>
              <a:rPr lang="en-US" sz="2600" dirty="0" smtClean="0">
                <a:solidFill>
                  <a:schemeClr val="bg1"/>
                </a:solidFill>
                <a:latin typeface="Consolas"/>
                <a:ea typeface="Calibri"/>
              </a:rPr>
              <a:t> P… { …</a:t>
            </a:r>
            <a:r>
              <a:rPr lang="en-US" sz="2600" i="1" dirty="0" smtClean="0">
                <a:solidFill>
                  <a:schemeClr val="bg1"/>
                </a:solidFill>
                <a:latin typeface="Consolas"/>
                <a:ea typeface="Calibri"/>
              </a:rPr>
              <a:t>body</a:t>
            </a:r>
            <a:r>
              <a:rPr lang="en-US" sz="2600" dirty="0" smtClean="0">
                <a:solidFill>
                  <a:schemeClr val="bg1"/>
                </a:solidFill>
                <a:latin typeface="Consolas"/>
                <a:ea typeface="Calibri"/>
              </a:rPr>
              <a:t>… }</a:t>
            </a:r>
            <a:endParaRPr lang="en-US" sz="2600" dirty="0">
              <a:solidFill>
                <a:schemeClr val="bg1"/>
              </a:solidFill>
              <a:latin typeface="Consolas"/>
              <a:ea typeface="Calibri"/>
            </a:endParaRPr>
          </a:p>
        </p:txBody>
      </p:sp>
    </p:spTree>
    <p:extLst>
      <p:ext uri="{BB962C8B-B14F-4D97-AF65-F5344CB8AC3E}">
        <p14:creationId xmlns:p14="http://schemas.microsoft.com/office/powerpoint/2010/main" val="23740706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Boogie statements</a:t>
            </a:r>
            <a:endParaRPr lang="en-US" dirty="0"/>
          </a:p>
        </p:txBody>
      </p:sp>
      <p:sp>
        <p:nvSpPr>
          <p:cNvPr id="3" name="Content Placeholder 2"/>
          <p:cNvSpPr>
            <a:spLocks noGrp="1"/>
          </p:cNvSpPr>
          <p:nvPr>
            <p:ph sz="half" idx="1"/>
          </p:nvPr>
        </p:nvSpPr>
        <p:spPr>
          <a:xfrm>
            <a:off x="381000" y="1411553"/>
            <a:ext cx="4114800" cy="3693319"/>
          </a:xfrm>
        </p:spPr>
        <p:txBody>
          <a:bodyPr/>
          <a:lstStyle/>
          <a:p>
            <a:r>
              <a:rPr lang="en-US" sz="3200" dirty="0">
                <a:solidFill>
                  <a:schemeClr val="bg1"/>
                </a:solidFill>
                <a:latin typeface="Consolas"/>
                <a:ea typeface="Calibri"/>
              </a:rPr>
              <a:t>x := E</a:t>
            </a:r>
          </a:p>
          <a:p>
            <a:r>
              <a:rPr lang="en-US" sz="3200" dirty="0" smtClean="0">
                <a:solidFill>
                  <a:schemeClr val="bg1"/>
                </a:solidFill>
                <a:latin typeface="Consolas"/>
                <a:ea typeface="Calibri"/>
              </a:rPr>
              <a:t>a[i] </a:t>
            </a:r>
            <a:r>
              <a:rPr lang="en-US" sz="3200" dirty="0">
                <a:solidFill>
                  <a:schemeClr val="bg1"/>
                </a:solidFill>
                <a:latin typeface="Consolas"/>
                <a:ea typeface="Calibri"/>
              </a:rPr>
              <a:t>:= E</a:t>
            </a:r>
          </a:p>
          <a:p>
            <a:r>
              <a:rPr lang="en-US" sz="3200" dirty="0">
                <a:solidFill>
                  <a:srgbClr val="0000FF"/>
                </a:solidFill>
                <a:latin typeface="Consolas"/>
                <a:ea typeface="Calibri"/>
              </a:rPr>
              <a:t>havoc</a:t>
            </a:r>
            <a:r>
              <a:rPr lang="en-US" sz="3200" dirty="0">
                <a:solidFill>
                  <a:schemeClr val="bg1"/>
                </a:solidFill>
                <a:latin typeface="Consolas"/>
                <a:ea typeface="Calibri"/>
              </a:rPr>
              <a:t> x</a:t>
            </a:r>
          </a:p>
          <a:p>
            <a:r>
              <a:rPr lang="en-US" sz="3200" dirty="0">
                <a:solidFill>
                  <a:srgbClr val="0000FF"/>
                </a:solidFill>
                <a:latin typeface="Consolas"/>
                <a:ea typeface="Calibri"/>
              </a:rPr>
              <a:t>assert</a:t>
            </a:r>
            <a:r>
              <a:rPr lang="en-US" sz="3200" dirty="0">
                <a:solidFill>
                  <a:schemeClr val="bg1"/>
                </a:solidFill>
                <a:latin typeface="Consolas"/>
                <a:ea typeface="Calibri"/>
              </a:rPr>
              <a:t> E</a:t>
            </a:r>
          </a:p>
          <a:p>
            <a:r>
              <a:rPr lang="en-US" sz="3200" dirty="0">
                <a:solidFill>
                  <a:srgbClr val="0000FF"/>
                </a:solidFill>
                <a:latin typeface="Consolas"/>
                <a:ea typeface="Calibri"/>
              </a:rPr>
              <a:t>assume</a:t>
            </a:r>
            <a:r>
              <a:rPr lang="en-US" sz="3200" dirty="0">
                <a:solidFill>
                  <a:schemeClr val="bg1"/>
                </a:solidFill>
                <a:latin typeface="Consolas"/>
                <a:ea typeface="Calibri"/>
              </a:rPr>
              <a:t> E</a:t>
            </a:r>
          </a:p>
          <a:p>
            <a:r>
              <a:rPr lang="en-US" sz="3200" dirty="0">
                <a:solidFill>
                  <a:schemeClr val="bg1"/>
                </a:solidFill>
                <a:latin typeface="Consolas"/>
                <a:ea typeface="Calibri"/>
              </a:rPr>
              <a:t>;</a:t>
            </a:r>
          </a:p>
          <a:p>
            <a:r>
              <a:rPr lang="en-US" sz="3200" dirty="0">
                <a:solidFill>
                  <a:srgbClr val="0000FF"/>
                </a:solidFill>
                <a:latin typeface="Consolas"/>
                <a:ea typeface="Calibri"/>
              </a:rPr>
              <a:t>call</a:t>
            </a:r>
            <a:r>
              <a:rPr lang="en-US" sz="3200" dirty="0">
                <a:solidFill>
                  <a:schemeClr val="bg1"/>
                </a:solidFill>
                <a:latin typeface="Consolas"/>
                <a:ea typeface="Calibri"/>
              </a:rPr>
              <a:t> P()</a:t>
            </a:r>
          </a:p>
        </p:txBody>
      </p:sp>
      <p:sp>
        <p:nvSpPr>
          <p:cNvPr id="4" name="Content Placeholder 3"/>
          <p:cNvSpPr>
            <a:spLocks noGrp="1"/>
          </p:cNvSpPr>
          <p:nvPr>
            <p:ph sz="half" idx="2"/>
          </p:nvPr>
        </p:nvSpPr>
        <p:spPr>
          <a:xfrm>
            <a:off x="4648200" y="1411553"/>
            <a:ext cx="4114800" cy="2609945"/>
          </a:xfrm>
        </p:spPr>
        <p:txBody>
          <a:bodyPr/>
          <a:lstStyle/>
          <a:p>
            <a:r>
              <a:rPr lang="en-US" sz="3200" dirty="0">
                <a:solidFill>
                  <a:srgbClr val="0000FF"/>
                </a:solidFill>
                <a:latin typeface="Consolas"/>
                <a:ea typeface="Calibri"/>
              </a:rPr>
              <a:t>if</a:t>
            </a:r>
          </a:p>
          <a:p>
            <a:r>
              <a:rPr lang="en-US" sz="3200" dirty="0">
                <a:solidFill>
                  <a:srgbClr val="0000FF"/>
                </a:solidFill>
                <a:latin typeface="Consolas"/>
                <a:ea typeface="Calibri"/>
              </a:rPr>
              <a:t>while</a:t>
            </a:r>
          </a:p>
          <a:p>
            <a:r>
              <a:rPr lang="en-US" sz="3200" dirty="0">
                <a:solidFill>
                  <a:srgbClr val="0000FF"/>
                </a:solidFill>
                <a:latin typeface="Consolas"/>
                <a:ea typeface="Calibri"/>
              </a:rPr>
              <a:t>break</a:t>
            </a:r>
          </a:p>
          <a:p>
            <a:r>
              <a:rPr lang="en-US" sz="3200" dirty="0">
                <a:solidFill>
                  <a:schemeClr val="bg1"/>
                </a:solidFill>
                <a:latin typeface="Consolas"/>
                <a:ea typeface="Calibri"/>
              </a:rPr>
              <a:t>label:</a:t>
            </a:r>
          </a:p>
          <a:p>
            <a:r>
              <a:rPr lang="en-US" sz="3200" dirty="0" err="1">
                <a:solidFill>
                  <a:srgbClr val="0000FF"/>
                </a:solidFill>
                <a:latin typeface="Consolas"/>
                <a:ea typeface="Calibri"/>
              </a:rPr>
              <a:t>goto</a:t>
            </a:r>
            <a:r>
              <a:rPr lang="en-US" sz="3200" dirty="0">
                <a:solidFill>
                  <a:schemeClr val="bg1"/>
                </a:solidFill>
                <a:latin typeface="Consolas"/>
                <a:ea typeface="Calibri"/>
              </a:rPr>
              <a:t> A, B</a:t>
            </a:r>
          </a:p>
        </p:txBody>
      </p:sp>
    </p:spTree>
    <p:extLst>
      <p:ext uri="{BB962C8B-B14F-4D97-AF65-F5344CB8AC3E}">
        <p14:creationId xmlns:p14="http://schemas.microsoft.com/office/powerpoint/2010/main" val="371529851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basics</a:t>
            </a:r>
            <a:endParaRPr lang="en-US" dirty="0"/>
          </a:p>
        </p:txBody>
      </p:sp>
      <p:sp>
        <p:nvSpPr>
          <p:cNvPr id="4" name="Snip Single Corner Rectangle 3"/>
          <p:cNvSpPr/>
          <p:nvPr/>
        </p:nvSpPr>
        <p:spPr bwMode="auto">
          <a:xfrm>
            <a:off x="381000" y="1066800"/>
            <a:ext cx="3886200" cy="5562600"/>
          </a:xfrm>
          <a:prstGeom prst="snip1Rect">
            <a:avLst>
              <a:gd name="adj" fmla="val 793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5" name="Snip Single Corner Rectangle 4"/>
          <p:cNvSpPr/>
          <p:nvPr/>
        </p:nvSpPr>
        <p:spPr bwMode="auto">
          <a:xfrm>
            <a:off x="4429432" y="1066800"/>
            <a:ext cx="4485968" cy="5562600"/>
          </a:xfrm>
          <a:prstGeom prst="snip1Rect">
            <a:avLst>
              <a:gd name="adj" fmla="val 793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endParaRPr>
          </a:p>
        </p:txBody>
      </p:sp>
      <p:sp>
        <p:nvSpPr>
          <p:cNvPr id="7" name="Snip Same Side Corner Rectangle 6"/>
          <p:cNvSpPr/>
          <p:nvPr/>
        </p:nvSpPr>
        <p:spPr bwMode="auto">
          <a:xfrm>
            <a:off x="381000" y="838200"/>
            <a:ext cx="1143000" cy="381000"/>
          </a:xfrm>
          <a:prstGeom prst="snip2Same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C</a:t>
            </a:r>
          </a:p>
        </p:txBody>
      </p:sp>
      <p:sp>
        <p:nvSpPr>
          <p:cNvPr id="8" name="Snip Same Side Corner Rectangle 7"/>
          <p:cNvSpPr/>
          <p:nvPr/>
        </p:nvSpPr>
        <p:spPr bwMode="auto">
          <a:xfrm>
            <a:off x="4419600" y="838200"/>
            <a:ext cx="1682592" cy="381000"/>
          </a:xfrm>
          <a:prstGeom prst="snip2Same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2700000" algn="tl" rotWithShape="0">
                    <a:schemeClr val="bg2">
                      <a:alpha val="40000"/>
                    </a:schemeClr>
                  </a:outerShdw>
                </a:effectLst>
                <a:latin typeface="Segoe" pitchFamily="34" charset="0"/>
              </a:rPr>
              <a:t>Boogie</a:t>
            </a:r>
          </a:p>
        </p:txBody>
      </p:sp>
      <p:sp>
        <p:nvSpPr>
          <p:cNvPr id="9" name="TextBox 8"/>
          <p:cNvSpPr txBox="1"/>
          <p:nvPr/>
        </p:nvSpPr>
        <p:spPr>
          <a:xfrm>
            <a:off x="533400" y="1447800"/>
            <a:ext cx="3733800" cy="4893647"/>
          </a:xfrm>
          <a:prstGeom prst="rect">
            <a:avLst/>
          </a:prstGeom>
          <a:noFill/>
        </p:spPr>
        <p:txBody>
          <a:bodyPr wrap="square" rtlCol="0">
            <a:spAutoFit/>
          </a:bodyPr>
          <a:lstStyle/>
          <a:p>
            <a:r>
              <a:rPr lang="en-US" sz="2400" dirty="0" err="1">
                <a:solidFill>
                  <a:srgbClr val="0000FF"/>
                </a:solidFill>
                <a:latin typeface="Consolas"/>
              </a:rPr>
              <a:t>int</a:t>
            </a:r>
            <a:r>
              <a:rPr lang="en-US" sz="2400" dirty="0">
                <a:solidFill>
                  <a:prstClr val="black"/>
                </a:solidFill>
                <a:latin typeface="Consolas"/>
              </a:rPr>
              <a:t> x;</a:t>
            </a:r>
          </a:p>
          <a:p>
            <a:endParaRPr lang="en-US" sz="2400" dirty="0">
              <a:solidFill>
                <a:prstClr val="black"/>
              </a:solidFill>
              <a:latin typeface="Consolas"/>
            </a:endParaRPr>
          </a:p>
          <a:p>
            <a:r>
              <a:rPr lang="en-US" sz="2400" dirty="0" err="1">
                <a:solidFill>
                  <a:srgbClr val="0000FF"/>
                </a:solidFill>
                <a:latin typeface="Consolas"/>
              </a:rPr>
              <a:t>int</a:t>
            </a:r>
            <a:r>
              <a:rPr lang="en-US" sz="2400" dirty="0">
                <a:solidFill>
                  <a:prstClr val="black"/>
                </a:solidFill>
                <a:latin typeface="Consolas"/>
              </a:rPr>
              <a:t> update(</a:t>
            </a:r>
            <a:r>
              <a:rPr lang="en-US" sz="2400" dirty="0" err="1">
                <a:solidFill>
                  <a:srgbClr val="0000FF"/>
                </a:solidFill>
                <a:latin typeface="Consolas"/>
              </a:rPr>
              <a:t>int</a:t>
            </a:r>
            <a:r>
              <a:rPr lang="en-US" sz="2400" dirty="0">
                <a:solidFill>
                  <a:prstClr val="black"/>
                </a:solidFill>
                <a:latin typeface="Consolas"/>
              </a:rPr>
              <a:t> y) {</a:t>
            </a:r>
          </a:p>
          <a:p>
            <a:r>
              <a:rPr lang="en-US" sz="2400" dirty="0">
                <a:solidFill>
                  <a:prstClr val="black"/>
                </a:solidFill>
                <a:latin typeface="Consolas"/>
              </a:rPr>
              <a:t>  </a:t>
            </a:r>
            <a:r>
              <a:rPr lang="en-US" sz="2400" dirty="0">
                <a:solidFill>
                  <a:srgbClr val="0000FF"/>
                </a:solidFill>
                <a:latin typeface="Consolas"/>
              </a:rPr>
              <a:t>if</a:t>
            </a:r>
            <a:r>
              <a:rPr lang="en-US" sz="2400" dirty="0">
                <a:solidFill>
                  <a:prstClr val="black"/>
                </a:solidFill>
                <a:latin typeface="Consolas"/>
              </a:rPr>
              <a:t> (x &lt; y)</a:t>
            </a:r>
          </a:p>
          <a:p>
            <a:r>
              <a:rPr lang="en-US" sz="2400" dirty="0">
                <a:solidFill>
                  <a:prstClr val="black"/>
                </a:solidFill>
                <a:latin typeface="Consolas"/>
              </a:rPr>
              <a:t>    x = y;</a:t>
            </a:r>
          </a:p>
          <a:p>
            <a:r>
              <a:rPr lang="en-US" sz="2400" dirty="0" smtClean="0">
                <a:latin typeface="Consolas"/>
              </a:rPr>
              <a:t>  </a:t>
            </a:r>
            <a:r>
              <a:rPr lang="en-US" sz="2400" dirty="0" smtClean="0">
                <a:solidFill>
                  <a:srgbClr val="0000FF"/>
                </a:solidFill>
                <a:latin typeface="Consolas"/>
              </a:rPr>
              <a:t>return</a:t>
            </a:r>
            <a:r>
              <a:rPr lang="en-US" sz="2400" dirty="0" smtClean="0">
                <a:solidFill>
                  <a:prstClr val="black"/>
                </a:solidFill>
                <a:latin typeface="Consolas"/>
              </a:rPr>
              <a:t> </a:t>
            </a:r>
            <a:r>
              <a:rPr lang="en-US" sz="2400" dirty="0">
                <a:solidFill>
                  <a:prstClr val="black"/>
                </a:solidFill>
                <a:latin typeface="Consolas"/>
              </a:rPr>
              <a:t>y;</a:t>
            </a:r>
          </a:p>
          <a:p>
            <a:r>
              <a:rPr lang="en-US" sz="2400" dirty="0" smtClean="0">
                <a:solidFill>
                  <a:prstClr val="black"/>
                </a:solidFill>
                <a:latin typeface="Consolas"/>
              </a:rPr>
              <a:t>}</a:t>
            </a:r>
          </a:p>
          <a:p>
            <a:endParaRPr lang="en-US" sz="2400" dirty="0">
              <a:solidFill>
                <a:prstClr val="black"/>
              </a:solidFill>
              <a:latin typeface="Consolas"/>
            </a:endParaRPr>
          </a:p>
          <a:p>
            <a:r>
              <a:rPr lang="en-US" sz="2400" dirty="0">
                <a:solidFill>
                  <a:srgbClr val="0000FF"/>
                </a:solidFill>
                <a:latin typeface="Consolas"/>
              </a:rPr>
              <a:t>void</a:t>
            </a:r>
            <a:r>
              <a:rPr lang="en-US" sz="2400" dirty="0">
                <a:solidFill>
                  <a:prstClr val="black"/>
                </a:solidFill>
                <a:latin typeface="Consolas"/>
              </a:rPr>
              <a:t> main() {</a:t>
            </a:r>
          </a:p>
          <a:p>
            <a:r>
              <a:rPr lang="en-US" sz="2400" dirty="0">
                <a:solidFill>
                  <a:prstClr val="black"/>
                </a:solidFill>
                <a:latin typeface="Consolas"/>
              </a:rPr>
              <a:t>  update(5);</a:t>
            </a:r>
          </a:p>
          <a:p>
            <a:r>
              <a:rPr lang="en-US" sz="2400" dirty="0">
                <a:solidFill>
                  <a:prstClr val="black"/>
                </a:solidFill>
                <a:latin typeface="Consolas"/>
              </a:rPr>
              <a:t>}</a:t>
            </a:r>
          </a:p>
          <a:p>
            <a:endParaRPr lang="en-US" sz="2400" dirty="0">
              <a:solidFill>
                <a:prstClr val="black"/>
              </a:solidFill>
              <a:latin typeface="Consolas"/>
            </a:endParaRPr>
          </a:p>
          <a:p>
            <a:endParaRPr lang="en-US" sz="2400" dirty="0" smtClean="0">
              <a:solidFill>
                <a:schemeClr val="bg1"/>
              </a:solidFill>
              <a:effectLst/>
            </a:endParaRPr>
          </a:p>
        </p:txBody>
      </p:sp>
      <p:sp>
        <p:nvSpPr>
          <p:cNvPr id="10" name="TextBox 9"/>
          <p:cNvSpPr txBox="1"/>
          <p:nvPr/>
        </p:nvSpPr>
        <p:spPr>
          <a:xfrm>
            <a:off x="4572000" y="1295400"/>
            <a:ext cx="4343400" cy="5940088"/>
          </a:xfrm>
          <a:prstGeom prst="rect">
            <a:avLst/>
          </a:prstGeom>
          <a:noFill/>
        </p:spPr>
        <p:txBody>
          <a:bodyPr wrap="square" rtlCol="0">
            <a:spAutoFit/>
          </a:bodyPr>
          <a:lstStyle/>
          <a:p>
            <a:r>
              <a:rPr lang="en-US" sz="2000" dirty="0" err="1">
                <a:solidFill>
                  <a:srgbClr val="0000FF"/>
                </a:solidFill>
                <a:latin typeface="Consolas"/>
              </a:rPr>
              <a:t>var</a:t>
            </a:r>
            <a:r>
              <a:rPr lang="en-US" sz="2000" dirty="0">
                <a:solidFill>
                  <a:prstClr val="black"/>
                </a:solidFill>
                <a:latin typeface="Consolas"/>
              </a:rPr>
              <a:t> x: </a:t>
            </a:r>
            <a:r>
              <a:rPr lang="en-US" sz="2000" dirty="0" err="1">
                <a:solidFill>
                  <a:srgbClr val="0000FF"/>
                </a:solidFill>
                <a:latin typeface="Consolas"/>
              </a:rPr>
              <a:t>int</a:t>
            </a:r>
            <a:r>
              <a:rPr lang="en-US" sz="2000" dirty="0">
                <a:solidFill>
                  <a:prstClr val="black"/>
                </a:solidFill>
                <a:latin typeface="Consolas"/>
              </a:rPr>
              <a:t>;</a:t>
            </a:r>
          </a:p>
          <a:p>
            <a:endParaRPr lang="en-US" sz="2000" dirty="0">
              <a:solidFill>
                <a:prstClr val="black"/>
              </a:solidFill>
              <a:latin typeface="Consolas"/>
            </a:endParaRPr>
          </a:p>
          <a:p>
            <a:r>
              <a:rPr lang="en-US" sz="2000" dirty="0">
                <a:solidFill>
                  <a:srgbClr val="0000FF"/>
                </a:solidFill>
                <a:latin typeface="Consolas"/>
              </a:rPr>
              <a:t>procedure</a:t>
            </a:r>
            <a:r>
              <a:rPr lang="en-US" sz="2000" dirty="0">
                <a:solidFill>
                  <a:prstClr val="black"/>
                </a:solidFill>
                <a:latin typeface="Consolas"/>
              </a:rPr>
              <a:t> update(y</a:t>
            </a:r>
            <a:r>
              <a:rPr lang="en-US" sz="2000" dirty="0" smtClean="0">
                <a:solidFill>
                  <a:prstClr val="black"/>
                </a:solidFill>
                <a:latin typeface="Consolas"/>
              </a:rPr>
              <a:t>: </a:t>
            </a:r>
            <a:r>
              <a:rPr lang="en-US" sz="2000" dirty="0" err="1" smtClean="0">
                <a:solidFill>
                  <a:srgbClr val="0000FF"/>
                </a:solidFill>
                <a:latin typeface="Consolas"/>
              </a:rPr>
              <a:t>int</a:t>
            </a:r>
            <a:r>
              <a:rPr lang="en-US" sz="2000" dirty="0" smtClean="0">
                <a:solidFill>
                  <a:prstClr val="black"/>
                </a:solidFill>
                <a:latin typeface="Consolas"/>
              </a:rPr>
              <a:t>)</a:t>
            </a:r>
            <a:br>
              <a:rPr lang="en-US" sz="2000" dirty="0" smtClean="0">
                <a:solidFill>
                  <a:prstClr val="black"/>
                </a:solidFill>
                <a:latin typeface="Consolas"/>
              </a:rPr>
            </a:br>
            <a:r>
              <a:rPr lang="en-US" sz="2000" dirty="0" smtClean="0">
                <a:solidFill>
                  <a:prstClr val="black"/>
                </a:solidFill>
                <a:latin typeface="Consolas"/>
              </a:rPr>
              <a:t>      </a:t>
            </a:r>
            <a:r>
              <a:rPr lang="en-US" sz="2000" dirty="0" smtClean="0">
                <a:solidFill>
                  <a:srgbClr val="0000FF"/>
                </a:solidFill>
                <a:latin typeface="Consolas"/>
              </a:rPr>
              <a:t>returns</a:t>
            </a:r>
            <a:r>
              <a:rPr lang="en-US" sz="2000" dirty="0" smtClean="0">
                <a:solidFill>
                  <a:prstClr val="black"/>
                </a:solidFill>
                <a:latin typeface="Consolas"/>
              </a:rPr>
              <a:t> </a:t>
            </a:r>
            <a:r>
              <a:rPr lang="en-US" sz="2000" dirty="0">
                <a:solidFill>
                  <a:prstClr val="black"/>
                </a:solidFill>
                <a:latin typeface="Consolas"/>
              </a:rPr>
              <a:t>($result: </a:t>
            </a:r>
            <a:r>
              <a:rPr lang="en-US" sz="2000" dirty="0" err="1">
                <a:solidFill>
                  <a:srgbClr val="0000FF"/>
                </a:solidFill>
                <a:latin typeface="Consolas"/>
              </a:rPr>
              <a:t>int</a:t>
            </a:r>
            <a:r>
              <a:rPr lang="en-US" sz="2000" dirty="0">
                <a:solidFill>
                  <a:prstClr val="black"/>
                </a:solidFill>
                <a:latin typeface="Consolas"/>
              </a:rPr>
              <a:t>)</a:t>
            </a:r>
          </a:p>
          <a:p>
            <a:r>
              <a:rPr lang="en-US" sz="2000" dirty="0" smtClean="0">
                <a:solidFill>
                  <a:srgbClr val="0000FF"/>
                </a:solidFill>
                <a:latin typeface="Consolas"/>
              </a:rPr>
              <a:t>  modifies</a:t>
            </a:r>
            <a:r>
              <a:rPr lang="en-US" sz="2000" dirty="0" smtClean="0">
                <a:solidFill>
                  <a:prstClr val="black"/>
                </a:solidFill>
                <a:latin typeface="Consolas"/>
              </a:rPr>
              <a:t> </a:t>
            </a:r>
            <a:r>
              <a:rPr lang="en-US" sz="2000" dirty="0">
                <a:solidFill>
                  <a:prstClr val="black"/>
                </a:solidFill>
                <a:latin typeface="Consolas"/>
              </a:rPr>
              <a:t>x;</a:t>
            </a:r>
          </a:p>
          <a:p>
            <a:r>
              <a:rPr lang="en-US" sz="2000" dirty="0" smtClean="0">
                <a:solidFill>
                  <a:prstClr val="black"/>
                </a:solidFill>
                <a:latin typeface="Consolas"/>
              </a:rPr>
              <a:t>{</a:t>
            </a:r>
            <a:endParaRPr lang="en-US" sz="2000" dirty="0">
              <a:solidFill>
                <a:prstClr val="black"/>
              </a:solidFill>
              <a:latin typeface="Consolas"/>
            </a:endParaRPr>
          </a:p>
          <a:p>
            <a:r>
              <a:rPr lang="en-US" sz="2000" dirty="0">
                <a:solidFill>
                  <a:prstClr val="black"/>
                </a:solidFill>
                <a:latin typeface="Consolas"/>
              </a:rPr>
              <a:t>  </a:t>
            </a:r>
            <a:r>
              <a:rPr lang="en-US" sz="2000" dirty="0">
                <a:solidFill>
                  <a:srgbClr val="0000FF"/>
                </a:solidFill>
                <a:latin typeface="Consolas"/>
              </a:rPr>
              <a:t>if</a:t>
            </a:r>
            <a:r>
              <a:rPr lang="en-US" sz="2000" dirty="0">
                <a:solidFill>
                  <a:prstClr val="black"/>
                </a:solidFill>
                <a:latin typeface="Consolas"/>
              </a:rPr>
              <a:t> (x &lt; y) {</a:t>
            </a:r>
          </a:p>
          <a:p>
            <a:r>
              <a:rPr lang="en-US" sz="2000" dirty="0">
                <a:solidFill>
                  <a:prstClr val="black"/>
                </a:solidFill>
                <a:latin typeface="Consolas"/>
              </a:rPr>
              <a:t>    x := y;</a:t>
            </a:r>
          </a:p>
          <a:p>
            <a:r>
              <a:rPr lang="en-US" sz="2000" dirty="0">
                <a:solidFill>
                  <a:prstClr val="black"/>
                </a:solidFill>
                <a:latin typeface="Consolas"/>
              </a:rPr>
              <a:t>  </a:t>
            </a:r>
            <a:r>
              <a:rPr lang="en-US" sz="2000" dirty="0" smtClean="0">
                <a:solidFill>
                  <a:prstClr val="black"/>
                </a:solidFill>
                <a:latin typeface="Consolas"/>
              </a:rPr>
              <a:t>}</a:t>
            </a:r>
          </a:p>
          <a:p>
            <a:r>
              <a:rPr lang="en-US" sz="2000" dirty="0">
                <a:solidFill>
                  <a:prstClr val="black"/>
                </a:solidFill>
                <a:latin typeface="Consolas"/>
              </a:rPr>
              <a:t> </a:t>
            </a:r>
            <a:r>
              <a:rPr lang="en-US" sz="2000" dirty="0" smtClean="0">
                <a:solidFill>
                  <a:prstClr val="black"/>
                </a:solidFill>
                <a:latin typeface="Consolas"/>
              </a:rPr>
              <a:t> $result := y;</a:t>
            </a:r>
            <a:endParaRPr lang="en-US" sz="2000" dirty="0">
              <a:solidFill>
                <a:prstClr val="black"/>
              </a:solidFill>
              <a:latin typeface="Consolas"/>
            </a:endParaRPr>
          </a:p>
          <a:p>
            <a:r>
              <a:rPr lang="en-US" sz="2000" dirty="0">
                <a:solidFill>
                  <a:prstClr val="black"/>
                </a:solidFill>
                <a:latin typeface="Consolas"/>
              </a:rPr>
              <a:t>}</a:t>
            </a:r>
          </a:p>
          <a:p>
            <a:endParaRPr lang="en-US" sz="2000" dirty="0">
              <a:solidFill>
                <a:prstClr val="black"/>
              </a:solidFill>
              <a:latin typeface="Consolas"/>
            </a:endParaRPr>
          </a:p>
          <a:p>
            <a:r>
              <a:rPr lang="en-US" sz="2000" dirty="0">
                <a:solidFill>
                  <a:srgbClr val="0000FF"/>
                </a:solidFill>
                <a:latin typeface="Consolas"/>
              </a:rPr>
              <a:t>procedure</a:t>
            </a:r>
            <a:r>
              <a:rPr lang="en-US" sz="2000" dirty="0">
                <a:solidFill>
                  <a:prstClr val="black"/>
                </a:solidFill>
                <a:latin typeface="Consolas"/>
              </a:rPr>
              <a:t> main()</a:t>
            </a:r>
          </a:p>
          <a:p>
            <a:r>
              <a:rPr lang="en-US" sz="2000" dirty="0">
                <a:solidFill>
                  <a:prstClr val="black"/>
                </a:solidFill>
                <a:latin typeface="Consolas"/>
              </a:rPr>
              <a:t>  </a:t>
            </a:r>
            <a:r>
              <a:rPr lang="en-US" sz="2000" dirty="0">
                <a:solidFill>
                  <a:srgbClr val="0000FF"/>
                </a:solidFill>
                <a:latin typeface="Consolas"/>
              </a:rPr>
              <a:t>modifies</a:t>
            </a:r>
            <a:r>
              <a:rPr lang="en-US" sz="2000" dirty="0">
                <a:solidFill>
                  <a:prstClr val="black"/>
                </a:solidFill>
                <a:latin typeface="Consolas"/>
              </a:rPr>
              <a:t> x;</a:t>
            </a:r>
          </a:p>
          <a:p>
            <a:r>
              <a:rPr lang="en-US" sz="2000" dirty="0">
                <a:solidFill>
                  <a:prstClr val="black"/>
                </a:solidFill>
                <a:latin typeface="Consolas"/>
              </a:rPr>
              <a:t>{</a:t>
            </a:r>
          </a:p>
          <a:p>
            <a:r>
              <a:rPr lang="en-US" sz="2000" dirty="0">
                <a:solidFill>
                  <a:prstClr val="black"/>
                </a:solidFill>
                <a:latin typeface="Consolas"/>
              </a:rPr>
              <a:t>  </a:t>
            </a:r>
            <a:r>
              <a:rPr lang="en-US" sz="2000" dirty="0">
                <a:solidFill>
                  <a:srgbClr val="0000FF"/>
                </a:solidFill>
                <a:latin typeface="Consolas"/>
              </a:rPr>
              <a:t>call</a:t>
            </a:r>
            <a:r>
              <a:rPr lang="en-US" sz="2000" dirty="0">
                <a:solidFill>
                  <a:prstClr val="black"/>
                </a:solidFill>
                <a:latin typeface="Consolas"/>
              </a:rPr>
              <a:t> update(5);</a:t>
            </a:r>
          </a:p>
          <a:p>
            <a:r>
              <a:rPr lang="en-US" sz="2000" dirty="0">
                <a:solidFill>
                  <a:prstClr val="black"/>
                </a:solidFill>
                <a:latin typeface="Consolas"/>
              </a:rPr>
              <a:t>}</a:t>
            </a:r>
          </a:p>
          <a:p>
            <a:endParaRPr lang="en-US" sz="2000" dirty="0">
              <a:solidFill>
                <a:prstClr val="black"/>
              </a:solidFill>
              <a:latin typeface="Consolas"/>
            </a:endParaRPr>
          </a:p>
          <a:p>
            <a:endParaRPr lang="en-US" sz="2000" dirty="0" smtClean="0">
              <a:solidFill>
                <a:schemeClr val="bg1"/>
              </a:solidFill>
              <a:effectLst/>
              <a:latin typeface="Segoe UI Mono" pitchFamily="49" charset="0"/>
            </a:endParaRPr>
          </a:p>
        </p:txBody>
      </p:sp>
    </p:spTree>
    <p:extLst>
      <p:ext uri="{BB962C8B-B14F-4D97-AF65-F5344CB8AC3E}">
        <p14:creationId xmlns:p14="http://schemas.microsoft.com/office/powerpoint/2010/main" val="120060566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icrosoft Research 2008 light template">
  <a:themeElements>
    <a:clrScheme name="Custom 12">
      <a:dk1>
        <a:srgbClr val="000000"/>
      </a:dk1>
      <a:lt1>
        <a:srgbClr val="FFFFFF"/>
      </a:lt1>
      <a:dk2>
        <a:srgbClr val="050595"/>
      </a:dk2>
      <a:lt2>
        <a:srgbClr val="FFFF99"/>
      </a:lt2>
      <a:accent1>
        <a:srgbClr val="FEC423"/>
      </a:accent1>
      <a:accent2>
        <a:srgbClr val="4F90CC"/>
      </a:accent2>
      <a:accent3>
        <a:srgbClr val="F37735"/>
      </a:accent3>
      <a:accent4>
        <a:srgbClr val="71C267"/>
      </a:accent4>
      <a:accent5>
        <a:srgbClr val="3ED6E4"/>
      </a:accent5>
      <a:accent6>
        <a:srgbClr val="7D3DA1"/>
      </a:accent6>
      <a:hlink>
        <a:srgbClr val="4F90CC"/>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gradFill>
              <a:gsLst>
                <a:gs pos="50000">
                  <a:schemeClr val="tx1"/>
                </a:gs>
                <a:gs pos="100000">
                  <a:schemeClr val="tx1"/>
                </a:gs>
              </a:gsLst>
              <a:lin ang="5400000" scaled="0"/>
            </a:gradFill>
            <a:effectLst>
              <a:outerShdw blurRad="50800" dist="38100" dir="2700000" algn="tl" rotWithShape="0">
                <a:schemeClr val="bg2">
                  <a:alpha val="40000"/>
                </a:scheme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rtlCol="0">
        <a:spAutoFit/>
      </a:bodyPr>
      <a:lstStyle>
        <a:defPPr>
          <a:defRPr sz="2400" dirty="0" err="1" smtClean="0">
            <a:solidFill>
              <a:schemeClr val="bg2"/>
            </a:solidFill>
            <a:effectLst/>
          </a:defRPr>
        </a:defPPr>
      </a:lstStyle>
    </a:txDef>
  </a:objectDefaults>
  <a:extraClrSchemeLst/>
</a:theme>
</file>

<file path=ppt/theme/theme2.xml><?xml version="1.0" encoding="utf-8"?>
<a:theme xmlns:a="http://schemas.openxmlformats.org/drawingml/2006/main" name="White with Courier font for code slides">
  <a:themeElements>
    <a:clrScheme name="1-10070 Microsoft Research">
      <a:dk1>
        <a:srgbClr val="000000"/>
      </a:dk1>
      <a:lt1>
        <a:srgbClr val="FFFFFF"/>
      </a:lt1>
      <a:dk2>
        <a:srgbClr val="050595"/>
      </a:dk2>
      <a:lt2>
        <a:srgbClr val="FFFF99"/>
      </a:lt2>
      <a:accent1>
        <a:srgbClr val="FEC423"/>
      </a:accent1>
      <a:accent2>
        <a:srgbClr val="4F90CC"/>
      </a:accent2>
      <a:accent3>
        <a:srgbClr val="F37735"/>
      </a:accent3>
      <a:accent4>
        <a:srgbClr val="71C267"/>
      </a:accent4>
      <a:accent5>
        <a:srgbClr val="3ED6E4"/>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 Research 2008 light template</Template>
  <TotalTime>0</TotalTime>
  <Words>1735</Words>
  <Application>Microsoft Office PowerPoint</Application>
  <PresentationFormat>On-screen Show (4:3)</PresentationFormat>
  <Paragraphs>414</Paragraphs>
  <Slides>26</Slides>
  <Notes>3</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Microsoft Research 2008 light template</vt:lpstr>
      <vt:lpstr>White with Courier font for code slides</vt:lpstr>
      <vt:lpstr>Harnessing SMT power using the verification engine Boogie</vt:lpstr>
      <vt:lpstr>Program verification</vt:lpstr>
      <vt:lpstr>Dafny</vt:lpstr>
      <vt:lpstr>Separation of concerns</vt:lpstr>
      <vt:lpstr>Verification architecture</vt:lpstr>
      <vt:lpstr>Verification architecture</vt:lpstr>
      <vt:lpstr>Boogie language overview</vt:lpstr>
      <vt:lpstr>Boogie statements</vt:lpstr>
      <vt:lpstr>Translation basics</vt:lpstr>
      <vt:lpstr>Unstructured control flow</vt:lpstr>
      <vt:lpstr>Reasoning about loops</vt:lpstr>
      <vt:lpstr>Exceptions</vt:lpstr>
      <vt:lpstr>Custom operators: underspecification</vt:lpstr>
      <vt:lpstr>Definedness of expressions</vt:lpstr>
      <vt:lpstr>Uninitialized variables</vt:lpstr>
      <vt:lpstr>Loop termination</vt:lpstr>
      <vt:lpstr>Modeling memory</vt:lpstr>
      <vt:lpstr>More about memory models</vt:lpstr>
      <vt:lpstr>Debugging the verifier</vt:lpstr>
      <vt:lpstr>Quantifiers and triggers (“programming the SMT solver”)</vt:lpstr>
      <vt:lpstr>Trigger examples</vt:lpstr>
      <vt:lpstr>Recursive functions</vt:lpstr>
      <vt:lpstr>Doing it yourself</vt:lpstr>
      <vt:lpstr>Trying Dafny and Boogie without installation</vt:lpstr>
      <vt:lpstr>PowerPoint Presentation</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 tools, verification</dc:title>
  <dc:creator/>
  <cp:lastModifiedBy/>
  <cp:revision>1</cp:revision>
  <dcterms:created xsi:type="dcterms:W3CDTF">2010-04-08T02:32:26Z</dcterms:created>
  <dcterms:modified xsi:type="dcterms:W3CDTF">2011-06-17T18:09:44Z</dcterms:modified>
</cp:coreProperties>
</file>