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58"/>
  </p:notesMasterIdLst>
  <p:sldIdLst>
    <p:sldId id="257" r:id="rId2"/>
    <p:sldId id="259" r:id="rId3"/>
    <p:sldId id="324" r:id="rId4"/>
    <p:sldId id="325" r:id="rId5"/>
    <p:sldId id="308" r:id="rId6"/>
    <p:sldId id="309" r:id="rId7"/>
    <p:sldId id="315" r:id="rId8"/>
    <p:sldId id="326" r:id="rId9"/>
    <p:sldId id="327" r:id="rId10"/>
    <p:sldId id="328" r:id="rId11"/>
    <p:sldId id="344" r:id="rId12"/>
    <p:sldId id="330" r:id="rId13"/>
    <p:sldId id="331" r:id="rId14"/>
    <p:sldId id="332" r:id="rId15"/>
    <p:sldId id="333" r:id="rId16"/>
    <p:sldId id="334" r:id="rId17"/>
    <p:sldId id="345" r:id="rId18"/>
    <p:sldId id="336" r:id="rId19"/>
    <p:sldId id="337" r:id="rId20"/>
    <p:sldId id="338" r:id="rId21"/>
    <p:sldId id="339" r:id="rId22"/>
    <p:sldId id="340" r:id="rId23"/>
    <p:sldId id="341" r:id="rId24"/>
    <p:sldId id="343" r:id="rId25"/>
    <p:sldId id="349" r:id="rId26"/>
    <p:sldId id="350" r:id="rId27"/>
    <p:sldId id="360" r:id="rId28"/>
    <p:sldId id="361" r:id="rId29"/>
    <p:sldId id="261" r:id="rId30"/>
    <p:sldId id="264" r:id="rId31"/>
    <p:sldId id="266" r:id="rId32"/>
    <p:sldId id="267" r:id="rId33"/>
    <p:sldId id="268" r:id="rId34"/>
    <p:sldId id="269" r:id="rId35"/>
    <p:sldId id="270" r:id="rId36"/>
    <p:sldId id="271" r:id="rId37"/>
    <p:sldId id="272" r:id="rId38"/>
    <p:sldId id="273" r:id="rId39"/>
    <p:sldId id="275" r:id="rId40"/>
    <p:sldId id="347" r:id="rId41"/>
    <p:sldId id="276" r:id="rId42"/>
    <p:sldId id="317" r:id="rId43"/>
    <p:sldId id="277" r:id="rId44"/>
    <p:sldId id="278" r:id="rId45"/>
    <p:sldId id="279" r:id="rId46"/>
    <p:sldId id="348" r:id="rId47"/>
    <p:sldId id="283" r:id="rId48"/>
    <p:sldId id="281" r:id="rId49"/>
    <p:sldId id="282" r:id="rId50"/>
    <p:sldId id="284" r:id="rId51"/>
    <p:sldId id="285" r:id="rId52"/>
    <p:sldId id="286" r:id="rId53"/>
    <p:sldId id="353" r:id="rId54"/>
    <p:sldId id="319" r:id="rId55"/>
    <p:sldId id="354" r:id="rId56"/>
    <p:sldId id="320" r:id="rId57"/>
  </p:sldIdLst>
  <p:sldSz cx="9144000" cy="6858000" type="screen4x3"/>
  <p:notesSz cx="6858000" cy="9144000"/>
  <p:custDataLst>
    <p:tags r:id="rId5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30" autoAdjust="0"/>
    <p:restoredTop sz="96948" autoAdjust="0"/>
  </p:normalViewPr>
  <p:slideViewPr>
    <p:cSldViewPr>
      <p:cViewPr varScale="1">
        <p:scale>
          <a:sx n="110" d="100"/>
          <a:sy n="110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48B63-57BB-43DE-BDD2-7D8E5A41D680}" type="datetimeFigureOut">
              <a:rPr lang="en-US" smtClean="0"/>
              <a:pPr/>
              <a:t>6/15/2011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B9AB91-B2BC-49D1-A786-7018CAB468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D7E23C-B908-4BE6-B759-298985D67EA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70D9018-6B20-44B4-8503-C972A0DFC93F}" type="slidenum">
              <a:rPr lang="en-US"/>
              <a:pPr/>
              <a:t>35</a:t>
            </a:fld>
            <a:endParaRPr lang="en-US"/>
          </a:p>
        </p:txBody>
      </p:sp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3E667BD-0CD2-42F7-948E-40E555FEB7EE}" type="slidenum">
              <a:rPr lang="en-US"/>
              <a:pPr/>
              <a:t>36</a:t>
            </a:fld>
            <a:endParaRPr lang="en-US"/>
          </a:p>
        </p:txBody>
      </p:sp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0119FBE-5FE2-4586-822C-13AD20ACEDA1}" type="slidenum">
              <a:rPr lang="en-US"/>
              <a:pPr/>
              <a:t>37</a:t>
            </a:fld>
            <a:endParaRPr lang="en-US"/>
          </a:p>
        </p:txBody>
      </p:sp>
      <p:sp>
        <p:nvSpPr>
          <p:cNvPr id="6246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246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DD4AA07-9C7D-4605-AD56-1A8B433996AD}" type="slidenum">
              <a:rPr lang="en-US"/>
              <a:pPr/>
              <a:t>38</a:t>
            </a:fld>
            <a:endParaRPr lang="en-US"/>
          </a:p>
        </p:txBody>
      </p:sp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4681193-4D0D-41A4-B637-65CC37CFAC0C}" type="slidenum">
              <a:rPr lang="en-US"/>
              <a:pPr/>
              <a:t>41</a:t>
            </a:fld>
            <a:endParaRPr lang="en-US"/>
          </a:p>
        </p:txBody>
      </p:sp>
      <p:sp>
        <p:nvSpPr>
          <p:cNvPr id="6451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451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718AE83-2CFA-4507-AAB1-6C85D1333165}" type="slidenum">
              <a:rPr lang="en-US"/>
              <a:pPr/>
              <a:t>47</a:t>
            </a:fld>
            <a:endParaRPr lang="en-US"/>
          </a:p>
        </p:txBody>
      </p:sp>
      <p:sp>
        <p:nvSpPr>
          <p:cNvPr id="6963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963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F8A91BE-ADE8-42BB-88DC-73EED19027CE}" type="slidenum">
              <a:rPr lang="en-US"/>
              <a:pPr/>
              <a:t>48</a:t>
            </a:fld>
            <a:endParaRPr lang="en-US"/>
          </a:p>
        </p:txBody>
      </p:sp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5C688EE-2B7B-4519-BC9F-ADEE659A8E9A}" type="slidenum">
              <a:rPr lang="en-US"/>
              <a:pPr/>
              <a:t>49</a:t>
            </a:fld>
            <a:endParaRPr lang="en-US"/>
          </a:p>
        </p:txBody>
      </p:sp>
      <p:sp>
        <p:nvSpPr>
          <p:cNvPr id="6758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758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457BD9B-BDD2-4E9D-9A08-65366BF370FB}" type="slidenum">
              <a:rPr lang="en-US"/>
              <a:pPr/>
              <a:t>50</a:t>
            </a:fld>
            <a:endParaRPr lang="en-US"/>
          </a:p>
        </p:txBody>
      </p:sp>
      <p:sp>
        <p:nvSpPr>
          <p:cNvPr id="7168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68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2389F3-9742-4E97-B871-14EF39D1B5A5}" type="slidenum">
              <a:rPr lang="en-US"/>
              <a:pPr/>
              <a:t>51</a:t>
            </a:fld>
            <a:endParaRPr lang="en-US"/>
          </a:p>
        </p:txBody>
      </p:sp>
      <p:sp>
        <p:nvSpPr>
          <p:cNvPr id="9216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216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22BD938-CFDB-425D-9004-2E6380C38845}" type="slidenum">
              <a:rPr lang="en-US"/>
              <a:pPr/>
              <a:t>6</a:t>
            </a:fld>
            <a:endParaRPr lang="en-US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8DB72D4-1855-4507-88BB-612A34751E84}" type="slidenum">
              <a:rPr lang="en-US"/>
              <a:pPr/>
              <a:t>52</a:t>
            </a:fld>
            <a:endParaRPr lang="en-US"/>
          </a:p>
        </p:txBody>
      </p:sp>
      <p:sp>
        <p:nvSpPr>
          <p:cNvPr id="9421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42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CBC8E5-46BE-42C7-9373-FA584FCB1417}" type="slidenum">
              <a:rPr lang="en-US"/>
              <a:pPr/>
              <a:t>54</a:t>
            </a:fld>
            <a:endParaRPr lang="en-US"/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CBC8E5-46BE-42C7-9373-FA584FCB1417}" type="slidenum">
              <a:rPr lang="en-US"/>
              <a:pPr/>
              <a:t>55</a:t>
            </a:fld>
            <a:endParaRPr lang="en-US"/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DF6735B-3DBF-427C-9766-F7C630883751}" type="slidenum">
              <a:rPr lang="en-US"/>
              <a:pPr/>
              <a:t>56</a:t>
            </a:fld>
            <a:endParaRPr lang="en-US"/>
          </a:p>
        </p:txBody>
      </p:sp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287D19CD-5E38-4619-AFF5-D74774663978}" type="slidenum">
              <a:rPr lang="en-US" sz="1200">
                <a:solidFill>
                  <a:srgbClr val="000000"/>
                </a:solidFill>
              </a:rPr>
              <a:pPr algn="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56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79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add slide</a:t>
            </a: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6BDB1-DF0E-4BCC-9045-1CD1DD58DE27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22BD938-CFDB-425D-9004-2E6380C38845}" type="slidenum">
              <a:rPr lang="en-US"/>
              <a:pPr/>
              <a:t>30</a:t>
            </a:fld>
            <a:endParaRPr lang="en-US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0EE5AB4-BEBD-4786-82F9-1C0111FC993E}" type="slidenum">
              <a:rPr lang="en-US"/>
              <a:pPr/>
              <a:t>31</a:t>
            </a:fld>
            <a:endParaRPr lang="en-US"/>
          </a:p>
        </p:txBody>
      </p:sp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B3657AF-69C3-480E-B58F-BBBAE301AC47}" type="slidenum">
              <a:rPr lang="en-US"/>
              <a:pPr/>
              <a:t>32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A8E8CDE-AC0A-4D5E-A26D-956908D8395D}" type="slidenum">
              <a:rPr lang="en-US"/>
              <a:pPr/>
              <a:t>33</a:t>
            </a:fld>
            <a:endParaRPr lang="en-US"/>
          </a:p>
        </p:txBody>
      </p:sp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77E6126-C7AC-4794-9BD6-DB11CF91642F}" type="slidenum">
              <a:rPr lang="en-US"/>
              <a:pPr/>
              <a:t>34</a:t>
            </a:fld>
            <a:endParaRPr lang="en-US"/>
          </a:p>
        </p:txBody>
      </p:sp>
      <p:sp>
        <p:nvSpPr>
          <p:cNvPr id="4096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04E3E3F-B0E6-496F-B670-183D38700066}" type="slidenum">
              <a:rPr lang="en-US" sz="1200">
                <a:solidFill>
                  <a:srgbClr val="000000"/>
                </a:solidFill>
              </a:rPr>
              <a:pPr algn="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34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63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4.xml"/><Relationship Id="rId7" Type="http://schemas.openxmlformats.org/officeDocument/2006/relationships/image" Target="../media/image11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5.png"/><Relationship Id="rId5" Type="http://schemas.openxmlformats.org/officeDocument/2006/relationships/tags" Target="../tags/tag6.xml"/><Relationship Id="rId10" Type="http://schemas.openxmlformats.org/officeDocument/2006/relationships/image" Target="../media/image14.png"/><Relationship Id="rId4" Type="http://schemas.openxmlformats.org/officeDocument/2006/relationships/tags" Target="../tags/tag5.xml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://lara.epfl.ch/w/comfusy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erienne.jpg"/>
          <p:cNvPicPr>
            <a:picLocks noChangeAspect="1"/>
          </p:cNvPicPr>
          <p:nvPr/>
        </p:nvPicPr>
        <p:blipFill>
          <a:blip r:embed="rId3" cstate="print"/>
          <a:srcRect l="1875" t="3187" r="1875" b="25313"/>
          <a:stretch>
            <a:fillRect/>
          </a:stretch>
        </p:blipFill>
        <p:spPr>
          <a:xfrm>
            <a:off x="-48578" y="-6914"/>
            <a:ext cx="9241156" cy="6864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700" y="358775"/>
            <a:ext cx="7772400" cy="1165225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Calculus of Data Structures for Verification and Synthesis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81200"/>
            <a:ext cx="8153400" cy="914400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 smtClean="0"/>
              <a:t>Ruzica</a:t>
            </a:r>
            <a:r>
              <a:rPr lang="en-US" sz="3600" dirty="0" smtClean="0"/>
              <a:t> </a:t>
            </a:r>
            <a:r>
              <a:rPr lang="en-US" sz="3600" dirty="0" err="1" smtClean="0"/>
              <a:t>Piskac</a:t>
            </a:r>
            <a:endParaRPr lang="en-US" sz="3600" dirty="0" smtClean="0"/>
          </a:p>
        </p:txBody>
      </p:sp>
      <p:pic>
        <p:nvPicPr>
          <p:cNvPr id="5" name="Picture 4" descr="EPFL_LOG_RVB-96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76200" y="5665115"/>
            <a:ext cx="2472790" cy="1192885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57200" y="2438399"/>
            <a:ext cx="8153400" cy="1143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i="1" dirty="0" smtClean="0"/>
              <a:t>EPF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Lausanne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Software Synthesis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C07536-42CD-48E4-A11E-DCDF19F48CD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" y="1447800"/>
            <a:ext cx="876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 smtClean="0"/>
              <a:t>Software synthesis = a technique for automatically generating code given a specification</a:t>
            </a:r>
          </a:p>
        </p:txBody>
      </p:sp>
      <p:sp>
        <p:nvSpPr>
          <p:cNvPr id="10" name="Rectangle 29"/>
          <p:cNvSpPr txBox="1">
            <a:spLocks noChangeArrowheads="1"/>
          </p:cNvSpPr>
          <p:nvPr/>
        </p:nvSpPr>
        <p:spPr>
          <a:xfrm>
            <a:off x="2514600" y="2667000"/>
            <a:ext cx="6019800" cy="1676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rtlCol="0"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Why?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  </a:t>
            </a:r>
            <a:r>
              <a:rPr lang="en-US" sz="2400" dirty="0" smtClean="0">
                <a:solidFill>
                  <a:schemeClr val="tx1"/>
                </a:solidFill>
              </a:rPr>
              <a:t>ease software development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 increase programmer productivity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 fewer bugs</a:t>
            </a:r>
          </a:p>
        </p:txBody>
      </p:sp>
      <p:sp>
        <p:nvSpPr>
          <p:cNvPr id="11" name="Rectangle 29"/>
          <p:cNvSpPr txBox="1">
            <a:spLocks noChangeArrowheads="1"/>
          </p:cNvSpPr>
          <p:nvPr/>
        </p:nvSpPr>
        <p:spPr>
          <a:xfrm>
            <a:off x="533400" y="4724400"/>
            <a:ext cx="8153400" cy="152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rtlCol="0">
            <a:normAutofit/>
          </a:bodyPr>
          <a:lstStyle/>
          <a:p>
            <a:pPr>
              <a:buNone/>
            </a:pPr>
            <a:r>
              <a:rPr lang="en-US" sz="2400" dirty="0" smtClean="0"/>
              <a:t>Challenges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synthesis is often a computationally hard task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new algorithms are needed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Software Synthesis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Basic idea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>
                <a:solidFill>
                  <a:srgbClr val="C00000"/>
                </a:solidFill>
              </a:rPr>
              <a:t>Complete functional synthesis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Synthesis for integers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Combination of non-disjoint logics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Basic idea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BAPA-reducible theories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BAPA reduction for reasoning about lists</a:t>
            </a:r>
          </a:p>
          <a:p>
            <a:pPr marL="571500" indent="-571500">
              <a:buFont typeface="+mj-lt"/>
              <a:buAutoNum type="roman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Synthesis as programming language construct</a:t>
            </a:r>
          </a:p>
        </p:txBody>
      </p:sp>
      <p:sp>
        <p:nvSpPr>
          <p:cNvPr id="17411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685800" y="1905000"/>
            <a:ext cx="4800600" cy="3527425"/>
          </a:xfrm>
          <a:prstGeom prst="rect">
            <a:avLst/>
          </a:prstGeom>
          <a:ln w="9525" cap="flat" cmpd="sng" algn="ctr">
            <a:solidFill>
              <a:schemeClr val="accent6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n-US" sz="2400"/>
              <a:t>…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n-US" sz="2400" b="1" err="1"/>
              <a:t>val</a:t>
            </a:r>
            <a:r>
              <a:rPr lang="en-US" sz="2400" b="1"/>
              <a:t> </a:t>
            </a:r>
            <a:r>
              <a:rPr lang="en-US" sz="2400"/>
              <a:t>x = </a:t>
            </a:r>
            <a:r>
              <a:rPr lang="en-US" sz="2400" err="1"/>
              <a:t>readInteger</a:t>
            </a:r>
            <a:r>
              <a:rPr lang="en-US" sz="2400"/>
              <a:t>() + 4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2400"/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n-US" sz="2400" b="1" err="1"/>
              <a:t>val</a:t>
            </a:r>
            <a:r>
              <a:rPr lang="en-US" sz="2400" b="1"/>
              <a:t> </a:t>
            </a:r>
            <a:r>
              <a:rPr lang="en-US" sz="2400"/>
              <a:t>y1 =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US" sz="2400"/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n-US" sz="2400" err="1"/>
              <a:t>println</a:t>
            </a:r>
            <a:r>
              <a:rPr lang="en-US" sz="2400"/>
              <a:t>(“y1 = “ + y1)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n-US" sz="2400"/>
              <a:t>…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60550" y="3275012"/>
            <a:ext cx="3168650" cy="382588"/>
          </a:xfrm>
          <a:prstGeom prst="round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/>
              <a:t>choose</a:t>
            </a:r>
            <a:r>
              <a:rPr lang="en-US" dirty="0"/>
              <a:t>(y ⇒ 5*x + 7*y == 31)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383DE3-75CD-4677-B1D7-87BF0DE6698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“choose” Construct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US" dirty="0" smtClean="0">
                <a:solidFill>
                  <a:srgbClr val="003366"/>
                </a:solidFill>
              </a:rPr>
              <a:t>specification is part of the </a:t>
            </a:r>
            <a:r>
              <a:rPr lang="en-US" dirty="0" err="1" smtClean="0">
                <a:solidFill>
                  <a:srgbClr val="003366"/>
                </a:solidFill>
              </a:rPr>
              <a:t>Scala</a:t>
            </a:r>
            <a:r>
              <a:rPr lang="en-US" dirty="0" smtClean="0">
                <a:solidFill>
                  <a:srgbClr val="003366"/>
                </a:solidFill>
              </a:rPr>
              <a:t> language</a:t>
            </a:r>
          </a:p>
          <a:p>
            <a:pPr marL="609600" indent="-609600" eaLnBrk="1" hangingPunct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US" dirty="0" smtClean="0">
                <a:solidFill>
                  <a:srgbClr val="003366"/>
                </a:solidFill>
              </a:rPr>
              <a:t>two types of arguments: input and output</a:t>
            </a:r>
          </a:p>
          <a:p>
            <a:pPr marL="609600" indent="-609600" eaLnBrk="1" hangingPunct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Font typeface="Arial" charset="0"/>
              <a:buNone/>
              <a:defRPr/>
            </a:pPr>
            <a:endParaRPr lang="en-US" dirty="0" smtClean="0">
              <a:solidFill>
                <a:srgbClr val="003366"/>
              </a:solidFill>
            </a:endParaRPr>
          </a:p>
          <a:p>
            <a:pPr marL="609600" indent="-609600" eaLnBrk="1" hangingPunct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US" dirty="0" smtClean="0">
                <a:solidFill>
                  <a:srgbClr val="003366"/>
                </a:solidFill>
              </a:rPr>
              <a:t>a</a:t>
            </a:r>
            <a:r>
              <a:rPr lang="en-US" dirty="0" smtClean="0"/>
              <a:t> call of the form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corresponds to constructively solving the </a:t>
            </a:r>
            <a:r>
              <a:rPr lang="en-US" b="1" dirty="0" smtClean="0"/>
              <a:t>quantifier elimination</a:t>
            </a:r>
            <a:r>
              <a:rPr lang="en-US" dirty="0" smtClean="0"/>
              <a:t> problem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i="1" dirty="0" smtClean="0"/>
              <a:t>a</a:t>
            </a:r>
            <a:r>
              <a:rPr lang="en-US" dirty="0" smtClean="0"/>
              <a:t> is a parameter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52600" y="3503613"/>
            <a:ext cx="5410200" cy="5349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3200" b="1" i="1" dirty="0" err="1"/>
              <a:t>val</a:t>
            </a:r>
            <a:r>
              <a:rPr lang="en-US" sz="3200" b="1" i="1" dirty="0"/>
              <a:t> </a:t>
            </a:r>
            <a:r>
              <a:rPr lang="en-US" sz="3200" i="1" dirty="0"/>
              <a:t>x1= </a:t>
            </a:r>
            <a:r>
              <a:rPr lang="en-US" sz="3200" b="1" i="1" dirty="0"/>
              <a:t>choose</a:t>
            </a:r>
            <a:r>
              <a:rPr lang="en-US" sz="3200" i="1" dirty="0"/>
              <a:t>(x ⇒ F( x, a ))</a:t>
            </a:r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18437" name="Object 3"/>
          <p:cNvGraphicFramePr>
            <a:graphicFrameLocks noChangeAspect="1"/>
          </p:cNvGraphicFramePr>
          <p:nvPr/>
        </p:nvGraphicFramePr>
        <p:xfrm>
          <a:off x="3810000" y="5170488"/>
          <a:ext cx="1524000" cy="468312"/>
        </p:xfrm>
        <a:graphic>
          <a:graphicData uri="http://schemas.openxmlformats.org/presentationml/2006/ole">
            <p:oleObj spid="_x0000_s80898" name="Equation" r:id="rId3" imgW="660113" imgH="203112" progId="Equation.3">
              <p:embed/>
            </p:oleObj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F74016-F03E-4FBF-AFC4-FB3DD4C3332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Complete Functional Synthesis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381000" y="5867400"/>
            <a:ext cx="8305800" cy="685800"/>
          </a:xfrm>
        </p:spPr>
        <p:txBody>
          <a:bodyPr/>
          <a:lstStyle/>
          <a:p>
            <a:r>
              <a:rPr lang="en-US" dirty="0" smtClean="0"/>
              <a:t>Note: </a:t>
            </a:r>
            <a:r>
              <a:rPr lang="en-US" i="1" dirty="0" smtClean="0"/>
              <a:t>pre(a) </a:t>
            </a:r>
            <a:r>
              <a:rPr lang="en-US" dirty="0" smtClean="0"/>
              <a:t>is the “best” possible</a:t>
            </a:r>
          </a:p>
        </p:txBody>
      </p:sp>
      <p:sp>
        <p:nvSpPr>
          <p:cNvPr id="4" name="Rectangle 29"/>
          <p:cNvSpPr txBox="1">
            <a:spLocks noChangeArrowheads="1"/>
          </p:cNvSpPr>
          <p:nvPr/>
        </p:nvSpPr>
        <p:spPr bwMode="auto">
          <a:xfrm>
            <a:off x="304800" y="1981200"/>
            <a:ext cx="8534400" cy="3505200"/>
          </a:xfrm>
          <a:prstGeom prst="rect">
            <a:avLst/>
          </a:prstGeom>
          <a:ln w="9525" cap="flat" cmpd="sng" algn="ctr">
            <a:solidFill>
              <a:schemeClr val="accent6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Definition (Synthesis Procedure)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</a:rPr>
              <a:t>A synthesis procedure takes as input formula F(x, a) and outputs:</a:t>
            </a:r>
          </a:p>
          <a:p>
            <a:pPr marL="914400" lvl="1" indent="-457200" eaLnBrk="1" fontAlgn="auto" hangingPunct="1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>
                <a:solidFill>
                  <a:schemeClr val="tx1"/>
                </a:solidFill>
              </a:rPr>
              <a:t>a precondition formula </a:t>
            </a:r>
            <a:r>
              <a:rPr lang="en-US" sz="2400" i="1" dirty="0">
                <a:solidFill>
                  <a:schemeClr val="tx1"/>
                </a:solidFill>
              </a:rPr>
              <a:t>pre</a:t>
            </a:r>
            <a:r>
              <a:rPr lang="en-US" sz="2400" dirty="0">
                <a:solidFill>
                  <a:schemeClr val="tx1"/>
                </a:solidFill>
              </a:rPr>
              <a:t>(a)</a:t>
            </a:r>
          </a:p>
          <a:p>
            <a:pPr marL="914400" lvl="1" indent="-457200" eaLnBrk="1" fontAlgn="auto" hangingPunct="1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>
                <a:solidFill>
                  <a:schemeClr val="tx1"/>
                </a:solidFill>
              </a:rPr>
              <a:t>list of terms </a:t>
            </a:r>
            <a:r>
              <a:rPr lang="el-GR" sz="2400" dirty="0">
                <a:solidFill>
                  <a:schemeClr val="tx1"/>
                </a:solidFill>
              </a:rPr>
              <a:t>Ψ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</a:rPr>
              <a:t>such that the following </a:t>
            </a:r>
            <a:r>
              <a:rPr lang="en-US" sz="2400" dirty="0" smtClean="0">
                <a:solidFill>
                  <a:schemeClr val="tx1"/>
                </a:solidFill>
              </a:rPr>
              <a:t>holds:</a:t>
            </a:r>
            <a:r>
              <a:rPr lang="en-US" sz="2400" dirty="0">
                <a:solidFill>
                  <a:schemeClr val="tx1"/>
                </a:solidFill>
              </a:rPr>
              <a:t>		</a:t>
            </a:r>
          </a:p>
        </p:txBody>
      </p:sp>
      <p:graphicFrame>
        <p:nvGraphicFramePr>
          <p:cNvPr id="19461" name="Object 3"/>
          <p:cNvGraphicFramePr>
            <a:graphicFrameLocks noChangeAspect="1"/>
          </p:cNvGraphicFramePr>
          <p:nvPr/>
        </p:nvGraphicFramePr>
        <p:xfrm>
          <a:off x="1941513" y="4489450"/>
          <a:ext cx="4117975" cy="393700"/>
        </p:xfrm>
        <a:graphic>
          <a:graphicData uri="http://schemas.openxmlformats.org/presentationml/2006/ole">
            <p:oleObj spid="_x0000_s81922" name="Equation" r:id="rId3" imgW="2120900" imgH="203200" progId="Equation.3">
              <p:embed/>
            </p:oleObj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34F47B-30BD-4061-8DF8-2D6077325D8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From Decision Procedure to Synthesis Procedure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43400"/>
          </a:xfrm>
        </p:spPr>
        <p:txBody>
          <a:bodyPr/>
          <a:lstStyle/>
          <a:p>
            <a:r>
              <a:rPr lang="en-US" dirty="0" smtClean="0"/>
              <a:t>b</a:t>
            </a:r>
            <a:r>
              <a:rPr lang="en-US" dirty="0" smtClean="0">
                <a:solidFill>
                  <a:srgbClr val="003366"/>
                </a:solidFill>
              </a:rPr>
              <a:t>ased on quantifier elimination / </a:t>
            </a:r>
            <a:br>
              <a:rPr lang="en-US" dirty="0" smtClean="0">
                <a:solidFill>
                  <a:srgbClr val="003366"/>
                </a:solidFill>
              </a:rPr>
            </a:br>
            <a:r>
              <a:rPr lang="en-US" dirty="0" smtClean="0">
                <a:solidFill>
                  <a:srgbClr val="003366"/>
                </a:solidFill>
              </a:rPr>
              <a:t>model-generating </a:t>
            </a:r>
            <a:r>
              <a:rPr lang="en-US" b="1" dirty="0" smtClean="0">
                <a:solidFill>
                  <a:srgbClr val="003366"/>
                </a:solidFill>
              </a:rPr>
              <a:t>decision procedures</a:t>
            </a:r>
          </a:p>
          <a:p>
            <a:r>
              <a:rPr lang="en-US" dirty="0" smtClean="0">
                <a:solidFill>
                  <a:srgbClr val="003366"/>
                </a:solidFill>
              </a:rPr>
              <a:t>implemented for logic of linear integer (rational, real) arithmetic, for Boolean Algebra with </a:t>
            </a:r>
            <a:r>
              <a:rPr lang="en-US" dirty="0" err="1" smtClean="0">
                <a:solidFill>
                  <a:srgbClr val="003366"/>
                </a:solidFill>
              </a:rPr>
              <a:t>Presburger</a:t>
            </a:r>
            <a:r>
              <a:rPr lang="en-US" dirty="0" smtClean="0">
                <a:solidFill>
                  <a:srgbClr val="003366"/>
                </a:solidFill>
              </a:rPr>
              <a:t> Arithmetic (BAPA)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5E32F5-4638-4311-98C8-F2337F2CB05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Complete Functional Synthesis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i="1" dirty="0" smtClean="0">
                <a:solidFill>
                  <a:srgbClr val="003366"/>
                </a:solidFill>
              </a:rPr>
              <a:t>complete</a:t>
            </a:r>
            <a:r>
              <a:rPr lang="en-US" dirty="0" smtClean="0">
                <a:solidFill>
                  <a:srgbClr val="003366"/>
                </a:solidFill>
              </a:rPr>
              <a:t> = </a:t>
            </a:r>
            <a:r>
              <a:rPr lang="en-US" dirty="0" smtClean="0"/>
              <a:t>the synthesis procedure is guaranteed to find code that satisfies the given specification</a:t>
            </a:r>
          </a:p>
          <a:p>
            <a:pPr marL="609600" indent="-609600" eaLnBrk="1" hangingPunct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i="1" dirty="0" smtClean="0"/>
              <a:t>functional</a:t>
            </a:r>
            <a:r>
              <a:rPr lang="en-US" dirty="0" smtClean="0"/>
              <a:t> = computes a function that satisfies a given input / output relation</a:t>
            </a:r>
          </a:p>
          <a:p>
            <a:pPr marL="609600" indent="-609600" eaLnBrk="1" hangingPunct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None/>
            </a:pPr>
            <a:endParaRPr lang="en-US" dirty="0" smtClean="0"/>
          </a:p>
          <a:p>
            <a:pPr marL="609600" indent="-609600" eaLnBrk="1" hangingPunct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b="1" dirty="0" smtClean="0"/>
              <a:t>Important features</a:t>
            </a:r>
            <a:r>
              <a:rPr lang="en-US" dirty="0" smtClean="0"/>
              <a:t>:</a:t>
            </a:r>
          </a:p>
          <a:p>
            <a:pPr marL="1009650" lvl="1" indent="-609600" eaLnBrk="1" hangingPunct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/>
              <a:t>code produced this way is correct by construction – no need for further verification</a:t>
            </a:r>
          </a:p>
          <a:p>
            <a:pPr marL="1009650" lvl="1" indent="-609600" eaLnBrk="1" hangingPunct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3366"/>
                </a:solidFill>
              </a:rPr>
              <a:t>a user does not provide </a:t>
            </a:r>
            <a:r>
              <a:rPr lang="en-US" dirty="0" smtClean="0"/>
              <a:t>hints on the </a:t>
            </a:r>
            <a:br>
              <a:rPr lang="en-US" dirty="0" smtClean="0"/>
            </a:br>
            <a:r>
              <a:rPr lang="en-US" dirty="0" smtClean="0"/>
              <a:t>structure of the generated code</a:t>
            </a:r>
            <a:endParaRPr lang="en-US" b="1" dirty="0" smtClean="0">
              <a:solidFill>
                <a:srgbClr val="0033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3FD860-E546-4A02-8119-F046D6F1827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Software Synthesis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Basic idea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Complete functional synthesis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>
                <a:solidFill>
                  <a:srgbClr val="C00000"/>
                </a:solidFill>
              </a:rPr>
              <a:t>Synthesis for integers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Combination of non-disjoint logics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Basic idea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BAPA-reducible theories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BAPA reduction for reasoning about lists</a:t>
            </a:r>
          </a:p>
          <a:p>
            <a:pPr marL="571500" indent="-571500">
              <a:buFont typeface="+mj-lt"/>
              <a:buAutoNum type="roman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2209800" y="4267200"/>
            <a:ext cx="5334000" cy="21336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53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Synthesis for Linear Integer Arithmetic – Example / Overview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828800"/>
            <a:ext cx="8458200" cy="193833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b="1" dirty="0"/>
              <a:t>choose</a:t>
            </a:r>
            <a:r>
              <a:rPr lang="en-US" sz="2400" dirty="0"/>
              <a:t>((h: </a:t>
            </a:r>
            <a:r>
              <a:rPr lang="en-US" sz="2400" b="1" dirty="0" err="1"/>
              <a:t>Int</a:t>
            </a:r>
            <a:r>
              <a:rPr lang="en-US" sz="2400" dirty="0"/>
              <a:t>, m: </a:t>
            </a:r>
            <a:r>
              <a:rPr lang="en-US" sz="2400" b="1" dirty="0" err="1"/>
              <a:t>Int</a:t>
            </a:r>
            <a:r>
              <a:rPr lang="en-US" sz="2400" dirty="0"/>
              <a:t>, s: </a:t>
            </a:r>
            <a:r>
              <a:rPr lang="en-US" sz="2400" b="1" dirty="0" err="1"/>
              <a:t>Int</a:t>
            </a:r>
            <a:r>
              <a:rPr lang="en-US" sz="2400" dirty="0"/>
              <a:t>) ⇒ (</a:t>
            </a:r>
          </a:p>
          <a:p>
            <a:pPr>
              <a:defRPr/>
            </a:pPr>
            <a:r>
              <a:rPr lang="en-US" sz="2400" dirty="0"/>
              <a:t>               h * 3600 + m * 60 + s == </a:t>
            </a:r>
            <a:r>
              <a:rPr lang="en-US" sz="2400" dirty="0" err="1"/>
              <a:t>totalSeconds</a:t>
            </a:r>
            <a:endParaRPr lang="en-US" sz="2400" dirty="0"/>
          </a:p>
          <a:p>
            <a:pPr>
              <a:defRPr/>
            </a:pPr>
            <a:r>
              <a:rPr lang="en-US" sz="2400" dirty="0"/>
              <a:t>        &amp;&amp; h ≥ 0</a:t>
            </a:r>
          </a:p>
          <a:p>
            <a:pPr>
              <a:defRPr/>
            </a:pPr>
            <a:r>
              <a:rPr lang="en-US" sz="2400" dirty="0"/>
              <a:t>        &amp;&amp; m ≥ 0 &amp;&amp; m &lt; 60</a:t>
            </a:r>
          </a:p>
          <a:p>
            <a:pPr>
              <a:defRPr/>
            </a:pPr>
            <a:r>
              <a:rPr lang="en-US" sz="2400" dirty="0"/>
              <a:t>        &amp;&amp; s ≥ 0 &amp;&amp; s &lt; 60    ))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2A4A2-DBED-4CF8-88A1-B1047E30473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362200" y="4272675"/>
            <a:ext cx="48006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defRPr/>
            </a:pPr>
            <a:r>
              <a:rPr lang="en-US" dirty="0"/>
              <a:t>Returned code:</a:t>
            </a:r>
          </a:p>
          <a:p>
            <a:pPr>
              <a:defRPr/>
            </a:pPr>
            <a:endParaRPr lang="en-US" b="1" dirty="0"/>
          </a:p>
          <a:p>
            <a:pPr>
              <a:defRPr/>
            </a:pPr>
            <a:r>
              <a:rPr lang="en-US" b="1" dirty="0"/>
              <a:t>assert </a:t>
            </a:r>
            <a:r>
              <a:rPr lang="en-US" dirty="0"/>
              <a:t>(</a:t>
            </a:r>
            <a:r>
              <a:rPr lang="en-US" dirty="0" err="1"/>
              <a:t>totalSeconds</a:t>
            </a:r>
            <a:r>
              <a:rPr lang="en-US" dirty="0"/>
              <a:t> ≥ 0) </a:t>
            </a:r>
          </a:p>
          <a:p>
            <a:pPr>
              <a:defRPr/>
            </a:pPr>
            <a:r>
              <a:rPr lang="en-US" b="1" dirty="0" err="1"/>
              <a:t>val</a:t>
            </a:r>
            <a:r>
              <a:rPr lang="en-US" dirty="0"/>
              <a:t> h = </a:t>
            </a:r>
            <a:r>
              <a:rPr lang="en-US" dirty="0" err="1"/>
              <a:t>totalSeconds</a:t>
            </a:r>
            <a:r>
              <a:rPr lang="en-US" dirty="0"/>
              <a:t> </a:t>
            </a:r>
            <a:r>
              <a:rPr lang="en-US" b="1" dirty="0"/>
              <a:t>div</a:t>
            </a:r>
            <a:r>
              <a:rPr lang="en-US" dirty="0"/>
              <a:t> 3600</a:t>
            </a:r>
          </a:p>
          <a:p>
            <a:pPr>
              <a:defRPr/>
            </a:pPr>
            <a:r>
              <a:rPr lang="en-US" b="1" dirty="0" err="1"/>
              <a:t>val</a:t>
            </a:r>
            <a:r>
              <a:rPr lang="en-US" b="1" dirty="0"/>
              <a:t> </a:t>
            </a:r>
            <a:r>
              <a:rPr lang="en-US" dirty="0"/>
              <a:t>temp = </a:t>
            </a:r>
            <a:r>
              <a:rPr lang="en-US" dirty="0" err="1"/>
              <a:t>totalSeconds</a:t>
            </a:r>
            <a:r>
              <a:rPr lang="en-US" dirty="0"/>
              <a:t> + </a:t>
            </a:r>
            <a:r>
              <a:rPr lang="en-US" dirty="0" smtClean="0"/>
              <a:t>(-</a:t>
            </a:r>
            <a:r>
              <a:rPr lang="en-US" dirty="0"/>
              <a:t>3600) * </a:t>
            </a:r>
            <a:r>
              <a:rPr lang="en-US" dirty="0" smtClean="0"/>
              <a:t>h</a:t>
            </a:r>
            <a:endParaRPr lang="en-US" dirty="0"/>
          </a:p>
          <a:p>
            <a:pPr>
              <a:defRPr/>
            </a:pPr>
            <a:r>
              <a:rPr lang="en-US" b="1" dirty="0" err="1"/>
              <a:t>val</a:t>
            </a:r>
            <a:r>
              <a:rPr lang="en-US" b="1" dirty="0"/>
              <a:t> </a:t>
            </a:r>
            <a:r>
              <a:rPr lang="en-US" dirty="0"/>
              <a:t>m = </a:t>
            </a:r>
            <a:r>
              <a:rPr lang="en-US" b="1" dirty="0" smtClean="0"/>
              <a:t>min</a:t>
            </a:r>
            <a:r>
              <a:rPr lang="en-US" dirty="0" smtClean="0"/>
              <a:t>(temp </a:t>
            </a:r>
            <a:r>
              <a:rPr lang="en-US" b="1" dirty="0"/>
              <a:t>div</a:t>
            </a:r>
            <a:r>
              <a:rPr lang="en-US" dirty="0"/>
              <a:t> </a:t>
            </a:r>
            <a:r>
              <a:rPr lang="en-US" dirty="0" smtClean="0"/>
              <a:t>60, 59)</a:t>
            </a:r>
            <a:endParaRPr lang="en-US" dirty="0"/>
          </a:p>
          <a:p>
            <a:pPr>
              <a:defRPr/>
            </a:pPr>
            <a:r>
              <a:rPr lang="en-US" b="1" dirty="0" err="1"/>
              <a:t>val</a:t>
            </a:r>
            <a:r>
              <a:rPr lang="en-US" b="1" dirty="0"/>
              <a:t> </a:t>
            </a:r>
            <a:r>
              <a:rPr lang="en-US" dirty="0"/>
              <a:t>s = </a:t>
            </a:r>
            <a:r>
              <a:rPr lang="en-US" dirty="0" err="1"/>
              <a:t>totalSeconds</a:t>
            </a:r>
            <a:r>
              <a:rPr lang="en-US" dirty="0"/>
              <a:t> + </a:t>
            </a:r>
            <a:r>
              <a:rPr lang="en-US" dirty="0" smtClean="0"/>
              <a:t>(-</a:t>
            </a:r>
            <a:r>
              <a:rPr lang="en-US" dirty="0"/>
              <a:t>3600) * </a:t>
            </a:r>
            <a:r>
              <a:rPr lang="en-US" dirty="0" smtClean="0"/>
              <a:t>h </a:t>
            </a:r>
            <a:r>
              <a:rPr lang="en-US" dirty="0"/>
              <a:t>+ (-</a:t>
            </a:r>
            <a:r>
              <a:rPr lang="en-US" dirty="0" smtClean="0"/>
              <a:t>60) </a:t>
            </a:r>
            <a:r>
              <a:rPr lang="en-US" dirty="0"/>
              <a:t>* </a:t>
            </a:r>
            <a:r>
              <a:rPr lang="en-US" dirty="0" smtClean="0"/>
              <a:t>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Synthesis Procedure by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" pitchFamily="34" charset="0"/>
              <a:buChar char="•"/>
              <a:defRPr/>
            </a:pPr>
            <a:r>
              <a:rPr lang="en-US" dirty="0" smtClean="0"/>
              <a:t>process every equality: take an equality 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i</a:t>
            </a:r>
            <a:r>
              <a:rPr lang="en-US" dirty="0" smtClean="0"/>
              <a:t>, compute a parametric description of the solution set and insert those values in the rest of formula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9F92F0-AE2A-47E3-B8F5-B3FE665C5CC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82946" name="Equation" r:id="rId3" imgW="114151" imgH="215619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905000" y="3352800"/>
          <a:ext cx="5792788" cy="1219200"/>
        </p:xfrm>
        <a:graphic>
          <a:graphicData uri="http://schemas.openxmlformats.org/presentationml/2006/ole">
            <p:oleObj spid="_x0000_s82947" name="Equation" r:id="rId4" imgW="3377880" imgH="711000" progId="Equation.3">
              <p:embed/>
            </p:oleObj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2438400" y="5029200"/>
            <a:ext cx="5943600" cy="1676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514600" y="5055275"/>
            <a:ext cx="64008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defRPr/>
            </a:pPr>
            <a:r>
              <a:rPr lang="en-US" dirty="0" smtClean="0"/>
              <a:t>Code</a:t>
            </a:r>
            <a:r>
              <a:rPr lang="en-US" dirty="0"/>
              <a:t>:</a:t>
            </a:r>
          </a:p>
          <a:p>
            <a:pPr>
              <a:defRPr/>
            </a:pPr>
            <a:r>
              <a:rPr lang="en-US" b="1" dirty="0" smtClean="0"/>
              <a:t>&lt;further code will come here&gt;</a:t>
            </a:r>
            <a:endParaRPr lang="en-US" b="1" dirty="0"/>
          </a:p>
          <a:p>
            <a:pPr>
              <a:defRPr/>
            </a:pPr>
            <a:r>
              <a:rPr lang="en-US" b="1" dirty="0" err="1" smtClean="0"/>
              <a:t>val</a:t>
            </a:r>
            <a:r>
              <a:rPr lang="en-US" dirty="0" smtClean="0"/>
              <a:t> </a:t>
            </a:r>
            <a:r>
              <a:rPr lang="en-US" dirty="0"/>
              <a:t>h = </a:t>
            </a:r>
            <a:r>
              <a:rPr lang="en-US" dirty="0" smtClean="0"/>
              <a:t>lambda</a:t>
            </a:r>
            <a:endParaRPr lang="en-US" dirty="0"/>
          </a:p>
          <a:p>
            <a:pPr>
              <a:defRPr/>
            </a:pPr>
            <a:r>
              <a:rPr lang="en-US" b="1" dirty="0" err="1"/>
              <a:t>val</a:t>
            </a:r>
            <a:r>
              <a:rPr lang="en-US" b="1" dirty="0"/>
              <a:t> </a:t>
            </a:r>
            <a:r>
              <a:rPr lang="en-US" dirty="0" smtClean="0"/>
              <a:t>m = mu</a:t>
            </a:r>
            <a:endParaRPr lang="en-US" dirty="0"/>
          </a:p>
          <a:p>
            <a:pPr>
              <a:defRPr/>
            </a:pPr>
            <a:r>
              <a:rPr lang="en-US" b="1" dirty="0" err="1"/>
              <a:t>val</a:t>
            </a:r>
            <a:r>
              <a:rPr lang="en-US" b="1" dirty="0"/>
              <a:t> </a:t>
            </a:r>
            <a:r>
              <a:rPr lang="en-US" b="1" dirty="0" err="1" smtClean="0"/>
              <a:t>val</a:t>
            </a:r>
            <a:r>
              <a:rPr lang="en-US" b="1" dirty="0" smtClean="0"/>
              <a:t> </a:t>
            </a:r>
            <a:r>
              <a:rPr lang="en-US" dirty="0"/>
              <a:t>s = </a:t>
            </a:r>
            <a:r>
              <a:rPr lang="en-US" dirty="0" err="1"/>
              <a:t>totalSeconds</a:t>
            </a:r>
            <a:r>
              <a:rPr lang="en-US" dirty="0"/>
              <a:t> + </a:t>
            </a:r>
            <a:r>
              <a:rPr lang="en-US" dirty="0" smtClean="0"/>
              <a:t>(-</a:t>
            </a:r>
            <a:r>
              <a:rPr lang="en-US" dirty="0"/>
              <a:t>3600) * </a:t>
            </a:r>
            <a:r>
              <a:rPr lang="en-US" dirty="0" smtClean="0"/>
              <a:t>lambda </a:t>
            </a:r>
            <a:r>
              <a:rPr lang="en-US" dirty="0"/>
              <a:t>+ (-</a:t>
            </a:r>
            <a:r>
              <a:rPr lang="en-US" dirty="0" smtClean="0"/>
              <a:t>60) </a:t>
            </a:r>
            <a:r>
              <a:rPr lang="en-US" dirty="0"/>
              <a:t>* </a:t>
            </a:r>
            <a:r>
              <a:rPr lang="en-US" dirty="0" smtClean="0"/>
              <a:t>mu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14" name="Curved Right Arrow 13"/>
          <p:cNvSpPr/>
          <p:nvPr/>
        </p:nvSpPr>
        <p:spPr>
          <a:xfrm>
            <a:off x="1219200" y="3886200"/>
            <a:ext cx="533400" cy="1676400"/>
          </a:xfrm>
          <a:prstGeom prst="curv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Calculus of Data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0680"/>
            <a:ext cx="8229600" cy="4922520"/>
          </a:xfrm>
        </p:spPr>
        <p:txBody>
          <a:bodyPr/>
          <a:lstStyle/>
          <a:p>
            <a:r>
              <a:rPr lang="en-US" dirty="0" smtClean="0"/>
              <a:t>Problem:  solve for x:     F(x) = y</a:t>
            </a:r>
          </a:p>
          <a:p>
            <a:r>
              <a:rPr lang="en-US" dirty="0" smtClean="0"/>
              <a:t>arguments are not only numbers and functions,  but also can be lists, sets, trees, relations</a:t>
            </a:r>
          </a:p>
          <a:p>
            <a:r>
              <a:rPr lang="en-US" dirty="0" smtClean="0"/>
              <a:t>Motivation:</a:t>
            </a:r>
          </a:p>
          <a:p>
            <a:pPr lvl="1"/>
            <a:r>
              <a:rPr lang="en-US" dirty="0" smtClean="0"/>
              <a:t>in program synthesis:</a:t>
            </a:r>
          </a:p>
          <a:p>
            <a:pPr lvl="2"/>
            <a:r>
              <a:rPr lang="en-US" dirty="0" smtClean="0"/>
              <a:t>finding a program that satisfies the given specification</a:t>
            </a:r>
          </a:p>
          <a:p>
            <a:pPr lvl="1"/>
            <a:r>
              <a:rPr lang="en-US" dirty="0" smtClean="0"/>
              <a:t>in verification:</a:t>
            </a:r>
          </a:p>
          <a:p>
            <a:pPr lvl="2"/>
            <a:r>
              <a:rPr lang="en-US" dirty="0" smtClean="0"/>
              <a:t>find an input that crashes the program</a:t>
            </a:r>
          </a:p>
          <a:p>
            <a:pPr lvl="2"/>
            <a:r>
              <a:rPr lang="en-US" dirty="0" smtClean="0"/>
              <a:t>find an invariant that proves the program correct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Synthesis Procedure by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" pitchFamily="34" charset="0"/>
              <a:buChar char="•"/>
              <a:defRPr/>
            </a:pPr>
            <a:r>
              <a:rPr lang="en-US" dirty="0" smtClean="0"/>
              <a:t>process every equality: take an equality 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i</a:t>
            </a:r>
            <a:r>
              <a:rPr lang="en-US" dirty="0" smtClean="0"/>
              <a:t>, compute a parametric description of the solution set and insert those values in the rest of formula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9F92F0-AE2A-47E3-B8F5-B3FE665C5CC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83970" name="Equation" r:id="rId3" imgW="114151" imgH="215619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905000" y="3352800"/>
          <a:ext cx="5792788" cy="1219200"/>
        </p:xfrm>
        <a:graphic>
          <a:graphicData uri="http://schemas.openxmlformats.org/presentationml/2006/ole">
            <p:oleObj spid="_x0000_s83971" name="Equation" r:id="rId4" imgW="3377880" imgH="71100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524000" y="48006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Resulting formula (new specifications):</a:t>
            </a:r>
          </a:p>
        </p:txBody>
      </p:sp>
      <p:sp>
        <p:nvSpPr>
          <p:cNvPr id="15" name="Curved Right Arrow 14"/>
          <p:cNvSpPr/>
          <p:nvPr/>
        </p:nvSpPr>
        <p:spPr>
          <a:xfrm>
            <a:off x="533400" y="3657600"/>
            <a:ext cx="609600" cy="2362200"/>
          </a:xfrm>
          <a:prstGeom prst="curv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47800" y="5410200"/>
            <a:ext cx="7086600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/>
              <a:t>0 ≤ λ, 0 ≤ </a:t>
            </a:r>
            <a:r>
              <a:rPr lang="el-GR" sz="2400" dirty="0" smtClean="0"/>
              <a:t>μ</a:t>
            </a:r>
            <a:r>
              <a:rPr lang="en-US" sz="2400" dirty="0" smtClean="0"/>
              <a:t>, </a:t>
            </a:r>
            <a:r>
              <a:rPr lang="el-GR" sz="2400" dirty="0" smtClean="0"/>
              <a:t>μ </a:t>
            </a:r>
            <a:r>
              <a:rPr lang="en-US" sz="2400" dirty="0" smtClean="0"/>
              <a:t>≤ 59, 0 ≤ </a:t>
            </a:r>
            <a:r>
              <a:rPr lang="en-US" sz="2400" dirty="0" err="1" smtClean="0"/>
              <a:t>totalSeconds</a:t>
            </a:r>
            <a:r>
              <a:rPr lang="en-US" sz="2400" dirty="0" smtClean="0"/>
              <a:t> – 3600λ - 60</a:t>
            </a:r>
            <a:r>
              <a:rPr lang="el-GR" sz="2400" dirty="0" smtClean="0"/>
              <a:t>μ</a:t>
            </a:r>
            <a:r>
              <a:rPr lang="en-US" sz="2400" dirty="0" smtClean="0"/>
              <a:t>,</a:t>
            </a:r>
          </a:p>
          <a:p>
            <a:r>
              <a:rPr lang="en-US" sz="2400" dirty="0" err="1" smtClean="0"/>
              <a:t>totalSeconds</a:t>
            </a:r>
            <a:r>
              <a:rPr lang="en-US" sz="2400" dirty="0" smtClean="0"/>
              <a:t> – 3600λ - 60</a:t>
            </a:r>
            <a:r>
              <a:rPr lang="el-GR" sz="2400" dirty="0" smtClean="0"/>
              <a:t>μ</a:t>
            </a:r>
            <a:r>
              <a:rPr lang="en-US" sz="2400" dirty="0" smtClean="0"/>
              <a:t> ≤ 59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Processing Inequalities</a:t>
            </a:r>
          </a:p>
        </p:txBody>
      </p:sp>
      <p:sp>
        <p:nvSpPr>
          <p:cNvPr id="8" name="Down Arrow 7"/>
          <p:cNvSpPr/>
          <p:nvPr/>
        </p:nvSpPr>
        <p:spPr>
          <a:xfrm>
            <a:off x="2971800" y="3276600"/>
            <a:ext cx="228600" cy="685800"/>
          </a:xfrm>
          <a:prstGeom prst="down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76600" y="33528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expressing constraints as bounds on </a:t>
            </a:r>
            <a:r>
              <a:rPr lang="el-GR" dirty="0" smtClean="0"/>
              <a:t>μ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Bent-Up Arrow 14"/>
          <p:cNvSpPr/>
          <p:nvPr/>
        </p:nvSpPr>
        <p:spPr>
          <a:xfrm rot="5400000">
            <a:off x="1447800" y="5486400"/>
            <a:ext cx="762000" cy="6096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flipH="1">
            <a:off x="304799" y="13716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defRPr/>
            </a:pPr>
            <a:r>
              <a:rPr lang="en-US" sz="2800" dirty="0" smtClean="0"/>
              <a:t>process output variables one by one</a:t>
            </a:r>
            <a:endParaRPr lang="en-US" sz="2200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685800" y="2140803"/>
            <a:ext cx="7086600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/>
              <a:t>0 ≤ λ, 0 ≤ </a:t>
            </a:r>
            <a:r>
              <a:rPr lang="el-GR" sz="2400" dirty="0" smtClean="0"/>
              <a:t>μ</a:t>
            </a:r>
            <a:r>
              <a:rPr lang="en-US" sz="2400" dirty="0" smtClean="0"/>
              <a:t>, </a:t>
            </a:r>
            <a:r>
              <a:rPr lang="el-GR" sz="2400" dirty="0" smtClean="0"/>
              <a:t>μ </a:t>
            </a:r>
            <a:r>
              <a:rPr lang="en-US" sz="2400" dirty="0" smtClean="0"/>
              <a:t>≤ 59, 0 ≤ </a:t>
            </a:r>
            <a:r>
              <a:rPr lang="en-US" sz="2400" dirty="0" err="1" smtClean="0"/>
              <a:t>totalSeconds</a:t>
            </a:r>
            <a:r>
              <a:rPr lang="en-US" sz="2400" dirty="0" smtClean="0"/>
              <a:t> – 3600λ - 60</a:t>
            </a:r>
            <a:r>
              <a:rPr lang="el-GR" sz="2400" dirty="0" smtClean="0"/>
              <a:t>μ</a:t>
            </a:r>
            <a:r>
              <a:rPr lang="en-US" sz="2400" dirty="0" smtClean="0"/>
              <a:t>,</a:t>
            </a:r>
          </a:p>
          <a:p>
            <a:r>
              <a:rPr lang="en-US" sz="2400" dirty="0" err="1" smtClean="0"/>
              <a:t>totalSeconds</a:t>
            </a:r>
            <a:r>
              <a:rPr lang="en-US" sz="2400" dirty="0" smtClean="0"/>
              <a:t> – 3600λ - 60</a:t>
            </a:r>
            <a:r>
              <a:rPr lang="el-GR" sz="2400" dirty="0" smtClean="0"/>
              <a:t>μ</a:t>
            </a:r>
            <a:r>
              <a:rPr lang="en-US" sz="2400" dirty="0" smtClean="0"/>
              <a:t> ≤ 59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143000" y="4122003"/>
            <a:ext cx="7086600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/>
              <a:t>0 ≤ λ, 0 ≤ </a:t>
            </a:r>
            <a:r>
              <a:rPr lang="el-GR" sz="2400" dirty="0" smtClean="0"/>
              <a:t>μ</a:t>
            </a:r>
            <a:r>
              <a:rPr lang="en-US" sz="2400" dirty="0" smtClean="0"/>
              <a:t>, </a:t>
            </a:r>
            <a:r>
              <a:rPr lang="el-GR" sz="2400" dirty="0" smtClean="0"/>
              <a:t>μ </a:t>
            </a:r>
            <a:r>
              <a:rPr lang="en-US" sz="2400" dirty="0" smtClean="0"/>
              <a:t>≤ 59, </a:t>
            </a:r>
            <a:r>
              <a:rPr lang="el-GR" sz="2400" dirty="0" smtClean="0"/>
              <a:t>μ</a:t>
            </a:r>
            <a:r>
              <a:rPr lang="en-US" sz="2400" dirty="0" smtClean="0"/>
              <a:t> ≤ </a:t>
            </a:r>
            <a:r>
              <a:rPr lang="es-ES" sz="2400" dirty="0" smtClean="0"/>
              <a:t>⌊(</a:t>
            </a:r>
            <a:r>
              <a:rPr lang="en-US" sz="2400" dirty="0" err="1" smtClean="0"/>
              <a:t>totalSeconds</a:t>
            </a:r>
            <a:r>
              <a:rPr lang="en-US" sz="2400" dirty="0" smtClean="0"/>
              <a:t> – 3600λ</a:t>
            </a:r>
            <a:r>
              <a:rPr lang="es-ES" sz="2400" dirty="0" smtClean="0"/>
              <a:t>)/60⌋</a:t>
            </a:r>
            <a:r>
              <a:rPr lang="en-US" sz="2400" dirty="0" smtClean="0"/>
              <a:t> ,</a:t>
            </a:r>
          </a:p>
          <a:p>
            <a:r>
              <a:rPr lang="es-ES" sz="2400" dirty="0" smtClean="0"/>
              <a:t>⌈(</a:t>
            </a:r>
            <a:r>
              <a:rPr lang="en-US" sz="2400" dirty="0" err="1" smtClean="0"/>
              <a:t>totalSeconds</a:t>
            </a:r>
            <a:r>
              <a:rPr lang="en-US" sz="2400" dirty="0" smtClean="0"/>
              <a:t> – 3600λ – 59</a:t>
            </a:r>
            <a:r>
              <a:rPr lang="es-ES" sz="2400" dirty="0" smtClean="0"/>
              <a:t>)/</a:t>
            </a:r>
            <a:r>
              <a:rPr lang="en-US" sz="2400" dirty="0" smtClean="0"/>
              <a:t>60</a:t>
            </a:r>
            <a:r>
              <a:rPr lang="es-ES" sz="2400" dirty="0" smtClean="0"/>
              <a:t>⌉</a:t>
            </a:r>
            <a:r>
              <a:rPr lang="en-US" sz="2400" dirty="0" smtClean="0"/>
              <a:t> ≤ </a:t>
            </a:r>
            <a:r>
              <a:rPr lang="el-GR" sz="2400" dirty="0" smtClean="0"/>
              <a:t>μ</a:t>
            </a:r>
            <a:endParaRPr lang="es-ES" sz="2400" dirty="0" smtClean="0"/>
          </a:p>
        </p:txBody>
      </p:sp>
      <p:sp>
        <p:nvSpPr>
          <p:cNvPr id="21" name="Rounded Rectangle 20"/>
          <p:cNvSpPr/>
          <p:nvPr/>
        </p:nvSpPr>
        <p:spPr>
          <a:xfrm>
            <a:off x="2362200" y="5562600"/>
            <a:ext cx="6248400" cy="1066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590800" y="5638800"/>
            <a:ext cx="58674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defRPr/>
            </a:pPr>
            <a:r>
              <a:rPr lang="en-US" dirty="0" smtClean="0"/>
              <a:t>Code:</a:t>
            </a:r>
          </a:p>
          <a:p>
            <a:pPr marL="514350" indent="-514350">
              <a:defRPr/>
            </a:pPr>
            <a:endParaRPr lang="en-US" b="1" dirty="0" smtClean="0"/>
          </a:p>
          <a:p>
            <a:pPr marL="514350" indent="-514350">
              <a:defRPr/>
            </a:pPr>
            <a:r>
              <a:rPr lang="en-US" b="1" dirty="0" err="1" smtClean="0"/>
              <a:t>val</a:t>
            </a:r>
            <a:r>
              <a:rPr lang="en-US" b="1" dirty="0" smtClean="0"/>
              <a:t> </a:t>
            </a:r>
            <a:r>
              <a:rPr lang="en-US" dirty="0" smtClean="0"/>
              <a:t>mu = </a:t>
            </a:r>
            <a:r>
              <a:rPr lang="en-US" b="1" dirty="0" smtClean="0"/>
              <a:t>min</a:t>
            </a:r>
            <a:r>
              <a:rPr lang="en-US" dirty="0" smtClean="0"/>
              <a:t>(59, (</a:t>
            </a:r>
            <a:r>
              <a:rPr lang="en-US" dirty="0" err="1" smtClean="0"/>
              <a:t>totalSeconds</a:t>
            </a:r>
            <a:r>
              <a:rPr lang="en-US" dirty="0" smtClean="0"/>
              <a:t> -3600* lambda) </a:t>
            </a:r>
            <a:r>
              <a:rPr lang="en-US" b="1" dirty="0" smtClean="0"/>
              <a:t>div </a:t>
            </a:r>
            <a:r>
              <a:rPr lang="en-US" dirty="0" smtClean="0"/>
              <a:t>60)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5" grpId="0" animBg="1"/>
      <p:bldP spid="21" grpId="0" animBg="1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ed Rectangle 28"/>
          <p:cNvSpPr/>
          <p:nvPr/>
        </p:nvSpPr>
        <p:spPr>
          <a:xfrm>
            <a:off x="5105400" y="4953000"/>
            <a:ext cx="3810000" cy="1676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Fourier-</a:t>
            </a:r>
            <a:r>
              <a:rPr lang="en-US" dirty="0" err="1" smtClean="0"/>
              <a:t>Motzkin</a:t>
            </a:r>
            <a:r>
              <a:rPr lang="en-US" dirty="0" smtClean="0"/>
              <a:t>-Style Elimination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81400" y="27432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combine each lower and upper bound</a:t>
            </a:r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>
            <a:off x="3429000" y="2590800"/>
            <a:ext cx="152400" cy="685800"/>
          </a:xfrm>
          <a:prstGeom prst="down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1371600" y="4800600"/>
            <a:ext cx="152400" cy="685800"/>
          </a:xfrm>
          <a:prstGeom prst="down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600200" y="49530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basic simplifications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105400" y="5029200"/>
            <a:ext cx="3810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defRPr/>
            </a:pPr>
            <a:r>
              <a:rPr lang="en-US" dirty="0" smtClean="0"/>
              <a:t>Code:</a:t>
            </a:r>
          </a:p>
          <a:p>
            <a:pPr marL="514350" indent="-514350">
              <a:defRPr/>
            </a:pPr>
            <a:endParaRPr lang="en-US" b="1" dirty="0" smtClean="0"/>
          </a:p>
          <a:p>
            <a:pPr marL="514350" indent="-514350">
              <a:defRPr/>
            </a:pPr>
            <a:r>
              <a:rPr lang="en-US" b="1" dirty="0" err="1" smtClean="0"/>
              <a:t>val</a:t>
            </a:r>
            <a:r>
              <a:rPr lang="en-US" b="1" dirty="0" smtClean="0"/>
              <a:t> </a:t>
            </a:r>
            <a:r>
              <a:rPr lang="en-US" dirty="0" smtClean="0"/>
              <a:t>lambda =  </a:t>
            </a:r>
            <a:r>
              <a:rPr lang="en-US" dirty="0" err="1" smtClean="0"/>
              <a:t>totalSeconds</a:t>
            </a:r>
            <a:r>
              <a:rPr lang="en-US" dirty="0" smtClean="0"/>
              <a:t> </a:t>
            </a:r>
            <a:r>
              <a:rPr lang="en-US" b="1" dirty="0" smtClean="0"/>
              <a:t>div</a:t>
            </a:r>
            <a:r>
              <a:rPr lang="en-US" dirty="0" smtClean="0"/>
              <a:t> 3600</a:t>
            </a:r>
          </a:p>
          <a:p>
            <a:pPr marL="514350" indent="-514350">
              <a:defRPr/>
            </a:pPr>
            <a:endParaRPr lang="en-US" dirty="0" smtClean="0"/>
          </a:p>
          <a:p>
            <a:pPr marL="514350" indent="-514350">
              <a:defRPr/>
            </a:pPr>
            <a:r>
              <a:rPr lang="en-US" dirty="0" smtClean="0"/>
              <a:t>Preconditions:  0 ≤ </a:t>
            </a:r>
            <a:r>
              <a:rPr lang="en-US" dirty="0" err="1" smtClean="0"/>
              <a:t>totalSeconds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85800" y="1683603"/>
            <a:ext cx="7086600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/>
              <a:t>0 ≤ λ, 0 ≤ </a:t>
            </a:r>
            <a:r>
              <a:rPr lang="el-GR" sz="2400" dirty="0" smtClean="0"/>
              <a:t>μ</a:t>
            </a:r>
            <a:r>
              <a:rPr lang="en-US" sz="2400" dirty="0" smtClean="0"/>
              <a:t>, </a:t>
            </a:r>
            <a:r>
              <a:rPr lang="el-GR" sz="2400" dirty="0" smtClean="0"/>
              <a:t>μ </a:t>
            </a:r>
            <a:r>
              <a:rPr lang="en-US" sz="2400" dirty="0" smtClean="0"/>
              <a:t>≤ 59, </a:t>
            </a:r>
            <a:r>
              <a:rPr lang="el-GR" sz="2400" dirty="0" smtClean="0"/>
              <a:t>μ</a:t>
            </a:r>
            <a:r>
              <a:rPr lang="en-US" sz="2400" dirty="0" smtClean="0"/>
              <a:t> ≤ </a:t>
            </a:r>
            <a:r>
              <a:rPr lang="es-ES" sz="2400" dirty="0" smtClean="0"/>
              <a:t>⌊(</a:t>
            </a:r>
            <a:r>
              <a:rPr lang="en-US" sz="2400" dirty="0" err="1" smtClean="0"/>
              <a:t>totalSeconds</a:t>
            </a:r>
            <a:r>
              <a:rPr lang="en-US" sz="2400" dirty="0" smtClean="0"/>
              <a:t> – 3600λ</a:t>
            </a:r>
            <a:r>
              <a:rPr lang="es-ES" sz="2400" dirty="0" smtClean="0"/>
              <a:t>)/60⌋</a:t>
            </a:r>
            <a:r>
              <a:rPr lang="en-US" sz="2400" dirty="0" smtClean="0"/>
              <a:t> ,</a:t>
            </a:r>
          </a:p>
          <a:p>
            <a:r>
              <a:rPr lang="es-ES" sz="2400" dirty="0" smtClean="0"/>
              <a:t>⌈(</a:t>
            </a:r>
            <a:r>
              <a:rPr lang="en-US" sz="2400" dirty="0" err="1" smtClean="0"/>
              <a:t>totalSeconds</a:t>
            </a:r>
            <a:r>
              <a:rPr lang="en-US" sz="2400" dirty="0" smtClean="0"/>
              <a:t> – 3600λ – 59</a:t>
            </a:r>
            <a:r>
              <a:rPr lang="es-ES" sz="2400" dirty="0" smtClean="0"/>
              <a:t>)/</a:t>
            </a:r>
            <a:r>
              <a:rPr lang="en-US" sz="2400" dirty="0" smtClean="0"/>
              <a:t>60</a:t>
            </a:r>
            <a:r>
              <a:rPr lang="es-ES" sz="2400" dirty="0" smtClean="0"/>
              <a:t>⌉</a:t>
            </a:r>
            <a:r>
              <a:rPr lang="en-US" sz="2400" dirty="0" smtClean="0"/>
              <a:t> ≤ </a:t>
            </a:r>
            <a:r>
              <a:rPr lang="el-GR" sz="2400" dirty="0" smtClean="0"/>
              <a:t>μ</a:t>
            </a:r>
            <a:endParaRPr lang="es-ES" sz="2400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304800" y="3429000"/>
            <a:ext cx="8763000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/>
              <a:t>0 ≤ λ, 0 ≤ 59, 0 ≤ </a:t>
            </a:r>
            <a:r>
              <a:rPr lang="es-ES" sz="2400" dirty="0" smtClean="0"/>
              <a:t>⌊(</a:t>
            </a:r>
            <a:r>
              <a:rPr lang="en-US" sz="2400" dirty="0" err="1" smtClean="0"/>
              <a:t>totalSeconds</a:t>
            </a:r>
            <a:r>
              <a:rPr lang="en-US" sz="2400" dirty="0" smtClean="0"/>
              <a:t> – 3600λ</a:t>
            </a:r>
            <a:r>
              <a:rPr lang="es-ES" sz="2400" dirty="0" smtClean="0"/>
              <a:t>)/60⌋</a:t>
            </a:r>
            <a:r>
              <a:rPr lang="en-US" sz="2400" dirty="0" smtClean="0"/>
              <a:t> ,</a:t>
            </a:r>
          </a:p>
          <a:p>
            <a:r>
              <a:rPr lang="es-ES" sz="2400" dirty="0" smtClean="0"/>
              <a:t>⌈(</a:t>
            </a:r>
            <a:r>
              <a:rPr lang="en-US" sz="2400" dirty="0" err="1" smtClean="0"/>
              <a:t>totalSeconds</a:t>
            </a:r>
            <a:r>
              <a:rPr lang="en-US" sz="2400" dirty="0" smtClean="0"/>
              <a:t> – 3600λ – 59</a:t>
            </a:r>
            <a:r>
              <a:rPr lang="es-ES" sz="2400" dirty="0" smtClean="0"/>
              <a:t>)/</a:t>
            </a:r>
            <a:r>
              <a:rPr lang="en-US" sz="2400" dirty="0" smtClean="0"/>
              <a:t>60</a:t>
            </a:r>
            <a:r>
              <a:rPr lang="es-ES" sz="2400" dirty="0" smtClean="0"/>
              <a:t>⌉</a:t>
            </a:r>
            <a:r>
              <a:rPr lang="en-US" sz="2400" dirty="0" smtClean="0"/>
              <a:t> ≤ </a:t>
            </a:r>
            <a:r>
              <a:rPr lang="es-ES" sz="2400" dirty="0" smtClean="0"/>
              <a:t>⌊(</a:t>
            </a:r>
            <a:r>
              <a:rPr lang="en-US" sz="2400" dirty="0" err="1" smtClean="0"/>
              <a:t>totalSeconds</a:t>
            </a:r>
            <a:r>
              <a:rPr lang="en-US" sz="2400" dirty="0" smtClean="0"/>
              <a:t> – 3600λ</a:t>
            </a:r>
            <a:r>
              <a:rPr lang="es-ES" sz="2400" dirty="0" smtClean="0"/>
              <a:t>)/60⌋</a:t>
            </a:r>
            <a:r>
              <a:rPr lang="en-US" sz="2400" dirty="0" smtClean="0"/>
              <a:t> ,</a:t>
            </a:r>
          </a:p>
          <a:p>
            <a:r>
              <a:rPr lang="es-ES" sz="2400" dirty="0" smtClean="0"/>
              <a:t>⌈(</a:t>
            </a:r>
            <a:r>
              <a:rPr lang="en-US" sz="2400" dirty="0" err="1" smtClean="0"/>
              <a:t>totalSeconds</a:t>
            </a:r>
            <a:r>
              <a:rPr lang="en-US" sz="2400" dirty="0" smtClean="0"/>
              <a:t> – 3600λ – 59</a:t>
            </a:r>
            <a:r>
              <a:rPr lang="es-ES" sz="2400" dirty="0" smtClean="0"/>
              <a:t>)/</a:t>
            </a:r>
            <a:r>
              <a:rPr lang="en-US" sz="2400" dirty="0" smtClean="0"/>
              <a:t>60</a:t>
            </a:r>
            <a:r>
              <a:rPr lang="es-ES" sz="2400" dirty="0" smtClean="0"/>
              <a:t>⌉</a:t>
            </a:r>
            <a:r>
              <a:rPr lang="en-US" sz="2400" dirty="0" smtClean="0"/>
              <a:t> ≤ 59</a:t>
            </a:r>
            <a:endParaRPr lang="es-ES" sz="2400" dirty="0" smtClean="0"/>
          </a:p>
        </p:txBody>
      </p:sp>
      <p:sp>
        <p:nvSpPr>
          <p:cNvPr id="28" name="Rectangle 27"/>
          <p:cNvSpPr/>
          <p:nvPr/>
        </p:nvSpPr>
        <p:spPr>
          <a:xfrm>
            <a:off x="76200" y="5562600"/>
            <a:ext cx="4724400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/>
              <a:t>0 ≤ λ, 60λ ≤ </a:t>
            </a:r>
            <a:r>
              <a:rPr lang="es-ES" sz="2400" dirty="0" smtClean="0"/>
              <a:t>⌊</a:t>
            </a:r>
            <a:r>
              <a:rPr lang="en-US" sz="2400" dirty="0" err="1" smtClean="0"/>
              <a:t>totalSeconds</a:t>
            </a:r>
            <a:r>
              <a:rPr lang="en-US" sz="2400" dirty="0" smtClean="0"/>
              <a:t> </a:t>
            </a:r>
            <a:r>
              <a:rPr lang="es-ES" sz="2400" dirty="0" smtClean="0"/>
              <a:t>/60⌋</a:t>
            </a:r>
            <a:r>
              <a:rPr lang="en-US" sz="2400" dirty="0" smtClean="0"/>
              <a:t>,</a:t>
            </a:r>
          </a:p>
          <a:p>
            <a:pPr>
              <a:buNone/>
            </a:pPr>
            <a:r>
              <a:rPr lang="es-ES" sz="2400" dirty="0" smtClean="0"/>
              <a:t>⌈(</a:t>
            </a:r>
            <a:r>
              <a:rPr lang="en-US" sz="2400" dirty="0" err="1" smtClean="0"/>
              <a:t>totalSeconds</a:t>
            </a:r>
            <a:r>
              <a:rPr lang="en-US" sz="2400" dirty="0" smtClean="0"/>
              <a:t> –59</a:t>
            </a:r>
            <a:r>
              <a:rPr lang="es-ES" sz="2400" dirty="0" smtClean="0"/>
              <a:t>)/</a:t>
            </a:r>
            <a:r>
              <a:rPr lang="en-US" sz="2400" dirty="0" smtClean="0"/>
              <a:t>60</a:t>
            </a:r>
            <a:r>
              <a:rPr lang="es-ES" sz="2400" dirty="0" smtClean="0"/>
              <a:t>⌉</a:t>
            </a:r>
            <a:r>
              <a:rPr lang="en-US" sz="2400" dirty="0" smtClean="0"/>
              <a:t> – 59 ≤ 60λ</a:t>
            </a:r>
            <a:endParaRPr lang="es-E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2" grpId="0" animBg="1"/>
      <p:bldP spid="23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400" dirty="0" smtClean="0"/>
              <a:t>Generated Code May Contain Loops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7543800" cy="6858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775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400" b="1" dirty="0" err="1" smtClean="0">
                <a:latin typeface="+mj-lt"/>
              </a:rPr>
              <a:t>val</a:t>
            </a:r>
            <a:r>
              <a:rPr lang="en-US" sz="2400" dirty="0" smtClean="0">
                <a:latin typeface="+mj-lt"/>
              </a:rPr>
              <a:t> (x1, y1) = </a:t>
            </a:r>
            <a:r>
              <a:rPr lang="en-US" sz="2400" b="1" dirty="0" smtClean="0">
                <a:latin typeface="+mj-lt"/>
              </a:rPr>
              <a:t>choose</a:t>
            </a:r>
            <a:r>
              <a:rPr lang="en-US" sz="2400" dirty="0" smtClean="0">
                <a:latin typeface="+mj-lt"/>
              </a:rPr>
              <a:t>(x: </a:t>
            </a:r>
            <a:r>
              <a:rPr lang="en-US" sz="2400" dirty="0" err="1" smtClean="0">
                <a:latin typeface="+mj-lt"/>
              </a:rPr>
              <a:t>Int</a:t>
            </a:r>
            <a:r>
              <a:rPr lang="en-US" sz="2400" dirty="0" smtClean="0">
                <a:latin typeface="+mj-lt"/>
              </a:rPr>
              <a:t>, y: </a:t>
            </a:r>
            <a:r>
              <a:rPr lang="en-US" sz="2400" dirty="0" err="1" smtClean="0">
                <a:latin typeface="+mj-lt"/>
              </a:rPr>
              <a:t>Int</a:t>
            </a:r>
            <a:r>
              <a:rPr lang="en-US" sz="2400" dirty="0" smtClean="0">
                <a:latin typeface="+mj-lt"/>
              </a:rPr>
              <a:t> =&gt;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+mj-lt"/>
              </a:rPr>
              <a:t>     			        2*y − b =&lt; 3*x + a &amp;&amp;  2*x − a =&lt; 4*y + b)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6800" y="2754312"/>
            <a:ext cx="6858000" cy="33416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200" b="1" err="1"/>
              <a:t>val</a:t>
            </a:r>
            <a:r>
              <a:rPr lang="en-US" sz="2200"/>
              <a:t> </a:t>
            </a:r>
            <a:r>
              <a:rPr lang="en-US" sz="2200" err="1"/>
              <a:t>kFound</a:t>
            </a:r>
            <a:r>
              <a:rPr lang="en-US" sz="2200"/>
              <a:t> = false</a:t>
            </a:r>
          </a:p>
          <a:p>
            <a:pPr>
              <a:lnSpc>
                <a:spcPct val="80000"/>
              </a:lnSpc>
              <a:defRPr/>
            </a:pPr>
            <a:r>
              <a:rPr lang="en-US" sz="2200" b="1"/>
              <a:t>  for</a:t>
            </a:r>
            <a:r>
              <a:rPr lang="en-US" sz="2200"/>
              <a:t> k = 0 to 5 </a:t>
            </a:r>
            <a:r>
              <a:rPr lang="en-US" sz="2200" b="1"/>
              <a:t>do</a:t>
            </a:r>
            <a:r>
              <a:rPr lang="en-US" sz="2200"/>
              <a:t> {</a:t>
            </a:r>
            <a:br>
              <a:rPr lang="en-US" sz="2200"/>
            </a:br>
            <a:r>
              <a:rPr lang="en-US" sz="2200"/>
              <a:t>    </a:t>
            </a:r>
            <a:r>
              <a:rPr lang="en-US" sz="2200" b="1" err="1"/>
              <a:t>val</a:t>
            </a:r>
            <a:r>
              <a:rPr lang="en-US" sz="2200"/>
              <a:t> v1 = 3 * a + 3 * b − k</a:t>
            </a:r>
            <a:br>
              <a:rPr lang="en-US" sz="2200"/>
            </a:br>
            <a:r>
              <a:rPr lang="en-US" sz="2200"/>
              <a:t>    </a:t>
            </a:r>
            <a:r>
              <a:rPr lang="en-US" sz="2200" b="1"/>
              <a:t>if</a:t>
            </a:r>
            <a:r>
              <a:rPr lang="en-US" sz="2200"/>
              <a:t> (v1 mod 6 == 0) {</a:t>
            </a:r>
            <a:br>
              <a:rPr lang="en-US" sz="2200"/>
            </a:br>
            <a:r>
              <a:rPr lang="en-US" sz="2200"/>
              <a:t>      </a:t>
            </a:r>
            <a:r>
              <a:rPr lang="en-US" sz="2200" b="1" err="1"/>
              <a:t>va</a:t>
            </a:r>
            <a:r>
              <a:rPr lang="en-US" sz="2200" err="1"/>
              <a:t>l</a:t>
            </a:r>
            <a:r>
              <a:rPr lang="en-US" sz="2200"/>
              <a:t> alpha = ((k − 5 * a − 5 * b)/8).ceiling</a:t>
            </a:r>
            <a:br>
              <a:rPr lang="en-US" sz="2200"/>
            </a:br>
            <a:r>
              <a:rPr lang="en-US" sz="2200"/>
              <a:t>      </a:t>
            </a:r>
            <a:r>
              <a:rPr lang="en-US" sz="2200" b="1" err="1"/>
              <a:t>val</a:t>
            </a:r>
            <a:r>
              <a:rPr lang="en-US" sz="2200"/>
              <a:t> l = (v1 / 6) + 2 * alpha</a:t>
            </a:r>
            <a:br>
              <a:rPr lang="en-US" sz="2200"/>
            </a:br>
            <a:r>
              <a:rPr lang="en-US" sz="2200"/>
              <a:t>      </a:t>
            </a:r>
            <a:r>
              <a:rPr lang="en-US" sz="2200" b="1" err="1"/>
              <a:t>val</a:t>
            </a:r>
            <a:r>
              <a:rPr lang="en-US" sz="2200"/>
              <a:t> y = alpha</a:t>
            </a:r>
            <a:br>
              <a:rPr lang="en-US" sz="2200"/>
            </a:br>
            <a:r>
              <a:rPr lang="en-US" sz="2200"/>
              <a:t>      </a:t>
            </a:r>
            <a:r>
              <a:rPr lang="en-US" sz="2200" b="1" err="1"/>
              <a:t>val</a:t>
            </a:r>
            <a:r>
              <a:rPr lang="en-US" sz="2200"/>
              <a:t> </a:t>
            </a:r>
            <a:r>
              <a:rPr lang="en-US" sz="2200" err="1"/>
              <a:t>kFound</a:t>
            </a:r>
            <a:r>
              <a:rPr lang="en-US" sz="2200"/>
              <a:t> = true</a:t>
            </a:r>
            <a:br>
              <a:rPr lang="en-US" sz="2200"/>
            </a:br>
            <a:r>
              <a:rPr lang="en-US" sz="2200"/>
              <a:t>      break } }</a:t>
            </a:r>
          </a:p>
          <a:p>
            <a:pPr>
              <a:lnSpc>
                <a:spcPct val="80000"/>
              </a:lnSpc>
              <a:defRPr/>
            </a:pPr>
            <a:r>
              <a:rPr lang="en-US" sz="2200" b="1"/>
              <a:t>  if</a:t>
            </a:r>
            <a:r>
              <a:rPr lang="en-US" sz="2200"/>
              <a:t> (</a:t>
            </a:r>
            <a:r>
              <a:rPr lang="en-US" sz="2200" err="1"/>
              <a:t>kFound</a:t>
            </a:r>
            <a:r>
              <a:rPr lang="en-US" sz="2200"/>
              <a:t>)</a:t>
            </a:r>
          </a:p>
          <a:p>
            <a:pPr>
              <a:lnSpc>
                <a:spcPct val="80000"/>
              </a:lnSpc>
              <a:defRPr/>
            </a:pPr>
            <a:r>
              <a:rPr lang="en-US" sz="2200" b="1"/>
              <a:t>    </a:t>
            </a:r>
            <a:r>
              <a:rPr lang="en-US" sz="2200" b="1" err="1"/>
              <a:t>val</a:t>
            </a:r>
            <a:r>
              <a:rPr lang="en-US" sz="2200"/>
              <a:t> x = ((4 * y + a + b)/2).floor</a:t>
            </a:r>
          </a:p>
          <a:p>
            <a:pPr>
              <a:lnSpc>
                <a:spcPct val="80000"/>
              </a:lnSpc>
              <a:defRPr/>
            </a:pPr>
            <a:r>
              <a:rPr lang="en-US" sz="2200" b="1"/>
              <a:t>  else throw </a:t>
            </a:r>
            <a:r>
              <a:rPr lang="en-US" sz="2200"/>
              <a:t>new Exception(”No solution exists”)</a:t>
            </a:r>
          </a:p>
        </p:txBody>
      </p:sp>
      <p:sp>
        <p:nvSpPr>
          <p:cNvPr id="5" name="Rectangle 4"/>
          <p:cNvSpPr/>
          <p:nvPr/>
        </p:nvSpPr>
        <p:spPr>
          <a:xfrm>
            <a:off x="1066800" y="6318250"/>
            <a:ext cx="7239000" cy="3877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400" b="1" dirty="0" smtClean="0"/>
              <a:t>Precondition</a:t>
            </a:r>
            <a:r>
              <a:rPr lang="en-US" sz="2400" dirty="0" smtClean="0"/>
              <a:t>: </a:t>
            </a:r>
            <a:r>
              <a:rPr lang="en-US" sz="2400" dirty="0"/>
              <a:t>∃k. 0 ≤ k ≤ 5 ∧ 6|3a + 3b − </a:t>
            </a:r>
            <a:r>
              <a:rPr lang="en-US" sz="2400" dirty="0" smtClean="0"/>
              <a:t>k       </a:t>
            </a:r>
            <a:r>
              <a:rPr lang="en-US" sz="2400" b="1" dirty="0" smtClean="0"/>
              <a:t>(true)</a:t>
            </a:r>
            <a:endParaRPr lang="en-US" sz="2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AA39A2-561A-497D-9466-796AEE09EAD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From Data Structures to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Observation:</a:t>
            </a:r>
          </a:p>
          <a:p>
            <a:pPr lvl="1"/>
            <a:r>
              <a:rPr lang="en-US" dirty="0" smtClean="0"/>
              <a:t>Reasoning about collections reduces to reasoning about linear integer arithmetic!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FA3AD8-D2AF-4986-A69C-751ED4EE40F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" y="3440668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a.size</a:t>
            </a:r>
            <a:r>
              <a:rPr lang="en-US" dirty="0" smtClean="0"/>
              <a:t> == </a:t>
            </a:r>
            <a:r>
              <a:rPr lang="en-US" dirty="0" err="1" smtClean="0"/>
              <a:t>b.size</a:t>
            </a:r>
            <a:r>
              <a:rPr lang="en-US" dirty="0" smtClean="0"/>
              <a:t>  &amp;&amp; a union b == </a:t>
            </a:r>
            <a:r>
              <a:rPr lang="en-US" dirty="0" err="1" smtClean="0"/>
              <a:t>bigSet</a:t>
            </a:r>
            <a:r>
              <a:rPr lang="en-US" dirty="0" smtClean="0"/>
              <a:t> &amp;&amp; a intersect b == empty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0" y="435506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86200" y="4495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0" y="59552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bigSet</a:t>
            </a:r>
            <a:endParaRPr lang="en-US" dirty="0"/>
          </a:p>
        </p:txBody>
      </p:sp>
      <p:pic>
        <p:nvPicPr>
          <p:cNvPr id="10" name="Picture 9" descr="Diagram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4038600"/>
            <a:ext cx="2133600" cy="1841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From Data Structures to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Observation:</a:t>
            </a:r>
          </a:p>
          <a:p>
            <a:pPr lvl="1"/>
            <a:r>
              <a:rPr lang="en-US" dirty="0" smtClean="0"/>
              <a:t>Reasoning about collections reduces to reasoning about linear integer arithmetic!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FA3AD8-D2AF-4986-A69C-751ED4EE40F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" y="3440668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a.size</a:t>
            </a:r>
            <a:r>
              <a:rPr lang="en-US" dirty="0" smtClean="0"/>
              <a:t> == </a:t>
            </a:r>
            <a:r>
              <a:rPr lang="en-US" dirty="0" err="1" smtClean="0"/>
              <a:t>b.size</a:t>
            </a:r>
            <a:r>
              <a:rPr lang="en-US" dirty="0" smtClean="0"/>
              <a:t>  &amp;&amp; a union b == </a:t>
            </a:r>
            <a:r>
              <a:rPr lang="en-US" dirty="0" err="1" smtClean="0"/>
              <a:t>bigSet</a:t>
            </a:r>
            <a:r>
              <a:rPr lang="en-US" dirty="0" smtClean="0"/>
              <a:t> &amp;&amp; </a:t>
            </a:r>
            <a:r>
              <a:rPr lang="en-US" dirty="0" smtClean="0">
                <a:solidFill>
                  <a:srgbClr val="C00000"/>
                </a:solidFill>
              </a:rPr>
              <a:t>a intersect b == empty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3000" y="435506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86200" y="4495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0" y="59552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bigSet</a:t>
            </a:r>
            <a:endParaRPr lang="en-US" dirty="0"/>
          </a:p>
        </p:txBody>
      </p:sp>
      <p:pic>
        <p:nvPicPr>
          <p:cNvPr id="10" name="Picture 9" descr="Diagram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4038600"/>
            <a:ext cx="2133599" cy="1841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From Data Structures to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Observation:</a:t>
            </a:r>
          </a:p>
          <a:p>
            <a:pPr lvl="1"/>
            <a:r>
              <a:rPr lang="en-US" dirty="0" smtClean="0"/>
              <a:t>Reasoning about collections reduces to reasoning about linear integer arithmetic!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FA3AD8-D2AF-4986-A69C-751ED4EE40F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" y="3440668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a.size</a:t>
            </a:r>
            <a:r>
              <a:rPr lang="en-US" dirty="0" smtClean="0"/>
              <a:t> == </a:t>
            </a:r>
            <a:r>
              <a:rPr lang="en-US" dirty="0" err="1" smtClean="0"/>
              <a:t>b.size</a:t>
            </a:r>
            <a:r>
              <a:rPr lang="en-US" dirty="0" smtClean="0"/>
              <a:t>  &amp;&amp; </a:t>
            </a:r>
            <a:r>
              <a:rPr lang="en-US" dirty="0" smtClean="0">
                <a:solidFill>
                  <a:srgbClr val="C00000"/>
                </a:solidFill>
              </a:rPr>
              <a:t>a union b == </a:t>
            </a:r>
            <a:r>
              <a:rPr lang="en-US" dirty="0" err="1" smtClean="0">
                <a:solidFill>
                  <a:srgbClr val="C00000"/>
                </a:solidFill>
              </a:rPr>
              <a:t>bigSet</a:t>
            </a:r>
            <a:r>
              <a:rPr lang="en-US" dirty="0" smtClean="0"/>
              <a:t> &amp;&amp; a intersect b == empty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0" y="435506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86200" y="4495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0" y="59552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bigSet</a:t>
            </a:r>
            <a:endParaRPr lang="en-US" dirty="0"/>
          </a:p>
        </p:txBody>
      </p:sp>
      <p:pic>
        <p:nvPicPr>
          <p:cNvPr id="15" name="Picture 14" descr="Diagram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4038600"/>
            <a:ext cx="2118511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From Data Structures to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Observation:</a:t>
            </a:r>
          </a:p>
          <a:p>
            <a:pPr lvl="1"/>
            <a:r>
              <a:rPr lang="en-US" dirty="0" smtClean="0"/>
              <a:t>Reasoning about collections reduces to reasoning about linear integer arithmetic!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FA3AD8-D2AF-4986-A69C-751ED4EE40F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" y="3440668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a.size</a:t>
            </a:r>
            <a:r>
              <a:rPr lang="en-US" dirty="0" smtClean="0">
                <a:solidFill>
                  <a:srgbClr val="C00000"/>
                </a:solidFill>
              </a:rPr>
              <a:t> == </a:t>
            </a:r>
            <a:r>
              <a:rPr lang="en-US" dirty="0" err="1" smtClean="0">
                <a:solidFill>
                  <a:srgbClr val="C00000"/>
                </a:solidFill>
              </a:rPr>
              <a:t>b.size</a:t>
            </a:r>
            <a:r>
              <a:rPr lang="en-US" dirty="0" smtClean="0">
                <a:solidFill>
                  <a:srgbClr val="C00000"/>
                </a:solidFill>
              </a:rPr>
              <a:t>  </a:t>
            </a:r>
            <a:r>
              <a:rPr lang="en-US" dirty="0" smtClean="0"/>
              <a:t>&amp;&amp; a union b == </a:t>
            </a:r>
            <a:r>
              <a:rPr lang="en-US" dirty="0" err="1" smtClean="0"/>
              <a:t>bigSet</a:t>
            </a:r>
            <a:r>
              <a:rPr lang="en-US" dirty="0" smtClean="0"/>
              <a:t> &amp;&amp; a intersect b == empty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0" y="435506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86200" y="4495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0" y="59552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bigSet</a:t>
            </a:r>
            <a:endParaRPr lang="en-US" dirty="0"/>
          </a:p>
        </p:txBody>
      </p:sp>
      <p:pic>
        <p:nvPicPr>
          <p:cNvPr id="15" name="Picture 14" descr="Diagram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4038600"/>
            <a:ext cx="2118511" cy="18288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72000" y="4114800"/>
            <a:ext cx="4419600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/>
              <a:t>New specification: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C00000"/>
                </a:solidFill>
              </a:rPr>
              <a:t>kA = </a:t>
            </a:r>
            <a:r>
              <a:rPr lang="en-US" sz="2400" dirty="0" err="1" smtClean="0">
                <a:solidFill>
                  <a:srgbClr val="C00000"/>
                </a:solidFill>
              </a:rPr>
              <a:t>kB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From Data Structures to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Observation:</a:t>
            </a:r>
          </a:p>
          <a:p>
            <a:pPr lvl="1"/>
            <a:r>
              <a:rPr lang="en-US" dirty="0" smtClean="0"/>
              <a:t>Reasoning about collections reduces to reasoning about linear integer arithmetic!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FA3AD8-D2AF-4986-A69C-751ED4EE40F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" y="3440668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a.size</a:t>
            </a:r>
            <a:r>
              <a:rPr lang="en-US" dirty="0" smtClean="0"/>
              <a:t> == </a:t>
            </a:r>
            <a:r>
              <a:rPr lang="en-US" dirty="0" err="1" smtClean="0"/>
              <a:t>b.size</a:t>
            </a:r>
            <a:r>
              <a:rPr lang="en-US" dirty="0" smtClean="0"/>
              <a:t>  &amp;&amp; a union b == </a:t>
            </a:r>
            <a:r>
              <a:rPr lang="en-US" dirty="0" err="1" smtClean="0"/>
              <a:t>bigSet</a:t>
            </a:r>
            <a:r>
              <a:rPr lang="en-US" dirty="0" smtClean="0"/>
              <a:t> &amp;&amp; a intersect b == empty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0" y="435506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86200" y="4495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0" y="59552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bigSet</a:t>
            </a:r>
            <a:endParaRPr lang="en-US" dirty="0"/>
          </a:p>
        </p:txBody>
      </p:sp>
      <p:pic>
        <p:nvPicPr>
          <p:cNvPr id="15" name="Picture 14" descr="Diagram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4038600"/>
            <a:ext cx="2118511" cy="18288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72000" y="4114800"/>
            <a:ext cx="4419600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/>
              <a:t>New specification: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chemeClr val="tx1"/>
                </a:solidFill>
              </a:rPr>
              <a:t>kA = </a:t>
            </a:r>
            <a:r>
              <a:rPr lang="en-US" sz="2400" dirty="0" err="1" smtClean="0">
                <a:solidFill>
                  <a:schemeClr val="tx1"/>
                </a:solidFill>
              </a:rPr>
              <a:t>kB</a:t>
            </a:r>
            <a:r>
              <a:rPr lang="en-US" sz="2400" dirty="0" smtClean="0">
                <a:solidFill>
                  <a:schemeClr val="tx1"/>
                </a:solidFill>
              </a:rPr>
              <a:t> &amp;&amp; </a:t>
            </a:r>
            <a:r>
              <a:rPr lang="en-US" sz="2400" dirty="0" smtClean="0">
                <a:solidFill>
                  <a:srgbClr val="C00000"/>
                </a:solidFill>
              </a:rPr>
              <a:t>kA +</a:t>
            </a:r>
            <a:r>
              <a:rPr lang="en-US" sz="2400" dirty="0" err="1" smtClean="0">
                <a:solidFill>
                  <a:srgbClr val="C00000"/>
                </a:solidFill>
              </a:rPr>
              <a:t>kB</a:t>
            </a:r>
            <a:r>
              <a:rPr lang="en-US" sz="2400" dirty="0" smtClean="0">
                <a:solidFill>
                  <a:srgbClr val="C00000"/>
                </a:solidFill>
              </a:rPr>
              <a:t> = |</a:t>
            </a:r>
            <a:r>
              <a:rPr lang="en-US" sz="2400" dirty="0" err="1" smtClean="0">
                <a:solidFill>
                  <a:srgbClr val="C00000"/>
                </a:solidFill>
              </a:rPr>
              <a:t>bigSet</a:t>
            </a:r>
            <a:r>
              <a:rPr lang="en-US" sz="2400" dirty="0" smtClean="0">
                <a:solidFill>
                  <a:srgbClr val="C00000"/>
                </a:solidFill>
              </a:rPr>
              <a:t>|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24400" y="60198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because of quantifier elimination 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6324600" y="5410200"/>
            <a:ext cx="609600" cy="4572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Combining Theories Sharing Set Operations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0352" y="3214688"/>
            <a:ext cx="7772400" cy="1509712"/>
          </a:xfrm>
        </p:spPr>
        <p:txBody>
          <a:bodyPr/>
          <a:lstStyle/>
          <a:p>
            <a:r>
              <a:rPr lang="en-US" dirty="0" smtClean="0"/>
              <a:t>Joint work with Thomas </a:t>
            </a:r>
            <a:r>
              <a:rPr lang="en-US" dirty="0" err="1" smtClean="0"/>
              <a:t>Wies</a:t>
            </a:r>
            <a:r>
              <a:rPr lang="en-US" dirty="0" smtClean="0"/>
              <a:t> and Viktor </a:t>
            </a:r>
            <a:r>
              <a:rPr lang="en-US" dirty="0" err="1" smtClean="0"/>
              <a:t>Kuncak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8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Software Synthesis</a:t>
            </a:r>
          </a:p>
        </p:txBody>
      </p:sp>
      <p:sp>
        <p:nvSpPr>
          <p:cNvPr id="40989" name="Rectangle 29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2209800"/>
            <a:ext cx="8686800" cy="16764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400" b="1" dirty="0" err="1" smtClean="0">
                <a:solidFill>
                  <a:schemeClr val="tx1"/>
                </a:solidFill>
              </a:rPr>
              <a:t>val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bigSet</a:t>
            </a:r>
            <a:r>
              <a:rPr lang="en-US" sz="2400" dirty="0" smtClean="0">
                <a:solidFill>
                  <a:schemeClr val="tx1"/>
                </a:solidFill>
              </a:rPr>
              <a:t> = ....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400" b="1" dirty="0" err="1" smtClean="0">
                <a:solidFill>
                  <a:schemeClr val="tx1"/>
                </a:solidFill>
              </a:rPr>
              <a:t>val</a:t>
            </a:r>
            <a:r>
              <a:rPr lang="en-US" sz="2400" dirty="0" smtClean="0">
                <a:solidFill>
                  <a:schemeClr val="tx1"/>
                </a:solidFill>
              </a:rPr>
              <a:t> (</a:t>
            </a:r>
            <a:r>
              <a:rPr lang="en-US" sz="2400" dirty="0" err="1" smtClean="0">
                <a:solidFill>
                  <a:schemeClr val="tx1"/>
                </a:solidFill>
              </a:rPr>
              <a:t>setA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setB</a:t>
            </a:r>
            <a:r>
              <a:rPr lang="en-US" sz="2400" dirty="0" smtClean="0">
                <a:solidFill>
                  <a:schemeClr val="tx1"/>
                </a:solidFill>
              </a:rPr>
              <a:t>) = </a:t>
            </a:r>
            <a:r>
              <a:rPr lang="en-US" sz="2400" b="1" dirty="0" smtClean="0">
                <a:solidFill>
                  <a:schemeClr val="tx1"/>
                </a:solidFill>
              </a:rPr>
              <a:t>choose</a:t>
            </a:r>
            <a:r>
              <a:rPr lang="en-US" sz="2400" dirty="0" smtClean="0">
                <a:solidFill>
                  <a:schemeClr val="tx1"/>
                </a:solidFill>
              </a:rPr>
              <a:t>((a: Set, b: Set) ) =&gt;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 	( </a:t>
            </a:r>
            <a:r>
              <a:rPr lang="en-US" sz="2400" dirty="0" err="1" smtClean="0">
                <a:solidFill>
                  <a:schemeClr val="tx1"/>
                </a:solidFill>
              </a:rPr>
              <a:t>a.size</a:t>
            </a:r>
            <a:r>
              <a:rPr lang="en-US" sz="2400" dirty="0" smtClean="0">
                <a:solidFill>
                  <a:schemeClr val="tx1"/>
                </a:solidFill>
              </a:rPr>
              <a:t> == </a:t>
            </a:r>
            <a:r>
              <a:rPr lang="en-US" sz="2400" dirty="0" err="1" smtClean="0">
                <a:solidFill>
                  <a:schemeClr val="tx1"/>
                </a:solidFill>
              </a:rPr>
              <a:t>b.size</a:t>
            </a:r>
            <a:r>
              <a:rPr lang="en-US" sz="2400" dirty="0" smtClean="0">
                <a:solidFill>
                  <a:schemeClr val="tx1"/>
                </a:solidFill>
              </a:rPr>
              <a:t>  &amp;&amp; a union b == </a:t>
            </a:r>
            <a:r>
              <a:rPr lang="en-US" sz="2400" dirty="0" err="1" smtClean="0">
                <a:solidFill>
                  <a:schemeClr val="tx1"/>
                </a:solidFill>
              </a:rPr>
              <a:t>bigSet</a:t>
            </a:r>
            <a:r>
              <a:rPr lang="en-US" sz="2400" dirty="0" smtClean="0">
                <a:solidFill>
                  <a:schemeClr val="tx1"/>
                </a:solidFill>
              </a:rPr>
              <a:t> &amp;&amp; a intersect b == empty))</a:t>
            </a:r>
          </a:p>
        </p:txBody>
      </p:sp>
      <p:sp>
        <p:nvSpPr>
          <p:cNvPr id="7" name="Rectangle 6"/>
          <p:cNvSpPr/>
          <p:nvPr/>
        </p:nvSpPr>
        <p:spPr>
          <a:xfrm>
            <a:off x="1828800" y="4521200"/>
            <a:ext cx="5638800" cy="1422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400" b="1" dirty="0">
                <a:solidFill>
                  <a:schemeClr val="tx1"/>
                </a:solidFill>
              </a:rPr>
              <a:t>Code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 err="1">
                <a:solidFill>
                  <a:schemeClr val="tx1"/>
                </a:solidFill>
              </a:rPr>
              <a:t>val</a:t>
            </a:r>
            <a:r>
              <a:rPr lang="en-US" sz="2400" dirty="0">
                <a:solidFill>
                  <a:schemeClr val="tx1"/>
                </a:solidFill>
              </a:rPr>
              <a:t> n = </a:t>
            </a:r>
            <a:r>
              <a:rPr lang="en-US" sz="2400" dirty="0" err="1">
                <a:solidFill>
                  <a:schemeClr val="tx1"/>
                </a:solidFill>
              </a:rPr>
              <a:t>bigSet.size</a:t>
            </a:r>
            <a:r>
              <a:rPr lang="en-US" sz="2400" dirty="0">
                <a:solidFill>
                  <a:schemeClr val="tx1"/>
                </a:solidFill>
              </a:rPr>
              <a:t>/2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 err="1">
                <a:solidFill>
                  <a:schemeClr val="tx1"/>
                </a:solidFill>
              </a:rPr>
              <a:t>val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setA</a:t>
            </a:r>
            <a:r>
              <a:rPr lang="en-US" sz="2400" dirty="0">
                <a:solidFill>
                  <a:schemeClr val="tx1"/>
                </a:solidFill>
              </a:rPr>
              <a:t> = take(n, </a:t>
            </a:r>
            <a:r>
              <a:rPr lang="en-US" sz="2400" dirty="0" err="1">
                <a:solidFill>
                  <a:schemeClr val="tx1"/>
                </a:solidFill>
              </a:rPr>
              <a:t>bigSet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 err="1">
                <a:solidFill>
                  <a:schemeClr val="tx1"/>
                </a:solidFill>
              </a:rPr>
              <a:t>val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setB</a:t>
            </a:r>
            <a:r>
              <a:rPr lang="en-US" sz="2400" dirty="0">
                <a:solidFill>
                  <a:schemeClr val="tx1"/>
                </a:solidFill>
              </a:rPr>
              <a:t> = </a:t>
            </a:r>
            <a:r>
              <a:rPr lang="en-US" sz="2400" dirty="0" err="1">
                <a:solidFill>
                  <a:schemeClr val="tx1"/>
                </a:solidFill>
              </a:rPr>
              <a:t>bigSet</a:t>
            </a:r>
            <a:r>
              <a:rPr lang="en-US" sz="2400" dirty="0">
                <a:solidFill>
                  <a:schemeClr val="tx1"/>
                </a:solidFill>
              </a:rPr>
              <a:t> −− </a:t>
            </a:r>
            <a:r>
              <a:rPr lang="en-US" sz="2400" dirty="0" err="1">
                <a:solidFill>
                  <a:schemeClr val="tx1"/>
                </a:solidFill>
              </a:rPr>
              <a:t>setA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8E349F-61E1-4766-A6F4-0C97B86A81A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57200" y="155575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Generated Verification Condition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82575" y="3878263"/>
            <a:ext cx="8620125" cy="2743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41313" indent="-341313" algn="l">
              <a:spcBef>
                <a:spcPts val="8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Expressing this VC requires a rich logic</a:t>
            </a:r>
          </a:p>
          <a:p>
            <a:pPr marL="741363" lvl="1" indent="-284163" algn="l">
              <a:spcBef>
                <a:spcPts val="700"/>
              </a:spcBef>
              <a:buFont typeface="Arial" charset="0"/>
              <a:buChar char="–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transitive closure * (in lists and also in trees)</a:t>
            </a:r>
          </a:p>
          <a:p>
            <a:pPr marL="741363" lvl="1" indent="-284163" algn="l">
              <a:spcBef>
                <a:spcPts val="700"/>
              </a:spcBef>
              <a:buFont typeface="Arial" charset="0"/>
              <a:buChar char="–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unconstraint functions (data, data</a:t>
            </a:r>
            <a:r>
              <a:rPr lang="en-US" sz="2800" baseline="-25000" dirty="0">
                <a:solidFill>
                  <a:srgbClr val="000000"/>
                </a:solidFill>
              </a:rPr>
              <a:t>0</a:t>
            </a:r>
            <a:r>
              <a:rPr lang="en-US" sz="2800" dirty="0">
                <a:solidFill>
                  <a:srgbClr val="000000"/>
                </a:solidFill>
              </a:rPr>
              <a:t>)</a:t>
            </a:r>
          </a:p>
          <a:p>
            <a:pPr marL="741363" lvl="1" indent="-284163" algn="l">
              <a:spcBef>
                <a:spcPts val="700"/>
              </a:spcBef>
              <a:buFont typeface="Arial" charset="0"/>
              <a:buChar char="–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cardinality operator on sets | ... |</a:t>
            </a:r>
          </a:p>
          <a:p>
            <a:pPr marL="341313" indent="-341313" algn="l">
              <a:spcBef>
                <a:spcPts val="8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Is there a decidable logic containing all this?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576263" y="3460750"/>
            <a:ext cx="8034337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Clr>
                <a:srgbClr val="0070C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0070C0"/>
                </a:solidFill>
              </a:rPr>
              <a:t>“The number of stored objects has increased by one.”</a:t>
            </a:r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295275" y="1295400"/>
            <a:ext cx="8607425" cy="2030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1313" indent="-341313" algn="l">
              <a:spcBef>
                <a:spcPts val="700"/>
              </a:spcBef>
              <a:buClr>
                <a:srgbClr val="2D2D8A"/>
              </a:buClr>
              <a:buFont typeface="Symbol" pitchFamily="18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2D2D8A"/>
                </a:solidFill>
                <a:latin typeface="Symbol" pitchFamily="18" charset="2"/>
              </a:rPr>
              <a:t></a:t>
            </a:r>
            <a:r>
              <a:rPr lang="en-US" sz="2800" dirty="0">
                <a:solidFill>
                  <a:srgbClr val="2D2D8A"/>
                </a:solidFill>
              </a:rPr>
              <a:t>next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*(root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,n) </a:t>
            </a:r>
            <a:r>
              <a:rPr lang="en-US" sz="2800" b="1" dirty="0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2800" dirty="0">
                <a:solidFill>
                  <a:srgbClr val="2D2D8A"/>
                </a:solidFill>
              </a:rPr>
              <a:t> x </a:t>
            </a:r>
            <a:r>
              <a:rPr lang="en-US" sz="2800" b="1" dirty="0">
                <a:solidFill>
                  <a:srgbClr val="222268"/>
                </a:solidFill>
                <a:latin typeface="Symbol" pitchFamily="18" charset="2"/>
              </a:rPr>
              <a:t></a:t>
            </a:r>
            <a:r>
              <a:rPr lang="en-US" sz="2800" b="1" dirty="0">
                <a:solidFill>
                  <a:srgbClr val="222268"/>
                </a:solidFill>
              </a:rPr>
              <a:t> </a:t>
            </a:r>
            <a:r>
              <a:rPr lang="en-US" sz="2800" dirty="0">
                <a:solidFill>
                  <a:srgbClr val="2D2D8A"/>
                </a:solidFill>
              </a:rPr>
              <a:t>{data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(v) | next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*(root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,v)} </a:t>
            </a:r>
            <a:r>
              <a:rPr lang="en-US" sz="2800" b="1" dirty="0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2800" b="1" dirty="0">
                <a:solidFill>
                  <a:srgbClr val="2D2D8A"/>
                </a:solidFill>
              </a:rPr>
              <a:t> </a:t>
            </a:r>
            <a:r>
              <a:rPr lang="en-US" sz="2800" dirty="0">
                <a:solidFill>
                  <a:srgbClr val="2D2D8A"/>
                </a:solidFill>
              </a:rPr>
              <a:t>n</a:t>
            </a:r>
            <a:r>
              <a:rPr lang="hr-HR" sz="2800" dirty="0">
                <a:solidFill>
                  <a:srgbClr val="2D2D8A"/>
                </a:solidFill>
              </a:rPr>
              <a:t>ext</a:t>
            </a:r>
            <a:r>
              <a:rPr lang="en-US" sz="2800" dirty="0">
                <a:solidFill>
                  <a:srgbClr val="2D2D8A"/>
                </a:solidFill>
              </a:rPr>
              <a:t>=next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[n:=</a:t>
            </a:r>
            <a:r>
              <a:rPr lang="hr-HR" sz="2800" dirty="0">
                <a:solidFill>
                  <a:srgbClr val="2D2D8A"/>
                </a:solidFill>
              </a:rPr>
              <a:t>root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]</a:t>
            </a:r>
            <a:r>
              <a:rPr lang="en-US" sz="2800" dirty="0">
                <a:solidFill>
                  <a:srgbClr val="2D2D8A"/>
                </a:solidFill>
                <a:latin typeface="Symbol" pitchFamily="18" charset="2"/>
              </a:rPr>
              <a:t></a:t>
            </a:r>
            <a:r>
              <a:rPr lang="en-US" sz="2800" b="1" dirty="0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2800" dirty="0">
                <a:solidFill>
                  <a:srgbClr val="2D2D8A"/>
                </a:solidFill>
              </a:rPr>
              <a:t> data=data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[n:=x] </a:t>
            </a:r>
            <a:r>
              <a:rPr lang="en-US" sz="2800" dirty="0">
                <a:solidFill>
                  <a:srgbClr val="2D2D8A"/>
                </a:solidFill>
                <a:latin typeface="Wingdings" pitchFamily="2" charset="2"/>
              </a:rPr>
              <a:t></a:t>
            </a:r>
          </a:p>
          <a:p>
            <a:pPr marL="341313" indent="-341313" algn="l">
              <a:spcBef>
                <a:spcPts val="700"/>
              </a:spcBef>
              <a:buClr>
                <a:srgbClr val="2D2D8A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2D2D8A"/>
                </a:solidFill>
              </a:rPr>
              <a:t>		|{data(v) . </a:t>
            </a:r>
            <a:r>
              <a:rPr lang="hr-HR" sz="2800" dirty="0">
                <a:solidFill>
                  <a:srgbClr val="2D2D8A"/>
                </a:solidFill>
              </a:rPr>
              <a:t>next</a:t>
            </a:r>
            <a:r>
              <a:rPr lang="en-US" sz="2800" dirty="0">
                <a:solidFill>
                  <a:srgbClr val="2D2D8A"/>
                </a:solidFill>
              </a:rPr>
              <a:t>*</a:t>
            </a:r>
            <a:r>
              <a:rPr lang="hr-HR" sz="2800" dirty="0">
                <a:solidFill>
                  <a:srgbClr val="2D2D8A"/>
                </a:solidFill>
              </a:rPr>
              <a:t>(</a:t>
            </a:r>
            <a:r>
              <a:rPr lang="en-US" sz="2800" dirty="0">
                <a:solidFill>
                  <a:srgbClr val="2D2D8A"/>
                </a:solidFill>
              </a:rPr>
              <a:t>n</a:t>
            </a:r>
            <a:r>
              <a:rPr lang="hr-HR" sz="2800" dirty="0">
                <a:solidFill>
                  <a:srgbClr val="2D2D8A"/>
                </a:solidFill>
              </a:rPr>
              <a:t>,</a:t>
            </a:r>
            <a:r>
              <a:rPr lang="en-US" sz="2800" dirty="0">
                <a:solidFill>
                  <a:srgbClr val="2D2D8A"/>
                </a:solidFill>
              </a:rPr>
              <a:t>v</a:t>
            </a:r>
            <a:r>
              <a:rPr lang="hr-HR" sz="2800" dirty="0">
                <a:solidFill>
                  <a:srgbClr val="2D2D8A"/>
                </a:solidFill>
              </a:rPr>
              <a:t>)</a:t>
            </a:r>
            <a:r>
              <a:rPr lang="en-US" sz="2800" dirty="0">
                <a:solidFill>
                  <a:srgbClr val="2D2D8A"/>
                </a:solidFill>
              </a:rPr>
              <a:t>}| = </a:t>
            </a:r>
          </a:p>
          <a:p>
            <a:pPr marL="341313" indent="-341313" algn="l">
              <a:spcBef>
                <a:spcPts val="700"/>
              </a:spcBef>
              <a:buClr>
                <a:srgbClr val="2D2D8A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2D2D8A"/>
                </a:solidFill>
              </a:rPr>
              <a:t>	      |{data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(v) . next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*(root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,v)}| + 1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457200" y="155575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Decomposing the Formula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57200" y="1255713"/>
            <a:ext cx="8229600" cy="3341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Consider a (simpler) formula</a:t>
            </a:r>
          </a:p>
          <a:p>
            <a:pPr marL="341313" indent="-341313">
              <a:spcBef>
                <a:spcPts val="800"/>
              </a:spcBef>
              <a:buClr>
                <a:srgbClr val="2D2D8A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2D2D8A"/>
                </a:solidFill>
              </a:rPr>
              <a:t>|{data(x). </a:t>
            </a:r>
            <a:r>
              <a:rPr lang="hr-HR" sz="3200">
                <a:solidFill>
                  <a:srgbClr val="2D2D8A"/>
                </a:solidFill>
              </a:rPr>
              <a:t>next</a:t>
            </a:r>
            <a:r>
              <a:rPr lang="en-US" sz="3200">
                <a:solidFill>
                  <a:srgbClr val="2D2D8A"/>
                </a:solidFill>
              </a:rPr>
              <a:t>*</a:t>
            </a:r>
            <a:r>
              <a:rPr lang="hr-HR" sz="3200">
                <a:solidFill>
                  <a:srgbClr val="2D2D8A"/>
                </a:solidFill>
              </a:rPr>
              <a:t>(</a:t>
            </a:r>
            <a:r>
              <a:rPr lang="en-US" sz="3200">
                <a:solidFill>
                  <a:srgbClr val="2D2D8A"/>
                </a:solidFill>
              </a:rPr>
              <a:t>root</a:t>
            </a:r>
            <a:r>
              <a:rPr lang="hr-HR" sz="3200">
                <a:solidFill>
                  <a:srgbClr val="2D2D8A"/>
                </a:solidFill>
              </a:rPr>
              <a:t>,</a:t>
            </a:r>
            <a:r>
              <a:rPr lang="en-US" sz="3200">
                <a:solidFill>
                  <a:srgbClr val="2D2D8A"/>
                </a:solidFill>
              </a:rPr>
              <a:t>x</a:t>
            </a:r>
            <a:r>
              <a:rPr lang="hr-HR" sz="3200">
                <a:solidFill>
                  <a:srgbClr val="2D2D8A"/>
                </a:solidFill>
              </a:rPr>
              <a:t>)</a:t>
            </a:r>
            <a:r>
              <a:rPr lang="en-US" sz="3200">
                <a:solidFill>
                  <a:srgbClr val="2D2D8A"/>
                </a:solidFill>
              </a:rPr>
              <a:t>}|=k+1</a:t>
            </a:r>
          </a:p>
          <a:p>
            <a:pPr marL="341313" indent="-341313"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Introduce </a:t>
            </a:r>
            <a:r>
              <a:rPr lang="en-US" sz="3200">
                <a:solidFill>
                  <a:srgbClr val="FF0000"/>
                </a:solidFill>
              </a:rPr>
              <a:t>fresh variables</a:t>
            </a:r>
            <a:r>
              <a:rPr lang="en-US" sz="3200">
                <a:solidFill>
                  <a:srgbClr val="000000"/>
                </a:solidFill>
              </a:rPr>
              <a:t> denoting sets:</a:t>
            </a:r>
            <a:br>
              <a:rPr lang="en-US" sz="3200">
                <a:solidFill>
                  <a:srgbClr val="000000"/>
                </a:solidFill>
              </a:rPr>
            </a:br>
            <a:r>
              <a:rPr lang="en-US" sz="3200">
                <a:solidFill>
                  <a:srgbClr val="FF0000"/>
                </a:solidFill>
              </a:rPr>
              <a:t>A</a:t>
            </a:r>
            <a:r>
              <a:rPr lang="en-US" sz="3200">
                <a:solidFill>
                  <a:srgbClr val="2D2D8A"/>
                </a:solidFill>
              </a:rPr>
              <a:t> = {x. </a:t>
            </a:r>
            <a:r>
              <a:rPr lang="hr-HR" sz="3200">
                <a:solidFill>
                  <a:srgbClr val="2D2D8A"/>
                </a:solidFill>
              </a:rPr>
              <a:t>next</a:t>
            </a:r>
            <a:r>
              <a:rPr lang="en-US" sz="3200">
                <a:solidFill>
                  <a:srgbClr val="2D2D8A"/>
                </a:solidFill>
              </a:rPr>
              <a:t>*</a:t>
            </a:r>
            <a:r>
              <a:rPr lang="hr-HR" sz="3200">
                <a:solidFill>
                  <a:srgbClr val="2D2D8A"/>
                </a:solidFill>
              </a:rPr>
              <a:t>(</a:t>
            </a:r>
            <a:r>
              <a:rPr lang="en-US" sz="3200">
                <a:solidFill>
                  <a:srgbClr val="2D2D8A"/>
                </a:solidFill>
              </a:rPr>
              <a:t>root</a:t>
            </a:r>
            <a:r>
              <a:rPr lang="hr-HR" sz="3200">
                <a:solidFill>
                  <a:srgbClr val="2D2D8A"/>
                </a:solidFill>
              </a:rPr>
              <a:t>,</a:t>
            </a:r>
            <a:r>
              <a:rPr lang="en-US" sz="3200">
                <a:solidFill>
                  <a:srgbClr val="2D2D8A"/>
                </a:solidFill>
              </a:rPr>
              <a:t>x</a:t>
            </a:r>
            <a:r>
              <a:rPr lang="hr-HR" sz="3200">
                <a:solidFill>
                  <a:srgbClr val="2D2D8A"/>
                </a:solidFill>
              </a:rPr>
              <a:t>)</a:t>
            </a:r>
            <a:r>
              <a:rPr lang="en-US" sz="3200">
                <a:solidFill>
                  <a:srgbClr val="2D2D8A"/>
                </a:solidFill>
              </a:rPr>
              <a:t>}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br>
              <a:rPr lang="en-US" sz="3200" b="1">
                <a:solidFill>
                  <a:srgbClr val="2D2D8A"/>
                </a:solidFill>
              </a:rPr>
            </a:br>
            <a:r>
              <a:rPr lang="en-US" sz="3200">
                <a:solidFill>
                  <a:srgbClr val="FF0000"/>
                </a:solidFill>
              </a:rPr>
              <a:t>B</a:t>
            </a:r>
            <a:r>
              <a:rPr lang="en-US" sz="3200">
                <a:solidFill>
                  <a:srgbClr val="2D2D8A"/>
                </a:solidFill>
              </a:rPr>
              <a:t> = {y.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</a:t>
            </a:r>
            <a:r>
              <a:rPr lang="en-US" sz="3200">
                <a:solidFill>
                  <a:srgbClr val="2D2D8A"/>
                </a:solidFill>
              </a:rPr>
              <a:t> x. data(x,y)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>
                <a:solidFill>
                  <a:srgbClr val="2D2D8A"/>
                </a:solidFill>
              </a:rPr>
              <a:t>x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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>
                <a:solidFill>
                  <a:srgbClr val="FF0000"/>
                </a:solidFill>
              </a:rPr>
              <a:t>A</a:t>
            </a:r>
            <a:r>
              <a:rPr lang="en-US" sz="3200">
                <a:solidFill>
                  <a:srgbClr val="2D2D8A"/>
                </a:solidFill>
              </a:rPr>
              <a:t>}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br>
              <a:rPr lang="en-US" sz="3200" b="1">
                <a:solidFill>
                  <a:srgbClr val="2D2D8A"/>
                </a:solidFill>
              </a:rPr>
            </a:br>
            <a:r>
              <a:rPr lang="en-US" sz="3200">
                <a:solidFill>
                  <a:srgbClr val="2D2D8A"/>
                </a:solidFill>
              </a:rPr>
              <a:t>|</a:t>
            </a:r>
            <a:r>
              <a:rPr lang="en-US" sz="3200">
                <a:solidFill>
                  <a:srgbClr val="FF0000"/>
                </a:solidFill>
              </a:rPr>
              <a:t>B</a:t>
            </a:r>
            <a:r>
              <a:rPr lang="en-US" sz="3200">
                <a:solidFill>
                  <a:srgbClr val="2D2D8A"/>
                </a:solidFill>
              </a:rPr>
              <a:t>|=k+1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7035800" y="3052763"/>
            <a:ext cx="1651000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solidFill>
                  <a:srgbClr val="000000"/>
                </a:solidFill>
              </a:rPr>
              <a:t>1) </a:t>
            </a:r>
            <a:r>
              <a:rPr lang="en-US" dirty="0" smtClean="0">
                <a:solidFill>
                  <a:srgbClr val="000000"/>
                </a:solidFill>
              </a:rPr>
              <a:t>WS1S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7027863" y="3514725"/>
            <a:ext cx="112553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2) C</a:t>
            </a:r>
            <a:r>
              <a:rPr lang="en-US" baseline="30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7005638" y="3940175"/>
            <a:ext cx="1720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3) BAPA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317500" y="4746625"/>
            <a:ext cx="88138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41313" indent="-341313" algn="l">
              <a:spcBef>
                <a:spcPts val="7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>
                <a:solidFill>
                  <a:srgbClr val="000000"/>
                </a:solidFill>
              </a:rPr>
              <a:t>Good news: conjuncts are in decidable fragments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393700" y="6169025"/>
            <a:ext cx="62230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41313" indent="-341313" algn="l">
              <a:spcBef>
                <a:spcPts val="6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>
                <a:solidFill>
                  <a:srgbClr val="000000"/>
                </a:solidFill>
              </a:rPr>
              <a:t>Next: explain these decidable fragments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330200" y="5203825"/>
            <a:ext cx="8813800" cy="946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41313" indent="-341313" algn="l">
              <a:spcBef>
                <a:spcPts val="7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>
                <a:solidFill>
                  <a:srgbClr val="000000"/>
                </a:solidFill>
              </a:rPr>
              <a:t>Bad news: conjuncts share more than just equality</a:t>
            </a:r>
            <a:br>
              <a:rPr lang="en-US" sz="2800">
                <a:solidFill>
                  <a:srgbClr val="000000"/>
                </a:solidFill>
              </a:rPr>
            </a:br>
            <a:r>
              <a:rPr lang="en-US" sz="2800">
                <a:solidFill>
                  <a:srgbClr val="000000"/>
                </a:solidFill>
              </a:rPr>
              <a:t>(they share set variables and set operations)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57200" y="274638"/>
            <a:ext cx="8229600" cy="852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WS2S: Monadic 2</a:t>
            </a:r>
            <a:r>
              <a:rPr lang="en-US" sz="4000" baseline="30000">
                <a:solidFill>
                  <a:srgbClr val="000000"/>
                </a:solidFill>
              </a:rPr>
              <a:t>nd</a:t>
            </a:r>
            <a:r>
              <a:rPr lang="en-US" sz="4000">
                <a:solidFill>
                  <a:srgbClr val="000000"/>
                </a:solidFill>
              </a:rPr>
              <a:t> Order Logic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15900" y="1236663"/>
            <a:ext cx="8739188" cy="4883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117475" indent="-117475" algn="l">
              <a:spcBef>
                <a:spcPts val="700"/>
              </a:spcBef>
              <a:tabLst>
                <a:tab pos="234950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>
                <a:solidFill>
                  <a:srgbClr val="000000"/>
                </a:solidFill>
              </a:rPr>
              <a:t>Weak Monadic 2</a:t>
            </a:r>
            <a:r>
              <a:rPr lang="en-US" sz="2800" baseline="30000">
                <a:solidFill>
                  <a:srgbClr val="000000"/>
                </a:solidFill>
              </a:rPr>
              <a:t>nd</a:t>
            </a:r>
            <a:r>
              <a:rPr lang="en-US" sz="2800">
                <a:solidFill>
                  <a:srgbClr val="000000"/>
                </a:solidFill>
              </a:rPr>
              <a:t>-order Logic of 2 Successors</a:t>
            </a:r>
          </a:p>
          <a:p>
            <a:pPr marL="117475" indent="-117475" algn="l">
              <a:spcBef>
                <a:spcPts val="700"/>
              </a:spcBef>
              <a:tabLst>
                <a:tab pos="234950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en-US" sz="2800">
              <a:solidFill>
                <a:srgbClr val="000000"/>
              </a:solidFill>
            </a:endParaRPr>
          </a:p>
          <a:p>
            <a:pPr marL="117475" indent="-117475" algn="l">
              <a:spcBef>
                <a:spcPts val="700"/>
              </a:spcBef>
              <a:tabLst>
                <a:tab pos="234950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>
                <a:solidFill>
                  <a:srgbClr val="000000"/>
                </a:solidFill>
              </a:rPr>
              <a:t>F ::= x=f1(y) | x=f2(y) |</a:t>
            </a:r>
          </a:p>
          <a:p>
            <a:pPr marL="117475" indent="-117475" algn="l">
              <a:spcBef>
                <a:spcPts val="700"/>
              </a:spcBef>
              <a:tabLst>
                <a:tab pos="234950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>
                <a:solidFill>
                  <a:srgbClr val="000000"/>
                </a:solidFill>
              </a:rPr>
              <a:t>        x</a:t>
            </a:r>
            <a:r>
              <a:rPr lang="en-US" sz="2800">
                <a:solidFill>
                  <a:srgbClr val="000000"/>
                </a:solidFill>
                <a:latin typeface="Symbol" pitchFamily="18" charset="2"/>
              </a:rPr>
              <a:t></a:t>
            </a:r>
            <a:r>
              <a:rPr lang="en-US" sz="2800">
                <a:solidFill>
                  <a:srgbClr val="000000"/>
                </a:solidFill>
              </a:rPr>
              <a:t>S | S</a:t>
            </a:r>
            <a:r>
              <a:rPr lang="en-US" sz="2800">
                <a:solidFill>
                  <a:srgbClr val="000000"/>
                </a:solidFill>
                <a:latin typeface="Symbol" pitchFamily="18" charset="2"/>
              </a:rPr>
              <a:t></a:t>
            </a:r>
            <a:r>
              <a:rPr lang="en-US" sz="2800">
                <a:solidFill>
                  <a:srgbClr val="000000"/>
                </a:solidFill>
              </a:rPr>
              <a:t>T | </a:t>
            </a:r>
            <a:r>
              <a:rPr lang="en-US" sz="2800">
                <a:solidFill>
                  <a:srgbClr val="002060"/>
                </a:solidFill>
                <a:latin typeface="cmsy10" pitchFamily="34" charset="0"/>
              </a:rPr>
              <a:t>9</a:t>
            </a:r>
            <a:r>
              <a:rPr lang="en-US" sz="2800">
                <a:solidFill>
                  <a:srgbClr val="002060"/>
                </a:solidFill>
              </a:rPr>
              <a:t>S.F | </a:t>
            </a:r>
          </a:p>
          <a:p>
            <a:pPr marL="117475" indent="-117475" algn="l">
              <a:spcBef>
                <a:spcPts val="700"/>
              </a:spcBef>
              <a:tabLst>
                <a:tab pos="234950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>
                <a:solidFill>
                  <a:srgbClr val="002060"/>
                </a:solidFill>
              </a:rPr>
              <a:t>        </a:t>
            </a:r>
            <a:r>
              <a:rPr lang="en-US" sz="2800">
                <a:solidFill>
                  <a:srgbClr val="000000"/>
                </a:solidFill>
              </a:rPr>
              <a:t>F</a:t>
            </a:r>
            <a:r>
              <a:rPr lang="en-US" sz="2800" baseline="-25000">
                <a:solidFill>
                  <a:srgbClr val="000000"/>
                </a:solidFill>
              </a:rPr>
              <a:t>1</a:t>
            </a:r>
            <a:r>
              <a:rPr lang="en-US" sz="2800">
                <a:solidFill>
                  <a:srgbClr val="000000"/>
                </a:solidFill>
              </a:rPr>
              <a:t> </a:t>
            </a:r>
            <a:r>
              <a:rPr lang="en-US" sz="2800">
                <a:solidFill>
                  <a:srgbClr val="000000"/>
                </a:solidFill>
                <a:latin typeface="cmsy10" pitchFamily="34" charset="0"/>
              </a:rPr>
              <a:t>Æ</a:t>
            </a:r>
            <a:r>
              <a:rPr lang="en-US" sz="2800">
                <a:solidFill>
                  <a:srgbClr val="000000"/>
                </a:solidFill>
              </a:rPr>
              <a:t> F</a:t>
            </a:r>
            <a:r>
              <a:rPr lang="en-US" sz="2800" baseline="-25000">
                <a:solidFill>
                  <a:srgbClr val="000000"/>
                </a:solidFill>
              </a:rPr>
              <a:t>2</a:t>
            </a:r>
            <a:r>
              <a:rPr lang="en-US" sz="2800">
                <a:solidFill>
                  <a:srgbClr val="000000"/>
                </a:solidFill>
              </a:rPr>
              <a:t>  | </a:t>
            </a:r>
            <a:r>
              <a:rPr lang="en-US" sz="2800">
                <a:solidFill>
                  <a:srgbClr val="000000"/>
                </a:solidFill>
                <a:latin typeface="cmsy10" pitchFamily="34" charset="0"/>
              </a:rPr>
              <a:t>:</a:t>
            </a:r>
            <a:r>
              <a:rPr lang="en-US" sz="2800">
                <a:solidFill>
                  <a:srgbClr val="000000"/>
                </a:solidFill>
              </a:rPr>
              <a:t>F </a:t>
            </a:r>
          </a:p>
          <a:p>
            <a:pPr marL="117475" indent="-117475" algn="l">
              <a:spcBef>
                <a:spcPts val="700"/>
              </a:spcBef>
              <a:tabLst>
                <a:tab pos="234950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en-US" sz="2800">
              <a:solidFill>
                <a:srgbClr val="000000"/>
              </a:solidFill>
            </a:endParaRPr>
          </a:p>
          <a:p>
            <a:pPr marL="117475" indent="-117475" algn="l">
              <a:spcBef>
                <a:spcPts val="700"/>
              </a:spcBef>
              <a:tabLst>
                <a:tab pos="234950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>
                <a:solidFill>
                  <a:srgbClr val="000000"/>
                </a:solidFill>
              </a:rPr>
              <a:t>	- quantification is over finite sets of positions in a tree</a:t>
            </a:r>
            <a:br>
              <a:rPr lang="en-US" sz="2800">
                <a:solidFill>
                  <a:srgbClr val="000000"/>
                </a:solidFill>
              </a:rPr>
            </a:br>
            <a:r>
              <a:rPr lang="en-US" sz="2800">
                <a:solidFill>
                  <a:srgbClr val="000000"/>
                </a:solidFill>
              </a:rPr>
              <a:t>- transitive closure encoded using set quantification</a:t>
            </a:r>
          </a:p>
          <a:p>
            <a:pPr marL="117475" indent="-117475" algn="l">
              <a:spcBef>
                <a:spcPts val="700"/>
              </a:spcBef>
              <a:tabLst>
                <a:tab pos="234950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en-US" sz="2800">
              <a:solidFill>
                <a:srgbClr val="000000"/>
              </a:solidFill>
            </a:endParaRPr>
          </a:p>
          <a:p>
            <a:pPr marL="117475" indent="-117475" algn="l">
              <a:spcBef>
                <a:spcPts val="700"/>
              </a:spcBef>
              <a:tabLst>
                <a:tab pos="234950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>
                <a:solidFill>
                  <a:srgbClr val="000000"/>
                </a:solidFill>
              </a:rPr>
              <a:t>Decision procedure using tree automata (e.g. MONA)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791200" y="1981200"/>
            <a:ext cx="2166938" cy="1665288"/>
            <a:chOff x="4312" y="1080"/>
            <a:chExt cx="1365" cy="1049"/>
          </a:xfrm>
        </p:grpSpPr>
        <p:sp>
          <p:nvSpPr>
            <p:cNvPr id="13316" name="Oval 4"/>
            <p:cNvSpPr>
              <a:spLocks noChangeArrowheads="1"/>
            </p:cNvSpPr>
            <p:nvPr/>
          </p:nvSpPr>
          <p:spPr bwMode="auto">
            <a:xfrm>
              <a:off x="4814" y="1080"/>
              <a:ext cx="227" cy="230"/>
            </a:xfrm>
            <a:prstGeom prst="ellipse">
              <a:avLst/>
            </a:prstGeom>
            <a:gradFill rotWithShape="0">
              <a:gsLst>
                <a:gs pos="0">
                  <a:srgbClr val="03D4A8"/>
                </a:gs>
                <a:gs pos="100000">
                  <a:srgbClr val="005CBF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17" name="Oval 5"/>
            <p:cNvSpPr>
              <a:spLocks noChangeArrowheads="1"/>
            </p:cNvSpPr>
            <p:nvPr/>
          </p:nvSpPr>
          <p:spPr bwMode="auto">
            <a:xfrm>
              <a:off x="4508" y="1517"/>
              <a:ext cx="227" cy="229"/>
            </a:xfrm>
            <a:prstGeom prst="ellipse">
              <a:avLst/>
            </a:prstGeom>
            <a:gradFill rotWithShape="0">
              <a:gsLst>
                <a:gs pos="0">
                  <a:srgbClr val="03D4A8"/>
                </a:gs>
                <a:gs pos="100000">
                  <a:srgbClr val="005CBF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18" name="Line 6"/>
            <p:cNvSpPr>
              <a:spLocks noChangeShapeType="1"/>
            </p:cNvSpPr>
            <p:nvPr/>
          </p:nvSpPr>
          <p:spPr bwMode="auto">
            <a:xfrm flipV="1">
              <a:off x="4659" y="1293"/>
              <a:ext cx="220" cy="25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19" name="Oval 7"/>
            <p:cNvSpPr>
              <a:spLocks noChangeArrowheads="1"/>
            </p:cNvSpPr>
            <p:nvPr/>
          </p:nvSpPr>
          <p:spPr bwMode="auto">
            <a:xfrm>
              <a:off x="5197" y="1488"/>
              <a:ext cx="228" cy="230"/>
            </a:xfrm>
            <a:prstGeom prst="ellipse">
              <a:avLst/>
            </a:prstGeom>
            <a:gradFill rotWithShape="0">
              <a:gsLst>
                <a:gs pos="0">
                  <a:srgbClr val="03D4A8"/>
                </a:gs>
                <a:gs pos="100000">
                  <a:srgbClr val="005CBF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0" name="Line 8"/>
            <p:cNvSpPr>
              <a:spLocks noChangeShapeType="1"/>
            </p:cNvSpPr>
            <p:nvPr/>
          </p:nvSpPr>
          <p:spPr bwMode="auto">
            <a:xfrm flipH="1" flipV="1">
              <a:off x="5005" y="1258"/>
              <a:ext cx="256" cy="25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21" name="Oval 9"/>
            <p:cNvSpPr>
              <a:spLocks noChangeArrowheads="1"/>
            </p:cNvSpPr>
            <p:nvPr/>
          </p:nvSpPr>
          <p:spPr bwMode="auto">
            <a:xfrm>
              <a:off x="4312" y="1871"/>
              <a:ext cx="227" cy="230"/>
            </a:xfrm>
            <a:prstGeom prst="ellipse">
              <a:avLst/>
            </a:prstGeom>
            <a:gradFill rotWithShape="0">
              <a:gsLst>
                <a:gs pos="0">
                  <a:srgbClr val="03D4A8"/>
                </a:gs>
                <a:gs pos="100000">
                  <a:srgbClr val="005CBF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2" name="Line 10"/>
            <p:cNvSpPr>
              <a:spLocks noChangeShapeType="1"/>
            </p:cNvSpPr>
            <p:nvPr/>
          </p:nvSpPr>
          <p:spPr bwMode="auto">
            <a:xfrm flipV="1">
              <a:off x="4465" y="1708"/>
              <a:ext cx="78" cy="174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23" name="Oval 11"/>
            <p:cNvSpPr>
              <a:spLocks noChangeArrowheads="1"/>
            </p:cNvSpPr>
            <p:nvPr/>
          </p:nvSpPr>
          <p:spPr bwMode="auto">
            <a:xfrm>
              <a:off x="4651" y="1889"/>
              <a:ext cx="228" cy="230"/>
            </a:xfrm>
            <a:prstGeom prst="ellipse">
              <a:avLst/>
            </a:prstGeom>
            <a:gradFill rotWithShape="0">
              <a:gsLst>
                <a:gs pos="0">
                  <a:srgbClr val="03D4A8"/>
                </a:gs>
                <a:gs pos="100000">
                  <a:srgbClr val="005CBF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4" name="Line 12"/>
            <p:cNvSpPr>
              <a:spLocks noChangeShapeType="1"/>
            </p:cNvSpPr>
            <p:nvPr/>
          </p:nvSpPr>
          <p:spPr bwMode="auto">
            <a:xfrm flipH="1" flipV="1">
              <a:off x="4686" y="1734"/>
              <a:ext cx="87" cy="163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25" name="Text Box 13"/>
            <p:cNvSpPr txBox="1">
              <a:spLocks noChangeArrowheads="1"/>
            </p:cNvSpPr>
            <p:nvPr/>
          </p:nvSpPr>
          <p:spPr bwMode="auto">
            <a:xfrm>
              <a:off x="5137" y="1259"/>
              <a:ext cx="232" cy="14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83000"/>
                </a:lnSpc>
                <a:buSzPct val="45000"/>
                <a:buFont typeface="Symbol" pitchFamily="18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>
                  <a:solidFill>
                    <a:srgbClr val="000000"/>
                  </a:solidFill>
                </a:rPr>
                <a:t>f2</a:t>
              </a:r>
            </a:p>
          </p:txBody>
        </p:sp>
        <p:sp>
          <p:nvSpPr>
            <p:cNvPr id="13326" name="Text Box 14"/>
            <p:cNvSpPr txBox="1">
              <a:spLocks noChangeArrowheads="1"/>
            </p:cNvSpPr>
            <p:nvPr/>
          </p:nvSpPr>
          <p:spPr bwMode="auto">
            <a:xfrm>
              <a:off x="4620" y="1275"/>
              <a:ext cx="200" cy="14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83000"/>
                </a:lnSpc>
                <a:buSzPct val="45000"/>
                <a:buFont typeface="Symbol" pitchFamily="18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>
                  <a:solidFill>
                    <a:srgbClr val="000000"/>
                  </a:solidFill>
                </a:rPr>
                <a:t>f1</a:t>
              </a:r>
            </a:p>
          </p:txBody>
        </p:sp>
        <p:sp>
          <p:nvSpPr>
            <p:cNvPr id="13327" name="Text Box 15"/>
            <p:cNvSpPr txBox="1">
              <a:spLocks noChangeArrowheads="1"/>
            </p:cNvSpPr>
            <p:nvPr/>
          </p:nvSpPr>
          <p:spPr bwMode="auto">
            <a:xfrm>
              <a:off x="4711" y="1672"/>
              <a:ext cx="202" cy="14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83000"/>
                </a:lnSpc>
                <a:buSzPct val="45000"/>
                <a:buFont typeface="Symbol" pitchFamily="18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>
                  <a:solidFill>
                    <a:srgbClr val="000000"/>
                  </a:solidFill>
                </a:rPr>
                <a:t>f2</a:t>
              </a:r>
            </a:p>
          </p:txBody>
        </p:sp>
        <p:sp>
          <p:nvSpPr>
            <p:cNvPr id="13328" name="Text Box 16"/>
            <p:cNvSpPr txBox="1">
              <a:spLocks noChangeArrowheads="1"/>
            </p:cNvSpPr>
            <p:nvPr/>
          </p:nvSpPr>
          <p:spPr bwMode="auto">
            <a:xfrm>
              <a:off x="4322" y="1671"/>
              <a:ext cx="200" cy="14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83000"/>
                </a:lnSpc>
                <a:buSzPct val="45000"/>
                <a:buFont typeface="Symbol" pitchFamily="18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>
                  <a:solidFill>
                    <a:srgbClr val="000000"/>
                  </a:solidFill>
                </a:rPr>
                <a:t>f1</a:t>
              </a:r>
            </a:p>
          </p:txBody>
        </p:sp>
        <p:sp>
          <p:nvSpPr>
            <p:cNvPr id="13329" name="Oval 17"/>
            <p:cNvSpPr>
              <a:spLocks noChangeArrowheads="1"/>
            </p:cNvSpPr>
            <p:nvPr/>
          </p:nvSpPr>
          <p:spPr bwMode="auto">
            <a:xfrm>
              <a:off x="5009" y="1882"/>
              <a:ext cx="227" cy="230"/>
            </a:xfrm>
            <a:prstGeom prst="ellipse">
              <a:avLst/>
            </a:prstGeom>
            <a:gradFill rotWithShape="0">
              <a:gsLst>
                <a:gs pos="0">
                  <a:srgbClr val="03D4A8"/>
                </a:gs>
                <a:gs pos="100000">
                  <a:srgbClr val="005CBF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0" name="Line 18"/>
            <p:cNvSpPr>
              <a:spLocks noChangeShapeType="1"/>
            </p:cNvSpPr>
            <p:nvPr/>
          </p:nvSpPr>
          <p:spPr bwMode="auto">
            <a:xfrm flipV="1">
              <a:off x="5162" y="1706"/>
              <a:ext cx="100" cy="187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31" name="Oval 19"/>
            <p:cNvSpPr>
              <a:spLocks noChangeArrowheads="1"/>
            </p:cNvSpPr>
            <p:nvPr/>
          </p:nvSpPr>
          <p:spPr bwMode="auto">
            <a:xfrm>
              <a:off x="5348" y="1900"/>
              <a:ext cx="228" cy="230"/>
            </a:xfrm>
            <a:prstGeom prst="ellipse">
              <a:avLst/>
            </a:prstGeom>
            <a:gradFill rotWithShape="0">
              <a:gsLst>
                <a:gs pos="0">
                  <a:srgbClr val="03D4A8"/>
                </a:gs>
                <a:gs pos="100000">
                  <a:srgbClr val="005CBF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2" name="Line 20"/>
            <p:cNvSpPr>
              <a:spLocks noChangeShapeType="1"/>
            </p:cNvSpPr>
            <p:nvPr/>
          </p:nvSpPr>
          <p:spPr bwMode="auto">
            <a:xfrm flipH="1" flipV="1">
              <a:off x="5368" y="1706"/>
              <a:ext cx="95" cy="195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33" name="Text Box 21"/>
            <p:cNvSpPr txBox="1">
              <a:spLocks noChangeArrowheads="1"/>
            </p:cNvSpPr>
            <p:nvPr/>
          </p:nvSpPr>
          <p:spPr bwMode="auto">
            <a:xfrm>
              <a:off x="5476" y="1734"/>
              <a:ext cx="202" cy="14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83000"/>
                </a:lnSpc>
                <a:buSzPct val="45000"/>
                <a:buFont typeface="Symbol" pitchFamily="18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>
                  <a:solidFill>
                    <a:srgbClr val="000000"/>
                  </a:solidFill>
                </a:rPr>
                <a:t>f2</a:t>
              </a:r>
            </a:p>
          </p:txBody>
        </p:sp>
        <p:sp>
          <p:nvSpPr>
            <p:cNvPr id="13334" name="Text Box 22"/>
            <p:cNvSpPr txBox="1">
              <a:spLocks noChangeArrowheads="1"/>
            </p:cNvSpPr>
            <p:nvPr/>
          </p:nvSpPr>
          <p:spPr bwMode="auto">
            <a:xfrm>
              <a:off x="5033" y="1693"/>
              <a:ext cx="200" cy="14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83000"/>
                </a:lnSpc>
                <a:buSzPct val="45000"/>
                <a:buFont typeface="Symbol" pitchFamily="18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>
                  <a:solidFill>
                    <a:srgbClr val="000000"/>
                  </a:solidFill>
                </a:rPr>
                <a:t>f1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54000" y="274638"/>
            <a:ext cx="8737600" cy="852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C</a:t>
            </a:r>
            <a:r>
              <a:rPr lang="en-US" sz="4000" baseline="30000">
                <a:solidFill>
                  <a:srgbClr val="000000"/>
                </a:solidFill>
              </a:rPr>
              <a:t>2</a:t>
            </a:r>
            <a:r>
              <a:rPr lang="en-US" sz="4000">
                <a:solidFill>
                  <a:srgbClr val="000000"/>
                </a:solidFill>
              </a:rPr>
              <a:t> : Two-Variable Logic w/ Counting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15900" y="1236663"/>
            <a:ext cx="8928100" cy="4883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1313" indent="-341313" algn="l">
              <a:spcBef>
                <a:spcPts val="7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>
                <a:solidFill>
                  <a:srgbClr val="000000"/>
                </a:solidFill>
              </a:rPr>
              <a:t>Two-Variable Logic with Counting</a:t>
            </a:r>
          </a:p>
          <a:p>
            <a:pPr marL="341313" indent="-341313" algn="l">
              <a:spcBef>
                <a:spcPts val="7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>
                <a:solidFill>
                  <a:srgbClr val="000000"/>
                </a:solidFill>
              </a:rPr>
              <a:t>	F ::= P(v</a:t>
            </a:r>
            <a:r>
              <a:rPr lang="en-US" sz="2800" baseline="-25000">
                <a:solidFill>
                  <a:srgbClr val="000000"/>
                </a:solidFill>
              </a:rPr>
              <a:t>1</a:t>
            </a:r>
            <a:r>
              <a:rPr lang="en-US" sz="2800">
                <a:solidFill>
                  <a:srgbClr val="000000"/>
                </a:solidFill>
              </a:rPr>
              <a:t>,...,v</a:t>
            </a:r>
            <a:r>
              <a:rPr lang="en-US" sz="2800" baseline="-25000">
                <a:solidFill>
                  <a:srgbClr val="000000"/>
                </a:solidFill>
              </a:rPr>
              <a:t>n</a:t>
            </a:r>
            <a:r>
              <a:rPr lang="en-US" sz="2800">
                <a:solidFill>
                  <a:srgbClr val="000000"/>
                </a:solidFill>
              </a:rPr>
              <a:t>) | F</a:t>
            </a:r>
            <a:r>
              <a:rPr lang="en-US" sz="2800" baseline="-25000">
                <a:solidFill>
                  <a:srgbClr val="000000"/>
                </a:solidFill>
              </a:rPr>
              <a:t>1</a:t>
            </a:r>
            <a:r>
              <a:rPr lang="en-US" sz="2800">
                <a:solidFill>
                  <a:srgbClr val="000000"/>
                </a:solidFill>
              </a:rPr>
              <a:t> </a:t>
            </a:r>
            <a:r>
              <a:rPr lang="en-US" sz="2800">
                <a:solidFill>
                  <a:srgbClr val="000000"/>
                </a:solidFill>
                <a:latin typeface="cmsy10" pitchFamily="34" charset="0"/>
              </a:rPr>
              <a:t>Æ</a:t>
            </a:r>
            <a:r>
              <a:rPr lang="en-US" sz="2800">
                <a:solidFill>
                  <a:srgbClr val="000000"/>
                </a:solidFill>
              </a:rPr>
              <a:t> F</a:t>
            </a:r>
            <a:r>
              <a:rPr lang="en-US" sz="2800" baseline="-25000">
                <a:solidFill>
                  <a:srgbClr val="000000"/>
                </a:solidFill>
              </a:rPr>
              <a:t>2</a:t>
            </a:r>
            <a:r>
              <a:rPr lang="en-US" sz="2800">
                <a:solidFill>
                  <a:srgbClr val="000000"/>
                </a:solidFill>
              </a:rPr>
              <a:t>  | </a:t>
            </a:r>
            <a:r>
              <a:rPr lang="en-US" sz="2800">
                <a:solidFill>
                  <a:srgbClr val="000000"/>
                </a:solidFill>
                <a:latin typeface="cmsy10" pitchFamily="34" charset="0"/>
              </a:rPr>
              <a:t>:</a:t>
            </a:r>
            <a:r>
              <a:rPr lang="en-US" sz="2800">
                <a:solidFill>
                  <a:srgbClr val="000000"/>
                </a:solidFill>
              </a:rPr>
              <a:t>F | </a:t>
            </a:r>
            <a:r>
              <a:rPr lang="en-US" sz="2800">
                <a:solidFill>
                  <a:srgbClr val="002060"/>
                </a:solidFill>
                <a:latin typeface="cmsy10" pitchFamily="34" charset="0"/>
              </a:rPr>
              <a:t>9</a:t>
            </a:r>
            <a:r>
              <a:rPr lang="en-US" sz="2800" b="1" baseline="30000">
                <a:solidFill>
                  <a:srgbClr val="002060"/>
                </a:solidFill>
              </a:rPr>
              <a:t>count</a:t>
            </a:r>
            <a:r>
              <a:rPr lang="en-US" sz="2800" baseline="30000">
                <a:solidFill>
                  <a:srgbClr val="002060"/>
                </a:solidFill>
              </a:rPr>
              <a:t> </a:t>
            </a:r>
            <a:r>
              <a:rPr lang="en-US" sz="2800">
                <a:solidFill>
                  <a:srgbClr val="002060"/>
                </a:solidFill>
              </a:rPr>
              <a:t>v</a:t>
            </a:r>
            <a:r>
              <a:rPr lang="en-US" sz="2800" baseline="-25000">
                <a:solidFill>
                  <a:srgbClr val="002060"/>
                </a:solidFill>
              </a:rPr>
              <a:t>i</a:t>
            </a:r>
            <a:r>
              <a:rPr lang="en-US" sz="2800">
                <a:solidFill>
                  <a:srgbClr val="002060"/>
                </a:solidFill>
              </a:rPr>
              <a:t>.F</a:t>
            </a:r>
          </a:p>
          <a:p>
            <a:pPr marL="341313" indent="-341313" algn="l">
              <a:spcBef>
                <a:spcPts val="7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>
                <a:solidFill>
                  <a:srgbClr val="000000"/>
                </a:solidFill>
              </a:rPr>
              <a:t>where</a:t>
            </a:r>
            <a:br>
              <a:rPr lang="en-US" sz="2800">
                <a:solidFill>
                  <a:srgbClr val="000000"/>
                </a:solidFill>
              </a:rPr>
            </a:br>
            <a:r>
              <a:rPr lang="en-US" sz="2800">
                <a:solidFill>
                  <a:srgbClr val="000000"/>
                </a:solidFill>
              </a:rPr>
              <a:t>P : is a predicate symbol</a:t>
            </a:r>
          </a:p>
          <a:p>
            <a:pPr marL="798513" lvl="1" indent="-341313" algn="l">
              <a:spcBef>
                <a:spcPts val="7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>
                <a:solidFill>
                  <a:srgbClr val="000000"/>
                </a:solidFill>
              </a:rPr>
              <a:t>v</a:t>
            </a:r>
            <a:r>
              <a:rPr lang="en-US" sz="2800" baseline="-25000">
                <a:solidFill>
                  <a:srgbClr val="000000"/>
                </a:solidFill>
              </a:rPr>
              <a:t>i </a:t>
            </a:r>
            <a:r>
              <a:rPr lang="en-US" sz="2800">
                <a:solidFill>
                  <a:srgbClr val="000000"/>
                </a:solidFill>
              </a:rPr>
              <a:t> : is one of the </a:t>
            </a:r>
            <a:r>
              <a:rPr lang="en-US" sz="2800" b="1" i="1">
                <a:solidFill>
                  <a:srgbClr val="000000"/>
                </a:solidFill>
              </a:rPr>
              <a:t>two</a:t>
            </a:r>
            <a:r>
              <a:rPr lang="en-US" sz="2800">
                <a:solidFill>
                  <a:srgbClr val="000000"/>
                </a:solidFill>
              </a:rPr>
              <a:t> variable names x,y</a:t>
            </a:r>
          </a:p>
          <a:p>
            <a:pPr marL="798513" lvl="1" indent="-341313" algn="l">
              <a:spcBef>
                <a:spcPts val="7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 b="1" baseline="30000">
                <a:solidFill>
                  <a:srgbClr val="000000"/>
                </a:solidFill>
              </a:rPr>
              <a:t>count</a:t>
            </a:r>
            <a:r>
              <a:rPr lang="en-US" sz="2800">
                <a:solidFill>
                  <a:srgbClr val="000000"/>
                </a:solidFill>
              </a:rPr>
              <a:t> : is =k, </a:t>
            </a:r>
            <a:r>
              <a:rPr lang="en-US" sz="2800">
                <a:solidFill>
                  <a:srgbClr val="000000"/>
                </a:solidFill>
                <a:latin typeface="Symbol" pitchFamily="18" charset="2"/>
              </a:rPr>
              <a:t></a:t>
            </a:r>
            <a:r>
              <a:rPr lang="en-US" sz="2800">
                <a:solidFill>
                  <a:srgbClr val="000000"/>
                </a:solidFill>
              </a:rPr>
              <a:t>k, or </a:t>
            </a:r>
            <a:r>
              <a:rPr lang="en-US" sz="2800">
                <a:solidFill>
                  <a:srgbClr val="000000"/>
                </a:solidFill>
                <a:latin typeface="Symbol" pitchFamily="18" charset="2"/>
              </a:rPr>
              <a:t></a:t>
            </a:r>
            <a:r>
              <a:rPr lang="en-US" sz="2800">
                <a:solidFill>
                  <a:srgbClr val="000000"/>
                </a:solidFill>
              </a:rPr>
              <a:t>k for nonnegative </a:t>
            </a:r>
            <a:r>
              <a:rPr lang="en-US" sz="2800" i="1">
                <a:solidFill>
                  <a:srgbClr val="000000"/>
                </a:solidFill>
              </a:rPr>
              <a:t>constants</a:t>
            </a:r>
            <a:r>
              <a:rPr lang="en-US" sz="2800">
                <a:solidFill>
                  <a:srgbClr val="000000"/>
                </a:solidFill>
              </a:rPr>
              <a:t> k</a:t>
            </a:r>
          </a:p>
          <a:p>
            <a:pPr marL="341313" indent="-341313" algn="l">
              <a:spcBef>
                <a:spcPts val="7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>
                <a:solidFill>
                  <a:srgbClr val="000000"/>
                </a:solidFill>
              </a:rPr>
              <a:t>We can write (</a:t>
            </a:r>
            <a:r>
              <a:rPr lang="en-US" sz="2800">
                <a:solidFill>
                  <a:srgbClr val="002060"/>
                </a:solidFill>
                <a:latin typeface="cmsy10" pitchFamily="34" charset="0"/>
              </a:rPr>
              <a:t>9</a:t>
            </a:r>
            <a:r>
              <a:rPr lang="en-US" sz="2800" baseline="30000">
                <a:solidFill>
                  <a:srgbClr val="000000"/>
                </a:solidFill>
              </a:rPr>
              <a:t> </a:t>
            </a:r>
            <a:r>
              <a:rPr lang="en-US" sz="2800" baseline="30000">
                <a:solidFill>
                  <a:srgbClr val="000000"/>
                </a:solidFill>
                <a:latin typeface="Symbol" pitchFamily="18" charset="2"/>
              </a:rPr>
              <a:t></a:t>
            </a:r>
            <a:r>
              <a:rPr lang="en-US" sz="2800" baseline="30000">
                <a:solidFill>
                  <a:srgbClr val="000000"/>
                </a:solidFill>
              </a:rPr>
              <a:t>k</a:t>
            </a:r>
            <a:r>
              <a:rPr lang="en-US" sz="2800" baseline="30000">
                <a:solidFill>
                  <a:srgbClr val="002060"/>
                </a:solidFill>
              </a:rPr>
              <a:t> </a:t>
            </a:r>
            <a:r>
              <a:rPr lang="en-US" sz="2800">
                <a:solidFill>
                  <a:srgbClr val="002060"/>
                </a:solidFill>
              </a:rPr>
              <a:t>v</a:t>
            </a:r>
            <a:r>
              <a:rPr lang="en-US" sz="2800" baseline="-25000">
                <a:solidFill>
                  <a:srgbClr val="002060"/>
                </a:solidFill>
              </a:rPr>
              <a:t>i</a:t>
            </a:r>
            <a:r>
              <a:rPr lang="en-US" sz="2800">
                <a:solidFill>
                  <a:srgbClr val="002060"/>
                </a:solidFill>
              </a:rPr>
              <a:t>.F) as |{v</a:t>
            </a:r>
            <a:r>
              <a:rPr lang="en-US" sz="2800" baseline="-25000">
                <a:solidFill>
                  <a:srgbClr val="002060"/>
                </a:solidFill>
              </a:rPr>
              <a:t>i</a:t>
            </a:r>
            <a:r>
              <a:rPr lang="en-US" sz="2800">
                <a:solidFill>
                  <a:srgbClr val="002060"/>
                </a:solidFill>
              </a:rPr>
              <a:t>.F}|</a:t>
            </a:r>
            <a:r>
              <a:rPr lang="en-US" sz="2800">
                <a:solidFill>
                  <a:srgbClr val="000000"/>
                </a:solidFill>
                <a:latin typeface="Symbol" pitchFamily="18" charset="2"/>
              </a:rPr>
              <a:t></a:t>
            </a:r>
            <a:r>
              <a:rPr lang="en-US" sz="2800">
                <a:solidFill>
                  <a:srgbClr val="000000"/>
                </a:solidFill>
              </a:rPr>
              <a:t>k</a:t>
            </a:r>
          </a:p>
          <a:p>
            <a:pPr marL="341313" indent="-341313" algn="l">
              <a:spcBef>
                <a:spcPts val="7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>
                <a:solidFill>
                  <a:srgbClr val="000000"/>
                </a:solidFill>
              </a:rPr>
              <a:t>We can define </a:t>
            </a:r>
            <a:r>
              <a:rPr lang="en-US" sz="2800" b="1">
                <a:solidFill>
                  <a:srgbClr val="002060"/>
                </a:solidFill>
                <a:latin typeface="cmsy10" pitchFamily="34" charset="0"/>
              </a:rPr>
              <a:t>9</a:t>
            </a:r>
            <a:r>
              <a:rPr lang="en-US" sz="2800">
                <a:solidFill>
                  <a:srgbClr val="002060"/>
                </a:solidFill>
              </a:rPr>
              <a:t>,</a:t>
            </a:r>
            <a:r>
              <a:rPr lang="en-US" sz="2800" b="1">
                <a:solidFill>
                  <a:srgbClr val="002060"/>
                </a:solidFill>
                <a:latin typeface="cmsy10" pitchFamily="34" charset="0"/>
              </a:rPr>
              <a:t>8</a:t>
            </a:r>
            <a:r>
              <a:rPr lang="en-US" sz="2800">
                <a:solidFill>
                  <a:srgbClr val="000000"/>
                </a:solidFill>
              </a:rPr>
              <a:t> and axiomatize total functions: </a:t>
            </a:r>
            <a:r>
              <a:rPr lang="en-US" sz="2800" b="1">
                <a:solidFill>
                  <a:srgbClr val="002060"/>
                </a:solidFill>
                <a:latin typeface="cmsy10" pitchFamily="34" charset="0"/>
              </a:rPr>
              <a:t>8</a:t>
            </a:r>
            <a:r>
              <a:rPr lang="en-US" sz="2800">
                <a:solidFill>
                  <a:srgbClr val="000000"/>
                </a:solidFill>
              </a:rPr>
              <a:t>x</a:t>
            </a:r>
            <a:r>
              <a:rPr lang="en-US" sz="2800">
                <a:solidFill>
                  <a:srgbClr val="002060"/>
                </a:solidFill>
                <a:latin typeface="cmsy10" pitchFamily="34" charset="0"/>
              </a:rPr>
              <a:t>9</a:t>
            </a:r>
            <a:r>
              <a:rPr lang="en-US" sz="2800" baseline="30000">
                <a:solidFill>
                  <a:srgbClr val="000000"/>
                </a:solidFill>
              </a:rPr>
              <a:t>=1</a:t>
            </a:r>
            <a:r>
              <a:rPr lang="en-US" sz="2800">
                <a:solidFill>
                  <a:srgbClr val="000000"/>
                </a:solidFill>
              </a:rPr>
              <a:t>y.R(x,y)</a:t>
            </a:r>
          </a:p>
          <a:p>
            <a:pPr marL="341313" indent="-341313" algn="l">
              <a:spcBef>
                <a:spcPts val="7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>
                <a:solidFill>
                  <a:srgbClr val="000000"/>
                </a:solidFill>
              </a:rPr>
              <a:t>Decidable sat. and fin-sat. (1997), NEXPTIME </a:t>
            </a:r>
            <a:br>
              <a:rPr lang="en-US" sz="2800">
                <a:solidFill>
                  <a:srgbClr val="000000"/>
                </a:solidFill>
              </a:rPr>
            </a:br>
            <a:r>
              <a:rPr lang="en-US" sz="2800">
                <a:solidFill>
                  <a:srgbClr val="000000"/>
                </a:solidFill>
              </a:rPr>
              <a:t>even for binary-encoded k: Pratt-Hartman ‘05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457200" y="609600"/>
            <a:ext cx="8229600" cy="106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BAPA (</a:t>
            </a:r>
            <a:r>
              <a:rPr lang="en-US" sz="3200" dirty="0" err="1">
                <a:solidFill>
                  <a:srgbClr val="000000"/>
                </a:solidFill>
              </a:rPr>
              <a:t>Kuncak</a:t>
            </a:r>
            <a:r>
              <a:rPr lang="en-US" sz="3200" dirty="0">
                <a:solidFill>
                  <a:srgbClr val="000000"/>
                </a:solidFill>
              </a:rPr>
              <a:t> et al. CADE’05):</a:t>
            </a:r>
            <a:r>
              <a:rPr lang="en-US" sz="3200" dirty="0">
                <a:solidFill>
                  <a:srgbClr val="333399"/>
                </a:solidFill>
              </a:rPr>
              <a:t/>
            </a:r>
            <a:br>
              <a:rPr lang="en-US" sz="3200" dirty="0">
                <a:solidFill>
                  <a:srgbClr val="333399"/>
                </a:solidFill>
              </a:rPr>
            </a:br>
            <a:r>
              <a:rPr lang="en-US" sz="3200" dirty="0">
                <a:solidFill>
                  <a:srgbClr val="333399"/>
                </a:solidFill>
              </a:rPr>
              <a:t>Boolean Algebra</a:t>
            </a:r>
            <a:r>
              <a:rPr lang="en-US" sz="3200" dirty="0">
                <a:solidFill>
                  <a:srgbClr val="CC0000"/>
                </a:solidFill>
              </a:rPr>
              <a:t> with </a:t>
            </a:r>
            <a:r>
              <a:rPr lang="en-US" sz="3200" dirty="0" err="1">
                <a:solidFill>
                  <a:srgbClr val="009900"/>
                </a:solidFill>
              </a:rPr>
              <a:t>Presburger</a:t>
            </a:r>
            <a:r>
              <a:rPr lang="en-US" sz="3200" dirty="0">
                <a:solidFill>
                  <a:srgbClr val="009900"/>
                </a:solidFill>
              </a:rPr>
              <a:t> Arithmetic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17500" y="4017962"/>
            <a:ext cx="8636000" cy="3830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l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solidFill>
                  <a:srgbClr val="000000"/>
                </a:solidFill>
              </a:rPr>
              <a:t>BAPA decidable in alternating time (V. </a:t>
            </a:r>
            <a:r>
              <a:rPr lang="en-GB" dirty="0" err="1">
                <a:solidFill>
                  <a:srgbClr val="000000"/>
                </a:solidFill>
              </a:rPr>
              <a:t>Kuncak</a:t>
            </a:r>
            <a:r>
              <a:rPr lang="en-GB" dirty="0">
                <a:solidFill>
                  <a:srgbClr val="000000"/>
                </a:solidFill>
              </a:rPr>
              <a:t> et al. JAR’06), QFBAPA decidable in NP (V. </a:t>
            </a:r>
            <a:r>
              <a:rPr lang="en-GB" dirty="0" err="1">
                <a:solidFill>
                  <a:srgbClr val="000000"/>
                </a:solidFill>
              </a:rPr>
              <a:t>Kuncak</a:t>
            </a:r>
            <a:r>
              <a:rPr lang="en-GB" dirty="0">
                <a:solidFill>
                  <a:srgbClr val="000000"/>
                </a:solidFill>
              </a:rPr>
              <a:t> et al. CADE’07)</a:t>
            </a:r>
          </a:p>
          <a:p>
            <a:pPr algn="l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dirty="0">
              <a:solidFill>
                <a:srgbClr val="000000"/>
              </a:solidFill>
            </a:endParaRPr>
          </a:p>
          <a:p>
            <a:pPr algn="l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solidFill>
                  <a:srgbClr val="000000"/>
                </a:solidFill>
              </a:rPr>
              <a:t>Also decidable: </a:t>
            </a:r>
            <a:r>
              <a:rPr lang="en-GB" dirty="0" err="1">
                <a:solidFill>
                  <a:srgbClr val="000000"/>
                </a:solidFill>
              </a:rPr>
              <a:t>qf</a:t>
            </a:r>
            <a:r>
              <a:rPr lang="en-GB" dirty="0">
                <a:solidFill>
                  <a:srgbClr val="000000"/>
                </a:solidFill>
              </a:rPr>
              <a:t> fragment of </a:t>
            </a:r>
            <a:r>
              <a:rPr lang="en-GB" dirty="0" err="1">
                <a:solidFill>
                  <a:srgbClr val="000000"/>
                </a:solidFill>
              </a:rPr>
              <a:t>multisets</a:t>
            </a:r>
            <a:r>
              <a:rPr lang="en-GB" dirty="0">
                <a:solidFill>
                  <a:srgbClr val="000000"/>
                </a:solidFill>
              </a:rPr>
              <a:t> w/ cardinalities </a:t>
            </a:r>
          </a:p>
          <a:p>
            <a:pPr algn="l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solidFill>
                  <a:srgbClr val="000000"/>
                </a:solidFill>
              </a:rPr>
              <a:t>(R. </a:t>
            </a:r>
            <a:r>
              <a:rPr lang="en-GB" dirty="0" err="1">
                <a:solidFill>
                  <a:srgbClr val="000000"/>
                </a:solidFill>
              </a:rPr>
              <a:t>Piskac</a:t>
            </a:r>
            <a:r>
              <a:rPr lang="en-GB" dirty="0">
                <a:solidFill>
                  <a:srgbClr val="000000"/>
                </a:solidFill>
              </a:rPr>
              <a:t> and V. </a:t>
            </a:r>
            <a:r>
              <a:rPr lang="en-GB" dirty="0" err="1">
                <a:solidFill>
                  <a:srgbClr val="000000"/>
                </a:solidFill>
              </a:rPr>
              <a:t>Kuncak</a:t>
            </a:r>
            <a:r>
              <a:rPr lang="en-GB" dirty="0">
                <a:solidFill>
                  <a:srgbClr val="000000"/>
                </a:solidFill>
              </a:rPr>
              <a:t> VMCAI’08,CAV’08,CSL’08) </a:t>
            </a:r>
          </a:p>
          <a:p>
            <a:pPr algn="l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dirty="0">
              <a:solidFill>
                <a:srgbClr val="000000"/>
              </a:solidFill>
            </a:endParaRPr>
          </a:p>
          <a:p>
            <a:pPr algn="l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solidFill>
                  <a:srgbClr val="000000"/>
                </a:solidFill>
              </a:rPr>
              <a:t>New: role of BAPA in combination of theories sharing sets</a:t>
            </a:r>
          </a:p>
          <a:p>
            <a:pPr marL="741363" lvl="1" indent="-285750" algn="l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762000" y="1787525"/>
            <a:ext cx="7848600" cy="232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lnSpc>
                <a:spcPct val="115000"/>
              </a:lnSpc>
              <a:spcBef>
                <a:spcPts val="17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b="1" dirty="0">
                <a:solidFill>
                  <a:srgbClr val="000000"/>
                </a:solidFill>
              </a:rPr>
              <a:t>S ::= V  |  </a:t>
            </a:r>
            <a:r>
              <a:rPr lang="en-US" sz="2800" b="1" dirty="0">
                <a:solidFill>
                  <a:srgbClr val="333399"/>
                </a:solidFill>
              </a:rPr>
              <a:t>S</a:t>
            </a:r>
            <a:r>
              <a:rPr lang="en-US" sz="2800" b="1" baseline="-25000" dirty="0">
                <a:solidFill>
                  <a:srgbClr val="333399"/>
                </a:solidFill>
              </a:rPr>
              <a:t>1</a:t>
            </a:r>
            <a:r>
              <a:rPr lang="en-US" sz="2800" b="1" dirty="0">
                <a:solidFill>
                  <a:srgbClr val="333399"/>
                </a:solidFill>
              </a:rPr>
              <a:t> </a:t>
            </a:r>
            <a:r>
              <a:rPr lang="en-US" sz="2800" b="1" dirty="0">
                <a:solidFill>
                  <a:srgbClr val="333399"/>
                </a:solidFill>
                <a:latin typeface="cmsy10" pitchFamily="34" charset="0"/>
              </a:rPr>
              <a:t>[</a:t>
            </a:r>
            <a:r>
              <a:rPr lang="en-US" sz="2800" b="1" dirty="0">
                <a:solidFill>
                  <a:srgbClr val="333399"/>
                </a:solidFill>
              </a:rPr>
              <a:t> S</a:t>
            </a:r>
            <a:r>
              <a:rPr lang="en-US" sz="2800" b="1" baseline="-25000" dirty="0">
                <a:solidFill>
                  <a:srgbClr val="333399"/>
                </a:solidFill>
              </a:rPr>
              <a:t>2</a:t>
            </a:r>
            <a:r>
              <a:rPr lang="en-US" sz="2800" b="1" dirty="0">
                <a:solidFill>
                  <a:srgbClr val="333399"/>
                </a:solidFill>
              </a:rPr>
              <a:t>  |  S</a:t>
            </a:r>
            <a:r>
              <a:rPr lang="en-US" sz="2800" b="1" baseline="-25000" dirty="0">
                <a:solidFill>
                  <a:srgbClr val="333399"/>
                </a:solidFill>
              </a:rPr>
              <a:t>1</a:t>
            </a:r>
            <a:r>
              <a:rPr lang="en-US" sz="2800" b="1" dirty="0">
                <a:solidFill>
                  <a:srgbClr val="333399"/>
                </a:solidFill>
              </a:rPr>
              <a:t> </a:t>
            </a:r>
            <a:r>
              <a:rPr lang="en-US" sz="2800" b="1" dirty="0">
                <a:solidFill>
                  <a:srgbClr val="333399"/>
                </a:solidFill>
                <a:latin typeface="cmsy10" pitchFamily="34" charset="0"/>
              </a:rPr>
              <a:t>Å</a:t>
            </a:r>
            <a:r>
              <a:rPr lang="en-US" sz="2800" b="1" dirty="0">
                <a:solidFill>
                  <a:srgbClr val="333399"/>
                </a:solidFill>
              </a:rPr>
              <a:t> S</a:t>
            </a:r>
            <a:r>
              <a:rPr lang="en-US" sz="2800" b="1" baseline="-25000" dirty="0">
                <a:solidFill>
                  <a:srgbClr val="333399"/>
                </a:solidFill>
              </a:rPr>
              <a:t>2</a:t>
            </a:r>
            <a:r>
              <a:rPr lang="en-US" sz="2800" b="1" dirty="0">
                <a:solidFill>
                  <a:srgbClr val="333399"/>
                </a:solidFill>
              </a:rPr>
              <a:t>  |  S</a:t>
            </a:r>
            <a:r>
              <a:rPr lang="en-US" sz="2800" b="1" baseline="-25000" dirty="0">
                <a:solidFill>
                  <a:srgbClr val="333399"/>
                </a:solidFill>
              </a:rPr>
              <a:t>1</a:t>
            </a:r>
            <a:r>
              <a:rPr lang="en-US" sz="2800" b="1" dirty="0">
                <a:solidFill>
                  <a:srgbClr val="333399"/>
                </a:solidFill>
              </a:rPr>
              <a:t> </a:t>
            </a:r>
            <a:r>
              <a:rPr lang="en-US" sz="2800" b="1" dirty="0">
                <a:solidFill>
                  <a:srgbClr val="333399"/>
                </a:solidFill>
                <a:latin typeface="cmsy10" pitchFamily="34" charset="0"/>
              </a:rPr>
              <a:t>n</a:t>
            </a:r>
            <a:r>
              <a:rPr lang="en-US" sz="2800" b="1" dirty="0">
                <a:solidFill>
                  <a:srgbClr val="333399"/>
                </a:solidFill>
              </a:rPr>
              <a:t> S</a:t>
            </a:r>
            <a:r>
              <a:rPr lang="en-US" sz="2800" b="1" baseline="-25000" dirty="0">
                <a:solidFill>
                  <a:srgbClr val="333399"/>
                </a:solidFill>
              </a:rPr>
              <a:t>2</a:t>
            </a:r>
            <a:br>
              <a:rPr lang="en-US" sz="2800" b="1" baseline="-25000" dirty="0">
                <a:solidFill>
                  <a:srgbClr val="333399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T ::= k  |  </a:t>
            </a:r>
            <a:r>
              <a:rPr lang="en-US" sz="2800" b="1" dirty="0">
                <a:solidFill>
                  <a:srgbClr val="009900"/>
                </a:solidFill>
              </a:rPr>
              <a:t>C  |</a:t>
            </a:r>
            <a:r>
              <a:rPr lang="en-US" sz="2800" b="1" dirty="0">
                <a:solidFill>
                  <a:srgbClr val="000000"/>
                </a:solidFill>
              </a:rPr>
              <a:t>  </a:t>
            </a:r>
            <a:r>
              <a:rPr lang="en-US" sz="2800" b="1" dirty="0">
                <a:solidFill>
                  <a:srgbClr val="009900"/>
                </a:solidFill>
              </a:rPr>
              <a:t>T</a:t>
            </a:r>
            <a:r>
              <a:rPr lang="en-US" sz="2800" b="1" baseline="-25000" dirty="0">
                <a:solidFill>
                  <a:srgbClr val="009900"/>
                </a:solidFill>
              </a:rPr>
              <a:t>1</a:t>
            </a:r>
            <a:r>
              <a:rPr lang="en-US" sz="2800" b="1" dirty="0">
                <a:solidFill>
                  <a:srgbClr val="009900"/>
                </a:solidFill>
              </a:rPr>
              <a:t> + T</a:t>
            </a:r>
            <a:r>
              <a:rPr lang="en-US" sz="2800" b="1" baseline="-25000" dirty="0">
                <a:solidFill>
                  <a:srgbClr val="009900"/>
                </a:solidFill>
              </a:rPr>
              <a:t>2</a:t>
            </a:r>
            <a:r>
              <a:rPr lang="en-US" sz="2800" b="1" dirty="0">
                <a:solidFill>
                  <a:srgbClr val="009900"/>
                </a:solidFill>
              </a:rPr>
              <a:t>  |  T</a:t>
            </a:r>
            <a:r>
              <a:rPr lang="en-US" sz="2800" b="1" baseline="-25000" dirty="0">
                <a:solidFill>
                  <a:srgbClr val="009900"/>
                </a:solidFill>
              </a:rPr>
              <a:t>1</a:t>
            </a:r>
            <a:r>
              <a:rPr lang="en-US" sz="2800" b="1" dirty="0">
                <a:solidFill>
                  <a:srgbClr val="009900"/>
                </a:solidFill>
              </a:rPr>
              <a:t> – T</a:t>
            </a:r>
            <a:r>
              <a:rPr lang="en-US" sz="2800" b="1" baseline="-25000" dirty="0">
                <a:solidFill>
                  <a:srgbClr val="009900"/>
                </a:solidFill>
              </a:rPr>
              <a:t>2</a:t>
            </a:r>
            <a:r>
              <a:rPr lang="en-US" sz="2800" b="1" dirty="0">
                <a:solidFill>
                  <a:srgbClr val="009900"/>
                </a:solidFill>
              </a:rPr>
              <a:t>  | C</a:t>
            </a:r>
            <a:r>
              <a:rPr lang="en-US" sz="2800" b="1" dirty="0">
                <a:solidFill>
                  <a:srgbClr val="009900"/>
                </a:solidFill>
                <a:latin typeface="cmsy10" pitchFamily="34" charset="0"/>
              </a:rPr>
              <a:t>¢</a:t>
            </a:r>
            <a:r>
              <a:rPr lang="en-US" sz="2800" b="1" dirty="0">
                <a:solidFill>
                  <a:srgbClr val="009900"/>
                </a:solidFill>
              </a:rPr>
              <a:t>T</a:t>
            </a:r>
            <a:r>
              <a:rPr lang="en-US" sz="2800" b="1" dirty="0">
                <a:solidFill>
                  <a:srgbClr val="000000"/>
                </a:solidFill>
              </a:rPr>
              <a:t> | </a:t>
            </a:r>
            <a:r>
              <a:rPr lang="en-US" sz="2800" b="1" dirty="0">
                <a:solidFill>
                  <a:srgbClr val="CC0000"/>
                </a:solidFill>
              </a:rPr>
              <a:t>  |S|</a:t>
            </a:r>
            <a:br>
              <a:rPr lang="en-US" sz="2800" b="1" dirty="0">
                <a:solidFill>
                  <a:srgbClr val="CC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A ::= </a:t>
            </a:r>
            <a:r>
              <a:rPr lang="en-US" sz="2800" b="1" dirty="0">
                <a:solidFill>
                  <a:srgbClr val="333399"/>
                </a:solidFill>
              </a:rPr>
              <a:t>S</a:t>
            </a:r>
            <a:r>
              <a:rPr lang="en-US" sz="2800" b="1" baseline="-25000" dirty="0">
                <a:solidFill>
                  <a:srgbClr val="333399"/>
                </a:solidFill>
              </a:rPr>
              <a:t>1</a:t>
            </a:r>
            <a:r>
              <a:rPr lang="en-US" sz="2800" b="1" dirty="0">
                <a:solidFill>
                  <a:srgbClr val="333399"/>
                </a:solidFill>
              </a:rPr>
              <a:t> = S</a:t>
            </a:r>
            <a:r>
              <a:rPr lang="en-US" sz="2800" b="1" baseline="-25000" dirty="0">
                <a:solidFill>
                  <a:srgbClr val="333399"/>
                </a:solidFill>
              </a:rPr>
              <a:t>2</a:t>
            </a:r>
            <a:r>
              <a:rPr lang="en-US" sz="2800" b="1" dirty="0">
                <a:solidFill>
                  <a:srgbClr val="333399"/>
                </a:solidFill>
              </a:rPr>
              <a:t>  |  S</a:t>
            </a:r>
            <a:r>
              <a:rPr lang="en-US" sz="2800" b="1" baseline="-25000" dirty="0">
                <a:solidFill>
                  <a:srgbClr val="333399"/>
                </a:solidFill>
              </a:rPr>
              <a:t>1</a:t>
            </a:r>
            <a:r>
              <a:rPr lang="en-US" sz="2800" b="1" dirty="0">
                <a:solidFill>
                  <a:srgbClr val="333399"/>
                </a:solidFill>
              </a:rPr>
              <a:t> </a:t>
            </a:r>
            <a:r>
              <a:rPr lang="en-US" sz="2800" b="1" dirty="0">
                <a:solidFill>
                  <a:srgbClr val="333399"/>
                </a:solidFill>
                <a:latin typeface="cmsy10" pitchFamily="34" charset="0"/>
              </a:rPr>
              <a:t>µ</a:t>
            </a:r>
            <a:r>
              <a:rPr lang="en-US" sz="2800" b="1" dirty="0">
                <a:solidFill>
                  <a:srgbClr val="333399"/>
                </a:solidFill>
              </a:rPr>
              <a:t> S</a:t>
            </a:r>
            <a:r>
              <a:rPr lang="en-US" sz="2800" b="1" baseline="-25000" dirty="0">
                <a:solidFill>
                  <a:srgbClr val="333399"/>
                </a:solidFill>
              </a:rPr>
              <a:t>2</a:t>
            </a:r>
            <a:r>
              <a:rPr lang="en-US" sz="2800" b="1" dirty="0">
                <a:solidFill>
                  <a:srgbClr val="000000"/>
                </a:solidFill>
              </a:rPr>
              <a:t>  |  </a:t>
            </a:r>
            <a:r>
              <a:rPr lang="en-US" sz="2800" b="1" dirty="0">
                <a:solidFill>
                  <a:srgbClr val="009900"/>
                </a:solidFill>
              </a:rPr>
              <a:t>T</a:t>
            </a:r>
            <a:r>
              <a:rPr lang="en-US" sz="2800" b="1" baseline="-25000" dirty="0">
                <a:solidFill>
                  <a:srgbClr val="009900"/>
                </a:solidFill>
              </a:rPr>
              <a:t>1</a:t>
            </a:r>
            <a:r>
              <a:rPr lang="en-US" sz="2800" b="1" dirty="0">
                <a:solidFill>
                  <a:srgbClr val="009900"/>
                </a:solidFill>
              </a:rPr>
              <a:t> = T</a:t>
            </a:r>
            <a:r>
              <a:rPr lang="en-US" sz="2800" b="1" baseline="-25000" dirty="0">
                <a:solidFill>
                  <a:srgbClr val="009900"/>
                </a:solidFill>
              </a:rPr>
              <a:t>2</a:t>
            </a:r>
            <a:r>
              <a:rPr lang="en-US" sz="2800" b="1" dirty="0">
                <a:solidFill>
                  <a:srgbClr val="009900"/>
                </a:solidFill>
              </a:rPr>
              <a:t>  |  T</a:t>
            </a:r>
            <a:r>
              <a:rPr lang="en-US" sz="2800" b="1" baseline="-25000" dirty="0">
                <a:solidFill>
                  <a:srgbClr val="009900"/>
                </a:solidFill>
              </a:rPr>
              <a:t>1</a:t>
            </a:r>
            <a:r>
              <a:rPr lang="en-US" sz="2800" b="1" dirty="0">
                <a:solidFill>
                  <a:srgbClr val="009900"/>
                </a:solidFill>
              </a:rPr>
              <a:t> &lt; T</a:t>
            </a:r>
            <a:r>
              <a:rPr lang="en-US" sz="2800" b="1" baseline="-25000" dirty="0">
                <a:solidFill>
                  <a:srgbClr val="009900"/>
                </a:solidFill>
              </a:rPr>
              <a:t>2</a:t>
            </a:r>
            <a:br>
              <a:rPr lang="en-US" sz="2800" b="1" baseline="-25000" dirty="0">
                <a:solidFill>
                  <a:srgbClr val="0099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F ::= A |  F</a:t>
            </a:r>
            <a:r>
              <a:rPr lang="en-US" sz="2800" b="1" baseline="-25000" dirty="0">
                <a:solidFill>
                  <a:srgbClr val="000000"/>
                </a:solidFill>
              </a:rPr>
              <a:t>1</a:t>
            </a:r>
            <a:r>
              <a:rPr lang="en-US" sz="2800" b="1" dirty="0">
                <a:solidFill>
                  <a:srgbClr val="000000"/>
                </a:solidFill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cmsy10" pitchFamily="34" charset="0"/>
              </a:rPr>
              <a:t>Æ</a:t>
            </a:r>
            <a:r>
              <a:rPr lang="en-US" sz="2800" b="1" dirty="0">
                <a:solidFill>
                  <a:srgbClr val="000000"/>
                </a:solidFill>
              </a:rPr>
              <a:t> F</a:t>
            </a:r>
            <a:r>
              <a:rPr lang="en-US" sz="2800" b="1" baseline="-25000" dirty="0">
                <a:solidFill>
                  <a:srgbClr val="000000"/>
                </a:solidFill>
              </a:rPr>
              <a:t>2</a:t>
            </a:r>
            <a:r>
              <a:rPr lang="en-US" sz="2800" b="1" dirty="0">
                <a:solidFill>
                  <a:srgbClr val="000000"/>
                </a:solidFill>
              </a:rPr>
              <a:t>  |  F</a:t>
            </a:r>
            <a:r>
              <a:rPr lang="en-US" sz="2800" b="1" baseline="-25000" dirty="0">
                <a:solidFill>
                  <a:srgbClr val="000000"/>
                </a:solidFill>
              </a:rPr>
              <a:t>1</a:t>
            </a:r>
            <a:r>
              <a:rPr lang="en-US" sz="2800" b="1" dirty="0">
                <a:solidFill>
                  <a:srgbClr val="000000"/>
                </a:solidFill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cmsy10" pitchFamily="34" charset="0"/>
              </a:rPr>
              <a:t>Ç</a:t>
            </a:r>
            <a:r>
              <a:rPr lang="en-US" sz="2800" b="1" dirty="0">
                <a:solidFill>
                  <a:srgbClr val="000000"/>
                </a:solidFill>
              </a:rPr>
              <a:t> F</a:t>
            </a:r>
            <a:r>
              <a:rPr lang="en-US" sz="2800" b="1" baseline="-25000" dirty="0">
                <a:solidFill>
                  <a:srgbClr val="000000"/>
                </a:solidFill>
              </a:rPr>
              <a:t>2</a:t>
            </a:r>
            <a:r>
              <a:rPr lang="en-US" sz="2800" b="1" dirty="0">
                <a:solidFill>
                  <a:srgbClr val="000000"/>
                </a:solidFill>
              </a:rPr>
              <a:t>  | </a:t>
            </a:r>
            <a:r>
              <a:rPr lang="en-US" sz="2800" b="1" dirty="0">
                <a:solidFill>
                  <a:srgbClr val="000000"/>
                </a:solidFill>
                <a:latin typeface="cmsy10" pitchFamily="34" charset="0"/>
              </a:rPr>
              <a:t>:</a:t>
            </a:r>
            <a:r>
              <a:rPr lang="en-US" sz="2800" b="1" dirty="0">
                <a:solidFill>
                  <a:srgbClr val="000000"/>
                </a:solidFill>
              </a:rPr>
              <a:t>F |</a:t>
            </a:r>
            <a:r>
              <a:rPr lang="en-US" sz="2800" b="1" dirty="0">
                <a:solidFill>
                  <a:srgbClr val="333399"/>
                </a:solidFill>
              </a:rPr>
              <a:t> </a:t>
            </a:r>
            <a:r>
              <a:rPr lang="en-US" sz="2800" b="1" dirty="0">
                <a:solidFill>
                  <a:srgbClr val="333399"/>
                </a:solidFill>
                <a:latin typeface="cmsy10" pitchFamily="34" charset="0"/>
              </a:rPr>
              <a:t>9</a:t>
            </a:r>
            <a:r>
              <a:rPr lang="en-US" sz="2800" b="1" dirty="0">
                <a:solidFill>
                  <a:srgbClr val="333399"/>
                </a:solidFill>
              </a:rPr>
              <a:t>S.F </a:t>
            </a:r>
            <a:r>
              <a:rPr lang="en-US" sz="2800" b="1" dirty="0">
                <a:solidFill>
                  <a:srgbClr val="000000"/>
                </a:solidFill>
              </a:rPr>
              <a:t>| </a:t>
            </a:r>
            <a:r>
              <a:rPr lang="en-US" sz="2800" b="1" dirty="0">
                <a:solidFill>
                  <a:srgbClr val="009900"/>
                </a:solidFill>
                <a:latin typeface="cmsy10" pitchFamily="34" charset="0"/>
              </a:rPr>
              <a:t>9</a:t>
            </a:r>
            <a:r>
              <a:rPr lang="en-US" sz="2800" b="1" dirty="0">
                <a:solidFill>
                  <a:srgbClr val="009900"/>
                </a:solidFill>
              </a:rPr>
              <a:t>k.F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363538" y="155575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Combining Theories by Reduction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1255713"/>
            <a:ext cx="8780463" cy="3881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1313" indent="-341313" algn="l">
              <a:spcBef>
                <a:spcPts val="8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>
                <a:solidFill>
                  <a:srgbClr val="000000"/>
                </a:solidFill>
              </a:rPr>
              <a:t>Satisfiability problem expressed in HOL:</a:t>
            </a:r>
          </a:p>
          <a:p>
            <a:pPr marL="341313" indent="-341313" algn="l">
              <a:spcBef>
                <a:spcPts val="8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>
                <a:solidFill>
                  <a:srgbClr val="000000"/>
                </a:solidFill>
              </a:rPr>
              <a:t>	(all free symbols existentially quantified)</a:t>
            </a:r>
          </a:p>
          <a:p>
            <a:pPr marL="341313" indent="-341313" algn="l">
              <a:spcBef>
                <a:spcPts val="800"/>
              </a:spcBef>
              <a:buClr>
                <a:srgbClr val="2D2D8A"/>
              </a:buClr>
              <a:buFont typeface="Symbol" pitchFamily="18" charset="2"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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>
                <a:solidFill>
                  <a:srgbClr val="2D2D8A"/>
                </a:solidFill>
              </a:rPr>
              <a:t>next,data,k,root. </a:t>
            </a:r>
            <a:r>
              <a:rPr lang="en-US" sz="3200">
                <a:solidFill>
                  <a:srgbClr val="2D2D8A"/>
                </a:solidFill>
                <a:latin typeface="cmsy10" pitchFamily="34" charset="0"/>
              </a:rPr>
              <a:t>9 </a:t>
            </a:r>
            <a:r>
              <a:rPr lang="en-US" sz="3200">
                <a:solidFill>
                  <a:srgbClr val="2D2D8A"/>
                </a:solidFill>
              </a:rPr>
              <a:t>A,B.</a:t>
            </a:r>
            <a:r>
              <a:rPr lang="en-US" sz="3200">
                <a:solidFill>
                  <a:srgbClr val="000000"/>
                </a:solidFill>
              </a:rPr>
              <a:t/>
            </a:r>
            <a:br>
              <a:rPr lang="en-US" sz="3200">
                <a:solidFill>
                  <a:srgbClr val="000000"/>
                </a:solidFill>
              </a:rPr>
            </a:br>
            <a:r>
              <a:rPr lang="en-US" sz="3200">
                <a:solidFill>
                  <a:srgbClr val="2D2D8A"/>
                </a:solidFill>
              </a:rPr>
              <a:t>A = {x. </a:t>
            </a:r>
            <a:r>
              <a:rPr lang="hr-HR" sz="3200">
                <a:solidFill>
                  <a:srgbClr val="2D2D8A"/>
                </a:solidFill>
              </a:rPr>
              <a:t>next</a:t>
            </a:r>
            <a:r>
              <a:rPr lang="en-US" sz="3200">
                <a:solidFill>
                  <a:srgbClr val="2D2D8A"/>
                </a:solidFill>
              </a:rPr>
              <a:t>*</a:t>
            </a:r>
            <a:r>
              <a:rPr lang="hr-HR" sz="3200">
                <a:solidFill>
                  <a:srgbClr val="2D2D8A"/>
                </a:solidFill>
              </a:rPr>
              <a:t>(</a:t>
            </a:r>
            <a:r>
              <a:rPr lang="en-US" sz="3200">
                <a:solidFill>
                  <a:srgbClr val="2D2D8A"/>
                </a:solidFill>
              </a:rPr>
              <a:t>root</a:t>
            </a:r>
            <a:r>
              <a:rPr lang="hr-HR" sz="3200">
                <a:solidFill>
                  <a:srgbClr val="2D2D8A"/>
                </a:solidFill>
              </a:rPr>
              <a:t>,</a:t>
            </a:r>
            <a:r>
              <a:rPr lang="en-US" sz="3200">
                <a:solidFill>
                  <a:srgbClr val="2D2D8A"/>
                </a:solidFill>
              </a:rPr>
              <a:t>x</a:t>
            </a:r>
            <a:r>
              <a:rPr lang="hr-HR" sz="3200">
                <a:solidFill>
                  <a:srgbClr val="2D2D8A"/>
                </a:solidFill>
              </a:rPr>
              <a:t>)</a:t>
            </a:r>
            <a:r>
              <a:rPr lang="en-US" sz="3200">
                <a:solidFill>
                  <a:srgbClr val="2D2D8A"/>
                </a:solidFill>
              </a:rPr>
              <a:t>}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br>
              <a:rPr lang="en-US" sz="3200" b="1">
                <a:solidFill>
                  <a:srgbClr val="2D2D8A"/>
                </a:solidFill>
              </a:rPr>
            </a:br>
            <a:r>
              <a:rPr lang="en-US" sz="3200">
                <a:solidFill>
                  <a:srgbClr val="2D2D8A"/>
                </a:solidFill>
              </a:rPr>
              <a:t>B = {y.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</a:t>
            </a:r>
            <a:r>
              <a:rPr lang="en-US" sz="3200">
                <a:solidFill>
                  <a:srgbClr val="2D2D8A"/>
                </a:solidFill>
              </a:rPr>
              <a:t> x. data(x,y)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>
                <a:solidFill>
                  <a:srgbClr val="2D2D8A"/>
                </a:solidFill>
              </a:rPr>
              <a:t>x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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>
                <a:solidFill>
                  <a:srgbClr val="2D2D8A"/>
                </a:solidFill>
              </a:rPr>
              <a:t>A}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br>
              <a:rPr lang="en-US" sz="3200" b="1">
                <a:solidFill>
                  <a:srgbClr val="2D2D8A"/>
                </a:solidFill>
              </a:rPr>
            </a:br>
            <a:r>
              <a:rPr lang="en-US" sz="3200">
                <a:solidFill>
                  <a:srgbClr val="2D2D8A"/>
                </a:solidFill>
              </a:rPr>
              <a:t>|B|=k+1</a:t>
            </a:r>
          </a:p>
          <a:p>
            <a:pPr marL="341313" indent="-341313" algn="l">
              <a:spcBef>
                <a:spcPts val="8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>
                <a:solidFill>
                  <a:srgbClr val="000000"/>
                </a:solidFill>
              </a:rPr>
              <a:t>We assume formulas share only:</a:t>
            </a:r>
          </a:p>
          <a:p>
            <a:pPr marL="798513" lvl="1" indent="-341313" algn="l">
              <a:spcBef>
                <a:spcPts val="8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>
                <a:solidFill>
                  <a:srgbClr val="000000"/>
                </a:solidFill>
              </a:rPr>
              <a:t>-</a:t>
            </a:r>
            <a:r>
              <a:rPr lang="en-US" sz="3200" b="1">
                <a:solidFill>
                  <a:srgbClr val="000000"/>
                </a:solidFill>
              </a:rPr>
              <a:t> set variables </a:t>
            </a:r>
            <a:r>
              <a:rPr lang="en-US" sz="3200">
                <a:solidFill>
                  <a:srgbClr val="000000"/>
                </a:solidFill>
              </a:rPr>
              <a:t>(sets of uninterpreted elems)</a:t>
            </a:r>
          </a:p>
          <a:p>
            <a:pPr marL="798513" lvl="1" indent="-341313" algn="l">
              <a:spcBef>
                <a:spcPts val="8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>
                <a:solidFill>
                  <a:srgbClr val="000000"/>
                </a:solidFill>
              </a:rPr>
              <a:t>- individual variables, as a special case - {x}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6942138" y="3052763"/>
            <a:ext cx="16510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1) WS2S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934200" y="3514725"/>
            <a:ext cx="1125538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2) C</a:t>
            </a:r>
            <a:r>
              <a:rPr lang="en-US" baseline="30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6911975" y="3940175"/>
            <a:ext cx="1720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3) BAPA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82550" y="2305050"/>
            <a:ext cx="3879850" cy="2047875"/>
            <a:chOff x="52" y="1452"/>
            <a:chExt cx="2444" cy="1290"/>
          </a:xfrm>
        </p:grpSpPr>
        <p:sp>
          <p:nvSpPr>
            <p:cNvPr id="17415" name="Freeform 7"/>
            <p:cNvSpPr>
              <a:spLocks noChangeArrowheads="1"/>
            </p:cNvSpPr>
            <p:nvPr/>
          </p:nvSpPr>
          <p:spPr bwMode="auto">
            <a:xfrm>
              <a:off x="1669" y="1616"/>
              <a:ext cx="8" cy="1"/>
            </a:xfrm>
            <a:custGeom>
              <a:avLst/>
              <a:gdLst/>
              <a:ahLst/>
              <a:cxnLst>
                <a:cxn ang="0">
                  <a:pos x="34" y="1"/>
                </a:cxn>
                <a:cxn ang="0">
                  <a:pos x="0" y="0"/>
                </a:cxn>
              </a:cxnLst>
              <a:rect l="0" t="0" r="r" b="b"/>
              <a:pathLst>
                <a:path w="35" h="7" extrusionOk="0">
                  <a:moveTo>
                    <a:pt x="34" y="1"/>
                  </a:moveTo>
                  <a:cubicBezTo>
                    <a:pt x="17" y="7"/>
                    <a:pt x="18" y="6"/>
                    <a:pt x="0" y="0"/>
                  </a:cubicBezTo>
                </a:path>
              </a:pathLst>
            </a:custGeom>
            <a:noFill/>
            <a:ln w="1908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9" name="Freeform 11"/>
            <p:cNvSpPr>
              <a:spLocks/>
            </p:cNvSpPr>
            <p:nvPr/>
          </p:nvSpPr>
          <p:spPr bwMode="auto">
            <a:xfrm>
              <a:off x="272" y="1824"/>
              <a:ext cx="1792" cy="192"/>
            </a:xfrm>
            <a:custGeom>
              <a:avLst/>
              <a:gdLst/>
              <a:ahLst/>
              <a:cxnLst>
                <a:cxn ang="0">
                  <a:pos x="1792" y="0"/>
                </a:cxn>
                <a:cxn ang="0">
                  <a:pos x="256" y="48"/>
                </a:cxn>
                <a:cxn ang="0">
                  <a:pos x="256" y="192"/>
                </a:cxn>
              </a:cxnLst>
              <a:rect l="0" t="0" r="r" b="b"/>
              <a:pathLst>
                <a:path w="1792" h="192">
                  <a:moveTo>
                    <a:pt x="1792" y="0"/>
                  </a:moveTo>
                  <a:cubicBezTo>
                    <a:pt x="1152" y="8"/>
                    <a:pt x="512" y="16"/>
                    <a:pt x="256" y="48"/>
                  </a:cubicBezTo>
                  <a:cubicBezTo>
                    <a:pt x="0" y="80"/>
                    <a:pt x="232" y="152"/>
                    <a:pt x="256" y="192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7420" name="Freeform 12"/>
            <p:cNvSpPr>
              <a:spLocks/>
            </p:cNvSpPr>
            <p:nvPr/>
          </p:nvSpPr>
          <p:spPr bwMode="auto">
            <a:xfrm>
              <a:off x="168" y="1520"/>
              <a:ext cx="984" cy="784"/>
            </a:xfrm>
            <a:custGeom>
              <a:avLst/>
              <a:gdLst/>
              <a:ahLst/>
              <a:cxnLst>
                <a:cxn ang="0">
                  <a:pos x="984" y="112"/>
                </a:cxn>
                <a:cxn ang="0">
                  <a:pos x="264" y="16"/>
                </a:cxn>
                <a:cxn ang="0">
                  <a:pos x="24" y="208"/>
                </a:cxn>
                <a:cxn ang="0">
                  <a:pos x="120" y="592"/>
                </a:cxn>
                <a:cxn ang="0">
                  <a:pos x="360" y="784"/>
                </a:cxn>
              </a:cxnLst>
              <a:rect l="0" t="0" r="r" b="b"/>
              <a:pathLst>
                <a:path w="984" h="784">
                  <a:moveTo>
                    <a:pt x="984" y="112"/>
                  </a:moveTo>
                  <a:cubicBezTo>
                    <a:pt x="704" y="56"/>
                    <a:pt x="424" y="0"/>
                    <a:pt x="264" y="16"/>
                  </a:cubicBezTo>
                  <a:cubicBezTo>
                    <a:pt x="104" y="32"/>
                    <a:pt x="48" y="112"/>
                    <a:pt x="24" y="208"/>
                  </a:cubicBezTo>
                  <a:cubicBezTo>
                    <a:pt x="0" y="304"/>
                    <a:pt x="64" y="496"/>
                    <a:pt x="120" y="592"/>
                  </a:cubicBezTo>
                  <a:cubicBezTo>
                    <a:pt x="176" y="688"/>
                    <a:pt x="268" y="736"/>
                    <a:pt x="360" y="784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7422" name="Line 14"/>
            <p:cNvSpPr>
              <a:spLocks noChangeShapeType="1"/>
            </p:cNvSpPr>
            <p:nvPr/>
          </p:nvSpPr>
          <p:spPr bwMode="auto">
            <a:xfrm>
              <a:off x="480" y="1968"/>
              <a:ext cx="48" cy="4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lg" len="lg"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7423" name="Line 15"/>
            <p:cNvSpPr>
              <a:spLocks noChangeShapeType="1"/>
            </p:cNvSpPr>
            <p:nvPr/>
          </p:nvSpPr>
          <p:spPr bwMode="auto">
            <a:xfrm>
              <a:off x="480" y="2268"/>
              <a:ext cx="48" cy="4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lg" len="lg"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7424" name="Line 16"/>
            <p:cNvSpPr>
              <a:spLocks noChangeShapeType="1"/>
            </p:cNvSpPr>
            <p:nvPr/>
          </p:nvSpPr>
          <p:spPr bwMode="auto">
            <a:xfrm>
              <a:off x="456" y="2592"/>
              <a:ext cx="48" cy="4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lg" len="lg"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7425" name="Freeform 17"/>
            <p:cNvSpPr>
              <a:spLocks/>
            </p:cNvSpPr>
            <p:nvPr/>
          </p:nvSpPr>
          <p:spPr bwMode="auto">
            <a:xfrm>
              <a:off x="52" y="1452"/>
              <a:ext cx="1616" cy="1176"/>
            </a:xfrm>
            <a:custGeom>
              <a:avLst/>
              <a:gdLst/>
              <a:ahLst/>
              <a:cxnLst>
                <a:cxn ang="0">
                  <a:pos x="1616" y="168"/>
                </a:cxn>
                <a:cxn ang="0">
                  <a:pos x="896" y="72"/>
                </a:cxn>
                <a:cxn ang="0">
                  <a:pos x="272" y="24"/>
                </a:cxn>
                <a:cxn ang="0">
                  <a:pos x="32" y="216"/>
                </a:cxn>
                <a:cxn ang="0">
                  <a:pos x="80" y="600"/>
                </a:cxn>
                <a:cxn ang="0">
                  <a:pos x="416" y="1176"/>
                </a:cxn>
              </a:cxnLst>
              <a:rect l="0" t="0" r="r" b="b"/>
              <a:pathLst>
                <a:path w="1616" h="1176">
                  <a:moveTo>
                    <a:pt x="1616" y="168"/>
                  </a:moveTo>
                  <a:cubicBezTo>
                    <a:pt x="1368" y="132"/>
                    <a:pt x="1120" y="96"/>
                    <a:pt x="896" y="72"/>
                  </a:cubicBezTo>
                  <a:cubicBezTo>
                    <a:pt x="672" y="48"/>
                    <a:pt x="416" y="0"/>
                    <a:pt x="272" y="24"/>
                  </a:cubicBezTo>
                  <a:cubicBezTo>
                    <a:pt x="128" y="48"/>
                    <a:pt x="64" y="120"/>
                    <a:pt x="32" y="216"/>
                  </a:cubicBezTo>
                  <a:cubicBezTo>
                    <a:pt x="0" y="312"/>
                    <a:pt x="16" y="440"/>
                    <a:pt x="80" y="600"/>
                  </a:cubicBezTo>
                  <a:cubicBezTo>
                    <a:pt x="144" y="760"/>
                    <a:pt x="408" y="1040"/>
                    <a:pt x="416" y="1176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7426" name="Freeform 18"/>
            <p:cNvSpPr>
              <a:spLocks/>
            </p:cNvSpPr>
            <p:nvPr/>
          </p:nvSpPr>
          <p:spPr bwMode="auto">
            <a:xfrm>
              <a:off x="320" y="1776"/>
              <a:ext cx="256" cy="192"/>
            </a:xfrm>
            <a:custGeom>
              <a:avLst/>
              <a:gdLst/>
              <a:ahLst/>
              <a:cxnLst>
                <a:cxn ang="0">
                  <a:pos x="256" y="0"/>
                </a:cxn>
                <a:cxn ang="0">
                  <a:pos x="16" y="96"/>
                </a:cxn>
                <a:cxn ang="0">
                  <a:pos x="160" y="192"/>
                </a:cxn>
              </a:cxnLst>
              <a:rect l="0" t="0" r="r" b="b"/>
              <a:pathLst>
                <a:path w="256" h="192">
                  <a:moveTo>
                    <a:pt x="256" y="0"/>
                  </a:moveTo>
                  <a:cubicBezTo>
                    <a:pt x="144" y="32"/>
                    <a:pt x="32" y="64"/>
                    <a:pt x="16" y="96"/>
                  </a:cubicBezTo>
                  <a:cubicBezTo>
                    <a:pt x="0" y="128"/>
                    <a:pt x="80" y="160"/>
                    <a:pt x="160" y="192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7427" name="Line 19"/>
            <p:cNvSpPr>
              <a:spLocks noChangeShapeType="1"/>
            </p:cNvSpPr>
            <p:nvPr/>
          </p:nvSpPr>
          <p:spPr bwMode="auto">
            <a:xfrm>
              <a:off x="1392" y="2142"/>
              <a:ext cx="48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7428" name="Line 20"/>
            <p:cNvSpPr>
              <a:spLocks noChangeShapeType="1"/>
            </p:cNvSpPr>
            <p:nvPr/>
          </p:nvSpPr>
          <p:spPr bwMode="auto">
            <a:xfrm>
              <a:off x="2064" y="2142"/>
              <a:ext cx="43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7429" name="Line 21"/>
            <p:cNvSpPr>
              <a:spLocks noChangeShapeType="1"/>
            </p:cNvSpPr>
            <p:nvPr/>
          </p:nvSpPr>
          <p:spPr bwMode="auto">
            <a:xfrm>
              <a:off x="1014" y="2742"/>
              <a:ext cx="14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7430" name="Line 22"/>
            <p:cNvSpPr>
              <a:spLocks noChangeShapeType="1"/>
            </p:cNvSpPr>
            <p:nvPr/>
          </p:nvSpPr>
          <p:spPr bwMode="auto">
            <a:xfrm>
              <a:off x="1860" y="2448"/>
              <a:ext cx="52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1"/>
          <p:cNvSpPr>
            <a:spLocks/>
          </p:cNvSpPr>
          <p:nvPr/>
        </p:nvSpPr>
        <p:spPr bwMode="auto">
          <a:xfrm>
            <a:off x="381000" y="4922838"/>
            <a:ext cx="4370388" cy="461962"/>
          </a:xfrm>
          <a:prstGeom prst="borderCallout2">
            <a:avLst>
              <a:gd name="adj1" fmla="val 313745"/>
              <a:gd name="adj2" fmla="val 9551"/>
              <a:gd name="adj3" fmla="val 100704"/>
              <a:gd name="adj4" fmla="val 102"/>
              <a:gd name="adj5" fmla="val 99616"/>
              <a:gd name="adj6" fmla="val -231"/>
            </a:avLst>
          </a:prstGeom>
          <a:solidFill>
            <a:srgbClr val="D1D1F0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381000" y="4343400"/>
            <a:ext cx="8534400" cy="155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3200">
                <a:solidFill>
                  <a:srgbClr val="000000"/>
                </a:solidFill>
              </a:rPr>
              <a:t>Extend decision procedures for fragments into </a:t>
            </a:r>
            <a:br>
              <a:rPr lang="en-US" sz="3200">
                <a:solidFill>
                  <a:srgbClr val="000000"/>
                </a:solidFill>
              </a:rPr>
            </a:br>
            <a:r>
              <a:rPr lang="en-US" sz="3200" b="1">
                <a:solidFill>
                  <a:srgbClr val="000000"/>
                </a:solidFill>
              </a:rPr>
              <a:t>projection procedures</a:t>
            </a:r>
            <a:r>
              <a:rPr lang="en-US" sz="3200">
                <a:solidFill>
                  <a:srgbClr val="000000"/>
                </a:solidFill>
              </a:rPr>
              <a:t> that reduce each conjunct to a </a:t>
            </a:r>
            <a:r>
              <a:rPr lang="en-US" sz="3200">
                <a:solidFill>
                  <a:srgbClr val="006600"/>
                </a:solidFill>
              </a:rPr>
              <a:t>decidable shared theory</a:t>
            </a:r>
            <a:endParaRPr lang="en-US" sz="3200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8763000" cy="335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1313" indent="-341313" algn="l">
              <a:spcBef>
                <a:spcPts val="8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>
                <a:solidFill>
                  <a:srgbClr val="000000"/>
                </a:solidFill>
              </a:rPr>
              <a:t>Satisfiability problem expressed in HOL,</a:t>
            </a:r>
          </a:p>
          <a:p>
            <a:pPr marL="341313" indent="-341313" algn="l">
              <a:spcBef>
                <a:spcPts val="8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>
                <a:solidFill>
                  <a:srgbClr val="000000"/>
                </a:solidFill>
              </a:rPr>
              <a:t>	after moving fragment-specific quantifiers</a:t>
            </a:r>
          </a:p>
          <a:p>
            <a:pPr marL="341313" indent="-341313" algn="l">
              <a:spcBef>
                <a:spcPts val="800"/>
              </a:spcBef>
              <a:buClr>
                <a:srgbClr val="2D2D8A"/>
              </a:buClr>
              <a:buFont typeface="Symbol" pitchFamily="18" charset="2"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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>
                <a:solidFill>
                  <a:srgbClr val="2D2D8A"/>
                </a:solidFill>
              </a:rPr>
              <a:t>A,B. </a:t>
            </a:r>
            <a:r>
              <a:rPr lang="en-US" sz="3200">
                <a:solidFill>
                  <a:srgbClr val="000000"/>
                </a:solidFill>
              </a:rPr>
              <a:t/>
            </a:r>
            <a:br>
              <a:rPr lang="en-US" sz="3200">
                <a:solidFill>
                  <a:srgbClr val="000000"/>
                </a:solidFill>
              </a:rPr>
            </a:b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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>
                <a:solidFill>
                  <a:srgbClr val="2D2D8A"/>
                </a:solidFill>
              </a:rPr>
              <a:t>next,root. A = {x. </a:t>
            </a:r>
            <a:r>
              <a:rPr lang="hr-HR" sz="3200">
                <a:solidFill>
                  <a:srgbClr val="2D2D8A"/>
                </a:solidFill>
              </a:rPr>
              <a:t>next</a:t>
            </a:r>
            <a:r>
              <a:rPr lang="en-US" sz="3200">
                <a:solidFill>
                  <a:srgbClr val="2D2D8A"/>
                </a:solidFill>
              </a:rPr>
              <a:t>*</a:t>
            </a:r>
            <a:r>
              <a:rPr lang="hr-HR" sz="3200">
                <a:solidFill>
                  <a:srgbClr val="2D2D8A"/>
                </a:solidFill>
              </a:rPr>
              <a:t>(</a:t>
            </a:r>
            <a:r>
              <a:rPr lang="en-US" sz="3200">
                <a:solidFill>
                  <a:srgbClr val="2D2D8A"/>
                </a:solidFill>
              </a:rPr>
              <a:t>root</a:t>
            </a:r>
            <a:r>
              <a:rPr lang="hr-HR" sz="3200">
                <a:solidFill>
                  <a:srgbClr val="2D2D8A"/>
                </a:solidFill>
              </a:rPr>
              <a:t>,</a:t>
            </a:r>
            <a:r>
              <a:rPr lang="en-US" sz="3200">
                <a:solidFill>
                  <a:srgbClr val="2D2D8A"/>
                </a:solidFill>
              </a:rPr>
              <a:t>x</a:t>
            </a:r>
            <a:r>
              <a:rPr lang="hr-HR" sz="3200">
                <a:solidFill>
                  <a:srgbClr val="2D2D8A"/>
                </a:solidFill>
              </a:rPr>
              <a:t>)</a:t>
            </a:r>
            <a:r>
              <a:rPr lang="en-US" sz="3200">
                <a:solidFill>
                  <a:srgbClr val="2D2D8A"/>
                </a:solidFill>
              </a:rPr>
              <a:t>}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br>
              <a:rPr lang="en-US" sz="3200" b="1">
                <a:solidFill>
                  <a:srgbClr val="2D2D8A"/>
                </a:solidFill>
              </a:rPr>
            </a:b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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>
                <a:solidFill>
                  <a:srgbClr val="2D2D8A"/>
                </a:solidFill>
              </a:rPr>
              <a:t>data. B = {y.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</a:t>
            </a:r>
            <a:r>
              <a:rPr lang="en-US" sz="3200">
                <a:solidFill>
                  <a:srgbClr val="2D2D8A"/>
                </a:solidFill>
              </a:rPr>
              <a:t> x. data(x,y)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>
                <a:solidFill>
                  <a:srgbClr val="2D2D8A"/>
                </a:solidFill>
              </a:rPr>
              <a:t>x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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>
                <a:solidFill>
                  <a:srgbClr val="2D2D8A"/>
                </a:solidFill>
              </a:rPr>
              <a:t>A}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br>
              <a:rPr lang="en-US" sz="3200" b="1">
                <a:solidFill>
                  <a:srgbClr val="2D2D8A"/>
                </a:solidFill>
              </a:rPr>
            </a:b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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>
                <a:solidFill>
                  <a:srgbClr val="2D2D8A"/>
                </a:solidFill>
              </a:rPr>
              <a:t>k. |B|=k+1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57200" y="155575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Combining Theories by Reduction</a:t>
            </a:r>
          </a:p>
        </p:txBody>
      </p:sp>
      <p:sp>
        <p:nvSpPr>
          <p:cNvPr id="18436" name="AutoShape 4"/>
          <p:cNvSpPr>
            <a:spLocks/>
          </p:cNvSpPr>
          <p:nvPr/>
        </p:nvSpPr>
        <p:spPr bwMode="auto">
          <a:xfrm>
            <a:off x="811213" y="2790825"/>
            <a:ext cx="5837237" cy="482600"/>
          </a:xfrm>
          <a:prstGeom prst="borderCallout2">
            <a:avLst>
              <a:gd name="adj1" fmla="val 2667"/>
              <a:gd name="adj2" fmla="val 100079"/>
              <a:gd name="adj3" fmla="val -23847"/>
              <a:gd name="adj4" fmla="val 112227"/>
              <a:gd name="adj5" fmla="val -24019"/>
              <a:gd name="adj6" fmla="val 111819"/>
            </a:avLst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7288213" y="2441575"/>
            <a:ext cx="941387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Clr>
                <a:srgbClr val="008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008000"/>
                </a:solidFill>
              </a:rPr>
              <a:t>F</a:t>
            </a:r>
            <a:r>
              <a:rPr lang="en-US" b="1" baseline="-25000">
                <a:solidFill>
                  <a:srgbClr val="008000"/>
                </a:solidFill>
              </a:rPr>
              <a:t>WS2S</a:t>
            </a:r>
          </a:p>
        </p:txBody>
      </p:sp>
      <p:sp>
        <p:nvSpPr>
          <p:cNvPr id="18438" name="AutoShape 6"/>
          <p:cNvSpPr>
            <a:spLocks/>
          </p:cNvSpPr>
          <p:nvPr/>
        </p:nvSpPr>
        <p:spPr bwMode="auto">
          <a:xfrm>
            <a:off x="811213" y="3305175"/>
            <a:ext cx="6705600" cy="474663"/>
          </a:xfrm>
          <a:prstGeom prst="borderCallout2">
            <a:avLst>
              <a:gd name="adj1" fmla="val 102667"/>
              <a:gd name="adj2" fmla="val 100148"/>
              <a:gd name="adj3" fmla="val 106079"/>
              <a:gd name="adj4" fmla="val 99718"/>
              <a:gd name="adj5" fmla="val 153079"/>
              <a:gd name="adj6" fmla="val 97741"/>
            </a:avLst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7156450" y="4006850"/>
            <a:ext cx="62547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Clr>
                <a:srgbClr val="008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008000"/>
                </a:solidFill>
              </a:rPr>
              <a:t>F</a:t>
            </a:r>
            <a:r>
              <a:rPr lang="en-US" b="1" baseline="-25000">
                <a:solidFill>
                  <a:srgbClr val="008000"/>
                </a:solidFill>
              </a:rPr>
              <a:t>C2</a:t>
            </a:r>
          </a:p>
        </p:txBody>
      </p:sp>
      <p:sp>
        <p:nvSpPr>
          <p:cNvPr id="18440" name="AutoShape 8"/>
          <p:cNvSpPr>
            <a:spLocks/>
          </p:cNvSpPr>
          <p:nvPr/>
        </p:nvSpPr>
        <p:spPr bwMode="auto">
          <a:xfrm>
            <a:off x="815975" y="3821113"/>
            <a:ext cx="2344738" cy="438150"/>
          </a:xfrm>
          <a:prstGeom prst="borderCallout2">
            <a:avLst>
              <a:gd name="adj1" fmla="val 53736"/>
              <a:gd name="adj2" fmla="val 100722"/>
              <a:gd name="adj3" fmla="val 54102"/>
              <a:gd name="adj4" fmla="val 119792"/>
              <a:gd name="adj5" fmla="val 50102"/>
              <a:gd name="adj6" fmla="val 118847"/>
            </a:avLst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3732213" y="3822700"/>
            <a:ext cx="939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Clr>
                <a:srgbClr val="008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008000"/>
                </a:solidFill>
              </a:rPr>
              <a:t>F</a:t>
            </a:r>
            <a:r>
              <a:rPr lang="en-US" b="1" baseline="-25000">
                <a:solidFill>
                  <a:srgbClr val="008000"/>
                </a:solidFill>
              </a:rPr>
              <a:t>BAPA</a:t>
            </a:r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790575" y="5999163"/>
            <a:ext cx="5980113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3200">
                <a:solidFill>
                  <a:srgbClr val="000000"/>
                </a:solidFill>
              </a:rPr>
              <a:t>applies 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9</a:t>
            </a:r>
            <a:r>
              <a:rPr lang="en-US" sz="3200">
                <a:solidFill>
                  <a:srgbClr val="000000"/>
                </a:solidFill>
              </a:rPr>
              <a:t> to all non-set variables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 animBg="1"/>
      <p:bldP spid="18448" grpId="0"/>
      <p:bldP spid="18436" grpId="0" animBg="1"/>
      <p:bldP spid="18438" grpId="0" animBg="1"/>
      <p:bldP spid="18440" grpId="0" animBg="1"/>
      <p:bldP spid="1845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381000" y="1066800"/>
            <a:ext cx="8763000" cy="5257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1313" indent="-341313" algn="l">
              <a:spcBef>
                <a:spcPts val="8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>
                <a:solidFill>
                  <a:srgbClr val="000000"/>
                </a:solidFill>
              </a:rPr>
              <a:t>Satisfiability problem expressed in HOL,</a:t>
            </a:r>
          </a:p>
          <a:p>
            <a:pPr marL="341313" indent="-341313" algn="l">
              <a:spcBef>
                <a:spcPts val="8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>
                <a:solidFill>
                  <a:srgbClr val="000000"/>
                </a:solidFill>
              </a:rPr>
              <a:t>	after moving fragment-specific quantifiers</a:t>
            </a:r>
          </a:p>
          <a:p>
            <a:pPr marL="341313" indent="-341313" algn="l">
              <a:spcBef>
                <a:spcPts val="800"/>
              </a:spcBef>
              <a:buClr>
                <a:srgbClr val="2D2D8A"/>
              </a:buClr>
              <a:buFont typeface="Symbol" pitchFamily="18" charset="2"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 b="1">
                <a:solidFill>
                  <a:srgbClr val="2D2D8A"/>
                </a:solidFill>
                <a:sym typeface="Symbol" pitchFamily="18" charset="2"/>
              </a:rPr>
              <a:t></a:t>
            </a:r>
            <a:r>
              <a:rPr lang="en-US" sz="3200">
                <a:solidFill>
                  <a:srgbClr val="2D2D8A"/>
                </a:solidFill>
                <a:sym typeface="Symbol" pitchFamily="18" charset="2"/>
              </a:rPr>
              <a:t> </a:t>
            </a:r>
            <a:r>
              <a:rPr lang="en-US" sz="3200">
                <a:solidFill>
                  <a:srgbClr val="2D2D8A"/>
                </a:solidFill>
              </a:rPr>
              <a:t>A,B.</a:t>
            </a:r>
            <a:r>
              <a:rPr lang="en-US" sz="3200">
                <a:solidFill>
                  <a:srgbClr val="000000"/>
                </a:solidFill>
              </a:rPr>
              <a:t/>
            </a:r>
            <a:br>
              <a:rPr lang="en-US" sz="3200">
                <a:solidFill>
                  <a:srgbClr val="000000"/>
                </a:solidFill>
              </a:rPr>
            </a:b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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>
                <a:solidFill>
                  <a:srgbClr val="2D2D8A"/>
                </a:solidFill>
              </a:rPr>
              <a:t>next,root. A = {x. </a:t>
            </a:r>
            <a:r>
              <a:rPr lang="hr-HR" sz="3200">
                <a:solidFill>
                  <a:srgbClr val="2D2D8A"/>
                </a:solidFill>
              </a:rPr>
              <a:t>next</a:t>
            </a:r>
            <a:r>
              <a:rPr lang="en-US" sz="3200">
                <a:solidFill>
                  <a:srgbClr val="2D2D8A"/>
                </a:solidFill>
              </a:rPr>
              <a:t>*</a:t>
            </a:r>
            <a:r>
              <a:rPr lang="hr-HR" sz="3200">
                <a:solidFill>
                  <a:srgbClr val="2D2D8A"/>
                </a:solidFill>
              </a:rPr>
              <a:t>(</a:t>
            </a:r>
            <a:r>
              <a:rPr lang="en-US" sz="3200">
                <a:solidFill>
                  <a:srgbClr val="2D2D8A"/>
                </a:solidFill>
              </a:rPr>
              <a:t>root</a:t>
            </a:r>
            <a:r>
              <a:rPr lang="hr-HR" sz="3200">
                <a:solidFill>
                  <a:srgbClr val="2D2D8A"/>
                </a:solidFill>
              </a:rPr>
              <a:t>,</a:t>
            </a:r>
            <a:r>
              <a:rPr lang="en-US" sz="3200">
                <a:solidFill>
                  <a:srgbClr val="2D2D8A"/>
                </a:solidFill>
              </a:rPr>
              <a:t>x</a:t>
            </a:r>
            <a:r>
              <a:rPr lang="hr-HR" sz="3200">
                <a:solidFill>
                  <a:srgbClr val="2D2D8A"/>
                </a:solidFill>
              </a:rPr>
              <a:t>)</a:t>
            </a:r>
            <a:r>
              <a:rPr lang="en-US" sz="3200">
                <a:solidFill>
                  <a:srgbClr val="2D2D8A"/>
                </a:solidFill>
              </a:rPr>
              <a:t>}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br>
              <a:rPr lang="en-US" sz="3200" b="1">
                <a:solidFill>
                  <a:srgbClr val="2D2D8A"/>
                </a:solidFill>
              </a:rPr>
            </a:b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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>
                <a:solidFill>
                  <a:srgbClr val="2D2D8A"/>
                </a:solidFill>
              </a:rPr>
              <a:t>data. B = {y.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</a:t>
            </a:r>
            <a:r>
              <a:rPr lang="en-US" sz="3200">
                <a:solidFill>
                  <a:srgbClr val="2D2D8A"/>
                </a:solidFill>
              </a:rPr>
              <a:t> x. data(x,y)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>
                <a:solidFill>
                  <a:srgbClr val="2D2D8A"/>
                </a:solidFill>
              </a:rPr>
              <a:t>x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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>
                <a:solidFill>
                  <a:srgbClr val="2D2D8A"/>
                </a:solidFill>
              </a:rPr>
              <a:t>A}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br>
              <a:rPr lang="en-US" sz="3200" b="1">
                <a:solidFill>
                  <a:srgbClr val="2D2D8A"/>
                </a:solidFill>
              </a:rPr>
            </a:br>
            <a:r>
              <a:rPr lang="en-US" sz="3200" b="1">
                <a:solidFill>
                  <a:srgbClr val="2D2D8A"/>
                </a:solidFill>
                <a:latin typeface="Symbol" pitchFamily="18" charset="2"/>
              </a:rPr>
              <a:t></a:t>
            </a:r>
            <a:r>
              <a:rPr lang="en-US" sz="3200" b="1">
                <a:solidFill>
                  <a:srgbClr val="2D2D8A"/>
                </a:solidFill>
              </a:rPr>
              <a:t> </a:t>
            </a:r>
            <a:r>
              <a:rPr lang="en-US" sz="3200">
                <a:solidFill>
                  <a:srgbClr val="2D2D8A"/>
                </a:solidFill>
              </a:rPr>
              <a:t>k. |B|=k+1</a:t>
            </a:r>
          </a:p>
          <a:p>
            <a:pPr marL="341313" indent="-341313" algn="l">
              <a:spcBef>
                <a:spcPts val="800"/>
              </a:spcBef>
              <a:buClr>
                <a:srgbClr val="2D2D8A"/>
              </a:buClr>
              <a:buFont typeface="Symbol" pitchFamily="18" charset="2"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en-US" sz="1200">
              <a:solidFill>
                <a:srgbClr val="2D2D8A"/>
              </a:solidFill>
            </a:endParaRPr>
          </a:p>
          <a:p>
            <a:pPr marL="341313" indent="-341313" algn="l">
              <a:spcBef>
                <a:spcPts val="800"/>
              </a:spcBef>
              <a:buClr>
                <a:srgbClr val="2D2D8A"/>
              </a:buClr>
              <a:buFont typeface="Symbol" pitchFamily="18" charset="2"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>
                <a:solidFill>
                  <a:schemeClr val="tx1"/>
                </a:solidFill>
              </a:rPr>
              <a:t>Check satisfiability of conjunction of projections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457200" y="155575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Combining Theories by Reduction</a:t>
            </a:r>
          </a:p>
        </p:txBody>
      </p:sp>
      <p:sp>
        <p:nvSpPr>
          <p:cNvPr id="61445" name="AutoShape 5"/>
          <p:cNvSpPr>
            <a:spLocks/>
          </p:cNvSpPr>
          <p:nvPr/>
        </p:nvSpPr>
        <p:spPr bwMode="auto">
          <a:xfrm>
            <a:off x="806450" y="2790825"/>
            <a:ext cx="5843588" cy="482600"/>
          </a:xfrm>
          <a:prstGeom prst="borderCallout2">
            <a:avLst>
              <a:gd name="adj1" fmla="val 2667"/>
              <a:gd name="adj2" fmla="val 100079"/>
              <a:gd name="adj3" fmla="val -23847"/>
              <a:gd name="adj4" fmla="val 112227"/>
              <a:gd name="adj5" fmla="val -24019"/>
              <a:gd name="adj6" fmla="val 111819"/>
            </a:avLst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7288213" y="2441575"/>
            <a:ext cx="941387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Clr>
                <a:srgbClr val="008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008000"/>
                </a:solidFill>
              </a:rPr>
              <a:t>F</a:t>
            </a:r>
            <a:r>
              <a:rPr lang="en-US" b="1" baseline="-25000">
                <a:solidFill>
                  <a:srgbClr val="008000"/>
                </a:solidFill>
              </a:rPr>
              <a:t>WS2S</a:t>
            </a:r>
          </a:p>
        </p:txBody>
      </p:sp>
      <p:sp>
        <p:nvSpPr>
          <p:cNvPr id="61447" name="AutoShape 7"/>
          <p:cNvSpPr>
            <a:spLocks/>
          </p:cNvSpPr>
          <p:nvPr/>
        </p:nvSpPr>
        <p:spPr bwMode="auto">
          <a:xfrm>
            <a:off x="811213" y="3305175"/>
            <a:ext cx="6705600" cy="474663"/>
          </a:xfrm>
          <a:prstGeom prst="borderCallout2">
            <a:avLst>
              <a:gd name="adj1" fmla="val 102667"/>
              <a:gd name="adj2" fmla="val 100148"/>
              <a:gd name="adj3" fmla="val 106079"/>
              <a:gd name="adj4" fmla="val 99718"/>
              <a:gd name="adj5" fmla="val 153079"/>
              <a:gd name="adj6" fmla="val 97741"/>
            </a:avLst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7156450" y="4006850"/>
            <a:ext cx="62547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Clr>
                <a:srgbClr val="008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008000"/>
                </a:solidFill>
              </a:rPr>
              <a:t>F</a:t>
            </a:r>
            <a:r>
              <a:rPr lang="en-US" b="1" baseline="-25000">
                <a:solidFill>
                  <a:srgbClr val="008000"/>
                </a:solidFill>
              </a:rPr>
              <a:t>C2</a:t>
            </a:r>
          </a:p>
        </p:txBody>
      </p:sp>
      <p:sp>
        <p:nvSpPr>
          <p:cNvPr id="61449" name="AutoShape 9"/>
          <p:cNvSpPr>
            <a:spLocks/>
          </p:cNvSpPr>
          <p:nvPr/>
        </p:nvSpPr>
        <p:spPr bwMode="auto">
          <a:xfrm>
            <a:off x="815975" y="3821113"/>
            <a:ext cx="2344738" cy="438150"/>
          </a:xfrm>
          <a:prstGeom prst="borderCallout2">
            <a:avLst>
              <a:gd name="adj1" fmla="val 53736"/>
              <a:gd name="adj2" fmla="val 100722"/>
              <a:gd name="adj3" fmla="val 54102"/>
              <a:gd name="adj4" fmla="val 119792"/>
              <a:gd name="adj5" fmla="val 50102"/>
              <a:gd name="adj6" fmla="val 118847"/>
            </a:avLst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3732213" y="3822700"/>
            <a:ext cx="939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Clr>
                <a:srgbClr val="008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008000"/>
                </a:solidFill>
              </a:rPr>
              <a:t>F</a:t>
            </a:r>
            <a:r>
              <a:rPr lang="en-US" b="1" baseline="-25000">
                <a:solidFill>
                  <a:srgbClr val="008000"/>
                </a:solidFill>
              </a:rPr>
              <a:t>BAPA</a:t>
            </a:r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444500" y="5211763"/>
            <a:ext cx="8483600" cy="579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41313" indent="-341313" algn="l">
              <a:spcBef>
                <a:spcPts val="800"/>
              </a:spcBef>
              <a:buClr>
                <a:srgbClr val="333399"/>
              </a:buClr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333399"/>
                </a:solidFill>
              </a:rPr>
              <a:t>		</a:t>
            </a:r>
            <a:r>
              <a:rPr lang="en-US" sz="3200">
                <a:solidFill>
                  <a:srgbClr val="333399"/>
                </a:solidFill>
                <a:latin typeface="Symbol" pitchFamily="18" charset="2"/>
              </a:rPr>
              <a:t></a:t>
            </a:r>
            <a:r>
              <a:rPr lang="en-US" sz="3200">
                <a:solidFill>
                  <a:srgbClr val="333399"/>
                </a:solidFill>
              </a:rPr>
              <a:t> A,B.</a:t>
            </a:r>
            <a:r>
              <a:rPr lang="en-US" sz="3200">
                <a:solidFill>
                  <a:srgbClr val="008000"/>
                </a:solidFill>
              </a:rPr>
              <a:t> F</a:t>
            </a:r>
            <a:r>
              <a:rPr lang="en-US" sz="3200" baseline="-25000">
                <a:solidFill>
                  <a:srgbClr val="008000"/>
                </a:solidFill>
              </a:rPr>
              <a:t>WS2S</a:t>
            </a:r>
            <a:r>
              <a:rPr lang="en-US" sz="3200">
                <a:solidFill>
                  <a:srgbClr val="008000"/>
                </a:solidFill>
              </a:rPr>
              <a:t> </a:t>
            </a:r>
            <a:r>
              <a:rPr lang="en-US" sz="3200">
                <a:solidFill>
                  <a:srgbClr val="008000"/>
                </a:solidFill>
                <a:latin typeface="cmsy10" pitchFamily="34" charset="0"/>
              </a:rPr>
              <a:t>Æ</a:t>
            </a:r>
            <a:r>
              <a:rPr lang="en-US" sz="3200">
                <a:solidFill>
                  <a:srgbClr val="008000"/>
                </a:solidFill>
              </a:rPr>
              <a:t> F</a:t>
            </a:r>
            <a:r>
              <a:rPr lang="en-US" sz="3200" baseline="-25000">
                <a:solidFill>
                  <a:srgbClr val="008000"/>
                </a:solidFill>
              </a:rPr>
              <a:t>C2</a:t>
            </a:r>
            <a:r>
              <a:rPr lang="en-US" sz="3200">
                <a:solidFill>
                  <a:srgbClr val="008000"/>
                </a:solidFill>
              </a:rPr>
              <a:t> </a:t>
            </a:r>
            <a:r>
              <a:rPr lang="en-US" sz="3200">
                <a:solidFill>
                  <a:srgbClr val="008000"/>
                </a:solidFill>
                <a:latin typeface="cmsy10" pitchFamily="34" charset="0"/>
              </a:rPr>
              <a:t>Æ</a:t>
            </a:r>
            <a:r>
              <a:rPr lang="en-US" sz="3200">
                <a:solidFill>
                  <a:srgbClr val="008000"/>
                </a:solidFill>
              </a:rPr>
              <a:t> F</a:t>
            </a:r>
            <a:r>
              <a:rPr lang="en-US" sz="3200" baseline="-25000">
                <a:solidFill>
                  <a:srgbClr val="008000"/>
                </a:solidFill>
              </a:rPr>
              <a:t>BAPA</a:t>
            </a:r>
          </a:p>
        </p:txBody>
      </p:sp>
      <p:sp>
        <p:nvSpPr>
          <p:cNvPr id="61452" name="Rectangle 12"/>
          <p:cNvSpPr>
            <a:spLocks noChangeArrowheads="1"/>
          </p:cNvSpPr>
          <p:nvPr/>
        </p:nvSpPr>
        <p:spPr bwMode="auto">
          <a:xfrm>
            <a:off x="268288" y="5916613"/>
            <a:ext cx="8634412" cy="484187"/>
          </a:xfrm>
          <a:prstGeom prst="rect">
            <a:avLst/>
          </a:prstGeom>
          <a:solidFill>
            <a:srgbClr val="FFC000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Conjunction of projections satisfiable </a:t>
            </a:r>
            <a:r>
              <a:rPr lang="en-US">
                <a:solidFill>
                  <a:srgbClr val="000000"/>
                </a:solidFill>
                <a:latin typeface="Wingdings" pitchFamily="2" charset="2"/>
              </a:rPr>
              <a:t></a:t>
            </a:r>
            <a:r>
              <a:rPr lang="en-US">
                <a:solidFill>
                  <a:srgbClr val="000000"/>
                </a:solidFill>
              </a:rPr>
              <a:t> so is original formula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309563" y="155575"/>
            <a:ext cx="8632825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Decision Procedure for Combination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95275" y="1390650"/>
            <a:ext cx="8569325" cy="5316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512763" indent="-512763" algn="l">
              <a:spcBef>
                <a:spcPts val="700"/>
              </a:spcBef>
              <a:buFont typeface="Arial" charset="0"/>
              <a:buChar char="•"/>
              <a:tabLst>
                <a:tab pos="1082675" algn="l"/>
                <a:tab pos="1997075" algn="l"/>
                <a:tab pos="2911475" algn="l"/>
                <a:tab pos="3825875" algn="l"/>
                <a:tab pos="4740275" algn="l"/>
                <a:tab pos="5654675" algn="l"/>
                <a:tab pos="6569075" algn="l"/>
                <a:tab pos="7483475" algn="l"/>
                <a:tab pos="8397875" algn="l"/>
                <a:tab pos="9312275" algn="l"/>
                <a:tab pos="10226675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Separate formula into WS2S, C</a:t>
            </a:r>
            <a:r>
              <a:rPr lang="en-US" sz="2800" baseline="30000" dirty="0">
                <a:solidFill>
                  <a:srgbClr val="000000"/>
                </a:solidFill>
              </a:rPr>
              <a:t>2</a:t>
            </a:r>
            <a:r>
              <a:rPr lang="en-US" sz="2800" dirty="0">
                <a:solidFill>
                  <a:srgbClr val="000000"/>
                </a:solidFill>
              </a:rPr>
              <a:t>, BAPA parts</a:t>
            </a:r>
          </a:p>
          <a:p>
            <a:pPr marL="512763" indent="-512763" algn="l">
              <a:spcBef>
                <a:spcPts val="700"/>
              </a:spcBef>
              <a:buFont typeface="Arial" charset="0"/>
              <a:buChar char="•"/>
              <a:tabLst>
                <a:tab pos="1082675" algn="l"/>
                <a:tab pos="1997075" algn="l"/>
                <a:tab pos="2911475" algn="l"/>
                <a:tab pos="3825875" algn="l"/>
                <a:tab pos="4740275" algn="l"/>
                <a:tab pos="5654675" algn="l"/>
                <a:tab pos="6569075" algn="l"/>
                <a:tab pos="7483475" algn="l"/>
                <a:tab pos="8397875" algn="l"/>
                <a:tab pos="9312275" algn="l"/>
                <a:tab pos="10226675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For each part, compute projection onto set </a:t>
            </a:r>
            <a:r>
              <a:rPr lang="en-US" sz="2800" dirty="0" err="1">
                <a:solidFill>
                  <a:srgbClr val="000000"/>
                </a:solidFill>
              </a:rPr>
              <a:t>vars</a:t>
            </a:r>
            <a:endParaRPr lang="en-US" sz="2800" dirty="0">
              <a:solidFill>
                <a:srgbClr val="000000"/>
              </a:solidFill>
            </a:endParaRPr>
          </a:p>
          <a:p>
            <a:pPr marL="512763" indent="-512763" algn="l">
              <a:spcBef>
                <a:spcPts val="700"/>
              </a:spcBef>
              <a:buFont typeface="Arial" charset="0"/>
              <a:buChar char="•"/>
              <a:tabLst>
                <a:tab pos="1082675" algn="l"/>
                <a:tab pos="1997075" algn="l"/>
                <a:tab pos="2911475" algn="l"/>
                <a:tab pos="3825875" algn="l"/>
                <a:tab pos="4740275" algn="l"/>
                <a:tab pos="5654675" algn="l"/>
                <a:tab pos="6569075" algn="l"/>
                <a:tab pos="7483475" algn="l"/>
                <a:tab pos="8397875" algn="l"/>
                <a:tab pos="9312275" algn="l"/>
                <a:tab pos="10226675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Check </a:t>
            </a:r>
            <a:r>
              <a:rPr lang="en-US" sz="2800" dirty="0" err="1">
                <a:solidFill>
                  <a:srgbClr val="000000"/>
                </a:solidFill>
              </a:rPr>
              <a:t>satisfiability</a:t>
            </a:r>
            <a:r>
              <a:rPr lang="en-US" sz="2800" dirty="0">
                <a:solidFill>
                  <a:srgbClr val="000000"/>
                </a:solidFill>
              </a:rPr>
              <a:t> of conjunction of projections</a:t>
            </a:r>
          </a:p>
          <a:p>
            <a:pPr marL="512763" indent="-512763" algn="l">
              <a:spcBef>
                <a:spcPts val="700"/>
              </a:spcBef>
              <a:buFont typeface="Arial" charset="0"/>
              <a:buChar char="•"/>
              <a:tabLst>
                <a:tab pos="1082675" algn="l"/>
                <a:tab pos="1997075" algn="l"/>
                <a:tab pos="2911475" algn="l"/>
                <a:tab pos="3825875" algn="l"/>
                <a:tab pos="4740275" algn="l"/>
                <a:tab pos="5654675" algn="l"/>
                <a:tab pos="6569075" algn="l"/>
                <a:tab pos="7483475" algn="l"/>
                <a:tab pos="8397875" algn="l"/>
                <a:tab pos="9312275" algn="l"/>
                <a:tab pos="10226675" algn="l"/>
              </a:tabLst>
            </a:pPr>
            <a:endParaRPr lang="en-US" sz="2800" dirty="0">
              <a:solidFill>
                <a:srgbClr val="000000"/>
              </a:solidFill>
            </a:endParaRPr>
          </a:p>
          <a:p>
            <a:pPr marL="512763" indent="-512763" algn="l">
              <a:spcBef>
                <a:spcPts val="700"/>
              </a:spcBef>
              <a:tabLst>
                <a:tab pos="1082675" algn="l"/>
                <a:tab pos="1997075" algn="l"/>
                <a:tab pos="2911475" algn="l"/>
                <a:tab pos="3825875" algn="l"/>
                <a:tab pos="4740275" algn="l"/>
                <a:tab pos="5654675" algn="l"/>
                <a:tab pos="6569075" algn="l"/>
                <a:tab pos="7483475" algn="l"/>
                <a:tab pos="8397875" algn="l"/>
                <a:tab pos="9312275" algn="l"/>
                <a:tab pos="10226675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		</a:t>
            </a:r>
          </a:p>
          <a:p>
            <a:pPr marL="512763" indent="-512763">
              <a:spcBef>
                <a:spcPts val="700"/>
              </a:spcBef>
              <a:tabLst>
                <a:tab pos="1082675" algn="l"/>
                <a:tab pos="1997075" algn="l"/>
                <a:tab pos="2911475" algn="l"/>
                <a:tab pos="3825875" algn="l"/>
                <a:tab pos="4740275" algn="l"/>
                <a:tab pos="5654675" algn="l"/>
                <a:tab pos="6569075" algn="l"/>
                <a:tab pos="7483475" algn="l"/>
                <a:tab pos="8397875" algn="l"/>
                <a:tab pos="9312275" algn="l"/>
                <a:tab pos="10226675" algn="l"/>
              </a:tabLst>
            </a:pPr>
            <a:r>
              <a:rPr lang="en-US" sz="2800" dirty="0" smtClean="0">
                <a:solidFill>
                  <a:srgbClr val="000000"/>
                </a:solidFill>
              </a:rPr>
              <a:t>BAPA - </a:t>
            </a:r>
            <a:r>
              <a:rPr lang="en-US" sz="2800" dirty="0">
                <a:solidFill>
                  <a:srgbClr val="000000"/>
                </a:solidFill>
              </a:rPr>
              <a:t>target theory for expressing the projections onto set </a:t>
            </a:r>
            <a:r>
              <a:rPr lang="en-US" sz="2800" dirty="0" smtClean="0">
                <a:solidFill>
                  <a:srgbClr val="000000"/>
                </a:solidFill>
              </a:rPr>
              <a:t>variables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839200" cy="1141413"/>
          </a:xfrm>
        </p:spPr>
        <p:txBody>
          <a:bodyPr/>
          <a:lstStyle/>
          <a:p>
            <a:r>
              <a:rPr lang="en-US"/>
              <a:t>Reduction to BAPA</a:t>
            </a:r>
          </a:p>
        </p:txBody>
      </p:sp>
      <p:pic>
        <p:nvPicPr>
          <p:cNvPr id="57378" name="Picture 34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1879600"/>
            <a:ext cx="8289925" cy="303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7359" name="Text Box 15"/>
          <p:cNvSpPr txBox="1">
            <a:spLocks noChangeArrowheads="1"/>
          </p:cNvSpPr>
          <p:nvPr/>
        </p:nvSpPr>
        <p:spPr bwMode="auto">
          <a:xfrm>
            <a:off x="381000" y="2438400"/>
            <a:ext cx="7764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chemeClr val="tx1"/>
                </a:solidFill>
              </a:rPr>
              <a:t>F expresses </a:t>
            </a:r>
            <a:r>
              <a:rPr lang="en-US">
                <a:solidFill>
                  <a:schemeClr val="accent2"/>
                </a:solidFill>
              </a:rPr>
              <a:t>“R is bijection between A and B”</a:t>
            </a:r>
          </a:p>
        </p:txBody>
      </p:sp>
      <p:sp>
        <p:nvSpPr>
          <p:cNvPr id="57361" name="Text Box 17"/>
          <p:cNvSpPr txBox="1">
            <a:spLocks noChangeArrowheads="1"/>
          </p:cNvSpPr>
          <p:nvPr/>
        </p:nvSpPr>
        <p:spPr bwMode="auto">
          <a:xfrm>
            <a:off x="322263" y="1295400"/>
            <a:ext cx="3433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Consider the C</a:t>
            </a:r>
            <a:r>
              <a:rPr lang="en-US" baseline="30000"/>
              <a:t>2</a:t>
            </a:r>
            <a:r>
              <a:rPr lang="en-US"/>
              <a:t> formula</a:t>
            </a:r>
            <a:endParaRPr lang="en-US" baseline="30000"/>
          </a:p>
        </p:txBody>
      </p:sp>
      <p:sp>
        <p:nvSpPr>
          <p:cNvPr id="57362" name="Text Box 18"/>
          <p:cNvSpPr txBox="1">
            <a:spLocks noChangeArrowheads="1"/>
          </p:cNvSpPr>
          <p:nvPr/>
        </p:nvSpPr>
        <p:spPr bwMode="auto">
          <a:xfrm>
            <a:off x="1944688" y="4724400"/>
            <a:ext cx="4792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Projection of F onto A and B gives</a:t>
            </a:r>
          </a:p>
        </p:txBody>
      </p:sp>
      <p:sp>
        <p:nvSpPr>
          <p:cNvPr id="57363" name="Oval 19"/>
          <p:cNvSpPr>
            <a:spLocks noChangeArrowheads="1"/>
          </p:cNvSpPr>
          <p:nvPr/>
        </p:nvSpPr>
        <p:spPr bwMode="auto">
          <a:xfrm>
            <a:off x="2362200" y="3124200"/>
            <a:ext cx="1371600" cy="1143000"/>
          </a:xfrm>
          <a:prstGeom prst="ellipse">
            <a:avLst/>
          </a:prstGeom>
          <a:solidFill>
            <a:srgbClr val="00B8FF">
              <a:alpha val="5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64" name="Oval 20"/>
          <p:cNvSpPr>
            <a:spLocks noChangeArrowheads="1"/>
          </p:cNvSpPr>
          <p:nvPr/>
        </p:nvSpPr>
        <p:spPr bwMode="auto">
          <a:xfrm>
            <a:off x="4953000" y="3124200"/>
            <a:ext cx="1371600" cy="1143000"/>
          </a:xfrm>
          <a:prstGeom prst="ellipse">
            <a:avLst/>
          </a:prstGeom>
          <a:solidFill>
            <a:srgbClr val="FFFF00">
              <a:alpha val="5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65" name="Oval 21"/>
          <p:cNvSpPr>
            <a:spLocks noChangeArrowheads="1"/>
          </p:cNvSpPr>
          <p:nvPr/>
        </p:nvSpPr>
        <p:spPr bwMode="auto">
          <a:xfrm>
            <a:off x="2743200" y="3352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66" name="Oval 22"/>
          <p:cNvSpPr>
            <a:spLocks noChangeArrowheads="1"/>
          </p:cNvSpPr>
          <p:nvPr/>
        </p:nvSpPr>
        <p:spPr bwMode="auto">
          <a:xfrm>
            <a:off x="2667000" y="3733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67" name="Oval 23"/>
          <p:cNvSpPr>
            <a:spLocks noChangeArrowheads="1"/>
          </p:cNvSpPr>
          <p:nvPr/>
        </p:nvSpPr>
        <p:spPr bwMode="auto">
          <a:xfrm>
            <a:off x="3124200" y="36576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7389" name="Picture 45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79663" y="5359400"/>
            <a:ext cx="3852862" cy="436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7368" name="Oval 24"/>
          <p:cNvSpPr>
            <a:spLocks noChangeArrowheads="1"/>
          </p:cNvSpPr>
          <p:nvPr/>
        </p:nvSpPr>
        <p:spPr bwMode="auto">
          <a:xfrm>
            <a:off x="3200400" y="3352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69" name="Oval 25"/>
          <p:cNvSpPr>
            <a:spLocks noChangeArrowheads="1"/>
          </p:cNvSpPr>
          <p:nvPr/>
        </p:nvSpPr>
        <p:spPr bwMode="auto">
          <a:xfrm>
            <a:off x="3048000" y="39624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70" name="Oval 26"/>
          <p:cNvSpPr>
            <a:spLocks noChangeArrowheads="1"/>
          </p:cNvSpPr>
          <p:nvPr/>
        </p:nvSpPr>
        <p:spPr bwMode="auto">
          <a:xfrm>
            <a:off x="5334000" y="3352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71" name="Oval 27"/>
          <p:cNvSpPr>
            <a:spLocks noChangeArrowheads="1"/>
          </p:cNvSpPr>
          <p:nvPr/>
        </p:nvSpPr>
        <p:spPr bwMode="auto">
          <a:xfrm>
            <a:off x="5257800" y="3733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72" name="Oval 28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73" name="Oval 29"/>
          <p:cNvSpPr>
            <a:spLocks noChangeArrowheads="1"/>
          </p:cNvSpPr>
          <p:nvPr/>
        </p:nvSpPr>
        <p:spPr bwMode="auto">
          <a:xfrm>
            <a:off x="5943600" y="34290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74" name="Oval 30"/>
          <p:cNvSpPr>
            <a:spLocks noChangeArrowheads="1"/>
          </p:cNvSpPr>
          <p:nvPr/>
        </p:nvSpPr>
        <p:spPr bwMode="auto">
          <a:xfrm>
            <a:off x="5867400" y="38862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7377" name="Picture 33" descr="TP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70200" y="4292600"/>
            <a:ext cx="2032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80" name="Picture 36" descr="TP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11800" y="4292600"/>
            <a:ext cx="203200" cy="203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7381" name="Line 37"/>
          <p:cNvSpPr>
            <a:spLocks noChangeShapeType="1"/>
          </p:cNvSpPr>
          <p:nvPr/>
        </p:nvSpPr>
        <p:spPr bwMode="auto">
          <a:xfrm>
            <a:off x="3276600" y="3429000"/>
            <a:ext cx="2133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82" name="Line 38"/>
          <p:cNvSpPr>
            <a:spLocks noChangeShapeType="1"/>
          </p:cNvSpPr>
          <p:nvPr/>
        </p:nvSpPr>
        <p:spPr bwMode="auto">
          <a:xfrm>
            <a:off x="2819400" y="3429000"/>
            <a:ext cx="3200400" cy="76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83" name="Line 39"/>
          <p:cNvSpPr>
            <a:spLocks noChangeShapeType="1"/>
          </p:cNvSpPr>
          <p:nvPr/>
        </p:nvSpPr>
        <p:spPr bwMode="auto">
          <a:xfrm flipV="1">
            <a:off x="3200400" y="3657600"/>
            <a:ext cx="2438400" cy="76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84" name="Line 40"/>
          <p:cNvSpPr>
            <a:spLocks noChangeShapeType="1"/>
          </p:cNvSpPr>
          <p:nvPr/>
        </p:nvSpPr>
        <p:spPr bwMode="auto">
          <a:xfrm flipV="1">
            <a:off x="2743200" y="3810000"/>
            <a:ext cx="2590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85" name="Line 41"/>
          <p:cNvSpPr>
            <a:spLocks noChangeShapeType="1"/>
          </p:cNvSpPr>
          <p:nvPr/>
        </p:nvSpPr>
        <p:spPr bwMode="auto">
          <a:xfrm flipV="1">
            <a:off x="3124200" y="3962400"/>
            <a:ext cx="2819400" cy="76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7387" name="Picture 43" descr="TP_tmp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6400" y="3149600"/>
            <a:ext cx="203200" cy="203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7390" name="Rectangle 46"/>
          <p:cNvSpPr>
            <a:spLocks noChangeArrowheads="1"/>
          </p:cNvSpPr>
          <p:nvPr/>
        </p:nvSpPr>
        <p:spPr bwMode="auto">
          <a:xfrm>
            <a:off x="685800" y="6019800"/>
            <a:ext cx="7848600" cy="484188"/>
          </a:xfrm>
          <a:prstGeom prst="rect">
            <a:avLst/>
          </a:prstGeom>
          <a:solidFill>
            <a:srgbClr val="FFC000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Cardinalities are needed to express projections </a:t>
            </a:r>
            <a:r>
              <a:rPr lang="en-US" b="1">
                <a:solidFill>
                  <a:srgbClr val="000000"/>
                </a:solidFill>
                <a:latin typeface="cmsy10" pitchFamily="34" charset="0"/>
              </a:rPr>
              <a:t>!</a:t>
            </a:r>
            <a:r>
              <a:rPr lang="en-US">
                <a:solidFill>
                  <a:srgbClr val="000000"/>
                </a:solidFill>
              </a:rPr>
              <a:t> BAPA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62" grpId="0"/>
      <p:bldP spid="5739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8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Software Synthesis</a:t>
            </a:r>
          </a:p>
        </p:txBody>
      </p:sp>
      <p:sp>
        <p:nvSpPr>
          <p:cNvPr id="40989" name="Rectangle 29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2209800"/>
            <a:ext cx="8686800" cy="16764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400" b="1" dirty="0" err="1" smtClean="0">
                <a:solidFill>
                  <a:schemeClr val="tx1"/>
                </a:solidFill>
              </a:rPr>
              <a:t>val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bigSet</a:t>
            </a:r>
            <a:r>
              <a:rPr lang="en-US" sz="2400" dirty="0" smtClean="0">
                <a:solidFill>
                  <a:schemeClr val="tx1"/>
                </a:solidFill>
              </a:rPr>
              <a:t> = ....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400" b="1" dirty="0" err="1" smtClean="0">
                <a:solidFill>
                  <a:schemeClr val="tx1"/>
                </a:solidFill>
              </a:rPr>
              <a:t>val</a:t>
            </a:r>
            <a:r>
              <a:rPr lang="en-US" sz="2400" dirty="0" smtClean="0">
                <a:solidFill>
                  <a:schemeClr val="tx1"/>
                </a:solidFill>
              </a:rPr>
              <a:t> (</a:t>
            </a:r>
            <a:r>
              <a:rPr lang="en-US" sz="2400" dirty="0" err="1" smtClean="0">
                <a:solidFill>
                  <a:schemeClr val="tx1"/>
                </a:solidFill>
              </a:rPr>
              <a:t>setA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setB</a:t>
            </a:r>
            <a:r>
              <a:rPr lang="en-US" sz="2400" dirty="0" smtClean="0">
                <a:solidFill>
                  <a:schemeClr val="tx1"/>
                </a:solidFill>
              </a:rPr>
              <a:t>) = </a:t>
            </a:r>
            <a:r>
              <a:rPr lang="en-US" sz="2400" b="1" dirty="0" smtClean="0">
                <a:solidFill>
                  <a:schemeClr val="tx1"/>
                </a:solidFill>
              </a:rPr>
              <a:t>choose</a:t>
            </a:r>
            <a:r>
              <a:rPr lang="en-US" sz="2400" dirty="0" smtClean="0">
                <a:solidFill>
                  <a:schemeClr val="tx1"/>
                </a:solidFill>
              </a:rPr>
              <a:t>((a: Set, b: Set) ) =&gt;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 	( </a:t>
            </a:r>
            <a:r>
              <a:rPr lang="en-US" sz="2400" dirty="0" err="1" smtClean="0">
                <a:solidFill>
                  <a:schemeClr val="tx1"/>
                </a:solidFill>
              </a:rPr>
              <a:t>a.size</a:t>
            </a:r>
            <a:r>
              <a:rPr lang="en-US" sz="2400" dirty="0" smtClean="0">
                <a:solidFill>
                  <a:schemeClr val="tx1"/>
                </a:solidFill>
              </a:rPr>
              <a:t> == </a:t>
            </a:r>
            <a:r>
              <a:rPr lang="en-US" sz="2400" dirty="0" err="1" smtClean="0">
                <a:solidFill>
                  <a:schemeClr val="tx1"/>
                </a:solidFill>
              </a:rPr>
              <a:t>b.size</a:t>
            </a:r>
            <a:r>
              <a:rPr lang="en-US" sz="2400" dirty="0" smtClean="0">
                <a:solidFill>
                  <a:schemeClr val="tx1"/>
                </a:solidFill>
              </a:rPr>
              <a:t>  &amp;&amp; a union b == </a:t>
            </a:r>
            <a:r>
              <a:rPr lang="en-US" sz="2400" dirty="0" err="1" smtClean="0">
                <a:solidFill>
                  <a:schemeClr val="tx1"/>
                </a:solidFill>
              </a:rPr>
              <a:t>bigSet</a:t>
            </a:r>
            <a:r>
              <a:rPr lang="en-US" sz="2400" dirty="0" smtClean="0">
                <a:solidFill>
                  <a:schemeClr val="tx1"/>
                </a:solidFill>
              </a:rPr>
              <a:t> &amp;&amp; a intersect b == empty))</a:t>
            </a:r>
          </a:p>
        </p:txBody>
      </p:sp>
      <p:sp>
        <p:nvSpPr>
          <p:cNvPr id="7" name="Rectangle 6"/>
          <p:cNvSpPr/>
          <p:nvPr/>
        </p:nvSpPr>
        <p:spPr>
          <a:xfrm>
            <a:off x="1828800" y="4521200"/>
            <a:ext cx="5638800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Code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C00000"/>
                </a:solidFill>
              </a:rPr>
              <a:t>assert </a:t>
            </a:r>
            <a:r>
              <a:rPr lang="en-US" sz="2400" dirty="0" smtClean="0">
                <a:solidFill>
                  <a:srgbClr val="C00000"/>
                </a:solidFill>
              </a:rPr>
              <a:t>(</a:t>
            </a:r>
            <a:r>
              <a:rPr lang="en-US" sz="2400" dirty="0" err="1" smtClean="0">
                <a:solidFill>
                  <a:srgbClr val="C00000"/>
                </a:solidFill>
              </a:rPr>
              <a:t>bigSet.size</a:t>
            </a:r>
            <a:r>
              <a:rPr lang="en-US" sz="2400" dirty="0" smtClean="0">
                <a:solidFill>
                  <a:srgbClr val="C00000"/>
                </a:solidFill>
              </a:rPr>
              <a:t> % 2  == 0)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 err="1" smtClean="0">
                <a:solidFill>
                  <a:schemeClr val="tx1"/>
                </a:solidFill>
              </a:rPr>
              <a:t>val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n = </a:t>
            </a:r>
            <a:r>
              <a:rPr lang="en-US" sz="2400" dirty="0" err="1">
                <a:solidFill>
                  <a:schemeClr val="tx1"/>
                </a:solidFill>
              </a:rPr>
              <a:t>bigSet.size</a:t>
            </a:r>
            <a:r>
              <a:rPr lang="en-US" sz="2400" dirty="0">
                <a:solidFill>
                  <a:schemeClr val="tx1"/>
                </a:solidFill>
              </a:rPr>
              <a:t>/2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 err="1">
                <a:solidFill>
                  <a:schemeClr val="tx1"/>
                </a:solidFill>
              </a:rPr>
              <a:t>val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setA</a:t>
            </a:r>
            <a:r>
              <a:rPr lang="en-US" sz="2400" dirty="0">
                <a:solidFill>
                  <a:schemeClr val="tx1"/>
                </a:solidFill>
              </a:rPr>
              <a:t> = take(n, </a:t>
            </a:r>
            <a:r>
              <a:rPr lang="en-US" sz="2400" dirty="0" err="1">
                <a:solidFill>
                  <a:schemeClr val="tx1"/>
                </a:solidFill>
              </a:rPr>
              <a:t>bigSet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 err="1">
                <a:solidFill>
                  <a:schemeClr val="tx1"/>
                </a:solidFill>
              </a:rPr>
              <a:t>val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setB</a:t>
            </a:r>
            <a:r>
              <a:rPr lang="en-US" sz="2400" dirty="0">
                <a:solidFill>
                  <a:schemeClr val="tx1"/>
                </a:solidFill>
              </a:rPr>
              <a:t> = </a:t>
            </a:r>
            <a:r>
              <a:rPr lang="en-US" sz="2400" dirty="0" err="1">
                <a:solidFill>
                  <a:schemeClr val="tx1"/>
                </a:solidFill>
              </a:rPr>
              <a:t>bigSet</a:t>
            </a:r>
            <a:r>
              <a:rPr lang="en-US" sz="2400" dirty="0">
                <a:solidFill>
                  <a:schemeClr val="tx1"/>
                </a:solidFill>
              </a:rPr>
              <a:t> −− </a:t>
            </a:r>
            <a:r>
              <a:rPr lang="en-US" sz="2400" dirty="0" err="1">
                <a:solidFill>
                  <a:schemeClr val="tx1"/>
                </a:solidFill>
              </a:rPr>
              <a:t>setA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8E349F-61E1-4766-A6F4-0C97B86A81A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Software Synthesis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Basic idea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Complete functional synthesis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Synthesis for integers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Combination of non-disjoint logics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Basic idea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>
                <a:solidFill>
                  <a:srgbClr val="C00000"/>
                </a:solidFill>
              </a:rPr>
              <a:t>BAPA-reducible theories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BAPA reduction for reasoning about lists</a:t>
            </a:r>
          </a:p>
          <a:p>
            <a:pPr marL="571500" indent="-571500">
              <a:buFont typeface="+mj-lt"/>
              <a:buAutoNum type="roman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309563" y="155575"/>
            <a:ext cx="8632825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BAPA-Reducibility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295275" y="1390650"/>
            <a:ext cx="8569325" cy="5316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512763" indent="-512763" algn="l">
              <a:spcBef>
                <a:spcPts val="700"/>
              </a:spcBef>
              <a:tabLst>
                <a:tab pos="1082675" algn="l"/>
                <a:tab pos="1997075" algn="l"/>
                <a:tab pos="2911475" algn="l"/>
                <a:tab pos="3825875" algn="l"/>
                <a:tab pos="4740275" algn="l"/>
                <a:tab pos="5654675" algn="l"/>
                <a:tab pos="6569075" algn="l"/>
                <a:tab pos="7483475" algn="l"/>
                <a:tab pos="8397875" algn="l"/>
                <a:tab pos="9312275" algn="l"/>
                <a:tab pos="10226675" algn="l"/>
              </a:tabLst>
            </a:pPr>
            <a:r>
              <a:rPr lang="en-US" sz="2800" b="1" dirty="0">
                <a:solidFill>
                  <a:srgbClr val="000000"/>
                </a:solidFill>
              </a:rPr>
              <a:t>Definition: </a:t>
            </a:r>
            <a:r>
              <a:rPr lang="en-US" sz="2800" dirty="0">
                <a:solidFill>
                  <a:srgbClr val="000000"/>
                </a:solidFill>
              </a:rPr>
              <a:t>Logic is </a:t>
            </a:r>
            <a:r>
              <a:rPr lang="en-US" sz="2800" b="1" dirty="0">
                <a:solidFill>
                  <a:srgbClr val="000000"/>
                </a:solidFill>
              </a:rPr>
              <a:t>BAPA-reducible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iff</a:t>
            </a:r>
            <a:r>
              <a:rPr lang="en-US" sz="2800" dirty="0">
                <a:solidFill>
                  <a:srgbClr val="000000"/>
                </a:solidFill>
              </a:rPr>
              <a:t> there is an algorithm that computes projections of formulas onto set variables, and these projections are BAPA formulas.</a:t>
            </a:r>
          </a:p>
          <a:p>
            <a:pPr marL="512763" indent="-512763" algn="l">
              <a:spcBef>
                <a:spcPts val="700"/>
              </a:spcBef>
              <a:tabLst>
                <a:tab pos="1082675" algn="l"/>
                <a:tab pos="1997075" algn="l"/>
                <a:tab pos="2911475" algn="l"/>
                <a:tab pos="3825875" algn="l"/>
                <a:tab pos="4740275" algn="l"/>
                <a:tab pos="5654675" algn="l"/>
                <a:tab pos="6569075" algn="l"/>
                <a:tab pos="7483475" algn="l"/>
                <a:tab pos="8397875" algn="l"/>
                <a:tab pos="9312275" algn="l"/>
                <a:tab pos="10226675" algn="l"/>
              </a:tabLst>
            </a:pPr>
            <a:endParaRPr lang="en-US" sz="2800" dirty="0">
              <a:solidFill>
                <a:srgbClr val="000000"/>
              </a:solidFill>
            </a:endParaRPr>
          </a:p>
          <a:p>
            <a:pPr marL="512763" indent="-512763" algn="l">
              <a:spcBef>
                <a:spcPts val="700"/>
              </a:spcBef>
              <a:tabLst>
                <a:tab pos="1082675" algn="l"/>
                <a:tab pos="1997075" algn="l"/>
                <a:tab pos="2911475" algn="l"/>
                <a:tab pos="3825875" algn="l"/>
                <a:tab pos="4740275" algn="l"/>
                <a:tab pos="5654675" algn="l"/>
                <a:tab pos="6569075" algn="l"/>
                <a:tab pos="7483475" algn="l"/>
                <a:tab pos="8397875" algn="l"/>
                <a:tab pos="9312275" algn="l"/>
                <a:tab pos="10226675" algn="l"/>
              </a:tabLst>
            </a:pPr>
            <a:r>
              <a:rPr lang="en-US" sz="2800" b="1" dirty="0">
                <a:solidFill>
                  <a:srgbClr val="000000"/>
                </a:solidFill>
              </a:rPr>
              <a:t>Theorem: </a:t>
            </a:r>
          </a:p>
          <a:p>
            <a:pPr marL="514350" indent="-514350">
              <a:spcBef>
                <a:spcPts val="700"/>
              </a:spcBef>
              <a:buAutoNum type="arabicParenR"/>
              <a:tabLst>
                <a:tab pos="1082675" algn="l"/>
                <a:tab pos="1997075" algn="l"/>
                <a:tab pos="2911475" algn="l"/>
                <a:tab pos="3825875" algn="l"/>
                <a:tab pos="4740275" algn="l"/>
                <a:tab pos="5654675" algn="l"/>
                <a:tab pos="6569075" algn="l"/>
                <a:tab pos="7483475" algn="l"/>
                <a:tab pos="8397875" algn="l"/>
                <a:tab pos="9312275" algn="l"/>
                <a:tab pos="10226675" algn="l"/>
              </a:tabLst>
            </a:pPr>
            <a:r>
              <a:rPr lang="en-US" sz="2800" dirty="0" smtClean="0">
                <a:solidFill>
                  <a:srgbClr val="000000"/>
                </a:solidFill>
              </a:rPr>
              <a:t>collections (set, </a:t>
            </a:r>
            <a:r>
              <a:rPr lang="en-US" sz="2800" dirty="0" err="1" smtClean="0">
                <a:solidFill>
                  <a:srgbClr val="000000"/>
                </a:solidFill>
              </a:rPr>
              <a:t>multisets</a:t>
            </a:r>
            <a:r>
              <a:rPr lang="en-US" sz="2800" dirty="0" smtClean="0">
                <a:solidFill>
                  <a:srgbClr val="000000"/>
                </a:solidFill>
              </a:rPr>
              <a:t>)</a:t>
            </a:r>
          </a:p>
          <a:p>
            <a:pPr marL="514350" indent="-514350">
              <a:spcBef>
                <a:spcPts val="700"/>
              </a:spcBef>
              <a:buAutoNum type="arabicParenR"/>
              <a:tabLst>
                <a:tab pos="1082675" algn="l"/>
                <a:tab pos="1997075" algn="l"/>
                <a:tab pos="2911475" algn="l"/>
                <a:tab pos="3825875" algn="l"/>
                <a:tab pos="4740275" algn="l"/>
                <a:tab pos="5654675" algn="l"/>
                <a:tab pos="6569075" algn="l"/>
                <a:tab pos="7483475" algn="l"/>
                <a:tab pos="8397875" algn="l"/>
                <a:tab pos="9312275" algn="l"/>
                <a:tab pos="10226675" algn="l"/>
              </a:tabLst>
            </a:pPr>
            <a:r>
              <a:rPr lang="en-US" sz="2800" dirty="0" smtClean="0">
                <a:solidFill>
                  <a:srgbClr val="000000"/>
                </a:solidFill>
              </a:rPr>
              <a:t>lists</a:t>
            </a:r>
          </a:p>
          <a:p>
            <a:pPr marL="514350" indent="-514350">
              <a:spcBef>
                <a:spcPts val="700"/>
              </a:spcBef>
              <a:buAutoNum type="arabicParenR"/>
              <a:tabLst>
                <a:tab pos="1082675" algn="l"/>
                <a:tab pos="1997075" algn="l"/>
                <a:tab pos="2911475" algn="l"/>
                <a:tab pos="3825875" algn="l"/>
                <a:tab pos="4740275" algn="l"/>
                <a:tab pos="5654675" algn="l"/>
                <a:tab pos="6569075" algn="l"/>
                <a:tab pos="7483475" algn="l"/>
                <a:tab pos="8397875" algn="l"/>
                <a:tab pos="9312275" algn="l"/>
                <a:tab pos="10226675" algn="l"/>
              </a:tabLst>
            </a:pPr>
            <a:r>
              <a:rPr lang="en-US" sz="2800" dirty="0" smtClean="0">
                <a:solidFill>
                  <a:srgbClr val="000000"/>
                </a:solidFill>
              </a:rPr>
              <a:t>algebraic data types</a:t>
            </a:r>
            <a:endParaRPr lang="en-US" sz="2800" dirty="0">
              <a:solidFill>
                <a:srgbClr val="000000"/>
              </a:solidFill>
            </a:endParaRPr>
          </a:p>
          <a:p>
            <a:pPr marL="512763" indent="-512763" algn="l">
              <a:spcBef>
                <a:spcPts val="700"/>
              </a:spcBef>
              <a:tabLst>
                <a:tab pos="1082675" algn="l"/>
                <a:tab pos="1997075" algn="l"/>
                <a:tab pos="2911475" algn="l"/>
                <a:tab pos="3825875" algn="l"/>
                <a:tab pos="4740275" algn="l"/>
                <a:tab pos="5654675" algn="l"/>
                <a:tab pos="6569075" algn="l"/>
                <a:tab pos="7483475" algn="l"/>
                <a:tab pos="8397875" algn="l"/>
                <a:tab pos="9312275" algn="l"/>
                <a:tab pos="10226675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are all BAPA-reducible.</a:t>
            </a:r>
          </a:p>
          <a:p>
            <a:pPr marL="512763" indent="-512763" algn="l">
              <a:spcBef>
                <a:spcPts val="700"/>
              </a:spcBef>
              <a:tabLst>
                <a:tab pos="1082675" algn="l"/>
                <a:tab pos="1997075" algn="l"/>
                <a:tab pos="2911475" algn="l"/>
                <a:tab pos="3825875" algn="l"/>
                <a:tab pos="4740275" algn="l"/>
                <a:tab pos="5654675" algn="l"/>
                <a:tab pos="6569075" algn="l"/>
                <a:tab pos="7483475" algn="l"/>
                <a:tab pos="8397875" algn="l"/>
                <a:tab pos="9312275" algn="l"/>
                <a:tab pos="10226675" algn="l"/>
              </a:tabLst>
            </a:pPr>
            <a:r>
              <a:rPr lang="en-US" sz="2800" dirty="0" smtClean="0">
                <a:solidFill>
                  <a:srgbClr val="000000"/>
                </a:solidFill>
              </a:rPr>
              <a:t>Thus</a:t>
            </a:r>
            <a:r>
              <a:rPr lang="en-US" sz="2800" dirty="0">
                <a:solidFill>
                  <a:srgbClr val="000000"/>
                </a:solidFill>
              </a:rPr>
              <a:t>, their set-sharing combination is decidable.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3"/>
          <p:cNvSpPr>
            <a:spLocks noGrp="1"/>
          </p:cNvSpPr>
          <p:nvPr>
            <p:ph type="title"/>
          </p:nvPr>
        </p:nvSpPr>
        <p:spPr>
          <a:xfrm>
            <a:off x="533400" y="457200"/>
            <a:ext cx="76962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BAPA - Reducibility</a:t>
            </a:r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 l="11250" t="28751" r="9375" b="16251"/>
          <a:stretch>
            <a:fillRect/>
          </a:stretch>
        </p:blipFill>
        <p:spPr bwMode="auto">
          <a:xfrm>
            <a:off x="142875" y="1338938"/>
            <a:ext cx="8874125" cy="461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/>
          <p:nvPr/>
        </p:nvGrpSpPr>
        <p:grpSpPr>
          <a:xfrm>
            <a:off x="261257" y="4344790"/>
            <a:ext cx="2235200" cy="677148"/>
            <a:chOff x="261257" y="4112566"/>
            <a:chExt cx="2235200" cy="677148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261257" y="4136571"/>
              <a:ext cx="2235200" cy="653143"/>
            </a:xfrm>
            <a:prstGeom prst="roundRect">
              <a:avLst>
                <a:gd name="adj" fmla="val 46667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20000"/>
                </a:spcBef>
              </a:pPr>
              <a:endParaRPr lang="en-US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55504" y="4112566"/>
              <a:ext cx="174919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dirty="0" smtClean="0">
                  <a:solidFill>
                    <a:srgbClr val="000000"/>
                  </a:solidFill>
                </a:rPr>
                <a:t>relation images</a:t>
              </a:r>
            </a:p>
            <a:p>
              <a:pPr algn="ctr"/>
              <a:r>
                <a:rPr lang="en-US" sz="1800" dirty="0" smtClean="0">
                  <a:solidFill>
                    <a:srgbClr val="000000"/>
                  </a:solidFill>
                </a:rPr>
                <a:t>[YPK10]</a:t>
              </a:r>
            </a:p>
          </p:txBody>
        </p:sp>
      </p:grpSp>
      <p:cxnSp>
        <p:nvCxnSpPr>
          <p:cNvPr id="13" name="Straight Arrow Connector 12"/>
          <p:cNvCxnSpPr/>
          <p:nvPr/>
        </p:nvCxnSpPr>
        <p:spPr bwMode="auto">
          <a:xfrm flipV="1">
            <a:off x="2496457" y="4630052"/>
            <a:ext cx="957943" cy="6531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Rounded Rectangle 22"/>
          <p:cNvSpPr/>
          <p:nvPr/>
        </p:nvSpPr>
        <p:spPr bwMode="auto">
          <a:xfrm>
            <a:off x="6277428" y="4535710"/>
            <a:ext cx="2485571" cy="587833"/>
          </a:xfrm>
          <a:prstGeom prst="roundRect">
            <a:avLst>
              <a:gd name="adj" fmla="val 46667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399102" y="4526219"/>
            <a:ext cx="23850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totally ordered </a:t>
            </a:r>
          </a:p>
          <a:p>
            <a:r>
              <a:rPr lang="en-US" sz="1800" dirty="0" smtClean="0">
                <a:solidFill>
                  <a:srgbClr val="000000"/>
                </a:solidFill>
              </a:rPr>
              <a:t>sets and </a:t>
            </a:r>
            <a:r>
              <a:rPr lang="en-US" sz="1800" dirty="0" err="1" smtClean="0">
                <a:solidFill>
                  <a:srgbClr val="000000"/>
                </a:solidFill>
              </a:rPr>
              <a:t>msets</a:t>
            </a:r>
            <a:r>
              <a:rPr lang="en-US" dirty="0" smtClean="0">
                <a:solidFill>
                  <a:srgbClr val="000000"/>
                </a:solidFill>
              </a:rPr>
              <a:t>[KPS10]</a:t>
            </a:r>
            <a:endParaRPr lang="en-US" sz="1800" dirty="0" smtClean="0">
              <a:solidFill>
                <a:srgbClr val="00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rot="10800000">
            <a:off x="5428344" y="4688114"/>
            <a:ext cx="849085" cy="14514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Rounded Rectangle 29"/>
          <p:cNvSpPr/>
          <p:nvPr/>
        </p:nvSpPr>
        <p:spPr bwMode="auto">
          <a:xfrm>
            <a:off x="6720115" y="5486400"/>
            <a:ext cx="2271485" cy="573314"/>
          </a:xfrm>
          <a:prstGeom prst="roundRect">
            <a:avLst>
              <a:gd name="adj" fmla="val 46667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705600" y="5449669"/>
            <a:ext cx="243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</a:rPr>
              <a:t>lists with </a:t>
            </a:r>
            <a:r>
              <a:rPr lang="en-US" sz="1800" dirty="0" err="1" smtClean="0">
                <a:solidFill>
                  <a:srgbClr val="000000"/>
                </a:solidFill>
              </a:rPr>
              <a:t>sublists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1800" dirty="0" smtClean="0">
                <a:solidFill>
                  <a:srgbClr val="000000"/>
                </a:solidFill>
              </a:rPr>
              <a:t>and content[WMK11]</a:t>
            </a:r>
          </a:p>
        </p:txBody>
      </p:sp>
      <p:cxnSp>
        <p:nvCxnSpPr>
          <p:cNvPr id="32" name="Straight Arrow Connector 31"/>
          <p:cNvCxnSpPr/>
          <p:nvPr/>
        </p:nvCxnSpPr>
        <p:spPr bwMode="auto">
          <a:xfrm rot="10800000">
            <a:off x="5363032" y="4796972"/>
            <a:ext cx="1458683" cy="77651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8013" cy="1141413"/>
          </a:xfrm>
        </p:spPr>
        <p:txBody>
          <a:bodyPr/>
          <a:lstStyle/>
          <a:p>
            <a:r>
              <a:rPr lang="en-US" sz="3800"/>
              <a:t>Amalgamation of Models:</a:t>
            </a:r>
            <a:br>
              <a:rPr lang="en-US" sz="3800"/>
            </a:br>
            <a:r>
              <a:rPr lang="en-US" sz="3200"/>
              <a:t>The Disjoint Case</a:t>
            </a:r>
          </a:p>
        </p:txBody>
      </p:sp>
      <p:sp>
        <p:nvSpPr>
          <p:cNvPr id="55300" name="Oval 4"/>
          <p:cNvSpPr>
            <a:spLocks noChangeArrowheads="1"/>
          </p:cNvSpPr>
          <p:nvPr/>
        </p:nvSpPr>
        <p:spPr bwMode="auto">
          <a:xfrm>
            <a:off x="1333500" y="15240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01" name="Oval 5"/>
          <p:cNvSpPr>
            <a:spLocks noChangeArrowheads="1"/>
          </p:cNvSpPr>
          <p:nvPr/>
        </p:nvSpPr>
        <p:spPr bwMode="auto">
          <a:xfrm>
            <a:off x="1333500" y="19812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02" name="Oval 6"/>
          <p:cNvSpPr>
            <a:spLocks noChangeArrowheads="1"/>
          </p:cNvSpPr>
          <p:nvPr/>
        </p:nvSpPr>
        <p:spPr bwMode="auto">
          <a:xfrm>
            <a:off x="1333500" y="24384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03" name="Oval 7"/>
          <p:cNvSpPr>
            <a:spLocks noChangeArrowheads="1"/>
          </p:cNvSpPr>
          <p:nvPr/>
        </p:nvSpPr>
        <p:spPr bwMode="auto">
          <a:xfrm>
            <a:off x="1333500" y="28956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04" name="Oval 8"/>
          <p:cNvSpPr>
            <a:spLocks noChangeArrowheads="1"/>
          </p:cNvSpPr>
          <p:nvPr/>
        </p:nvSpPr>
        <p:spPr bwMode="auto">
          <a:xfrm>
            <a:off x="1333500" y="33528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05" name="Oval 9"/>
          <p:cNvSpPr>
            <a:spLocks noChangeArrowheads="1"/>
          </p:cNvSpPr>
          <p:nvPr/>
        </p:nvSpPr>
        <p:spPr bwMode="auto">
          <a:xfrm>
            <a:off x="1333500" y="38100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06" name="Oval 10"/>
          <p:cNvSpPr>
            <a:spLocks noChangeArrowheads="1"/>
          </p:cNvSpPr>
          <p:nvPr/>
        </p:nvSpPr>
        <p:spPr bwMode="auto">
          <a:xfrm>
            <a:off x="1333500" y="42672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5307" name="AutoShape 11"/>
          <p:cNvCxnSpPr>
            <a:cxnSpLocks noChangeShapeType="1"/>
            <a:stCxn id="55300" idx="2"/>
            <a:endCxn id="55302" idx="2"/>
          </p:cNvCxnSpPr>
          <p:nvPr/>
        </p:nvCxnSpPr>
        <p:spPr bwMode="auto">
          <a:xfrm rot="10800000" flipH="1" flipV="1">
            <a:off x="1333500" y="1562100"/>
            <a:ext cx="1588" cy="914400"/>
          </a:xfrm>
          <a:prstGeom prst="curvedConnector3">
            <a:avLst>
              <a:gd name="adj1" fmla="val -14400000"/>
            </a:avLst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</p:cxnSp>
      <p:sp>
        <p:nvSpPr>
          <p:cNvPr id="55308" name="Oval 12"/>
          <p:cNvSpPr>
            <a:spLocks noChangeArrowheads="1"/>
          </p:cNvSpPr>
          <p:nvPr/>
        </p:nvSpPr>
        <p:spPr bwMode="auto">
          <a:xfrm>
            <a:off x="7810500" y="15240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09" name="Oval 13"/>
          <p:cNvSpPr>
            <a:spLocks noChangeArrowheads="1"/>
          </p:cNvSpPr>
          <p:nvPr/>
        </p:nvSpPr>
        <p:spPr bwMode="auto">
          <a:xfrm>
            <a:off x="7810500" y="19812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10" name="Oval 14"/>
          <p:cNvSpPr>
            <a:spLocks noChangeArrowheads="1"/>
          </p:cNvSpPr>
          <p:nvPr/>
        </p:nvSpPr>
        <p:spPr bwMode="auto">
          <a:xfrm>
            <a:off x="7810500" y="24384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11" name="Oval 15"/>
          <p:cNvSpPr>
            <a:spLocks noChangeArrowheads="1"/>
          </p:cNvSpPr>
          <p:nvPr/>
        </p:nvSpPr>
        <p:spPr bwMode="auto">
          <a:xfrm>
            <a:off x="7810500" y="28956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12" name="Oval 16"/>
          <p:cNvSpPr>
            <a:spLocks noChangeArrowheads="1"/>
          </p:cNvSpPr>
          <p:nvPr/>
        </p:nvSpPr>
        <p:spPr bwMode="auto">
          <a:xfrm>
            <a:off x="7810500" y="33528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13" name="Oval 17"/>
          <p:cNvSpPr>
            <a:spLocks noChangeArrowheads="1"/>
          </p:cNvSpPr>
          <p:nvPr/>
        </p:nvSpPr>
        <p:spPr bwMode="auto">
          <a:xfrm>
            <a:off x="7810500" y="38100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14" name="Oval 18"/>
          <p:cNvSpPr>
            <a:spLocks noChangeArrowheads="1"/>
          </p:cNvSpPr>
          <p:nvPr/>
        </p:nvSpPr>
        <p:spPr bwMode="auto">
          <a:xfrm>
            <a:off x="7810500" y="42672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5315" name="AutoShape 19"/>
          <p:cNvCxnSpPr>
            <a:cxnSpLocks noChangeShapeType="1"/>
            <a:stCxn id="55302" idx="2"/>
            <a:endCxn id="55304" idx="2"/>
          </p:cNvCxnSpPr>
          <p:nvPr/>
        </p:nvCxnSpPr>
        <p:spPr bwMode="auto">
          <a:xfrm rot="10800000" flipH="1" flipV="1">
            <a:off x="1333500" y="2476500"/>
            <a:ext cx="1588" cy="914400"/>
          </a:xfrm>
          <a:prstGeom prst="curvedConnector3">
            <a:avLst>
              <a:gd name="adj1" fmla="val -14400000"/>
            </a:avLst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</p:cxnSp>
      <p:cxnSp>
        <p:nvCxnSpPr>
          <p:cNvPr id="55316" name="AutoShape 20"/>
          <p:cNvCxnSpPr>
            <a:cxnSpLocks noChangeShapeType="1"/>
            <a:stCxn id="55304" idx="2"/>
            <a:endCxn id="55306" idx="2"/>
          </p:cNvCxnSpPr>
          <p:nvPr/>
        </p:nvCxnSpPr>
        <p:spPr bwMode="auto">
          <a:xfrm rot="10800000" flipH="1" flipV="1">
            <a:off x="1333500" y="3390900"/>
            <a:ext cx="1588" cy="914400"/>
          </a:xfrm>
          <a:prstGeom prst="curvedConnector3">
            <a:avLst>
              <a:gd name="adj1" fmla="val -14400000"/>
            </a:avLst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</p:cxnSp>
      <p:cxnSp>
        <p:nvCxnSpPr>
          <p:cNvPr id="55319" name="AutoShape 23"/>
          <p:cNvCxnSpPr>
            <a:cxnSpLocks noChangeShapeType="1"/>
            <a:stCxn id="55308" idx="6"/>
            <a:endCxn id="55311" idx="6"/>
          </p:cNvCxnSpPr>
          <p:nvPr/>
        </p:nvCxnSpPr>
        <p:spPr bwMode="auto">
          <a:xfrm>
            <a:off x="7886700" y="1562100"/>
            <a:ext cx="1588" cy="1371600"/>
          </a:xfrm>
          <a:prstGeom prst="curvedConnector3">
            <a:avLst>
              <a:gd name="adj1" fmla="val 14400000"/>
            </a:avLst>
          </a:prstGeom>
          <a:noFill/>
          <a:ln w="19050">
            <a:solidFill>
              <a:schemeClr val="accent2"/>
            </a:solidFill>
            <a:round/>
            <a:headEnd/>
            <a:tailEnd type="stealth" w="med" len="med"/>
          </a:ln>
          <a:effectLst/>
        </p:spPr>
      </p:cxnSp>
      <p:cxnSp>
        <p:nvCxnSpPr>
          <p:cNvPr id="55320" name="AutoShape 24"/>
          <p:cNvCxnSpPr>
            <a:cxnSpLocks noChangeShapeType="1"/>
            <a:stCxn id="55311" idx="6"/>
            <a:endCxn id="55314" idx="6"/>
          </p:cNvCxnSpPr>
          <p:nvPr/>
        </p:nvCxnSpPr>
        <p:spPr bwMode="auto">
          <a:xfrm>
            <a:off x="7886700" y="2933700"/>
            <a:ext cx="1588" cy="1371600"/>
          </a:xfrm>
          <a:prstGeom prst="curvedConnector3">
            <a:avLst>
              <a:gd name="adj1" fmla="val 14400000"/>
            </a:avLst>
          </a:prstGeom>
          <a:noFill/>
          <a:ln w="19050">
            <a:solidFill>
              <a:schemeClr val="accent2"/>
            </a:solidFill>
            <a:round/>
            <a:headEnd/>
            <a:tailEnd type="stealth" w="med" len="med"/>
          </a:ln>
          <a:effectLst/>
        </p:spPr>
      </p:cxnSp>
      <p:sp>
        <p:nvSpPr>
          <p:cNvPr id="55335" name="Text Box 39"/>
          <p:cNvSpPr txBox="1">
            <a:spLocks noChangeArrowheads="1"/>
          </p:cNvSpPr>
          <p:nvPr/>
        </p:nvSpPr>
        <p:spPr bwMode="auto">
          <a:xfrm>
            <a:off x="441325" y="4459288"/>
            <a:ext cx="172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model for F</a:t>
            </a:r>
          </a:p>
        </p:txBody>
      </p:sp>
      <p:sp>
        <p:nvSpPr>
          <p:cNvPr id="55336" name="Text Box 40"/>
          <p:cNvSpPr txBox="1">
            <a:spLocks noChangeArrowheads="1"/>
          </p:cNvSpPr>
          <p:nvPr/>
        </p:nvSpPr>
        <p:spPr bwMode="auto">
          <a:xfrm>
            <a:off x="7010400" y="4495800"/>
            <a:ext cx="177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chemeClr val="accent2"/>
                </a:solidFill>
              </a:rPr>
              <a:t>model for G</a:t>
            </a:r>
          </a:p>
        </p:txBody>
      </p:sp>
      <p:sp>
        <p:nvSpPr>
          <p:cNvPr id="55337" name="Text Box 41"/>
          <p:cNvSpPr txBox="1">
            <a:spLocks noChangeArrowheads="1"/>
          </p:cNvSpPr>
          <p:nvPr/>
        </p:nvSpPr>
        <p:spPr bwMode="auto">
          <a:xfrm>
            <a:off x="5029200" y="6096000"/>
            <a:ext cx="2333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CC0066"/>
                </a:solidFill>
              </a:rPr>
              <a:t>model for F </a:t>
            </a:r>
            <a:r>
              <a:rPr lang="en-US">
                <a:solidFill>
                  <a:srgbClr val="CC0066"/>
                </a:solidFill>
                <a:latin typeface="cmsy10" pitchFamily="34" charset="0"/>
              </a:rPr>
              <a:t>Æ</a:t>
            </a:r>
            <a:r>
              <a:rPr lang="en-US">
                <a:solidFill>
                  <a:srgbClr val="CC0066"/>
                </a:solidFill>
              </a:rPr>
              <a:t> G</a:t>
            </a:r>
          </a:p>
        </p:txBody>
      </p:sp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4546600" y="3810000"/>
            <a:ext cx="77788" cy="2819400"/>
            <a:chOff x="2864" y="2400"/>
            <a:chExt cx="49" cy="1776"/>
          </a:xfrm>
        </p:grpSpPr>
        <p:sp>
          <p:nvSpPr>
            <p:cNvPr id="55323" name="Oval 27"/>
            <p:cNvSpPr>
              <a:spLocks noChangeArrowheads="1"/>
            </p:cNvSpPr>
            <p:nvPr/>
          </p:nvSpPr>
          <p:spPr bwMode="auto">
            <a:xfrm>
              <a:off x="2864" y="2400"/>
              <a:ext cx="48" cy="4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4" name="Oval 28"/>
            <p:cNvSpPr>
              <a:spLocks noChangeArrowheads="1"/>
            </p:cNvSpPr>
            <p:nvPr/>
          </p:nvSpPr>
          <p:spPr bwMode="auto">
            <a:xfrm>
              <a:off x="2864" y="2688"/>
              <a:ext cx="48" cy="4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5" name="Oval 29"/>
            <p:cNvSpPr>
              <a:spLocks noChangeArrowheads="1"/>
            </p:cNvSpPr>
            <p:nvPr/>
          </p:nvSpPr>
          <p:spPr bwMode="auto">
            <a:xfrm>
              <a:off x="2864" y="2976"/>
              <a:ext cx="48" cy="4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6" name="Oval 30"/>
            <p:cNvSpPr>
              <a:spLocks noChangeArrowheads="1"/>
            </p:cNvSpPr>
            <p:nvPr/>
          </p:nvSpPr>
          <p:spPr bwMode="auto">
            <a:xfrm>
              <a:off x="2864" y="3264"/>
              <a:ext cx="48" cy="4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7" name="Oval 31"/>
            <p:cNvSpPr>
              <a:spLocks noChangeArrowheads="1"/>
            </p:cNvSpPr>
            <p:nvPr/>
          </p:nvSpPr>
          <p:spPr bwMode="auto">
            <a:xfrm>
              <a:off x="2864" y="3552"/>
              <a:ext cx="48" cy="4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8" name="Oval 32"/>
            <p:cNvSpPr>
              <a:spLocks noChangeArrowheads="1"/>
            </p:cNvSpPr>
            <p:nvPr/>
          </p:nvSpPr>
          <p:spPr bwMode="auto">
            <a:xfrm>
              <a:off x="2864" y="3840"/>
              <a:ext cx="48" cy="4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9" name="Oval 33"/>
            <p:cNvSpPr>
              <a:spLocks noChangeArrowheads="1"/>
            </p:cNvSpPr>
            <p:nvPr/>
          </p:nvSpPr>
          <p:spPr bwMode="auto">
            <a:xfrm>
              <a:off x="2864" y="4128"/>
              <a:ext cx="48" cy="4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55330" name="AutoShape 34"/>
            <p:cNvCxnSpPr>
              <a:cxnSpLocks noChangeShapeType="1"/>
              <a:stCxn id="55323" idx="2"/>
              <a:endCxn id="55325" idx="2"/>
            </p:cNvCxnSpPr>
            <p:nvPr/>
          </p:nvCxnSpPr>
          <p:spPr bwMode="auto">
            <a:xfrm rot="10800000" flipH="1" flipV="1">
              <a:off x="2864" y="2424"/>
              <a:ext cx="1" cy="576"/>
            </a:xfrm>
            <a:prstGeom prst="curvedConnector3">
              <a:avLst>
                <a:gd name="adj1" fmla="val -14400000"/>
              </a:avLst>
            </a:prstGeom>
            <a:noFill/>
            <a:ln w="1905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</p:cxnSp>
        <p:cxnSp>
          <p:nvCxnSpPr>
            <p:cNvPr id="55331" name="AutoShape 35"/>
            <p:cNvCxnSpPr>
              <a:cxnSpLocks noChangeShapeType="1"/>
              <a:stCxn id="55325" idx="2"/>
              <a:endCxn id="55327" idx="2"/>
            </p:cNvCxnSpPr>
            <p:nvPr/>
          </p:nvCxnSpPr>
          <p:spPr bwMode="auto">
            <a:xfrm rot="10800000" flipH="1" flipV="1">
              <a:off x="2864" y="3000"/>
              <a:ext cx="1" cy="576"/>
            </a:xfrm>
            <a:prstGeom prst="curvedConnector3">
              <a:avLst>
                <a:gd name="adj1" fmla="val -14400000"/>
              </a:avLst>
            </a:prstGeom>
            <a:noFill/>
            <a:ln w="1905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</p:cxnSp>
        <p:cxnSp>
          <p:nvCxnSpPr>
            <p:cNvPr id="55332" name="AutoShape 36"/>
            <p:cNvCxnSpPr>
              <a:cxnSpLocks noChangeShapeType="1"/>
              <a:stCxn id="55327" idx="2"/>
              <a:endCxn id="55329" idx="2"/>
            </p:cNvCxnSpPr>
            <p:nvPr/>
          </p:nvCxnSpPr>
          <p:spPr bwMode="auto">
            <a:xfrm rot="10800000" flipH="1" flipV="1">
              <a:off x="2864" y="3576"/>
              <a:ext cx="1" cy="576"/>
            </a:xfrm>
            <a:prstGeom prst="curvedConnector3">
              <a:avLst>
                <a:gd name="adj1" fmla="val -14400000"/>
              </a:avLst>
            </a:prstGeom>
            <a:noFill/>
            <a:ln w="1905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</p:cxnSp>
        <p:cxnSp>
          <p:nvCxnSpPr>
            <p:cNvPr id="55333" name="AutoShape 37"/>
            <p:cNvCxnSpPr>
              <a:cxnSpLocks noChangeShapeType="1"/>
              <a:stCxn id="55323" idx="6"/>
              <a:endCxn id="55326" idx="6"/>
            </p:cNvCxnSpPr>
            <p:nvPr/>
          </p:nvCxnSpPr>
          <p:spPr bwMode="auto">
            <a:xfrm>
              <a:off x="2912" y="2424"/>
              <a:ext cx="1" cy="864"/>
            </a:xfrm>
            <a:prstGeom prst="curvedConnector3">
              <a:avLst>
                <a:gd name="adj1" fmla="val 14400000"/>
              </a:avLst>
            </a:prstGeom>
            <a:noFill/>
            <a:ln w="19050">
              <a:solidFill>
                <a:schemeClr val="accent2"/>
              </a:solidFill>
              <a:round/>
              <a:headEnd/>
              <a:tailEnd type="stealth" w="med" len="med"/>
            </a:ln>
            <a:effectLst/>
          </p:spPr>
        </p:cxnSp>
        <p:cxnSp>
          <p:nvCxnSpPr>
            <p:cNvPr id="55334" name="AutoShape 38"/>
            <p:cNvCxnSpPr>
              <a:cxnSpLocks noChangeShapeType="1"/>
              <a:stCxn id="55326" idx="6"/>
              <a:endCxn id="55329" idx="6"/>
            </p:cNvCxnSpPr>
            <p:nvPr/>
          </p:nvCxnSpPr>
          <p:spPr bwMode="auto">
            <a:xfrm>
              <a:off x="2912" y="3288"/>
              <a:ext cx="1" cy="864"/>
            </a:xfrm>
            <a:prstGeom prst="curvedConnector3">
              <a:avLst>
                <a:gd name="adj1" fmla="val 14400000"/>
              </a:avLst>
            </a:prstGeom>
            <a:noFill/>
            <a:ln w="19050">
              <a:solidFill>
                <a:schemeClr val="accent2"/>
              </a:solidFill>
              <a:round/>
              <a:headEnd/>
              <a:tailEnd type="stealth" w="med" len="med"/>
            </a:ln>
            <a:effectLst/>
          </p:spPr>
        </p:cxnSp>
      </p:grpSp>
      <p:sp>
        <p:nvSpPr>
          <p:cNvPr id="55345" name="AutoShape 49"/>
          <p:cNvSpPr>
            <a:spLocks noChangeArrowheads="1"/>
          </p:cNvSpPr>
          <p:nvPr/>
        </p:nvSpPr>
        <p:spPr bwMode="auto">
          <a:xfrm rot="1077550">
            <a:off x="2438400" y="4572000"/>
            <a:ext cx="1295400" cy="685800"/>
          </a:xfrm>
          <a:prstGeom prst="rightArrow">
            <a:avLst>
              <a:gd name="adj1" fmla="val 50000"/>
              <a:gd name="adj2" fmla="val 47222"/>
            </a:avLst>
          </a:prstGeom>
          <a:gradFill rotWithShape="1">
            <a:gsLst>
              <a:gs pos="0">
                <a:srgbClr val="FF0000"/>
              </a:gs>
              <a:gs pos="100000">
                <a:srgbClr val="CC00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46" name="AutoShape 50"/>
          <p:cNvSpPr>
            <a:spLocks noChangeArrowheads="1"/>
          </p:cNvSpPr>
          <p:nvPr/>
        </p:nvSpPr>
        <p:spPr bwMode="auto">
          <a:xfrm rot="9994372">
            <a:off x="5486400" y="4572000"/>
            <a:ext cx="1295400" cy="685800"/>
          </a:xfrm>
          <a:prstGeom prst="rightArrow">
            <a:avLst>
              <a:gd name="adj1" fmla="val 50000"/>
              <a:gd name="adj2" fmla="val 47222"/>
            </a:avLst>
          </a:prstGeom>
          <a:gradFill rotWithShape="1">
            <a:gsLst>
              <a:gs pos="0">
                <a:schemeClr val="accent2"/>
              </a:gs>
              <a:gs pos="100000">
                <a:srgbClr val="CC00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59"/>
          <p:cNvGrpSpPr>
            <a:grpSpLocks/>
          </p:cNvGrpSpPr>
          <p:nvPr/>
        </p:nvGrpSpPr>
        <p:grpSpPr bwMode="auto">
          <a:xfrm>
            <a:off x="1358900" y="1562100"/>
            <a:ext cx="6489700" cy="2730500"/>
            <a:chOff x="856" y="984"/>
            <a:chExt cx="4088" cy="1720"/>
          </a:xfrm>
        </p:grpSpPr>
        <p:sp>
          <p:nvSpPr>
            <p:cNvPr id="55348" name="Line 52"/>
            <p:cNvSpPr>
              <a:spLocks noChangeShapeType="1"/>
            </p:cNvSpPr>
            <p:nvPr/>
          </p:nvSpPr>
          <p:spPr bwMode="auto">
            <a:xfrm>
              <a:off x="864" y="984"/>
              <a:ext cx="4080" cy="0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349" name="Line 53"/>
            <p:cNvSpPr>
              <a:spLocks noChangeShapeType="1"/>
            </p:cNvSpPr>
            <p:nvPr/>
          </p:nvSpPr>
          <p:spPr bwMode="auto">
            <a:xfrm>
              <a:off x="864" y="1264"/>
              <a:ext cx="4080" cy="0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350" name="Line 54"/>
            <p:cNvSpPr>
              <a:spLocks noChangeShapeType="1"/>
            </p:cNvSpPr>
            <p:nvPr/>
          </p:nvSpPr>
          <p:spPr bwMode="auto">
            <a:xfrm>
              <a:off x="864" y="1552"/>
              <a:ext cx="4080" cy="0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351" name="Line 55"/>
            <p:cNvSpPr>
              <a:spLocks noChangeShapeType="1"/>
            </p:cNvSpPr>
            <p:nvPr/>
          </p:nvSpPr>
          <p:spPr bwMode="auto">
            <a:xfrm>
              <a:off x="864" y="1840"/>
              <a:ext cx="4080" cy="0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352" name="Line 56"/>
            <p:cNvSpPr>
              <a:spLocks noChangeShapeType="1"/>
            </p:cNvSpPr>
            <p:nvPr/>
          </p:nvSpPr>
          <p:spPr bwMode="auto">
            <a:xfrm>
              <a:off x="856" y="2128"/>
              <a:ext cx="4080" cy="0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353" name="Line 57"/>
            <p:cNvSpPr>
              <a:spLocks noChangeShapeType="1"/>
            </p:cNvSpPr>
            <p:nvPr/>
          </p:nvSpPr>
          <p:spPr bwMode="auto">
            <a:xfrm>
              <a:off x="864" y="2416"/>
              <a:ext cx="4080" cy="0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354" name="Line 58"/>
            <p:cNvSpPr>
              <a:spLocks noChangeShapeType="1"/>
            </p:cNvSpPr>
            <p:nvPr/>
          </p:nvSpPr>
          <p:spPr bwMode="auto">
            <a:xfrm>
              <a:off x="864" y="2704"/>
              <a:ext cx="4080" cy="0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5359" name="Text Box 63"/>
          <p:cNvSpPr txBox="1">
            <a:spLocks noChangeArrowheads="1"/>
          </p:cNvSpPr>
          <p:nvPr/>
        </p:nvSpPr>
        <p:spPr bwMode="auto">
          <a:xfrm>
            <a:off x="3429000" y="5334000"/>
            <a:ext cx="2333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CC0066"/>
                </a:solidFill>
              </a:rPr>
              <a:t>model for F </a:t>
            </a:r>
            <a:r>
              <a:rPr lang="en-US">
                <a:solidFill>
                  <a:srgbClr val="CC0066"/>
                </a:solidFill>
                <a:latin typeface="cmsy10" pitchFamily="34" charset="0"/>
              </a:rPr>
              <a:t>Æ</a:t>
            </a:r>
            <a:r>
              <a:rPr lang="en-US">
                <a:solidFill>
                  <a:srgbClr val="CC0066"/>
                </a:solidFill>
              </a:rPr>
              <a:t> G</a:t>
            </a:r>
          </a:p>
        </p:txBody>
      </p:sp>
      <p:sp>
        <p:nvSpPr>
          <p:cNvPr id="55360" name="Text Box 64"/>
          <p:cNvSpPr txBox="1">
            <a:spLocks noChangeArrowheads="1"/>
          </p:cNvSpPr>
          <p:nvPr/>
        </p:nvSpPr>
        <p:spPr bwMode="auto">
          <a:xfrm>
            <a:off x="4343400" y="4692650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3600">
                <a:solidFill>
                  <a:srgbClr val="CC0066"/>
                </a:solidFill>
              </a:rPr>
              <a:t>?</a:t>
            </a:r>
          </a:p>
        </p:txBody>
      </p:sp>
      <p:sp>
        <p:nvSpPr>
          <p:cNvPr id="55361" name="Text Box 65"/>
          <p:cNvSpPr txBox="1">
            <a:spLocks noChangeArrowheads="1"/>
          </p:cNvSpPr>
          <p:nvPr/>
        </p:nvSpPr>
        <p:spPr bwMode="auto">
          <a:xfrm>
            <a:off x="328613" y="5578475"/>
            <a:ext cx="27955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Cardinalities of the </a:t>
            </a:r>
          </a:p>
          <a:p>
            <a:pPr algn="l"/>
            <a:r>
              <a:rPr lang="en-US"/>
              <a:t>models coincide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37" grpId="0"/>
      <p:bldP spid="55359" grpId="0"/>
      <p:bldP spid="55360" grpId="0"/>
      <p:bldP spid="5536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71" name="Line 51"/>
          <p:cNvSpPr>
            <a:spLocks noChangeShapeType="1"/>
          </p:cNvSpPr>
          <p:nvPr/>
        </p:nvSpPr>
        <p:spPr bwMode="auto">
          <a:xfrm flipV="1">
            <a:off x="1371600" y="2463800"/>
            <a:ext cx="6477000" cy="914400"/>
          </a:xfrm>
          <a:prstGeom prst="line">
            <a:avLst/>
          </a:prstGeom>
          <a:noFill/>
          <a:ln w="25400">
            <a:solidFill>
              <a:srgbClr val="CC0066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6372" name="Line 52"/>
          <p:cNvSpPr>
            <a:spLocks noChangeShapeType="1"/>
          </p:cNvSpPr>
          <p:nvPr/>
        </p:nvSpPr>
        <p:spPr bwMode="auto">
          <a:xfrm flipV="1">
            <a:off x="1371600" y="2024063"/>
            <a:ext cx="6465888" cy="1816100"/>
          </a:xfrm>
          <a:prstGeom prst="line">
            <a:avLst/>
          </a:prstGeom>
          <a:noFill/>
          <a:ln w="25400">
            <a:solidFill>
              <a:srgbClr val="CC0066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373" name="Line 53"/>
          <p:cNvSpPr>
            <a:spLocks noChangeShapeType="1"/>
          </p:cNvSpPr>
          <p:nvPr/>
        </p:nvSpPr>
        <p:spPr bwMode="auto">
          <a:xfrm flipV="1">
            <a:off x="1371600" y="1566863"/>
            <a:ext cx="6454775" cy="2733675"/>
          </a:xfrm>
          <a:prstGeom prst="line">
            <a:avLst/>
          </a:prstGeom>
          <a:noFill/>
          <a:ln w="25400">
            <a:solidFill>
              <a:srgbClr val="CC0066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322" name="Oval 2"/>
          <p:cNvSpPr>
            <a:spLocks noChangeArrowheads="1"/>
          </p:cNvSpPr>
          <p:nvPr/>
        </p:nvSpPr>
        <p:spPr bwMode="auto">
          <a:xfrm>
            <a:off x="4191000" y="4114800"/>
            <a:ext cx="762000" cy="1371600"/>
          </a:xfrm>
          <a:prstGeom prst="ellipse">
            <a:avLst/>
          </a:prstGeom>
          <a:solidFill>
            <a:srgbClr val="00B8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3" name="Oval 3"/>
          <p:cNvSpPr>
            <a:spLocks noChangeArrowheads="1"/>
          </p:cNvSpPr>
          <p:nvPr/>
        </p:nvSpPr>
        <p:spPr bwMode="auto">
          <a:xfrm>
            <a:off x="4241800" y="3657600"/>
            <a:ext cx="685800" cy="838200"/>
          </a:xfrm>
          <a:prstGeom prst="ellipse">
            <a:avLst/>
          </a:prstGeom>
          <a:solidFill>
            <a:srgbClr val="FFCC00">
              <a:alpha val="7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4" name="Oval 4"/>
          <p:cNvSpPr>
            <a:spLocks noChangeArrowheads="1"/>
          </p:cNvSpPr>
          <p:nvPr/>
        </p:nvSpPr>
        <p:spPr bwMode="auto">
          <a:xfrm>
            <a:off x="7467600" y="2590800"/>
            <a:ext cx="762000" cy="1371600"/>
          </a:xfrm>
          <a:prstGeom prst="ellipse">
            <a:avLst/>
          </a:prstGeom>
          <a:solidFill>
            <a:srgbClr val="00B8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5" name="Oval 5"/>
          <p:cNvSpPr>
            <a:spLocks noChangeArrowheads="1"/>
          </p:cNvSpPr>
          <p:nvPr/>
        </p:nvSpPr>
        <p:spPr bwMode="auto">
          <a:xfrm>
            <a:off x="7505700" y="3581400"/>
            <a:ext cx="685800" cy="838200"/>
          </a:xfrm>
          <a:prstGeom prst="ellipse">
            <a:avLst/>
          </a:prstGeom>
          <a:solidFill>
            <a:srgbClr val="FFCC00">
              <a:alpha val="7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6" name="Oval 6"/>
          <p:cNvSpPr>
            <a:spLocks noChangeArrowheads="1"/>
          </p:cNvSpPr>
          <p:nvPr/>
        </p:nvSpPr>
        <p:spPr bwMode="auto">
          <a:xfrm>
            <a:off x="990600" y="1828800"/>
            <a:ext cx="762000" cy="1371600"/>
          </a:xfrm>
          <a:prstGeom prst="ellipse">
            <a:avLst/>
          </a:prstGeom>
          <a:solidFill>
            <a:srgbClr val="00B8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Oval 7"/>
          <p:cNvSpPr>
            <a:spLocks noChangeArrowheads="1"/>
          </p:cNvSpPr>
          <p:nvPr/>
        </p:nvSpPr>
        <p:spPr bwMode="auto">
          <a:xfrm>
            <a:off x="1028700" y="1371600"/>
            <a:ext cx="685800" cy="838200"/>
          </a:xfrm>
          <a:prstGeom prst="ellipse">
            <a:avLst/>
          </a:prstGeom>
          <a:solidFill>
            <a:srgbClr val="FFCC00">
              <a:alpha val="7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8013" cy="1141413"/>
          </a:xfrm>
        </p:spPr>
        <p:txBody>
          <a:bodyPr/>
          <a:lstStyle/>
          <a:p>
            <a:r>
              <a:rPr lang="en-US" sz="3800"/>
              <a:t>Amalgamation of Models:</a:t>
            </a:r>
            <a:r>
              <a:rPr lang="en-US" sz="3600"/>
              <a:t> </a:t>
            </a:r>
            <a:br>
              <a:rPr lang="en-US" sz="3600"/>
            </a:br>
            <a:r>
              <a:rPr lang="en-US" sz="3200"/>
              <a:t>The Set-Sharing Case</a:t>
            </a:r>
          </a:p>
        </p:txBody>
      </p:sp>
      <p:sp>
        <p:nvSpPr>
          <p:cNvPr id="56329" name="Oval 9"/>
          <p:cNvSpPr>
            <a:spLocks noChangeArrowheads="1"/>
          </p:cNvSpPr>
          <p:nvPr/>
        </p:nvSpPr>
        <p:spPr bwMode="auto">
          <a:xfrm>
            <a:off x="1333500" y="15240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30" name="Oval 10"/>
          <p:cNvSpPr>
            <a:spLocks noChangeArrowheads="1"/>
          </p:cNvSpPr>
          <p:nvPr/>
        </p:nvSpPr>
        <p:spPr bwMode="auto">
          <a:xfrm>
            <a:off x="1333500" y="19812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31" name="Oval 11"/>
          <p:cNvSpPr>
            <a:spLocks noChangeArrowheads="1"/>
          </p:cNvSpPr>
          <p:nvPr/>
        </p:nvSpPr>
        <p:spPr bwMode="auto">
          <a:xfrm>
            <a:off x="1333500" y="24384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32" name="Oval 12"/>
          <p:cNvSpPr>
            <a:spLocks noChangeArrowheads="1"/>
          </p:cNvSpPr>
          <p:nvPr/>
        </p:nvSpPr>
        <p:spPr bwMode="auto">
          <a:xfrm>
            <a:off x="1333500" y="28956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33" name="Oval 13"/>
          <p:cNvSpPr>
            <a:spLocks noChangeArrowheads="1"/>
          </p:cNvSpPr>
          <p:nvPr/>
        </p:nvSpPr>
        <p:spPr bwMode="auto">
          <a:xfrm>
            <a:off x="1333500" y="33528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34" name="Oval 14"/>
          <p:cNvSpPr>
            <a:spLocks noChangeArrowheads="1"/>
          </p:cNvSpPr>
          <p:nvPr/>
        </p:nvSpPr>
        <p:spPr bwMode="auto">
          <a:xfrm>
            <a:off x="1333500" y="38100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35" name="Oval 15"/>
          <p:cNvSpPr>
            <a:spLocks noChangeArrowheads="1"/>
          </p:cNvSpPr>
          <p:nvPr/>
        </p:nvSpPr>
        <p:spPr bwMode="auto">
          <a:xfrm>
            <a:off x="1333500" y="42672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6336" name="AutoShape 16"/>
          <p:cNvCxnSpPr>
            <a:cxnSpLocks noChangeShapeType="1"/>
            <a:stCxn id="56329" idx="2"/>
            <a:endCxn id="56331" idx="2"/>
          </p:cNvCxnSpPr>
          <p:nvPr/>
        </p:nvCxnSpPr>
        <p:spPr bwMode="auto">
          <a:xfrm rot="10800000" flipH="1" flipV="1">
            <a:off x="1333500" y="1562100"/>
            <a:ext cx="1588" cy="914400"/>
          </a:xfrm>
          <a:prstGeom prst="curvedConnector3">
            <a:avLst>
              <a:gd name="adj1" fmla="val -14400000"/>
            </a:avLst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</p:cxnSp>
      <p:sp>
        <p:nvSpPr>
          <p:cNvPr id="56337" name="Oval 17"/>
          <p:cNvSpPr>
            <a:spLocks noChangeArrowheads="1"/>
          </p:cNvSpPr>
          <p:nvPr/>
        </p:nvSpPr>
        <p:spPr bwMode="auto">
          <a:xfrm>
            <a:off x="7810500" y="15240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38" name="Oval 18"/>
          <p:cNvSpPr>
            <a:spLocks noChangeArrowheads="1"/>
          </p:cNvSpPr>
          <p:nvPr/>
        </p:nvSpPr>
        <p:spPr bwMode="auto">
          <a:xfrm>
            <a:off x="7810500" y="19812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39" name="Oval 19"/>
          <p:cNvSpPr>
            <a:spLocks noChangeArrowheads="1"/>
          </p:cNvSpPr>
          <p:nvPr/>
        </p:nvSpPr>
        <p:spPr bwMode="auto">
          <a:xfrm>
            <a:off x="7810500" y="24384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40" name="Oval 20"/>
          <p:cNvSpPr>
            <a:spLocks noChangeArrowheads="1"/>
          </p:cNvSpPr>
          <p:nvPr/>
        </p:nvSpPr>
        <p:spPr bwMode="auto">
          <a:xfrm>
            <a:off x="7810500" y="28956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41" name="Oval 21"/>
          <p:cNvSpPr>
            <a:spLocks noChangeArrowheads="1"/>
          </p:cNvSpPr>
          <p:nvPr/>
        </p:nvSpPr>
        <p:spPr bwMode="auto">
          <a:xfrm>
            <a:off x="7810500" y="33528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42" name="Oval 22"/>
          <p:cNvSpPr>
            <a:spLocks noChangeArrowheads="1"/>
          </p:cNvSpPr>
          <p:nvPr/>
        </p:nvSpPr>
        <p:spPr bwMode="auto">
          <a:xfrm>
            <a:off x="7810500" y="38100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43" name="Oval 23"/>
          <p:cNvSpPr>
            <a:spLocks noChangeArrowheads="1"/>
          </p:cNvSpPr>
          <p:nvPr/>
        </p:nvSpPr>
        <p:spPr bwMode="auto">
          <a:xfrm>
            <a:off x="7810500" y="42672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6344" name="AutoShape 24"/>
          <p:cNvCxnSpPr>
            <a:cxnSpLocks noChangeShapeType="1"/>
            <a:stCxn id="56331" idx="2"/>
            <a:endCxn id="56333" idx="2"/>
          </p:cNvCxnSpPr>
          <p:nvPr/>
        </p:nvCxnSpPr>
        <p:spPr bwMode="auto">
          <a:xfrm rot="10800000" flipH="1" flipV="1">
            <a:off x="1333500" y="2476500"/>
            <a:ext cx="1588" cy="914400"/>
          </a:xfrm>
          <a:prstGeom prst="curvedConnector3">
            <a:avLst>
              <a:gd name="adj1" fmla="val -14400000"/>
            </a:avLst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</p:cxnSp>
      <p:cxnSp>
        <p:nvCxnSpPr>
          <p:cNvPr id="56345" name="AutoShape 25"/>
          <p:cNvCxnSpPr>
            <a:cxnSpLocks noChangeShapeType="1"/>
            <a:stCxn id="56333" idx="2"/>
            <a:endCxn id="56335" idx="2"/>
          </p:cNvCxnSpPr>
          <p:nvPr/>
        </p:nvCxnSpPr>
        <p:spPr bwMode="auto">
          <a:xfrm rot="10800000" flipH="1" flipV="1">
            <a:off x="1333500" y="3390900"/>
            <a:ext cx="1588" cy="914400"/>
          </a:xfrm>
          <a:prstGeom prst="curvedConnector3">
            <a:avLst>
              <a:gd name="adj1" fmla="val -14400000"/>
            </a:avLst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</p:cxnSp>
      <p:cxnSp>
        <p:nvCxnSpPr>
          <p:cNvPr id="56346" name="AutoShape 26"/>
          <p:cNvCxnSpPr>
            <a:cxnSpLocks noChangeShapeType="1"/>
            <a:stCxn id="56337" idx="6"/>
            <a:endCxn id="56340" idx="6"/>
          </p:cNvCxnSpPr>
          <p:nvPr/>
        </p:nvCxnSpPr>
        <p:spPr bwMode="auto">
          <a:xfrm>
            <a:off x="7886700" y="1562100"/>
            <a:ext cx="1588" cy="1371600"/>
          </a:xfrm>
          <a:prstGeom prst="curvedConnector3">
            <a:avLst>
              <a:gd name="adj1" fmla="val 14400000"/>
            </a:avLst>
          </a:prstGeom>
          <a:noFill/>
          <a:ln w="19050">
            <a:solidFill>
              <a:schemeClr val="accent2"/>
            </a:solidFill>
            <a:round/>
            <a:headEnd/>
            <a:tailEnd type="stealth" w="med" len="med"/>
          </a:ln>
          <a:effectLst/>
        </p:spPr>
      </p:cxnSp>
      <p:cxnSp>
        <p:nvCxnSpPr>
          <p:cNvPr id="56347" name="AutoShape 27"/>
          <p:cNvCxnSpPr>
            <a:cxnSpLocks noChangeShapeType="1"/>
            <a:stCxn id="56340" idx="6"/>
            <a:endCxn id="56343" idx="6"/>
          </p:cNvCxnSpPr>
          <p:nvPr/>
        </p:nvCxnSpPr>
        <p:spPr bwMode="auto">
          <a:xfrm>
            <a:off x="7886700" y="2933700"/>
            <a:ext cx="1588" cy="1371600"/>
          </a:xfrm>
          <a:prstGeom prst="curvedConnector3">
            <a:avLst>
              <a:gd name="adj1" fmla="val 14400000"/>
            </a:avLst>
          </a:prstGeom>
          <a:noFill/>
          <a:ln w="19050">
            <a:solidFill>
              <a:schemeClr val="accent2"/>
            </a:solidFill>
            <a:round/>
            <a:headEnd/>
            <a:tailEnd type="stealth" w="med" len="med"/>
          </a:ln>
          <a:effectLst/>
        </p:spPr>
      </p:cxnSp>
      <p:sp>
        <p:nvSpPr>
          <p:cNvPr id="56348" name="Oval 28"/>
          <p:cNvSpPr>
            <a:spLocks noChangeArrowheads="1"/>
          </p:cNvSpPr>
          <p:nvPr/>
        </p:nvSpPr>
        <p:spPr bwMode="auto">
          <a:xfrm>
            <a:off x="4546600" y="38100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49" name="Oval 29"/>
          <p:cNvSpPr>
            <a:spLocks noChangeArrowheads="1"/>
          </p:cNvSpPr>
          <p:nvPr/>
        </p:nvSpPr>
        <p:spPr bwMode="auto">
          <a:xfrm>
            <a:off x="4546600" y="42672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50" name="Oval 30"/>
          <p:cNvSpPr>
            <a:spLocks noChangeArrowheads="1"/>
          </p:cNvSpPr>
          <p:nvPr/>
        </p:nvSpPr>
        <p:spPr bwMode="auto">
          <a:xfrm>
            <a:off x="4546600" y="47244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51" name="Oval 31"/>
          <p:cNvSpPr>
            <a:spLocks noChangeArrowheads="1"/>
          </p:cNvSpPr>
          <p:nvPr/>
        </p:nvSpPr>
        <p:spPr bwMode="auto">
          <a:xfrm>
            <a:off x="4546600" y="51816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52" name="Oval 32"/>
          <p:cNvSpPr>
            <a:spLocks noChangeArrowheads="1"/>
          </p:cNvSpPr>
          <p:nvPr/>
        </p:nvSpPr>
        <p:spPr bwMode="auto">
          <a:xfrm>
            <a:off x="4546600" y="56388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53" name="Oval 33"/>
          <p:cNvSpPr>
            <a:spLocks noChangeArrowheads="1"/>
          </p:cNvSpPr>
          <p:nvPr/>
        </p:nvSpPr>
        <p:spPr bwMode="auto">
          <a:xfrm>
            <a:off x="4546600" y="60960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54" name="Oval 34"/>
          <p:cNvSpPr>
            <a:spLocks noChangeArrowheads="1"/>
          </p:cNvSpPr>
          <p:nvPr/>
        </p:nvSpPr>
        <p:spPr bwMode="auto">
          <a:xfrm>
            <a:off x="4546600" y="6553200"/>
            <a:ext cx="762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6355" name="AutoShape 35"/>
          <p:cNvCxnSpPr>
            <a:cxnSpLocks noChangeShapeType="1"/>
            <a:stCxn id="56348" idx="2"/>
            <a:endCxn id="56350" idx="2"/>
          </p:cNvCxnSpPr>
          <p:nvPr/>
        </p:nvCxnSpPr>
        <p:spPr bwMode="auto">
          <a:xfrm rot="10800000" flipH="1" flipV="1">
            <a:off x="4546600" y="3848100"/>
            <a:ext cx="1588" cy="914400"/>
          </a:xfrm>
          <a:prstGeom prst="curvedConnector3">
            <a:avLst>
              <a:gd name="adj1" fmla="val -14400000"/>
            </a:avLst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</p:cxnSp>
      <p:cxnSp>
        <p:nvCxnSpPr>
          <p:cNvPr id="56356" name="AutoShape 36"/>
          <p:cNvCxnSpPr>
            <a:cxnSpLocks noChangeShapeType="1"/>
            <a:stCxn id="56350" idx="2"/>
            <a:endCxn id="56352" idx="2"/>
          </p:cNvCxnSpPr>
          <p:nvPr/>
        </p:nvCxnSpPr>
        <p:spPr bwMode="auto">
          <a:xfrm rot="10800000" flipH="1" flipV="1">
            <a:off x="4546600" y="4762500"/>
            <a:ext cx="1588" cy="914400"/>
          </a:xfrm>
          <a:prstGeom prst="curvedConnector3">
            <a:avLst>
              <a:gd name="adj1" fmla="val -14400000"/>
            </a:avLst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</p:cxnSp>
      <p:cxnSp>
        <p:nvCxnSpPr>
          <p:cNvPr id="56357" name="AutoShape 37"/>
          <p:cNvCxnSpPr>
            <a:cxnSpLocks noChangeShapeType="1"/>
            <a:stCxn id="56352" idx="2"/>
            <a:endCxn id="56354" idx="2"/>
          </p:cNvCxnSpPr>
          <p:nvPr/>
        </p:nvCxnSpPr>
        <p:spPr bwMode="auto">
          <a:xfrm rot="10800000" flipH="1" flipV="1">
            <a:off x="4546600" y="5676900"/>
            <a:ext cx="1588" cy="914400"/>
          </a:xfrm>
          <a:prstGeom prst="curvedConnector3">
            <a:avLst>
              <a:gd name="adj1" fmla="val -14400000"/>
            </a:avLst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</p:cxnSp>
      <p:cxnSp>
        <p:nvCxnSpPr>
          <p:cNvPr id="56358" name="AutoShape 38"/>
          <p:cNvCxnSpPr>
            <a:cxnSpLocks noChangeShapeType="1"/>
            <a:stCxn id="56348" idx="6"/>
            <a:endCxn id="56351" idx="6"/>
          </p:cNvCxnSpPr>
          <p:nvPr/>
        </p:nvCxnSpPr>
        <p:spPr bwMode="auto">
          <a:xfrm>
            <a:off x="4622800" y="3848100"/>
            <a:ext cx="1588" cy="1371600"/>
          </a:xfrm>
          <a:prstGeom prst="curvedConnector3">
            <a:avLst>
              <a:gd name="adj1" fmla="val 14400000"/>
            </a:avLst>
          </a:prstGeom>
          <a:noFill/>
          <a:ln w="19050">
            <a:solidFill>
              <a:schemeClr val="accent2"/>
            </a:solidFill>
            <a:round/>
            <a:headEnd/>
            <a:tailEnd type="stealth" w="med" len="med"/>
          </a:ln>
          <a:effectLst/>
        </p:spPr>
      </p:cxnSp>
      <p:cxnSp>
        <p:nvCxnSpPr>
          <p:cNvPr id="56359" name="AutoShape 39"/>
          <p:cNvCxnSpPr>
            <a:cxnSpLocks noChangeShapeType="1"/>
            <a:stCxn id="56351" idx="6"/>
            <a:endCxn id="56354" idx="6"/>
          </p:cNvCxnSpPr>
          <p:nvPr/>
        </p:nvCxnSpPr>
        <p:spPr bwMode="auto">
          <a:xfrm>
            <a:off x="4622800" y="5219700"/>
            <a:ext cx="1588" cy="1371600"/>
          </a:xfrm>
          <a:prstGeom prst="curvedConnector3">
            <a:avLst>
              <a:gd name="adj1" fmla="val 14400000"/>
            </a:avLst>
          </a:prstGeom>
          <a:noFill/>
          <a:ln w="19050">
            <a:solidFill>
              <a:schemeClr val="accent2"/>
            </a:solidFill>
            <a:round/>
            <a:headEnd/>
            <a:tailEnd type="stealth" w="med" len="med"/>
          </a:ln>
          <a:effectLst/>
        </p:spPr>
      </p:cxnSp>
      <p:sp>
        <p:nvSpPr>
          <p:cNvPr id="56360" name="Text Box 40"/>
          <p:cNvSpPr txBox="1">
            <a:spLocks noChangeArrowheads="1"/>
          </p:cNvSpPr>
          <p:nvPr/>
        </p:nvSpPr>
        <p:spPr bwMode="auto">
          <a:xfrm>
            <a:off x="441325" y="4459288"/>
            <a:ext cx="172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model for F</a:t>
            </a:r>
          </a:p>
        </p:txBody>
      </p:sp>
      <p:sp>
        <p:nvSpPr>
          <p:cNvPr id="56361" name="Text Box 41"/>
          <p:cNvSpPr txBox="1">
            <a:spLocks noChangeArrowheads="1"/>
          </p:cNvSpPr>
          <p:nvPr/>
        </p:nvSpPr>
        <p:spPr bwMode="auto">
          <a:xfrm>
            <a:off x="7010400" y="4495800"/>
            <a:ext cx="177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chemeClr val="accent2"/>
                </a:solidFill>
              </a:rPr>
              <a:t>model for G</a:t>
            </a:r>
          </a:p>
        </p:txBody>
      </p:sp>
      <p:sp>
        <p:nvSpPr>
          <p:cNvPr id="56362" name="Text Box 42"/>
          <p:cNvSpPr txBox="1">
            <a:spLocks noChangeArrowheads="1"/>
          </p:cNvSpPr>
          <p:nvPr/>
        </p:nvSpPr>
        <p:spPr bwMode="auto">
          <a:xfrm>
            <a:off x="5029200" y="6248400"/>
            <a:ext cx="2333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CC0066"/>
                </a:solidFill>
              </a:rPr>
              <a:t>model for F </a:t>
            </a:r>
            <a:r>
              <a:rPr lang="en-US">
                <a:solidFill>
                  <a:srgbClr val="CC0066"/>
                </a:solidFill>
                <a:latin typeface="cmsy10" pitchFamily="34" charset="0"/>
              </a:rPr>
              <a:t>Æ</a:t>
            </a:r>
            <a:r>
              <a:rPr lang="en-US">
                <a:solidFill>
                  <a:srgbClr val="CC0066"/>
                </a:solidFill>
              </a:rPr>
              <a:t> G</a:t>
            </a:r>
          </a:p>
        </p:txBody>
      </p:sp>
      <p:sp>
        <p:nvSpPr>
          <p:cNvPr id="56363" name="Line 43"/>
          <p:cNvSpPr>
            <a:spLocks noChangeShapeType="1"/>
          </p:cNvSpPr>
          <p:nvPr/>
        </p:nvSpPr>
        <p:spPr bwMode="auto">
          <a:xfrm>
            <a:off x="1371600" y="2928938"/>
            <a:ext cx="6477000" cy="4762"/>
          </a:xfrm>
          <a:prstGeom prst="line">
            <a:avLst/>
          </a:prstGeom>
          <a:noFill/>
          <a:ln w="25400">
            <a:solidFill>
              <a:srgbClr val="33CC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64" name="Line 44"/>
          <p:cNvSpPr>
            <a:spLocks noChangeShapeType="1"/>
          </p:cNvSpPr>
          <p:nvPr/>
        </p:nvSpPr>
        <p:spPr bwMode="auto">
          <a:xfrm>
            <a:off x="1358900" y="2459038"/>
            <a:ext cx="6478588" cy="923925"/>
          </a:xfrm>
          <a:prstGeom prst="line">
            <a:avLst/>
          </a:prstGeom>
          <a:noFill/>
          <a:ln w="25400">
            <a:solidFill>
              <a:srgbClr val="33CC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65" name="Line 45"/>
          <p:cNvSpPr>
            <a:spLocks noChangeShapeType="1"/>
          </p:cNvSpPr>
          <p:nvPr/>
        </p:nvSpPr>
        <p:spPr bwMode="auto">
          <a:xfrm>
            <a:off x="1371600" y="1554163"/>
            <a:ext cx="6465888" cy="27432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66" name="Line 46"/>
          <p:cNvSpPr>
            <a:spLocks noChangeShapeType="1"/>
          </p:cNvSpPr>
          <p:nvPr/>
        </p:nvSpPr>
        <p:spPr bwMode="auto">
          <a:xfrm>
            <a:off x="1371600" y="2027238"/>
            <a:ext cx="6475413" cy="1812925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67" name="AutoShape 47"/>
          <p:cNvSpPr>
            <a:spLocks noChangeArrowheads="1"/>
          </p:cNvSpPr>
          <p:nvPr/>
        </p:nvSpPr>
        <p:spPr bwMode="auto">
          <a:xfrm rot="1077550">
            <a:off x="2438400" y="4572000"/>
            <a:ext cx="1295400" cy="685800"/>
          </a:xfrm>
          <a:prstGeom prst="rightArrow">
            <a:avLst>
              <a:gd name="adj1" fmla="val 50000"/>
              <a:gd name="adj2" fmla="val 47222"/>
            </a:avLst>
          </a:prstGeom>
          <a:gradFill rotWithShape="1">
            <a:gsLst>
              <a:gs pos="0">
                <a:srgbClr val="FF0000"/>
              </a:gs>
              <a:gs pos="100000">
                <a:srgbClr val="CC00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68" name="AutoShape 48"/>
          <p:cNvSpPr>
            <a:spLocks noChangeArrowheads="1"/>
          </p:cNvSpPr>
          <p:nvPr/>
        </p:nvSpPr>
        <p:spPr bwMode="auto">
          <a:xfrm rot="9994372">
            <a:off x="5486400" y="4572000"/>
            <a:ext cx="1295400" cy="685800"/>
          </a:xfrm>
          <a:prstGeom prst="rightArrow">
            <a:avLst>
              <a:gd name="adj1" fmla="val 50000"/>
              <a:gd name="adj2" fmla="val 47222"/>
            </a:avLst>
          </a:prstGeom>
          <a:gradFill rotWithShape="1">
            <a:gsLst>
              <a:gs pos="0">
                <a:schemeClr val="accent2"/>
              </a:gs>
              <a:gs pos="100000">
                <a:srgbClr val="CC00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70" name="Text Box 50"/>
          <p:cNvSpPr txBox="1">
            <a:spLocks noChangeArrowheads="1"/>
          </p:cNvSpPr>
          <p:nvPr/>
        </p:nvSpPr>
        <p:spPr bwMode="auto">
          <a:xfrm>
            <a:off x="328613" y="5365750"/>
            <a:ext cx="30241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/>
              <a:t>Cardinalities of all </a:t>
            </a:r>
          </a:p>
          <a:p>
            <a:pPr algn="l"/>
            <a:r>
              <a:rPr lang="en-US"/>
              <a:t>Venn regions over shared sets coincide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71" grpId="0" animBg="1"/>
      <p:bldP spid="56372" grpId="0" animBg="1"/>
      <p:bldP spid="56373" grpId="0" animBg="1"/>
      <p:bldP spid="56322" grpId="0" animBg="1"/>
      <p:bldP spid="56323" grpId="0" animBg="1"/>
      <p:bldP spid="56363" grpId="0" animBg="1"/>
      <p:bldP spid="56364" grpId="0" animBg="1"/>
      <p:bldP spid="56365" grpId="0" animBg="1"/>
      <p:bldP spid="56366" grpId="0" animBg="1"/>
      <p:bldP spid="5637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BAPA-reducible Theories</a:t>
            </a:r>
          </a:p>
        </p:txBody>
      </p:sp>
      <p:pic>
        <p:nvPicPr>
          <p:cNvPr id="60442" name="Picture 26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1975" y="1752600"/>
            <a:ext cx="8020050" cy="3808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Software Synthesis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Basic idea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Complete functional synthesis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Synthesis for integers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Combination of non-disjoint logics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Basic idea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BAPA-reducible theories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>
                <a:solidFill>
                  <a:srgbClr val="C00000"/>
                </a:solidFill>
              </a:rPr>
              <a:t>BAPA reduction for reasoning about lists</a:t>
            </a:r>
          </a:p>
          <a:p>
            <a:pPr marL="571500" indent="-571500">
              <a:buFont typeface="+mj-lt"/>
              <a:buAutoNum type="roman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457200" y="155575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BAPA-reduction for WS1S</a:t>
            </a: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457200" y="1471613"/>
            <a:ext cx="8229600" cy="4243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Decision procedure for sat. of WS1S: 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- construct finite word automaton A from F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- check emptiness of L(A)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200">
              <a:solidFill>
                <a:srgbClr val="000000"/>
              </a:solidFill>
            </a:endParaRP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Parikh 1966: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Parikh image of a regular language is semilinear and effectively computable from the finite automaton</a:t>
            </a:r>
          </a:p>
        </p:txBody>
      </p:sp>
      <p:sp>
        <p:nvSpPr>
          <p:cNvPr id="68638" name="Rectangle 30"/>
          <p:cNvSpPr>
            <a:spLocks noChangeArrowheads="1"/>
          </p:cNvSpPr>
          <p:nvPr/>
        </p:nvSpPr>
        <p:spPr bwMode="auto">
          <a:xfrm>
            <a:off x="268288" y="5916613"/>
            <a:ext cx="8634412" cy="484187"/>
          </a:xfrm>
          <a:prstGeom prst="rect">
            <a:avLst/>
          </a:prstGeom>
          <a:solidFill>
            <a:srgbClr val="FFC000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Construct BAPA formula from Parikh image of the reg. lang.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457200" y="155575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BAPA-reduction for WS1S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457200" y="1471613"/>
            <a:ext cx="8229600" cy="4243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WS1S formula for a regular language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     F = ((A 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Æ:</a:t>
            </a:r>
            <a:r>
              <a:rPr lang="en-US" sz="3200">
                <a:solidFill>
                  <a:srgbClr val="000000"/>
                </a:solidFill>
              </a:rPr>
              <a:t>B)(B 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Æ:</a:t>
            </a:r>
            <a:r>
              <a:rPr lang="en-US" sz="3200">
                <a:solidFill>
                  <a:srgbClr val="000000"/>
                </a:solidFill>
              </a:rPr>
              <a:t>A))*</a:t>
            </a:r>
            <a:r>
              <a:rPr lang="en-US" sz="3200" b="1">
                <a:solidFill>
                  <a:srgbClr val="000000"/>
                </a:solidFill>
              </a:rPr>
              <a:t> </a:t>
            </a:r>
            <a:r>
              <a:rPr lang="en-US" sz="3200">
                <a:solidFill>
                  <a:srgbClr val="000000"/>
                </a:solidFill>
              </a:rPr>
              <a:t>(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:</a:t>
            </a:r>
            <a:r>
              <a:rPr lang="en-US" sz="3200">
                <a:solidFill>
                  <a:srgbClr val="000000"/>
                </a:solidFill>
              </a:rPr>
              <a:t>B 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Æ:</a:t>
            </a:r>
            <a:r>
              <a:rPr lang="en-US" sz="3200">
                <a:solidFill>
                  <a:srgbClr val="000000"/>
                </a:solidFill>
              </a:rPr>
              <a:t>A)</a:t>
            </a:r>
            <a:r>
              <a:rPr lang="en-US" sz="3200" b="1">
                <a:solidFill>
                  <a:srgbClr val="000000"/>
                </a:solidFill>
              </a:rPr>
              <a:t>*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200">
              <a:solidFill>
                <a:srgbClr val="000000"/>
              </a:solidFill>
            </a:endParaRP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Formulas are interpreted over finite words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200">
              <a:solidFill>
                <a:srgbClr val="000000"/>
              </a:solidFill>
            </a:endParaRP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Symbols in alphabet correspond to</a:t>
            </a:r>
            <a:br>
              <a:rPr lang="en-US" sz="3200">
                <a:solidFill>
                  <a:srgbClr val="000000"/>
                </a:solidFill>
              </a:rPr>
            </a:br>
            <a:r>
              <a:rPr lang="en-US" sz="3200">
                <a:solidFill>
                  <a:srgbClr val="000000"/>
                </a:solidFill>
              </a:rPr>
              <a:t>      (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:</a:t>
            </a:r>
            <a:r>
              <a:rPr lang="en-US" sz="3200">
                <a:solidFill>
                  <a:srgbClr val="000000"/>
                </a:solidFill>
              </a:rPr>
              <a:t>A 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Æ:</a:t>
            </a:r>
            <a:r>
              <a:rPr lang="en-US" sz="3200">
                <a:solidFill>
                  <a:srgbClr val="000000"/>
                </a:solidFill>
              </a:rPr>
              <a:t>B),(A 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Æ:</a:t>
            </a:r>
            <a:r>
              <a:rPr lang="en-US" sz="3200">
                <a:solidFill>
                  <a:srgbClr val="000000"/>
                </a:solidFill>
              </a:rPr>
              <a:t>B),(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:</a:t>
            </a:r>
            <a:r>
              <a:rPr lang="en-US" sz="3200">
                <a:solidFill>
                  <a:srgbClr val="000000"/>
                </a:solidFill>
              </a:rPr>
              <a:t>A 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Æ </a:t>
            </a:r>
            <a:r>
              <a:rPr lang="en-US" sz="3200">
                <a:solidFill>
                  <a:srgbClr val="000000"/>
                </a:solidFill>
              </a:rPr>
              <a:t>B),(A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Æ</a:t>
            </a:r>
            <a:r>
              <a:rPr lang="en-US" sz="3200">
                <a:solidFill>
                  <a:srgbClr val="000000"/>
                </a:solidFill>
              </a:rPr>
              <a:t>B)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200">
              <a:solidFill>
                <a:srgbClr val="000000"/>
              </a:solidFill>
            </a:endParaRP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Model of formula F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22549" name="Rectangle 21"/>
          <p:cNvSpPr>
            <a:spLocks noChangeArrowheads="1"/>
          </p:cNvSpPr>
          <p:nvPr/>
        </p:nvSpPr>
        <p:spPr bwMode="auto">
          <a:xfrm>
            <a:off x="2133600" y="5562600"/>
            <a:ext cx="9144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2006600" y="4800600"/>
            <a:ext cx="317500" cy="244475"/>
          </a:xfrm>
          <a:prstGeom prst="rect">
            <a:avLst/>
          </a:prstGeom>
          <a:solidFill>
            <a:srgbClr val="99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00</a:t>
            </a:r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3568700" y="4800600"/>
            <a:ext cx="317500" cy="244475"/>
          </a:xfrm>
          <a:prstGeom prst="rect">
            <a:avLst/>
          </a:prstGeom>
          <a:solidFill>
            <a:srgbClr val="99CC00">
              <a:alpha val="8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10</a:t>
            </a:r>
          </a:p>
        </p:txBody>
      </p:sp>
      <p:sp>
        <p:nvSpPr>
          <p:cNvPr id="22552" name="Rectangle 24"/>
          <p:cNvSpPr>
            <a:spLocks noChangeArrowheads="1"/>
          </p:cNvSpPr>
          <p:nvPr/>
        </p:nvSpPr>
        <p:spPr bwMode="auto">
          <a:xfrm>
            <a:off x="5473700" y="4800600"/>
            <a:ext cx="317500" cy="244475"/>
          </a:xfrm>
          <a:prstGeom prst="rect">
            <a:avLst/>
          </a:prstGeom>
          <a:solidFill>
            <a:srgbClr val="FF0000">
              <a:alpha val="7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01</a:t>
            </a:r>
          </a:p>
        </p:txBody>
      </p:sp>
      <p:sp>
        <p:nvSpPr>
          <p:cNvPr id="22553" name="Rectangle 25"/>
          <p:cNvSpPr>
            <a:spLocks noChangeArrowheads="1"/>
          </p:cNvSpPr>
          <p:nvPr/>
        </p:nvSpPr>
        <p:spPr bwMode="auto">
          <a:xfrm>
            <a:off x="6769100" y="4800600"/>
            <a:ext cx="317500" cy="244475"/>
          </a:xfrm>
          <a:prstGeom prst="rect">
            <a:avLst/>
          </a:prstGeom>
          <a:solidFill>
            <a:srgbClr val="FFFF00">
              <a:alpha val="7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11</a:t>
            </a: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2003425" y="5937250"/>
            <a:ext cx="3787775" cy="508000"/>
            <a:chOff x="1262" y="3740"/>
            <a:chExt cx="2386" cy="320"/>
          </a:xfrm>
        </p:grpSpPr>
        <p:sp>
          <p:nvSpPr>
            <p:cNvPr id="22554" name="Rectangle 26"/>
            <p:cNvSpPr>
              <a:spLocks noChangeArrowheads="1"/>
            </p:cNvSpPr>
            <p:nvPr/>
          </p:nvSpPr>
          <p:spPr bwMode="auto">
            <a:xfrm>
              <a:off x="1504" y="3744"/>
              <a:ext cx="129" cy="308"/>
            </a:xfrm>
            <a:prstGeom prst="rect">
              <a:avLst/>
            </a:prstGeom>
            <a:solidFill>
              <a:srgbClr val="99CC00">
                <a:alpha val="80000"/>
              </a:srgb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600" b="1"/>
                <a:t>1</a:t>
              </a:r>
              <a:br>
                <a:rPr lang="en-US" sz="1600" b="1"/>
              </a:br>
              <a:r>
                <a:rPr lang="en-US" sz="1600" b="1"/>
                <a:t>0</a:t>
              </a:r>
            </a:p>
          </p:txBody>
        </p:sp>
        <p:sp>
          <p:nvSpPr>
            <p:cNvPr id="22555" name="Rectangle 27"/>
            <p:cNvSpPr>
              <a:spLocks noChangeArrowheads="1"/>
            </p:cNvSpPr>
            <p:nvPr/>
          </p:nvSpPr>
          <p:spPr bwMode="auto">
            <a:xfrm>
              <a:off x="1648" y="3744"/>
              <a:ext cx="129" cy="308"/>
            </a:xfrm>
            <a:prstGeom prst="rect">
              <a:avLst/>
            </a:prstGeom>
            <a:solidFill>
              <a:srgbClr val="FF0000">
                <a:alpha val="70000"/>
              </a:srgb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600" b="1"/>
                <a:t>0</a:t>
              </a:r>
            </a:p>
            <a:p>
              <a:r>
                <a:rPr lang="en-US" sz="1600" b="1"/>
                <a:t>1</a:t>
              </a:r>
            </a:p>
          </p:txBody>
        </p:sp>
        <p:sp>
          <p:nvSpPr>
            <p:cNvPr id="22556" name="Rectangle 28"/>
            <p:cNvSpPr>
              <a:spLocks noChangeArrowheads="1"/>
            </p:cNvSpPr>
            <p:nvPr/>
          </p:nvSpPr>
          <p:spPr bwMode="auto">
            <a:xfrm>
              <a:off x="1792" y="3744"/>
              <a:ext cx="129" cy="308"/>
            </a:xfrm>
            <a:prstGeom prst="rect">
              <a:avLst/>
            </a:prstGeom>
            <a:solidFill>
              <a:srgbClr val="99CC00">
                <a:alpha val="80000"/>
              </a:srgb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600" b="1"/>
                <a:t>1</a:t>
              </a:r>
              <a:br>
                <a:rPr lang="en-US" sz="1600" b="1"/>
              </a:br>
              <a:r>
                <a:rPr lang="en-US" sz="1600" b="1"/>
                <a:t>0</a:t>
              </a:r>
            </a:p>
          </p:txBody>
        </p:sp>
        <p:sp>
          <p:nvSpPr>
            <p:cNvPr id="22557" name="Rectangle 29"/>
            <p:cNvSpPr>
              <a:spLocks noChangeArrowheads="1"/>
            </p:cNvSpPr>
            <p:nvPr/>
          </p:nvSpPr>
          <p:spPr bwMode="auto">
            <a:xfrm>
              <a:off x="1936" y="3744"/>
              <a:ext cx="129" cy="308"/>
            </a:xfrm>
            <a:prstGeom prst="rect">
              <a:avLst/>
            </a:prstGeom>
            <a:solidFill>
              <a:srgbClr val="FF0000">
                <a:alpha val="70000"/>
              </a:srgb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600" b="1"/>
                <a:t>0</a:t>
              </a:r>
            </a:p>
            <a:p>
              <a:r>
                <a:rPr lang="en-US" sz="1600" b="1"/>
                <a:t>1</a:t>
              </a:r>
            </a:p>
          </p:txBody>
        </p:sp>
        <p:sp>
          <p:nvSpPr>
            <p:cNvPr id="22558" name="Rectangle 30"/>
            <p:cNvSpPr>
              <a:spLocks noChangeArrowheads="1"/>
            </p:cNvSpPr>
            <p:nvPr/>
          </p:nvSpPr>
          <p:spPr bwMode="auto">
            <a:xfrm>
              <a:off x="2080" y="3744"/>
              <a:ext cx="129" cy="308"/>
            </a:xfrm>
            <a:prstGeom prst="rect">
              <a:avLst/>
            </a:prstGeom>
            <a:solidFill>
              <a:srgbClr val="99CC00">
                <a:alpha val="80000"/>
              </a:srgb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600" b="1"/>
                <a:t>1</a:t>
              </a:r>
              <a:br>
                <a:rPr lang="en-US" sz="1600" b="1"/>
              </a:br>
              <a:r>
                <a:rPr lang="en-US" sz="1600" b="1"/>
                <a:t>0</a:t>
              </a:r>
            </a:p>
          </p:txBody>
        </p:sp>
        <p:sp>
          <p:nvSpPr>
            <p:cNvPr id="22559" name="Rectangle 31"/>
            <p:cNvSpPr>
              <a:spLocks noChangeArrowheads="1"/>
            </p:cNvSpPr>
            <p:nvPr/>
          </p:nvSpPr>
          <p:spPr bwMode="auto">
            <a:xfrm>
              <a:off x="2224" y="3744"/>
              <a:ext cx="129" cy="308"/>
            </a:xfrm>
            <a:prstGeom prst="rect">
              <a:avLst/>
            </a:prstGeom>
            <a:solidFill>
              <a:srgbClr val="FF0000">
                <a:alpha val="70000"/>
              </a:srgb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600" b="1"/>
                <a:t>0</a:t>
              </a:r>
            </a:p>
            <a:p>
              <a:r>
                <a:rPr lang="en-US" sz="1600" b="1"/>
                <a:t>1</a:t>
              </a:r>
            </a:p>
          </p:txBody>
        </p:sp>
        <p:sp>
          <p:nvSpPr>
            <p:cNvPr id="22560" name="Rectangle 32"/>
            <p:cNvSpPr>
              <a:spLocks noChangeArrowheads="1"/>
            </p:cNvSpPr>
            <p:nvPr/>
          </p:nvSpPr>
          <p:spPr bwMode="auto">
            <a:xfrm>
              <a:off x="2368" y="3744"/>
              <a:ext cx="129" cy="308"/>
            </a:xfrm>
            <a:prstGeom prst="rect">
              <a:avLst/>
            </a:prstGeom>
            <a:solidFill>
              <a:srgbClr val="99CC00">
                <a:alpha val="80000"/>
              </a:srgb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600" b="1"/>
                <a:t>1</a:t>
              </a:r>
              <a:br>
                <a:rPr lang="en-US" sz="1600" b="1"/>
              </a:br>
              <a:r>
                <a:rPr lang="en-US" sz="1600" b="1"/>
                <a:t>0</a:t>
              </a:r>
            </a:p>
          </p:txBody>
        </p:sp>
        <p:sp>
          <p:nvSpPr>
            <p:cNvPr id="22561" name="Rectangle 33"/>
            <p:cNvSpPr>
              <a:spLocks noChangeArrowheads="1"/>
            </p:cNvSpPr>
            <p:nvPr/>
          </p:nvSpPr>
          <p:spPr bwMode="auto">
            <a:xfrm>
              <a:off x="2512" y="3744"/>
              <a:ext cx="129" cy="308"/>
            </a:xfrm>
            <a:prstGeom prst="rect">
              <a:avLst/>
            </a:prstGeom>
            <a:solidFill>
              <a:srgbClr val="FF0000">
                <a:alpha val="70000"/>
              </a:srgb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600" b="1"/>
                <a:t>0</a:t>
              </a:r>
            </a:p>
            <a:p>
              <a:r>
                <a:rPr lang="en-US" sz="1600" b="1"/>
                <a:t>1</a:t>
              </a:r>
            </a:p>
          </p:txBody>
        </p:sp>
        <p:sp>
          <p:nvSpPr>
            <p:cNvPr id="22562" name="Rectangle 34"/>
            <p:cNvSpPr>
              <a:spLocks noChangeArrowheads="1"/>
            </p:cNvSpPr>
            <p:nvPr/>
          </p:nvSpPr>
          <p:spPr bwMode="auto">
            <a:xfrm>
              <a:off x="2664" y="3740"/>
              <a:ext cx="129" cy="308"/>
            </a:xfrm>
            <a:prstGeom prst="rect">
              <a:avLst/>
            </a:prstGeom>
            <a:solidFill>
              <a:srgbClr val="99FF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600" b="1"/>
                <a:t>0</a:t>
              </a:r>
            </a:p>
            <a:p>
              <a:r>
                <a:rPr lang="en-US" sz="1600" b="1"/>
                <a:t>0</a:t>
              </a:r>
            </a:p>
          </p:txBody>
        </p:sp>
        <p:sp>
          <p:nvSpPr>
            <p:cNvPr id="22563" name="Rectangle 35"/>
            <p:cNvSpPr>
              <a:spLocks noChangeArrowheads="1"/>
            </p:cNvSpPr>
            <p:nvPr/>
          </p:nvSpPr>
          <p:spPr bwMode="auto">
            <a:xfrm>
              <a:off x="2808" y="3744"/>
              <a:ext cx="129" cy="308"/>
            </a:xfrm>
            <a:prstGeom prst="rect">
              <a:avLst/>
            </a:prstGeom>
            <a:solidFill>
              <a:srgbClr val="99FF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600" b="1"/>
                <a:t>0</a:t>
              </a:r>
            </a:p>
            <a:p>
              <a:r>
                <a:rPr lang="en-US" sz="1600" b="1"/>
                <a:t>0</a:t>
              </a:r>
            </a:p>
          </p:txBody>
        </p:sp>
        <p:sp>
          <p:nvSpPr>
            <p:cNvPr id="22564" name="Rectangle 36"/>
            <p:cNvSpPr>
              <a:spLocks noChangeArrowheads="1"/>
            </p:cNvSpPr>
            <p:nvPr/>
          </p:nvSpPr>
          <p:spPr bwMode="auto">
            <a:xfrm>
              <a:off x="2951" y="3744"/>
              <a:ext cx="129" cy="308"/>
            </a:xfrm>
            <a:prstGeom prst="rect">
              <a:avLst/>
            </a:prstGeom>
            <a:solidFill>
              <a:srgbClr val="99FF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600" b="1"/>
                <a:t>0</a:t>
              </a:r>
            </a:p>
            <a:p>
              <a:r>
                <a:rPr lang="en-US" sz="1600" b="1"/>
                <a:t>0</a:t>
              </a:r>
            </a:p>
          </p:txBody>
        </p:sp>
        <p:sp>
          <p:nvSpPr>
            <p:cNvPr id="22565" name="Rectangle 37"/>
            <p:cNvSpPr>
              <a:spLocks noChangeArrowheads="1"/>
            </p:cNvSpPr>
            <p:nvPr/>
          </p:nvSpPr>
          <p:spPr bwMode="auto">
            <a:xfrm>
              <a:off x="3095" y="3740"/>
              <a:ext cx="129" cy="308"/>
            </a:xfrm>
            <a:prstGeom prst="rect">
              <a:avLst/>
            </a:prstGeom>
            <a:solidFill>
              <a:srgbClr val="99FF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600" b="1"/>
                <a:t>0</a:t>
              </a:r>
            </a:p>
            <a:p>
              <a:r>
                <a:rPr lang="en-US" sz="1600" b="1"/>
                <a:t>0</a:t>
              </a:r>
            </a:p>
          </p:txBody>
        </p:sp>
        <p:sp>
          <p:nvSpPr>
            <p:cNvPr id="22566" name="Rectangle 38"/>
            <p:cNvSpPr>
              <a:spLocks noChangeArrowheads="1"/>
            </p:cNvSpPr>
            <p:nvPr/>
          </p:nvSpPr>
          <p:spPr bwMode="auto">
            <a:xfrm>
              <a:off x="3232" y="3744"/>
              <a:ext cx="129" cy="308"/>
            </a:xfrm>
            <a:prstGeom prst="rect">
              <a:avLst/>
            </a:prstGeom>
            <a:solidFill>
              <a:srgbClr val="99FF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600" b="1"/>
                <a:t>0</a:t>
              </a:r>
            </a:p>
            <a:p>
              <a:r>
                <a:rPr lang="en-US" sz="1600" b="1"/>
                <a:t>0</a:t>
              </a:r>
            </a:p>
          </p:txBody>
        </p:sp>
        <p:sp>
          <p:nvSpPr>
            <p:cNvPr id="22567" name="Rectangle 39"/>
            <p:cNvSpPr>
              <a:spLocks noChangeArrowheads="1"/>
            </p:cNvSpPr>
            <p:nvPr/>
          </p:nvSpPr>
          <p:spPr bwMode="auto">
            <a:xfrm>
              <a:off x="3376" y="3740"/>
              <a:ext cx="129" cy="308"/>
            </a:xfrm>
            <a:prstGeom prst="rect">
              <a:avLst/>
            </a:prstGeom>
            <a:solidFill>
              <a:srgbClr val="99FF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600" b="1"/>
                <a:t>0</a:t>
              </a:r>
            </a:p>
            <a:p>
              <a:r>
                <a:rPr lang="en-US" sz="1600" b="1"/>
                <a:t>0</a:t>
              </a:r>
            </a:p>
          </p:txBody>
        </p:sp>
        <p:sp>
          <p:nvSpPr>
            <p:cNvPr id="22568" name="Rectangle 40"/>
            <p:cNvSpPr>
              <a:spLocks noChangeArrowheads="1"/>
            </p:cNvSpPr>
            <p:nvPr/>
          </p:nvSpPr>
          <p:spPr bwMode="auto">
            <a:xfrm>
              <a:off x="3519" y="3740"/>
              <a:ext cx="129" cy="308"/>
            </a:xfrm>
            <a:prstGeom prst="rect">
              <a:avLst/>
            </a:prstGeom>
            <a:solidFill>
              <a:srgbClr val="99FF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600" b="1"/>
                <a:t>0</a:t>
              </a:r>
            </a:p>
            <a:p>
              <a:r>
                <a:rPr lang="en-US" sz="1600" b="1"/>
                <a:t>0</a:t>
              </a:r>
            </a:p>
          </p:txBody>
        </p:sp>
        <p:sp>
          <p:nvSpPr>
            <p:cNvPr id="22570" name="Rectangle 42"/>
            <p:cNvSpPr>
              <a:spLocks noChangeArrowheads="1"/>
            </p:cNvSpPr>
            <p:nvPr/>
          </p:nvSpPr>
          <p:spPr bwMode="auto">
            <a:xfrm>
              <a:off x="1262" y="3752"/>
              <a:ext cx="150" cy="3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600" b="1"/>
                <a:t>A</a:t>
              </a:r>
              <a:br>
                <a:rPr lang="en-US" sz="1600" b="1"/>
              </a:br>
              <a:r>
                <a:rPr lang="en-US" sz="1600" b="1"/>
                <a:t>B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BAPA-reduction for WS1S</a:t>
            </a: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457200" y="1471613"/>
            <a:ext cx="8229600" cy="4243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WS1S formula for a regular language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     F = ((A </a:t>
            </a:r>
            <a:r>
              <a:rPr lang="en-US" sz="3200" dirty="0">
                <a:solidFill>
                  <a:srgbClr val="000000"/>
                </a:solidFill>
                <a:latin typeface="cmsy10" pitchFamily="34" charset="0"/>
              </a:rPr>
              <a:t>Æ:</a:t>
            </a:r>
            <a:r>
              <a:rPr lang="en-US" sz="3200" dirty="0">
                <a:solidFill>
                  <a:srgbClr val="000000"/>
                </a:solidFill>
              </a:rPr>
              <a:t>B)(B </a:t>
            </a:r>
            <a:r>
              <a:rPr lang="en-US" sz="3200" dirty="0">
                <a:solidFill>
                  <a:srgbClr val="000000"/>
                </a:solidFill>
                <a:latin typeface="cmsy10" pitchFamily="34" charset="0"/>
              </a:rPr>
              <a:t>Æ:</a:t>
            </a:r>
            <a:r>
              <a:rPr lang="en-US" sz="3200" dirty="0">
                <a:solidFill>
                  <a:srgbClr val="000000"/>
                </a:solidFill>
              </a:rPr>
              <a:t>A))*</a:t>
            </a:r>
            <a:r>
              <a:rPr lang="en-US" sz="3200" b="1" dirty="0">
                <a:solidFill>
                  <a:srgbClr val="000000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</a:rPr>
              <a:t>(</a:t>
            </a:r>
            <a:r>
              <a:rPr lang="en-US" sz="3200" dirty="0">
                <a:solidFill>
                  <a:srgbClr val="000000"/>
                </a:solidFill>
                <a:latin typeface="cmsy10" pitchFamily="34" charset="0"/>
              </a:rPr>
              <a:t>:</a:t>
            </a:r>
            <a:r>
              <a:rPr lang="en-US" sz="3200" dirty="0">
                <a:solidFill>
                  <a:srgbClr val="000000"/>
                </a:solidFill>
              </a:rPr>
              <a:t>B </a:t>
            </a:r>
            <a:r>
              <a:rPr lang="en-US" sz="3200" dirty="0">
                <a:solidFill>
                  <a:srgbClr val="000000"/>
                </a:solidFill>
                <a:latin typeface="cmsy10" pitchFamily="34" charset="0"/>
              </a:rPr>
              <a:t>Æ:</a:t>
            </a:r>
            <a:r>
              <a:rPr lang="en-US" sz="3200" dirty="0">
                <a:solidFill>
                  <a:srgbClr val="000000"/>
                </a:solidFill>
              </a:rPr>
              <a:t>A)</a:t>
            </a:r>
            <a:r>
              <a:rPr lang="en-US" sz="3200" b="1" dirty="0">
                <a:solidFill>
                  <a:srgbClr val="000000"/>
                </a:solidFill>
              </a:rPr>
              <a:t>*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Model of formula F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3200" dirty="0">
              <a:solidFill>
                <a:srgbClr val="000000"/>
              </a:solidFill>
            </a:endParaRP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A,B denote sets of positions in the word w.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   ,   </a:t>
            </a:r>
            <a:r>
              <a:rPr lang="en-US" sz="3200" dirty="0" smtClean="0">
                <a:solidFill>
                  <a:srgbClr val="000000"/>
                </a:solidFill>
              </a:rPr>
              <a:t> ,    ,     </a:t>
            </a:r>
            <a:r>
              <a:rPr lang="en-US" sz="3200" dirty="0">
                <a:solidFill>
                  <a:srgbClr val="000000"/>
                </a:solidFill>
              </a:rPr>
              <a:t>denote Venn regions over A,B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200" dirty="0">
              <a:solidFill>
                <a:srgbClr val="000000"/>
              </a:solidFill>
            </a:endParaRP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Parikh image gives </a:t>
            </a:r>
            <a:r>
              <a:rPr lang="en-US" sz="3200" dirty="0" err="1">
                <a:solidFill>
                  <a:srgbClr val="000000"/>
                </a:solidFill>
              </a:rPr>
              <a:t>card.s</a:t>
            </a:r>
            <a:r>
              <a:rPr lang="en-US" sz="3200" dirty="0">
                <a:solidFill>
                  <a:srgbClr val="000000"/>
                </a:solidFill>
              </a:rPr>
              <a:t> of Venn regions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Parikh(w) = {    </a:t>
            </a:r>
            <a:r>
              <a:rPr lang="en-US" sz="3200" dirty="0">
                <a:solidFill>
                  <a:srgbClr val="000000"/>
                </a:solidFill>
                <a:latin typeface="MT Extra" pitchFamily="18" charset="2"/>
                <a:sym typeface="MT Extra" pitchFamily="18" charset="2"/>
              </a:rPr>
              <a:t> </a:t>
            </a:r>
            <a:r>
              <a:rPr lang="en-US" sz="3200" dirty="0">
                <a:solidFill>
                  <a:srgbClr val="000000"/>
                </a:solidFill>
                <a:sym typeface="MT Extra" pitchFamily="18" charset="2"/>
              </a:rPr>
              <a:t>7,    </a:t>
            </a:r>
            <a:r>
              <a:rPr lang="en-US" sz="3200" dirty="0">
                <a:solidFill>
                  <a:srgbClr val="000000"/>
                </a:solidFill>
                <a:latin typeface="MT Extra" pitchFamily="18" charset="2"/>
                <a:sym typeface="MT Extra" pitchFamily="18" charset="2"/>
              </a:rPr>
              <a:t></a:t>
            </a:r>
            <a:r>
              <a:rPr lang="en-US" sz="3200" dirty="0">
                <a:solidFill>
                  <a:srgbClr val="000000"/>
                </a:solidFill>
                <a:sym typeface="MT Extra" pitchFamily="18" charset="2"/>
              </a:rPr>
              <a:t> 4,    </a:t>
            </a:r>
            <a:r>
              <a:rPr lang="en-US" sz="3200" dirty="0">
                <a:solidFill>
                  <a:srgbClr val="000000"/>
                </a:solidFill>
                <a:latin typeface="MT Extra" pitchFamily="18" charset="2"/>
                <a:sym typeface="MT Extra" pitchFamily="18" charset="2"/>
              </a:rPr>
              <a:t></a:t>
            </a:r>
            <a:r>
              <a:rPr lang="en-US" sz="3200" dirty="0">
                <a:solidFill>
                  <a:srgbClr val="000000"/>
                </a:solidFill>
                <a:sym typeface="MT Extra" pitchFamily="18" charset="2"/>
              </a:rPr>
              <a:t> 4,    </a:t>
            </a:r>
            <a:r>
              <a:rPr lang="en-US" sz="3200" dirty="0">
                <a:solidFill>
                  <a:srgbClr val="000000"/>
                </a:solidFill>
                <a:latin typeface="MT Extra" pitchFamily="18" charset="2"/>
                <a:sym typeface="MT Extra" pitchFamily="18" charset="2"/>
              </a:rPr>
              <a:t></a:t>
            </a:r>
            <a:r>
              <a:rPr lang="en-US" sz="3200" dirty="0">
                <a:solidFill>
                  <a:srgbClr val="000000"/>
                </a:solidFill>
                <a:sym typeface="MT Extra" pitchFamily="18" charset="2"/>
              </a:rPr>
              <a:t> 0}</a:t>
            </a:r>
            <a:endParaRPr lang="en-US" sz="3200" dirty="0">
              <a:solidFill>
                <a:srgbClr val="000000"/>
              </a:solidFill>
              <a:latin typeface="MT Extra" pitchFamily="18" charset="2"/>
              <a:sym typeface="MT Extra" pitchFamily="18" charset="2"/>
            </a:endParaRP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2133600" y="2895600"/>
            <a:ext cx="9144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520700" y="4622800"/>
            <a:ext cx="317500" cy="244475"/>
          </a:xfrm>
          <a:prstGeom prst="rect">
            <a:avLst/>
          </a:prstGeom>
          <a:solidFill>
            <a:srgbClr val="99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 dirty="0"/>
              <a:t>00</a:t>
            </a:r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990600" y="4632325"/>
            <a:ext cx="317500" cy="244475"/>
          </a:xfrm>
          <a:prstGeom prst="rect">
            <a:avLst/>
          </a:prstGeom>
          <a:solidFill>
            <a:srgbClr val="99CC00">
              <a:alpha val="8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 dirty="0"/>
              <a:t>10</a:t>
            </a:r>
          </a:p>
        </p:txBody>
      </p:sp>
      <p:sp>
        <p:nvSpPr>
          <p:cNvPr id="66567" name="Rectangle 7"/>
          <p:cNvSpPr>
            <a:spLocks noChangeArrowheads="1"/>
          </p:cNvSpPr>
          <p:nvPr/>
        </p:nvSpPr>
        <p:spPr bwMode="auto">
          <a:xfrm>
            <a:off x="1511300" y="4632325"/>
            <a:ext cx="317500" cy="244475"/>
          </a:xfrm>
          <a:prstGeom prst="rect">
            <a:avLst/>
          </a:prstGeom>
          <a:solidFill>
            <a:srgbClr val="FF0000">
              <a:alpha val="7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 dirty="0"/>
              <a:t>01</a:t>
            </a:r>
          </a:p>
        </p:txBody>
      </p:sp>
      <p:sp>
        <p:nvSpPr>
          <p:cNvPr id="66568" name="Rectangle 8"/>
          <p:cNvSpPr>
            <a:spLocks noChangeArrowheads="1"/>
          </p:cNvSpPr>
          <p:nvPr/>
        </p:nvSpPr>
        <p:spPr bwMode="auto">
          <a:xfrm>
            <a:off x="1968500" y="4622800"/>
            <a:ext cx="317500" cy="244475"/>
          </a:xfrm>
          <a:prstGeom prst="rect">
            <a:avLst/>
          </a:prstGeom>
          <a:solidFill>
            <a:srgbClr val="FFFF00">
              <a:alpha val="7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 dirty="0"/>
              <a:t>11</a:t>
            </a:r>
          </a:p>
        </p:txBody>
      </p:sp>
      <p:sp>
        <p:nvSpPr>
          <p:cNvPr id="66570" name="Rectangle 10"/>
          <p:cNvSpPr>
            <a:spLocks noChangeArrowheads="1"/>
          </p:cNvSpPr>
          <p:nvPr/>
        </p:nvSpPr>
        <p:spPr bwMode="auto">
          <a:xfrm>
            <a:off x="2387600" y="3276600"/>
            <a:ext cx="204788" cy="488950"/>
          </a:xfrm>
          <a:prstGeom prst="rect">
            <a:avLst/>
          </a:prstGeom>
          <a:solidFill>
            <a:srgbClr val="99CC00">
              <a:alpha val="8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1</a:t>
            </a:r>
            <a:br>
              <a:rPr lang="en-US" sz="1600" b="1"/>
            </a:br>
            <a:r>
              <a:rPr lang="en-US" sz="1600" b="1"/>
              <a:t>0</a:t>
            </a:r>
          </a:p>
        </p:txBody>
      </p:sp>
      <p:sp>
        <p:nvSpPr>
          <p:cNvPr id="66571" name="Rectangle 11"/>
          <p:cNvSpPr>
            <a:spLocks noChangeArrowheads="1"/>
          </p:cNvSpPr>
          <p:nvPr/>
        </p:nvSpPr>
        <p:spPr bwMode="auto">
          <a:xfrm>
            <a:off x="2616200" y="3276600"/>
            <a:ext cx="204788" cy="488950"/>
          </a:xfrm>
          <a:prstGeom prst="rect">
            <a:avLst/>
          </a:prstGeom>
          <a:solidFill>
            <a:srgbClr val="FF0000">
              <a:alpha val="7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</a:t>
            </a:r>
          </a:p>
          <a:p>
            <a:r>
              <a:rPr lang="en-US" sz="1600" b="1"/>
              <a:t>1</a:t>
            </a:r>
          </a:p>
        </p:txBody>
      </p:sp>
      <p:sp>
        <p:nvSpPr>
          <p:cNvPr id="66572" name="Rectangle 12"/>
          <p:cNvSpPr>
            <a:spLocks noChangeArrowheads="1"/>
          </p:cNvSpPr>
          <p:nvPr/>
        </p:nvSpPr>
        <p:spPr bwMode="auto">
          <a:xfrm>
            <a:off x="2844800" y="3276600"/>
            <a:ext cx="204788" cy="488950"/>
          </a:xfrm>
          <a:prstGeom prst="rect">
            <a:avLst/>
          </a:prstGeom>
          <a:solidFill>
            <a:srgbClr val="99CC00">
              <a:alpha val="8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1</a:t>
            </a:r>
            <a:br>
              <a:rPr lang="en-US" sz="1600" b="1"/>
            </a:br>
            <a:r>
              <a:rPr lang="en-US" sz="1600" b="1"/>
              <a:t>0</a:t>
            </a:r>
          </a:p>
        </p:txBody>
      </p:sp>
      <p:sp>
        <p:nvSpPr>
          <p:cNvPr id="66573" name="Rectangle 13"/>
          <p:cNvSpPr>
            <a:spLocks noChangeArrowheads="1"/>
          </p:cNvSpPr>
          <p:nvPr/>
        </p:nvSpPr>
        <p:spPr bwMode="auto">
          <a:xfrm>
            <a:off x="3073400" y="3276600"/>
            <a:ext cx="204788" cy="488950"/>
          </a:xfrm>
          <a:prstGeom prst="rect">
            <a:avLst/>
          </a:prstGeom>
          <a:solidFill>
            <a:srgbClr val="FF0000">
              <a:alpha val="7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</a:t>
            </a:r>
          </a:p>
          <a:p>
            <a:r>
              <a:rPr lang="en-US" sz="1600" b="1"/>
              <a:t>1</a:t>
            </a:r>
          </a:p>
        </p:txBody>
      </p:sp>
      <p:sp>
        <p:nvSpPr>
          <p:cNvPr id="66574" name="Rectangle 14"/>
          <p:cNvSpPr>
            <a:spLocks noChangeArrowheads="1"/>
          </p:cNvSpPr>
          <p:nvPr/>
        </p:nvSpPr>
        <p:spPr bwMode="auto">
          <a:xfrm>
            <a:off x="3302000" y="3276600"/>
            <a:ext cx="204788" cy="488950"/>
          </a:xfrm>
          <a:prstGeom prst="rect">
            <a:avLst/>
          </a:prstGeom>
          <a:solidFill>
            <a:srgbClr val="99CC00">
              <a:alpha val="8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1</a:t>
            </a:r>
            <a:br>
              <a:rPr lang="en-US" sz="1600" b="1"/>
            </a:br>
            <a:r>
              <a:rPr lang="en-US" sz="1600" b="1"/>
              <a:t>0</a:t>
            </a:r>
          </a:p>
        </p:txBody>
      </p:sp>
      <p:sp>
        <p:nvSpPr>
          <p:cNvPr id="66575" name="Rectangle 15"/>
          <p:cNvSpPr>
            <a:spLocks noChangeArrowheads="1"/>
          </p:cNvSpPr>
          <p:nvPr/>
        </p:nvSpPr>
        <p:spPr bwMode="auto">
          <a:xfrm>
            <a:off x="3530600" y="3276600"/>
            <a:ext cx="204788" cy="488950"/>
          </a:xfrm>
          <a:prstGeom prst="rect">
            <a:avLst/>
          </a:prstGeom>
          <a:solidFill>
            <a:srgbClr val="FF0000">
              <a:alpha val="7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</a:t>
            </a:r>
          </a:p>
          <a:p>
            <a:r>
              <a:rPr lang="en-US" sz="1600" b="1"/>
              <a:t>1</a:t>
            </a:r>
          </a:p>
        </p:txBody>
      </p:sp>
      <p:sp>
        <p:nvSpPr>
          <p:cNvPr id="66576" name="Rectangle 16"/>
          <p:cNvSpPr>
            <a:spLocks noChangeArrowheads="1"/>
          </p:cNvSpPr>
          <p:nvPr/>
        </p:nvSpPr>
        <p:spPr bwMode="auto">
          <a:xfrm>
            <a:off x="3759200" y="3276600"/>
            <a:ext cx="204788" cy="488950"/>
          </a:xfrm>
          <a:prstGeom prst="rect">
            <a:avLst/>
          </a:prstGeom>
          <a:solidFill>
            <a:srgbClr val="99CC00">
              <a:alpha val="8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1</a:t>
            </a:r>
            <a:br>
              <a:rPr lang="en-US" sz="1600" b="1"/>
            </a:br>
            <a:r>
              <a:rPr lang="en-US" sz="1600" b="1"/>
              <a:t>0</a:t>
            </a:r>
          </a:p>
        </p:txBody>
      </p:sp>
      <p:sp>
        <p:nvSpPr>
          <p:cNvPr id="66577" name="Rectangle 17"/>
          <p:cNvSpPr>
            <a:spLocks noChangeArrowheads="1"/>
          </p:cNvSpPr>
          <p:nvPr/>
        </p:nvSpPr>
        <p:spPr bwMode="auto">
          <a:xfrm>
            <a:off x="3987800" y="3276600"/>
            <a:ext cx="204788" cy="488950"/>
          </a:xfrm>
          <a:prstGeom prst="rect">
            <a:avLst/>
          </a:prstGeom>
          <a:solidFill>
            <a:srgbClr val="FF0000">
              <a:alpha val="7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</a:t>
            </a:r>
          </a:p>
          <a:p>
            <a:r>
              <a:rPr lang="en-US" sz="1600" b="1"/>
              <a:t>1</a:t>
            </a:r>
          </a:p>
        </p:txBody>
      </p:sp>
      <p:sp>
        <p:nvSpPr>
          <p:cNvPr id="66578" name="Rectangle 18"/>
          <p:cNvSpPr>
            <a:spLocks noChangeArrowheads="1"/>
          </p:cNvSpPr>
          <p:nvPr/>
        </p:nvSpPr>
        <p:spPr bwMode="auto">
          <a:xfrm>
            <a:off x="4229100" y="3270250"/>
            <a:ext cx="204788" cy="488950"/>
          </a:xfrm>
          <a:prstGeom prst="rect">
            <a:avLst/>
          </a:prstGeom>
          <a:solidFill>
            <a:srgbClr val="99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</a:t>
            </a:r>
          </a:p>
          <a:p>
            <a:r>
              <a:rPr lang="en-US" sz="1600" b="1"/>
              <a:t>0</a:t>
            </a:r>
          </a:p>
        </p:txBody>
      </p:sp>
      <p:sp>
        <p:nvSpPr>
          <p:cNvPr id="66579" name="Rectangle 19"/>
          <p:cNvSpPr>
            <a:spLocks noChangeArrowheads="1"/>
          </p:cNvSpPr>
          <p:nvPr/>
        </p:nvSpPr>
        <p:spPr bwMode="auto">
          <a:xfrm>
            <a:off x="4457700" y="3276600"/>
            <a:ext cx="204788" cy="488950"/>
          </a:xfrm>
          <a:prstGeom prst="rect">
            <a:avLst/>
          </a:prstGeom>
          <a:solidFill>
            <a:srgbClr val="99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</a:t>
            </a:r>
          </a:p>
          <a:p>
            <a:r>
              <a:rPr lang="en-US" sz="1600" b="1"/>
              <a:t>0</a:t>
            </a:r>
          </a:p>
        </p:txBody>
      </p:sp>
      <p:sp>
        <p:nvSpPr>
          <p:cNvPr id="66580" name="Rectangle 20"/>
          <p:cNvSpPr>
            <a:spLocks noChangeArrowheads="1"/>
          </p:cNvSpPr>
          <p:nvPr/>
        </p:nvSpPr>
        <p:spPr bwMode="auto">
          <a:xfrm>
            <a:off x="4684713" y="3276600"/>
            <a:ext cx="204787" cy="488950"/>
          </a:xfrm>
          <a:prstGeom prst="rect">
            <a:avLst/>
          </a:prstGeom>
          <a:solidFill>
            <a:srgbClr val="99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</a:t>
            </a:r>
          </a:p>
          <a:p>
            <a:r>
              <a:rPr lang="en-US" sz="1600" b="1"/>
              <a:t>0</a:t>
            </a:r>
          </a:p>
        </p:txBody>
      </p:sp>
      <p:sp>
        <p:nvSpPr>
          <p:cNvPr id="66581" name="Rectangle 21"/>
          <p:cNvSpPr>
            <a:spLocks noChangeArrowheads="1"/>
          </p:cNvSpPr>
          <p:nvPr/>
        </p:nvSpPr>
        <p:spPr bwMode="auto">
          <a:xfrm>
            <a:off x="4913313" y="3270250"/>
            <a:ext cx="204787" cy="488950"/>
          </a:xfrm>
          <a:prstGeom prst="rect">
            <a:avLst/>
          </a:prstGeom>
          <a:solidFill>
            <a:srgbClr val="99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</a:t>
            </a:r>
          </a:p>
          <a:p>
            <a:r>
              <a:rPr lang="en-US" sz="1600" b="1"/>
              <a:t>0</a:t>
            </a:r>
          </a:p>
        </p:txBody>
      </p:sp>
      <p:sp>
        <p:nvSpPr>
          <p:cNvPr id="66582" name="Rectangle 22"/>
          <p:cNvSpPr>
            <a:spLocks noChangeArrowheads="1"/>
          </p:cNvSpPr>
          <p:nvPr/>
        </p:nvSpPr>
        <p:spPr bwMode="auto">
          <a:xfrm>
            <a:off x="5130800" y="3276600"/>
            <a:ext cx="204788" cy="488950"/>
          </a:xfrm>
          <a:prstGeom prst="rect">
            <a:avLst/>
          </a:prstGeom>
          <a:solidFill>
            <a:srgbClr val="99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</a:t>
            </a:r>
          </a:p>
          <a:p>
            <a:r>
              <a:rPr lang="en-US" sz="1600" b="1"/>
              <a:t>0</a:t>
            </a:r>
          </a:p>
        </p:txBody>
      </p:sp>
      <p:sp>
        <p:nvSpPr>
          <p:cNvPr id="66583" name="Rectangle 23"/>
          <p:cNvSpPr>
            <a:spLocks noChangeArrowheads="1"/>
          </p:cNvSpPr>
          <p:nvPr/>
        </p:nvSpPr>
        <p:spPr bwMode="auto">
          <a:xfrm>
            <a:off x="5359400" y="3270250"/>
            <a:ext cx="204788" cy="488950"/>
          </a:xfrm>
          <a:prstGeom prst="rect">
            <a:avLst/>
          </a:prstGeom>
          <a:solidFill>
            <a:srgbClr val="99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</a:t>
            </a:r>
          </a:p>
          <a:p>
            <a:r>
              <a:rPr lang="en-US" sz="1600" b="1"/>
              <a:t>0</a:t>
            </a:r>
          </a:p>
        </p:txBody>
      </p:sp>
      <p:sp>
        <p:nvSpPr>
          <p:cNvPr id="66584" name="Rectangle 24"/>
          <p:cNvSpPr>
            <a:spLocks noChangeArrowheads="1"/>
          </p:cNvSpPr>
          <p:nvPr/>
        </p:nvSpPr>
        <p:spPr bwMode="auto">
          <a:xfrm>
            <a:off x="5586413" y="3270250"/>
            <a:ext cx="204787" cy="488950"/>
          </a:xfrm>
          <a:prstGeom prst="rect">
            <a:avLst/>
          </a:prstGeom>
          <a:solidFill>
            <a:srgbClr val="99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</a:t>
            </a:r>
          </a:p>
          <a:p>
            <a:r>
              <a:rPr lang="en-US" sz="1600" b="1"/>
              <a:t>0</a:t>
            </a:r>
          </a:p>
        </p:txBody>
      </p:sp>
      <p:sp>
        <p:nvSpPr>
          <p:cNvPr id="66586" name="Rectangle 26"/>
          <p:cNvSpPr>
            <a:spLocks noChangeArrowheads="1"/>
          </p:cNvSpPr>
          <p:nvPr/>
        </p:nvSpPr>
        <p:spPr bwMode="auto">
          <a:xfrm>
            <a:off x="2003425" y="3289300"/>
            <a:ext cx="238125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A</a:t>
            </a:r>
            <a:br>
              <a:rPr lang="en-US" sz="1600" b="1"/>
            </a:br>
            <a:r>
              <a:rPr lang="en-US" sz="1600" b="1"/>
              <a:t>B</a:t>
            </a:r>
          </a:p>
        </p:txBody>
      </p:sp>
      <p:sp>
        <p:nvSpPr>
          <p:cNvPr id="66587" name="Text Box 27"/>
          <p:cNvSpPr txBox="1">
            <a:spLocks noChangeArrowheads="1"/>
          </p:cNvSpPr>
          <p:nvPr/>
        </p:nvSpPr>
        <p:spPr bwMode="auto">
          <a:xfrm>
            <a:off x="5867400" y="3187700"/>
            <a:ext cx="72707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3200"/>
              <a:t>} w</a:t>
            </a:r>
          </a:p>
        </p:txBody>
      </p:sp>
      <p:sp>
        <p:nvSpPr>
          <p:cNvPr id="66588" name="Rectangle 28"/>
          <p:cNvSpPr>
            <a:spLocks noChangeArrowheads="1"/>
          </p:cNvSpPr>
          <p:nvPr/>
        </p:nvSpPr>
        <p:spPr bwMode="auto">
          <a:xfrm>
            <a:off x="2959100" y="6096000"/>
            <a:ext cx="317500" cy="244475"/>
          </a:xfrm>
          <a:prstGeom prst="rect">
            <a:avLst/>
          </a:prstGeom>
          <a:solidFill>
            <a:srgbClr val="99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00</a:t>
            </a:r>
          </a:p>
        </p:txBody>
      </p:sp>
      <p:sp>
        <p:nvSpPr>
          <p:cNvPr id="66589" name="Rectangle 29"/>
          <p:cNvSpPr>
            <a:spLocks noChangeArrowheads="1"/>
          </p:cNvSpPr>
          <p:nvPr/>
        </p:nvSpPr>
        <p:spPr bwMode="auto">
          <a:xfrm>
            <a:off x="4267200" y="6096000"/>
            <a:ext cx="317500" cy="244475"/>
          </a:xfrm>
          <a:prstGeom prst="rect">
            <a:avLst/>
          </a:prstGeom>
          <a:solidFill>
            <a:srgbClr val="99CC00">
              <a:alpha val="8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10</a:t>
            </a:r>
          </a:p>
        </p:txBody>
      </p:sp>
      <p:sp>
        <p:nvSpPr>
          <p:cNvPr id="66590" name="Rectangle 30"/>
          <p:cNvSpPr>
            <a:spLocks noChangeArrowheads="1"/>
          </p:cNvSpPr>
          <p:nvPr/>
        </p:nvSpPr>
        <p:spPr bwMode="auto">
          <a:xfrm>
            <a:off x="5575300" y="6096000"/>
            <a:ext cx="317500" cy="244475"/>
          </a:xfrm>
          <a:prstGeom prst="rect">
            <a:avLst/>
          </a:prstGeom>
          <a:solidFill>
            <a:srgbClr val="FF0000">
              <a:alpha val="7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01</a:t>
            </a:r>
          </a:p>
        </p:txBody>
      </p:sp>
      <p:sp>
        <p:nvSpPr>
          <p:cNvPr id="66591" name="Rectangle 31"/>
          <p:cNvSpPr>
            <a:spLocks noChangeArrowheads="1"/>
          </p:cNvSpPr>
          <p:nvPr/>
        </p:nvSpPr>
        <p:spPr bwMode="auto">
          <a:xfrm>
            <a:off x="6870700" y="6096000"/>
            <a:ext cx="317500" cy="244475"/>
          </a:xfrm>
          <a:prstGeom prst="rect">
            <a:avLst/>
          </a:prstGeom>
          <a:solidFill>
            <a:srgbClr val="FFFF00">
              <a:alpha val="7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11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182563"/>
            <a:ext cx="8229600" cy="960437"/>
          </a:xfrm>
        </p:spPr>
        <p:txBody>
          <a:bodyPr/>
          <a:lstStyle/>
          <a:p>
            <a:r>
              <a:rPr lang="en-US" dirty="0" smtClean="0"/>
              <a:t>Software Verification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304800" y="995363"/>
            <a:ext cx="8543925" cy="5646737"/>
          </a:xfrm>
        </p:spPr>
        <p:txBody>
          <a:bodyPr/>
          <a:lstStyle/>
          <a:p>
            <a:pPr>
              <a:buFontTx/>
              <a:buNone/>
            </a:pPr>
            <a:r>
              <a:rPr lang="hr-HR" sz="2000" b="1" dirty="0" smtClean="0">
                <a:latin typeface="Courier New" pitchFamily="49" charset="0"/>
                <a:cs typeface="Courier New" pitchFamily="49" charset="0"/>
              </a:rPr>
              <a:t>class</a:t>
            </a:r>
            <a:r>
              <a:rPr lang="hr-HR" sz="2000" dirty="0" smtClean="0">
                <a:latin typeface="Courier New" pitchFamily="49" charset="0"/>
                <a:cs typeface="Courier New" pitchFamily="49" charset="0"/>
              </a:rPr>
              <a:t> List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List next;</a:t>
            </a:r>
          </a:p>
          <a:p>
            <a:pPr>
              <a:buFontTx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Object data;</a:t>
            </a:r>
          </a:p>
          <a:p>
            <a:pPr>
              <a:buFontTx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List root;</a:t>
            </a:r>
          </a:p>
          <a:p>
            <a:pPr>
              <a:buFontTx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private static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size;  </a:t>
            </a:r>
          </a:p>
          <a:p>
            <a:pPr>
              <a:buFontTx/>
              <a:buNone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public static void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addNew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(Object x)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List n1 =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List();</a:t>
            </a:r>
          </a:p>
          <a:p>
            <a:pPr>
              <a:buFontTx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n1.next = root;</a:t>
            </a:r>
          </a:p>
          <a:p>
            <a:pPr>
              <a:buFontTx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n1.data = x;</a:t>
            </a:r>
          </a:p>
          <a:p>
            <a:pPr>
              <a:buFontTx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root = n1;</a:t>
            </a:r>
          </a:p>
          <a:p>
            <a:pPr>
              <a:buFontTx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size = size + 1;</a:t>
            </a:r>
          </a:p>
          <a:p>
            <a:pPr>
              <a:buFontTx/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34820" name="Text Box 9"/>
          <p:cNvSpPr txBox="1">
            <a:spLocks noChangeArrowheads="1"/>
          </p:cNvSpPr>
          <p:nvPr/>
        </p:nvSpPr>
        <p:spPr bwMode="auto">
          <a:xfrm>
            <a:off x="6137275" y="4375150"/>
            <a:ext cx="63023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hangingPunct="0">
              <a:lnSpc>
                <a:spcPct val="83000"/>
              </a:lnSpc>
              <a:buClr>
                <a:srgbClr val="000000"/>
              </a:buClr>
              <a:buSzPct val="45000"/>
              <a:buFont typeface="Lucida Calligraphy" pitchFamily="66" charset="0"/>
              <a:buNone/>
            </a:pPr>
            <a:r>
              <a:rPr lang="en-GB"/>
              <a:t>next</a:t>
            </a:r>
          </a:p>
        </p:txBody>
      </p:sp>
      <p:sp>
        <p:nvSpPr>
          <p:cNvPr id="6" name="Oval 10"/>
          <p:cNvSpPr>
            <a:spLocks noChangeArrowheads="1"/>
          </p:cNvSpPr>
          <p:nvPr/>
        </p:nvSpPr>
        <p:spPr bwMode="auto">
          <a:xfrm>
            <a:off x="4729163" y="4700588"/>
            <a:ext cx="360362" cy="336550"/>
          </a:xfrm>
          <a:prstGeom prst="ellipse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endParaRPr lang="en-US"/>
          </a:p>
        </p:txBody>
      </p:sp>
      <p:sp>
        <p:nvSpPr>
          <p:cNvPr id="34822" name="Oval 11"/>
          <p:cNvSpPr>
            <a:spLocks noChangeArrowheads="1"/>
          </p:cNvSpPr>
          <p:nvPr/>
        </p:nvSpPr>
        <p:spPr bwMode="auto">
          <a:xfrm>
            <a:off x="5776913" y="4700588"/>
            <a:ext cx="360362" cy="336550"/>
          </a:xfrm>
          <a:prstGeom prst="ellipse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endParaRPr lang="en-US"/>
          </a:p>
        </p:txBody>
      </p:sp>
      <p:sp>
        <p:nvSpPr>
          <p:cNvPr id="34823" name="Oval 12"/>
          <p:cNvSpPr>
            <a:spLocks noChangeArrowheads="1"/>
          </p:cNvSpPr>
          <p:nvPr/>
        </p:nvSpPr>
        <p:spPr bwMode="auto">
          <a:xfrm>
            <a:off x="6821488" y="4700588"/>
            <a:ext cx="360362" cy="336550"/>
          </a:xfrm>
          <a:prstGeom prst="ellipse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endParaRPr lang="en-US"/>
          </a:p>
        </p:txBody>
      </p:sp>
      <p:sp>
        <p:nvSpPr>
          <p:cNvPr id="34824" name="Oval 13"/>
          <p:cNvSpPr>
            <a:spLocks noChangeArrowheads="1"/>
          </p:cNvSpPr>
          <p:nvPr/>
        </p:nvSpPr>
        <p:spPr bwMode="auto">
          <a:xfrm>
            <a:off x="7845425" y="4700588"/>
            <a:ext cx="361950" cy="336550"/>
          </a:xfrm>
          <a:prstGeom prst="ellipse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endParaRPr lang="en-US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 flipH="1">
            <a:off x="5087938" y="4813300"/>
            <a:ext cx="692150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6" name="Line 15"/>
          <p:cNvSpPr>
            <a:spLocks noChangeShapeType="1"/>
          </p:cNvSpPr>
          <p:nvPr/>
        </p:nvSpPr>
        <p:spPr bwMode="auto">
          <a:xfrm flipH="1">
            <a:off x="6134100" y="4813300"/>
            <a:ext cx="690563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7" name="Line 16"/>
          <p:cNvSpPr>
            <a:spLocks noChangeShapeType="1"/>
          </p:cNvSpPr>
          <p:nvPr/>
        </p:nvSpPr>
        <p:spPr bwMode="auto">
          <a:xfrm flipH="1">
            <a:off x="7180263" y="4813300"/>
            <a:ext cx="688975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5110163" y="4375150"/>
            <a:ext cx="63182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hangingPunct="0">
              <a:lnSpc>
                <a:spcPct val="83000"/>
              </a:lnSpc>
              <a:buClr>
                <a:srgbClr val="000000"/>
              </a:buClr>
              <a:buSzPct val="45000"/>
              <a:buFont typeface="Lucida Calligraphy" pitchFamily="66" charset="0"/>
              <a:buNone/>
            </a:pPr>
            <a:r>
              <a:rPr lang="en-GB"/>
              <a:t>next</a:t>
            </a:r>
          </a:p>
        </p:txBody>
      </p:sp>
      <p:sp>
        <p:nvSpPr>
          <p:cNvPr id="34829" name="Text Box 18"/>
          <p:cNvSpPr txBox="1">
            <a:spLocks noChangeArrowheads="1"/>
          </p:cNvSpPr>
          <p:nvPr/>
        </p:nvSpPr>
        <p:spPr bwMode="auto">
          <a:xfrm>
            <a:off x="7181850" y="4375150"/>
            <a:ext cx="63023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hangingPunct="0">
              <a:lnSpc>
                <a:spcPct val="83000"/>
              </a:lnSpc>
              <a:buClr>
                <a:srgbClr val="000000"/>
              </a:buClr>
              <a:buSzPct val="45000"/>
              <a:buFont typeface="Lucida Calligraphy" pitchFamily="66" charset="0"/>
              <a:buNone/>
            </a:pPr>
            <a:r>
              <a:rPr lang="en-GB"/>
              <a:t>next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5546725" y="3765550"/>
            <a:ext cx="630238" cy="914400"/>
            <a:chOff x="5618805" y="3581400"/>
            <a:chExt cx="629595" cy="914400"/>
          </a:xfrm>
        </p:grpSpPr>
        <p:sp>
          <p:nvSpPr>
            <p:cNvPr id="34847" name="Line 19"/>
            <p:cNvSpPr>
              <a:spLocks noChangeShapeType="1"/>
            </p:cNvSpPr>
            <p:nvPr/>
          </p:nvSpPr>
          <p:spPr bwMode="auto">
            <a:xfrm flipH="1" flipV="1">
              <a:off x="5943599" y="3886200"/>
              <a:ext cx="45719" cy="6096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48" name="Text Box 20"/>
            <p:cNvSpPr txBox="1">
              <a:spLocks noChangeArrowheads="1"/>
            </p:cNvSpPr>
            <p:nvPr/>
          </p:nvSpPr>
          <p:spPr bwMode="auto">
            <a:xfrm>
              <a:off x="5618805" y="3581400"/>
              <a:ext cx="629595" cy="279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hangingPunct="0">
                <a:lnSpc>
                  <a:spcPct val="83000"/>
                </a:lnSpc>
                <a:buClr>
                  <a:srgbClr val="000000"/>
                </a:buClr>
                <a:buSzPct val="45000"/>
                <a:buFont typeface="Lucida Calligraphy" pitchFamily="66" charset="0"/>
                <a:buNone/>
              </a:pPr>
              <a:r>
                <a:rPr lang="en-GB"/>
                <a:t>root</a:t>
              </a:r>
            </a:p>
          </p:txBody>
        </p:sp>
      </p:grp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4899025" y="5046663"/>
            <a:ext cx="0" cy="11096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4933950" y="5586413"/>
            <a:ext cx="63182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hangingPunct="0">
              <a:lnSpc>
                <a:spcPct val="83000"/>
              </a:lnSpc>
              <a:buClr>
                <a:srgbClr val="000000"/>
              </a:buClr>
              <a:buSzPct val="45000"/>
              <a:buFont typeface="Lucida Calligraphy" pitchFamily="66" charset="0"/>
              <a:buNone/>
            </a:pPr>
            <a:r>
              <a:rPr lang="en-GB"/>
              <a:t>data</a:t>
            </a:r>
          </a:p>
        </p:txBody>
      </p:sp>
      <p:sp>
        <p:nvSpPr>
          <p:cNvPr id="34833" name="Line 23"/>
          <p:cNvSpPr>
            <a:spLocks noChangeShapeType="1"/>
          </p:cNvSpPr>
          <p:nvPr/>
        </p:nvSpPr>
        <p:spPr bwMode="auto">
          <a:xfrm>
            <a:off x="5945188" y="5029200"/>
            <a:ext cx="0" cy="11096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34834" name="Text Box 24"/>
          <p:cNvSpPr txBox="1">
            <a:spLocks noChangeArrowheads="1"/>
          </p:cNvSpPr>
          <p:nvPr/>
        </p:nvSpPr>
        <p:spPr bwMode="auto">
          <a:xfrm>
            <a:off x="5981700" y="5568950"/>
            <a:ext cx="63023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hangingPunct="0">
              <a:lnSpc>
                <a:spcPct val="83000"/>
              </a:lnSpc>
              <a:buClr>
                <a:srgbClr val="000000"/>
              </a:buClr>
              <a:buSzPct val="45000"/>
              <a:buFont typeface="Lucida Calligraphy" pitchFamily="66" charset="0"/>
              <a:buNone/>
            </a:pPr>
            <a:r>
              <a:rPr lang="en-GB"/>
              <a:t>data</a:t>
            </a:r>
          </a:p>
        </p:txBody>
      </p:sp>
      <p:sp>
        <p:nvSpPr>
          <p:cNvPr id="34835" name="Line 25"/>
          <p:cNvSpPr>
            <a:spLocks noChangeShapeType="1"/>
          </p:cNvSpPr>
          <p:nvPr/>
        </p:nvSpPr>
        <p:spPr bwMode="auto">
          <a:xfrm>
            <a:off x="6991350" y="5037138"/>
            <a:ext cx="0" cy="11096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34836" name="Text Box 26"/>
          <p:cNvSpPr txBox="1">
            <a:spLocks noChangeArrowheads="1"/>
          </p:cNvSpPr>
          <p:nvPr/>
        </p:nvSpPr>
        <p:spPr bwMode="auto">
          <a:xfrm>
            <a:off x="7027863" y="5576888"/>
            <a:ext cx="630237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hangingPunct="0">
              <a:lnSpc>
                <a:spcPct val="83000"/>
              </a:lnSpc>
              <a:buClr>
                <a:srgbClr val="000000"/>
              </a:buClr>
              <a:buSzPct val="45000"/>
              <a:buFont typeface="Lucida Calligraphy" pitchFamily="66" charset="0"/>
              <a:buNone/>
            </a:pPr>
            <a:r>
              <a:rPr lang="en-GB"/>
              <a:t>data</a:t>
            </a:r>
          </a:p>
        </p:txBody>
      </p:sp>
      <p:sp>
        <p:nvSpPr>
          <p:cNvPr id="34837" name="Line 27"/>
          <p:cNvSpPr>
            <a:spLocks noChangeShapeType="1"/>
          </p:cNvSpPr>
          <p:nvPr/>
        </p:nvSpPr>
        <p:spPr bwMode="auto">
          <a:xfrm>
            <a:off x="8024813" y="5033963"/>
            <a:ext cx="0" cy="11096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34838" name="Text Box 28"/>
          <p:cNvSpPr txBox="1">
            <a:spLocks noChangeArrowheads="1"/>
          </p:cNvSpPr>
          <p:nvPr/>
        </p:nvSpPr>
        <p:spPr bwMode="auto">
          <a:xfrm>
            <a:off x="8059738" y="5572125"/>
            <a:ext cx="63182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hangingPunct="0">
              <a:lnSpc>
                <a:spcPct val="83000"/>
              </a:lnSpc>
              <a:buClr>
                <a:srgbClr val="000000"/>
              </a:buClr>
              <a:buSzPct val="45000"/>
              <a:buFont typeface="Lucida Calligraphy" pitchFamily="66" charset="0"/>
              <a:buNone/>
            </a:pPr>
            <a:r>
              <a:rPr lang="en-GB"/>
              <a:t>data</a:t>
            </a:r>
          </a:p>
        </p:txBody>
      </p:sp>
      <p:sp>
        <p:nvSpPr>
          <p:cNvPr id="34839" name="Oval 29"/>
          <p:cNvSpPr>
            <a:spLocks noChangeArrowheads="1"/>
          </p:cNvSpPr>
          <p:nvPr/>
        </p:nvSpPr>
        <p:spPr bwMode="auto">
          <a:xfrm>
            <a:off x="4724400" y="6127750"/>
            <a:ext cx="385763" cy="33496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r>
              <a:rPr lang="en-US" sz="2000"/>
              <a:t>x</a:t>
            </a:r>
          </a:p>
        </p:txBody>
      </p:sp>
      <p:sp>
        <p:nvSpPr>
          <p:cNvPr id="34840" name="Oval 30"/>
          <p:cNvSpPr>
            <a:spLocks noChangeArrowheads="1"/>
          </p:cNvSpPr>
          <p:nvPr/>
        </p:nvSpPr>
        <p:spPr bwMode="auto">
          <a:xfrm>
            <a:off x="5761038" y="6127750"/>
            <a:ext cx="385762" cy="33496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endParaRPr lang="en-US"/>
          </a:p>
        </p:txBody>
      </p:sp>
      <p:sp>
        <p:nvSpPr>
          <p:cNvPr id="34841" name="Oval 31"/>
          <p:cNvSpPr>
            <a:spLocks noChangeArrowheads="1"/>
          </p:cNvSpPr>
          <p:nvPr/>
        </p:nvSpPr>
        <p:spPr bwMode="auto">
          <a:xfrm>
            <a:off x="6811963" y="6127750"/>
            <a:ext cx="385762" cy="33496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endParaRPr lang="en-US"/>
          </a:p>
        </p:txBody>
      </p:sp>
      <p:sp>
        <p:nvSpPr>
          <p:cNvPr id="34842" name="Oval 32"/>
          <p:cNvSpPr>
            <a:spLocks noChangeArrowheads="1"/>
          </p:cNvSpPr>
          <p:nvPr/>
        </p:nvSpPr>
        <p:spPr bwMode="auto">
          <a:xfrm>
            <a:off x="7839075" y="6142038"/>
            <a:ext cx="385763" cy="334962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endParaRPr lang="en-US"/>
          </a:p>
        </p:txBody>
      </p:sp>
      <p:sp>
        <p:nvSpPr>
          <p:cNvPr id="34843" name="Text Box 18"/>
          <p:cNvSpPr txBox="1">
            <a:spLocks noChangeArrowheads="1"/>
          </p:cNvSpPr>
          <p:nvPr/>
        </p:nvSpPr>
        <p:spPr bwMode="auto">
          <a:xfrm>
            <a:off x="3125788" y="5848350"/>
            <a:ext cx="9239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hangingPunct="0">
              <a:lnSpc>
                <a:spcPct val="83000"/>
              </a:lnSpc>
              <a:buClr>
                <a:srgbClr val="000000"/>
              </a:buClr>
              <a:buSzPct val="45000"/>
              <a:buFont typeface="Lucida Calligraphy" pitchFamily="66" charset="0"/>
              <a:buNone/>
            </a:pPr>
            <a:r>
              <a:rPr lang="en-GB"/>
              <a:t>size:</a:t>
            </a:r>
          </a:p>
        </p:txBody>
      </p:sp>
      <p:sp>
        <p:nvSpPr>
          <p:cNvPr id="31" name="Text Box 18"/>
          <p:cNvSpPr txBox="1">
            <a:spLocks noChangeArrowheads="1"/>
          </p:cNvSpPr>
          <p:nvPr/>
        </p:nvSpPr>
        <p:spPr bwMode="auto">
          <a:xfrm>
            <a:off x="4003675" y="5864225"/>
            <a:ext cx="37941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hangingPunct="0">
              <a:lnSpc>
                <a:spcPct val="83000"/>
              </a:lnSpc>
              <a:buClr>
                <a:srgbClr val="000000"/>
              </a:buClr>
              <a:buSzPct val="45000"/>
              <a:buFont typeface="Lucida Calligraphy" pitchFamily="66" charset="0"/>
              <a:buNone/>
            </a:pPr>
            <a:r>
              <a:rPr lang="en-GB"/>
              <a:t>3</a:t>
            </a: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4024313" y="5856288"/>
            <a:ext cx="381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hangingPunct="0">
              <a:lnSpc>
                <a:spcPct val="83000"/>
              </a:lnSpc>
              <a:buClr>
                <a:srgbClr val="000000"/>
              </a:buClr>
              <a:buSzPct val="45000"/>
              <a:buFont typeface="Lucida Calligraphy" pitchFamily="66" charset="0"/>
              <a:buNone/>
            </a:pPr>
            <a:r>
              <a:rPr lang="en-GB"/>
              <a:t>4</a:t>
            </a:r>
          </a:p>
        </p:txBody>
      </p:sp>
      <p:sp>
        <p:nvSpPr>
          <p:cNvPr id="34846" name="Rectangle 28"/>
          <p:cNvSpPr>
            <a:spLocks noChangeArrowheads="1"/>
          </p:cNvSpPr>
          <p:nvPr/>
        </p:nvSpPr>
        <p:spPr bwMode="auto">
          <a:xfrm>
            <a:off x="587375" y="2836863"/>
            <a:ext cx="82683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ensure |{data(n). next*(</a:t>
            </a:r>
            <a:r>
              <a:rPr lang="en-US" sz="2000" b="1" dirty="0" err="1">
                <a:solidFill>
                  <a:srgbClr val="002060"/>
                </a:solidFill>
              </a:rPr>
              <a:t>root,n</a:t>
            </a:r>
            <a:r>
              <a:rPr lang="en-US" sz="2000" b="1" dirty="0">
                <a:solidFill>
                  <a:srgbClr val="002060"/>
                </a:solidFill>
              </a:rPr>
              <a:t>)}| = |old({data(n). next*(</a:t>
            </a:r>
            <a:r>
              <a:rPr lang="en-US" sz="2000" b="1" dirty="0" err="1">
                <a:solidFill>
                  <a:srgbClr val="002060"/>
                </a:solidFill>
              </a:rPr>
              <a:t>root,n</a:t>
            </a:r>
            <a:r>
              <a:rPr lang="en-US" sz="2000" b="1" dirty="0">
                <a:solidFill>
                  <a:srgbClr val="002060"/>
                </a:solidFill>
              </a:rPr>
              <a:t>)})| + 1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807762" y="1683603"/>
            <a:ext cx="3944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Set of stored objects:</a:t>
            </a:r>
          </a:p>
          <a:p>
            <a:pPr algn="r"/>
            <a:r>
              <a:rPr lang="en-US" b="1" dirty="0" smtClean="0">
                <a:solidFill>
                  <a:srgbClr val="0070C0"/>
                </a:solidFill>
              </a:rPr>
              <a:t>{data(n). next*(</a:t>
            </a:r>
            <a:r>
              <a:rPr lang="en-US" b="1" dirty="0" err="1" smtClean="0">
                <a:solidFill>
                  <a:srgbClr val="0070C0"/>
                </a:solidFill>
              </a:rPr>
              <a:t>root,n</a:t>
            </a:r>
            <a:r>
              <a:rPr lang="en-US" b="1" dirty="0" smtClean="0">
                <a:solidFill>
                  <a:srgbClr val="0070C0"/>
                </a:solidFill>
              </a:rPr>
              <a:t>)} 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1111E-6 L -0.11545 1.11111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3" grpId="0"/>
      <p:bldP spid="17" grpId="0" animBg="1"/>
      <p:bldP spid="18" grpId="0"/>
      <p:bldP spid="31" grpId="0"/>
      <p:bldP spid="32" grpId="0"/>
      <p:bldP spid="34846" grpId="0"/>
      <p:bldP spid="3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457200" y="155575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BAPA-reduction for WS1S</a:t>
            </a: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457200" y="1471613"/>
            <a:ext cx="8229600" cy="4243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WS1S formula for a regular language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     F = ((A 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Æ:</a:t>
            </a:r>
            <a:r>
              <a:rPr lang="en-US" sz="3200">
                <a:solidFill>
                  <a:srgbClr val="000000"/>
                </a:solidFill>
              </a:rPr>
              <a:t>B)(B 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Æ:</a:t>
            </a:r>
            <a:r>
              <a:rPr lang="en-US" sz="3200">
                <a:solidFill>
                  <a:srgbClr val="000000"/>
                </a:solidFill>
              </a:rPr>
              <a:t>A))*</a:t>
            </a:r>
            <a:r>
              <a:rPr lang="en-US" sz="3200" b="1">
                <a:solidFill>
                  <a:srgbClr val="000000"/>
                </a:solidFill>
              </a:rPr>
              <a:t> </a:t>
            </a:r>
            <a:r>
              <a:rPr lang="en-US" sz="3200">
                <a:solidFill>
                  <a:srgbClr val="000000"/>
                </a:solidFill>
              </a:rPr>
              <a:t>(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:</a:t>
            </a:r>
            <a:r>
              <a:rPr lang="en-US" sz="3200">
                <a:solidFill>
                  <a:srgbClr val="000000"/>
                </a:solidFill>
              </a:rPr>
              <a:t>B 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Æ:</a:t>
            </a:r>
            <a:r>
              <a:rPr lang="en-US" sz="3200">
                <a:solidFill>
                  <a:srgbClr val="000000"/>
                </a:solidFill>
              </a:rPr>
              <a:t>A)</a:t>
            </a:r>
            <a:r>
              <a:rPr lang="en-US" sz="3200" b="1">
                <a:solidFill>
                  <a:srgbClr val="000000"/>
                </a:solidFill>
              </a:rPr>
              <a:t>*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3200" b="1">
              <a:solidFill>
                <a:srgbClr val="000000"/>
              </a:solidFill>
            </a:endParaRP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Parikh image of the models of F: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Parikh(F) = {(q,p,p,0) | q,p 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¸</a:t>
            </a:r>
            <a:r>
              <a:rPr lang="en-US" sz="3200">
                <a:solidFill>
                  <a:srgbClr val="000000"/>
                </a:solidFill>
              </a:rPr>
              <a:t> 0}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3200">
              <a:solidFill>
                <a:srgbClr val="000000"/>
              </a:solidFill>
            </a:endParaRP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BAPA formula for projection of F onto A,B:</a:t>
            </a:r>
          </a:p>
          <a:p>
            <a:pPr algn="l">
              <a:spcBef>
                <a:spcPts val="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</a:rPr>
              <a:t>|A 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Å</a:t>
            </a:r>
            <a:r>
              <a:rPr lang="en-US" sz="3200">
                <a:solidFill>
                  <a:srgbClr val="000000"/>
                </a:solidFill>
              </a:rPr>
              <a:t> B</a:t>
            </a:r>
            <a:r>
              <a:rPr lang="en-US" sz="3200" baseline="30000">
                <a:solidFill>
                  <a:srgbClr val="000000"/>
                </a:solidFill>
              </a:rPr>
              <a:t>c</a:t>
            </a:r>
            <a:r>
              <a:rPr lang="en-US" sz="3200">
                <a:solidFill>
                  <a:srgbClr val="000000"/>
                </a:solidFill>
              </a:rPr>
              <a:t>| = |A</a:t>
            </a:r>
            <a:r>
              <a:rPr lang="en-US" sz="3200" baseline="30000">
                <a:solidFill>
                  <a:srgbClr val="000000"/>
                </a:solidFill>
              </a:rPr>
              <a:t>c</a:t>
            </a:r>
            <a:r>
              <a:rPr lang="en-US" sz="3200">
                <a:solidFill>
                  <a:srgbClr val="000000"/>
                </a:solidFill>
              </a:rPr>
              <a:t> 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Å</a:t>
            </a:r>
            <a:r>
              <a:rPr lang="en-US" sz="3200">
                <a:solidFill>
                  <a:srgbClr val="000000"/>
                </a:solidFill>
              </a:rPr>
              <a:t> B| 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Æ</a:t>
            </a:r>
            <a:r>
              <a:rPr lang="en-US" sz="3200">
                <a:solidFill>
                  <a:srgbClr val="000000"/>
                </a:solidFill>
              </a:rPr>
              <a:t> |A </a:t>
            </a:r>
            <a:r>
              <a:rPr lang="en-US" sz="3200">
                <a:solidFill>
                  <a:srgbClr val="000000"/>
                </a:solidFill>
                <a:latin typeface="cmsy10" pitchFamily="34" charset="0"/>
              </a:rPr>
              <a:t>Å</a:t>
            </a:r>
            <a:r>
              <a:rPr lang="en-US" sz="3200">
                <a:solidFill>
                  <a:srgbClr val="000000"/>
                </a:solidFill>
              </a:rPr>
              <a:t> B| = 0</a:t>
            </a:r>
          </a:p>
        </p:txBody>
      </p:sp>
      <p:sp>
        <p:nvSpPr>
          <p:cNvPr id="70686" name="Rectangle 30"/>
          <p:cNvSpPr>
            <a:spLocks noChangeArrowheads="1"/>
          </p:cNvSpPr>
          <p:nvPr/>
        </p:nvSpPr>
        <p:spPr bwMode="auto">
          <a:xfrm>
            <a:off x="2832100" y="4419600"/>
            <a:ext cx="317500" cy="244475"/>
          </a:xfrm>
          <a:prstGeom prst="rect">
            <a:avLst/>
          </a:prstGeom>
          <a:solidFill>
            <a:srgbClr val="99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00</a:t>
            </a:r>
          </a:p>
        </p:txBody>
      </p:sp>
      <p:sp>
        <p:nvSpPr>
          <p:cNvPr id="70687" name="Rectangle 31"/>
          <p:cNvSpPr>
            <a:spLocks noChangeArrowheads="1"/>
          </p:cNvSpPr>
          <p:nvPr/>
        </p:nvSpPr>
        <p:spPr bwMode="auto">
          <a:xfrm>
            <a:off x="3200400" y="4419600"/>
            <a:ext cx="317500" cy="244475"/>
          </a:xfrm>
          <a:prstGeom prst="rect">
            <a:avLst/>
          </a:prstGeom>
          <a:solidFill>
            <a:srgbClr val="99CC00">
              <a:alpha val="8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10</a:t>
            </a:r>
          </a:p>
        </p:txBody>
      </p:sp>
      <p:sp>
        <p:nvSpPr>
          <p:cNvPr id="70688" name="Rectangle 32"/>
          <p:cNvSpPr>
            <a:spLocks noChangeArrowheads="1"/>
          </p:cNvSpPr>
          <p:nvPr/>
        </p:nvSpPr>
        <p:spPr bwMode="auto">
          <a:xfrm>
            <a:off x="3581400" y="4419600"/>
            <a:ext cx="317500" cy="244475"/>
          </a:xfrm>
          <a:prstGeom prst="rect">
            <a:avLst/>
          </a:prstGeom>
          <a:solidFill>
            <a:srgbClr val="FF0000">
              <a:alpha val="7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01</a:t>
            </a:r>
          </a:p>
        </p:txBody>
      </p:sp>
      <p:sp>
        <p:nvSpPr>
          <p:cNvPr id="70689" name="Rectangle 33"/>
          <p:cNvSpPr>
            <a:spLocks noChangeArrowheads="1"/>
          </p:cNvSpPr>
          <p:nvPr/>
        </p:nvSpPr>
        <p:spPr bwMode="auto">
          <a:xfrm>
            <a:off x="3949700" y="4419600"/>
            <a:ext cx="317500" cy="244475"/>
          </a:xfrm>
          <a:prstGeom prst="rect">
            <a:avLst/>
          </a:prstGeom>
          <a:solidFill>
            <a:srgbClr val="FFFF00">
              <a:alpha val="7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45720" tIns="0" rIns="45720" bIns="0" anchor="ctr">
            <a:spAutoFit/>
          </a:bodyPr>
          <a:lstStyle/>
          <a:p>
            <a:r>
              <a:rPr lang="en-US" sz="1600" b="1"/>
              <a:t>11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3" cstate="print"/>
          <a:srcRect l="14339" t="18016" r="17554" b="18381"/>
          <a:stretch>
            <a:fillRect/>
          </a:stretch>
        </p:blipFill>
        <p:spPr bwMode="auto">
          <a:xfrm>
            <a:off x="322263" y="914400"/>
            <a:ext cx="8294687" cy="5808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8256588" y="4449763"/>
            <a:ext cx="354012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457200" y="155575"/>
            <a:ext cx="8485188" cy="75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Fragment of Insertion into Tree</a:t>
            </a:r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457200" y="1035050"/>
            <a:ext cx="8404225" cy="4956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3" name="Oval 7"/>
          <p:cNvSpPr>
            <a:spLocks noChangeArrowheads="1"/>
          </p:cNvSpPr>
          <p:nvPr/>
        </p:nvSpPr>
        <p:spPr bwMode="auto">
          <a:xfrm>
            <a:off x="6364288" y="4294188"/>
            <a:ext cx="360362" cy="365125"/>
          </a:xfrm>
          <a:prstGeom prst="ellipse">
            <a:avLst/>
          </a:prstGeom>
          <a:gradFill rotWithShape="0">
            <a:gsLst>
              <a:gs pos="0">
                <a:srgbClr val="03D4A8"/>
              </a:gs>
              <a:gs pos="100000">
                <a:srgbClr val="005CB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4" name="Oval 8"/>
          <p:cNvSpPr>
            <a:spLocks noChangeArrowheads="1"/>
          </p:cNvSpPr>
          <p:nvPr/>
        </p:nvSpPr>
        <p:spPr bwMode="auto">
          <a:xfrm>
            <a:off x="6053138" y="4987925"/>
            <a:ext cx="360362" cy="363538"/>
          </a:xfrm>
          <a:prstGeom prst="ellipse">
            <a:avLst/>
          </a:prstGeom>
          <a:gradFill rotWithShape="0">
            <a:gsLst>
              <a:gs pos="0">
                <a:srgbClr val="03D4A8"/>
              </a:gs>
              <a:gs pos="100000">
                <a:srgbClr val="005CB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5" name="Line 9"/>
          <p:cNvSpPr>
            <a:spLocks noChangeShapeType="1"/>
          </p:cNvSpPr>
          <p:nvPr/>
        </p:nvSpPr>
        <p:spPr bwMode="auto">
          <a:xfrm flipV="1">
            <a:off x="6246813" y="4632325"/>
            <a:ext cx="220662" cy="381000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46" name="Oval 10"/>
          <p:cNvSpPr>
            <a:spLocks noChangeArrowheads="1"/>
          </p:cNvSpPr>
          <p:nvPr/>
        </p:nvSpPr>
        <p:spPr bwMode="auto">
          <a:xfrm>
            <a:off x="6824663" y="4941888"/>
            <a:ext cx="361950" cy="365125"/>
          </a:xfrm>
          <a:prstGeom prst="ellipse">
            <a:avLst/>
          </a:prstGeom>
          <a:gradFill rotWithShape="0">
            <a:gsLst>
              <a:gs pos="0">
                <a:srgbClr val="03D4A8"/>
              </a:gs>
              <a:gs pos="100000">
                <a:srgbClr val="005CB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7" name="Line 11"/>
          <p:cNvSpPr>
            <a:spLocks noChangeShapeType="1"/>
          </p:cNvSpPr>
          <p:nvPr/>
        </p:nvSpPr>
        <p:spPr bwMode="auto">
          <a:xfrm flipH="1" flipV="1">
            <a:off x="6667500" y="4576763"/>
            <a:ext cx="315913" cy="388937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48" name="Oval 12"/>
          <p:cNvSpPr>
            <a:spLocks noChangeArrowheads="1"/>
          </p:cNvSpPr>
          <p:nvPr/>
        </p:nvSpPr>
        <p:spPr bwMode="auto">
          <a:xfrm>
            <a:off x="5741988" y="5549900"/>
            <a:ext cx="360362" cy="365125"/>
          </a:xfrm>
          <a:prstGeom prst="ellipse">
            <a:avLst/>
          </a:prstGeom>
          <a:gradFill rotWithShape="0">
            <a:gsLst>
              <a:gs pos="0">
                <a:srgbClr val="03D4A8"/>
              </a:gs>
              <a:gs pos="100000">
                <a:srgbClr val="005CB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9" name="Line 13"/>
          <p:cNvSpPr>
            <a:spLocks noChangeShapeType="1"/>
          </p:cNvSpPr>
          <p:nvPr/>
        </p:nvSpPr>
        <p:spPr bwMode="auto">
          <a:xfrm flipV="1">
            <a:off x="5984875" y="5291138"/>
            <a:ext cx="123825" cy="27622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50" name="Oval 14"/>
          <p:cNvSpPr>
            <a:spLocks noChangeArrowheads="1"/>
          </p:cNvSpPr>
          <p:nvPr/>
        </p:nvSpPr>
        <p:spPr bwMode="auto">
          <a:xfrm>
            <a:off x="6280150" y="5578475"/>
            <a:ext cx="361950" cy="365125"/>
          </a:xfrm>
          <a:prstGeom prst="ellipse">
            <a:avLst/>
          </a:prstGeom>
          <a:gradFill rotWithShape="0">
            <a:gsLst>
              <a:gs pos="0">
                <a:srgbClr val="03D4A8"/>
              </a:gs>
              <a:gs pos="100000">
                <a:srgbClr val="005CB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51" name="Line 15"/>
          <p:cNvSpPr>
            <a:spLocks noChangeShapeType="1"/>
          </p:cNvSpPr>
          <p:nvPr/>
        </p:nvSpPr>
        <p:spPr bwMode="auto">
          <a:xfrm flipH="1" flipV="1">
            <a:off x="6356350" y="5280025"/>
            <a:ext cx="117475" cy="311150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52" name="Text Box 16"/>
          <p:cNvSpPr txBox="1">
            <a:spLocks noChangeArrowheads="1"/>
          </p:cNvSpPr>
          <p:nvPr/>
        </p:nvSpPr>
        <p:spPr bwMode="auto">
          <a:xfrm>
            <a:off x="6877050" y="4578350"/>
            <a:ext cx="51435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lnSpc>
                <a:spcPct val="83000"/>
              </a:lnSpc>
              <a:buSzPct val="45000"/>
              <a:buFont typeface="Symbol" pitchFamily="18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</a:rPr>
              <a:t>right</a:t>
            </a:r>
          </a:p>
        </p:txBody>
      </p:sp>
      <p:sp>
        <p:nvSpPr>
          <p:cNvPr id="91153" name="Text Box 17"/>
          <p:cNvSpPr txBox="1">
            <a:spLocks noChangeArrowheads="1"/>
          </p:cNvSpPr>
          <p:nvPr/>
        </p:nvSpPr>
        <p:spPr bwMode="auto">
          <a:xfrm>
            <a:off x="5988050" y="4603750"/>
            <a:ext cx="41275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lnSpc>
                <a:spcPct val="83000"/>
              </a:lnSpc>
              <a:buSzPct val="45000"/>
              <a:buFont typeface="Symbol" pitchFamily="18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</a:rPr>
              <a:t>left</a:t>
            </a:r>
          </a:p>
        </p:txBody>
      </p:sp>
      <p:sp>
        <p:nvSpPr>
          <p:cNvPr id="91154" name="Text Box 18"/>
          <p:cNvSpPr txBox="1">
            <a:spLocks noChangeArrowheads="1"/>
          </p:cNvSpPr>
          <p:nvPr/>
        </p:nvSpPr>
        <p:spPr bwMode="auto">
          <a:xfrm>
            <a:off x="6483350" y="5314950"/>
            <a:ext cx="52705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lnSpc>
                <a:spcPct val="83000"/>
              </a:lnSpc>
              <a:buSzPct val="45000"/>
              <a:buFont typeface="Symbol" pitchFamily="18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</a:rPr>
              <a:t>right</a:t>
            </a:r>
          </a:p>
        </p:txBody>
      </p:sp>
      <p:sp>
        <p:nvSpPr>
          <p:cNvPr id="91155" name="Text Box 19"/>
          <p:cNvSpPr txBox="1">
            <a:spLocks noChangeArrowheads="1"/>
          </p:cNvSpPr>
          <p:nvPr/>
        </p:nvSpPr>
        <p:spPr bwMode="auto">
          <a:xfrm>
            <a:off x="5645150" y="5289550"/>
            <a:ext cx="45085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lnSpc>
                <a:spcPct val="83000"/>
              </a:lnSpc>
              <a:buSzPct val="45000"/>
              <a:buFont typeface="Symbol" pitchFamily="18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</a:rPr>
              <a:t>left</a:t>
            </a:r>
          </a:p>
        </p:txBody>
      </p:sp>
      <p:sp>
        <p:nvSpPr>
          <p:cNvPr id="91156" name="Line 20"/>
          <p:cNvSpPr>
            <a:spLocks noChangeShapeType="1"/>
          </p:cNvSpPr>
          <p:nvPr/>
        </p:nvSpPr>
        <p:spPr bwMode="auto">
          <a:xfrm flipV="1">
            <a:off x="5903913" y="5899150"/>
            <a:ext cx="1587" cy="307975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57" name="Rectangle 21"/>
          <p:cNvSpPr>
            <a:spLocks noChangeArrowheads="1"/>
          </p:cNvSpPr>
          <p:nvPr/>
        </p:nvSpPr>
        <p:spPr bwMode="auto">
          <a:xfrm>
            <a:off x="5700713" y="6192838"/>
            <a:ext cx="381000" cy="2413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58" name="Line 22"/>
          <p:cNvSpPr>
            <a:spLocks noChangeShapeType="1"/>
          </p:cNvSpPr>
          <p:nvPr/>
        </p:nvSpPr>
        <p:spPr bwMode="auto">
          <a:xfrm flipV="1">
            <a:off x="6467475" y="5938838"/>
            <a:ext cx="1588" cy="307975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59" name="Rectangle 23"/>
          <p:cNvSpPr>
            <a:spLocks noChangeArrowheads="1"/>
          </p:cNvSpPr>
          <p:nvPr/>
        </p:nvSpPr>
        <p:spPr bwMode="auto">
          <a:xfrm>
            <a:off x="6264275" y="6232525"/>
            <a:ext cx="381000" cy="2413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60" name="Line 24"/>
          <p:cNvSpPr>
            <a:spLocks noChangeShapeType="1"/>
          </p:cNvSpPr>
          <p:nvPr/>
        </p:nvSpPr>
        <p:spPr bwMode="auto">
          <a:xfrm flipV="1">
            <a:off x="7046913" y="5307013"/>
            <a:ext cx="1587" cy="307975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61" name="Rectangle 25"/>
          <p:cNvSpPr>
            <a:spLocks noChangeArrowheads="1"/>
          </p:cNvSpPr>
          <p:nvPr/>
        </p:nvSpPr>
        <p:spPr bwMode="auto">
          <a:xfrm>
            <a:off x="6843713" y="5600700"/>
            <a:ext cx="381000" cy="2413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62" name="Text Box 26"/>
          <p:cNvSpPr txBox="1">
            <a:spLocks noChangeArrowheads="1"/>
          </p:cNvSpPr>
          <p:nvPr/>
        </p:nvSpPr>
        <p:spPr bwMode="auto">
          <a:xfrm>
            <a:off x="7124700" y="5322888"/>
            <a:ext cx="46355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83000"/>
              </a:lnSpc>
              <a:buSzPct val="45000"/>
              <a:buFont typeface="Symbol" pitchFamily="18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000000"/>
                </a:solidFill>
              </a:rPr>
              <a:t>data</a:t>
            </a:r>
          </a:p>
        </p:txBody>
      </p:sp>
      <p:sp>
        <p:nvSpPr>
          <p:cNvPr id="91163" name="Text Box 27"/>
          <p:cNvSpPr txBox="1">
            <a:spLocks noChangeArrowheads="1"/>
          </p:cNvSpPr>
          <p:nvPr/>
        </p:nvSpPr>
        <p:spPr bwMode="auto">
          <a:xfrm>
            <a:off x="6550025" y="5932488"/>
            <a:ext cx="46355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83000"/>
              </a:lnSpc>
              <a:buSzPct val="45000"/>
              <a:buFont typeface="Symbol" pitchFamily="18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000000"/>
                </a:solidFill>
              </a:rPr>
              <a:t>data</a:t>
            </a:r>
          </a:p>
        </p:txBody>
      </p:sp>
      <p:sp>
        <p:nvSpPr>
          <p:cNvPr id="91164" name="Text Box 28"/>
          <p:cNvSpPr txBox="1">
            <a:spLocks noChangeArrowheads="1"/>
          </p:cNvSpPr>
          <p:nvPr/>
        </p:nvSpPr>
        <p:spPr bwMode="auto">
          <a:xfrm>
            <a:off x="5384800" y="5949950"/>
            <a:ext cx="46355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83000"/>
              </a:lnSpc>
              <a:buSzPct val="45000"/>
              <a:buFont typeface="Symbol" pitchFamily="18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000000"/>
                </a:solidFill>
              </a:rPr>
              <a:t>data</a:t>
            </a:r>
          </a:p>
        </p:txBody>
      </p:sp>
      <p:sp>
        <p:nvSpPr>
          <p:cNvPr id="91165" name="Line 29"/>
          <p:cNvSpPr>
            <a:spLocks noChangeShapeType="1"/>
          </p:cNvSpPr>
          <p:nvPr/>
        </p:nvSpPr>
        <p:spPr bwMode="auto">
          <a:xfrm flipH="1" flipV="1">
            <a:off x="5268913" y="5430838"/>
            <a:ext cx="501650" cy="271462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66" name="Text Box 30"/>
          <p:cNvSpPr txBox="1">
            <a:spLocks noChangeArrowheads="1"/>
          </p:cNvSpPr>
          <p:nvPr/>
        </p:nvSpPr>
        <p:spPr bwMode="auto">
          <a:xfrm>
            <a:off x="5029200" y="5284788"/>
            <a:ext cx="28575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83000"/>
              </a:lnSpc>
              <a:buSzPct val="45000"/>
              <a:buFont typeface="Symbol" pitchFamily="18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91167" name="Oval 31"/>
          <p:cNvSpPr>
            <a:spLocks noChangeArrowheads="1"/>
          </p:cNvSpPr>
          <p:nvPr/>
        </p:nvSpPr>
        <p:spPr bwMode="auto">
          <a:xfrm>
            <a:off x="4800600" y="5822950"/>
            <a:ext cx="381000" cy="365125"/>
          </a:xfrm>
          <a:prstGeom prst="ellipse">
            <a:avLst/>
          </a:prstGeom>
          <a:solidFill>
            <a:srgbClr val="00B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 dirty="0" err="1" smtClean="0"/>
              <a:t>tmp</a:t>
            </a:r>
            <a:endParaRPr lang="en-US" sz="1400" dirty="0"/>
          </a:p>
        </p:txBody>
      </p:sp>
      <p:sp>
        <p:nvSpPr>
          <p:cNvPr id="91168" name="Line 32"/>
          <p:cNvSpPr>
            <a:spLocks noChangeShapeType="1"/>
          </p:cNvSpPr>
          <p:nvPr/>
        </p:nvSpPr>
        <p:spPr bwMode="auto">
          <a:xfrm flipV="1">
            <a:off x="5164138" y="5780088"/>
            <a:ext cx="563562" cy="192087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69" name="Text Box 33"/>
          <p:cNvSpPr txBox="1">
            <a:spLocks noChangeArrowheads="1"/>
          </p:cNvSpPr>
          <p:nvPr/>
        </p:nvSpPr>
        <p:spPr bwMode="auto">
          <a:xfrm>
            <a:off x="5078412" y="5643563"/>
            <a:ext cx="484187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lnSpc>
                <a:spcPct val="83000"/>
              </a:lnSpc>
              <a:buSzPct val="45000"/>
              <a:buFont typeface="Symbol" pitchFamily="18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</a:rPr>
              <a:t>left</a:t>
            </a:r>
          </a:p>
        </p:txBody>
      </p:sp>
      <p:sp>
        <p:nvSpPr>
          <p:cNvPr id="91170" name="Line 34"/>
          <p:cNvSpPr>
            <a:spLocks noChangeShapeType="1"/>
          </p:cNvSpPr>
          <p:nvPr/>
        </p:nvSpPr>
        <p:spPr bwMode="auto">
          <a:xfrm flipV="1">
            <a:off x="4992688" y="6188075"/>
            <a:ext cx="1587" cy="307975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71" name="Rectangle 35"/>
          <p:cNvSpPr>
            <a:spLocks noChangeArrowheads="1"/>
          </p:cNvSpPr>
          <p:nvPr/>
        </p:nvSpPr>
        <p:spPr bwMode="auto">
          <a:xfrm>
            <a:off x="4803775" y="6467475"/>
            <a:ext cx="387350" cy="255588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e</a:t>
            </a:r>
          </a:p>
        </p:txBody>
      </p:sp>
      <p:sp>
        <p:nvSpPr>
          <p:cNvPr id="91172" name="Text Box 36"/>
          <p:cNvSpPr txBox="1">
            <a:spLocks noChangeArrowheads="1"/>
          </p:cNvSpPr>
          <p:nvPr/>
        </p:nvSpPr>
        <p:spPr bwMode="auto">
          <a:xfrm>
            <a:off x="4475163" y="6238875"/>
            <a:ext cx="46355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83000"/>
              </a:lnSpc>
              <a:buSzPct val="45000"/>
              <a:buFont typeface="Symbol" pitchFamily="18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000000"/>
                </a:solidFill>
              </a:rPr>
              <a:t>data</a:t>
            </a:r>
          </a:p>
        </p:txBody>
      </p:sp>
      <p:sp>
        <p:nvSpPr>
          <p:cNvPr id="91173" name="Rectangle 37"/>
          <p:cNvSpPr>
            <a:spLocks noChangeArrowheads="1"/>
          </p:cNvSpPr>
          <p:nvPr/>
        </p:nvSpPr>
        <p:spPr bwMode="auto">
          <a:xfrm>
            <a:off x="7772400" y="2836863"/>
            <a:ext cx="381000" cy="2413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74" name="Oval 38"/>
          <p:cNvSpPr>
            <a:spLocks noChangeArrowheads="1"/>
          </p:cNvSpPr>
          <p:nvPr/>
        </p:nvSpPr>
        <p:spPr bwMode="auto">
          <a:xfrm>
            <a:off x="7772400" y="2227263"/>
            <a:ext cx="361950" cy="365125"/>
          </a:xfrm>
          <a:prstGeom prst="ellipse">
            <a:avLst/>
          </a:prstGeom>
          <a:gradFill rotWithShape="0">
            <a:gsLst>
              <a:gs pos="0">
                <a:srgbClr val="03D4A8"/>
              </a:gs>
              <a:gs pos="100000">
                <a:srgbClr val="005CB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75" name="Text Box 39"/>
          <p:cNvSpPr txBox="1">
            <a:spLocks noChangeArrowheads="1"/>
          </p:cNvSpPr>
          <p:nvPr/>
        </p:nvSpPr>
        <p:spPr bwMode="auto">
          <a:xfrm>
            <a:off x="7570788" y="4437063"/>
            <a:ext cx="811212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size: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0" y="155575"/>
            <a:ext cx="91440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Reduction of VC for insertAt</a:t>
            </a:r>
          </a:p>
        </p:txBody>
      </p:sp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3" cstate="print"/>
          <a:srcRect l="6064" t="22061" r="1147" b="18198"/>
          <a:stretch>
            <a:fillRect/>
          </a:stretch>
        </p:blipFill>
        <p:spPr bwMode="auto">
          <a:xfrm>
            <a:off x="93663" y="1425575"/>
            <a:ext cx="9050337" cy="4370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097088" y="3092450"/>
            <a:ext cx="2676525" cy="309563"/>
          </a:xfrm>
          <a:prstGeom prst="rect">
            <a:avLst/>
          </a:prstGeom>
          <a:solidFill>
            <a:srgbClr val="00B050">
              <a:alpha val="9999"/>
            </a:srgbClr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2101850" y="4692650"/>
            <a:ext cx="5818188" cy="336550"/>
          </a:xfrm>
          <a:prstGeom prst="rect">
            <a:avLst/>
          </a:prstGeom>
          <a:solidFill>
            <a:srgbClr val="00B050">
              <a:alpha val="9999"/>
            </a:srgbClr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0" name="Rectangle 6"/>
          <p:cNvSpPr>
            <a:spLocks noChangeArrowheads="1"/>
          </p:cNvSpPr>
          <p:nvPr/>
        </p:nvSpPr>
        <p:spPr bwMode="auto">
          <a:xfrm>
            <a:off x="2106613" y="5432425"/>
            <a:ext cx="5168900" cy="309563"/>
          </a:xfrm>
          <a:prstGeom prst="rect">
            <a:avLst/>
          </a:prstGeom>
          <a:solidFill>
            <a:srgbClr val="00B050">
              <a:alpha val="9999"/>
            </a:srgbClr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228600" y="6051550"/>
            <a:ext cx="8848725" cy="484188"/>
          </a:xfrm>
          <a:prstGeom prst="rect">
            <a:avLst/>
          </a:prstGeom>
          <a:solidFill>
            <a:srgbClr val="FFC000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Conjunction of projections unsatisfiable </a:t>
            </a:r>
            <a:r>
              <a:rPr lang="en-US">
                <a:solidFill>
                  <a:srgbClr val="000000"/>
                </a:solidFill>
                <a:latin typeface="Wingdings" pitchFamily="2" charset="2"/>
              </a:rPr>
              <a:t></a:t>
            </a:r>
            <a:r>
              <a:rPr lang="en-US">
                <a:solidFill>
                  <a:srgbClr val="000000"/>
                </a:solidFill>
              </a:rPr>
              <a:t> so is original formula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Work and 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Related Work on Combination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57200" y="990600"/>
            <a:ext cx="8485188" cy="5172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 algn="l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Nelson-</a:t>
            </a:r>
            <a:r>
              <a:rPr lang="en-US" sz="2800" dirty="0" err="1">
                <a:solidFill>
                  <a:srgbClr val="000000"/>
                </a:solidFill>
              </a:rPr>
              <a:t>Oppen</a:t>
            </a:r>
            <a:r>
              <a:rPr lang="en-US" sz="2800" dirty="0">
                <a:solidFill>
                  <a:srgbClr val="000000"/>
                </a:solidFill>
              </a:rPr>
              <a:t>, 1980 – disjoint theories</a:t>
            </a:r>
          </a:p>
          <a:p>
            <a:pPr marL="341313" indent="-341313" algn="l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	</a:t>
            </a:r>
            <a:r>
              <a:rPr lang="en-US" dirty="0">
                <a:solidFill>
                  <a:srgbClr val="000000"/>
                </a:solidFill>
              </a:rPr>
              <a:t>reduces to equality logic (finite # of formulas)</a:t>
            </a:r>
          </a:p>
          <a:p>
            <a:pPr marL="341313" indent="-341313" algn="l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err="1">
                <a:solidFill>
                  <a:srgbClr val="000000"/>
                </a:solidFill>
              </a:rPr>
              <a:t>Tinelli</a:t>
            </a:r>
            <a:r>
              <a:rPr lang="en-US" sz="2800" dirty="0">
                <a:solidFill>
                  <a:srgbClr val="000000"/>
                </a:solidFill>
              </a:rPr>
              <a:t>, </a:t>
            </a:r>
            <a:r>
              <a:rPr lang="en-US" sz="2800" dirty="0" err="1">
                <a:solidFill>
                  <a:srgbClr val="000000"/>
                </a:solidFill>
              </a:rPr>
              <a:t>Ringeissen</a:t>
            </a:r>
            <a:r>
              <a:rPr lang="en-US" sz="2800" dirty="0">
                <a:solidFill>
                  <a:srgbClr val="000000"/>
                </a:solidFill>
              </a:rPr>
              <a:t>, 2003 – general non-disjoint</a:t>
            </a:r>
          </a:p>
          <a:p>
            <a:pPr marL="341313" indent="-341313" algn="l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	</a:t>
            </a:r>
            <a:r>
              <a:rPr lang="en-US" dirty="0">
                <a:solidFill>
                  <a:srgbClr val="000000"/>
                </a:solidFill>
              </a:rPr>
              <a:t>we consider the particular case of sets</a:t>
            </a:r>
          </a:p>
          <a:p>
            <a:pPr marL="341313" indent="-341313" algn="l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err="1">
                <a:solidFill>
                  <a:srgbClr val="000000"/>
                </a:solidFill>
              </a:rPr>
              <a:t>Ghilardi</a:t>
            </a:r>
            <a:r>
              <a:rPr lang="en-US" sz="2800" dirty="0">
                <a:solidFill>
                  <a:srgbClr val="000000"/>
                </a:solidFill>
              </a:rPr>
              <a:t> – sharing locally finite theories</a:t>
            </a:r>
            <a:br>
              <a:rPr lang="en-US" sz="2800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cardinality on sets needed, not locally finite</a:t>
            </a:r>
          </a:p>
          <a:p>
            <a:pPr marL="341313" indent="-341313" algn="l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Fontaine – gentle theories (BSR, …)</a:t>
            </a:r>
          </a:p>
          <a:p>
            <a:pPr marL="341313" indent="-341313" algn="l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	</a:t>
            </a:r>
            <a:r>
              <a:rPr lang="en-US" dirty="0">
                <a:solidFill>
                  <a:srgbClr val="000000"/>
                </a:solidFill>
              </a:rPr>
              <a:t>disjoint case </a:t>
            </a:r>
            <a:r>
              <a:rPr lang="en-US" dirty="0" smtClean="0">
                <a:solidFill>
                  <a:srgbClr val="000000"/>
                </a:solidFill>
              </a:rPr>
              <a:t>only</a:t>
            </a:r>
          </a:p>
          <a:p>
            <a:pPr marL="341313" indent="-341313" algn="l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err="1" smtClean="0">
                <a:solidFill>
                  <a:srgbClr val="000000"/>
                </a:solidFill>
              </a:rPr>
              <a:t>Ruess</a:t>
            </a:r>
            <a:r>
              <a:rPr lang="en-US" sz="2800" dirty="0">
                <a:solidFill>
                  <a:srgbClr val="000000"/>
                </a:solidFill>
              </a:rPr>
              <a:t>, </a:t>
            </a:r>
            <a:r>
              <a:rPr lang="en-US" sz="2800" dirty="0" err="1">
                <a:solidFill>
                  <a:srgbClr val="000000"/>
                </a:solidFill>
              </a:rPr>
              <a:t>Klaedtke</a:t>
            </a:r>
            <a:r>
              <a:rPr lang="en-US" sz="2800" dirty="0">
                <a:solidFill>
                  <a:srgbClr val="000000"/>
                </a:solidFill>
              </a:rPr>
              <a:t> – WS2S + cardinality (no C</a:t>
            </a:r>
            <a:r>
              <a:rPr lang="en-US" sz="2800" baseline="30000" dirty="0">
                <a:solidFill>
                  <a:srgbClr val="000000"/>
                </a:solidFill>
              </a:rPr>
              <a:t>2</a:t>
            </a:r>
            <a:r>
              <a:rPr lang="en-US" sz="2800" dirty="0" smtClean="0">
                <a:solidFill>
                  <a:srgbClr val="000000"/>
                </a:solidFill>
              </a:rPr>
              <a:t>)</a:t>
            </a:r>
          </a:p>
          <a:p>
            <a:pPr marL="341313" indent="-341313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err="1" smtClean="0">
                <a:solidFill>
                  <a:srgbClr val="000000"/>
                </a:solidFill>
              </a:rPr>
              <a:t>Jovanovic</a:t>
            </a:r>
            <a:r>
              <a:rPr lang="en-US" sz="2800" dirty="0" smtClean="0">
                <a:solidFill>
                  <a:srgbClr val="000000"/>
                </a:solidFill>
              </a:rPr>
              <a:t>, Barrett, 2010 – polite theories</a:t>
            </a:r>
          </a:p>
          <a:p>
            <a:pPr marL="341313" indent="-341313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</a:rPr>
              <a:t>	combining </a:t>
            </a:r>
            <a:r>
              <a:rPr lang="en-US" sz="2800" dirty="0" smtClean="0"/>
              <a:t>non-stably-infinite theories</a:t>
            </a:r>
          </a:p>
          <a:p>
            <a:pPr marL="341313" indent="-341313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 smtClean="0">
              <a:solidFill>
                <a:srgbClr val="000000"/>
              </a:solidFill>
            </a:endParaRPr>
          </a:p>
          <a:p>
            <a:pPr marL="341313" indent="-341313" algn="l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dirty="0">
                <a:solidFill>
                  <a:srgbClr val="000000"/>
                </a:solidFill>
              </a:rPr>
              <a:t>Related Work on </a:t>
            </a:r>
            <a:r>
              <a:rPr lang="en-US" sz="4000" dirty="0" smtClean="0">
                <a:solidFill>
                  <a:srgbClr val="000000"/>
                </a:solidFill>
              </a:rPr>
              <a:t>Software Synthesis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57200" y="990600"/>
            <a:ext cx="8485188" cy="5172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514350" indent="-514350" algn="l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Solar-</a:t>
            </a:r>
            <a:r>
              <a:rPr lang="en-US" sz="2800" dirty="0" err="1" smtClean="0"/>
              <a:t>Lezama</a:t>
            </a:r>
            <a:r>
              <a:rPr lang="en-US" sz="2800" dirty="0" smtClean="0"/>
              <a:t>, L. </a:t>
            </a:r>
            <a:r>
              <a:rPr lang="en-US" sz="2800" dirty="0" err="1" smtClean="0"/>
              <a:t>Tancau</a:t>
            </a:r>
            <a:r>
              <a:rPr lang="en-US" sz="2800" dirty="0" smtClean="0"/>
              <a:t>, R. </a:t>
            </a:r>
            <a:r>
              <a:rPr lang="en-US" sz="2800" dirty="0" err="1" smtClean="0"/>
              <a:t>Bodík</a:t>
            </a:r>
            <a:r>
              <a:rPr lang="en-US" sz="2800" dirty="0" smtClean="0"/>
              <a:t>, S. A. </a:t>
            </a:r>
            <a:r>
              <a:rPr lang="en-US" sz="2800" dirty="0" err="1" smtClean="0"/>
              <a:t>Seshia</a:t>
            </a:r>
            <a:r>
              <a:rPr lang="en-US" sz="2800" dirty="0" smtClean="0"/>
              <a:t>, V. A. </a:t>
            </a:r>
            <a:r>
              <a:rPr lang="en-US" sz="2800" dirty="0" err="1" smtClean="0"/>
              <a:t>Saraswat</a:t>
            </a:r>
            <a:r>
              <a:rPr lang="en-US" sz="2800" dirty="0" smtClean="0"/>
              <a:t>: “Combinatorial sketching for finite programs”. ASPLOS 2006</a:t>
            </a:r>
          </a:p>
          <a:p>
            <a:pPr marL="514350" indent="-514350" algn="l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S. </a:t>
            </a:r>
            <a:r>
              <a:rPr lang="en-US" sz="2800" dirty="0" err="1" smtClean="0"/>
              <a:t>Jha</a:t>
            </a:r>
            <a:r>
              <a:rPr lang="en-US" sz="2800" dirty="0" smtClean="0"/>
              <a:t>, S. </a:t>
            </a:r>
            <a:r>
              <a:rPr lang="en-US" sz="2800" dirty="0" err="1" smtClean="0"/>
              <a:t>Gulwani</a:t>
            </a:r>
            <a:r>
              <a:rPr lang="en-US" sz="2800" dirty="0" smtClean="0"/>
              <a:t>, S. A. </a:t>
            </a:r>
            <a:r>
              <a:rPr lang="en-US" sz="2800" dirty="0" err="1" smtClean="0"/>
              <a:t>Seshia</a:t>
            </a:r>
            <a:r>
              <a:rPr lang="en-US" sz="2800" dirty="0" smtClean="0"/>
              <a:t>, A. </a:t>
            </a:r>
            <a:r>
              <a:rPr lang="en-US" sz="2800" dirty="0" err="1" smtClean="0"/>
              <a:t>Tiwari</a:t>
            </a:r>
            <a:r>
              <a:rPr lang="en-US" sz="2800" dirty="0" smtClean="0"/>
              <a:t>: “Oracle-guided component-based program synthesis”. ICSE (1) 2010</a:t>
            </a:r>
          </a:p>
          <a:p>
            <a:pPr marL="514350" indent="-514350" algn="l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S. </a:t>
            </a:r>
            <a:r>
              <a:rPr lang="en-US" sz="2800" dirty="0" err="1" smtClean="0"/>
              <a:t>Srivastava</a:t>
            </a:r>
            <a:r>
              <a:rPr lang="en-US" sz="2800" dirty="0" smtClean="0"/>
              <a:t>, S. </a:t>
            </a:r>
            <a:r>
              <a:rPr lang="en-US" sz="2800" dirty="0" err="1" smtClean="0"/>
              <a:t>Gulwani</a:t>
            </a:r>
            <a:r>
              <a:rPr lang="en-US" sz="2800" dirty="0" smtClean="0"/>
              <a:t>, J.S. Foster: From program verification to program synthesis. POPL 2010</a:t>
            </a:r>
          </a:p>
          <a:p>
            <a:pPr marL="514350" indent="-514350" algn="l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S. </a:t>
            </a:r>
            <a:r>
              <a:rPr lang="en-US" sz="2800" dirty="0" err="1" smtClean="0"/>
              <a:t>Gulwani</a:t>
            </a:r>
            <a:r>
              <a:rPr lang="en-US" sz="2800" dirty="0" smtClean="0"/>
              <a:t>: Dimensions in program synthesis. PPDP 2010</a:t>
            </a:r>
          </a:p>
          <a:p>
            <a:pPr marL="514350" indent="-514350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W. Pugh: The Omega test: a fast and practical integer programming algorithm for dependence analysis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457200" y="152400"/>
            <a:ext cx="8229600" cy="86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Summary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98450" y="990600"/>
            <a:ext cx="8693150" cy="540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l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spcBef>
                <a:spcPts val="700"/>
              </a:spcBef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 Complete Functional Synthesis: extending</a:t>
            </a:r>
            <a:br>
              <a:rPr lang="en-US" sz="2800" dirty="0" smtClean="0"/>
            </a:br>
            <a:r>
              <a:rPr lang="en-US" sz="2800" dirty="0" smtClean="0"/>
              <a:t>decision procedures into synthesis algorithms</a:t>
            </a:r>
          </a:p>
          <a:p>
            <a:pPr marL="457200" lvl="2">
              <a:spcBef>
                <a:spcPts val="700"/>
              </a:spcBef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 method to obtain </a:t>
            </a:r>
            <a:r>
              <a:rPr lang="en-US" sz="2800" i="1" dirty="0" smtClean="0"/>
              <a:t>correct</a:t>
            </a:r>
            <a:r>
              <a:rPr lang="en-US" sz="2800" dirty="0" smtClean="0"/>
              <a:t> software from the given specification</a:t>
            </a:r>
          </a:p>
          <a:p>
            <a:pPr marL="457200" lvl="2">
              <a:spcBef>
                <a:spcPts val="700"/>
              </a:spcBef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 </a:t>
            </a:r>
            <a:r>
              <a:rPr lang="en-US" sz="2800" dirty="0" smtClean="0">
                <a:hlinkClick r:id="rId3"/>
              </a:rPr>
              <a:t>http://lara.epfl.ch/w/comfusy</a:t>
            </a:r>
            <a:endParaRPr lang="en-US" sz="2800" dirty="0" smtClean="0"/>
          </a:p>
          <a:p>
            <a:pPr marL="0" lvl="1">
              <a:spcBef>
                <a:spcPts val="700"/>
              </a:spcBef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new combination technique for theories sharing sets by reduction to a common shared theory (BAPA)</a:t>
            </a:r>
          </a:p>
          <a:p>
            <a:pPr marL="457200" lvl="2">
              <a:spcBef>
                <a:spcPts val="700"/>
              </a:spcBef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</a:rPr>
              <a:t>  allows reasoning about lists, sets, </a:t>
            </a:r>
            <a:r>
              <a:rPr lang="en-US" sz="2800" dirty="0" err="1" smtClean="0">
                <a:solidFill>
                  <a:srgbClr val="000000"/>
                </a:solidFill>
              </a:rPr>
              <a:t>multisets</a:t>
            </a:r>
            <a:r>
              <a:rPr lang="en-US" sz="2800" dirty="0" smtClean="0">
                <a:solidFill>
                  <a:srgbClr val="000000"/>
                </a:solidFill>
              </a:rPr>
              <a:t>, relations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57200" y="155575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>
                <a:solidFill>
                  <a:srgbClr val="000000"/>
                </a:solidFill>
              </a:rPr>
              <a:t>Generated Verification Condition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82575" y="3878263"/>
            <a:ext cx="8620125" cy="2743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41313" indent="-341313" algn="l">
              <a:spcBef>
                <a:spcPts val="8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Expressing this VC requires a rich logic</a:t>
            </a:r>
          </a:p>
          <a:p>
            <a:pPr marL="741363" lvl="1" indent="-284163" algn="l">
              <a:spcBef>
                <a:spcPts val="700"/>
              </a:spcBef>
              <a:buFont typeface="Arial" charset="0"/>
              <a:buChar char="–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transitive closure * (in lists and also in trees)</a:t>
            </a:r>
          </a:p>
          <a:p>
            <a:pPr marL="741363" lvl="1" indent="-284163" algn="l">
              <a:spcBef>
                <a:spcPts val="700"/>
              </a:spcBef>
              <a:buFont typeface="Arial" charset="0"/>
              <a:buChar char="–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unconstraint functions (data, data</a:t>
            </a:r>
            <a:r>
              <a:rPr lang="en-US" sz="2800" baseline="-25000" dirty="0">
                <a:solidFill>
                  <a:srgbClr val="000000"/>
                </a:solidFill>
              </a:rPr>
              <a:t>0</a:t>
            </a:r>
            <a:r>
              <a:rPr lang="en-US" sz="2800" dirty="0">
                <a:solidFill>
                  <a:srgbClr val="000000"/>
                </a:solidFill>
              </a:rPr>
              <a:t>)</a:t>
            </a:r>
          </a:p>
          <a:p>
            <a:pPr marL="741363" lvl="1" indent="-284163" algn="l">
              <a:spcBef>
                <a:spcPts val="700"/>
              </a:spcBef>
              <a:buFont typeface="Arial" charset="0"/>
              <a:buChar char="–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2800" dirty="0">
                <a:solidFill>
                  <a:srgbClr val="000000"/>
                </a:solidFill>
              </a:rPr>
              <a:t>cardinality operator on sets | ... |</a:t>
            </a:r>
          </a:p>
          <a:p>
            <a:pPr marL="341313" indent="-341313" algn="l">
              <a:spcBef>
                <a:spcPts val="8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Is there a decidable logic containing all this?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576263" y="3460750"/>
            <a:ext cx="8034337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Clr>
                <a:srgbClr val="0070C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0070C0"/>
                </a:solidFill>
              </a:rPr>
              <a:t>“The number of stored objects has increased by one.”</a:t>
            </a:r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295275" y="1295400"/>
            <a:ext cx="8607425" cy="2030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1313" indent="-341313" algn="l">
              <a:spcBef>
                <a:spcPts val="700"/>
              </a:spcBef>
              <a:buClr>
                <a:srgbClr val="2D2D8A"/>
              </a:buClr>
              <a:buFont typeface="Symbol" pitchFamily="18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2D2D8A"/>
                </a:solidFill>
                <a:latin typeface="Symbol" pitchFamily="18" charset="2"/>
              </a:rPr>
              <a:t></a:t>
            </a:r>
            <a:r>
              <a:rPr lang="en-US" sz="2800" dirty="0">
                <a:solidFill>
                  <a:srgbClr val="2D2D8A"/>
                </a:solidFill>
              </a:rPr>
              <a:t>next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*(root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,n) </a:t>
            </a:r>
            <a:r>
              <a:rPr lang="en-US" sz="2800" b="1" dirty="0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2800" dirty="0">
                <a:solidFill>
                  <a:srgbClr val="2D2D8A"/>
                </a:solidFill>
              </a:rPr>
              <a:t> x </a:t>
            </a:r>
            <a:r>
              <a:rPr lang="en-US" sz="2800" b="1" dirty="0">
                <a:solidFill>
                  <a:srgbClr val="222268"/>
                </a:solidFill>
                <a:latin typeface="Symbol" pitchFamily="18" charset="2"/>
              </a:rPr>
              <a:t></a:t>
            </a:r>
            <a:r>
              <a:rPr lang="en-US" sz="2800" b="1" dirty="0">
                <a:solidFill>
                  <a:srgbClr val="222268"/>
                </a:solidFill>
              </a:rPr>
              <a:t> </a:t>
            </a:r>
            <a:r>
              <a:rPr lang="en-US" sz="2800" dirty="0">
                <a:solidFill>
                  <a:srgbClr val="2D2D8A"/>
                </a:solidFill>
              </a:rPr>
              <a:t>{data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(v) | next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*(root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,v)} </a:t>
            </a:r>
            <a:r>
              <a:rPr lang="en-US" sz="2800" b="1" dirty="0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2800" b="1" dirty="0">
                <a:solidFill>
                  <a:srgbClr val="2D2D8A"/>
                </a:solidFill>
              </a:rPr>
              <a:t> </a:t>
            </a:r>
            <a:r>
              <a:rPr lang="en-US" sz="2800" dirty="0">
                <a:solidFill>
                  <a:srgbClr val="2D2D8A"/>
                </a:solidFill>
              </a:rPr>
              <a:t>n</a:t>
            </a:r>
            <a:r>
              <a:rPr lang="hr-HR" sz="2800" dirty="0">
                <a:solidFill>
                  <a:srgbClr val="2D2D8A"/>
                </a:solidFill>
              </a:rPr>
              <a:t>ext</a:t>
            </a:r>
            <a:r>
              <a:rPr lang="en-US" sz="2800" dirty="0">
                <a:solidFill>
                  <a:srgbClr val="2D2D8A"/>
                </a:solidFill>
              </a:rPr>
              <a:t>=next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[n:=</a:t>
            </a:r>
            <a:r>
              <a:rPr lang="hr-HR" sz="2800" dirty="0">
                <a:solidFill>
                  <a:srgbClr val="2D2D8A"/>
                </a:solidFill>
              </a:rPr>
              <a:t>root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]</a:t>
            </a:r>
            <a:r>
              <a:rPr lang="en-US" sz="2800" dirty="0">
                <a:solidFill>
                  <a:srgbClr val="2D2D8A"/>
                </a:solidFill>
                <a:latin typeface="Symbol" pitchFamily="18" charset="2"/>
              </a:rPr>
              <a:t></a:t>
            </a:r>
            <a:r>
              <a:rPr lang="en-US" sz="2800" b="1" dirty="0">
                <a:solidFill>
                  <a:srgbClr val="2D2D8A"/>
                </a:solidFill>
                <a:latin typeface="Symbol" pitchFamily="18" charset="2"/>
              </a:rPr>
              <a:t></a:t>
            </a:r>
            <a:r>
              <a:rPr lang="en-US" sz="2800" dirty="0">
                <a:solidFill>
                  <a:srgbClr val="2D2D8A"/>
                </a:solidFill>
              </a:rPr>
              <a:t> data=data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[n:=x] </a:t>
            </a:r>
            <a:r>
              <a:rPr lang="en-US" sz="2800" dirty="0">
                <a:solidFill>
                  <a:srgbClr val="2D2D8A"/>
                </a:solidFill>
                <a:latin typeface="Wingdings" pitchFamily="2" charset="2"/>
              </a:rPr>
              <a:t></a:t>
            </a:r>
          </a:p>
          <a:p>
            <a:pPr marL="341313" indent="-341313" algn="l">
              <a:spcBef>
                <a:spcPts val="700"/>
              </a:spcBef>
              <a:buClr>
                <a:srgbClr val="2D2D8A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2D2D8A"/>
                </a:solidFill>
              </a:rPr>
              <a:t>		|{data(v) . </a:t>
            </a:r>
            <a:r>
              <a:rPr lang="hr-HR" sz="2800" dirty="0">
                <a:solidFill>
                  <a:srgbClr val="2D2D8A"/>
                </a:solidFill>
              </a:rPr>
              <a:t>next</a:t>
            </a:r>
            <a:r>
              <a:rPr lang="en-US" sz="2800" dirty="0">
                <a:solidFill>
                  <a:srgbClr val="2D2D8A"/>
                </a:solidFill>
              </a:rPr>
              <a:t>*</a:t>
            </a:r>
            <a:r>
              <a:rPr lang="hr-HR" sz="2800" dirty="0">
                <a:solidFill>
                  <a:srgbClr val="2D2D8A"/>
                </a:solidFill>
              </a:rPr>
              <a:t>(</a:t>
            </a:r>
            <a:r>
              <a:rPr lang="en-US" sz="2800" dirty="0">
                <a:solidFill>
                  <a:srgbClr val="2D2D8A"/>
                </a:solidFill>
              </a:rPr>
              <a:t>n</a:t>
            </a:r>
            <a:r>
              <a:rPr lang="hr-HR" sz="2800" dirty="0">
                <a:solidFill>
                  <a:srgbClr val="2D2D8A"/>
                </a:solidFill>
              </a:rPr>
              <a:t>,</a:t>
            </a:r>
            <a:r>
              <a:rPr lang="en-US" sz="2800" dirty="0">
                <a:solidFill>
                  <a:srgbClr val="2D2D8A"/>
                </a:solidFill>
              </a:rPr>
              <a:t>v</a:t>
            </a:r>
            <a:r>
              <a:rPr lang="hr-HR" sz="2800" dirty="0">
                <a:solidFill>
                  <a:srgbClr val="2D2D8A"/>
                </a:solidFill>
              </a:rPr>
              <a:t>)</a:t>
            </a:r>
            <a:r>
              <a:rPr lang="en-US" sz="2800" dirty="0">
                <a:solidFill>
                  <a:srgbClr val="2D2D8A"/>
                </a:solidFill>
              </a:rPr>
              <a:t>}| = </a:t>
            </a:r>
          </a:p>
          <a:p>
            <a:pPr marL="341313" indent="-341313" algn="l">
              <a:spcBef>
                <a:spcPts val="700"/>
              </a:spcBef>
              <a:buClr>
                <a:srgbClr val="2D2D8A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2D2D8A"/>
                </a:solidFill>
              </a:rPr>
              <a:t>	      |{data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(v) . next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*(root</a:t>
            </a:r>
            <a:r>
              <a:rPr lang="en-US" sz="2800" baseline="-25000" dirty="0">
                <a:solidFill>
                  <a:srgbClr val="2D2D8A"/>
                </a:solidFill>
              </a:rPr>
              <a:t>0</a:t>
            </a:r>
            <a:r>
              <a:rPr lang="en-US" sz="2800" dirty="0">
                <a:solidFill>
                  <a:srgbClr val="2D2D8A"/>
                </a:solidFill>
              </a:rPr>
              <a:t>,v)}| + 1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Software Synthesis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Basic idea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Complete functional synthesis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Synthesis for integers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Combination of non-disjoint logics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Basic idea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BAPA-reducible theories</a:t>
            </a:r>
          </a:p>
          <a:p>
            <a:pPr marL="937260" lvl="1" indent="-571500">
              <a:buFont typeface="+mj-lt"/>
              <a:buAutoNum type="romanUcPeriod"/>
            </a:pPr>
            <a:r>
              <a:rPr lang="en-US" dirty="0" smtClean="0"/>
              <a:t>BAPA reduction for reasoning about lists</a:t>
            </a:r>
          </a:p>
          <a:p>
            <a:pPr marL="571500" indent="-571500">
              <a:buFont typeface="+mj-lt"/>
              <a:buAutoNum type="roman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523744"/>
            <a:ext cx="7772400" cy="1362456"/>
          </a:xfrm>
        </p:spPr>
        <p:txBody>
          <a:bodyPr/>
          <a:lstStyle/>
          <a:p>
            <a:r>
              <a:rPr lang="en-US" sz="4000" dirty="0" smtClean="0"/>
              <a:t>Finding a Program That Satisfies Specification:</a:t>
            </a:r>
            <a:br>
              <a:rPr lang="en-US" sz="4000" dirty="0" smtClean="0"/>
            </a:br>
            <a:r>
              <a:rPr lang="en-US" sz="4000" dirty="0" smtClean="0"/>
              <a:t>Complete Functional Synthesis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4586288"/>
            <a:ext cx="8156448" cy="1509712"/>
          </a:xfrm>
        </p:spPr>
        <p:txBody>
          <a:bodyPr/>
          <a:lstStyle/>
          <a:p>
            <a:r>
              <a:rPr lang="en-US" dirty="0" smtClean="0"/>
              <a:t>Joint work with Viktor </a:t>
            </a:r>
            <a:r>
              <a:rPr lang="en-US" dirty="0" err="1" smtClean="0"/>
              <a:t>Kuncak</a:t>
            </a:r>
            <a:r>
              <a:rPr lang="en-US" dirty="0" smtClean="0"/>
              <a:t>, </a:t>
            </a:r>
            <a:r>
              <a:rPr lang="en-US" dirty="0" err="1" smtClean="0"/>
              <a:t>Mikael</a:t>
            </a:r>
            <a:r>
              <a:rPr lang="en-US" dirty="0" smtClean="0"/>
              <a:t> Mayer, and Philippe </a:t>
            </a:r>
            <a:r>
              <a:rPr lang="en-US" dirty="0" err="1" smtClean="0"/>
              <a:t>Suter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8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28600"/>
            <a:ext cx="7620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/>
              <a:t>Software Synthesis</a:t>
            </a:r>
          </a:p>
        </p:txBody>
      </p:sp>
      <p:sp>
        <p:nvSpPr>
          <p:cNvPr id="40989" name="Rectangle 29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447800"/>
            <a:ext cx="8458200" cy="16764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400" b="1" dirty="0" err="1" smtClean="0">
                <a:solidFill>
                  <a:schemeClr val="tx1"/>
                </a:solidFill>
              </a:rPr>
              <a:t>val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bigSet</a:t>
            </a:r>
            <a:r>
              <a:rPr lang="en-US" sz="2400" dirty="0" smtClean="0">
                <a:solidFill>
                  <a:schemeClr val="tx1"/>
                </a:solidFill>
              </a:rPr>
              <a:t> = ....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400" b="1" dirty="0" err="1" smtClean="0">
                <a:solidFill>
                  <a:schemeClr val="tx1"/>
                </a:solidFill>
              </a:rPr>
              <a:t>val</a:t>
            </a:r>
            <a:r>
              <a:rPr lang="en-US" sz="2400" dirty="0" smtClean="0">
                <a:solidFill>
                  <a:schemeClr val="tx1"/>
                </a:solidFill>
              </a:rPr>
              <a:t> (</a:t>
            </a:r>
            <a:r>
              <a:rPr lang="en-US" sz="2400" dirty="0" err="1" smtClean="0">
                <a:solidFill>
                  <a:schemeClr val="tx1"/>
                </a:solidFill>
              </a:rPr>
              <a:t>setA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setB</a:t>
            </a:r>
            <a:r>
              <a:rPr lang="en-US" sz="2400" dirty="0" smtClean="0">
                <a:solidFill>
                  <a:schemeClr val="tx1"/>
                </a:solidFill>
              </a:rPr>
              <a:t>) = </a:t>
            </a:r>
            <a:r>
              <a:rPr lang="en-US" sz="2400" b="1" dirty="0" smtClean="0">
                <a:solidFill>
                  <a:schemeClr val="tx1"/>
                </a:solidFill>
              </a:rPr>
              <a:t>choose</a:t>
            </a:r>
            <a:r>
              <a:rPr lang="en-US" sz="2400" dirty="0" smtClean="0">
                <a:solidFill>
                  <a:schemeClr val="tx1"/>
                </a:solidFill>
              </a:rPr>
              <a:t>((a: Set, b: Set) ) =&gt;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 	( </a:t>
            </a:r>
            <a:r>
              <a:rPr lang="en-US" sz="2400" dirty="0" err="1" smtClean="0">
                <a:solidFill>
                  <a:schemeClr val="tx1"/>
                </a:solidFill>
              </a:rPr>
              <a:t>a.size</a:t>
            </a:r>
            <a:r>
              <a:rPr lang="en-US" sz="2400" dirty="0" smtClean="0">
                <a:solidFill>
                  <a:schemeClr val="tx1"/>
                </a:solidFill>
              </a:rPr>
              <a:t> == </a:t>
            </a:r>
            <a:r>
              <a:rPr lang="en-US" sz="2400" dirty="0" err="1" smtClean="0">
                <a:solidFill>
                  <a:schemeClr val="tx1"/>
                </a:solidFill>
              </a:rPr>
              <a:t>b.size</a:t>
            </a:r>
            <a:r>
              <a:rPr lang="en-US" sz="2400" dirty="0" smtClean="0">
                <a:solidFill>
                  <a:schemeClr val="tx1"/>
                </a:solidFill>
              </a:rPr>
              <a:t>  &amp;&amp; a union b == </a:t>
            </a:r>
            <a:r>
              <a:rPr lang="en-US" sz="2400" dirty="0" err="1" smtClean="0">
                <a:solidFill>
                  <a:schemeClr val="tx1"/>
                </a:solidFill>
              </a:rPr>
              <a:t>bigSet</a:t>
            </a:r>
            <a:r>
              <a:rPr lang="en-US" sz="2400" dirty="0" smtClean="0">
                <a:solidFill>
                  <a:schemeClr val="tx1"/>
                </a:solidFill>
              </a:rPr>
              <a:t> &amp;&amp; a intersect b == empty))</a:t>
            </a:r>
          </a:p>
        </p:txBody>
      </p:sp>
      <p:sp>
        <p:nvSpPr>
          <p:cNvPr id="7" name="Rectangle 6"/>
          <p:cNvSpPr/>
          <p:nvPr/>
        </p:nvSpPr>
        <p:spPr>
          <a:xfrm>
            <a:off x="1600200" y="3581400"/>
            <a:ext cx="5638800" cy="17541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400" b="1" dirty="0">
                <a:solidFill>
                  <a:schemeClr val="tx1"/>
                </a:solidFill>
              </a:rPr>
              <a:t>Code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>
                <a:solidFill>
                  <a:schemeClr val="tx1"/>
                </a:solidFill>
              </a:rPr>
              <a:t>assert </a:t>
            </a:r>
            <a:r>
              <a:rPr lang="en-US" sz="2400" dirty="0">
                <a:solidFill>
                  <a:schemeClr val="tx1"/>
                </a:solidFill>
              </a:rPr>
              <a:t>(</a:t>
            </a:r>
            <a:r>
              <a:rPr lang="en-US" sz="2400" dirty="0" err="1">
                <a:solidFill>
                  <a:schemeClr val="tx1"/>
                </a:solidFill>
              </a:rPr>
              <a:t>bigSet.size</a:t>
            </a:r>
            <a:r>
              <a:rPr lang="en-US" sz="2400" dirty="0">
                <a:solidFill>
                  <a:schemeClr val="tx1"/>
                </a:solidFill>
              </a:rPr>
              <a:t> % 2  == 0)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 err="1">
                <a:solidFill>
                  <a:schemeClr val="tx1"/>
                </a:solidFill>
              </a:rPr>
              <a:t>val</a:t>
            </a:r>
            <a:r>
              <a:rPr lang="en-US" sz="2400" dirty="0">
                <a:solidFill>
                  <a:schemeClr val="tx1"/>
                </a:solidFill>
              </a:rPr>
              <a:t> n = </a:t>
            </a:r>
            <a:r>
              <a:rPr lang="en-US" sz="2400" dirty="0" err="1">
                <a:solidFill>
                  <a:schemeClr val="tx1"/>
                </a:solidFill>
              </a:rPr>
              <a:t>bigSet.size</a:t>
            </a:r>
            <a:r>
              <a:rPr lang="en-US" sz="2400" dirty="0">
                <a:solidFill>
                  <a:schemeClr val="tx1"/>
                </a:solidFill>
              </a:rPr>
              <a:t>/2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 err="1">
                <a:solidFill>
                  <a:schemeClr val="tx1"/>
                </a:solidFill>
              </a:rPr>
              <a:t>val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setA</a:t>
            </a:r>
            <a:r>
              <a:rPr lang="en-US" sz="2400" dirty="0">
                <a:solidFill>
                  <a:schemeClr val="tx1"/>
                </a:solidFill>
              </a:rPr>
              <a:t> = take(n, </a:t>
            </a:r>
            <a:r>
              <a:rPr lang="en-US" sz="2400" dirty="0" err="1">
                <a:solidFill>
                  <a:schemeClr val="tx1"/>
                </a:solidFill>
              </a:rPr>
              <a:t>bigSet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 err="1">
                <a:solidFill>
                  <a:schemeClr val="tx1"/>
                </a:solidFill>
              </a:rPr>
              <a:t>val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setB</a:t>
            </a:r>
            <a:r>
              <a:rPr lang="en-US" sz="2400" dirty="0">
                <a:solidFill>
                  <a:schemeClr val="tx1"/>
                </a:solidFill>
              </a:rPr>
              <a:t> = </a:t>
            </a:r>
            <a:r>
              <a:rPr lang="en-US" sz="2400" dirty="0" err="1">
                <a:solidFill>
                  <a:schemeClr val="tx1"/>
                </a:solidFill>
              </a:rPr>
              <a:t>bigSet</a:t>
            </a:r>
            <a:r>
              <a:rPr lang="en-US" sz="2400" dirty="0">
                <a:solidFill>
                  <a:schemeClr val="tx1"/>
                </a:solidFill>
              </a:rPr>
              <a:t> −− </a:t>
            </a:r>
            <a:r>
              <a:rPr lang="en-US" sz="2400" dirty="0" err="1">
                <a:solidFill>
                  <a:schemeClr val="tx1"/>
                </a:solidFill>
              </a:rPr>
              <a:t>setA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6C7B4-A769-439E-BD1E-F50ACB49884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PISKAC@YFIRQEVFUVWXY5M7" val="408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F \equiv (\forall x. \exists^{=1} y. R(x,y)) \land (\forall x. \exists^{=1} y. R(y,x)) \land (\forall x. A(x) \leftrightarrow (\exists y. B(y) \land R(x,y)))  template TPT1  env TPENV1  fore 0  back 16777215  eqnno 1"/>
  <p:tag name="FILENAME" val="TP_tmp"/>
  <p:tag name="ORIGWIDTH" val="328"/>
  <p:tag name="PICTUREFILESIZE" val="1853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(\exists R. F) \; \equiv \; (| A | = | B|)  template TPT1  env TPENV1  fore 0  back 16777215  eqnno 2"/>
  <p:tag name="FILENAME" val="TP_tmp"/>
  <p:tag name="ORIGWIDTH" val="97"/>
  <p:tag name="PICTUREFILESIZE" val="490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A  template TPT1  env TPENV1  fore 0  back 16777215  eqnno 3"/>
  <p:tag name="FILENAME" val="TP_tmp"/>
  <p:tag name="ORIGWIDTH" val="8"/>
  <p:tag name="PICTUREFILESIZE" val="9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B  template TPT1  env TPENV1  fore 0  back 16777215  eqnno 3"/>
  <p:tag name="FILENAME" val="TP_tmp"/>
  <p:tag name="ORIGWIDTH" val="8"/>
  <p:tag name="PICTUREFILESIZE" val="10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R  template TPT1  env TPENV1  fore 0  back 16777215  eqnno 3"/>
  <p:tag name="FILENAME" val="TP_tmp"/>
  <p:tag name="ORIGWIDTH" val="8"/>
  <p:tag name="PICTUREFILESIZE" val="102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&#10;\usepackage{amsmath}&#10;\usepackage{amssymb}&#10;\usepackage{color}&#10;&#10;\begin{document}&#10;&#10;\noindent&#10;For a set of formulas $\mathcal{F}$ the following are equivalent:&#10;&#10;\begin{itemize}&#10;\item theory $\mathcal{T} \subseteq \mathcal{F}$ is \textbf{\color{red}BAPA-reducible}&#10;\item for every $F \in \mathcal{F}$ the set of vectors&#10;\[   \mathcal{V}(\mathcal{T},F) = \{ (|M(V_1)|,\dots,|M(V_n)|) \mid M \models \mathcal{T} \cup \{F\} \}\]&#10;is \textbf{\color{red}semilinear} and \textbf{\color{red}effectively computable},\\&#10;where the $M(V_i)$ are the Venn regions over \\&#10;the free set variables of $F$ in its $\mathcal{T}$-models $M$ &#10;\end{itemize}&#10;&#10;\noindent&#10;Projections onto the set variables characterize&#10;the sets $\mathcal{V}(\mathcal{T},F)$.&#10;&#10;\end{document}&#10;"/>
  <p:tag name="FILENAME" val="TP_tmp"/>
  <p:tag name="FORMAT" val="png16m"/>
  <p:tag name="RES" val="1200"/>
  <p:tag name="BLEND" val="1"/>
  <p:tag name="TRANSPARENT" val="1"/>
  <p:tag name="TBUG" val="1"/>
  <p:tag name="ALLOWFS" val="0"/>
  <p:tag name="ORIGWIDTH" val="299"/>
  <p:tag name="PICTUREFILESIZE" val="10913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2206</TotalTime>
  <Words>2581</Words>
  <Application>Microsoft Office PowerPoint</Application>
  <PresentationFormat>On-screen Show (4:3)</PresentationFormat>
  <Paragraphs>599</Paragraphs>
  <Slides>56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8" baseType="lpstr">
      <vt:lpstr>Flow</vt:lpstr>
      <vt:lpstr>Equation</vt:lpstr>
      <vt:lpstr>Calculus of Data Structures for Verification and Synthesis</vt:lpstr>
      <vt:lpstr>Calculus of Data Structures</vt:lpstr>
      <vt:lpstr>Software Synthesis</vt:lpstr>
      <vt:lpstr>Software Synthesis</vt:lpstr>
      <vt:lpstr>Software Verification</vt:lpstr>
      <vt:lpstr>Slide 6</vt:lpstr>
      <vt:lpstr>Outline</vt:lpstr>
      <vt:lpstr>Finding a Program That Satisfies Specification: Complete Functional Synthesis</vt:lpstr>
      <vt:lpstr>Software Synthesis</vt:lpstr>
      <vt:lpstr>Software Synthesis</vt:lpstr>
      <vt:lpstr>Outline</vt:lpstr>
      <vt:lpstr>Synthesis as programming language construct</vt:lpstr>
      <vt:lpstr>“choose” Construct</vt:lpstr>
      <vt:lpstr>Complete Functional Synthesis</vt:lpstr>
      <vt:lpstr>From Decision Procedure to Synthesis Procedure</vt:lpstr>
      <vt:lpstr>Complete Functional Synthesis</vt:lpstr>
      <vt:lpstr>Outline</vt:lpstr>
      <vt:lpstr>Synthesis for Linear Integer Arithmetic – Example / Overview</vt:lpstr>
      <vt:lpstr>Synthesis Procedure by Example</vt:lpstr>
      <vt:lpstr>Synthesis Procedure by Example</vt:lpstr>
      <vt:lpstr>Processing Inequalities</vt:lpstr>
      <vt:lpstr>Fourier-Motzkin-Style Elimination</vt:lpstr>
      <vt:lpstr>Generated Code May Contain Loops</vt:lpstr>
      <vt:lpstr>From Data Structures to Numbers</vt:lpstr>
      <vt:lpstr>From Data Structures to Numbers</vt:lpstr>
      <vt:lpstr>From Data Structures to Numbers</vt:lpstr>
      <vt:lpstr>From Data Structures to Numbers</vt:lpstr>
      <vt:lpstr>From Data Structures to Numbers</vt:lpstr>
      <vt:lpstr>Combining Theories Sharing Set Operations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Reduction to BAPA</vt:lpstr>
      <vt:lpstr>Outline</vt:lpstr>
      <vt:lpstr>Slide 41</vt:lpstr>
      <vt:lpstr>BAPA - Reducibility</vt:lpstr>
      <vt:lpstr>Amalgamation of Models: The Disjoint Case</vt:lpstr>
      <vt:lpstr>Amalgamation of Models:  The Set-Sharing Case</vt:lpstr>
      <vt:lpstr>BAPA-reducible Theories</vt:lpstr>
      <vt:lpstr>Outline</vt:lpstr>
      <vt:lpstr>Slide 47</vt:lpstr>
      <vt:lpstr>Slide 48</vt:lpstr>
      <vt:lpstr>Slide 49</vt:lpstr>
      <vt:lpstr>Slide 50</vt:lpstr>
      <vt:lpstr>Slide 51</vt:lpstr>
      <vt:lpstr>Slide 52</vt:lpstr>
      <vt:lpstr>Related Work and Conclusions</vt:lpstr>
      <vt:lpstr>Slide 54</vt:lpstr>
      <vt:lpstr>Slide 55</vt:lpstr>
      <vt:lpstr>Slide 56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Calculus of Data Structures in Software Verification and Synthesis</dc:title>
  <dc:creator/>
  <cp:lastModifiedBy> </cp:lastModifiedBy>
  <cp:revision>89</cp:revision>
  <dcterms:created xsi:type="dcterms:W3CDTF">2006-08-16T00:00:00Z</dcterms:created>
  <dcterms:modified xsi:type="dcterms:W3CDTF">2011-06-15T16:47:13Z</dcterms:modified>
</cp:coreProperties>
</file>