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xml" ContentType="application/vnd.openxmlformats-officedocument.presentationml.tags+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19.xml" ContentType="application/vnd.openxmlformats-officedocument.presentationml.notesSlide+xml"/>
  <Override PartName="/ppt/tags/tag3.xml" ContentType="application/vnd.openxmlformats-officedocument.presentationml.tags+xml"/>
  <Override PartName="/ppt/notesSlides/notesSlide20.xml" ContentType="application/vnd.openxmlformats-officedocument.presentationml.notesSlide+xml"/>
  <Override PartName="/ppt/tags/tag4.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50"/>
  </p:notesMasterIdLst>
  <p:sldIdLst>
    <p:sldId id="256" r:id="rId2"/>
    <p:sldId id="286" r:id="rId3"/>
    <p:sldId id="259" r:id="rId4"/>
    <p:sldId id="293" r:id="rId5"/>
    <p:sldId id="294" r:id="rId6"/>
    <p:sldId id="295" r:id="rId7"/>
    <p:sldId id="296" r:id="rId8"/>
    <p:sldId id="327" r:id="rId9"/>
    <p:sldId id="297" r:id="rId10"/>
    <p:sldId id="328" r:id="rId11"/>
    <p:sldId id="300" r:id="rId12"/>
    <p:sldId id="301" r:id="rId13"/>
    <p:sldId id="302" r:id="rId14"/>
    <p:sldId id="312" r:id="rId15"/>
    <p:sldId id="304" r:id="rId16"/>
    <p:sldId id="305" r:id="rId17"/>
    <p:sldId id="306" r:id="rId18"/>
    <p:sldId id="307" r:id="rId19"/>
    <p:sldId id="308" r:id="rId20"/>
    <p:sldId id="309" r:id="rId21"/>
    <p:sldId id="310" r:id="rId22"/>
    <p:sldId id="311" r:id="rId23"/>
    <p:sldId id="313" r:id="rId24"/>
    <p:sldId id="314" r:id="rId25"/>
    <p:sldId id="315" r:id="rId26"/>
    <p:sldId id="316" r:id="rId27"/>
    <p:sldId id="289" r:id="rId28"/>
    <p:sldId id="290" r:id="rId29"/>
    <p:sldId id="291" r:id="rId30"/>
    <p:sldId id="318" r:id="rId31"/>
    <p:sldId id="319" r:id="rId32"/>
    <p:sldId id="320" r:id="rId33"/>
    <p:sldId id="321" r:id="rId34"/>
    <p:sldId id="322" r:id="rId35"/>
    <p:sldId id="323" r:id="rId36"/>
    <p:sldId id="324" r:id="rId37"/>
    <p:sldId id="325" r:id="rId38"/>
    <p:sldId id="326" r:id="rId39"/>
    <p:sldId id="329" r:id="rId40"/>
    <p:sldId id="338" r:id="rId41"/>
    <p:sldId id="339" r:id="rId42"/>
    <p:sldId id="340" r:id="rId43"/>
    <p:sldId id="330" r:id="rId44"/>
    <p:sldId id="331" r:id="rId45"/>
    <p:sldId id="332" r:id="rId46"/>
    <p:sldId id="335" r:id="rId47"/>
    <p:sldId id="336" r:id="rId48"/>
    <p:sldId id="337" r:id="rId4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onsolas" pitchFamily="49" charset="0"/>
        <a:ea typeface="+mn-ea"/>
        <a:cs typeface="+mn-cs"/>
      </a:defRPr>
    </a:lvl1pPr>
    <a:lvl2pPr marL="457200" algn="l" rtl="0" eaLnBrk="0" fontAlgn="base" hangingPunct="0">
      <a:spcBef>
        <a:spcPct val="0"/>
      </a:spcBef>
      <a:spcAft>
        <a:spcPct val="0"/>
      </a:spcAft>
      <a:defRPr kern="1200">
        <a:solidFill>
          <a:schemeClr val="tx1"/>
        </a:solidFill>
        <a:latin typeface="Consolas" pitchFamily="49" charset="0"/>
        <a:ea typeface="+mn-ea"/>
        <a:cs typeface="+mn-cs"/>
      </a:defRPr>
    </a:lvl2pPr>
    <a:lvl3pPr marL="914400" algn="l" rtl="0" eaLnBrk="0" fontAlgn="base" hangingPunct="0">
      <a:spcBef>
        <a:spcPct val="0"/>
      </a:spcBef>
      <a:spcAft>
        <a:spcPct val="0"/>
      </a:spcAft>
      <a:defRPr kern="1200">
        <a:solidFill>
          <a:schemeClr val="tx1"/>
        </a:solidFill>
        <a:latin typeface="Consolas" pitchFamily="49" charset="0"/>
        <a:ea typeface="+mn-ea"/>
        <a:cs typeface="+mn-cs"/>
      </a:defRPr>
    </a:lvl3pPr>
    <a:lvl4pPr marL="1371600" algn="l" rtl="0" eaLnBrk="0" fontAlgn="base" hangingPunct="0">
      <a:spcBef>
        <a:spcPct val="0"/>
      </a:spcBef>
      <a:spcAft>
        <a:spcPct val="0"/>
      </a:spcAft>
      <a:defRPr kern="1200">
        <a:solidFill>
          <a:schemeClr val="tx1"/>
        </a:solidFill>
        <a:latin typeface="Consolas" pitchFamily="49" charset="0"/>
        <a:ea typeface="+mn-ea"/>
        <a:cs typeface="+mn-cs"/>
      </a:defRPr>
    </a:lvl4pPr>
    <a:lvl5pPr marL="1828800" algn="l" rtl="0" eaLnBrk="0" fontAlgn="base" hangingPunct="0">
      <a:spcBef>
        <a:spcPct val="0"/>
      </a:spcBef>
      <a:spcAft>
        <a:spcPct val="0"/>
      </a:spcAft>
      <a:defRPr kern="1200">
        <a:solidFill>
          <a:schemeClr val="tx1"/>
        </a:solidFill>
        <a:latin typeface="Consolas" pitchFamily="49" charset="0"/>
        <a:ea typeface="+mn-ea"/>
        <a:cs typeface="+mn-cs"/>
      </a:defRPr>
    </a:lvl5pPr>
    <a:lvl6pPr marL="2286000" algn="l" defTabSz="914400" rtl="0" eaLnBrk="1" latinLnBrk="0" hangingPunct="1">
      <a:defRPr kern="1200">
        <a:solidFill>
          <a:schemeClr val="tx1"/>
        </a:solidFill>
        <a:latin typeface="Consolas" pitchFamily="49" charset="0"/>
        <a:ea typeface="+mn-ea"/>
        <a:cs typeface="+mn-cs"/>
      </a:defRPr>
    </a:lvl6pPr>
    <a:lvl7pPr marL="2743200" algn="l" defTabSz="914400" rtl="0" eaLnBrk="1" latinLnBrk="0" hangingPunct="1">
      <a:defRPr kern="1200">
        <a:solidFill>
          <a:schemeClr val="tx1"/>
        </a:solidFill>
        <a:latin typeface="Consolas" pitchFamily="49" charset="0"/>
        <a:ea typeface="+mn-ea"/>
        <a:cs typeface="+mn-cs"/>
      </a:defRPr>
    </a:lvl7pPr>
    <a:lvl8pPr marL="3200400" algn="l" defTabSz="914400" rtl="0" eaLnBrk="1" latinLnBrk="0" hangingPunct="1">
      <a:defRPr kern="1200">
        <a:solidFill>
          <a:schemeClr val="tx1"/>
        </a:solidFill>
        <a:latin typeface="Consolas" pitchFamily="49" charset="0"/>
        <a:ea typeface="+mn-ea"/>
        <a:cs typeface="+mn-cs"/>
      </a:defRPr>
    </a:lvl8pPr>
    <a:lvl9pPr marL="3657600" algn="l" defTabSz="914400" rtl="0" eaLnBrk="1" latinLnBrk="0" hangingPunct="1">
      <a:defRPr kern="1200">
        <a:solidFill>
          <a:schemeClr val="tx1"/>
        </a:solidFill>
        <a:latin typeface="Consolas" pitchFamily="49"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800000"/>
    <a:srgbClr val="7F0055"/>
    <a:srgbClr val="1F497D"/>
    <a:srgbClr val="CC0000"/>
    <a:srgbClr val="FFFFFF"/>
    <a:srgbClr val="00CCFF"/>
    <a:srgbClr val="336699"/>
    <a:srgbClr val="3333CC"/>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28" autoAdjust="0"/>
    <p:restoredTop sz="73884" autoAdjust="0"/>
  </p:normalViewPr>
  <p:slideViewPr>
    <p:cSldViewPr>
      <p:cViewPr>
        <p:scale>
          <a:sx n="59" d="100"/>
          <a:sy n="59" d="100"/>
        </p:scale>
        <p:origin x="-546" y="-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3BE1D89F-7E71-4B67-8585-18F5E4BA1E61}" type="slidenum">
              <a:rPr lang="en-US"/>
              <a:pPr>
                <a:defRPr/>
              </a:pPr>
              <a:t>‹#›</a:t>
            </a:fld>
            <a:endParaRPr lang="en-US"/>
          </a:p>
        </p:txBody>
      </p:sp>
    </p:spTree>
    <p:extLst>
      <p:ext uri="{BB962C8B-B14F-4D97-AF65-F5344CB8AC3E}">
        <p14:creationId xmlns:p14="http://schemas.microsoft.com/office/powerpoint/2010/main" val="24611106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 the last few days,</a:t>
            </a:r>
            <a:r>
              <a:rPr lang="en-US" baseline="0" dirty="0" smtClean="0"/>
              <a:t> we have seen several different applications of synthesis for what could collectively be called Quality Control</a:t>
            </a:r>
            <a:endParaRPr lang="en-US" baseline="0" dirty="0" smtClean="0"/>
          </a:p>
        </p:txBody>
      </p:sp>
      <p:sp>
        <p:nvSpPr>
          <p:cNvPr id="4" name="Slide Number Placeholder 3"/>
          <p:cNvSpPr>
            <a:spLocks noGrp="1"/>
          </p:cNvSpPr>
          <p:nvPr>
            <p:ph type="sldNum" sz="quarter" idx="10"/>
          </p:nvPr>
        </p:nvSpPr>
        <p:spPr/>
        <p:txBody>
          <a:bodyPr/>
          <a:lstStyle/>
          <a:p>
            <a:pPr>
              <a:defRPr/>
            </a:pPr>
            <a:fld id="{3BE1D89F-7E71-4B67-8585-18F5E4BA1E61}" type="slidenum">
              <a:rPr lang="en-US" smtClean="0"/>
              <a:pPr>
                <a:defRPr/>
              </a:pPr>
              <a:t>1</a:t>
            </a:fld>
            <a:endParaRPr lang="en-US"/>
          </a:p>
        </p:txBody>
      </p:sp>
    </p:spTree>
    <p:extLst>
      <p:ext uri="{BB962C8B-B14F-4D97-AF65-F5344CB8AC3E}">
        <p14:creationId xmlns:p14="http://schemas.microsoft.com/office/powerpoint/2010/main" val="3507210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A978F842-9AAA-46D4-9126-C4C3EDDBA66D}" type="slidenum">
              <a:rPr lang="en-US" smtClean="0"/>
              <a:pPr/>
              <a:t>18</a:t>
            </a:fld>
            <a:endParaRPr 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4FF34D64-6AC6-4C57-87B5-05C11364444B}" type="slidenum">
              <a:rPr lang="en-US" smtClean="0"/>
              <a:pPr/>
              <a:t>19</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23824404-965F-4C00-8F92-4A05D45EC3F2}" type="slidenum">
              <a:rPr lang="en-US" smtClean="0"/>
              <a:pPr/>
              <a:t>20</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0B3177C4-E54F-45A5-AA85-0356D15A4AE8}" type="slidenum">
              <a:rPr lang="en-US" smtClean="0"/>
              <a:pPr/>
              <a:t>21</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3C80098-D2EF-4D93-A0F1-ABFE2F4D683B}" type="slidenum">
              <a:rPr lang="en-US" smtClean="0"/>
              <a:pPr/>
              <a:t>22</a:t>
            </a:fld>
            <a:endParaRPr 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F3A32B-C211-4C43-A8CE-0CC9F6839296}" type="slidenum">
              <a:rPr lang="en-US"/>
              <a:pPr/>
              <a:t>23</a:t>
            </a:fld>
            <a:endParaRPr lang="en-US"/>
          </a:p>
        </p:txBody>
      </p:sp>
      <p:sp>
        <p:nvSpPr>
          <p:cNvPr id="1201154" name="Rectangle 2"/>
          <p:cNvSpPr>
            <a:spLocks noGrp="1" noRot="1" noChangeAspect="1" noChangeArrowheads="1" noTextEdit="1"/>
          </p:cNvSpPr>
          <p:nvPr>
            <p:ph type="sldImg"/>
          </p:nvPr>
        </p:nvSpPr>
        <p:spPr>
          <a:xfrm>
            <a:off x="1143000" y="685800"/>
            <a:ext cx="4572000" cy="3429000"/>
          </a:xfrm>
          <a:ln/>
        </p:spPr>
      </p:sp>
      <p:sp>
        <p:nvSpPr>
          <p:cNvPr id="1201155" name="Rectangle 3"/>
          <p:cNvSpPr>
            <a:spLocks noGrp="1" noChangeArrowheads="1"/>
          </p:cNvSpPr>
          <p:nvPr>
            <p:ph type="body" idx="1"/>
          </p:nvPr>
        </p:nvSpPr>
        <p:spPr>
          <a:xfrm>
            <a:off x="686421" y="4344025"/>
            <a:ext cx="5485158" cy="4114488"/>
          </a:xfrm>
        </p:spPr>
        <p:txBody>
          <a:bodyPr/>
          <a:lstStyle/>
          <a:p>
            <a:r>
              <a:rPr lang="en-US"/>
              <a:t>  |…&gt; we want to implement a [HIGHLY?] concurrent remove() method for a set data type with the following implementation</a:t>
            </a:r>
          </a:p>
          <a:p>
            <a:endParaRPr lang="en-US"/>
          </a:p>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0C5B2C-0E90-4D62-B4CC-4A95584BEE93}" type="slidenum">
              <a:rPr lang="en-US"/>
              <a:pPr/>
              <a:t>24</a:t>
            </a:fld>
            <a:endParaRPr lang="en-US"/>
          </a:p>
        </p:txBody>
      </p:sp>
      <p:sp>
        <p:nvSpPr>
          <p:cNvPr id="1203202" name="Rectangle 2"/>
          <p:cNvSpPr>
            <a:spLocks noGrp="1" noRot="1" noChangeAspect="1" noChangeArrowheads="1" noTextEdit="1"/>
          </p:cNvSpPr>
          <p:nvPr>
            <p:ph type="sldImg"/>
          </p:nvPr>
        </p:nvSpPr>
        <p:spPr>
          <a:xfrm>
            <a:off x="1143000" y="685800"/>
            <a:ext cx="4572000" cy="3429000"/>
          </a:xfrm>
          <a:ln/>
        </p:spPr>
      </p:sp>
      <p:sp>
        <p:nvSpPr>
          <p:cNvPr id="1203203" name="Rectangle 3"/>
          <p:cNvSpPr>
            <a:spLocks noGrp="1" noChangeArrowheads="1"/>
          </p:cNvSpPr>
          <p:nvPr>
            <p:ph type="body" idx="1"/>
          </p:nvPr>
        </p:nvSpPr>
        <p:spPr>
          <a:xfrm>
            <a:off x="686421" y="4344025"/>
            <a:ext cx="5485158" cy="4114488"/>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05E452E-B9FF-4704-8792-40D505089A24}" type="slidenum">
              <a:rPr lang="en-US" smtClean="0"/>
              <a:pPr/>
              <a:t>31</a:t>
            </a:fld>
            <a:endParaRPr lang="en-US" smtClean="0"/>
          </a:p>
        </p:txBody>
      </p:sp>
      <p:sp>
        <p:nvSpPr>
          <p:cNvPr id="55299" name="Rectangle 2"/>
          <p:cNvSpPr>
            <a:spLocks noGrp="1" noRot="1" noChangeAspect="1" noChangeArrowheads="1" noTextEdit="1"/>
          </p:cNvSpPr>
          <p:nvPr>
            <p:ph type="sldImg"/>
          </p:nvPr>
        </p:nvSpPr>
        <p:spPr>
          <a:xfrm>
            <a:off x="1143000" y="684213"/>
            <a:ext cx="4572000" cy="3429000"/>
          </a:xfrm>
          <a:ln/>
        </p:spPr>
      </p:sp>
      <p:sp>
        <p:nvSpPr>
          <p:cNvPr id="55300" name="Rectangle 3"/>
          <p:cNvSpPr>
            <a:spLocks noGrp="1" noChangeArrowheads="1"/>
          </p:cNvSpPr>
          <p:nvPr>
            <p:ph type="body" idx="1"/>
          </p:nvPr>
        </p:nvSpPr>
        <p:spPr>
          <a:xfrm>
            <a:off x="684213" y="4343400"/>
            <a:ext cx="5489575" cy="4116388"/>
          </a:xfrm>
          <a:noFill/>
          <a:ln/>
        </p:spPr>
        <p:txBody>
          <a:bodyPr/>
          <a:lstStyle/>
          <a:p>
            <a:pPr>
              <a:buFontTx/>
              <a:buChar char="•"/>
            </a:pPr>
            <a:r>
              <a:rPr lang="en-US" smtClean="0"/>
              <a:t>The idea behind inductive synthesis is that rather than looking for a candidate that is correct for all inputs, we want to look for a candidate which works correctly for all inputs in a small set of observations E.</a:t>
            </a:r>
          </a:p>
          <a:p>
            <a:pPr>
              <a:buFontTx/>
              <a:buChar char="•"/>
            </a:pPr>
            <a:endParaRPr lang="en-US" smtClean="0"/>
          </a:p>
          <a:p>
            <a:pPr>
              <a:buFontTx/>
              <a:buChar char="•"/>
            </a:pPr>
            <a:r>
              <a:rPr lang="en-US" smtClean="0"/>
              <a:t>If no such candidate exists, then clearly the sketch must be buggy. </a:t>
            </a:r>
          </a:p>
          <a:p>
            <a:pPr>
              <a:buFontTx/>
              <a:buChar char="•"/>
            </a:pPr>
            <a:endParaRPr lang="en-US" smtClean="0"/>
          </a:p>
          <a:p>
            <a:pPr>
              <a:buFontTx/>
              <a:buChar char="•"/>
            </a:pPr>
            <a:r>
              <a:rPr lang="en-US" smtClean="0"/>
              <a:t>If we find such a candidate, then we want to know if it generalizes to all inputs, so we pass it to an automated validation procedure; a bounded-model checker in our case. </a:t>
            </a:r>
          </a:p>
          <a:p>
            <a:pPr>
              <a:buFontTx/>
              <a:buChar char="•"/>
            </a:pPr>
            <a:endParaRPr lang="en-US" smtClean="0"/>
          </a:p>
          <a:p>
            <a:pPr>
              <a:buFontTx/>
              <a:buChar char="•"/>
            </a:pPr>
            <a:r>
              <a:rPr lang="en-US" smtClean="0"/>
              <a:t>If the validation succeeds, then we are done; but if it doesn’t, the validator produces something really valuable, a new observation which covers a corner-case in the sketch not covered by any of the previous observations.</a:t>
            </a:r>
          </a:p>
          <a:p>
            <a:pPr>
              <a:buFontTx/>
              <a:buChar char="•"/>
            </a:pPr>
            <a:endParaRPr lang="en-US" smtClean="0"/>
          </a:p>
          <a:p>
            <a:pPr>
              <a:buFontTx/>
              <a:buChar char="•"/>
            </a:pPr>
            <a:r>
              <a:rPr lang="en-US" smtClean="0"/>
              <a:t>By adding this counterexample to our observation set, we can very quickly converge on an observation which works for all inputs. In the sequential case, we were able to search spaces of over 30000 bits in about 600 iterations.</a:t>
            </a:r>
          </a:p>
          <a:p>
            <a:pPr>
              <a:buFontTx/>
              <a:buChar char="•"/>
            </a:pPr>
            <a:endParaRPr lang="en-US" smtClean="0"/>
          </a:p>
          <a:p>
            <a:pPr>
              <a:buFontTx/>
              <a:buChar char="•"/>
            </a:pPr>
            <a:r>
              <a:rPr lang="en-US" smtClean="0"/>
              <a:t>In order to extend this algorithm to handle concurrency we must address several problems.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08FA427E-71DE-49B5-92BE-60C9ABBB8910}" type="slidenum">
              <a:rPr lang="en-US" smtClean="0"/>
              <a:pPr/>
              <a:t>34</a:t>
            </a:fld>
            <a:endParaRPr lang="en-US" smtClean="0"/>
          </a:p>
        </p:txBody>
      </p:sp>
      <p:sp>
        <p:nvSpPr>
          <p:cNvPr id="56323" name="Rectangle 2"/>
          <p:cNvSpPr>
            <a:spLocks noGrp="1" noRot="1" noChangeAspect="1" noChangeArrowheads="1" noTextEdit="1"/>
          </p:cNvSpPr>
          <p:nvPr>
            <p:ph type="sldImg"/>
          </p:nvPr>
        </p:nvSpPr>
        <p:spPr>
          <a:xfrm>
            <a:off x="1143000" y="684213"/>
            <a:ext cx="4572000" cy="3429000"/>
          </a:xfrm>
          <a:ln/>
        </p:spPr>
      </p:sp>
      <p:sp>
        <p:nvSpPr>
          <p:cNvPr id="56324" name="Rectangle 3"/>
          <p:cNvSpPr>
            <a:spLocks noGrp="1" noChangeArrowheads="1"/>
          </p:cNvSpPr>
          <p:nvPr>
            <p:ph type="body" idx="1"/>
          </p:nvPr>
        </p:nvSpPr>
        <p:spPr>
          <a:xfrm>
            <a:off x="684213" y="4343400"/>
            <a:ext cx="5489575" cy="4116388"/>
          </a:xfrm>
          <a:noFill/>
          <a:ln/>
        </p:spPr>
        <p:txBody>
          <a:bodyPr/>
          <a:lstStyle/>
          <a:p>
            <a:pPr>
              <a:buFontTx/>
              <a:buChar char="•"/>
            </a:pPr>
            <a:r>
              <a:rPr lang="en-US" smtClean="0"/>
              <a:t>First, we need a validation procedure which understands concurrency. In our case we use the bounded model checker SPIN.</a:t>
            </a:r>
          </a:p>
          <a:p>
            <a:pPr>
              <a:buFontTx/>
              <a:buChar char="•"/>
            </a:pPr>
            <a:endParaRPr lang="en-US" smtClean="0"/>
          </a:p>
          <a:p>
            <a:pPr>
              <a:buFontTx/>
              <a:buChar char="•"/>
            </a:pPr>
            <a:r>
              <a:rPr lang="en-US" smtClean="0"/>
              <a:t>But the biggest problem is that the counterexample is no longer an input, but a trace showing a bug with a specific thread interleaving. The problem with these counterexamples is that, unlike inputs, traces are very specific to the particular candidate that produced them.</a:t>
            </a:r>
          </a:p>
          <a:p>
            <a:pPr>
              <a:buFontTx/>
              <a:buChar char="•"/>
            </a:pPr>
            <a:endParaRPr lang="en-US" smtClean="0"/>
          </a:p>
          <a:p>
            <a:pPr>
              <a:buFontTx/>
              <a:buChar char="•"/>
            </a:pPr>
            <a:r>
              <a:rPr lang="en-US" smtClean="0"/>
              <a:t>So the inductive synthesizer is left with the task of producing a candidate implementation that avoids the bugs exposed by traces from several different candidate implementations.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3BE1D89F-7E71-4B67-8585-18F5E4BA1E61}" type="slidenum">
              <a:rPr lang="en-US" smtClean="0"/>
              <a:pPr>
                <a:defRPr/>
              </a:pPr>
              <a:t>3</a:t>
            </a:fld>
            <a:endParaRPr lang="en-US"/>
          </a:p>
        </p:txBody>
      </p:sp>
    </p:spTree>
    <p:extLst>
      <p:ext uri="{BB962C8B-B14F-4D97-AF65-F5344CB8AC3E}">
        <p14:creationId xmlns:p14="http://schemas.microsoft.com/office/powerpoint/2010/main" val="35525140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43000" y="687388"/>
            <a:ext cx="4572000" cy="3429000"/>
          </a:xfrm>
          <a:ln/>
        </p:spPr>
      </p:sp>
      <p:sp>
        <p:nvSpPr>
          <p:cNvPr id="57347"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143000" y="687388"/>
            <a:ext cx="4572000" cy="3429000"/>
          </a:xfrm>
          <a:ln/>
        </p:spPr>
      </p:sp>
      <p:sp>
        <p:nvSpPr>
          <p:cNvPr id="59395"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BE1D89F-7E71-4B67-8585-18F5E4BA1E61}" type="slidenum">
              <a:rPr lang="en-US" smtClean="0"/>
              <a:pPr>
                <a:defRPr/>
              </a:pPr>
              <a:t>40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2CF285-4CE6-4EE6-B6A7-426D4822B1DD}" type="slidenum">
              <a:rPr lang="en-US" smtClean="0"/>
              <a:t>43</a:t>
            </a:fld>
            <a:endParaRPr lang="en-US"/>
          </a:p>
        </p:txBody>
      </p:sp>
    </p:spTree>
    <p:extLst>
      <p:ext uri="{BB962C8B-B14F-4D97-AF65-F5344CB8AC3E}">
        <p14:creationId xmlns:p14="http://schemas.microsoft.com/office/powerpoint/2010/main" val="14047162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see how we represent</a:t>
            </a:r>
            <a:r>
              <a:rPr lang="en-US" baseline="0" dirty="0" smtClean="0"/>
              <a:t> such insights in the storyboard framework.</a:t>
            </a:r>
            <a:endParaRPr lang="en-US" dirty="0"/>
          </a:p>
        </p:txBody>
      </p:sp>
      <p:sp>
        <p:nvSpPr>
          <p:cNvPr id="4" name="Slide Number Placeholder 3"/>
          <p:cNvSpPr>
            <a:spLocks noGrp="1"/>
          </p:cNvSpPr>
          <p:nvPr>
            <p:ph type="sldNum" sz="quarter" idx="10"/>
          </p:nvPr>
        </p:nvSpPr>
        <p:spPr/>
        <p:txBody>
          <a:bodyPr/>
          <a:lstStyle/>
          <a:p>
            <a:fld id="{602CF285-4CE6-4EE6-B6A7-426D4822B1DD}" type="slidenum">
              <a:rPr lang="en-US" smtClean="0"/>
              <a:t>44</a:t>
            </a:fld>
            <a:endParaRPr lang="en-US"/>
          </a:p>
        </p:txBody>
      </p:sp>
    </p:spTree>
    <p:extLst>
      <p:ext uri="{BB962C8B-B14F-4D97-AF65-F5344CB8AC3E}">
        <p14:creationId xmlns:p14="http://schemas.microsoft.com/office/powerpoint/2010/main" val="42556146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2CF285-4CE6-4EE6-B6A7-426D4822B1DD}" type="slidenum">
              <a:rPr lang="en-US" smtClean="0"/>
              <a:t>45</a:t>
            </a:fld>
            <a:endParaRPr lang="en-US"/>
          </a:p>
        </p:txBody>
      </p:sp>
    </p:spTree>
    <p:extLst>
      <p:ext uri="{BB962C8B-B14F-4D97-AF65-F5344CB8AC3E}">
        <p14:creationId xmlns:p14="http://schemas.microsoft.com/office/powerpoint/2010/main" val="39593257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E1D89F-7E71-4B67-8585-18F5E4BA1E61}" type="slidenum">
              <a:rPr lang="en-US" smtClean="0"/>
              <a:pPr>
                <a:defRPr/>
              </a:pPr>
              <a:t>46</a:t>
            </a:fld>
            <a:endParaRPr lang="en-US"/>
          </a:p>
        </p:txBody>
      </p:sp>
    </p:spTree>
    <p:extLst>
      <p:ext uri="{BB962C8B-B14F-4D97-AF65-F5344CB8AC3E}">
        <p14:creationId xmlns:p14="http://schemas.microsoft.com/office/powerpoint/2010/main" val="2916762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bound the</a:t>
            </a:r>
            <a:r>
              <a:rPr lang="en-US" baseline="0" dirty="0" smtClean="0"/>
              <a:t> size of integers and the depth of generated expressions</a:t>
            </a:r>
            <a:endParaRPr lang="en-US" dirty="0" smtClean="0"/>
          </a:p>
          <a:p>
            <a:r>
              <a:rPr lang="en-US" dirty="0" smtClean="0"/>
              <a:t>pragma options "--</a:t>
            </a:r>
            <a:r>
              <a:rPr lang="en-US" dirty="0" err="1" smtClean="0"/>
              <a:t>bnd</a:t>
            </a:r>
            <a:r>
              <a:rPr lang="en-US" dirty="0" smtClean="0"/>
              <a:t>-inline-</a:t>
            </a:r>
            <a:r>
              <a:rPr lang="en-US" dirty="0" err="1" smtClean="0"/>
              <a:t>amnt</a:t>
            </a:r>
            <a:r>
              <a:rPr lang="en-US" dirty="0" smtClean="0"/>
              <a:t> 3 --</a:t>
            </a:r>
            <a:r>
              <a:rPr lang="en-US" dirty="0" err="1" smtClean="0"/>
              <a:t>bnd-inbits</a:t>
            </a:r>
            <a:r>
              <a:rPr lang="en-US" dirty="0" smtClean="0"/>
              <a:t> 3"; </a:t>
            </a:r>
          </a:p>
          <a:p>
            <a:endParaRPr lang="en-US" dirty="0" smtClean="0"/>
          </a:p>
          <a:p>
            <a:endParaRPr lang="en-US" dirty="0" smtClean="0"/>
          </a:p>
          <a:p>
            <a:r>
              <a:rPr lang="en-US" dirty="0" smtClean="0"/>
              <a:t>void partition(</a:t>
            </a:r>
            <a:r>
              <a:rPr lang="en-US" dirty="0" err="1" smtClean="0"/>
              <a:t>int</a:t>
            </a:r>
            <a:r>
              <a:rPr lang="en-US" dirty="0" smtClean="0"/>
              <a:t> p, </a:t>
            </a:r>
            <a:r>
              <a:rPr lang="en-US" dirty="0" err="1" smtClean="0"/>
              <a:t>int</a:t>
            </a:r>
            <a:r>
              <a:rPr lang="en-US" dirty="0" smtClean="0"/>
              <a:t> P, </a:t>
            </a:r>
            <a:r>
              <a:rPr lang="en-US" dirty="0" err="1" smtClean="0"/>
              <a:t>int</a:t>
            </a:r>
            <a:r>
              <a:rPr lang="en-US" dirty="0" smtClean="0"/>
              <a:t> N, ref </a:t>
            </a:r>
            <a:r>
              <a:rPr lang="en-US" dirty="0" err="1" smtClean="0"/>
              <a:t>int</a:t>
            </a:r>
            <a:r>
              <a:rPr lang="en-US" dirty="0" smtClean="0"/>
              <a:t> </a:t>
            </a:r>
            <a:r>
              <a:rPr lang="en-US" dirty="0" err="1" smtClean="0"/>
              <a:t>ibeg</a:t>
            </a:r>
            <a:r>
              <a:rPr lang="en-US" dirty="0" smtClean="0"/>
              <a:t>, ref </a:t>
            </a:r>
            <a:r>
              <a:rPr lang="en-US" dirty="0" err="1" smtClean="0"/>
              <a:t>int</a:t>
            </a:r>
            <a:r>
              <a:rPr lang="en-US" dirty="0" smtClean="0"/>
              <a:t> </a:t>
            </a:r>
            <a:r>
              <a:rPr lang="en-US" dirty="0" err="1" smtClean="0"/>
              <a:t>iend</a:t>
            </a:r>
            <a:r>
              <a:rPr lang="en-US" dirty="0" smtClean="0"/>
              <a:t>){</a:t>
            </a:r>
          </a:p>
          <a:p>
            <a:r>
              <a:rPr lang="en-US" dirty="0" smtClean="0"/>
              <a:t>    if(p&lt; {$ p, P, N, N/P, N%P : *, +$} ){</a:t>
            </a:r>
          </a:p>
          <a:p>
            <a:r>
              <a:rPr lang="en-US" dirty="0" smtClean="0"/>
              <a:t>        </a:t>
            </a:r>
            <a:r>
              <a:rPr lang="en-US" dirty="0" err="1" smtClean="0"/>
              <a:t>iend</a:t>
            </a:r>
            <a:r>
              <a:rPr lang="en-US" dirty="0" smtClean="0"/>
              <a:t> =  {$ p, P, N, N/P, N%P : *, + $};  </a:t>
            </a:r>
          </a:p>
          <a:p>
            <a:r>
              <a:rPr lang="en-US" dirty="0" smtClean="0"/>
              <a:t>        </a:t>
            </a:r>
            <a:r>
              <a:rPr lang="en-US" dirty="0" err="1" smtClean="0"/>
              <a:t>ibeg</a:t>
            </a:r>
            <a:r>
              <a:rPr lang="en-US" dirty="0" smtClean="0"/>
              <a:t> =  {$ p, P, N, N/P, N%P : *, + $};  </a:t>
            </a:r>
          </a:p>
          <a:p>
            <a:r>
              <a:rPr lang="en-US" dirty="0" smtClean="0"/>
              <a:t>    }else{</a:t>
            </a:r>
          </a:p>
          <a:p>
            <a:r>
              <a:rPr lang="en-US" dirty="0" smtClean="0"/>
              <a:t>        </a:t>
            </a:r>
            <a:r>
              <a:rPr lang="en-US" dirty="0" err="1" smtClean="0"/>
              <a:t>iend</a:t>
            </a:r>
            <a:r>
              <a:rPr lang="en-US" dirty="0" smtClean="0"/>
              <a:t> =  {$ p, P, N, N/P, N%P : *, + $};  </a:t>
            </a:r>
          </a:p>
          <a:p>
            <a:r>
              <a:rPr lang="en-US" dirty="0" smtClean="0"/>
              <a:t>        </a:t>
            </a:r>
            <a:r>
              <a:rPr lang="en-US" dirty="0" err="1" smtClean="0"/>
              <a:t>ibeg</a:t>
            </a:r>
            <a:r>
              <a:rPr lang="en-US" dirty="0" smtClean="0"/>
              <a:t> =  {$ p, P, N, N/P, N%P : *, + $};  </a:t>
            </a:r>
          </a:p>
          <a:p>
            <a:r>
              <a:rPr lang="en-US" dirty="0" smtClean="0"/>
              <a:t>    }</a:t>
            </a:r>
          </a:p>
          <a:p>
            <a:r>
              <a:rPr lang="en-US" dirty="0" smtClean="0"/>
              <a:t>}</a:t>
            </a:r>
          </a:p>
          <a:p>
            <a:endParaRPr lang="en-US" dirty="0" smtClean="0"/>
          </a:p>
          <a:p>
            <a:endParaRPr lang="en-US" dirty="0" smtClean="0"/>
          </a:p>
          <a:p>
            <a:endParaRPr lang="en-US" dirty="0" smtClean="0"/>
          </a:p>
          <a:p>
            <a:r>
              <a:rPr lang="en-US" dirty="0" smtClean="0"/>
              <a:t>harness void </a:t>
            </a:r>
            <a:r>
              <a:rPr lang="en-US" dirty="0" err="1" smtClean="0"/>
              <a:t>testPartition</a:t>
            </a:r>
            <a:r>
              <a:rPr lang="en-US" dirty="0" smtClean="0"/>
              <a:t>(</a:t>
            </a:r>
            <a:r>
              <a:rPr lang="en-US" dirty="0" err="1" smtClean="0"/>
              <a:t>int</a:t>
            </a:r>
            <a:r>
              <a:rPr lang="en-US" dirty="0" smtClean="0"/>
              <a:t> p, </a:t>
            </a:r>
            <a:r>
              <a:rPr lang="en-US" dirty="0" err="1" smtClean="0"/>
              <a:t>int</a:t>
            </a:r>
            <a:r>
              <a:rPr lang="en-US" dirty="0" smtClean="0"/>
              <a:t> N, </a:t>
            </a:r>
            <a:r>
              <a:rPr lang="en-US" dirty="0" err="1" smtClean="0"/>
              <a:t>int</a:t>
            </a:r>
            <a:r>
              <a:rPr lang="en-US" dirty="0" smtClean="0"/>
              <a:t> P){</a:t>
            </a:r>
          </a:p>
          <a:p>
            <a:r>
              <a:rPr lang="en-US" dirty="0" smtClean="0"/>
              <a:t>    if(p&gt;=P || P &lt; 1){ return; }</a:t>
            </a:r>
          </a:p>
          <a:p>
            <a:r>
              <a:rPr lang="en-US" dirty="0" smtClean="0"/>
              <a:t>    {</a:t>
            </a:r>
          </a:p>
          <a:p>
            <a:r>
              <a:rPr lang="en-US" dirty="0" smtClean="0"/>
              <a:t>        </a:t>
            </a:r>
            <a:r>
              <a:rPr lang="en-US" dirty="0" err="1" smtClean="0"/>
              <a:t>int</a:t>
            </a:r>
            <a:r>
              <a:rPr lang="en-US" dirty="0" smtClean="0"/>
              <a:t> </a:t>
            </a:r>
            <a:r>
              <a:rPr lang="en-US" dirty="0" err="1" smtClean="0"/>
              <a:t>ibeg</a:t>
            </a:r>
            <a:r>
              <a:rPr lang="en-US" dirty="0" smtClean="0"/>
              <a:t>, </a:t>
            </a:r>
            <a:r>
              <a:rPr lang="en-US" dirty="0" err="1" smtClean="0"/>
              <a:t>iend</a:t>
            </a:r>
            <a:r>
              <a:rPr lang="en-US" dirty="0" smtClean="0"/>
              <a:t>;</a:t>
            </a:r>
          </a:p>
          <a:p>
            <a:r>
              <a:rPr lang="en-US" dirty="0" smtClean="0"/>
              <a:t>        partition(p, P, N, </a:t>
            </a:r>
            <a:r>
              <a:rPr lang="en-US" dirty="0" err="1" smtClean="0"/>
              <a:t>ibeg</a:t>
            </a:r>
            <a:r>
              <a:rPr lang="en-US" dirty="0" smtClean="0"/>
              <a:t>, </a:t>
            </a:r>
            <a:r>
              <a:rPr lang="en-US" dirty="0" err="1" smtClean="0"/>
              <a:t>iend</a:t>
            </a:r>
            <a:r>
              <a:rPr lang="en-US" dirty="0" smtClean="0"/>
              <a:t>);</a:t>
            </a:r>
          </a:p>
          <a:p>
            <a:r>
              <a:rPr lang="en-US" dirty="0" smtClean="0"/>
              <a:t>        assert </a:t>
            </a:r>
            <a:r>
              <a:rPr lang="en-US" dirty="0" err="1" smtClean="0"/>
              <a:t>iend</a:t>
            </a:r>
            <a:r>
              <a:rPr lang="en-US" dirty="0" smtClean="0"/>
              <a:t> - </a:t>
            </a:r>
            <a:r>
              <a:rPr lang="en-US" dirty="0" err="1" smtClean="0"/>
              <a:t>ibeg</a:t>
            </a:r>
            <a:r>
              <a:rPr lang="en-US" dirty="0" smtClean="0"/>
              <a:t> &lt; (N/P) + 2;</a:t>
            </a:r>
          </a:p>
          <a:p>
            <a:r>
              <a:rPr lang="en-US" dirty="0" smtClean="0"/>
              <a:t>        if(p+1 &lt; P){</a:t>
            </a:r>
          </a:p>
          <a:p>
            <a:r>
              <a:rPr lang="en-US" dirty="0" smtClean="0"/>
              <a:t>            </a:t>
            </a:r>
            <a:r>
              <a:rPr lang="en-US" dirty="0" err="1" smtClean="0"/>
              <a:t>int</a:t>
            </a:r>
            <a:r>
              <a:rPr lang="en-US" dirty="0" smtClean="0"/>
              <a:t> ibeg2, iend2;</a:t>
            </a:r>
          </a:p>
          <a:p>
            <a:r>
              <a:rPr lang="en-US" dirty="0" smtClean="0"/>
              <a:t>            partition(p+1, P, N, ibeg2, iend2);</a:t>
            </a:r>
          </a:p>
          <a:p>
            <a:r>
              <a:rPr lang="en-US" dirty="0" smtClean="0"/>
              <a:t>            assert </a:t>
            </a:r>
            <a:r>
              <a:rPr lang="en-US" dirty="0" err="1" smtClean="0"/>
              <a:t>iend</a:t>
            </a:r>
            <a:r>
              <a:rPr lang="en-US" dirty="0" smtClean="0"/>
              <a:t> == ibeg2;</a:t>
            </a:r>
          </a:p>
          <a:p>
            <a:r>
              <a:rPr lang="en-US" dirty="0" smtClean="0"/>
              <a:t>        }</a:t>
            </a:r>
          </a:p>
          <a:p>
            <a:r>
              <a:rPr lang="en-US" dirty="0" smtClean="0"/>
              <a:t>        if(p==0){ assert </a:t>
            </a:r>
            <a:r>
              <a:rPr lang="en-US" dirty="0" err="1" smtClean="0"/>
              <a:t>ibeg</a:t>
            </a:r>
            <a:r>
              <a:rPr lang="en-US" dirty="0" smtClean="0"/>
              <a:t> == 0; }</a:t>
            </a:r>
          </a:p>
          <a:p>
            <a:r>
              <a:rPr lang="en-US" dirty="0" smtClean="0"/>
              <a:t>        if(p==P-1){ assert </a:t>
            </a:r>
            <a:r>
              <a:rPr lang="en-US" dirty="0" err="1" smtClean="0"/>
              <a:t>iend</a:t>
            </a:r>
            <a:r>
              <a:rPr lang="en-US" dirty="0" smtClean="0"/>
              <a:t> == N; }</a:t>
            </a:r>
          </a:p>
          <a:p>
            <a:r>
              <a:rPr lang="en-US" dirty="0" smtClean="0"/>
              <a:t>    }</a:t>
            </a:r>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BE1D89F-7E71-4B67-8585-18F5E4BA1E61}" type="slidenum">
              <a:rPr lang="en-US" smtClean="0"/>
              <a:pPr>
                <a:defRPr/>
              </a:pPr>
              <a:t>8</a:t>
            </a:fld>
            <a:endParaRPr lang="en-US"/>
          </a:p>
        </p:txBody>
      </p:sp>
    </p:spTree>
    <p:extLst>
      <p:ext uri="{BB962C8B-B14F-4D97-AF65-F5344CB8AC3E}">
        <p14:creationId xmlns:p14="http://schemas.microsoft.com/office/powerpoint/2010/main" val="1032668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B1B1235A-AA9B-43E2-B1C4-70A2FBC7A4D8}" type="slidenum">
              <a:rPr lang="en-US" smtClean="0"/>
              <a:pPr/>
              <a:t>11</a:t>
            </a:fld>
            <a:endParaRPr lang="en-US"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1E981F4C-ABF2-4384-BB15-56073B88FD4C}" type="slidenum">
              <a:rPr lang="en-US" smtClean="0"/>
              <a:pPr/>
              <a:t>12</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707BE7C8-C634-428F-A303-2F3FA506F9F7}" type="slidenum">
              <a:rPr lang="en-US" smtClean="0"/>
              <a:pPr/>
              <a:t>13</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A256CA3A-D628-44F1-9E50-A1F5FD6F7AC4}" type="slidenum">
              <a:rPr lang="en-US" smtClean="0"/>
              <a:pPr/>
              <a:t>15</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41D0FFAA-3468-4AA7-985E-428203FBB15B}" type="slidenum">
              <a:rPr lang="en-US" smtClean="0"/>
              <a:pPr/>
              <a:t>16</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9CF40499-0356-497B-B3B8-8FAD3049BCFA}" type="slidenum">
              <a:rPr lang="en-US" smtClean="0"/>
              <a:pPr/>
              <a:t>17</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6866" name="Rectangle 2"/>
          <p:cNvSpPr>
            <a:spLocks noGrp="1" noChangeArrowheads="1"/>
          </p:cNvSpPr>
          <p:nvPr>
            <p:ph type="ctrTitle"/>
          </p:nvPr>
        </p:nvSpPr>
        <p:spPr>
          <a:xfrm>
            <a:off x="685800" y="2130425"/>
            <a:ext cx="7772400" cy="1470025"/>
          </a:xfrm>
        </p:spPr>
        <p:txBody>
          <a:bodyPr/>
          <a:lstStyle>
            <a:lvl1pPr algn="ctr">
              <a:defRPr/>
            </a:lvl1pPr>
          </a:lstStyle>
          <a:p>
            <a:r>
              <a:rPr lang="en-US"/>
              <a:t>Click to edit Master title style</a:t>
            </a:r>
          </a:p>
        </p:txBody>
      </p:sp>
      <p:sp>
        <p:nvSpPr>
          <p:cNvPr id="36867" name="Rectangle 3"/>
          <p:cNvSpPr>
            <a:spLocks noGrp="1" noChangeArrowheads="1"/>
          </p:cNvSpPr>
          <p:nvPr>
            <p:ph type="subTitle" idx="1"/>
          </p:nvPr>
        </p:nvSpPr>
        <p:spPr>
          <a:xfrm>
            <a:off x="1371600" y="3886200"/>
            <a:ext cx="6400800" cy="1752600"/>
          </a:xfrm>
        </p:spPr>
        <p:txBody>
          <a:bodyPr/>
          <a:lstStyle>
            <a:lvl1pPr marL="0" indent="0" algn="ctr">
              <a:buFont typeface="Bookman Old Style" pitchFamily="18" charset="0"/>
              <a:buNone/>
              <a:defRPr/>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5874682B-937B-4112-AC3E-A57962E0F95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3A02D88-00FA-4D1A-B0C4-616D7E31BDB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42063" y="166688"/>
            <a:ext cx="2058987" cy="5959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5100" y="166688"/>
            <a:ext cx="6024563" cy="595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75F185F-F742-4705-A243-C9E76D8ABF4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F497D"/>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52400" y="1487906"/>
            <a:ext cx="8991600" cy="4525963"/>
          </a:xfrm>
        </p:spPr>
        <p:txBody>
          <a:bodyPr/>
          <a:lstStyle>
            <a:lvl1pPr marL="91440" indent="-91440">
              <a:buClr>
                <a:schemeClr val="bg1"/>
              </a:buClr>
              <a:buSzPct val="35000"/>
              <a:defRPr/>
            </a:lvl1pPr>
            <a:lvl2pPr>
              <a:defRPr sz="24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57B937-1050-45C1-AC2D-694747E78021}"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D07248-BCD0-4AA0-B075-C7CCF92568F0}"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51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561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BC3B66F-86B3-4A25-8A1F-2A6AC3410EE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F47F83E-FF68-4A50-95D8-806EA071385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E57AD0D-E4A6-4BD6-A922-3FFBE22A07A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F0BE796-8970-4748-AF14-E2D022A2AD0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65C88D1-B048-4E48-916A-4D6EE5274B3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511F70B-21FE-473B-856A-94DB932A789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1450" y="166688"/>
            <a:ext cx="8229600" cy="1096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Sketching Tutorial</a:t>
            </a:r>
          </a:p>
        </p:txBody>
      </p:sp>
      <p:sp>
        <p:nvSpPr>
          <p:cNvPr id="1027" name="Rectangle 3"/>
          <p:cNvSpPr>
            <a:spLocks noGrp="1" noChangeArrowheads="1"/>
          </p:cNvSpPr>
          <p:nvPr>
            <p:ph type="body" idx="1"/>
          </p:nvPr>
        </p:nvSpPr>
        <p:spPr bwMode="auto">
          <a:xfrm>
            <a:off x="1651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58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p>
        </p:txBody>
      </p:sp>
      <p:sp>
        <p:nvSpPr>
          <p:cNvPr id="358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
        <p:nvSpPr>
          <p:cNvPr id="358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charset="0"/>
              </a:defRPr>
            </a:lvl1pPr>
          </a:lstStyle>
          <a:p>
            <a:pPr>
              <a:defRPr/>
            </a:pPr>
            <a:fld id="{47FF5DDF-7271-4779-A653-42725BB7582C}" type="slidenum">
              <a:rPr lang="en-US"/>
              <a:pPr>
                <a:defRPr/>
              </a:pPr>
              <a:t>‹#›</a:t>
            </a:fld>
            <a:endParaRPr lang="en-US"/>
          </a:p>
        </p:txBody>
      </p:sp>
      <p:sp>
        <p:nvSpPr>
          <p:cNvPr id="35848" name="Line 8"/>
          <p:cNvSpPr>
            <a:spLocks noChangeShapeType="1"/>
          </p:cNvSpPr>
          <p:nvPr userDrawn="1"/>
        </p:nvSpPr>
        <p:spPr bwMode="auto">
          <a:xfrm>
            <a:off x="152400" y="1219200"/>
            <a:ext cx="8763000" cy="0"/>
          </a:xfrm>
          <a:prstGeom prst="line">
            <a:avLst/>
          </a:prstGeom>
          <a:noFill/>
          <a:ln w="25400" cmpd="dbl">
            <a:solidFill>
              <a:srgbClr val="336699"/>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703"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iming>
    <p:tnLst>
      <p:par>
        <p:cTn id="1" dur="indefinite" restart="never" nodeType="tmRoot"/>
      </p:par>
    </p:tnLst>
  </p:timing>
  <p:txStyles>
    <p:titleStyle>
      <a:lvl1pPr algn="l" rtl="0" eaLnBrk="0" fontAlgn="base" hangingPunct="0">
        <a:spcBef>
          <a:spcPct val="0"/>
        </a:spcBef>
        <a:spcAft>
          <a:spcPct val="0"/>
        </a:spcAft>
        <a:defRPr sz="4000">
          <a:solidFill>
            <a:srgbClr val="1F497D"/>
          </a:solidFill>
          <a:latin typeface="+mj-lt"/>
          <a:ea typeface="+mj-ea"/>
          <a:cs typeface="+mj-cs"/>
        </a:defRPr>
      </a:lvl1pPr>
      <a:lvl2pPr algn="l" rtl="0" eaLnBrk="0" fontAlgn="base" hangingPunct="0">
        <a:spcBef>
          <a:spcPct val="0"/>
        </a:spcBef>
        <a:spcAft>
          <a:spcPct val="0"/>
        </a:spcAft>
        <a:defRPr sz="4000">
          <a:solidFill>
            <a:schemeClr val="tx2"/>
          </a:solidFill>
          <a:latin typeface="Tahoma" pitchFamily="34" charset="0"/>
        </a:defRPr>
      </a:lvl2pPr>
      <a:lvl3pPr algn="l" rtl="0" eaLnBrk="0" fontAlgn="base" hangingPunct="0">
        <a:spcBef>
          <a:spcPct val="0"/>
        </a:spcBef>
        <a:spcAft>
          <a:spcPct val="0"/>
        </a:spcAft>
        <a:defRPr sz="4000">
          <a:solidFill>
            <a:schemeClr val="tx2"/>
          </a:solidFill>
          <a:latin typeface="Tahoma" pitchFamily="34" charset="0"/>
        </a:defRPr>
      </a:lvl3pPr>
      <a:lvl4pPr algn="l" rtl="0" eaLnBrk="0" fontAlgn="base" hangingPunct="0">
        <a:spcBef>
          <a:spcPct val="0"/>
        </a:spcBef>
        <a:spcAft>
          <a:spcPct val="0"/>
        </a:spcAft>
        <a:defRPr sz="4000">
          <a:solidFill>
            <a:schemeClr val="tx2"/>
          </a:solidFill>
          <a:latin typeface="Tahoma" pitchFamily="34" charset="0"/>
        </a:defRPr>
      </a:lvl4pPr>
      <a:lvl5pPr algn="l" rtl="0" eaLnBrk="0" fontAlgn="base" hangingPunct="0">
        <a:spcBef>
          <a:spcPct val="0"/>
        </a:spcBef>
        <a:spcAft>
          <a:spcPct val="0"/>
        </a:spcAft>
        <a:defRPr sz="4000">
          <a:solidFill>
            <a:schemeClr val="tx2"/>
          </a:solidFill>
          <a:latin typeface="Tahoma" pitchFamily="34" charset="0"/>
        </a:defRPr>
      </a:lvl5pPr>
      <a:lvl6pPr marL="457200" algn="l" rtl="0" fontAlgn="base">
        <a:spcBef>
          <a:spcPct val="0"/>
        </a:spcBef>
        <a:spcAft>
          <a:spcPct val="0"/>
        </a:spcAft>
        <a:defRPr sz="4000">
          <a:solidFill>
            <a:schemeClr val="tx2"/>
          </a:solidFill>
          <a:latin typeface="Tahoma" pitchFamily="34" charset="0"/>
        </a:defRPr>
      </a:lvl6pPr>
      <a:lvl7pPr marL="914400" algn="l" rtl="0" fontAlgn="base">
        <a:spcBef>
          <a:spcPct val="0"/>
        </a:spcBef>
        <a:spcAft>
          <a:spcPct val="0"/>
        </a:spcAft>
        <a:defRPr sz="4000">
          <a:solidFill>
            <a:schemeClr val="tx2"/>
          </a:solidFill>
          <a:latin typeface="Tahoma" pitchFamily="34" charset="0"/>
        </a:defRPr>
      </a:lvl7pPr>
      <a:lvl8pPr marL="1371600" algn="l" rtl="0" fontAlgn="base">
        <a:spcBef>
          <a:spcPct val="0"/>
        </a:spcBef>
        <a:spcAft>
          <a:spcPct val="0"/>
        </a:spcAft>
        <a:defRPr sz="4000">
          <a:solidFill>
            <a:schemeClr val="tx2"/>
          </a:solidFill>
          <a:latin typeface="Tahoma" pitchFamily="34" charset="0"/>
        </a:defRPr>
      </a:lvl8pPr>
      <a:lvl9pPr marL="1828800" algn="l" rtl="0" fontAlgn="base">
        <a:spcBef>
          <a:spcPct val="0"/>
        </a:spcBef>
        <a:spcAft>
          <a:spcPct val="0"/>
        </a:spcAft>
        <a:defRPr sz="4000">
          <a:solidFill>
            <a:schemeClr val="tx2"/>
          </a:solidFill>
          <a:latin typeface="Tahoma" pitchFamily="34" charset="0"/>
        </a:defRPr>
      </a:lvl9pPr>
    </p:titleStyle>
    <p:bodyStyle>
      <a:lvl1pPr marL="342900" indent="-342900" algn="l" rtl="0" eaLnBrk="0" fontAlgn="base" hangingPunct="0">
        <a:spcBef>
          <a:spcPct val="20000"/>
        </a:spcBef>
        <a:spcAft>
          <a:spcPct val="0"/>
        </a:spcAft>
        <a:buFont typeface="Bookman Old Style" pitchFamily="18" charset="0"/>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a:solidFill>
            <a:srgbClr val="000099"/>
          </a:solidFill>
          <a:latin typeface="+mn-lt"/>
        </a:defRPr>
      </a:lvl2pPr>
      <a:lvl3pPr marL="1143000" indent="-228600" algn="l" rtl="0" eaLnBrk="0" fontAlgn="base" hangingPunct="0">
        <a:spcBef>
          <a:spcPct val="20000"/>
        </a:spcBef>
        <a:spcAft>
          <a:spcPct val="0"/>
        </a:spcAft>
        <a:buClr>
          <a:schemeClr val="tx1"/>
        </a:buClr>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772400" cy="1470025"/>
          </a:xfrm>
        </p:spPr>
        <p:txBody>
          <a:bodyPr/>
          <a:lstStyle/>
          <a:p>
            <a:r>
              <a:rPr lang="en-US" sz="4800" dirty="0"/>
              <a:t>Constraint Based </a:t>
            </a:r>
            <a:r>
              <a:rPr lang="en-US" sz="4800" dirty="0" smtClean="0"/>
              <a:t>Synthesis</a:t>
            </a:r>
            <a:endParaRPr lang="en-US" sz="4800" dirty="0"/>
          </a:p>
        </p:txBody>
      </p:sp>
      <p:sp>
        <p:nvSpPr>
          <p:cNvPr id="5" name="Subtitle 4"/>
          <p:cNvSpPr>
            <a:spLocks noGrp="1"/>
          </p:cNvSpPr>
          <p:nvPr>
            <p:ph type="subTitle" idx="1"/>
          </p:nvPr>
        </p:nvSpPr>
        <p:spPr>
          <a:xfrm>
            <a:off x="685800" y="3886200"/>
            <a:ext cx="7772400" cy="685800"/>
          </a:xfrm>
        </p:spPr>
        <p:txBody>
          <a:bodyPr/>
          <a:lstStyle/>
          <a:p>
            <a:r>
              <a:rPr lang="en-US" cap="small" dirty="0" smtClean="0">
                <a:solidFill>
                  <a:schemeClr val="bg2">
                    <a:lumMod val="75000"/>
                  </a:schemeClr>
                </a:solidFill>
              </a:rPr>
              <a:t>With t</a:t>
            </a:r>
            <a:r>
              <a:rPr lang="en-US" cap="small" dirty="0" smtClean="0">
                <a:solidFill>
                  <a:schemeClr val="bg2">
                    <a:lumMod val="75000"/>
                  </a:schemeClr>
                </a:solidFill>
              </a:rPr>
              <a:t>he Sketch synthesis system</a:t>
            </a:r>
            <a:endParaRPr lang="en-US" cap="small" dirty="0">
              <a:solidFill>
                <a:schemeClr val="bg2">
                  <a:lumMod val="75000"/>
                </a:schemeClr>
              </a:solidFill>
            </a:endParaRPr>
          </a:p>
        </p:txBody>
      </p:sp>
      <p:pic>
        <p:nvPicPr>
          <p:cNvPr id="6" name="Picture 2" descr="mit_csai_top"/>
          <p:cNvPicPr>
            <a:picLocks noChangeAspect="1" noChangeArrowheads="1"/>
          </p:cNvPicPr>
          <p:nvPr/>
        </p:nvPicPr>
        <p:blipFill>
          <a:blip r:embed="rId3" cstate="print"/>
          <a:srcRect t="17308" r="49430" b="43750"/>
          <a:stretch>
            <a:fillRect/>
          </a:stretch>
        </p:blipFill>
        <p:spPr bwMode="auto">
          <a:xfrm>
            <a:off x="228600" y="5715000"/>
            <a:ext cx="5147733" cy="685800"/>
          </a:xfrm>
          <a:prstGeom prst="rect">
            <a:avLst/>
          </a:prstGeom>
          <a:noFill/>
          <a:ln w="9525">
            <a:noFill/>
            <a:miter lim="800000"/>
            <a:headEnd/>
            <a:tailEnd/>
          </a:ln>
        </p:spPr>
      </p:pic>
      <p:pic>
        <p:nvPicPr>
          <p:cNvPr id="7" name="Picture 2" descr="mit_csai_top"/>
          <p:cNvPicPr>
            <a:picLocks noChangeAspect="1" noChangeArrowheads="1"/>
          </p:cNvPicPr>
          <p:nvPr/>
        </p:nvPicPr>
        <p:blipFill>
          <a:blip r:embed="rId3" cstate="print"/>
          <a:srcRect l="71862"/>
          <a:stretch>
            <a:fillRect/>
          </a:stretch>
        </p:blipFill>
        <p:spPr bwMode="auto">
          <a:xfrm>
            <a:off x="7239000" y="5562600"/>
            <a:ext cx="1611147" cy="990600"/>
          </a:xfrm>
          <a:prstGeom prst="rect">
            <a:avLst/>
          </a:prstGeom>
          <a:noFill/>
          <a:ln w="9525">
            <a:noFill/>
            <a:miter lim="800000"/>
            <a:headEnd/>
            <a:tailEnd/>
          </a:ln>
        </p:spPr>
      </p:pic>
      <p:sp>
        <p:nvSpPr>
          <p:cNvPr id="2" name="TextBox 1"/>
          <p:cNvSpPr txBox="1"/>
          <p:nvPr/>
        </p:nvSpPr>
        <p:spPr>
          <a:xfrm>
            <a:off x="2920245" y="4953000"/>
            <a:ext cx="3328155" cy="461665"/>
          </a:xfrm>
          <a:prstGeom prst="rect">
            <a:avLst/>
          </a:prstGeom>
          <a:noFill/>
        </p:spPr>
        <p:txBody>
          <a:bodyPr wrap="none" rtlCol="0">
            <a:spAutoFit/>
          </a:bodyPr>
          <a:lstStyle/>
          <a:p>
            <a:r>
              <a:rPr lang="en-US" sz="2400" dirty="0" smtClean="0">
                <a:solidFill>
                  <a:schemeClr val="bg1">
                    <a:lumMod val="50000"/>
                  </a:schemeClr>
                </a:solidFill>
                <a:latin typeface="+mj-lt"/>
              </a:rPr>
              <a:t>Armando Solar-</a:t>
            </a:r>
            <a:r>
              <a:rPr lang="en-US" sz="2400" dirty="0" err="1" smtClean="0">
                <a:solidFill>
                  <a:schemeClr val="bg1">
                    <a:lumMod val="50000"/>
                  </a:schemeClr>
                </a:solidFill>
                <a:latin typeface="+mj-lt"/>
              </a:rPr>
              <a:t>Lezama</a:t>
            </a:r>
            <a:endParaRPr lang="en-US" sz="2400" dirty="0">
              <a:solidFill>
                <a:schemeClr val="bg1">
                  <a:lumMod val="50000"/>
                </a:schemeClr>
              </a:solidFill>
              <a:latin typeface="+mj-lt"/>
            </a:endParaRPr>
          </a:p>
        </p:txBody>
      </p:sp>
    </p:spTree>
    <p:extLst>
      <p:ext uri="{BB962C8B-B14F-4D97-AF65-F5344CB8AC3E}">
        <p14:creationId xmlns:p14="http://schemas.microsoft.com/office/powerpoint/2010/main" val="17218341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sketch language</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3543660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Sketch language basics </a:t>
            </a:r>
          </a:p>
        </p:txBody>
      </p:sp>
      <p:sp>
        <p:nvSpPr>
          <p:cNvPr id="8195" name="Rectangle 3"/>
          <p:cNvSpPr>
            <a:spLocks noGrp="1" noChangeArrowheads="1"/>
          </p:cNvSpPr>
          <p:nvPr>
            <p:ph type="body" idx="1"/>
          </p:nvPr>
        </p:nvSpPr>
        <p:spPr/>
        <p:txBody>
          <a:bodyPr/>
          <a:lstStyle/>
          <a:p>
            <a:pPr eaLnBrk="1" hangingPunct="1"/>
            <a:r>
              <a:rPr lang="en-US" dirty="0" smtClean="0"/>
              <a:t>Sketches are programs with holes</a:t>
            </a:r>
          </a:p>
          <a:p>
            <a:pPr lvl="1" eaLnBrk="1" hangingPunct="1"/>
            <a:r>
              <a:rPr lang="en-US" dirty="0" smtClean="0"/>
              <a:t>write what you know</a:t>
            </a:r>
          </a:p>
          <a:p>
            <a:pPr lvl="1" eaLnBrk="1" hangingPunct="1"/>
            <a:r>
              <a:rPr lang="en-US" dirty="0" smtClean="0"/>
              <a:t>use holes for the rest</a:t>
            </a:r>
          </a:p>
          <a:p>
            <a:pPr lvl="1" eaLnBrk="1" hangingPunct="1"/>
            <a:endParaRPr lang="en-US" dirty="0" smtClean="0"/>
          </a:p>
          <a:p>
            <a:pPr eaLnBrk="1" hangingPunct="1"/>
            <a:endParaRPr lang="en-US" dirty="0" smtClean="0"/>
          </a:p>
          <a:p>
            <a:pPr lvl="1" eaLnBrk="1" hangingPunct="1"/>
            <a:endParaRPr lang="en-US" dirty="0" smtClean="0"/>
          </a:p>
          <a:p>
            <a:pPr lvl="1" eaLnBrk="1" hangingPunct="1"/>
            <a:endParaRPr lang="en-US" dirty="0" smtClean="0"/>
          </a:p>
          <a:p>
            <a:pPr lvl="1" eaLnBrk="1" hangingPunct="1"/>
            <a:endParaRPr lang="en-US" dirty="0" smtClean="0"/>
          </a:p>
        </p:txBody>
      </p:sp>
    </p:spTree>
    <p:extLst>
      <p:ext uri="{BB962C8B-B14F-4D97-AF65-F5344CB8AC3E}">
        <p14:creationId xmlns:p14="http://schemas.microsoft.com/office/powerpoint/2010/main" val="244762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Specifications</a:t>
            </a:r>
          </a:p>
        </p:txBody>
      </p:sp>
      <p:sp>
        <p:nvSpPr>
          <p:cNvPr id="9219" name="Rectangle 3"/>
          <p:cNvSpPr>
            <a:spLocks noGrp="1" noChangeArrowheads="1"/>
          </p:cNvSpPr>
          <p:nvPr>
            <p:ph type="body" idx="1"/>
          </p:nvPr>
        </p:nvSpPr>
        <p:spPr/>
        <p:txBody>
          <a:bodyPr/>
          <a:lstStyle/>
          <a:p>
            <a:pPr eaLnBrk="1" hangingPunct="1"/>
            <a:r>
              <a:rPr lang="en-US" smtClean="0"/>
              <a:t>Idea: Use unit tests as specification</a:t>
            </a:r>
          </a:p>
          <a:p>
            <a:pPr lvl="1" eaLnBrk="1" hangingPunct="1"/>
            <a:r>
              <a:rPr lang="en-US" smtClean="0"/>
              <a:t>Programmers know how to write those</a:t>
            </a:r>
          </a:p>
          <a:p>
            <a:pPr eaLnBrk="1" hangingPunct="1"/>
            <a:endParaRPr lang="en-US" smtClean="0"/>
          </a:p>
          <a:p>
            <a:pPr eaLnBrk="1" hangingPunct="1"/>
            <a:r>
              <a:rPr lang="en-US" smtClean="0"/>
              <a:t>Two mechanisms </a:t>
            </a:r>
          </a:p>
          <a:p>
            <a:pPr lvl="1" eaLnBrk="1" hangingPunct="1"/>
            <a:r>
              <a:rPr lang="en-US" smtClean="0"/>
              <a:t>assertions</a:t>
            </a:r>
          </a:p>
          <a:p>
            <a:pPr lvl="1" eaLnBrk="1" hangingPunct="1"/>
            <a:endParaRPr lang="en-US" smtClean="0"/>
          </a:p>
          <a:p>
            <a:pPr lvl="1" eaLnBrk="1" hangingPunct="1"/>
            <a:endParaRPr lang="en-US" smtClean="0"/>
          </a:p>
          <a:p>
            <a:pPr lvl="1" eaLnBrk="1" hangingPunct="1"/>
            <a:r>
              <a:rPr lang="en-US" smtClean="0"/>
              <a:t>function equivalence</a:t>
            </a:r>
          </a:p>
          <a:p>
            <a:pPr lvl="1" eaLnBrk="1" hangingPunct="1"/>
            <a:endParaRPr lang="en-US" smtClean="0"/>
          </a:p>
        </p:txBody>
      </p:sp>
      <p:sp>
        <p:nvSpPr>
          <p:cNvPr id="9220" name="Text Box 4"/>
          <p:cNvSpPr txBox="1">
            <a:spLocks noChangeArrowheads="1"/>
          </p:cNvSpPr>
          <p:nvPr/>
        </p:nvSpPr>
        <p:spPr bwMode="auto">
          <a:xfrm>
            <a:off x="1981200" y="5181600"/>
            <a:ext cx="5827713" cy="366713"/>
          </a:xfrm>
          <a:prstGeom prst="rect">
            <a:avLst/>
          </a:prstGeom>
          <a:noFill/>
          <a:ln w="9525">
            <a:noFill/>
            <a:miter lim="800000"/>
            <a:headEnd/>
            <a:tailEnd/>
          </a:ln>
        </p:spPr>
        <p:txBody>
          <a:bodyPr wrap="none">
            <a:spAutoFit/>
          </a:bodyPr>
          <a:lstStyle/>
          <a:p>
            <a:r>
              <a:rPr lang="en-US"/>
              <a:t>blockedMatMul(Mat a, Mat b) </a:t>
            </a:r>
            <a:r>
              <a:rPr lang="en-US">
                <a:solidFill>
                  <a:srgbClr val="800000"/>
                </a:solidFill>
              </a:rPr>
              <a:t>implements</a:t>
            </a:r>
            <a:r>
              <a:rPr lang="en-US"/>
              <a:t> matMul</a:t>
            </a:r>
          </a:p>
        </p:txBody>
      </p:sp>
      <p:sp>
        <p:nvSpPr>
          <p:cNvPr id="9221" name="Text Box 5"/>
          <p:cNvSpPr txBox="1">
            <a:spLocks noChangeArrowheads="1"/>
          </p:cNvSpPr>
          <p:nvPr/>
        </p:nvSpPr>
        <p:spPr bwMode="auto">
          <a:xfrm>
            <a:off x="2971800" y="3962400"/>
            <a:ext cx="1814513" cy="366713"/>
          </a:xfrm>
          <a:prstGeom prst="rect">
            <a:avLst/>
          </a:prstGeom>
          <a:noFill/>
          <a:ln w="9525">
            <a:noFill/>
            <a:miter lim="800000"/>
            <a:headEnd/>
            <a:tailEnd/>
          </a:ln>
        </p:spPr>
        <p:txBody>
          <a:bodyPr wrap="none">
            <a:spAutoFit/>
          </a:bodyPr>
          <a:lstStyle/>
          <a:p>
            <a:r>
              <a:rPr lang="en-US">
                <a:solidFill>
                  <a:srgbClr val="800000"/>
                </a:solidFill>
              </a:rPr>
              <a:t>assert </a:t>
            </a:r>
            <a:r>
              <a:rPr lang="en-US"/>
              <a:t>x &gt; y;</a:t>
            </a:r>
          </a:p>
        </p:txBody>
      </p:sp>
    </p:spTree>
    <p:extLst>
      <p:ext uri="{BB962C8B-B14F-4D97-AF65-F5344CB8AC3E}">
        <p14:creationId xmlns:p14="http://schemas.microsoft.com/office/powerpoint/2010/main" val="29852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21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1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19">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9220" grpId="0"/>
      <p:bldP spid="92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Holes</a:t>
            </a:r>
          </a:p>
        </p:txBody>
      </p:sp>
      <p:sp>
        <p:nvSpPr>
          <p:cNvPr id="10243" name="Rectangle 3"/>
          <p:cNvSpPr>
            <a:spLocks noGrp="1" noChangeArrowheads="1"/>
          </p:cNvSpPr>
          <p:nvPr>
            <p:ph type="body" idx="1"/>
          </p:nvPr>
        </p:nvSpPr>
        <p:spPr>
          <a:xfrm>
            <a:off x="165100" y="1600200"/>
            <a:ext cx="8750300" cy="3048000"/>
          </a:xfrm>
        </p:spPr>
        <p:txBody>
          <a:bodyPr/>
          <a:lstStyle/>
          <a:p>
            <a:pPr eaLnBrk="1" hangingPunct="1"/>
            <a:r>
              <a:rPr lang="en-US" sz="2400" smtClean="0"/>
              <a:t>Holes are placeholders for the synthesizer</a:t>
            </a:r>
          </a:p>
          <a:p>
            <a:pPr lvl="1" eaLnBrk="1" hangingPunct="1"/>
            <a:r>
              <a:rPr lang="en-US" sz="1800" smtClean="0"/>
              <a:t>synthesizer replaces hole with concrete code fragment</a:t>
            </a:r>
          </a:p>
          <a:p>
            <a:pPr lvl="1" eaLnBrk="1" hangingPunct="1"/>
            <a:r>
              <a:rPr lang="en-US" sz="1800" smtClean="0"/>
              <a:t>fragment must come from a set defined by the user</a:t>
            </a:r>
          </a:p>
          <a:p>
            <a:pPr eaLnBrk="1" hangingPunct="1">
              <a:buFont typeface="Bookman Old Style" pitchFamily="18" charset="0"/>
              <a:buNone/>
            </a:pPr>
            <a:endParaRPr lang="en-US" sz="3600" b="1" smtClean="0">
              <a:solidFill>
                <a:srgbClr val="006600"/>
              </a:solidFill>
            </a:endParaRPr>
          </a:p>
          <a:p>
            <a:pPr algn="ctr" eaLnBrk="1" hangingPunct="1">
              <a:buFont typeface="Bookman Old Style" pitchFamily="18" charset="0"/>
              <a:buNone/>
            </a:pPr>
            <a:r>
              <a:rPr lang="en-US" sz="3200" b="1" smtClean="0">
                <a:solidFill>
                  <a:srgbClr val="006600"/>
                </a:solidFill>
              </a:rPr>
              <a:t>Defining sets of code fragments is the key to Sketching effectively</a:t>
            </a:r>
          </a:p>
          <a:p>
            <a:pPr eaLnBrk="1" hangingPunct="1"/>
            <a:endParaRPr lang="en-US" sz="2400" smtClean="0"/>
          </a:p>
          <a:p>
            <a:pPr eaLnBrk="1" hangingPunct="1"/>
            <a:endParaRPr lang="en-US" sz="2400" smtClean="0"/>
          </a:p>
        </p:txBody>
      </p:sp>
    </p:spTree>
    <p:extLst>
      <p:ext uri="{BB962C8B-B14F-4D97-AF65-F5344CB8AC3E}">
        <p14:creationId xmlns:p14="http://schemas.microsoft.com/office/powerpoint/2010/main" val="1843018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Design Strategy</a:t>
            </a:r>
            <a:endParaRPr lang="en-US" dirty="0"/>
          </a:p>
        </p:txBody>
      </p:sp>
      <p:sp>
        <p:nvSpPr>
          <p:cNvPr id="3" name="Content Placeholder 2"/>
          <p:cNvSpPr>
            <a:spLocks noGrp="1"/>
          </p:cNvSpPr>
          <p:nvPr>
            <p:ph idx="1"/>
          </p:nvPr>
        </p:nvSpPr>
        <p:spPr/>
        <p:txBody>
          <a:bodyPr/>
          <a:lstStyle/>
          <a:p>
            <a:pPr>
              <a:buNone/>
            </a:pPr>
            <a:r>
              <a:rPr lang="en-US" dirty="0" smtClean="0"/>
              <a:t>Extend base language with </a:t>
            </a:r>
            <a:r>
              <a:rPr lang="en-US" u="sng" dirty="0" smtClean="0">
                <a:solidFill>
                  <a:srgbClr val="CC0000"/>
                </a:solidFill>
              </a:rPr>
              <a:t>one</a:t>
            </a:r>
            <a:r>
              <a:rPr lang="en-US" dirty="0" smtClean="0"/>
              <a:t> construct</a:t>
            </a:r>
          </a:p>
          <a:p>
            <a:pPr lvl="1">
              <a:buNone/>
            </a:pPr>
            <a:r>
              <a:rPr lang="en-US" dirty="0" smtClean="0"/>
              <a:t>				</a:t>
            </a:r>
          </a:p>
          <a:p>
            <a:pPr lvl="1" algn="ctr">
              <a:buNone/>
            </a:pPr>
            <a:r>
              <a:rPr lang="en-US" sz="2800" dirty="0" smtClean="0"/>
              <a:t>Constant hole: </a:t>
            </a:r>
            <a:r>
              <a:rPr lang="en-US" sz="2800" b="1" dirty="0" smtClean="0">
                <a:solidFill>
                  <a:srgbClr val="800000"/>
                </a:solidFill>
                <a:latin typeface="Consolas" pitchFamily="49" charset="0"/>
              </a:rPr>
              <a:t>??</a:t>
            </a:r>
          </a:p>
          <a:p>
            <a:pPr>
              <a:buNone/>
            </a:pPr>
            <a:endParaRPr lang="en-US" dirty="0" smtClean="0"/>
          </a:p>
          <a:p>
            <a:endParaRPr lang="en-US" dirty="0" smtClean="0"/>
          </a:p>
          <a:p>
            <a:endParaRPr lang="en-US" dirty="0" smtClean="0"/>
          </a:p>
          <a:p>
            <a:endParaRPr lang="en-US" dirty="0" smtClean="0"/>
          </a:p>
          <a:p>
            <a:endParaRPr lang="en-US" dirty="0" smtClean="0"/>
          </a:p>
          <a:p>
            <a:pPr>
              <a:buNone/>
            </a:pPr>
            <a:r>
              <a:rPr lang="en-US" dirty="0" smtClean="0"/>
              <a:t>Synthesizer replaces </a:t>
            </a:r>
            <a:r>
              <a:rPr lang="en-US" b="1" dirty="0" smtClean="0">
                <a:solidFill>
                  <a:srgbClr val="800000"/>
                </a:solidFill>
                <a:latin typeface="Consolas" pitchFamily="49" charset="0"/>
              </a:rPr>
              <a:t>??</a:t>
            </a:r>
            <a:r>
              <a:rPr lang="en-US" dirty="0" smtClean="0"/>
              <a:t> with a constant</a:t>
            </a:r>
          </a:p>
          <a:p>
            <a:pPr>
              <a:buNone/>
            </a:pPr>
            <a:r>
              <a:rPr lang="en-US" dirty="0" smtClean="0"/>
              <a:t>High-level constructs defined in terms of </a:t>
            </a:r>
            <a:r>
              <a:rPr lang="en-US" b="1" dirty="0" smtClean="0">
                <a:solidFill>
                  <a:srgbClr val="800000"/>
                </a:solidFill>
                <a:latin typeface="Consolas" pitchFamily="49" charset="0"/>
              </a:rPr>
              <a:t>??</a:t>
            </a:r>
            <a:endParaRPr lang="en-US" b="1" dirty="0">
              <a:solidFill>
                <a:srgbClr val="800000"/>
              </a:solidFill>
              <a:latin typeface="Consolas" pitchFamily="49" charset="0"/>
            </a:endParaRPr>
          </a:p>
        </p:txBody>
      </p:sp>
      <p:sp>
        <p:nvSpPr>
          <p:cNvPr id="4" name="TextBox 3"/>
          <p:cNvSpPr txBox="1"/>
          <p:nvPr/>
        </p:nvSpPr>
        <p:spPr>
          <a:xfrm>
            <a:off x="533400" y="3242608"/>
            <a:ext cx="3352800" cy="1938992"/>
          </a:xfrm>
          <a:prstGeom prst="rect">
            <a:avLst/>
          </a:prstGeom>
          <a:solidFill>
            <a:schemeClr val="bg1"/>
          </a:solidFill>
          <a:ln w="3175">
            <a:solidFill>
              <a:srgbClr val="CC0000"/>
            </a:solidFill>
          </a:ln>
        </p:spPr>
        <p:style>
          <a:lnRef idx="2">
            <a:schemeClr val="dk1"/>
          </a:lnRef>
          <a:fillRef idx="1">
            <a:schemeClr val="lt1"/>
          </a:fillRef>
          <a:effectRef idx="0">
            <a:schemeClr val="dk1"/>
          </a:effectRef>
          <a:fontRef idx="minor">
            <a:schemeClr val="dk1"/>
          </a:fontRef>
        </p:style>
        <p:txBody>
          <a:bodyPr wrap="square">
            <a:spAutoFit/>
          </a:bodyPr>
          <a:lstStyle/>
          <a:p>
            <a:pPr eaLnBrk="1" hangingPunct="1">
              <a:defRPr/>
            </a:pPr>
            <a:r>
              <a:rPr lang="en-US" sz="2000" b="1" dirty="0" err="1" smtClean="0">
                <a:solidFill>
                  <a:srgbClr val="800000"/>
                </a:solidFill>
                <a:latin typeface="Consolas" pitchFamily="49" charset="0"/>
                <a:cs typeface="Arial" charset="0"/>
              </a:rPr>
              <a:t>int</a:t>
            </a:r>
            <a:r>
              <a:rPr lang="en-US" sz="2000" dirty="0" smtClean="0">
                <a:solidFill>
                  <a:srgbClr val="000000"/>
                </a:solidFill>
                <a:latin typeface="Consolas" pitchFamily="49" charset="0"/>
                <a:cs typeface="Arial" charset="0"/>
              </a:rPr>
              <a:t> </a:t>
            </a:r>
            <a:r>
              <a:rPr lang="en-US" sz="2000" dirty="0">
                <a:solidFill>
                  <a:srgbClr val="000000"/>
                </a:solidFill>
                <a:latin typeface="Consolas" pitchFamily="49" charset="0"/>
                <a:cs typeface="Arial" charset="0"/>
              </a:rPr>
              <a:t>bar (</a:t>
            </a:r>
            <a:r>
              <a:rPr lang="en-US" sz="2000" b="1" dirty="0" err="1">
                <a:solidFill>
                  <a:srgbClr val="800000"/>
                </a:solidFill>
                <a:latin typeface="Consolas" pitchFamily="49" charset="0"/>
                <a:cs typeface="Arial" charset="0"/>
              </a:rPr>
              <a:t>int</a:t>
            </a:r>
            <a:r>
              <a:rPr lang="en-US" sz="2000" dirty="0">
                <a:solidFill>
                  <a:srgbClr val="000000"/>
                </a:solidFill>
                <a:latin typeface="Consolas" pitchFamily="49" charset="0"/>
                <a:cs typeface="Arial" charset="0"/>
              </a:rPr>
              <a:t> x</a:t>
            </a:r>
            <a:r>
              <a:rPr lang="en-US" sz="2000" dirty="0" smtClean="0">
                <a:solidFill>
                  <a:srgbClr val="000000"/>
                </a:solidFill>
                <a:latin typeface="Consolas" pitchFamily="49" charset="0"/>
                <a:cs typeface="Arial" charset="0"/>
              </a:rPr>
              <a:t>)</a:t>
            </a:r>
            <a:endParaRPr lang="en-US" sz="2000" dirty="0">
              <a:solidFill>
                <a:srgbClr val="000000"/>
              </a:solidFill>
              <a:latin typeface="Consolas" pitchFamily="49" charset="0"/>
              <a:cs typeface="Arial" charset="0"/>
            </a:endParaRPr>
          </a:p>
          <a:p>
            <a:pPr eaLnBrk="1" hangingPunct="1">
              <a:defRPr/>
            </a:pPr>
            <a:r>
              <a:rPr lang="en-US" sz="2000" dirty="0">
                <a:solidFill>
                  <a:srgbClr val="000000"/>
                </a:solidFill>
                <a:latin typeface="Consolas" pitchFamily="49" charset="0"/>
                <a:cs typeface="Arial" charset="0"/>
              </a:rPr>
              <a:t>{</a:t>
            </a:r>
          </a:p>
          <a:p>
            <a:pPr eaLnBrk="1" hangingPunct="1">
              <a:defRPr/>
            </a:pPr>
            <a:r>
              <a:rPr lang="en-US" sz="2000" dirty="0">
                <a:solidFill>
                  <a:srgbClr val="000000"/>
                </a:solidFill>
                <a:latin typeface="Consolas" pitchFamily="49" charset="0"/>
                <a:cs typeface="Arial" charset="0"/>
              </a:rPr>
              <a:t>    </a:t>
            </a:r>
            <a:r>
              <a:rPr lang="en-US" sz="2000" b="1" dirty="0" err="1" smtClean="0">
                <a:solidFill>
                  <a:srgbClr val="800000"/>
                </a:solidFill>
                <a:latin typeface="Consolas" pitchFamily="49" charset="0"/>
                <a:cs typeface="Arial" charset="0"/>
              </a:rPr>
              <a:t>int</a:t>
            </a:r>
            <a:r>
              <a:rPr lang="en-US" sz="2000" dirty="0" smtClean="0">
                <a:solidFill>
                  <a:srgbClr val="000000"/>
                </a:solidFill>
                <a:latin typeface="Consolas" pitchFamily="49" charset="0"/>
                <a:cs typeface="Arial" charset="0"/>
              </a:rPr>
              <a:t> t = </a:t>
            </a:r>
            <a:r>
              <a:rPr lang="en-US" sz="2000" dirty="0">
                <a:solidFill>
                  <a:srgbClr val="000000"/>
                </a:solidFill>
                <a:latin typeface="Consolas" pitchFamily="49" charset="0"/>
                <a:cs typeface="Arial" charset="0"/>
              </a:rPr>
              <a:t>x * </a:t>
            </a:r>
            <a:r>
              <a:rPr lang="en-US" sz="2000" b="1" dirty="0" smtClean="0">
                <a:solidFill>
                  <a:srgbClr val="800000"/>
                </a:solidFill>
                <a:latin typeface="Consolas" pitchFamily="49" charset="0"/>
                <a:cs typeface="Arial" charset="0"/>
              </a:rPr>
              <a:t>??</a:t>
            </a:r>
            <a:r>
              <a:rPr lang="en-US" sz="2000" dirty="0" smtClean="0">
                <a:solidFill>
                  <a:srgbClr val="000000"/>
                </a:solidFill>
                <a:latin typeface="Consolas" pitchFamily="49" charset="0"/>
                <a:cs typeface="Arial" charset="0"/>
              </a:rPr>
              <a:t>;</a:t>
            </a:r>
          </a:p>
          <a:p>
            <a:pPr eaLnBrk="1" hangingPunct="1">
              <a:defRPr/>
            </a:pPr>
            <a:r>
              <a:rPr lang="en-US" sz="2000" dirty="0" smtClean="0">
                <a:solidFill>
                  <a:srgbClr val="000000"/>
                </a:solidFill>
                <a:latin typeface="Consolas" pitchFamily="49" charset="0"/>
                <a:cs typeface="Arial" charset="0"/>
              </a:rPr>
              <a:t>    </a:t>
            </a:r>
            <a:r>
              <a:rPr lang="en-US" sz="2000" b="1" dirty="0" smtClean="0">
                <a:solidFill>
                  <a:srgbClr val="800000"/>
                </a:solidFill>
                <a:latin typeface="Consolas" pitchFamily="49" charset="0"/>
                <a:cs typeface="Arial" charset="0"/>
              </a:rPr>
              <a:t>assert</a:t>
            </a:r>
            <a:r>
              <a:rPr lang="en-US" sz="2000" dirty="0" smtClean="0">
                <a:solidFill>
                  <a:srgbClr val="000000"/>
                </a:solidFill>
                <a:latin typeface="Consolas" pitchFamily="49" charset="0"/>
                <a:cs typeface="Arial" charset="0"/>
              </a:rPr>
              <a:t> t == x + x;</a:t>
            </a:r>
          </a:p>
          <a:p>
            <a:pPr eaLnBrk="1" hangingPunct="1">
              <a:defRPr/>
            </a:pPr>
            <a:r>
              <a:rPr lang="en-US" sz="2000" dirty="0" smtClean="0">
                <a:solidFill>
                  <a:srgbClr val="000000"/>
                </a:solidFill>
                <a:latin typeface="Consolas" pitchFamily="49" charset="0"/>
                <a:cs typeface="Arial" charset="0"/>
              </a:rPr>
              <a:t>    </a:t>
            </a:r>
            <a:r>
              <a:rPr lang="en-US" sz="2000" b="1" dirty="0" smtClean="0">
                <a:solidFill>
                  <a:srgbClr val="800000"/>
                </a:solidFill>
                <a:latin typeface="Consolas" pitchFamily="49" charset="0"/>
                <a:cs typeface="Arial" charset="0"/>
              </a:rPr>
              <a:t>return</a:t>
            </a:r>
            <a:r>
              <a:rPr lang="en-US" sz="2000" dirty="0" smtClean="0">
                <a:solidFill>
                  <a:srgbClr val="000000"/>
                </a:solidFill>
                <a:latin typeface="Consolas" pitchFamily="49" charset="0"/>
                <a:cs typeface="Arial" charset="0"/>
              </a:rPr>
              <a:t> t;</a:t>
            </a:r>
            <a:endParaRPr lang="en-US" sz="2000" dirty="0">
              <a:solidFill>
                <a:srgbClr val="000000"/>
              </a:solidFill>
              <a:latin typeface="Consolas" pitchFamily="49" charset="0"/>
              <a:cs typeface="Arial" charset="0"/>
            </a:endParaRPr>
          </a:p>
          <a:p>
            <a:pPr eaLnBrk="1" hangingPunct="1">
              <a:defRPr/>
            </a:pPr>
            <a:r>
              <a:rPr lang="en-US" sz="2000" dirty="0">
                <a:solidFill>
                  <a:srgbClr val="000000"/>
                </a:solidFill>
                <a:latin typeface="Consolas" pitchFamily="49" charset="0"/>
                <a:cs typeface="Arial" charset="0"/>
              </a:rPr>
              <a:t>} </a:t>
            </a:r>
          </a:p>
        </p:txBody>
      </p:sp>
      <p:sp>
        <p:nvSpPr>
          <p:cNvPr id="5" name="TextBox 4"/>
          <p:cNvSpPr txBox="1"/>
          <p:nvPr/>
        </p:nvSpPr>
        <p:spPr>
          <a:xfrm>
            <a:off x="5410200" y="3242608"/>
            <a:ext cx="3352800" cy="1938992"/>
          </a:xfrm>
          <a:prstGeom prst="rect">
            <a:avLst/>
          </a:prstGeom>
          <a:solidFill>
            <a:schemeClr val="bg1"/>
          </a:solidFill>
          <a:ln w="3175">
            <a:solidFill>
              <a:srgbClr val="CC0000"/>
            </a:solidFill>
          </a:ln>
        </p:spPr>
        <p:style>
          <a:lnRef idx="2">
            <a:schemeClr val="dk1"/>
          </a:lnRef>
          <a:fillRef idx="1">
            <a:schemeClr val="lt1"/>
          </a:fillRef>
          <a:effectRef idx="0">
            <a:schemeClr val="dk1"/>
          </a:effectRef>
          <a:fontRef idx="minor">
            <a:schemeClr val="dk1"/>
          </a:fontRef>
        </p:style>
        <p:txBody>
          <a:bodyPr wrap="square">
            <a:spAutoFit/>
          </a:bodyPr>
          <a:lstStyle/>
          <a:p>
            <a:pPr eaLnBrk="1" hangingPunct="1">
              <a:defRPr/>
            </a:pPr>
            <a:r>
              <a:rPr lang="en-US" sz="2000" b="1" dirty="0" err="1" smtClean="0">
                <a:solidFill>
                  <a:srgbClr val="800000"/>
                </a:solidFill>
                <a:latin typeface="Consolas" pitchFamily="49" charset="0"/>
                <a:cs typeface="Arial" charset="0"/>
              </a:rPr>
              <a:t>int</a:t>
            </a:r>
            <a:r>
              <a:rPr lang="en-US" sz="2000" dirty="0" smtClean="0">
                <a:solidFill>
                  <a:srgbClr val="000000"/>
                </a:solidFill>
                <a:latin typeface="Consolas" pitchFamily="49" charset="0"/>
                <a:cs typeface="Arial" charset="0"/>
              </a:rPr>
              <a:t> </a:t>
            </a:r>
            <a:r>
              <a:rPr lang="en-US" sz="2000" dirty="0">
                <a:solidFill>
                  <a:srgbClr val="000000"/>
                </a:solidFill>
                <a:latin typeface="Consolas" pitchFamily="49" charset="0"/>
                <a:cs typeface="Arial" charset="0"/>
              </a:rPr>
              <a:t>bar (</a:t>
            </a:r>
            <a:r>
              <a:rPr lang="en-US" sz="2000" b="1" dirty="0" err="1">
                <a:solidFill>
                  <a:srgbClr val="800000"/>
                </a:solidFill>
                <a:latin typeface="Consolas" pitchFamily="49" charset="0"/>
                <a:cs typeface="Arial" charset="0"/>
              </a:rPr>
              <a:t>int</a:t>
            </a:r>
            <a:r>
              <a:rPr lang="en-US" sz="2000" dirty="0">
                <a:solidFill>
                  <a:srgbClr val="000000"/>
                </a:solidFill>
                <a:latin typeface="Consolas" pitchFamily="49" charset="0"/>
                <a:cs typeface="Arial" charset="0"/>
              </a:rPr>
              <a:t> x</a:t>
            </a:r>
            <a:r>
              <a:rPr lang="en-US" sz="2000" dirty="0" smtClean="0">
                <a:solidFill>
                  <a:srgbClr val="000000"/>
                </a:solidFill>
                <a:latin typeface="Consolas" pitchFamily="49" charset="0"/>
                <a:cs typeface="Arial" charset="0"/>
              </a:rPr>
              <a:t>)</a:t>
            </a:r>
            <a:endParaRPr lang="en-US" sz="2000" dirty="0">
              <a:solidFill>
                <a:srgbClr val="000000"/>
              </a:solidFill>
              <a:latin typeface="Consolas" pitchFamily="49" charset="0"/>
              <a:cs typeface="Arial" charset="0"/>
            </a:endParaRPr>
          </a:p>
          <a:p>
            <a:pPr eaLnBrk="1" hangingPunct="1">
              <a:defRPr/>
            </a:pPr>
            <a:r>
              <a:rPr lang="en-US" sz="2000" dirty="0">
                <a:solidFill>
                  <a:srgbClr val="000000"/>
                </a:solidFill>
                <a:latin typeface="Consolas" pitchFamily="49" charset="0"/>
                <a:cs typeface="Arial" charset="0"/>
              </a:rPr>
              <a:t>{</a:t>
            </a:r>
          </a:p>
          <a:p>
            <a:pPr eaLnBrk="1" hangingPunct="1">
              <a:defRPr/>
            </a:pPr>
            <a:r>
              <a:rPr lang="en-US" sz="2000" dirty="0">
                <a:solidFill>
                  <a:srgbClr val="000000"/>
                </a:solidFill>
                <a:latin typeface="Consolas" pitchFamily="49" charset="0"/>
                <a:cs typeface="Arial" charset="0"/>
              </a:rPr>
              <a:t>    </a:t>
            </a:r>
            <a:r>
              <a:rPr lang="en-US" sz="2000" b="1" dirty="0" err="1" smtClean="0">
                <a:solidFill>
                  <a:srgbClr val="800000"/>
                </a:solidFill>
                <a:latin typeface="Consolas" pitchFamily="49" charset="0"/>
                <a:cs typeface="Arial" charset="0"/>
              </a:rPr>
              <a:t>int</a:t>
            </a:r>
            <a:r>
              <a:rPr lang="en-US" sz="2000" dirty="0" smtClean="0">
                <a:solidFill>
                  <a:srgbClr val="000000"/>
                </a:solidFill>
                <a:latin typeface="Consolas" pitchFamily="49" charset="0"/>
                <a:cs typeface="Arial" charset="0"/>
              </a:rPr>
              <a:t> t = </a:t>
            </a:r>
            <a:r>
              <a:rPr lang="en-US" sz="2000" dirty="0">
                <a:solidFill>
                  <a:srgbClr val="000000"/>
                </a:solidFill>
                <a:latin typeface="Consolas" pitchFamily="49" charset="0"/>
                <a:cs typeface="Arial" charset="0"/>
              </a:rPr>
              <a:t>x * </a:t>
            </a:r>
            <a:r>
              <a:rPr lang="en-US" sz="2000" dirty="0" smtClean="0">
                <a:solidFill>
                  <a:srgbClr val="CC0000"/>
                </a:solidFill>
                <a:latin typeface="Consolas" pitchFamily="49" charset="0"/>
                <a:cs typeface="Arial" charset="0"/>
              </a:rPr>
              <a:t>2</a:t>
            </a:r>
            <a:r>
              <a:rPr lang="en-US" sz="2000" dirty="0" smtClean="0">
                <a:solidFill>
                  <a:srgbClr val="000000"/>
                </a:solidFill>
                <a:latin typeface="Consolas" pitchFamily="49" charset="0"/>
                <a:cs typeface="Arial" charset="0"/>
              </a:rPr>
              <a:t>;</a:t>
            </a:r>
          </a:p>
          <a:p>
            <a:pPr eaLnBrk="1" hangingPunct="1">
              <a:defRPr/>
            </a:pPr>
            <a:r>
              <a:rPr lang="en-US" sz="2000" dirty="0" smtClean="0">
                <a:solidFill>
                  <a:srgbClr val="000000"/>
                </a:solidFill>
                <a:latin typeface="Consolas" pitchFamily="49" charset="0"/>
                <a:cs typeface="Arial" charset="0"/>
              </a:rPr>
              <a:t>    </a:t>
            </a:r>
            <a:r>
              <a:rPr lang="en-US" sz="2000" b="1" dirty="0" smtClean="0">
                <a:solidFill>
                  <a:srgbClr val="800000"/>
                </a:solidFill>
                <a:latin typeface="Consolas" pitchFamily="49" charset="0"/>
                <a:cs typeface="Arial" charset="0"/>
              </a:rPr>
              <a:t>assert</a:t>
            </a:r>
            <a:r>
              <a:rPr lang="en-US" sz="2000" dirty="0" smtClean="0">
                <a:solidFill>
                  <a:srgbClr val="000000"/>
                </a:solidFill>
                <a:latin typeface="Consolas" pitchFamily="49" charset="0"/>
                <a:cs typeface="Arial" charset="0"/>
              </a:rPr>
              <a:t> t == x + x;</a:t>
            </a:r>
          </a:p>
          <a:p>
            <a:pPr eaLnBrk="1" hangingPunct="1">
              <a:defRPr/>
            </a:pPr>
            <a:r>
              <a:rPr lang="en-US" sz="2000" dirty="0" smtClean="0">
                <a:solidFill>
                  <a:srgbClr val="000000"/>
                </a:solidFill>
                <a:latin typeface="Consolas" pitchFamily="49" charset="0"/>
                <a:cs typeface="Arial" charset="0"/>
              </a:rPr>
              <a:t>    </a:t>
            </a:r>
            <a:r>
              <a:rPr lang="en-US" sz="2000" b="1" dirty="0" smtClean="0">
                <a:solidFill>
                  <a:srgbClr val="800000"/>
                </a:solidFill>
                <a:latin typeface="Consolas" pitchFamily="49" charset="0"/>
                <a:cs typeface="Arial" charset="0"/>
              </a:rPr>
              <a:t>return</a:t>
            </a:r>
            <a:r>
              <a:rPr lang="en-US" sz="2000" dirty="0" smtClean="0">
                <a:solidFill>
                  <a:srgbClr val="000000"/>
                </a:solidFill>
                <a:latin typeface="Consolas" pitchFamily="49" charset="0"/>
                <a:cs typeface="Arial" charset="0"/>
              </a:rPr>
              <a:t> t;</a:t>
            </a:r>
            <a:endParaRPr lang="en-US" sz="2000" dirty="0">
              <a:solidFill>
                <a:srgbClr val="000000"/>
              </a:solidFill>
              <a:latin typeface="Consolas" pitchFamily="49" charset="0"/>
              <a:cs typeface="Arial" charset="0"/>
            </a:endParaRPr>
          </a:p>
          <a:p>
            <a:pPr eaLnBrk="1" hangingPunct="1">
              <a:defRPr/>
            </a:pPr>
            <a:r>
              <a:rPr lang="en-US" sz="2000" dirty="0">
                <a:solidFill>
                  <a:srgbClr val="000000"/>
                </a:solidFill>
                <a:latin typeface="Consolas" pitchFamily="49" charset="0"/>
                <a:cs typeface="Arial" charset="0"/>
              </a:rPr>
              <a:t>} </a:t>
            </a:r>
          </a:p>
        </p:txBody>
      </p:sp>
      <p:cxnSp>
        <p:nvCxnSpPr>
          <p:cNvPr id="7" name="Straight Arrow Connector 6"/>
          <p:cNvCxnSpPr/>
          <p:nvPr/>
        </p:nvCxnSpPr>
        <p:spPr bwMode="auto">
          <a:xfrm>
            <a:off x="4114800" y="4343400"/>
            <a:ext cx="914400" cy="1588"/>
          </a:xfrm>
          <a:prstGeom prst="straightConnector1">
            <a:avLst/>
          </a:prstGeom>
          <a:solidFill>
            <a:schemeClr val="accent1"/>
          </a:solidFill>
          <a:ln w="76200" cap="flat" cmpd="sng" algn="ctr">
            <a:solidFill>
              <a:srgbClr val="CC0000"/>
            </a:solidFill>
            <a:prstDash val="solid"/>
            <a:round/>
            <a:headEnd type="none" w="med" len="med"/>
            <a:tailEnd type="arrow"/>
          </a:ln>
          <a:effectLst/>
        </p:spPr>
      </p:cxnSp>
      <p:sp>
        <p:nvSpPr>
          <p:cNvPr id="10" name="Rectangle 9"/>
          <p:cNvSpPr/>
          <p:nvPr/>
        </p:nvSpPr>
        <p:spPr bwMode="auto">
          <a:xfrm>
            <a:off x="5562600" y="4191000"/>
            <a:ext cx="3124200" cy="381000"/>
          </a:xfrm>
          <a:prstGeom prst="rect">
            <a:avLst/>
          </a:prstGeom>
          <a:solidFill>
            <a:srgbClr val="FFFFFF">
              <a:alpha val="8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spTree>
    <p:extLst>
      <p:ext uri="{BB962C8B-B14F-4D97-AF65-F5344CB8AC3E}">
        <p14:creationId xmlns:p14="http://schemas.microsoft.com/office/powerpoint/2010/main" val="323131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smtClean="0"/>
              <a:t>Integer Holes </a:t>
            </a:r>
            <a:r>
              <a:rPr lang="en-US" sz="3600" smtClean="0">
                <a:sym typeface="Wingdings" pitchFamily="2" charset="2"/>
              </a:rPr>
              <a:t> </a:t>
            </a:r>
            <a:r>
              <a:rPr lang="en-US" sz="3600" smtClean="0"/>
              <a:t>Sets of Expressions</a:t>
            </a:r>
          </a:p>
        </p:txBody>
      </p:sp>
      <p:sp>
        <p:nvSpPr>
          <p:cNvPr id="12291" name="Rectangle 3"/>
          <p:cNvSpPr>
            <a:spLocks noGrp="1" noChangeArrowheads="1"/>
          </p:cNvSpPr>
          <p:nvPr>
            <p:ph type="body" idx="1"/>
          </p:nvPr>
        </p:nvSpPr>
        <p:spPr>
          <a:xfrm>
            <a:off x="165100" y="1600200"/>
            <a:ext cx="8826500" cy="4525963"/>
          </a:xfrm>
        </p:spPr>
        <p:txBody>
          <a:bodyPr/>
          <a:lstStyle/>
          <a:p>
            <a:pPr eaLnBrk="1" hangingPunct="1"/>
            <a:r>
              <a:rPr lang="en-US" smtClean="0"/>
              <a:t>Expressions with </a:t>
            </a:r>
            <a:r>
              <a:rPr lang="en-US" sz="2400" b="1" smtClean="0">
                <a:solidFill>
                  <a:srgbClr val="CC0000"/>
                </a:solidFill>
                <a:latin typeface="Consolas" pitchFamily="49" charset="0"/>
              </a:rPr>
              <a:t>??</a:t>
            </a:r>
            <a:r>
              <a:rPr lang="en-US" smtClean="0"/>
              <a:t>  == sets of expressions</a:t>
            </a:r>
          </a:p>
          <a:p>
            <a:pPr lvl="1" eaLnBrk="1" hangingPunct="1"/>
            <a:r>
              <a:rPr lang="en-US" smtClean="0"/>
              <a:t>linear expressions		</a:t>
            </a:r>
            <a:r>
              <a:rPr lang="en-US" smtClean="0">
                <a:solidFill>
                  <a:schemeClr val="tx1"/>
                </a:solidFill>
                <a:latin typeface="Consolas" pitchFamily="49" charset="0"/>
              </a:rPr>
              <a:t>x*</a:t>
            </a:r>
            <a:r>
              <a:rPr lang="en-US" b="1" smtClean="0">
                <a:solidFill>
                  <a:srgbClr val="CC0000"/>
                </a:solidFill>
                <a:latin typeface="Consolas" pitchFamily="49" charset="0"/>
              </a:rPr>
              <a:t>??</a:t>
            </a:r>
            <a:r>
              <a:rPr lang="en-US" smtClean="0">
                <a:solidFill>
                  <a:schemeClr val="tx1"/>
                </a:solidFill>
                <a:latin typeface="Consolas" pitchFamily="49" charset="0"/>
              </a:rPr>
              <a:t> + y*</a:t>
            </a:r>
            <a:r>
              <a:rPr lang="en-US" b="1" smtClean="0">
                <a:solidFill>
                  <a:srgbClr val="CC0000"/>
                </a:solidFill>
                <a:latin typeface="Consolas" pitchFamily="49" charset="0"/>
              </a:rPr>
              <a:t>??</a:t>
            </a:r>
            <a:r>
              <a:rPr lang="en-US" smtClean="0">
                <a:solidFill>
                  <a:schemeClr val="tx1"/>
                </a:solidFill>
                <a:latin typeface="Consolas" pitchFamily="49" charset="0"/>
              </a:rPr>
              <a:t> </a:t>
            </a:r>
            <a:endParaRPr lang="en-US" b="1" smtClean="0">
              <a:solidFill>
                <a:srgbClr val="CC0000"/>
              </a:solidFill>
              <a:latin typeface="Consolas" pitchFamily="49" charset="0"/>
            </a:endParaRPr>
          </a:p>
          <a:p>
            <a:pPr lvl="1" eaLnBrk="1" hangingPunct="1"/>
            <a:r>
              <a:rPr lang="en-US" smtClean="0"/>
              <a:t>polynomials			</a:t>
            </a:r>
            <a:r>
              <a:rPr lang="en-US" smtClean="0">
                <a:solidFill>
                  <a:schemeClr val="tx1"/>
                </a:solidFill>
                <a:latin typeface="Consolas" pitchFamily="49" charset="0"/>
              </a:rPr>
              <a:t>x*x*</a:t>
            </a:r>
            <a:r>
              <a:rPr lang="en-US" b="1" smtClean="0">
                <a:solidFill>
                  <a:srgbClr val="CC0000"/>
                </a:solidFill>
                <a:latin typeface="Consolas" pitchFamily="49" charset="0"/>
              </a:rPr>
              <a:t>??</a:t>
            </a:r>
            <a:r>
              <a:rPr lang="en-US" smtClean="0">
                <a:solidFill>
                  <a:schemeClr val="tx1"/>
                </a:solidFill>
                <a:latin typeface="Consolas" pitchFamily="49" charset="0"/>
              </a:rPr>
              <a:t> + x*</a:t>
            </a:r>
            <a:r>
              <a:rPr lang="en-US" b="1" smtClean="0">
                <a:solidFill>
                  <a:srgbClr val="CC0000"/>
                </a:solidFill>
                <a:latin typeface="Consolas" pitchFamily="49" charset="0"/>
              </a:rPr>
              <a:t>??</a:t>
            </a:r>
            <a:r>
              <a:rPr lang="en-US" smtClean="0">
                <a:solidFill>
                  <a:schemeClr val="tx1"/>
                </a:solidFill>
                <a:latin typeface="Consolas" pitchFamily="49" charset="0"/>
              </a:rPr>
              <a:t> + </a:t>
            </a:r>
            <a:r>
              <a:rPr lang="en-US" b="1" smtClean="0">
                <a:solidFill>
                  <a:srgbClr val="CC0000"/>
                </a:solidFill>
                <a:latin typeface="Consolas" pitchFamily="49" charset="0"/>
              </a:rPr>
              <a:t>?? </a:t>
            </a:r>
          </a:p>
          <a:p>
            <a:pPr lvl="1" eaLnBrk="1" hangingPunct="1"/>
            <a:r>
              <a:rPr lang="en-US" smtClean="0"/>
              <a:t>sets of variables			</a:t>
            </a:r>
            <a:r>
              <a:rPr lang="en-US" b="1" smtClean="0">
                <a:solidFill>
                  <a:srgbClr val="CC0000"/>
                </a:solidFill>
                <a:latin typeface="Consolas" pitchFamily="49" charset="0"/>
              </a:rPr>
              <a:t>??</a:t>
            </a:r>
            <a:r>
              <a:rPr lang="en-US" smtClean="0">
                <a:solidFill>
                  <a:schemeClr val="tx1"/>
                </a:solidFill>
                <a:latin typeface="Consolas" pitchFamily="49" charset="0"/>
              </a:rPr>
              <a:t> ?</a:t>
            </a:r>
            <a:r>
              <a:rPr lang="en-US" b="1" smtClean="0">
                <a:solidFill>
                  <a:srgbClr val="CC0000"/>
                </a:solidFill>
                <a:latin typeface="Consolas" pitchFamily="49" charset="0"/>
              </a:rPr>
              <a:t> x </a:t>
            </a:r>
            <a:r>
              <a:rPr lang="en-US" smtClean="0">
                <a:solidFill>
                  <a:schemeClr val="tx1"/>
                </a:solidFill>
                <a:latin typeface="Consolas" pitchFamily="49" charset="0"/>
              </a:rPr>
              <a:t>:</a:t>
            </a:r>
            <a:r>
              <a:rPr lang="en-US" b="1" smtClean="0">
                <a:solidFill>
                  <a:srgbClr val="CC0000"/>
                </a:solidFill>
                <a:latin typeface="Consolas" pitchFamily="49" charset="0"/>
              </a:rPr>
              <a:t> y </a:t>
            </a:r>
            <a:endParaRPr lang="en-US" smtClean="0"/>
          </a:p>
          <a:p>
            <a:pPr eaLnBrk="1" hangingPunct="1"/>
            <a:endParaRPr lang="en-US" smtClean="0"/>
          </a:p>
        </p:txBody>
      </p:sp>
    </p:spTree>
    <p:extLst>
      <p:ext uri="{BB962C8B-B14F-4D97-AF65-F5344CB8AC3E}">
        <p14:creationId xmlns:p14="http://schemas.microsoft.com/office/powerpoint/2010/main" val="30416663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71450" y="166688"/>
            <a:ext cx="8743950" cy="1096962"/>
          </a:xfrm>
        </p:spPr>
        <p:txBody>
          <a:bodyPr/>
          <a:lstStyle/>
          <a:p>
            <a:pPr eaLnBrk="1" hangingPunct="1"/>
            <a:r>
              <a:rPr lang="en-US" smtClean="0"/>
              <a:t>Integer Holes </a:t>
            </a:r>
            <a:r>
              <a:rPr lang="en-US" smtClean="0">
                <a:sym typeface="Wingdings" pitchFamily="2" charset="2"/>
              </a:rPr>
              <a:t> </a:t>
            </a:r>
            <a:r>
              <a:rPr lang="en-US" smtClean="0"/>
              <a:t>Sets of Expressions</a:t>
            </a:r>
          </a:p>
        </p:txBody>
      </p:sp>
      <p:sp>
        <p:nvSpPr>
          <p:cNvPr id="13315" name="Rectangle 3"/>
          <p:cNvSpPr>
            <a:spLocks noGrp="1" noChangeArrowheads="1"/>
          </p:cNvSpPr>
          <p:nvPr>
            <p:ph type="body" idx="1"/>
          </p:nvPr>
        </p:nvSpPr>
        <p:spPr>
          <a:xfrm>
            <a:off x="165100" y="1322388"/>
            <a:ext cx="8229600" cy="4525962"/>
          </a:xfrm>
        </p:spPr>
        <p:txBody>
          <a:bodyPr/>
          <a:lstStyle/>
          <a:p>
            <a:pPr eaLnBrk="1" hangingPunct="1"/>
            <a:r>
              <a:rPr lang="en-US" dirty="0" smtClean="0"/>
              <a:t>Example: Least Significant Zero Bit</a:t>
            </a:r>
          </a:p>
          <a:p>
            <a:pPr lvl="1" eaLnBrk="1" hangingPunct="1"/>
            <a:r>
              <a:rPr lang="en-US" dirty="0" smtClean="0"/>
              <a:t>0010 0101  </a:t>
            </a:r>
            <a:r>
              <a:rPr lang="en-US" dirty="0" smtClean="0">
                <a:sym typeface="Wingdings" pitchFamily="2" charset="2"/>
              </a:rPr>
              <a:t> 0000 0010</a:t>
            </a:r>
          </a:p>
          <a:p>
            <a:pPr lvl="1" eaLnBrk="1" hangingPunct="1"/>
            <a:endParaRPr lang="en-US" dirty="0" smtClean="0">
              <a:sym typeface="Wingdings" pitchFamily="2" charset="2"/>
            </a:endParaRPr>
          </a:p>
          <a:p>
            <a:pPr lvl="1" eaLnBrk="1" hangingPunct="1"/>
            <a:endParaRPr lang="en-US" dirty="0" smtClean="0">
              <a:sym typeface="Wingdings" pitchFamily="2" charset="2"/>
            </a:endParaRPr>
          </a:p>
          <a:p>
            <a:pPr lvl="1" eaLnBrk="1" hangingPunct="1"/>
            <a:endParaRPr lang="en-US" dirty="0" smtClean="0">
              <a:sym typeface="Wingdings" pitchFamily="2" charset="2"/>
            </a:endParaRPr>
          </a:p>
          <a:p>
            <a:pPr marL="0" indent="0" eaLnBrk="1" hangingPunct="1">
              <a:buNone/>
            </a:pPr>
            <a:endParaRPr lang="en-US" sz="2400" dirty="0">
              <a:sym typeface="Wingdings" pitchFamily="2" charset="2"/>
            </a:endParaRPr>
          </a:p>
          <a:p>
            <a:pPr marL="0" indent="0" eaLnBrk="1" hangingPunct="1">
              <a:buNone/>
            </a:pPr>
            <a:endParaRPr lang="en-US" sz="1000" dirty="0" smtClean="0"/>
          </a:p>
          <a:p>
            <a:pPr eaLnBrk="1" hangingPunct="1"/>
            <a:r>
              <a:rPr lang="en-US" dirty="0" smtClean="0"/>
              <a:t>Trick: </a:t>
            </a:r>
          </a:p>
          <a:p>
            <a:pPr lvl="1" eaLnBrk="1" hangingPunct="1"/>
            <a:r>
              <a:rPr lang="en-US" dirty="0" smtClean="0"/>
              <a:t>Adding 1 to a string of ones turns the next zero to a 1</a:t>
            </a:r>
          </a:p>
          <a:p>
            <a:pPr lvl="1" eaLnBrk="1" hangingPunct="1"/>
            <a:r>
              <a:rPr lang="en-US" dirty="0" smtClean="0"/>
              <a:t>i.e. 000111 + 1 = 001000</a:t>
            </a:r>
          </a:p>
        </p:txBody>
      </p:sp>
      <p:sp>
        <p:nvSpPr>
          <p:cNvPr id="13316" name="Text Box 4"/>
          <p:cNvSpPr txBox="1">
            <a:spLocks noChangeArrowheads="1"/>
          </p:cNvSpPr>
          <p:nvPr/>
        </p:nvSpPr>
        <p:spPr bwMode="auto">
          <a:xfrm>
            <a:off x="1276350" y="2362200"/>
            <a:ext cx="7029450" cy="2120900"/>
          </a:xfrm>
          <a:prstGeom prst="rect">
            <a:avLst/>
          </a:prstGeom>
          <a:noFill/>
          <a:ln w="9525">
            <a:noFill/>
            <a:miter lim="800000"/>
            <a:headEnd/>
            <a:tailEnd/>
          </a:ln>
        </p:spPr>
        <p:txBody>
          <a:bodyPr wrap="none">
            <a:spAutoFit/>
          </a:bodyPr>
          <a:lstStyle/>
          <a:p>
            <a:r>
              <a:rPr lang="en-US" b="1">
                <a:solidFill>
                  <a:srgbClr val="800000"/>
                </a:solidFill>
              </a:rPr>
              <a:t>int</a:t>
            </a:r>
            <a:r>
              <a:rPr lang="en-US"/>
              <a:t> W = 32;</a:t>
            </a:r>
          </a:p>
          <a:p>
            <a:endParaRPr lang="en-US" sz="700"/>
          </a:p>
          <a:p>
            <a:r>
              <a:rPr lang="en-US" b="1">
                <a:solidFill>
                  <a:srgbClr val="800000"/>
                </a:solidFill>
              </a:rPr>
              <a:t>bit</a:t>
            </a:r>
            <a:r>
              <a:rPr lang="en-US"/>
              <a:t>[W] isolate0 (</a:t>
            </a:r>
            <a:r>
              <a:rPr lang="en-US" b="1">
                <a:solidFill>
                  <a:srgbClr val="800000"/>
                </a:solidFill>
              </a:rPr>
              <a:t>bit</a:t>
            </a:r>
            <a:r>
              <a:rPr lang="en-US"/>
              <a:t>[W] x) {      // W: word size</a:t>
            </a:r>
          </a:p>
          <a:p>
            <a:r>
              <a:rPr lang="en-US" b="1">
                <a:solidFill>
                  <a:srgbClr val="800000"/>
                </a:solidFill>
              </a:rPr>
              <a:t>	bit</a:t>
            </a:r>
            <a:r>
              <a:rPr lang="en-US"/>
              <a:t>[W] ret = 0;</a:t>
            </a:r>
          </a:p>
          <a:p>
            <a:r>
              <a:rPr lang="en-US" b="1">
                <a:solidFill>
                  <a:srgbClr val="800000"/>
                </a:solidFill>
              </a:rPr>
              <a:t>	for</a:t>
            </a:r>
            <a:r>
              <a:rPr lang="en-US"/>
              <a:t> (</a:t>
            </a:r>
            <a:r>
              <a:rPr lang="en-US" b="1">
                <a:solidFill>
                  <a:srgbClr val="800000"/>
                </a:solidFill>
              </a:rPr>
              <a:t>int</a:t>
            </a:r>
            <a:r>
              <a:rPr lang="en-US"/>
              <a:t> i = 0; i &lt; W; i++)  </a:t>
            </a:r>
          </a:p>
          <a:p>
            <a:r>
              <a:rPr lang="en-US" b="1">
                <a:solidFill>
                  <a:srgbClr val="800000"/>
                </a:solidFill>
              </a:rPr>
              <a:t>		if</a:t>
            </a:r>
            <a:r>
              <a:rPr lang="en-US"/>
              <a:t> (!x[i]) { ret[i] = 1; </a:t>
            </a:r>
            <a:r>
              <a:rPr lang="en-US" b="1">
                <a:solidFill>
                  <a:srgbClr val="800000"/>
                </a:solidFill>
              </a:rPr>
              <a:t>return</a:t>
            </a:r>
            <a:r>
              <a:rPr lang="en-US"/>
              <a:t> ret;  } </a:t>
            </a:r>
          </a:p>
          <a:p>
            <a:r>
              <a:rPr lang="en-US"/>
              <a:t>}</a:t>
            </a:r>
          </a:p>
          <a:p>
            <a:endParaRPr lang="en-US"/>
          </a:p>
        </p:txBody>
      </p:sp>
      <p:sp>
        <p:nvSpPr>
          <p:cNvPr id="13317" name="Text Box 5"/>
          <p:cNvSpPr txBox="1">
            <a:spLocks noChangeArrowheads="1"/>
          </p:cNvSpPr>
          <p:nvPr/>
        </p:nvSpPr>
        <p:spPr bwMode="auto">
          <a:xfrm>
            <a:off x="228600" y="6145881"/>
            <a:ext cx="2895600" cy="366712"/>
          </a:xfrm>
          <a:prstGeom prst="rect">
            <a:avLst/>
          </a:prstGeom>
          <a:solidFill>
            <a:srgbClr val="DDDDDD"/>
          </a:solidFill>
          <a:ln w="9525">
            <a:noFill/>
            <a:miter lim="800000"/>
            <a:headEnd/>
            <a:tailEnd/>
          </a:ln>
        </p:spPr>
        <p:txBody>
          <a:bodyPr>
            <a:spAutoFit/>
          </a:bodyPr>
          <a:lstStyle/>
          <a:p>
            <a:r>
              <a:rPr lang="en-US"/>
              <a:t>!(x + ??) &amp; (x + ??) </a:t>
            </a:r>
          </a:p>
        </p:txBody>
      </p:sp>
      <p:sp>
        <p:nvSpPr>
          <p:cNvPr id="13318" name="Text Box 6"/>
          <p:cNvSpPr txBox="1">
            <a:spLocks noChangeArrowheads="1"/>
          </p:cNvSpPr>
          <p:nvPr/>
        </p:nvSpPr>
        <p:spPr bwMode="auto">
          <a:xfrm>
            <a:off x="4267200" y="5993481"/>
            <a:ext cx="2057400" cy="304800"/>
          </a:xfrm>
          <a:prstGeom prst="rect">
            <a:avLst/>
          </a:prstGeom>
          <a:solidFill>
            <a:srgbClr val="DDDDDD"/>
          </a:solidFill>
          <a:ln w="9525">
            <a:noFill/>
            <a:miter lim="800000"/>
            <a:headEnd/>
            <a:tailEnd/>
          </a:ln>
        </p:spPr>
        <p:txBody>
          <a:bodyPr>
            <a:spAutoFit/>
          </a:bodyPr>
          <a:lstStyle/>
          <a:p>
            <a:pPr algn="ctr"/>
            <a:r>
              <a:rPr lang="en-US" sz="1400"/>
              <a:t>!(x + 1) &amp; (x + 0) </a:t>
            </a:r>
          </a:p>
        </p:txBody>
      </p:sp>
      <p:sp>
        <p:nvSpPr>
          <p:cNvPr id="13319" name="Text Box 7"/>
          <p:cNvSpPr txBox="1">
            <a:spLocks noChangeArrowheads="1"/>
          </p:cNvSpPr>
          <p:nvPr/>
        </p:nvSpPr>
        <p:spPr bwMode="auto">
          <a:xfrm>
            <a:off x="4267200" y="6464968"/>
            <a:ext cx="2057400" cy="304800"/>
          </a:xfrm>
          <a:prstGeom prst="rect">
            <a:avLst/>
          </a:prstGeom>
          <a:solidFill>
            <a:srgbClr val="DDDDDD"/>
          </a:solidFill>
          <a:ln w="9525">
            <a:noFill/>
            <a:miter lim="800000"/>
            <a:headEnd/>
            <a:tailEnd/>
          </a:ln>
        </p:spPr>
        <p:txBody>
          <a:bodyPr>
            <a:spAutoFit/>
          </a:bodyPr>
          <a:lstStyle/>
          <a:p>
            <a:pPr algn="ctr"/>
            <a:r>
              <a:rPr lang="en-US" sz="1400"/>
              <a:t>!(x + 0) &amp; (x + 1) </a:t>
            </a:r>
          </a:p>
        </p:txBody>
      </p:sp>
      <p:sp>
        <p:nvSpPr>
          <p:cNvPr id="13320" name="Text Box 8"/>
          <p:cNvSpPr txBox="1">
            <a:spLocks noChangeArrowheads="1"/>
          </p:cNvSpPr>
          <p:nvPr/>
        </p:nvSpPr>
        <p:spPr bwMode="auto">
          <a:xfrm>
            <a:off x="6477000" y="5993481"/>
            <a:ext cx="2514600" cy="304800"/>
          </a:xfrm>
          <a:prstGeom prst="rect">
            <a:avLst/>
          </a:prstGeom>
          <a:solidFill>
            <a:srgbClr val="DDDDDD"/>
          </a:solidFill>
          <a:ln w="9525">
            <a:noFill/>
            <a:miter lim="800000"/>
            <a:headEnd/>
            <a:tailEnd/>
          </a:ln>
        </p:spPr>
        <p:txBody>
          <a:bodyPr>
            <a:spAutoFit/>
          </a:bodyPr>
          <a:lstStyle/>
          <a:p>
            <a:pPr algn="ctr"/>
            <a:r>
              <a:rPr lang="en-US" sz="1400"/>
              <a:t>!(x + 1) &amp; (x + 0xFFFF) </a:t>
            </a:r>
          </a:p>
        </p:txBody>
      </p:sp>
      <p:sp>
        <p:nvSpPr>
          <p:cNvPr id="13321" name="Text Box 9"/>
          <p:cNvSpPr txBox="1">
            <a:spLocks noChangeArrowheads="1"/>
          </p:cNvSpPr>
          <p:nvPr/>
        </p:nvSpPr>
        <p:spPr bwMode="auto">
          <a:xfrm>
            <a:off x="6477000" y="6464968"/>
            <a:ext cx="2514600" cy="304800"/>
          </a:xfrm>
          <a:prstGeom prst="rect">
            <a:avLst/>
          </a:prstGeom>
          <a:solidFill>
            <a:srgbClr val="DDDDDD"/>
          </a:solidFill>
          <a:ln w="9525">
            <a:noFill/>
            <a:miter lim="800000"/>
            <a:headEnd/>
            <a:tailEnd/>
          </a:ln>
        </p:spPr>
        <p:txBody>
          <a:bodyPr>
            <a:spAutoFit/>
          </a:bodyPr>
          <a:lstStyle/>
          <a:p>
            <a:pPr algn="ctr"/>
            <a:r>
              <a:rPr lang="en-US" sz="1400"/>
              <a:t>!(x + 0xFFFF) &amp; (x + 1)</a:t>
            </a:r>
          </a:p>
        </p:txBody>
      </p:sp>
      <p:sp>
        <p:nvSpPr>
          <p:cNvPr id="13322" name="Text Box 10"/>
          <p:cNvSpPr txBox="1">
            <a:spLocks noChangeArrowheads="1"/>
          </p:cNvSpPr>
          <p:nvPr/>
        </p:nvSpPr>
        <p:spPr bwMode="auto">
          <a:xfrm>
            <a:off x="3352800" y="6145881"/>
            <a:ext cx="407988" cy="366712"/>
          </a:xfrm>
          <a:prstGeom prst="rect">
            <a:avLst/>
          </a:prstGeom>
          <a:noFill/>
          <a:ln w="9525">
            <a:noFill/>
            <a:miter lim="800000"/>
            <a:headEnd/>
            <a:tailEnd/>
          </a:ln>
        </p:spPr>
        <p:txBody>
          <a:bodyPr wrap="none">
            <a:spAutoFit/>
          </a:bodyPr>
          <a:lstStyle/>
          <a:p>
            <a:r>
              <a:rPr lang="en-US">
                <a:sym typeface="Wingdings" pitchFamily="2" charset="2"/>
              </a:rPr>
              <a:t></a:t>
            </a:r>
            <a:endParaRPr lang="en-US"/>
          </a:p>
        </p:txBody>
      </p:sp>
    </p:spTree>
    <p:extLst>
      <p:ext uri="{BB962C8B-B14F-4D97-AF65-F5344CB8AC3E}">
        <p14:creationId xmlns:p14="http://schemas.microsoft.com/office/powerpoint/2010/main" val="202893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3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5">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8" end="8"/>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5">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3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3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3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3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3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P spid="13316" grpId="0"/>
      <p:bldP spid="13317" grpId="0" animBg="1"/>
      <p:bldP spid="13318" grpId="0" animBg="1"/>
      <p:bldP spid="13319" grpId="0" animBg="1"/>
      <p:bldP spid="13320" grpId="0" animBg="1"/>
      <p:bldP spid="13321" grpId="0" animBg="1"/>
      <p:bldP spid="133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71450" y="166688"/>
            <a:ext cx="8743950" cy="1096962"/>
          </a:xfrm>
        </p:spPr>
        <p:txBody>
          <a:bodyPr/>
          <a:lstStyle/>
          <a:p>
            <a:pPr eaLnBrk="1" hangingPunct="1"/>
            <a:r>
              <a:rPr lang="en-US" sz="3600" smtClean="0"/>
              <a:t>Integer Holes </a:t>
            </a:r>
            <a:r>
              <a:rPr lang="en-US" sz="3600" smtClean="0">
                <a:sym typeface="Wingdings" pitchFamily="2" charset="2"/>
              </a:rPr>
              <a:t> </a:t>
            </a:r>
            <a:r>
              <a:rPr lang="en-US" sz="3600" smtClean="0"/>
              <a:t>Sets of Expressions</a:t>
            </a:r>
          </a:p>
        </p:txBody>
      </p:sp>
      <p:sp>
        <p:nvSpPr>
          <p:cNvPr id="14339" name="Rectangle 3"/>
          <p:cNvSpPr>
            <a:spLocks noGrp="1" noChangeArrowheads="1"/>
          </p:cNvSpPr>
          <p:nvPr>
            <p:ph type="body" idx="1"/>
          </p:nvPr>
        </p:nvSpPr>
        <p:spPr>
          <a:xfrm>
            <a:off x="165100" y="1322388"/>
            <a:ext cx="8229600" cy="4525962"/>
          </a:xfrm>
        </p:spPr>
        <p:txBody>
          <a:bodyPr/>
          <a:lstStyle/>
          <a:p>
            <a:pPr eaLnBrk="1" hangingPunct="1"/>
            <a:r>
              <a:rPr lang="en-US" smtClean="0"/>
              <a:t>Example: Least Significant Zero Bit</a:t>
            </a:r>
          </a:p>
          <a:p>
            <a:pPr lvl="1" eaLnBrk="1" hangingPunct="1"/>
            <a:r>
              <a:rPr lang="en-US" smtClean="0"/>
              <a:t>0010 0101  </a:t>
            </a:r>
            <a:r>
              <a:rPr lang="en-US" smtClean="0">
                <a:sym typeface="Wingdings" pitchFamily="2" charset="2"/>
              </a:rPr>
              <a:t> 0000 0010</a:t>
            </a:r>
          </a:p>
          <a:p>
            <a:pPr lvl="1" eaLnBrk="1" hangingPunct="1"/>
            <a:endParaRPr lang="en-US" smtClean="0">
              <a:sym typeface="Wingdings" pitchFamily="2" charset="2"/>
            </a:endParaRPr>
          </a:p>
          <a:p>
            <a:pPr lvl="1" eaLnBrk="1" hangingPunct="1"/>
            <a:endParaRPr lang="en-US" smtClean="0">
              <a:sym typeface="Wingdings" pitchFamily="2" charset="2"/>
            </a:endParaRPr>
          </a:p>
          <a:p>
            <a:pPr lvl="1" eaLnBrk="1" hangingPunct="1"/>
            <a:endParaRPr lang="en-US" smtClean="0">
              <a:sym typeface="Wingdings" pitchFamily="2" charset="2"/>
            </a:endParaRPr>
          </a:p>
          <a:p>
            <a:pPr lvl="1" eaLnBrk="1" hangingPunct="1"/>
            <a:endParaRPr lang="en-US" smtClean="0">
              <a:sym typeface="Wingdings" pitchFamily="2" charset="2"/>
            </a:endParaRPr>
          </a:p>
          <a:p>
            <a:pPr lvl="1" eaLnBrk="1" hangingPunct="1"/>
            <a:endParaRPr lang="en-US" smtClean="0">
              <a:sym typeface="Wingdings" pitchFamily="2" charset="2"/>
            </a:endParaRPr>
          </a:p>
          <a:p>
            <a:pPr eaLnBrk="1" hangingPunct="1"/>
            <a:endParaRPr lang="en-US" sz="1000" smtClean="0"/>
          </a:p>
        </p:txBody>
      </p:sp>
      <p:sp>
        <p:nvSpPr>
          <p:cNvPr id="14340" name="Text Box 4"/>
          <p:cNvSpPr txBox="1">
            <a:spLocks noChangeArrowheads="1"/>
          </p:cNvSpPr>
          <p:nvPr/>
        </p:nvSpPr>
        <p:spPr bwMode="auto">
          <a:xfrm>
            <a:off x="1066800" y="2525713"/>
            <a:ext cx="7029450" cy="3494087"/>
          </a:xfrm>
          <a:prstGeom prst="rect">
            <a:avLst/>
          </a:prstGeom>
          <a:noFill/>
          <a:ln w="9525">
            <a:noFill/>
            <a:miter lim="800000"/>
            <a:headEnd/>
            <a:tailEnd/>
          </a:ln>
        </p:spPr>
        <p:txBody>
          <a:bodyPr wrap="none">
            <a:spAutoFit/>
          </a:bodyPr>
          <a:lstStyle/>
          <a:p>
            <a:r>
              <a:rPr lang="en-US" b="1">
                <a:solidFill>
                  <a:srgbClr val="800000"/>
                </a:solidFill>
              </a:rPr>
              <a:t>int</a:t>
            </a:r>
            <a:r>
              <a:rPr lang="en-US"/>
              <a:t> W = 32;</a:t>
            </a:r>
          </a:p>
          <a:p>
            <a:endParaRPr lang="en-US" sz="700"/>
          </a:p>
          <a:p>
            <a:r>
              <a:rPr lang="en-US" b="1">
                <a:solidFill>
                  <a:srgbClr val="800000"/>
                </a:solidFill>
              </a:rPr>
              <a:t>bit</a:t>
            </a:r>
            <a:r>
              <a:rPr lang="en-US"/>
              <a:t>[W] isolate0 (</a:t>
            </a:r>
            <a:r>
              <a:rPr lang="en-US" b="1">
                <a:solidFill>
                  <a:srgbClr val="800000"/>
                </a:solidFill>
              </a:rPr>
              <a:t>bit</a:t>
            </a:r>
            <a:r>
              <a:rPr lang="en-US"/>
              <a:t>[W] x) {      // W: word size</a:t>
            </a:r>
          </a:p>
          <a:p>
            <a:r>
              <a:rPr lang="en-US" b="1">
                <a:solidFill>
                  <a:srgbClr val="800000"/>
                </a:solidFill>
              </a:rPr>
              <a:t>	bit</a:t>
            </a:r>
            <a:r>
              <a:rPr lang="en-US"/>
              <a:t>[W] ret = 0;</a:t>
            </a:r>
          </a:p>
          <a:p>
            <a:r>
              <a:rPr lang="en-US" b="1">
                <a:solidFill>
                  <a:srgbClr val="800000"/>
                </a:solidFill>
              </a:rPr>
              <a:t>	for</a:t>
            </a:r>
            <a:r>
              <a:rPr lang="en-US"/>
              <a:t> (</a:t>
            </a:r>
            <a:r>
              <a:rPr lang="en-US" b="1">
                <a:solidFill>
                  <a:srgbClr val="800000"/>
                </a:solidFill>
              </a:rPr>
              <a:t>int</a:t>
            </a:r>
            <a:r>
              <a:rPr lang="en-US"/>
              <a:t> i = 0; i &lt; W; i++)  </a:t>
            </a:r>
          </a:p>
          <a:p>
            <a:r>
              <a:rPr lang="en-US" b="1">
                <a:solidFill>
                  <a:srgbClr val="800000"/>
                </a:solidFill>
              </a:rPr>
              <a:t>		if</a:t>
            </a:r>
            <a:r>
              <a:rPr lang="en-US"/>
              <a:t> (!x[i]) { ret[i] = 1; </a:t>
            </a:r>
            <a:r>
              <a:rPr lang="en-US" b="1">
                <a:solidFill>
                  <a:srgbClr val="800000"/>
                </a:solidFill>
              </a:rPr>
              <a:t>return</a:t>
            </a:r>
            <a:r>
              <a:rPr lang="en-US"/>
              <a:t> ret;  } </a:t>
            </a:r>
          </a:p>
          <a:p>
            <a:r>
              <a:rPr lang="en-US"/>
              <a:t>}</a:t>
            </a:r>
          </a:p>
          <a:p>
            <a:endParaRPr lang="en-US"/>
          </a:p>
          <a:p>
            <a:r>
              <a:rPr lang="en-US" b="1">
                <a:solidFill>
                  <a:srgbClr val="800000"/>
                </a:solidFill>
              </a:rPr>
              <a:t>bit</a:t>
            </a:r>
            <a:r>
              <a:rPr lang="en-US"/>
              <a:t>[W] isolateSk (</a:t>
            </a:r>
            <a:r>
              <a:rPr lang="en-US" b="1">
                <a:solidFill>
                  <a:srgbClr val="800000"/>
                </a:solidFill>
              </a:rPr>
              <a:t>bit</a:t>
            </a:r>
            <a:r>
              <a:rPr lang="en-US"/>
              <a:t>[W] x) implements isolate0 {</a:t>
            </a:r>
          </a:p>
          <a:p>
            <a:r>
              <a:rPr lang="en-US"/>
              <a:t>	</a:t>
            </a:r>
          </a:p>
          <a:p>
            <a:r>
              <a:rPr lang="en-US"/>
              <a:t>	return !(x + ??) &amp; (x + ??) ;</a:t>
            </a:r>
          </a:p>
          <a:p>
            <a:r>
              <a:rPr lang="en-US"/>
              <a:t>}</a:t>
            </a:r>
          </a:p>
          <a:p>
            <a:endParaRPr lang="en-US"/>
          </a:p>
        </p:txBody>
      </p:sp>
    </p:spTree>
    <p:extLst>
      <p:ext uri="{BB962C8B-B14F-4D97-AF65-F5344CB8AC3E}">
        <p14:creationId xmlns:p14="http://schemas.microsoft.com/office/powerpoint/2010/main" val="1064074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3600" smtClean="0"/>
              <a:t>Integer Holes </a:t>
            </a:r>
            <a:r>
              <a:rPr lang="en-US" sz="3600" smtClean="0">
                <a:sym typeface="Wingdings" pitchFamily="2" charset="2"/>
              </a:rPr>
              <a:t> </a:t>
            </a:r>
            <a:r>
              <a:rPr lang="en-US" sz="3600" smtClean="0"/>
              <a:t>Sets of Expressions</a:t>
            </a:r>
          </a:p>
        </p:txBody>
      </p:sp>
      <p:sp>
        <p:nvSpPr>
          <p:cNvPr id="15363" name="Rectangle 3"/>
          <p:cNvSpPr>
            <a:spLocks noGrp="1" noChangeArrowheads="1"/>
          </p:cNvSpPr>
          <p:nvPr>
            <p:ph type="body" idx="1"/>
          </p:nvPr>
        </p:nvSpPr>
        <p:spPr>
          <a:xfrm>
            <a:off x="165100" y="1600200"/>
            <a:ext cx="8826500" cy="4525963"/>
          </a:xfrm>
        </p:spPr>
        <p:txBody>
          <a:bodyPr/>
          <a:lstStyle/>
          <a:p>
            <a:pPr eaLnBrk="1" hangingPunct="1"/>
            <a:r>
              <a:rPr lang="en-US" smtClean="0"/>
              <a:t>Expressions with </a:t>
            </a:r>
            <a:r>
              <a:rPr lang="en-US" sz="2400" b="1" smtClean="0">
                <a:solidFill>
                  <a:srgbClr val="CC0000"/>
                </a:solidFill>
                <a:latin typeface="Consolas" pitchFamily="49" charset="0"/>
              </a:rPr>
              <a:t>??</a:t>
            </a:r>
            <a:r>
              <a:rPr lang="en-US" smtClean="0"/>
              <a:t>  == sets of expressions</a:t>
            </a:r>
          </a:p>
          <a:p>
            <a:pPr lvl="1" eaLnBrk="1" hangingPunct="1"/>
            <a:r>
              <a:rPr lang="en-US" smtClean="0"/>
              <a:t>linear expressions		</a:t>
            </a:r>
            <a:r>
              <a:rPr lang="en-US" smtClean="0">
                <a:solidFill>
                  <a:schemeClr val="tx1"/>
                </a:solidFill>
                <a:latin typeface="Consolas" pitchFamily="49" charset="0"/>
              </a:rPr>
              <a:t>x*</a:t>
            </a:r>
            <a:r>
              <a:rPr lang="en-US" b="1" smtClean="0">
                <a:solidFill>
                  <a:srgbClr val="CC0000"/>
                </a:solidFill>
                <a:latin typeface="Consolas" pitchFamily="49" charset="0"/>
              </a:rPr>
              <a:t>??</a:t>
            </a:r>
            <a:r>
              <a:rPr lang="en-US" smtClean="0">
                <a:solidFill>
                  <a:schemeClr val="tx1"/>
                </a:solidFill>
                <a:latin typeface="Consolas" pitchFamily="49" charset="0"/>
              </a:rPr>
              <a:t> + y*</a:t>
            </a:r>
            <a:r>
              <a:rPr lang="en-US" b="1" smtClean="0">
                <a:solidFill>
                  <a:srgbClr val="CC0000"/>
                </a:solidFill>
                <a:latin typeface="Consolas" pitchFamily="49" charset="0"/>
              </a:rPr>
              <a:t>??</a:t>
            </a:r>
            <a:r>
              <a:rPr lang="en-US" smtClean="0">
                <a:solidFill>
                  <a:schemeClr val="tx1"/>
                </a:solidFill>
                <a:latin typeface="Consolas" pitchFamily="49" charset="0"/>
              </a:rPr>
              <a:t> </a:t>
            </a:r>
            <a:endParaRPr lang="en-US" b="1" smtClean="0">
              <a:solidFill>
                <a:srgbClr val="CC0000"/>
              </a:solidFill>
              <a:latin typeface="Consolas" pitchFamily="49" charset="0"/>
            </a:endParaRPr>
          </a:p>
          <a:p>
            <a:pPr lvl="1" eaLnBrk="1" hangingPunct="1"/>
            <a:r>
              <a:rPr lang="en-US" smtClean="0"/>
              <a:t>polynomials			</a:t>
            </a:r>
            <a:r>
              <a:rPr lang="en-US" smtClean="0">
                <a:solidFill>
                  <a:schemeClr val="tx1"/>
                </a:solidFill>
                <a:latin typeface="Consolas" pitchFamily="49" charset="0"/>
              </a:rPr>
              <a:t>x*x*</a:t>
            </a:r>
            <a:r>
              <a:rPr lang="en-US" b="1" smtClean="0">
                <a:solidFill>
                  <a:srgbClr val="CC0000"/>
                </a:solidFill>
                <a:latin typeface="Consolas" pitchFamily="49" charset="0"/>
              </a:rPr>
              <a:t>??</a:t>
            </a:r>
            <a:r>
              <a:rPr lang="en-US" smtClean="0">
                <a:solidFill>
                  <a:schemeClr val="tx1"/>
                </a:solidFill>
                <a:latin typeface="Consolas" pitchFamily="49" charset="0"/>
              </a:rPr>
              <a:t> + x*</a:t>
            </a:r>
            <a:r>
              <a:rPr lang="en-US" b="1" smtClean="0">
                <a:solidFill>
                  <a:srgbClr val="CC0000"/>
                </a:solidFill>
                <a:latin typeface="Consolas" pitchFamily="49" charset="0"/>
              </a:rPr>
              <a:t>??</a:t>
            </a:r>
            <a:r>
              <a:rPr lang="en-US" smtClean="0">
                <a:solidFill>
                  <a:schemeClr val="tx1"/>
                </a:solidFill>
                <a:latin typeface="Consolas" pitchFamily="49" charset="0"/>
              </a:rPr>
              <a:t> + </a:t>
            </a:r>
            <a:r>
              <a:rPr lang="en-US" b="1" smtClean="0">
                <a:solidFill>
                  <a:srgbClr val="CC0000"/>
                </a:solidFill>
                <a:latin typeface="Consolas" pitchFamily="49" charset="0"/>
              </a:rPr>
              <a:t>?? </a:t>
            </a:r>
          </a:p>
          <a:p>
            <a:pPr lvl="1" eaLnBrk="1" hangingPunct="1"/>
            <a:r>
              <a:rPr lang="en-US" smtClean="0"/>
              <a:t>sets of variables			</a:t>
            </a:r>
            <a:r>
              <a:rPr lang="en-US" b="1" smtClean="0">
                <a:solidFill>
                  <a:srgbClr val="CC0000"/>
                </a:solidFill>
                <a:latin typeface="Consolas" pitchFamily="49" charset="0"/>
              </a:rPr>
              <a:t>??</a:t>
            </a:r>
            <a:r>
              <a:rPr lang="en-US" smtClean="0">
                <a:solidFill>
                  <a:schemeClr val="tx1"/>
                </a:solidFill>
                <a:latin typeface="Consolas" pitchFamily="49" charset="0"/>
              </a:rPr>
              <a:t> ?</a:t>
            </a:r>
            <a:r>
              <a:rPr lang="en-US" b="1" smtClean="0">
                <a:solidFill>
                  <a:srgbClr val="CC0000"/>
                </a:solidFill>
                <a:latin typeface="Consolas" pitchFamily="49" charset="0"/>
              </a:rPr>
              <a:t> x </a:t>
            </a:r>
            <a:r>
              <a:rPr lang="en-US" smtClean="0">
                <a:solidFill>
                  <a:schemeClr val="tx1"/>
                </a:solidFill>
                <a:latin typeface="Consolas" pitchFamily="49" charset="0"/>
              </a:rPr>
              <a:t>:</a:t>
            </a:r>
            <a:r>
              <a:rPr lang="en-US" b="1" smtClean="0">
                <a:solidFill>
                  <a:srgbClr val="CC0000"/>
                </a:solidFill>
                <a:latin typeface="Consolas" pitchFamily="49" charset="0"/>
              </a:rPr>
              <a:t> y </a:t>
            </a:r>
            <a:endParaRPr lang="en-US" smtClean="0"/>
          </a:p>
          <a:p>
            <a:pPr eaLnBrk="1" hangingPunct="1"/>
            <a:endParaRPr lang="en-US" smtClean="0"/>
          </a:p>
          <a:p>
            <a:pPr eaLnBrk="1" hangingPunct="1"/>
            <a:r>
              <a:rPr lang="en-US" smtClean="0"/>
              <a:t>Semantically powerful but syntactically clunky</a:t>
            </a:r>
          </a:p>
          <a:p>
            <a:pPr lvl="1" eaLnBrk="1" hangingPunct="1"/>
            <a:r>
              <a:rPr lang="en-US" smtClean="0"/>
              <a:t>Regular Expressions are a more convenient way of defining sets</a:t>
            </a:r>
          </a:p>
        </p:txBody>
      </p:sp>
    </p:spTree>
    <p:extLst>
      <p:ext uri="{BB962C8B-B14F-4D97-AF65-F5344CB8AC3E}">
        <p14:creationId xmlns:p14="http://schemas.microsoft.com/office/powerpoint/2010/main" val="27782291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Regular Expression Generators</a:t>
            </a:r>
          </a:p>
        </p:txBody>
      </p:sp>
      <p:sp>
        <p:nvSpPr>
          <p:cNvPr id="16387" name="Rectangle 3"/>
          <p:cNvSpPr>
            <a:spLocks noGrp="1" noChangeArrowheads="1"/>
          </p:cNvSpPr>
          <p:nvPr>
            <p:ph type="body" idx="1"/>
          </p:nvPr>
        </p:nvSpPr>
        <p:spPr/>
        <p:txBody>
          <a:bodyPr/>
          <a:lstStyle/>
          <a:p>
            <a:pPr eaLnBrk="1" hangingPunct="1"/>
            <a:r>
              <a:rPr lang="en-US" sz="2400" smtClean="0"/>
              <a:t>{|   RegExp  |}</a:t>
            </a:r>
          </a:p>
          <a:p>
            <a:pPr eaLnBrk="1" hangingPunct="1"/>
            <a:endParaRPr lang="en-US" sz="2400" smtClean="0"/>
          </a:p>
          <a:p>
            <a:pPr eaLnBrk="1" hangingPunct="1"/>
            <a:r>
              <a:rPr lang="en-US" sz="2400" smtClean="0"/>
              <a:t>RegExp supports choice ‘|’ and optional ‘?’</a:t>
            </a:r>
          </a:p>
          <a:p>
            <a:pPr lvl="1" eaLnBrk="1" hangingPunct="1"/>
            <a:r>
              <a:rPr lang="en-US" sz="1800" smtClean="0"/>
              <a:t>can be used arbitrarily within an expression</a:t>
            </a:r>
          </a:p>
          <a:p>
            <a:pPr lvl="2" eaLnBrk="1" hangingPunct="1"/>
            <a:r>
              <a:rPr lang="en-US" sz="1600" smtClean="0"/>
              <a:t>to select operands 	</a:t>
            </a:r>
            <a:r>
              <a:rPr lang="en-US" sz="1600" smtClean="0">
                <a:latin typeface="Consolas" pitchFamily="49" charset="0"/>
              </a:rPr>
              <a:t>{|  </a:t>
            </a:r>
            <a:r>
              <a:rPr lang="en-US" sz="1600" b="1" smtClean="0">
                <a:solidFill>
                  <a:srgbClr val="CC0000"/>
                </a:solidFill>
                <a:latin typeface="Consolas" pitchFamily="49" charset="0"/>
              </a:rPr>
              <a:t>(</a:t>
            </a:r>
            <a:r>
              <a:rPr lang="en-US" sz="1600" smtClean="0">
                <a:latin typeface="Consolas" pitchFamily="49" charset="0"/>
              </a:rPr>
              <a:t>x </a:t>
            </a:r>
            <a:r>
              <a:rPr lang="en-US" sz="1600" b="1" smtClean="0">
                <a:solidFill>
                  <a:srgbClr val="CC0000"/>
                </a:solidFill>
                <a:latin typeface="Consolas" pitchFamily="49" charset="0"/>
              </a:rPr>
              <a:t>|</a:t>
            </a:r>
            <a:r>
              <a:rPr lang="en-US" sz="1600" smtClean="0">
                <a:latin typeface="Consolas" pitchFamily="49" charset="0"/>
              </a:rPr>
              <a:t> y </a:t>
            </a:r>
            <a:r>
              <a:rPr lang="en-US" sz="1600" b="1" smtClean="0">
                <a:solidFill>
                  <a:srgbClr val="CC0000"/>
                </a:solidFill>
                <a:latin typeface="Consolas" pitchFamily="49" charset="0"/>
              </a:rPr>
              <a:t>|</a:t>
            </a:r>
            <a:r>
              <a:rPr lang="en-US" sz="1600" smtClean="0">
                <a:latin typeface="Consolas" pitchFamily="49" charset="0"/>
              </a:rPr>
              <a:t> z</a:t>
            </a:r>
            <a:r>
              <a:rPr lang="en-US" sz="1600" b="1" smtClean="0">
                <a:solidFill>
                  <a:srgbClr val="CC0000"/>
                </a:solidFill>
                <a:latin typeface="Consolas" pitchFamily="49" charset="0"/>
              </a:rPr>
              <a:t>)</a:t>
            </a:r>
            <a:r>
              <a:rPr lang="en-US" sz="1600" smtClean="0">
                <a:latin typeface="Consolas" pitchFamily="49" charset="0"/>
              </a:rPr>
              <a:t> + 1 |}</a:t>
            </a:r>
          </a:p>
          <a:p>
            <a:pPr lvl="2" eaLnBrk="1" hangingPunct="1"/>
            <a:r>
              <a:rPr lang="en-US" sz="1600" smtClean="0"/>
              <a:t>to select operators 	</a:t>
            </a:r>
            <a:r>
              <a:rPr lang="en-US" sz="1600" smtClean="0">
                <a:latin typeface="Consolas" pitchFamily="49" charset="0"/>
              </a:rPr>
              <a:t>{|  x </a:t>
            </a:r>
            <a:r>
              <a:rPr lang="en-US" sz="1600" b="1" smtClean="0">
                <a:solidFill>
                  <a:srgbClr val="CC0000"/>
                </a:solidFill>
                <a:latin typeface="Consolas" pitchFamily="49" charset="0"/>
              </a:rPr>
              <a:t>(</a:t>
            </a:r>
            <a:r>
              <a:rPr lang="en-US" sz="1600" smtClean="0">
                <a:latin typeface="Consolas" pitchFamily="49" charset="0"/>
              </a:rPr>
              <a:t>+ </a:t>
            </a:r>
            <a:r>
              <a:rPr lang="en-US" sz="1600" b="1" smtClean="0">
                <a:solidFill>
                  <a:srgbClr val="CC0000"/>
                </a:solidFill>
                <a:latin typeface="Consolas" pitchFamily="49" charset="0"/>
              </a:rPr>
              <a:t>|</a:t>
            </a:r>
            <a:r>
              <a:rPr lang="en-US" sz="1600" smtClean="0">
                <a:latin typeface="Consolas" pitchFamily="49" charset="0"/>
              </a:rPr>
              <a:t> -</a:t>
            </a:r>
            <a:r>
              <a:rPr lang="en-US" sz="1600" b="1" smtClean="0">
                <a:solidFill>
                  <a:srgbClr val="CC0000"/>
                </a:solidFill>
                <a:latin typeface="Consolas" pitchFamily="49" charset="0"/>
              </a:rPr>
              <a:t>)</a:t>
            </a:r>
            <a:r>
              <a:rPr lang="en-US" sz="1600" smtClean="0">
                <a:latin typeface="Consolas" pitchFamily="49" charset="0"/>
              </a:rPr>
              <a:t> y |}</a:t>
            </a:r>
          </a:p>
          <a:p>
            <a:pPr lvl="2" eaLnBrk="1" hangingPunct="1"/>
            <a:r>
              <a:rPr lang="en-US" sz="1600" smtClean="0"/>
              <a:t>to select fields		</a:t>
            </a:r>
            <a:r>
              <a:rPr lang="en-US" sz="1600" smtClean="0">
                <a:latin typeface="Consolas" pitchFamily="49" charset="0"/>
              </a:rPr>
              <a:t>{| n</a:t>
            </a:r>
            <a:r>
              <a:rPr lang="en-US" sz="1600" b="1" smtClean="0">
                <a:solidFill>
                  <a:srgbClr val="CC0000"/>
                </a:solidFill>
                <a:latin typeface="Consolas" pitchFamily="49" charset="0"/>
              </a:rPr>
              <a:t>(</a:t>
            </a:r>
            <a:r>
              <a:rPr lang="en-US" sz="1600" smtClean="0">
                <a:latin typeface="Consolas" pitchFamily="49" charset="0"/>
              </a:rPr>
              <a:t>.prev </a:t>
            </a:r>
            <a:r>
              <a:rPr lang="en-US" sz="1600" b="1" smtClean="0">
                <a:solidFill>
                  <a:srgbClr val="CC0000"/>
                </a:solidFill>
                <a:latin typeface="Consolas" pitchFamily="49" charset="0"/>
              </a:rPr>
              <a:t>|</a:t>
            </a:r>
            <a:r>
              <a:rPr lang="en-US" sz="1600" smtClean="0">
                <a:latin typeface="Consolas" pitchFamily="49" charset="0"/>
              </a:rPr>
              <a:t> .next</a:t>
            </a:r>
            <a:r>
              <a:rPr lang="en-US" sz="1600" b="1" smtClean="0">
                <a:solidFill>
                  <a:srgbClr val="CC0000"/>
                </a:solidFill>
                <a:latin typeface="Consolas" pitchFamily="49" charset="0"/>
              </a:rPr>
              <a:t>)?</a:t>
            </a:r>
            <a:r>
              <a:rPr lang="en-US" sz="1600" smtClean="0">
                <a:latin typeface="Consolas" pitchFamily="49" charset="0"/>
              </a:rPr>
              <a:t> |}</a:t>
            </a:r>
          </a:p>
          <a:p>
            <a:pPr lvl="2" eaLnBrk="1" hangingPunct="1"/>
            <a:r>
              <a:rPr lang="en-US" sz="1600" smtClean="0"/>
              <a:t>to select arguments	</a:t>
            </a:r>
            <a:r>
              <a:rPr lang="en-US" sz="1600" smtClean="0">
                <a:latin typeface="Consolas" pitchFamily="49" charset="0"/>
              </a:rPr>
              <a:t>{| foo( x </a:t>
            </a:r>
            <a:r>
              <a:rPr lang="en-US" sz="1600" b="1" smtClean="0">
                <a:solidFill>
                  <a:srgbClr val="CC0000"/>
                </a:solidFill>
                <a:latin typeface="Consolas" pitchFamily="49" charset="0"/>
              </a:rPr>
              <a:t>|</a:t>
            </a:r>
            <a:r>
              <a:rPr lang="en-US" sz="1600" smtClean="0">
                <a:latin typeface="Consolas" pitchFamily="49" charset="0"/>
              </a:rPr>
              <a:t> y, z) |}</a:t>
            </a:r>
          </a:p>
          <a:p>
            <a:pPr eaLnBrk="1" hangingPunct="1"/>
            <a:endParaRPr lang="en-US" sz="2400" smtClean="0"/>
          </a:p>
          <a:p>
            <a:pPr eaLnBrk="1" hangingPunct="1"/>
            <a:r>
              <a:rPr lang="en-US" sz="2400" smtClean="0"/>
              <a:t>Set must respect the type system</a:t>
            </a:r>
          </a:p>
          <a:p>
            <a:pPr lvl="1" eaLnBrk="1" hangingPunct="1"/>
            <a:r>
              <a:rPr lang="en-US" sz="1800" smtClean="0"/>
              <a:t>all expressions in the set must type-check</a:t>
            </a:r>
          </a:p>
          <a:p>
            <a:pPr lvl="1" eaLnBrk="1" hangingPunct="1"/>
            <a:r>
              <a:rPr lang="en-US" sz="1800" smtClean="0"/>
              <a:t>all must be of the same type</a:t>
            </a:r>
          </a:p>
          <a:p>
            <a:pPr lvl="1" eaLnBrk="1" hangingPunct="1"/>
            <a:endParaRPr lang="en-US" sz="1800" smtClean="0">
              <a:latin typeface="Consolas" pitchFamily="49" charset="0"/>
            </a:endParaRPr>
          </a:p>
        </p:txBody>
      </p:sp>
    </p:spTree>
    <p:extLst>
      <p:ext uri="{BB962C8B-B14F-4D97-AF65-F5344CB8AC3E}">
        <p14:creationId xmlns:p14="http://schemas.microsoft.com/office/powerpoint/2010/main" val="1809434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success of solvers in QC</a:t>
            </a:r>
            <a:endParaRPr lang="en-US" dirty="0"/>
          </a:p>
        </p:txBody>
      </p:sp>
      <p:sp>
        <p:nvSpPr>
          <p:cNvPr id="3" name="Content Placeholder 2"/>
          <p:cNvSpPr>
            <a:spLocks noGrp="1"/>
          </p:cNvSpPr>
          <p:nvPr>
            <p:ph idx="1"/>
          </p:nvPr>
        </p:nvSpPr>
        <p:spPr/>
        <p:txBody>
          <a:bodyPr/>
          <a:lstStyle/>
          <a:p>
            <a:r>
              <a:rPr lang="en-US" dirty="0"/>
              <a:t>Solver-based technology </a:t>
            </a:r>
            <a:r>
              <a:rPr lang="en-US" dirty="0" smtClean="0"/>
              <a:t>has transformed QC</a:t>
            </a:r>
          </a:p>
          <a:p>
            <a:pPr lvl="1"/>
            <a:r>
              <a:rPr lang="en-US" dirty="0" smtClean="0"/>
              <a:t>Automated testing</a:t>
            </a:r>
          </a:p>
          <a:p>
            <a:pPr lvl="1"/>
            <a:r>
              <a:rPr lang="en-US" dirty="0" smtClean="0"/>
              <a:t>Bounded model checking</a:t>
            </a:r>
          </a:p>
          <a:p>
            <a:pPr lvl="1"/>
            <a:r>
              <a:rPr lang="en-US" dirty="0" smtClean="0"/>
              <a:t>Verification</a:t>
            </a:r>
          </a:p>
          <a:p>
            <a:pPr lvl="1"/>
            <a:r>
              <a:rPr lang="en-US" dirty="0" smtClean="0"/>
              <a:t>Vulnerability discovery</a:t>
            </a:r>
          </a:p>
          <a:p>
            <a:pPr lvl="1"/>
            <a:r>
              <a:rPr lang="en-US" dirty="0" smtClean="0"/>
              <a:t>…</a:t>
            </a:r>
          </a:p>
          <a:p>
            <a:endParaRPr lang="en-US" dirty="0" smtClean="0"/>
          </a:p>
          <a:p>
            <a:r>
              <a:rPr lang="en-US" dirty="0" smtClean="0"/>
              <a:t>The next step is to transform the way we program</a:t>
            </a:r>
          </a:p>
          <a:p>
            <a:pPr lvl="1"/>
            <a:r>
              <a:rPr lang="en-US" dirty="0" smtClean="0"/>
              <a:t>Programming aids</a:t>
            </a:r>
          </a:p>
          <a:p>
            <a:pPr lvl="1"/>
            <a:r>
              <a:rPr lang="en-US" dirty="0" smtClean="0"/>
              <a:t>Automatic debugging</a:t>
            </a:r>
          </a:p>
          <a:p>
            <a:pPr lvl="1"/>
            <a:r>
              <a:rPr lang="en-US" dirty="0"/>
              <a:t>Synthesis</a:t>
            </a:r>
          </a:p>
          <a:p>
            <a:pPr lvl="1"/>
            <a:endParaRPr lang="en-US" dirty="0"/>
          </a:p>
        </p:txBody>
      </p:sp>
    </p:spTree>
    <p:extLst>
      <p:ext uri="{BB962C8B-B14F-4D97-AF65-F5344CB8AC3E}">
        <p14:creationId xmlns:p14="http://schemas.microsoft.com/office/powerpoint/2010/main" val="262390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Least Significant One revisited</a:t>
            </a:r>
          </a:p>
        </p:txBody>
      </p:sp>
      <p:sp>
        <p:nvSpPr>
          <p:cNvPr id="17411" name="Rectangle 3"/>
          <p:cNvSpPr>
            <a:spLocks noGrp="1" noChangeArrowheads="1"/>
          </p:cNvSpPr>
          <p:nvPr>
            <p:ph type="body" idx="1"/>
          </p:nvPr>
        </p:nvSpPr>
        <p:spPr>
          <a:xfrm>
            <a:off x="165100" y="1600200"/>
            <a:ext cx="8229600" cy="1905000"/>
          </a:xfrm>
        </p:spPr>
        <p:txBody>
          <a:bodyPr/>
          <a:lstStyle/>
          <a:p>
            <a:pPr eaLnBrk="1" hangingPunct="1">
              <a:lnSpc>
                <a:spcPct val="80000"/>
              </a:lnSpc>
            </a:pPr>
            <a:r>
              <a:rPr lang="en-US" sz="2400" smtClean="0"/>
              <a:t>How did I know the solution would take the form</a:t>
            </a:r>
          </a:p>
          <a:p>
            <a:pPr algn="ctr" eaLnBrk="1" hangingPunct="1">
              <a:lnSpc>
                <a:spcPct val="80000"/>
              </a:lnSpc>
              <a:buFont typeface="Bookman Old Style" pitchFamily="18" charset="0"/>
              <a:buNone/>
            </a:pPr>
            <a:r>
              <a:rPr lang="en-US" sz="2400" smtClean="0"/>
              <a:t> </a:t>
            </a:r>
            <a:r>
              <a:rPr lang="en-US" sz="2000" smtClean="0">
                <a:latin typeface="Consolas" pitchFamily="49" charset="0"/>
              </a:rPr>
              <a:t>!(x + </a:t>
            </a:r>
            <a:r>
              <a:rPr lang="en-US" sz="2000" b="1" smtClean="0">
                <a:solidFill>
                  <a:srgbClr val="CC0000"/>
                </a:solidFill>
                <a:latin typeface="Consolas" pitchFamily="49" charset="0"/>
              </a:rPr>
              <a:t>??</a:t>
            </a:r>
            <a:r>
              <a:rPr lang="en-US" sz="2000" smtClean="0">
                <a:latin typeface="Consolas" pitchFamily="49" charset="0"/>
              </a:rPr>
              <a:t>) &amp; (x + </a:t>
            </a:r>
            <a:r>
              <a:rPr lang="en-US" sz="2000" b="1" smtClean="0">
                <a:solidFill>
                  <a:srgbClr val="CC0000"/>
                </a:solidFill>
                <a:latin typeface="Consolas" pitchFamily="49" charset="0"/>
              </a:rPr>
              <a:t>??</a:t>
            </a:r>
            <a:r>
              <a:rPr lang="en-US" sz="2000" smtClean="0">
                <a:latin typeface="Consolas" pitchFamily="49" charset="0"/>
              </a:rPr>
              <a:t>)</a:t>
            </a:r>
            <a:r>
              <a:rPr lang="en-US" sz="2400" smtClean="0"/>
              <a:t> .</a:t>
            </a:r>
          </a:p>
          <a:p>
            <a:pPr eaLnBrk="1" hangingPunct="1">
              <a:lnSpc>
                <a:spcPct val="80000"/>
              </a:lnSpc>
            </a:pPr>
            <a:endParaRPr lang="en-US" sz="2400" smtClean="0"/>
          </a:p>
          <a:p>
            <a:pPr eaLnBrk="1" hangingPunct="1">
              <a:lnSpc>
                <a:spcPct val="80000"/>
              </a:lnSpc>
            </a:pPr>
            <a:r>
              <a:rPr lang="en-US" sz="2400" smtClean="0"/>
              <a:t>What if all you know is that the solution involves </a:t>
            </a:r>
            <a:r>
              <a:rPr lang="en-US" sz="2000" smtClean="0">
                <a:latin typeface="Consolas" pitchFamily="49" charset="0"/>
              </a:rPr>
              <a:t>x</a:t>
            </a:r>
            <a:r>
              <a:rPr lang="en-US" sz="2400" smtClean="0"/>
              <a:t>, </a:t>
            </a:r>
            <a:r>
              <a:rPr lang="en-US" sz="2000" smtClean="0">
                <a:latin typeface="Consolas" pitchFamily="49" charset="0"/>
              </a:rPr>
              <a:t>+</a:t>
            </a:r>
            <a:r>
              <a:rPr lang="en-US" sz="2400" smtClean="0"/>
              <a:t>, </a:t>
            </a:r>
            <a:r>
              <a:rPr lang="en-US" sz="2000" smtClean="0">
                <a:latin typeface="Consolas" pitchFamily="49" charset="0"/>
              </a:rPr>
              <a:t>&amp;</a:t>
            </a:r>
            <a:r>
              <a:rPr lang="en-US" sz="2400" smtClean="0"/>
              <a:t> and </a:t>
            </a:r>
            <a:r>
              <a:rPr lang="en-US" sz="2000" smtClean="0">
                <a:latin typeface="Consolas" pitchFamily="49" charset="0"/>
              </a:rPr>
              <a:t>!</a:t>
            </a:r>
            <a:r>
              <a:rPr lang="en-US" sz="2400" smtClean="0"/>
              <a:t>.</a:t>
            </a:r>
          </a:p>
        </p:txBody>
      </p:sp>
      <p:sp>
        <p:nvSpPr>
          <p:cNvPr id="18436" name="Text Box 4"/>
          <p:cNvSpPr txBox="1">
            <a:spLocks noChangeArrowheads="1"/>
          </p:cNvSpPr>
          <p:nvPr/>
        </p:nvSpPr>
        <p:spPr bwMode="auto">
          <a:xfrm>
            <a:off x="533400" y="3835400"/>
            <a:ext cx="7834313" cy="1190625"/>
          </a:xfrm>
          <a:prstGeom prst="rect">
            <a:avLst/>
          </a:prstGeom>
          <a:noFill/>
          <a:ln w="9525">
            <a:noFill/>
            <a:miter lim="800000"/>
            <a:headEnd/>
            <a:tailEnd/>
          </a:ln>
        </p:spPr>
        <p:txBody>
          <a:bodyPr wrap="none">
            <a:spAutoFit/>
          </a:bodyPr>
          <a:lstStyle/>
          <a:p>
            <a:r>
              <a:rPr lang="en-US"/>
              <a:t>bit[W] tmp=0;</a:t>
            </a:r>
          </a:p>
          <a:p>
            <a:r>
              <a:rPr lang="en-US"/>
              <a:t>{| x | tmp |} = {| (!)?((x | tmp) (&amp; | +) (x | tmp | ??)) |};</a:t>
            </a:r>
          </a:p>
          <a:p>
            <a:r>
              <a:rPr lang="en-US"/>
              <a:t>{| x | tmp |} = {| (!)?((x | tmp) (&amp; | +) (x | tmp | ??)) |};</a:t>
            </a:r>
          </a:p>
          <a:p>
            <a:r>
              <a:rPr lang="en-US"/>
              <a:t>return tmp;</a:t>
            </a:r>
          </a:p>
        </p:txBody>
      </p:sp>
      <p:sp>
        <p:nvSpPr>
          <p:cNvPr id="18437" name="Rectangle 6"/>
          <p:cNvSpPr>
            <a:spLocks noChangeArrowheads="1"/>
          </p:cNvSpPr>
          <p:nvPr/>
        </p:nvSpPr>
        <p:spPr bwMode="auto">
          <a:xfrm>
            <a:off x="457200" y="4419600"/>
            <a:ext cx="8001000" cy="304800"/>
          </a:xfrm>
          <a:prstGeom prst="rect">
            <a:avLst/>
          </a:prstGeom>
          <a:noFill/>
          <a:ln w="9525">
            <a:solidFill>
              <a:srgbClr val="CC0000"/>
            </a:solidFill>
            <a:miter lim="800000"/>
            <a:headEnd/>
            <a:tailEnd/>
          </a:ln>
        </p:spPr>
        <p:txBody>
          <a:bodyPr wrap="none" anchor="ctr"/>
          <a:lstStyle/>
          <a:p>
            <a:endParaRPr lang="en-US"/>
          </a:p>
        </p:txBody>
      </p:sp>
      <p:sp>
        <p:nvSpPr>
          <p:cNvPr id="18438" name="Text Box 7"/>
          <p:cNvSpPr txBox="1">
            <a:spLocks noChangeArrowheads="1"/>
          </p:cNvSpPr>
          <p:nvPr/>
        </p:nvSpPr>
        <p:spPr bwMode="auto">
          <a:xfrm>
            <a:off x="2438400" y="5181600"/>
            <a:ext cx="4071938" cy="641350"/>
          </a:xfrm>
          <a:prstGeom prst="rect">
            <a:avLst/>
          </a:prstGeom>
          <a:noFill/>
          <a:ln w="9525">
            <a:noFill/>
            <a:miter lim="800000"/>
            <a:headEnd/>
            <a:tailEnd/>
          </a:ln>
        </p:spPr>
        <p:txBody>
          <a:bodyPr wrap="none">
            <a:spAutoFit/>
          </a:bodyPr>
          <a:lstStyle/>
          <a:p>
            <a:pPr algn="ctr"/>
            <a:r>
              <a:rPr lang="en-US"/>
              <a:t>This is now a set of statements</a:t>
            </a:r>
          </a:p>
          <a:p>
            <a:pPr algn="ctr"/>
            <a:r>
              <a:rPr lang="en-US"/>
              <a:t>(and a really big one too)</a:t>
            </a:r>
          </a:p>
        </p:txBody>
      </p:sp>
    </p:spTree>
    <p:extLst>
      <p:ext uri="{BB962C8B-B14F-4D97-AF65-F5344CB8AC3E}">
        <p14:creationId xmlns:p14="http://schemas.microsoft.com/office/powerpoint/2010/main" val="62966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4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p:bldP spid="18437" grpId="0" animBg="1"/>
      <p:bldP spid="184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Sets of statements</a:t>
            </a:r>
          </a:p>
        </p:txBody>
      </p:sp>
      <p:sp>
        <p:nvSpPr>
          <p:cNvPr id="18435" name="Rectangle 3"/>
          <p:cNvSpPr>
            <a:spLocks noGrp="1" noChangeArrowheads="1"/>
          </p:cNvSpPr>
          <p:nvPr>
            <p:ph type="body" idx="1"/>
          </p:nvPr>
        </p:nvSpPr>
        <p:spPr/>
        <p:txBody>
          <a:bodyPr/>
          <a:lstStyle/>
          <a:p>
            <a:pPr eaLnBrk="1" hangingPunct="1"/>
            <a:r>
              <a:rPr lang="en-US" smtClean="0"/>
              <a:t>Statements with holes = sets of statements</a:t>
            </a:r>
          </a:p>
          <a:p>
            <a:pPr eaLnBrk="1" hangingPunct="1"/>
            <a:endParaRPr lang="en-US" smtClean="0"/>
          </a:p>
          <a:p>
            <a:pPr eaLnBrk="1" hangingPunct="1"/>
            <a:r>
              <a:rPr lang="en-US" smtClean="0"/>
              <a:t>Higher level constructs for Statements too</a:t>
            </a:r>
          </a:p>
          <a:p>
            <a:pPr lvl="1" eaLnBrk="1" hangingPunct="1"/>
            <a:r>
              <a:rPr lang="en-US" smtClean="0"/>
              <a:t>repeat</a:t>
            </a:r>
          </a:p>
        </p:txBody>
      </p:sp>
      <p:sp>
        <p:nvSpPr>
          <p:cNvPr id="18436" name="Text Box 4"/>
          <p:cNvSpPr txBox="1">
            <a:spLocks noChangeArrowheads="1"/>
          </p:cNvSpPr>
          <p:nvPr/>
        </p:nvSpPr>
        <p:spPr bwMode="auto">
          <a:xfrm>
            <a:off x="457200" y="3716338"/>
            <a:ext cx="8335963" cy="1465262"/>
          </a:xfrm>
          <a:prstGeom prst="rect">
            <a:avLst/>
          </a:prstGeom>
          <a:noFill/>
          <a:ln w="9525">
            <a:noFill/>
            <a:miter lim="800000"/>
            <a:headEnd/>
            <a:tailEnd/>
          </a:ln>
        </p:spPr>
        <p:txBody>
          <a:bodyPr wrap="none">
            <a:spAutoFit/>
          </a:bodyPr>
          <a:lstStyle/>
          <a:p>
            <a:r>
              <a:rPr lang="en-US"/>
              <a:t>bit[W] tmp=0;</a:t>
            </a:r>
          </a:p>
          <a:p>
            <a:r>
              <a:rPr lang="en-US"/>
              <a:t>repeat(3){</a:t>
            </a:r>
          </a:p>
          <a:p>
            <a:r>
              <a:rPr lang="en-US"/>
              <a:t>    {| x | tmp |} = {| (!)?((x | tmp) (&amp; | +) (x | tmp | ??)) |};</a:t>
            </a:r>
          </a:p>
          <a:p>
            <a:r>
              <a:rPr lang="en-US"/>
              <a:t>}</a:t>
            </a:r>
          </a:p>
          <a:p>
            <a:r>
              <a:rPr lang="en-US"/>
              <a:t>return tmp;</a:t>
            </a:r>
          </a:p>
        </p:txBody>
      </p:sp>
    </p:spTree>
    <p:extLst>
      <p:ext uri="{BB962C8B-B14F-4D97-AF65-F5344CB8AC3E}">
        <p14:creationId xmlns:p14="http://schemas.microsoft.com/office/powerpoint/2010/main" val="5104407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latin typeface="Consolas" pitchFamily="49" charset="0"/>
              </a:rPr>
              <a:t>repeat</a:t>
            </a:r>
          </a:p>
        </p:txBody>
      </p:sp>
      <p:sp>
        <p:nvSpPr>
          <p:cNvPr id="19459" name="Rectangle 3"/>
          <p:cNvSpPr>
            <a:spLocks noGrp="1" noChangeArrowheads="1"/>
          </p:cNvSpPr>
          <p:nvPr>
            <p:ph type="body" idx="1"/>
          </p:nvPr>
        </p:nvSpPr>
        <p:spPr>
          <a:xfrm>
            <a:off x="165100" y="1493838"/>
            <a:ext cx="8826500" cy="5135562"/>
          </a:xfrm>
        </p:spPr>
        <p:txBody>
          <a:bodyPr/>
          <a:lstStyle/>
          <a:p>
            <a:pPr eaLnBrk="1" hangingPunct="1"/>
            <a:r>
              <a:rPr lang="en-US" dirty="0" smtClean="0"/>
              <a:t>Avoid copying and pasting</a:t>
            </a:r>
          </a:p>
          <a:p>
            <a:pPr lvl="1" eaLnBrk="1" hangingPunct="1"/>
            <a:r>
              <a:rPr lang="en-US" dirty="0" smtClean="0">
                <a:latin typeface="Consolas" pitchFamily="49" charset="0"/>
              </a:rPr>
              <a:t>repeat(n){ s}  </a:t>
            </a:r>
            <a:r>
              <a:rPr lang="en-US" dirty="0" smtClean="0">
                <a:latin typeface="Consolas" pitchFamily="49" charset="0"/>
                <a:sym typeface="Wingdings" pitchFamily="2" charset="2"/>
              </a:rPr>
              <a:t> </a:t>
            </a:r>
            <a:r>
              <a:rPr lang="en-US" dirty="0" err="1" smtClean="0">
                <a:latin typeface="Consolas" pitchFamily="49" charset="0"/>
                <a:sym typeface="Wingdings" pitchFamily="2" charset="2"/>
              </a:rPr>
              <a:t>s;s</a:t>
            </a:r>
            <a:r>
              <a:rPr lang="en-US" dirty="0" smtClean="0">
                <a:latin typeface="Consolas" pitchFamily="49" charset="0"/>
                <a:sym typeface="Wingdings" pitchFamily="2" charset="2"/>
              </a:rPr>
              <a:t>;…s;</a:t>
            </a:r>
          </a:p>
          <a:p>
            <a:pPr lvl="1" eaLnBrk="1" hangingPunct="1"/>
            <a:endParaRPr lang="en-US" dirty="0" smtClean="0">
              <a:latin typeface="Consolas" pitchFamily="49" charset="0"/>
              <a:sym typeface="Wingdings" pitchFamily="2" charset="2"/>
            </a:endParaRPr>
          </a:p>
          <a:p>
            <a:pPr lvl="1" eaLnBrk="1" hangingPunct="1"/>
            <a:r>
              <a:rPr lang="en-US" dirty="0" smtClean="0">
                <a:sym typeface="Wingdings" pitchFamily="2" charset="2"/>
              </a:rPr>
              <a:t>each of the n copies may resolve to a distinct </a:t>
            </a:r>
            <a:r>
              <a:rPr lang="en-US" dirty="0" err="1" smtClean="0">
                <a:sym typeface="Wingdings" pitchFamily="2" charset="2"/>
              </a:rPr>
              <a:t>stmt</a:t>
            </a:r>
            <a:endParaRPr lang="en-US" dirty="0" smtClean="0">
              <a:sym typeface="Wingdings" pitchFamily="2" charset="2"/>
            </a:endParaRPr>
          </a:p>
          <a:p>
            <a:pPr lvl="1" eaLnBrk="1" hangingPunct="1"/>
            <a:r>
              <a:rPr lang="en-US" dirty="0" smtClean="0">
                <a:latin typeface="Consolas" pitchFamily="49" charset="0"/>
                <a:sym typeface="Wingdings" pitchFamily="2" charset="2"/>
              </a:rPr>
              <a:t>n</a:t>
            </a:r>
            <a:r>
              <a:rPr lang="en-US" dirty="0" smtClean="0">
                <a:sym typeface="Wingdings" pitchFamily="2" charset="2"/>
              </a:rPr>
              <a:t> can be a hole too.</a:t>
            </a:r>
          </a:p>
          <a:p>
            <a:pPr lvl="1" eaLnBrk="1" hangingPunct="1"/>
            <a:endParaRPr lang="en-US" dirty="0" smtClean="0">
              <a:sym typeface="Wingdings" pitchFamily="2" charset="2"/>
            </a:endParaRPr>
          </a:p>
          <a:p>
            <a:pPr marL="457200" lvl="1" indent="0" eaLnBrk="1" hangingPunct="1">
              <a:buNone/>
            </a:pPr>
            <a:endParaRPr lang="en-US" dirty="0" smtClean="0">
              <a:sym typeface="Wingdings" pitchFamily="2" charset="2"/>
            </a:endParaRPr>
          </a:p>
          <a:p>
            <a:pPr lvl="1" eaLnBrk="1" hangingPunct="1"/>
            <a:endParaRPr lang="en-US" dirty="0" smtClean="0">
              <a:sym typeface="Wingdings" pitchFamily="2" charset="2"/>
            </a:endParaRPr>
          </a:p>
        </p:txBody>
      </p:sp>
      <p:sp>
        <p:nvSpPr>
          <p:cNvPr id="19460" name="AutoShape 5"/>
          <p:cNvSpPr>
            <a:spLocks/>
          </p:cNvSpPr>
          <p:nvPr/>
        </p:nvSpPr>
        <p:spPr bwMode="auto">
          <a:xfrm rot="-5400000">
            <a:off x="4451684" y="2028491"/>
            <a:ext cx="152400" cy="914400"/>
          </a:xfrm>
          <a:prstGeom prst="leftBrace">
            <a:avLst>
              <a:gd name="adj1" fmla="val 50000"/>
              <a:gd name="adj2" fmla="val 50000"/>
            </a:avLst>
          </a:prstGeom>
          <a:noFill/>
          <a:ln w="19050">
            <a:solidFill>
              <a:srgbClr val="000099"/>
            </a:solidFill>
            <a:round/>
            <a:headEnd/>
            <a:tailEnd/>
          </a:ln>
        </p:spPr>
        <p:txBody>
          <a:bodyPr wrap="none" anchor="ctr"/>
          <a:lstStyle/>
          <a:p>
            <a:endParaRPr lang="en-US"/>
          </a:p>
        </p:txBody>
      </p:sp>
      <p:sp>
        <p:nvSpPr>
          <p:cNvPr id="19461" name="Text Box 6"/>
          <p:cNvSpPr txBox="1">
            <a:spLocks noChangeArrowheads="1"/>
          </p:cNvSpPr>
          <p:nvPr/>
        </p:nvSpPr>
        <p:spPr bwMode="auto">
          <a:xfrm>
            <a:off x="4383422" y="2496804"/>
            <a:ext cx="309562" cy="366712"/>
          </a:xfrm>
          <a:prstGeom prst="rect">
            <a:avLst/>
          </a:prstGeom>
          <a:noFill/>
          <a:ln w="9525">
            <a:noFill/>
            <a:miter lim="800000"/>
            <a:headEnd/>
            <a:tailEnd/>
          </a:ln>
        </p:spPr>
        <p:txBody>
          <a:bodyPr wrap="none">
            <a:spAutoFit/>
          </a:bodyPr>
          <a:lstStyle/>
          <a:p>
            <a:r>
              <a:rPr lang="en-US" dirty="0">
                <a:solidFill>
                  <a:srgbClr val="000099"/>
                </a:solidFill>
              </a:rPr>
              <a:t>n</a:t>
            </a:r>
          </a:p>
        </p:txBody>
      </p:sp>
      <p:sp>
        <p:nvSpPr>
          <p:cNvPr id="19462" name="Text Box 9"/>
          <p:cNvSpPr txBox="1">
            <a:spLocks noChangeArrowheads="1"/>
          </p:cNvSpPr>
          <p:nvPr/>
        </p:nvSpPr>
        <p:spPr bwMode="auto">
          <a:xfrm>
            <a:off x="579437" y="4478338"/>
            <a:ext cx="8335963" cy="1465262"/>
          </a:xfrm>
          <a:prstGeom prst="rect">
            <a:avLst/>
          </a:prstGeom>
          <a:noFill/>
          <a:ln w="9525">
            <a:noFill/>
            <a:miter lim="800000"/>
            <a:headEnd/>
            <a:tailEnd/>
          </a:ln>
        </p:spPr>
        <p:txBody>
          <a:bodyPr wrap="none">
            <a:spAutoFit/>
          </a:bodyPr>
          <a:lstStyle/>
          <a:p>
            <a:r>
              <a:rPr lang="en-US" dirty="0"/>
              <a:t>bit[W] </a:t>
            </a:r>
            <a:r>
              <a:rPr lang="en-US" dirty="0" err="1"/>
              <a:t>tmp</a:t>
            </a:r>
            <a:r>
              <a:rPr lang="en-US" dirty="0"/>
              <a:t>=0;</a:t>
            </a:r>
          </a:p>
          <a:p>
            <a:r>
              <a:rPr lang="en-US" dirty="0"/>
              <a:t>repeat(??){</a:t>
            </a:r>
          </a:p>
          <a:p>
            <a:r>
              <a:rPr lang="en-US" dirty="0"/>
              <a:t>    {| x | </a:t>
            </a:r>
            <a:r>
              <a:rPr lang="en-US" dirty="0" err="1"/>
              <a:t>tmp</a:t>
            </a:r>
            <a:r>
              <a:rPr lang="en-US" dirty="0"/>
              <a:t> |} = {| (!)?((x | </a:t>
            </a:r>
            <a:r>
              <a:rPr lang="en-US" dirty="0" err="1"/>
              <a:t>tmp</a:t>
            </a:r>
            <a:r>
              <a:rPr lang="en-US" dirty="0"/>
              <a:t>) (&amp; | +) (x | </a:t>
            </a:r>
            <a:r>
              <a:rPr lang="en-US" dirty="0" err="1"/>
              <a:t>tmp</a:t>
            </a:r>
            <a:r>
              <a:rPr lang="en-US" dirty="0"/>
              <a:t> | ??)) |};</a:t>
            </a:r>
          </a:p>
          <a:p>
            <a:r>
              <a:rPr lang="en-US" dirty="0"/>
              <a:t>}</a:t>
            </a:r>
          </a:p>
          <a:p>
            <a:r>
              <a:rPr lang="en-US" dirty="0"/>
              <a:t>return </a:t>
            </a:r>
            <a:r>
              <a:rPr lang="en-US" dirty="0" err="1"/>
              <a:t>tmp</a:t>
            </a:r>
            <a:r>
              <a:rPr lang="en-US" dirty="0"/>
              <a:t>;</a:t>
            </a:r>
          </a:p>
        </p:txBody>
      </p:sp>
    </p:spTree>
    <p:extLst>
      <p:ext uri="{BB962C8B-B14F-4D97-AF65-F5344CB8AC3E}">
        <p14:creationId xmlns:p14="http://schemas.microsoft.com/office/powerpoint/2010/main" val="989633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3"/>
          <p:cNvSpPr>
            <a:spLocks noGrp="1"/>
          </p:cNvSpPr>
          <p:nvPr>
            <p:ph type="sldNum" sz="quarter" idx="10"/>
          </p:nvPr>
        </p:nvSpPr>
        <p:spPr/>
        <p:txBody>
          <a:bodyPr/>
          <a:lstStyle/>
          <a:p>
            <a:fld id="{8E76E7A9-35D0-4BF7-93F9-E256A15A21F1}" type="slidenum">
              <a:rPr lang="en-US"/>
              <a:pPr/>
              <a:t>23</a:t>
            </a:fld>
            <a:endParaRPr lang="en-US"/>
          </a:p>
        </p:txBody>
      </p:sp>
      <p:sp>
        <p:nvSpPr>
          <p:cNvPr id="1200130" name="Rectangle 2"/>
          <p:cNvSpPr>
            <a:spLocks noGrp="1" noChangeArrowheads="1"/>
          </p:cNvSpPr>
          <p:nvPr>
            <p:ph type="title"/>
          </p:nvPr>
        </p:nvSpPr>
        <p:spPr>
          <a:xfrm>
            <a:off x="171450" y="166688"/>
            <a:ext cx="8820150" cy="1096962"/>
          </a:xfrm>
        </p:spPr>
        <p:txBody>
          <a:bodyPr/>
          <a:lstStyle/>
          <a:p>
            <a:r>
              <a:rPr lang="en-US" sz="3600" dirty="0"/>
              <a:t>Example: remove() for a sorted, linked list</a:t>
            </a:r>
          </a:p>
        </p:txBody>
      </p:sp>
      <p:sp>
        <p:nvSpPr>
          <p:cNvPr id="1200131" name="Rectangle 3"/>
          <p:cNvSpPr>
            <a:spLocks noGrp="1" noChangeArrowheads="1"/>
          </p:cNvSpPr>
          <p:nvPr>
            <p:ph type="body" idx="1"/>
          </p:nvPr>
        </p:nvSpPr>
        <p:spPr>
          <a:xfrm>
            <a:off x="457200" y="1447800"/>
            <a:ext cx="8305800" cy="5257800"/>
          </a:xfrm>
        </p:spPr>
        <p:txBody>
          <a:bodyPr/>
          <a:lstStyle/>
          <a:p>
            <a:pPr>
              <a:buFontTx/>
              <a:buNone/>
            </a:pPr>
            <a:r>
              <a:rPr lang="en-US" b="1"/>
              <a:t>The data structure</a:t>
            </a:r>
            <a:r>
              <a:rPr lang="en-US"/>
              <a:t>:</a:t>
            </a:r>
          </a:p>
          <a:p>
            <a:pPr lvl="1"/>
            <a:r>
              <a:rPr lang="en-US"/>
              <a:t>linked list of </a:t>
            </a:r>
            <a:r>
              <a:rPr lang="en-US" i="1"/>
              <a:t>Node</a:t>
            </a:r>
            <a:r>
              <a:rPr lang="en-US"/>
              <a:t>s</a:t>
            </a:r>
          </a:p>
          <a:p>
            <a:pPr lvl="1"/>
            <a:r>
              <a:rPr lang="en-US"/>
              <a:t>sorted by </a:t>
            </a:r>
            <a:r>
              <a:rPr lang="en-US" i="1"/>
              <a:t>Node</a:t>
            </a:r>
            <a:r>
              <a:rPr lang="en-US"/>
              <a:t>.</a:t>
            </a:r>
            <a:r>
              <a:rPr lang="en-US" i="1"/>
              <a:t>key</a:t>
            </a:r>
          </a:p>
          <a:p>
            <a:pPr lvl="1"/>
            <a:r>
              <a:rPr lang="en-US"/>
              <a:t>with sentries at head and tail</a:t>
            </a:r>
          </a:p>
          <a:p>
            <a:pPr lvl="1"/>
            <a:endParaRPr lang="en-US"/>
          </a:p>
          <a:p>
            <a:pPr lvl="1">
              <a:buFontTx/>
              <a:buNone/>
            </a:pPr>
            <a:endParaRPr lang="en-US"/>
          </a:p>
          <a:p>
            <a:pPr lvl="1"/>
            <a:endParaRPr lang="en-US"/>
          </a:p>
          <a:p>
            <a:endParaRPr lang="en-US"/>
          </a:p>
          <a:p>
            <a:pPr>
              <a:buFontTx/>
              <a:buNone/>
            </a:pPr>
            <a:endParaRPr lang="en-US"/>
          </a:p>
          <a:p>
            <a:pPr>
              <a:buFontTx/>
              <a:buNone/>
            </a:pPr>
            <a:r>
              <a:rPr lang="en-US" b="1"/>
              <a:t>The problem</a:t>
            </a:r>
            <a:r>
              <a:rPr lang="en-US"/>
              <a:t>: implement a concurrent </a:t>
            </a:r>
            <a:r>
              <a:rPr lang="en-US" i="1"/>
              <a:t>remove</a:t>
            </a:r>
            <a:r>
              <a:rPr lang="en-US"/>
              <a:t>() method</a:t>
            </a:r>
          </a:p>
        </p:txBody>
      </p:sp>
      <p:grpSp>
        <p:nvGrpSpPr>
          <p:cNvPr id="2" name="Group 4"/>
          <p:cNvGrpSpPr>
            <a:grpSpLocks/>
          </p:cNvGrpSpPr>
          <p:nvPr/>
        </p:nvGrpSpPr>
        <p:grpSpPr bwMode="auto">
          <a:xfrm>
            <a:off x="1371600" y="4191000"/>
            <a:ext cx="6705600" cy="457200"/>
            <a:chOff x="864" y="2304"/>
            <a:chExt cx="4224" cy="288"/>
          </a:xfrm>
        </p:grpSpPr>
        <p:sp>
          <p:nvSpPr>
            <p:cNvPr id="1200133" name="AutoShape 5"/>
            <p:cNvSpPr>
              <a:spLocks noChangeArrowheads="1"/>
            </p:cNvSpPr>
            <p:nvPr/>
          </p:nvSpPr>
          <p:spPr bwMode="auto">
            <a:xfrm>
              <a:off x="3708" y="2304"/>
              <a:ext cx="432" cy="288"/>
            </a:xfrm>
            <a:prstGeom prst="roundRect">
              <a:avLst>
                <a:gd name="adj" fmla="val 16667"/>
              </a:avLst>
            </a:prstGeom>
            <a:noFill/>
            <a:ln w="9525">
              <a:solidFill>
                <a:schemeClr val="tx1"/>
              </a:solidFill>
              <a:round/>
              <a:headEnd/>
              <a:tailEnd/>
            </a:ln>
            <a:effectLst/>
          </p:spPr>
          <p:txBody>
            <a:bodyPr wrap="none" anchor="ctr"/>
            <a:lstStyle/>
            <a:p>
              <a:pPr algn="ctr"/>
              <a:r>
                <a:rPr lang="en-US">
                  <a:latin typeface="Arial" pitchFamily="34" charset="0"/>
                </a:rPr>
                <a:t>c</a:t>
              </a:r>
            </a:p>
          </p:txBody>
        </p:sp>
        <p:sp>
          <p:nvSpPr>
            <p:cNvPr id="1200134" name="AutoShape 6"/>
            <p:cNvSpPr>
              <a:spLocks noChangeArrowheads="1"/>
            </p:cNvSpPr>
            <p:nvPr/>
          </p:nvSpPr>
          <p:spPr bwMode="auto">
            <a:xfrm>
              <a:off x="864" y="2304"/>
              <a:ext cx="432" cy="288"/>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a:latin typeface="Arial" pitchFamily="34" charset="0"/>
                </a:rPr>
                <a:t>-∞</a:t>
              </a:r>
            </a:p>
          </p:txBody>
        </p:sp>
        <p:sp>
          <p:nvSpPr>
            <p:cNvPr id="1200135" name="AutoShape 7"/>
            <p:cNvSpPr>
              <a:spLocks noChangeArrowheads="1"/>
            </p:cNvSpPr>
            <p:nvPr/>
          </p:nvSpPr>
          <p:spPr bwMode="auto">
            <a:xfrm>
              <a:off x="4656" y="2304"/>
              <a:ext cx="432" cy="288"/>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a:latin typeface="Arial" pitchFamily="34" charset="0"/>
                </a:rPr>
                <a:t>+∞</a:t>
              </a:r>
            </a:p>
          </p:txBody>
        </p:sp>
        <p:sp>
          <p:nvSpPr>
            <p:cNvPr id="1200136" name="AutoShape 8"/>
            <p:cNvSpPr>
              <a:spLocks noChangeArrowheads="1"/>
            </p:cNvSpPr>
            <p:nvPr/>
          </p:nvSpPr>
          <p:spPr bwMode="auto">
            <a:xfrm>
              <a:off x="2760" y="2304"/>
              <a:ext cx="432" cy="288"/>
            </a:xfrm>
            <a:prstGeom prst="roundRect">
              <a:avLst>
                <a:gd name="adj" fmla="val 16667"/>
              </a:avLst>
            </a:prstGeom>
            <a:noFill/>
            <a:ln w="9525">
              <a:solidFill>
                <a:schemeClr val="tx1"/>
              </a:solidFill>
              <a:round/>
              <a:headEnd/>
              <a:tailEnd/>
            </a:ln>
            <a:effectLst/>
          </p:spPr>
          <p:txBody>
            <a:bodyPr wrap="none" anchor="ctr"/>
            <a:lstStyle/>
            <a:p>
              <a:pPr algn="ctr"/>
              <a:r>
                <a:rPr lang="en-US">
                  <a:latin typeface="Arial" pitchFamily="34" charset="0"/>
                </a:rPr>
                <a:t>b</a:t>
              </a:r>
            </a:p>
          </p:txBody>
        </p:sp>
        <p:sp>
          <p:nvSpPr>
            <p:cNvPr id="1200137" name="AutoShape 9"/>
            <p:cNvSpPr>
              <a:spLocks noChangeArrowheads="1"/>
            </p:cNvSpPr>
            <p:nvPr/>
          </p:nvSpPr>
          <p:spPr bwMode="auto">
            <a:xfrm>
              <a:off x="1812" y="2304"/>
              <a:ext cx="432" cy="288"/>
            </a:xfrm>
            <a:prstGeom prst="roundRect">
              <a:avLst>
                <a:gd name="adj" fmla="val 16667"/>
              </a:avLst>
            </a:prstGeom>
            <a:noFill/>
            <a:ln w="9525">
              <a:solidFill>
                <a:schemeClr val="tx1"/>
              </a:solidFill>
              <a:round/>
              <a:headEnd/>
              <a:tailEnd/>
            </a:ln>
            <a:effectLst/>
          </p:spPr>
          <p:txBody>
            <a:bodyPr wrap="none" anchor="ctr"/>
            <a:lstStyle/>
            <a:p>
              <a:pPr algn="ctr"/>
              <a:r>
                <a:rPr lang="en-US">
                  <a:latin typeface="Arial" pitchFamily="34" charset="0"/>
                </a:rPr>
                <a:t>a</a:t>
              </a:r>
            </a:p>
          </p:txBody>
        </p:sp>
        <p:cxnSp>
          <p:nvCxnSpPr>
            <p:cNvPr id="1200138" name="AutoShape 10"/>
            <p:cNvCxnSpPr>
              <a:cxnSpLocks noChangeShapeType="1"/>
              <a:stCxn id="1200134" idx="3"/>
              <a:endCxn id="1200137" idx="1"/>
            </p:cNvCxnSpPr>
            <p:nvPr/>
          </p:nvCxnSpPr>
          <p:spPr bwMode="auto">
            <a:xfrm>
              <a:off x="1296" y="2448"/>
              <a:ext cx="516" cy="0"/>
            </a:xfrm>
            <a:prstGeom prst="straightConnector1">
              <a:avLst/>
            </a:prstGeom>
            <a:noFill/>
            <a:ln w="25400">
              <a:solidFill>
                <a:schemeClr val="tx1"/>
              </a:solidFill>
              <a:round/>
              <a:headEnd/>
              <a:tailEnd type="triangle" w="med" len="med"/>
            </a:ln>
            <a:effectLst/>
          </p:spPr>
        </p:cxnSp>
        <p:cxnSp>
          <p:nvCxnSpPr>
            <p:cNvPr id="1200139" name="AutoShape 11"/>
            <p:cNvCxnSpPr>
              <a:cxnSpLocks noChangeShapeType="1"/>
              <a:stCxn id="1200137" idx="3"/>
              <a:endCxn id="1200136" idx="1"/>
            </p:cNvCxnSpPr>
            <p:nvPr/>
          </p:nvCxnSpPr>
          <p:spPr bwMode="auto">
            <a:xfrm>
              <a:off x="2244" y="2448"/>
              <a:ext cx="516" cy="0"/>
            </a:xfrm>
            <a:prstGeom prst="straightConnector1">
              <a:avLst/>
            </a:prstGeom>
            <a:noFill/>
            <a:ln w="25400">
              <a:solidFill>
                <a:schemeClr val="tx1"/>
              </a:solidFill>
              <a:round/>
              <a:headEnd/>
              <a:tailEnd type="triangle" w="med" len="med"/>
            </a:ln>
            <a:effectLst/>
          </p:spPr>
        </p:cxnSp>
        <p:cxnSp>
          <p:nvCxnSpPr>
            <p:cNvPr id="1200140" name="AutoShape 12"/>
            <p:cNvCxnSpPr>
              <a:cxnSpLocks noChangeShapeType="1"/>
              <a:stCxn id="1200136" idx="3"/>
              <a:endCxn id="1200133" idx="1"/>
            </p:cNvCxnSpPr>
            <p:nvPr/>
          </p:nvCxnSpPr>
          <p:spPr bwMode="auto">
            <a:xfrm>
              <a:off x="3192" y="2448"/>
              <a:ext cx="516" cy="0"/>
            </a:xfrm>
            <a:prstGeom prst="straightConnector1">
              <a:avLst/>
            </a:prstGeom>
            <a:noFill/>
            <a:ln w="25400">
              <a:solidFill>
                <a:schemeClr val="tx1"/>
              </a:solidFill>
              <a:round/>
              <a:headEnd/>
              <a:tailEnd type="triangle" w="med" len="med"/>
            </a:ln>
            <a:effectLst/>
          </p:spPr>
        </p:cxnSp>
        <p:cxnSp>
          <p:nvCxnSpPr>
            <p:cNvPr id="1200141" name="AutoShape 13"/>
            <p:cNvCxnSpPr>
              <a:cxnSpLocks noChangeShapeType="1"/>
              <a:stCxn id="1200133" idx="3"/>
              <a:endCxn id="1200135" idx="1"/>
            </p:cNvCxnSpPr>
            <p:nvPr/>
          </p:nvCxnSpPr>
          <p:spPr bwMode="auto">
            <a:xfrm>
              <a:off x="4140" y="2448"/>
              <a:ext cx="516" cy="0"/>
            </a:xfrm>
            <a:prstGeom prst="straightConnector1">
              <a:avLst/>
            </a:prstGeom>
            <a:noFill/>
            <a:ln w="25400">
              <a:solidFill>
                <a:schemeClr val="tx1"/>
              </a:solidFill>
              <a:round/>
              <a:headEnd/>
              <a:tailEnd type="triangle" w="med" len="med"/>
            </a:ln>
            <a:effectLst/>
          </p:spPr>
        </p:cxnSp>
      </p:grpSp>
    </p:spTree>
    <p:extLst>
      <p:ext uri="{BB962C8B-B14F-4D97-AF65-F5344CB8AC3E}">
        <p14:creationId xmlns:p14="http://schemas.microsoft.com/office/powerpoint/2010/main" val="26336688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3"/>
          <p:cNvSpPr>
            <a:spLocks noGrp="1"/>
          </p:cNvSpPr>
          <p:nvPr>
            <p:ph type="sldNum" sz="quarter" idx="10"/>
          </p:nvPr>
        </p:nvSpPr>
        <p:spPr/>
        <p:txBody>
          <a:bodyPr/>
          <a:lstStyle/>
          <a:p>
            <a:fld id="{2C4A1D72-AD40-4A6A-8779-2D1292457C40}" type="slidenum">
              <a:rPr lang="en-US"/>
              <a:pPr/>
              <a:t>24</a:t>
            </a:fld>
            <a:endParaRPr lang="en-US"/>
          </a:p>
        </p:txBody>
      </p:sp>
      <p:sp>
        <p:nvSpPr>
          <p:cNvPr id="1202178" name="Rectangle 2"/>
          <p:cNvSpPr>
            <a:spLocks noGrp="1" noChangeArrowheads="1"/>
          </p:cNvSpPr>
          <p:nvPr>
            <p:ph type="title"/>
          </p:nvPr>
        </p:nvSpPr>
        <p:spPr/>
        <p:txBody>
          <a:bodyPr/>
          <a:lstStyle/>
          <a:p>
            <a:r>
              <a:rPr lang="en-US"/>
              <a:t>Thinking about the problem</a:t>
            </a:r>
          </a:p>
        </p:txBody>
      </p:sp>
      <p:sp>
        <p:nvSpPr>
          <p:cNvPr id="1202179" name="Rectangle 3"/>
          <p:cNvSpPr>
            <a:spLocks noGrp="1" noChangeArrowheads="1"/>
          </p:cNvSpPr>
          <p:nvPr>
            <p:ph type="body" idx="1"/>
          </p:nvPr>
        </p:nvSpPr>
        <p:spPr>
          <a:xfrm>
            <a:off x="152400" y="1447800"/>
            <a:ext cx="8991600" cy="5181600"/>
          </a:xfrm>
        </p:spPr>
        <p:txBody>
          <a:bodyPr/>
          <a:lstStyle/>
          <a:p>
            <a:pPr>
              <a:buFontTx/>
              <a:buNone/>
            </a:pPr>
            <a:endParaRPr lang="en-US" dirty="0"/>
          </a:p>
          <a:p>
            <a:pPr>
              <a:buFontTx/>
              <a:buNone/>
            </a:pPr>
            <a:r>
              <a:rPr lang="en-US" dirty="0"/>
              <a:t>Sequential </a:t>
            </a:r>
            <a:r>
              <a:rPr lang="en-US" i="1" dirty="0"/>
              <a:t>remove</a:t>
            </a:r>
            <a:r>
              <a:rPr lang="en-US" dirty="0"/>
              <a:t> ():</a:t>
            </a:r>
          </a:p>
          <a:p>
            <a:endParaRPr lang="en-US" b="1" dirty="0"/>
          </a:p>
          <a:p>
            <a:endParaRPr lang="en-US" b="1" dirty="0"/>
          </a:p>
          <a:p>
            <a:endParaRPr lang="en-US" b="1" dirty="0"/>
          </a:p>
          <a:p>
            <a:pPr>
              <a:buNone/>
            </a:pPr>
            <a:r>
              <a:rPr lang="en-US" b="1" dirty="0"/>
              <a:t>Insight 1</a:t>
            </a:r>
            <a:r>
              <a:rPr lang="en-US" dirty="0"/>
              <a:t>: for efficiency, use </a:t>
            </a:r>
            <a:r>
              <a:rPr lang="en-US" i="1" dirty="0"/>
              <a:t>fine-grain</a:t>
            </a:r>
            <a:r>
              <a:rPr lang="en-US" dirty="0"/>
              <a:t> locking</a:t>
            </a:r>
          </a:p>
          <a:p>
            <a:pPr lvl="1"/>
            <a:r>
              <a:rPr lang="en-US" dirty="0"/>
              <a:t>of individual </a:t>
            </a:r>
            <a:r>
              <a:rPr lang="en-US" i="1" dirty="0"/>
              <a:t>Nodes</a:t>
            </a:r>
            <a:r>
              <a:rPr lang="en-US" dirty="0"/>
              <a:t>, rather than the whole list</a:t>
            </a:r>
          </a:p>
          <a:p>
            <a:pPr>
              <a:buNone/>
            </a:pPr>
            <a:r>
              <a:rPr lang="en-US" b="1" dirty="0"/>
              <a:t>Insight 2</a:t>
            </a:r>
            <a:r>
              <a:rPr lang="en-US" dirty="0"/>
              <a:t>: </a:t>
            </a:r>
            <a:r>
              <a:rPr lang="en-US" dirty="0" smtClean="0"/>
              <a:t>Keep </a:t>
            </a:r>
            <a:r>
              <a:rPr lang="en-US" dirty="0"/>
              <a:t>a sliding window with two locks</a:t>
            </a:r>
          </a:p>
        </p:txBody>
      </p:sp>
      <p:sp>
        <p:nvSpPr>
          <p:cNvPr id="1202180" name="AutoShape 4"/>
          <p:cNvSpPr>
            <a:spLocks noChangeArrowheads="1"/>
          </p:cNvSpPr>
          <p:nvPr/>
        </p:nvSpPr>
        <p:spPr bwMode="auto">
          <a:xfrm>
            <a:off x="5734050" y="2971800"/>
            <a:ext cx="685800" cy="457200"/>
          </a:xfrm>
          <a:prstGeom prst="roundRect">
            <a:avLst>
              <a:gd name="adj" fmla="val 16667"/>
            </a:avLst>
          </a:prstGeom>
          <a:solidFill>
            <a:schemeClr val="bg1"/>
          </a:solidFill>
          <a:ln w="19050">
            <a:solidFill>
              <a:srgbClr val="FF0000"/>
            </a:solidFill>
            <a:round/>
            <a:headEnd/>
            <a:tailEnd/>
          </a:ln>
          <a:effectLst/>
        </p:spPr>
        <p:txBody>
          <a:bodyPr wrap="none" anchor="ctr"/>
          <a:lstStyle/>
          <a:p>
            <a:pPr algn="ctr"/>
            <a:r>
              <a:rPr lang="en-US">
                <a:latin typeface="Arial" pitchFamily="34" charset="0"/>
              </a:rPr>
              <a:t>c</a:t>
            </a:r>
          </a:p>
        </p:txBody>
      </p:sp>
      <p:sp>
        <p:nvSpPr>
          <p:cNvPr id="1202181" name="AutoShape 5"/>
          <p:cNvSpPr>
            <a:spLocks noChangeArrowheads="1"/>
          </p:cNvSpPr>
          <p:nvPr/>
        </p:nvSpPr>
        <p:spPr bwMode="auto">
          <a:xfrm>
            <a:off x="1219200" y="2971800"/>
            <a:ext cx="685800" cy="457200"/>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a:latin typeface="Arial" pitchFamily="34" charset="0"/>
              </a:rPr>
              <a:t>-∞</a:t>
            </a:r>
          </a:p>
        </p:txBody>
      </p:sp>
      <p:sp>
        <p:nvSpPr>
          <p:cNvPr id="1202182" name="AutoShape 6"/>
          <p:cNvSpPr>
            <a:spLocks noChangeArrowheads="1"/>
          </p:cNvSpPr>
          <p:nvPr/>
        </p:nvSpPr>
        <p:spPr bwMode="auto">
          <a:xfrm>
            <a:off x="7239000" y="2971800"/>
            <a:ext cx="685800" cy="457200"/>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a:latin typeface="Arial" pitchFamily="34" charset="0"/>
              </a:rPr>
              <a:t>+∞</a:t>
            </a:r>
          </a:p>
        </p:txBody>
      </p:sp>
      <p:sp>
        <p:nvSpPr>
          <p:cNvPr id="1202183" name="AutoShape 7"/>
          <p:cNvSpPr>
            <a:spLocks noChangeArrowheads="1"/>
          </p:cNvSpPr>
          <p:nvPr/>
        </p:nvSpPr>
        <p:spPr bwMode="auto">
          <a:xfrm>
            <a:off x="4229100" y="2971800"/>
            <a:ext cx="685800" cy="457200"/>
          </a:xfrm>
          <a:prstGeom prst="roundRect">
            <a:avLst>
              <a:gd name="adj" fmla="val 16667"/>
            </a:avLst>
          </a:prstGeom>
          <a:noFill/>
          <a:ln w="9525">
            <a:solidFill>
              <a:schemeClr val="tx1"/>
            </a:solidFill>
            <a:round/>
            <a:headEnd/>
            <a:tailEnd/>
          </a:ln>
          <a:effectLst/>
        </p:spPr>
        <p:txBody>
          <a:bodyPr wrap="none" anchor="ctr"/>
          <a:lstStyle/>
          <a:p>
            <a:pPr algn="ctr"/>
            <a:r>
              <a:rPr lang="en-US">
                <a:latin typeface="Arial" pitchFamily="34" charset="0"/>
              </a:rPr>
              <a:t>b</a:t>
            </a:r>
          </a:p>
        </p:txBody>
      </p:sp>
      <p:sp>
        <p:nvSpPr>
          <p:cNvPr id="1202184" name="AutoShape 8"/>
          <p:cNvSpPr>
            <a:spLocks noChangeArrowheads="1"/>
          </p:cNvSpPr>
          <p:nvPr/>
        </p:nvSpPr>
        <p:spPr bwMode="auto">
          <a:xfrm>
            <a:off x="2724150" y="2971800"/>
            <a:ext cx="685800" cy="457200"/>
          </a:xfrm>
          <a:prstGeom prst="roundRect">
            <a:avLst>
              <a:gd name="adj" fmla="val 16667"/>
            </a:avLst>
          </a:prstGeom>
          <a:noFill/>
          <a:ln w="9525">
            <a:solidFill>
              <a:schemeClr val="tx1"/>
            </a:solidFill>
            <a:round/>
            <a:headEnd/>
            <a:tailEnd/>
          </a:ln>
          <a:effectLst/>
        </p:spPr>
        <p:txBody>
          <a:bodyPr wrap="none" anchor="ctr"/>
          <a:lstStyle/>
          <a:p>
            <a:pPr algn="ctr"/>
            <a:r>
              <a:rPr lang="en-US">
                <a:latin typeface="Arial" pitchFamily="34" charset="0"/>
              </a:rPr>
              <a:t>a</a:t>
            </a:r>
          </a:p>
        </p:txBody>
      </p:sp>
      <p:cxnSp>
        <p:nvCxnSpPr>
          <p:cNvPr id="1202185" name="AutoShape 9"/>
          <p:cNvCxnSpPr>
            <a:cxnSpLocks noChangeShapeType="1"/>
            <a:stCxn id="1202181" idx="3"/>
            <a:endCxn id="1202184" idx="1"/>
          </p:cNvCxnSpPr>
          <p:nvPr/>
        </p:nvCxnSpPr>
        <p:spPr bwMode="auto">
          <a:xfrm>
            <a:off x="1905000" y="3200400"/>
            <a:ext cx="819150" cy="0"/>
          </a:xfrm>
          <a:prstGeom prst="straightConnector1">
            <a:avLst/>
          </a:prstGeom>
          <a:noFill/>
          <a:ln w="25400">
            <a:solidFill>
              <a:schemeClr val="tx1"/>
            </a:solidFill>
            <a:round/>
            <a:headEnd/>
            <a:tailEnd type="triangle" w="med" len="med"/>
          </a:ln>
          <a:effectLst/>
        </p:spPr>
      </p:cxnSp>
      <p:cxnSp>
        <p:nvCxnSpPr>
          <p:cNvPr id="1202186" name="AutoShape 10"/>
          <p:cNvCxnSpPr>
            <a:cxnSpLocks noChangeShapeType="1"/>
            <a:stCxn id="1202184" idx="3"/>
            <a:endCxn id="1202183" idx="1"/>
          </p:cNvCxnSpPr>
          <p:nvPr/>
        </p:nvCxnSpPr>
        <p:spPr bwMode="auto">
          <a:xfrm>
            <a:off x="3409950" y="3200400"/>
            <a:ext cx="819150" cy="0"/>
          </a:xfrm>
          <a:prstGeom prst="straightConnector1">
            <a:avLst/>
          </a:prstGeom>
          <a:noFill/>
          <a:ln w="25400">
            <a:solidFill>
              <a:schemeClr val="tx1"/>
            </a:solidFill>
            <a:round/>
            <a:headEnd/>
            <a:tailEnd type="triangle" w="med" len="med"/>
          </a:ln>
          <a:effectLst/>
        </p:spPr>
      </p:cxnSp>
      <p:cxnSp>
        <p:nvCxnSpPr>
          <p:cNvPr id="1202187" name="AutoShape 11"/>
          <p:cNvCxnSpPr>
            <a:cxnSpLocks noChangeShapeType="1"/>
            <a:stCxn id="1202183" idx="3"/>
            <a:endCxn id="1202180" idx="1"/>
          </p:cNvCxnSpPr>
          <p:nvPr/>
        </p:nvCxnSpPr>
        <p:spPr bwMode="auto">
          <a:xfrm>
            <a:off x="4914900" y="3200400"/>
            <a:ext cx="809625" cy="0"/>
          </a:xfrm>
          <a:prstGeom prst="straightConnector1">
            <a:avLst/>
          </a:prstGeom>
          <a:noFill/>
          <a:ln w="25400">
            <a:solidFill>
              <a:schemeClr val="tx1"/>
            </a:solidFill>
            <a:round/>
            <a:headEnd/>
            <a:tailEnd type="triangle" w="med" len="med"/>
          </a:ln>
          <a:effectLst/>
        </p:spPr>
      </p:cxnSp>
      <p:cxnSp>
        <p:nvCxnSpPr>
          <p:cNvPr id="1202188" name="AutoShape 12"/>
          <p:cNvCxnSpPr>
            <a:cxnSpLocks noChangeShapeType="1"/>
            <a:stCxn id="1202180" idx="3"/>
            <a:endCxn id="1202182" idx="1"/>
          </p:cNvCxnSpPr>
          <p:nvPr/>
        </p:nvCxnSpPr>
        <p:spPr bwMode="auto">
          <a:xfrm>
            <a:off x="6429375" y="3200400"/>
            <a:ext cx="809625" cy="0"/>
          </a:xfrm>
          <a:prstGeom prst="straightConnector1">
            <a:avLst/>
          </a:prstGeom>
          <a:noFill/>
          <a:ln w="25400">
            <a:solidFill>
              <a:schemeClr val="tx1"/>
            </a:solidFill>
            <a:round/>
            <a:headEnd/>
            <a:tailEnd type="triangle" w="med" len="med"/>
          </a:ln>
          <a:effectLst/>
        </p:spPr>
      </p:cxnSp>
      <p:cxnSp>
        <p:nvCxnSpPr>
          <p:cNvPr id="1202189" name="AutoShape 13"/>
          <p:cNvCxnSpPr>
            <a:cxnSpLocks noChangeShapeType="1"/>
            <a:stCxn id="1202183" idx="3"/>
            <a:endCxn id="1202182" idx="2"/>
          </p:cNvCxnSpPr>
          <p:nvPr/>
        </p:nvCxnSpPr>
        <p:spPr bwMode="auto">
          <a:xfrm>
            <a:off x="4914900" y="3200400"/>
            <a:ext cx="2667000" cy="228600"/>
          </a:xfrm>
          <a:prstGeom prst="curvedConnector4">
            <a:avLst>
              <a:gd name="adj1" fmla="val 16903"/>
              <a:gd name="adj2" fmla="val 212500"/>
            </a:avLst>
          </a:prstGeom>
          <a:noFill/>
          <a:ln w="9525">
            <a:solidFill>
              <a:schemeClr val="tx1"/>
            </a:solidFill>
            <a:round/>
            <a:headEnd/>
            <a:tailEnd type="triangle" w="med" len="med"/>
          </a:ln>
          <a:effectLst/>
        </p:spPr>
      </p:cxnSp>
      <p:sp>
        <p:nvSpPr>
          <p:cNvPr id="1202190" name="Rectangle 14"/>
          <p:cNvSpPr>
            <a:spLocks noChangeArrowheads="1"/>
          </p:cNvSpPr>
          <p:nvPr/>
        </p:nvSpPr>
        <p:spPr bwMode="auto">
          <a:xfrm>
            <a:off x="7967663" y="228600"/>
            <a:ext cx="914400" cy="838200"/>
          </a:xfrm>
          <a:prstGeom prst="rect">
            <a:avLst/>
          </a:prstGeom>
          <a:solidFill>
            <a:srgbClr val="C3D8FB"/>
          </a:solidFill>
          <a:ln w="9525">
            <a:solidFill>
              <a:srgbClr val="000080"/>
            </a:solidFill>
            <a:miter lim="800000"/>
            <a:headEnd/>
            <a:tailEnd/>
          </a:ln>
          <a:effectLst/>
        </p:spPr>
        <p:txBody>
          <a:bodyPr wrap="none" anchor="ctr"/>
          <a:lstStyle/>
          <a:p>
            <a:endParaRPr lang="en-US"/>
          </a:p>
        </p:txBody>
      </p:sp>
      <p:pic>
        <p:nvPicPr>
          <p:cNvPr id="1202191" name="Picture 15"/>
          <p:cNvPicPr>
            <a:picLocks noChangeAspect="1" noChangeArrowheads="1"/>
          </p:cNvPicPr>
          <p:nvPr/>
        </p:nvPicPr>
        <p:blipFill>
          <a:blip r:embed="rId3" cstate="print">
            <a:clrChange>
              <a:clrFrom>
                <a:srgbClr val="0000FF"/>
              </a:clrFrom>
              <a:clrTo>
                <a:srgbClr val="0000FF">
                  <a:alpha val="0"/>
                </a:srgbClr>
              </a:clrTo>
            </a:clrChange>
          </a:blip>
          <a:srcRect/>
          <a:stretch>
            <a:fillRect/>
          </a:stretch>
        </p:blipFill>
        <p:spPr bwMode="auto">
          <a:xfrm>
            <a:off x="8088313" y="273050"/>
            <a:ext cx="744537" cy="762000"/>
          </a:xfrm>
          <a:prstGeom prst="rect">
            <a:avLst/>
          </a:prstGeom>
          <a:noFill/>
        </p:spPr>
      </p:pic>
    </p:spTree>
    <p:extLst>
      <p:ext uri="{BB962C8B-B14F-4D97-AF65-F5344CB8AC3E}">
        <p14:creationId xmlns:p14="http://schemas.microsoft.com/office/powerpoint/2010/main" val="3910154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202187"/>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20218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0" nodeType="clickEffect">
                                  <p:stCondLst>
                                    <p:cond delay="0"/>
                                  </p:stCondLst>
                                  <p:childTnLst>
                                    <p:set>
                                      <p:cBhvr>
                                        <p:cTn id="13" dur="1" fill="hold">
                                          <p:stCondLst>
                                            <p:cond delay="0"/>
                                          </p:stCondLst>
                                        </p:cTn>
                                        <p:tgtEl>
                                          <p:spTgt spid="1202180"/>
                                        </p:tgtEl>
                                        <p:attrNameLst>
                                          <p:attrName>style.visibility</p:attrName>
                                        </p:attrNameLst>
                                      </p:cBhvr>
                                      <p:to>
                                        <p:strVal val="hidden"/>
                                      </p:to>
                                    </p:set>
                                  </p:childTnLst>
                                </p:cTn>
                              </p:par>
                              <p:par>
                                <p:cTn id="14" presetID="1" presetClass="exit" presetSubtype="0" fill="hold" nodeType="withEffect">
                                  <p:stCondLst>
                                    <p:cond delay="0"/>
                                  </p:stCondLst>
                                  <p:childTnLst>
                                    <p:set>
                                      <p:cBhvr>
                                        <p:cTn id="15" dur="1" fill="hold">
                                          <p:stCondLst>
                                            <p:cond delay="0"/>
                                          </p:stCondLst>
                                        </p:cTn>
                                        <p:tgtEl>
                                          <p:spTgt spid="1202188"/>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202179">
                                            <p:txEl>
                                              <p:pRg st="5" end="5"/>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202179">
                                            <p:txEl>
                                              <p:pRg st="6" end="6"/>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2021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218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 Over Hand Locking</a:t>
            </a:r>
            <a:endParaRPr lang="en-US" dirty="0"/>
          </a:p>
        </p:txBody>
      </p:sp>
      <p:sp>
        <p:nvSpPr>
          <p:cNvPr id="4" name="TextBox 3"/>
          <p:cNvSpPr txBox="1"/>
          <p:nvPr/>
        </p:nvSpPr>
        <p:spPr>
          <a:xfrm>
            <a:off x="76200" y="1505664"/>
            <a:ext cx="4343400" cy="4124206"/>
          </a:xfrm>
          <a:prstGeom prst="rect">
            <a:avLst/>
          </a:prstGeom>
          <a:noFill/>
        </p:spPr>
        <p:txBody>
          <a:bodyPr wrap="square" rtlCol="0">
            <a:spAutoFit/>
          </a:bodyPr>
          <a:lstStyle/>
          <a:p>
            <a:r>
              <a:rPr lang="en-US" sz="1400" dirty="0" smtClean="0">
                <a:solidFill>
                  <a:srgbClr val="800000"/>
                </a:solidFill>
              </a:rPr>
              <a:t>bit</a:t>
            </a:r>
            <a:r>
              <a:rPr lang="en-US" sz="1400" dirty="0" smtClean="0"/>
              <a:t> add(Set S, </a:t>
            </a:r>
            <a:r>
              <a:rPr lang="en-US" sz="1400" dirty="0" err="1" smtClean="0"/>
              <a:t>int</a:t>
            </a:r>
            <a:r>
              <a:rPr lang="en-US" sz="1400" dirty="0" smtClean="0"/>
              <a:t> key) {</a:t>
            </a:r>
          </a:p>
          <a:p>
            <a:r>
              <a:rPr lang="en-US" sz="1400" dirty="0" smtClean="0"/>
              <a:t>    </a:t>
            </a:r>
            <a:r>
              <a:rPr lang="en-US" sz="1400" dirty="0" smtClean="0">
                <a:solidFill>
                  <a:srgbClr val="800000"/>
                </a:solidFill>
              </a:rPr>
              <a:t>bit</a:t>
            </a:r>
            <a:r>
              <a:rPr lang="en-US" sz="1400" dirty="0" smtClean="0"/>
              <a:t> ret = 0;</a:t>
            </a:r>
          </a:p>
          <a:p>
            <a:r>
              <a:rPr lang="en-US" sz="1400" dirty="0" smtClean="0"/>
              <a:t>    Node </a:t>
            </a:r>
            <a:r>
              <a:rPr lang="en-US" sz="1400" dirty="0" err="1" smtClean="0"/>
              <a:t>prev</a:t>
            </a:r>
            <a:r>
              <a:rPr lang="en-US" sz="1400" dirty="0" smtClean="0"/>
              <a:t> = null;</a:t>
            </a:r>
          </a:p>
          <a:p>
            <a:r>
              <a:rPr lang="en-US" sz="1400" dirty="0" smtClean="0"/>
              <a:t>    Node cur = </a:t>
            </a:r>
            <a:r>
              <a:rPr lang="en-US" sz="1400" dirty="0" err="1" smtClean="0"/>
              <a:t>S.head</a:t>
            </a:r>
            <a:r>
              <a:rPr lang="en-US" sz="1400" dirty="0" smtClean="0"/>
              <a:t>;</a:t>
            </a:r>
          </a:p>
          <a:p>
            <a:r>
              <a:rPr lang="en-US" sz="800" dirty="0" err="1" smtClean="0">
                <a:solidFill>
                  <a:schemeClr val="bg1"/>
                </a:solidFill>
              </a:rPr>
              <a:t>aas</a:t>
            </a:r>
            <a:endParaRPr lang="en-US" sz="800" dirty="0" smtClean="0">
              <a:solidFill>
                <a:schemeClr val="bg1"/>
              </a:solidFill>
            </a:endParaRPr>
          </a:p>
          <a:p>
            <a:r>
              <a:rPr lang="en-US" sz="1400" dirty="0" smtClean="0"/>
              <a:t>    </a:t>
            </a:r>
            <a:r>
              <a:rPr lang="en-US" sz="1400" dirty="0" smtClean="0">
                <a:solidFill>
                  <a:srgbClr val="800000"/>
                </a:solidFill>
              </a:rPr>
              <a:t>if</a:t>
            </a:r>
            <a:r>
              <a:rPr lang="en-US" sz="1400" dirty="0" smtClean="0"/>
              <a:t>(??) lock(</a:t>
            </a:r>
            <a:r>
              <a:rPr lang="en-US" sz="1400" b="1" dirty="0" smtClean="0"/>
              <a:t>LOC</a:t>
            </a:r>
            <a:r>
              <a:rPr lang="en-US" sz="1400" dirty="0" smtClean="0"/>
              <a:t>);</a:t>
            </a:r>
          </a:p>
          <a:p>
            <a:r>
              <a:rPr lang="en-US" sz="1400" dirty="0" smtClean="0"/>
              <a:t>    </a:t>
            </a:r>
            <a:r>
              <a:rPr lang="en-US" sz="1400" dirty="0" smtClean="0">
                <a:solidFill>
                  <a:srgbClr val="800000"/>
                </a:solidFill>
              </a:rPr>
              <a:t>if</a:t>
            </a:r>
            <a:r>
              <a:rPr lang="en-US" sz="1400" dirty="0" smtClean="0"/>
              <a:t>(??) lock(</a:t>
            </a:r>
            <a:r>
              <a:rPr lang="en-US" sz="1400" b="1" dirty="0" smtClean="0"/>
              <a:t>LOC</a:t>
            </a:r>
            <a:r>
              <a:rPr lang="en-US" sz="1400" dirty="0" smtClean="0"/>
              <a:t>);</a:t>
            </a:r>
          </a:p>
          <a:p>
            <a:r>
              <a:rPr lang="en-US" sz="800" dirty="0" err="1" smtClean="0">
                <a:solidFill>
                  <a:schemeClr val="bg1"/>
                </a:solidFill>
              </a:rPr>
              <a:t>aas</a:t>
            </a:r>
            <a:endParaRPr lang="en-US" sz="1400" dirty="0" smtClean="0">
              <a:solidFill>
                <a:schemeClr val="bg1"/>
              </a:solidFill>
            </a:endParaRPr>
          </a:p>
          <a:p>
            <a:r>
              <a:rPr lang="en-US" sz="1400" dirty="0" smtClean="0"/>
              <a:t>    find (S, key, </a:t>
            </a:r>
            <a:r>
              <a:rPr lang="en-US" sz="1400" dirty="0" err="1" smtClean="0"/>
              <a:t>prev</a:t>
            </a:r>
            <a:r>
              <a:rPr lang="en-US" sz="1400" dirty="0" smtClean="0"/>
              <a:t>, cur);</a:t>
            </a:r>
          </a:p>
          <a:p>
            <a:r>
              <a:rPr lang="en-US" sz="1400" dirty="0" smtClean="0"/>
              <a:t>    </a:t>
            </a:r>
            <a:r>
              <a:rPr lang="en-US" sz="1400" dirty="0" smtClean="0">
                <a:solidFill>
                  <a:srgbClr val="800000"/>
                </a:solidFill>
              </a:rPr>
              <a:t>if</a:t>
            </a:r>
            <a:r>
              <a:rPr lang="en-US" sz="1400" dirty="0" smtClean="0"/>
              <a:t> (key &lt; </a:t>
            </a:r>
            <a:r>
              <a:rPr lang="en-US" sz="1400" dirty="0" err="1" smtClean="0"/>
              <a:t>cur.key</a:t>
            </a:r>
            <a:r>
              <a:rPr lang="en-US" sz="1400" dirty="0" smtClean="0"/>
              <a:t>) {</a:t>
            </a:r>
          </a:p>
          <a:p>
            <a:r>
              <a:rPr lang="en-US" sz="1400" dirty="0" smtClean="0"/>
              <a:t>        </a:t>
            </a:r>
            <a:r>
              <a:rPr lang="en-US" sz="1400" dirty="0" err="1" smtClean="0"/>
              <a:t>prev.next</a:t>
            </a:r>
            <a:r>
              <a:rPr lang="en-US" sz="1400" dirty="0" smtClean="0"/>
              <a:t> = </a:t>
            </a:r>
            <a:r>
              <a:rPr lang="en-US" sz="1400" dirty="0" err="1" smtClean="0"/>
              <a:t>newNode</a:t>
            </a:r>
            <a:r>
              <a:rPr lang="en-US" sz="1400" dirty="0" smtClean="0"/>
              <a:t> (key, cur);</a:t>
            </a:r>
          </a:p>
          <a:p>
            <a:r>
              <a:rPr lang="en-US" sz="1400" dirty="0" smtClean="0"/>
              <a:t>        ret = 1;</a:t>
            </a:r>
          </a:p>
          <a:p>
            <a:r>
              <a:rPr lang="en-US" sz="1400" dirty="0" smtClean="0"/>
              <a:t>    } </a:t>
            </a:r>
            <a:r>
              <a:rPr lang="en-US" sz="1400" dirty="0" smtClean="0">
                <a:solidFill>
                  <a:srgbClr val="800000"/>
                </a:solidFill>
              </a:rPr>
              <a:t>else</a:t>
            </a:r>
            <a:r>
              <a:rPr lang="en-US" sz="1400" dirty="0" smtClean="0"/>
              <a:t> {</a:t>
            </a:r>
          </a:p>
          <a:p>
            <a:r>
              <a:rPr lang="en-US" sz="1400" dirty="0" smtClean="0"/>
              <a:t>        ret = 0;</a:t>
            </a:r>
          </a:p>
          <a:p>
            <a:r>
              <a:rPr lang="en-US" sz="1400" dirty="0" smtClean="0"/>
              <a:t>    }</a:t>
            </a:r>
          </a:p>
          <a:p>
            <a:r>
              <a:rPr lang="en-US" sz="800" dirty="0" err="1" smtClean="0">
                <a:solidFill>
                  <a:schemeClr val="bg1"/>
                </a:solidFill>
              </a:rPr>
              <a:t>aas</a:t>
            </a:r>
            <a:endParaRPr lang="en-US" sz="800" dirty="0" smtClean="0"/>
          </a:p>
          <a:p>
            <a:r>
              <a:rPr lang="en-US" sz="1400" dirty="0" smtClean="0"/>
              <a:t>    </a:t>
            </a:r>
            <a:r>
              <a:rPr lang="en-US" sz="1400" dirty="0" smtClean="0">
                <a:solidFill>
                  <a:srgbClr val="800000"/>
                </a:solidFill>
              </a:rPr>
              <a:t>if</a:t>
            </a:r>
            <a:r>
              <a:rPr lang="en-US" sz="1400" dirty="0" smtClean="0"/>
              <a:t>(??) unlock(</a:t>
            </a:r>
            <a:r>
              <a:rPr lang="en-US" sz="1400" b="1" dirty="0" smtClean="0"/>
              <a:t>LOC</a:t>
            </a:r>
            <a:r>
              <a:rPr lang="en-US" sz="1400" dirty="0" smtClean="0"/>
              <a:t>);</a:t>
            </a:r>
          </a:p>
          <a:p>
            <a:r>
              <a:rPr lang="en-US" sz="1400" dirty="0" smtClean="0"/>
              <a:t>    </a:t>
            </a:r>
            <a:r>
              <a:rPr lang="en-US" sz="1400" dirty="0" smtClean="0">
                <a:solidFill>
                  <a:srgbClr val="800000"/>
                </a:solidFill>
              </a:rPr>
              <a:t>if</a:t>
            </a:r>
            <a:r>
              <a:rPr lang="en-US" sz="1400" dirty="0" smtClean="0"/>
              <a:t>(??) unlock(</a:t>
            </a:r>
            <a:r>
              <a:rPr lang="en-US" sz="1400" b="1" dirty="0" smtClean="0"/>
              <a:t>LOC</a:t>
            </a:r>
            <a:r>
              <a:rPr lang="en-US" sz="1400" dirty="0" smtClean="0"/>
              <a:t>);</a:t>
            </a:r>
          </a:p>
          <a:p>
            <a:r>
              <a:rPr lang="en-US" sz="1400" dirty="0" smtClean="0"/>
              <a:t>    </a:t>
            </a:r>
            <a:r>
              <a:rPr lang="en-US" sz="1400" dirty="0" smtClean="0">
                <a:solidFill>
                  <a:srgbClr val="800000"/>
                </a:solidFill>
              </a:rPr>
              <a:t>return</a:t>
            </a:r>
            <a:r>
              <a:rPr lang="en-US" sz="1400" dirty="0" smtClean="0"/>
              <a:t> ret;</a:t>
            </a:r>
          </a:p>
          <a:p>
            <a:r>
              <a:rPr lang="en-US" sz="1400" dirty="0" smtClean="0"/>
              <a:t>}</a:t>
            </a:r>
            <a:endParaRPr lang="en-US" sz="1400" dirty="0"/>
          </a:p>
        </p:txBody>
      </p:sp>
      <p:sp>
        <p:nvSpPr>
          <p:cNvPr id="5" name="TextBox 4"/>
          <p:cNvSpPr txBox="1"/>
          <p:nvPr/>
        </p:nvSpPr>
        <p:spPr>
          <a:xfrm>
            <a:off x="4876800" y="1676400"/>
            <a:ext cx="3663182" cy="2893100"/>
          </a:xfrm>
          <a:prstGeom prst="rect">
            <a:avLst/>
          </a:prstGeom>
          <a:noFill/>
        </p:spPr>
        <p:txBody>
          <a:bodyPr wrap="none" rtlCol="0">
            <a:spAutoFit/>
          </a:bodyPr>
          <a:lstStyle/>
          <a:p>
            <a:r>
              <a:rPr lang="en-US" sz="1400" dirty="0" smtClean="0">
                <a:solidFill>
                  <a:srgbClr val="800000"/>
                </a:solidFill>
              </a:rPr>
              <a:t>void</a:t>
            </a:r>
            <a:r>
              <a:rPr lang="en-US" sz="1400" dirty="0" smtClean="0"/>
              <a:t> find (Set S, </a:t>
            </a:r>
            <a:r>
              <a:rPr lang="en-US" sz="1400" dirty="0" err="1" smtClean="0">
                <a:solidFill>
                  <a:srgbClr val="800000"/>
                </a:solidFill>
              </a:rPr>
              <a:t>int</a:t>
            </a:r>
            <a:r>
              <a:rPr lang="en-US" sz="1400" dirty="0" smtClean="0"/>
              <a:t> key, </a:t>
            </a:r>
          </a:p>
          <a:p>
            <a:r>
              <a:rPr lang="en-US" sz="1400" dirty="0" smtClean="0"/>
              <a:t>     </a:t>
            </a:r>
            <a:r>
              <a:rPr lang="en-US" sz="1400" dirty="0" smtClean="0">
                <a:solidFill>
                  <a:srgbClr val="800000"/>
                </a:solidFill>
              </a:rPr>
              <a:t>ref</a:t>
            </a:r>
            <a:r>
              <a:rPr lang="en-US" sz="1400" dirty="0" smtClean="0"/>
              <a:t> Node </a:t>
            </a:r>
            <a:r>
              <a:rPr lang="en-US" sz="1400" dirty="0" err="1" smtClean="0"/>
              <a:t>prev</a:t>
            </a:r>
            <a:r>
              <a:rPr lang="en-US" sz="1400" dirty="0" smtClean="0"/>
              <a:t>, </a:t>
            </a:r>
            <a:r>
              <a:rPr lang="en-US" sz="1400" dirty="0" smtClean="0">
                <a:solidFill>
                  <a:srgbClr val="800000"/>
                </a:solidFill>
              </a:rPr>
              <a:t>ref</a:t>
            </a:r>
            <a:r>
              <a:rPr lang="en-US" sz="1400" dirty="0" smtClean="0"/>
              <a:t> Node cur) {</a:t>
            </a:r>
          </a:p>
          <a:p>
            <a:r>
              <a:rPr lang="en-US" sz="1400" dirty="0" smtClean="0"/>
              <a:t>    </a:t>
            </a:r>
            <a:r>
              <a:rPr lang="en-US" sz="1400" dirty="0" smtClean="0">
                <a:solidFill>
                  <a:srgbClr val="800000"/>
                </a:solidFill>
              </a:rPr>
              <a:t>while</a:t>
            </a:r>
            <a:r>
              <a:rPr lang="en-US" sz="1400" dirty="0" smtClean="0"/>
              <a:t> (</a:t>
            </a:r>
            <a:r>
              <a:rPr lang="en-US" sz="1400" dirty="0" err="1" smtClean="0"/>
              <a:t>cur.key</a:t>
            </a:r>
            <a:r>
              <a:rPr lang="en-US" sz="1400" dirty="0" smtClean="0"/>
              <a:t> &lt; key) {</a:t>
            </a:r>
          </a:p>
          <a:p>
            <a:endParaRPr lang="en-US" sz="1400" dirty="0" smtClean="0"/>
          </a:p>
          <a:p>
            <a:r>
              <a:rPr lang="en-US" sz="1400" dirty="0" smtClean="0"/>
              <a:t>        </a:t>
            </a:r>
            <a:r>
              <a:rPr lang="en-US" sz="1400" dirty="0" smtClean="0">
                <a:solidFill>
                  <a:srgbClr val="800000"/>
                </a:solidFill>
              </a:rPr>
              <a:t>reorder</a:t>
            </a:r>
            <a:r>
              <a:rPr lang="en-US" sz="1400" dirty="0" smtClean="0"/>
              <a:t>{</a:t>
            </a:r>
          </a:p>
          <a:p>
            <a:r>
              <a:rPr lang="en-US" sz="1400" dirty="0" smtClean="0"/>
              <a:t>           </a:t>
            </a:r>
            <a:r>
              <a:rPr lang="en-US" sz="1400" dirty="0" smtClean="0">
                <a:solidFill>
                  <a:srgbClr val="800000"/>
                </a:solidFill>
              </a:rPr>
              <a:t>if</a:t>
            </a:r>
            <a:r>
              <a:rPr lang="en-US" sz="1400" dirty="0" smtClean="0"/>
              <a:t>(</a:t>
            </a:r>
            <a:r>
              <a:rPr lang="en-US" sz="1400" b="1" dirty="0" smtClean="0"/>
              <a:t>COMP</a:t>
            </a:r>
            <a:r>
              <a:rPr lang="en-US" sz="1400" dirty="0" smtClean="0"/>
              <a:t>) lock(</a:t>
            </a:r>
            <a:r>
              <a:rPr lang="en-US" sz="1400" b="1" dirty="0" smtClean="0"/>
              <a:t>LOC</a:t>
            </a:r>
            <a:r>
              <a:rPr lang="en-US" sz="1400" dirty="0" smtClean="0"/>
              <a:t>);</a:t>
            </a:r>
          </a:p>
          <a:p>
            <a:r>
              <a:rPr lang="en-US" sz="1400" dirty="0" smtClean="0"/>
              <a:t>           </a:t>
            </a:r>
            <a:r>
              <a:rPr lang="en-US" sz="1400" dirty="0" smtClean="0">
                <a:solidFill>
                  <a:srgbClr val="800000"/>
                </a:solidFill>
              </a:rPr>
              <a:t>if</a:t>
            </a:r>
            <a:r>
              <a:rPr lang="en-US" sz="1400" dirty="0" smtClean="0"/>
              <a:t>(</a:t>
            </a:r>
            <a:r>
              <a:rPr lang="en-US" sz="1400" b="1" dirty="0" smtClean="0"/>
              <a:t>COMP</a:t>
            </a:r>
            <a:r>
              <a:rPr lang="en-US" sz="1400" dirty="0" smtClean="0"/>
              <a:t>) unlock(</a:t>
            </a:r>
            <a:r>
              <a:rPr lang="en-US" sz="1400" b="1" dirty="0" smtClean="0"/>
              <a:t>LOC</a:t>
            </a:r>
            <a:r>
              <a:rPr lang="en-US" sz="1400" dirty="0" smtClean="0"/>
              <a:t>);</a:t>
            </a:r>
          </a:p>
          <a:p>
            <a:endParaRPr lang="en-US" sz="1400" dirty="0" smtClean="0"/>
          </a:p>
          <a:p>
            <a:r>
              <a:rPr lang="en-US" sz="1400" dirty="0" smtClean="0"/>
              <a:t>           {   </a:t>
            </a:r>
            <a:r>
              <a:rPr lang="en-US" sz="1400" dirty="0" err="1" smtClean="0"/>
              <a:t>prev</a:t>
            </a:r>
            <a:r>
              <a:rPr lang="en-US" sz="1400" dirty="0" smtClean="0"/>
              <a:t> = cur;</a:t>
            </a:r>
          </a:p>
          <a:p>
            <a:r>
              <a:rPr lang="en-US" sz="1400" dirty="0" smtClean="0"/>
              <a:t>               cur = </a:t>
            </a:r>
            <a:r>
              <a:rPr lang="en-US" sz="1400" dirty="0" err="1" smtClean="0"/>
              <a:t>cur.next</a:t>
            </a:r>
            <a:r>
              <a:rPr lang="en-US" sz="1400" dirty="0" smtClean="0"/>
              <a:t>;  }</a:t>
            </a:r>
          </a:p>
          <a:p>
            <a:r>
              <a:rPr lang="en-US" sz="1400" dirty="0" smtClean="0"/>
              <a:t>        }</a:t>
            </a:r>
          </a:p>
          <a:p>
            <a:r>
              <a:rPr lang="en-US" sz="1400" dirty="0" smtClean="0"/>
              <a:t>    }</a:t>
            </a:r>
          </a:p>
          <a:p>
            <a:r>
              <a:rPr lang="en-US" sz="1400" dirty="0" smtClean="0"/>
              <a:t>}</a:t>
            </a:r>
            <a:endParaRPr lang="en-US" sz="1400" dirty="0"/>
          </a:p>
        </p:txBody>
      </p:sp>
      <p:sp>
        <p:nvSpPr>
          <p:cNvPr id="6" name="TextBox 5"/>
          <p:cNvSpPr txBox="1"/>
          <p:nvPr/>
        </p:nvSpPr>
        <p:spPr>
          <a:xfrm>
            <a:off x="914400" y="5943600"/>
            <a:ext cx="7738016" cy="523220"/>
          </a:xfrm>
          <a:prstGeom prst="rect">
            <a:avLst/>
          </a:prstGeom>
          <a:ln w="3175">
            <a:solidFill>
              <a:srgbClr val="FF000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400" dirty="0" smtClean="0">
                <a:latin typeface="Consolas" pitchFamily="49" charset="0"/>
              </a:rPr>
              <a:t>#define COMP {| ((</a:t>
            </a:r>
            <a:r>
              <a:rPr lang="en-US" sz="1400" dirty="0" err="1" smtClean="0">
                <a:latin typeface="Consolas" pitchFamily="49" charset="0"/>
              </a:rPr>
              <a:t>cur|prev</a:t>
            </a:r>
            <a:r>
              <a:rPr lang="en-US" sz="1400" dirty="0" smtClean="0">
                <a:latin typeface="Consolas" pitchFamily="49" charset="0"/>
              </a:rPr>
              <a:t>)(.next)? | null) (== | !=) (</a:t>
            </a:r>
            <a:r>
              <a:rPr lang="en-US" sz="1400" dirty="0" err="1" smtClean="0">
                <a:latin typeface="Consolas" pitchFamily="49" charset="0"/>
              </a:rPr>
              <a:t>cur|prev</a:t>
            </a:r>
            <a:r>
              <a:rPr lang="en-US" sz="1400" dirty="0" smtClean="0">
                <a:latin typeface="Consolas" pitchFamily="49" charset="0"/>
              </a:rPr>
              <a:t>)(.next)?  |}</a:t>
            </a:r>
          </a:p>
          <a:p>
            <a:r>
              <a:rPr lang="en-US" sz="1400" dirty="0" smtClean="0">
                <a:latin typeface="Consolas" pitchFamily="49" charset="0"/>
              </a:rPr>
              <a:t>#define LOC  {| (cur | </a:t>
            </a:r>
            <a:r>
              <a:rPr lang="en-US" sz="1400" dirty="0" err="1" smtClean="0">
                <a:latin typeface="Consolas" pitchFamily="49" charset="0"/>
              </a:rPr>
              <a:t>prev</a:t>
            </a:r>
            <a:r>
              <a:rPr lang="en-US" sz="1400" dirty="0" smtClean="0">
                <a:latin typeface="Consolas" pitchFamily="49" charset="0"/>
              </a:rPr>
              <a:t> )(.next)? |}</a:t>
            </a:r>
          </a:p>
        </p:txBody>
      </p:sp>
    </p:spTree>
    <p:extLst>
      <p:ext uri="{BB962C8B-B14F-4D97-AF65-F5344CB8AC3E}">
        <p14:creationId xmlns:p14="http://schemas.microsoft.com/office/powerpoint/2010/main" val="144659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How does it work</a:t>
            </a:r>
            <a:endParaRPr lang="en-US" dirty="0"/>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757076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 problem at the high level</a:t>
            </a:r>
            <a:endParaRPr lang="en-US" dirty="0"/>
          </a:p>
        </p:txBody>
      </p:sp>
      <p:sp>
        <p:nvSpPr>
          <p:cNvPr id="3" name="Content Placeholder 2"/>
          <p:cNvSpPr>
            <a:spLocks noGrp="1"/>
          </p:cNvSpPr>
          <p:nvPr>
            <p:ph idx="1"/>
          </p:nvPr>
        </p:nvSpPr>
        <p:spPr>
          <a:xfrm>
            <a:off x="165100" y="1600201"/>
            <a:ext cx="8978900" cy="2286000"/>
          </a:xfrm>
        </p:spPr>
        <p:txBody>
          <a:bodyPr/>
          <a:lstStyle/>
          <a:p>
            <a:r>
              <a:rPr lang="en-US" dirty="0" smtClean="0"/>
              <a:t>Game theoretic view of synthesis</a:t>
            </a:r>
            <a:endParaRPr lang="en-US" dirty="0" smtClean="0"/>
          </a:p>
        </p:txBody>
      </p:sp>
      <p:sp>
        <p:nvSpPr>
          <p:cNvPr id="8" name="TextBox 7"/>
          <p:cNvSpPr txBox="1"/>
          <p:nvPr/>
        </p:nvSpPr>
        <p:spPr>
          <a:xfrm>
            <a:off x="2708699" y="2325469"/>
            <a:ext cx="2971799" cy="646331"/>
          </a:xfrm>
          <a:prstGeom prst="rect">
            <a:avLst/>
          </a:prstGeom>
          <a:noFill/>
        </p:spPr>
        <p:txBody>
          <a:bodyPr wrap="square" rtlCol="0">
            <a:spAutoFit/>
          </a:bodyPr>
          <a:lstStyle/>
          <a:p>
            <a:pPr algn="ctr"/>
            <a:r>
              <a:rPr lang="en-US" dirty="0" smtClean="0">
                <a:latin typeface="+mj-lt"/>
              </a:rPr>
              <a:t>For every move of the environment</a:t>
            </a:r>
            <a:endParaRPr lang="en-US" dirty="0">
              <a:latin typeface="+mj-lt"/>
            </a:endParaRPr>
          </a:p>
        </p:txBody>
      </p:sp>
      <p:sp>
        <p:nvSpPr>
          <p:cNvPr id="38" name="TextBox 37"/>
          <p:cNvSpPr txBox="1"/>
          <p:nvPr/>
        </p:nvSpPr>
        <p:spPr>
          <a:xfrm>
            <a:off x="2708699" y="5678269"/>
            <a:ext cx="2971799" cy="646331"/>
          </a:xfrm>
          <a:prstGeom prst="rect">
            <a:avLst/>
          </a:prstGeom>
          <a:noFill/>
        </p:spPr>
        <p:txBody>
          <a:bodyPr wrap="square" rtlCol="0">
            <a:spAutoFit/>
          </a:bodyPr>
          <a:lstStyle/>
          <a:p>
            <a:pPr algn="ctr"/>
            <a:r>
              <a:rPr lang="en-US" dirty="0" smtClean="0">
                <a:latin typeface="+mj-lt"/>
              </a:rPr>
              <a:t>Synthesized program makes a counter move</a:t>
            </a:r>
            <a:endParaRPr lang="en-US" dirty="0">
              <a:latin typeface="+mj-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9820" y="3124200"/>
            <a:ext cx="2429558" cy="2429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Straight Arrow Connector 14"/>
          <p:cNvCxnSpPr/>
          <p:nvPr/>
        </p:nvCxnSpPr>
        <p:spPr bwMode="auto">
          <a:xfrm flipH="1">
            <a:off x="3657600" y="3810000"/>
            <a:ext cx="762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8" name="Straight Arrow Connector 17"/>
          <p:cNvCxnSpPr/>
          <p:nvPr/>
        </p:nvCxnSpPr>
        <p:spPr bwMode="auto">
          <a:xfrm>
            <a:off x="3733800" y="3962400"/>
            <a:ext cx="304800" cy="533400"/>
          </a:xfrm>
          <a:prstGeom prst="straightConnector1">
            <a:avLst/>
          </a:prstGeom>
          <a:ln>
            <a:solidFill>
              <a:srgbClr val="C00000"/>
            </a:solidFill>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22" name="Straight Arrow Connector 21"/>
          <p:cNvCxnSpPr/>
          <p:nvPr/>
        </p:nvCxnSpPr>
        <p:spPr bwMode="auto">
          <a:xfrm flipH="1" flipV="1">
            <a:off x="4038600" y="4495800"/>
            <a:ext cx="609600" cy="304800"/>
          </a:xfrm>
          <a:prstGeom prst="straightConnector1">
            <a:avLst/>
          </a:prstGeom>
          <a:ln>
            <a:solidFill>
              <a:srgbClr val="C00000"/>
            </a:solidFill>
            <a:headEnd type="none" w="med" len="med"/>
            <a:tailEnd type="arrow"/>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1164433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smtClean="0"/>
              <a:t>challenge of synthesis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65100" y="1600201"/>
                <a:ext cx="8978900" cy="2286000"/>
              </a:xfrm>
            </p:spPr>
            <p:txBody>
              <a:bodyPr/>
              <a:lstStyle/>
              <a:p>
                <a:r>
                  <a:rPr lang="en-US" dirty="0" smtClean="0"/>
                  <a:t>For functions</a:t>
                </a:r>
                <a:r>
                  <a:rPr lang="en-US" dirty="0" smtClean="0"/>
                  <a:t>, the environment </a:t>
                </a:r>
                <a:r>
                  <a:rPr lang="en-US" dirty="0" smtClean="0"/>
                  <a:t>sets</a:t>
                </a:r>
                <a:r>
                  <a:rPr lang="en-US" dirty="0" smtClean="0"/>
                  <a:t> </a:t>
                </a:r>
                <a:r>
                  <a:rPr lang="en-US" dirty="0" smtClean="0"/>
                  <a:t>the inputs</a:t>
                </a:r>
              </a:p>
              <a:p>
                <a:pPr lvl="1"/>
                <a:r>
                  <a:rPr lang="en-US" dirty="0" smtClean="0"/>
                  <a:t>i.e. whatever we synthesize must work </a:t>
                </a:r>
                <a:r>
                  <a:rPr lang="en-US" dirty="0" smtClean="0"/>
                  <a:t>for </a:t>
                </a:r>
                <a:r>
                  <a:rPr lang="en-US" dirty="0" smtClean="0"/>
                  <a:t>all inputs</a:t>
                </a:r>
              </a:p>
              <a:p>
                <a:pPr lvl="1"/>
                <a:endParaRPr lang="en-US" dirty="0" smtClean="0"/>
              </a:p>
              <a:p>
                <a:pPr lvl="1"/>
                <a:endParaRPr lang="en-US" dirty="0"/>
              </a:p>
              <a:p>
                <a:r>
                  <a:rPr lang="en-US" dirty="0" smtClean="0"/>
                  <a:t>Modeled </a:t>
                </a:r>
                <a:r>
                  <a:rPr lang="en-US" dirty="0" smtClean="0"/>
                  <a:t>with a doubly quantified constraint</a:t>
                </a:r>
              </a:p>
              <a:p>
                <a:pPr lvl="1"/>
                <a:endParaRPr lang="en-US" sz="2000" dirty="0"/>
              </a:p>
              <a:p>
                <a:pPr marL="457200" lvl="1" indent="0">
                  <a:buNone/>
                </a:pPr>
                <a14:m>
                  <m:oMathPara xmlns:m="http://schemas.openxmlformats.org/officeDocument/2006/math">
                    <m:oMathParaPr>
                      <m:jc m:val="centerGroup"/>
                    </m:oMathParaPr>
                    <m:oMath xmlns:m="http://schemas.openxmlformats.org/officeDocument/2006/math">
                      <m:r>
                        <a:rPr lang="en-US" b="0" i="1" smtClean="0">
                          <a:latin typeface="Cambria Math"/>
                        </a:rPr>
                        <m:t>∃ </m:t>
                      </m:r>
                      <m:r>
                        <a:rPr lang="en-US" b="0" i="1" smtClean="0">
                          <a:latin typeface="Cambria Math"/>
                        </a:rPr>
                        <m:t>𝑃</m:t>
                      </m:r>
                      <m:r>
                        <a:rPr lang="en-US" b="0" i="1" smtClean="0">
                          <a:latin typeface="Cambria Math"/>
                        </a:rPr>
                        <m:t> ∀ </m:t>
                      </m:r>
                      <m:r>
                        <a:rPr lang="en-US" b="0" i="1" smtClean="0">
                          <a:latin typeface="Cambria Math"/>
                        </a:rPr>
                        <m:t>𝑖𝑛</m:t>
                      </m:r>
                      <m:r>
                        <a:rPr lang="en-US" b="0" i="1" smtClean="0">
                          <a:latin typeface="Cambria Math"/>
                        </a:rPr>
                        <m:t>   </m:t>
                      </m:r>
                      <m:d>
                        <m:dPr>
                          <m:ctrlPr>
                            <a:rPr lang="en-US" b="0" i="1" smtClean="0">
                              <a:latin typeface="Cambria Math"/>
                            </a:rPr>
                          </m:ctrlPr>
                        </m:dPr>
                        <m:e>
                          <m:r>
                            <a:rPr lang="en-US" b="0" i="1" smtClean="0">
                              <a:latin typeface="Cambria Math"/>
                            </a:rPr>
                            <m:t>𝑖𝑛</m:t>
                          </m:r>
                          <m:r>
                            <a:rPr lang="en-US" b="0" i="1" smtClean="0">
                              <a:latin typeface="Cambria Math"/>
                            </a:rPr>
                            <m:t>, </m:t>
                          </m:r>
                          <m:r>
                            <a:rPr lang="en-US" b="0" i="1" smtClean="0">
                              <a:latin typeface="Cambria Math"/>
                            </a:rPr>
                            <m:t>𝑃</m:t>
                          </m:r>
                          <m:r>
                            <a:rPr lang="en-US" b="0" i="1" smtClean="0">
                              <a:latin typeface="Cambria Math"/>
                            </a:rPr>
                            <m:t>⊨</m:t>
                          </m:r>
                          <m:r>
                            <a:rPr lang="en-US" b="0" i="1" smtClean="0">
                              <a:latin typeface="Cambria Math"/>
                              <a:ea typeface="Cambria Math"/>
                            </a:rPr>
                            <m:t>𝑆𝑝𝑒𝑐</m:t>
                          </m:r>
                        </m:e>
                      </m:d>
                    </m:oMath>
                  </m:oMathPara>
                </a14:m>
                <a:endParaRPr lang="en-US" dirty="0" smtClean="0"/>
              </a:p>
              <a:p>
                <a:pPr lvl="1"/>
                <a:r>
                  <a:rPr lang="en-US" dirty="0" smtClean="0"/>
                  <a:t>What </a:t>
                </a:r>
                <a:r>
                  <a:rPr lang="en-US" dirty="0" smtClean="0"/>
                  <a:t>does it mean to quantify over </a:t>
                </a:r>
                <a:r>
                  <a:rPr lang="en-US" dirty="0" smtClean="0"/>
                  <a:t>programs</a:t>
                </a:r>
                <a:r>
                  <a:rPr lang="en-US" dirty="0" smtClean="0"/>
                  <a:t>?</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65100" y="1600201"/>
                <a:ext cx="8978900" cy="2286000"/>
              </a:xfrm>
              <a:blipFill rotWithShape="1">
                <a:blip r:embed="rId2"/>
                <a:stretch>
                  <a:fillRect l="-339" t="-2667" b="-60000"/>
                </a:stretch>
              </a:blipFill>
            </p:spPr>
            <p:txBody>
              <a:bodyPr/>
              <a:lstStyle/>
              <a:p>
                <a:r>
                  <a:rPr lang="en-US">
                    <a:noFill/>
                  </a:rPr>
                  <a:t> </a:t>
                </a:r>
              </a:p>
            </p:txBody>
          </p:sp>
        </mc:Fallback>
      </mc:AlternateContent>
      <p:sp>
        <p:nvSpPr>
          <p:cNvPr id="8" name="Oval 7"/>
          <p:cNvSpPr/>
          <p:nvPr/>
        </p:nvSpPr>
        <p:spPr bwMode="auto">
          <a:xfrm>
            <a:off x="2807368" y="4235116"/>
            <a:ext cx="533400" cy="457200"/>
          </a:xfrm>
          <a:prstGeom prst="ellipse">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spTree>
    <p:extLst>
      <p:ext uri="{BB962C8B-B14F-4D97-AF65-F5344CB8AC3E}">
        <p14:creationId xmlns:p14="http://schemas.microsoft.com/office/powerpoint/2010/main" val="818190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Quantifying over programs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Synthesis as curve </a:t>
                </a:r>
                <a:r>
                  <a:rPr lang="en-US" dirty="0" smtClean="0"/>
                  <a:t>fitting</a:t>
                </a:r>
              </a:p>
              <a:p>
                <a:pPr lvl="1"/>
                <a:r>
                  <a:rPr lang="en-US" dirty="0" smtClean="0"/>
                  <a:t>we want a </a:t>
                </a:r>
                <a:r>
                  <a:rPr lang="en-US" dirty="0" smtClean="0"/>
                  <a:t>function</a:t>
                </a:r>
                <a:r>
                  <a:rPr lang="en-US" dirty="0" smtClean="0"/>
                  <a:t> that satisfies some properties</a:t>
                </a:r>
              </a:p>
              <a:p>
                <a:pPr lvl="1"/>
                <a:endParaRPr lang="en-US" dirty="0"/>
              </a:p>
              <a:p>
                <a:r>
                  <a:rPr lang="en-US" dirty="0" smtClean="0"/>
                  <a:t>It’s </a:t>
                </a:r>
                <a:r>
                  <a:rPr lang="en-US" dirty="0" smtClean="0"/>
                  <a:t>hard </a:t>
                </a:r>
                <a:r>
                  <a:rPr lang="en-US" dirty="0" smtClean="0"/>
                  <a:t>to do curve fitting </a:t>
                </a:r>
                <a:r>
                  <a:rPr lang="en-US" dirty="0" smtClean="0"/>
                  <a:t>with arbitrary </a:t>
                </a:r>
                <a:r>
                  <a:rPr lang="en-US" dirty="0" smtClean="0"/>
                  <a:t>curves</a:t>
                </a:r>
              </a:p>
              <a:p>
                <a:pPr lvl="1"/>
                <a:r>
                  <a:rPr lang="en-US" dirty="0" smtClean="0"/>
                  <a:t>Instead, people use </a:t>
                </a:r>
                <a:r>
                  <a:rPr lang="en-US" i="1" dirty="0" smtClean="0"/>
                  <a:t>parameterized</a:t>
                </a:r>
                <a:r>
                  <a:rPr lang="en-US" dirty="0" smtClean="0"/>
                  <a:t> families of curves</a:t>
                </a:r>
              </a:p>
              <a:p>
                <a:pPr lvl="1"/>
                <a:r>
                  <a:rPr lang="en-US" dirty="0" smtClean="0"/>
                  <a:t>Quantify </a:t>
                </a:r>
                <a:r>
                  <a:rPr lang="en-US" dirty="0" smtClean="0"/>
                  <a:t>over parameters instead of over functions</a:t>
                </a:r>
              </a:p>
              <a:p>
                <a:pPr lvl="1"/>
                <a:endParaRPr lang="en-US" dirty="0"/>
              </a:p>
              <a:p>
                <a:r>
                  <a:rPr lang="en-US" dirty="0" smtClean="0"/>
                  <a:t>A sketch is just a way of describing these families</a:t>
                </a:r>
                <a:endParaRPr lang="en-US" dirty="0" smtClean="0"/>
              </a:p>
              <a:p>
                <a:pPr lvl="1"/>
                <a:endParaRPr lang="en-US" sz="2000" dirty="0"/>
              </a:p>
              <a:p>
                <a:pPr marL="457200" lvl="1" indent="0">
                  <a:buNone/>
                </a:pPr>
                <a14:m>
                  <m:oMathPara xmlns:m="http://schemas.openxmlformats.org/officeDocument/2006/math">
                    <m:oMathParaPr>
                      <m:jc m:val="centerGroup"/>
                    </m:oMathParaPr>
                    <m:oMath xmlns:m="http://schemas.openxmlformats.org/officeDocument/2006/math">
                      <m:r>
                        <a:rPr lang="en-US" i="1">
                          <a:latin typeface="Cambria Math"/>
                        </a:rPr>
                        <m:t>∃ </m:t>
                      </m:r>
                      <m:r>
                        <a:rPr lang="en-US" b="0" i="1" smtClean="0">
                          <a:latin typeface="Cambria Math"/>
                        </a:rPr>
                        <m:t>𝑐</m:t>
                      </m:r>
                      <m:r>
                        <a:rPr lang="en-US" i="1">
                          <a:latin typeface="Cambria Math"/>
                        </a:rPr>
                        <m:t> ∀ </m:t>
                      </m:r>
                      <m:r>
                        <a:rPr lang="en-US" i="1">
                          <a:latin typeface="Cambria Math"/>
                        </a:rPr>
                        <m:t>𝑖𝑛</m:t>
                      </m:r>
                      <m:r>
                        <a:rPr lang="en-US" i="1">
                          <a:latin typeface="Cambria Math"/>
                        </a:rPr>
                        <m:t>   </m:t>
                      </m:r>
                      <m:d>
                        <m:dPr>
                          <m:ctrlPr>
                            <a:rPr lang="en-US" i="1">
                              <a:latin typeface="Cambria Math"/>
                            </a:rPr>
                          </m:ctrlPr>
                        </m:dPr>
                        <m:e>
                          <m:r>
                            <a:rPr lang="en-US" i="1">
                              <a:latin typeface="Cambria Math"/>
                            </a:rPr>
                            <m:t>𝑖𝑛</m:t>
                          </m:r>
                          <m:r>
                            <a:rPr lang="en-US" i="1">
                              <a:latin typeface="Cambria Math"/>
                            </a:rPr>
                            <m:t>, </m:t>
                          </m:r>
                          <m:r>
                            <a:rPr lang="en-US" b="0" i="1" smtClean="0">
                              <a:latin typeface="Cambria Math"/>
                            </a:rPr>
                            <m:t>𝑆𝑘</m:t>
                          </m:r>
                          <m:r>
                            <a:rPr lang="en-US" b="0" i="1" smtClean="0">
                              <a:latin typeface="Cambria Math"/>
                            </a:rPr>
                            <m:t>(</m:t>
                          </m:r>
                          <m:r>
                            <a:rPr lang="en-US" b="0" i="1" smtClean="0">
                              <a:latin typeface="Cambria Math"/>
                            </a:rPr>
                            <m:t>𝑐</m:t>
                          </m:r>
                          <m:r>
                            <a:rPr lang="en-US" b="0" i="1" smtClean="0">
                              <a:latin typeface="Cambria Math"/>
                            </a:rPr>
                            <m:t>)⊨</m:t>
                          </m:r>
                          <m:r>
                            <a:rPr lang="en-US" i="1">
                              <a:latin typeface="Cambria Math"/>
                              <a:ea typeface="Cambria Math"/>
                            </a:rPr>
                            <m:t>𝑆𝑝𝑒𝑐</m:t>
                          </m:r>
                        </m:e>
                      </m:d>
                    </m:oMath>
                  </m:oMathPara>
                </a14:m>
                <a:endParaRPr lang="en-US" dirty="0" smtClean="0"/>
              </a:p>
              <a:p>
                <a:pPr marL="457200" lvl="1" indent="0">
                  <a:buNone/>
                </a:pPr>
                <a:endParaRPr lang="en-US" sz="1400" dirty="0" smtClean="0"/>
              </a:p>
              <a:p>
                <a:pPr marL="457200" lvl="1" indent="0">
                  <a:buNone/>
                </a:pPr>
                <a14:m>
                  <m:oMathPara xmlns:m="http://schemas.openxmlformats.org/officeDocument/2006/math">
                    <m:oMathParaPr>
                      <m:jc m:val="centerGroup"/>
                    </m:oMathParaPr>
                    <m:oMath xmlns:m="http://schemas.openxmlformats.org/officeDocument/2006/math">
                      <m:r>
                        <a:rPr lang="en-US" b="0" i="1" smtClean="0">
                          <a:latin typeface="Cambria Math"/>
                        </a:rPr>
                        <m:t>∃</m:t>
                      </m:r>
                      <m:r>
                        <a:rPr lang="en-US" b="0" i="1" smtClean="0">
                          <a:latin typeface="Cambria Math"/>
                        </a:rPr>
                        <m:t>𝑐</m:t>
                      </m:r>
                      <m:r>
                        <a:rPr lang="en-US" b="0" i="1" smtClean="0">
                          <a:latin typeface="Cambria Math"/>
                        </a:rPr>
                        <m:t> ∀</m:t>
                      </m:r>
                      <m:r>
                        <a:rPr lang="en-US" b="0" i="1" smtClean="0">
                          <a:latin typeface="Cambria Math"/>
                        </a:rPr>
                        <m:t>𝑖𝑛</m:t>
                      </m:r>
                      <m:r>
                        <a:rPr lang="en-US" b="0" i="1" smtClean="0">
                          <a:latin typeface="Cambria Math"/>
                        </a:rPr>
                        <m:t> </m:t>
                      </m:r>
                      <m:r>
                        <a:rPr lang="en-US" b="0" i="1" smtClean="0">
                          <a:latin typeface="Cambria Math"/>
                        </a:rPr>
                        <m:t>𝑃</m:t>
                      </m:r>
                      <m:r>
                        <a:rPr lang="en-US" b="0" i="1" smtClean="0">
                          <a:latin typeface="Cambria Math"/>
                        </a:rPr>
                        <m:t>(</m:t>
                      </m:r>
                      <m:r>
                        <a:rPr lang="en-US" b="0" i="1" smtClean="0">
                          <a:latin typeface="Cambria Math"/>
                        </a:rPr>
                        <m:t>𝑖𝑛</m:t>
                      </m:r>
                      <m:r>
                        <a:rPr lang="en-US" b="0" i="1" smtClean="0">
                          <a:latin typeface="Cambria Math"/>
                        </a:rPr>
                        <m:t>, </m:t>
                      </m:r>
                      <m:r>
                        <a:rPr lang="en-US" b="0" i="1" smtClean="0">
                          <a:latin typeface="Cambria Math"/>
                        </a:rPr>
                        <m:t>𝑐</m:t>
                      </m:r>
                      <m:r>
                        <a:rPr lang="en-US" b="0" i="1" smtClean="0">
                          <a:latin typeface="Cambria Math"/>
                        </a:rPr>
                        <m:t>)</m:t>
                      </m:r>
                    </m:oMath>
                  </m:oMathPara>
                </a14:m>
                <a:endParaRPr lang="en-US" dirty="0" smtClean="0"/>
              </a:p>
              <a:p>
                <a:pPr marL="457200" lvl="1"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339" t="-1346" r="-203" b="-14401"/>
                </a:stretch>
              </a:blipFill>
            </p:spPr>
            <p:txBody>
              <a:bodyPr/>
              <a:lstStyle/>
              <a:p>
                <a:r>
                  <a:rPr lang="en-US">
                    <a:noFill/>
                  </a:rPr>
                  <a:t> </a:t>
                </a:r>
              </a:p>
            </p:txBody>
          </p:sp>
        </mc:Fallback>
      </mc:AlternateContent>
    </p:spTree>
    <p:extLst>
      <p:ext uri="{BB962C8B-B14F-4D97-AF65-F5344CB8AC3E}">
        <p14:creationId xmlns:p14="http://schemas.microsoft.com/office/powerpoint/2010/main" val="2478090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Framing the synthesis problem</a:t>
            </a:r>
            <a:endParaRPr lang="en-US" dirty="0"/>
          </a:p>
        </p:txBody>
      </p:sp>
      <p:sp>
        <p:nvSpPr>
          <p:cNvPr id="3" name="Content Placeholder 2"/>
          <p:cNvSpPr>
            <a:spLocks noGrp="1"/>
          </p:cNvSpPr>
          <p:nvPr>
            <p:ph idx="1"/>
          </p:nvPr>
        </p:nvSpPr>
        <p:spPr>
          <a:xfrm>
            <a:off x="400249" y="4343400"/>
            <a:ext cx="8229600" cy="1752600"/>
          </a:xfrm>
        </p:spPr>
        <p:txBody>
          <a:bodyPr/>
          <a:lstStyle/>
          <a:p>
            <a:r>
              <a:rPr lang="en-US" dirty="0" smtClean="0"/>
              <a:t>Automate challenging programming steps</a:t>
            </a:r>
          </a:p>
          <a:p>
            <a:endParaRPr lang="en-US" dirty="0" smtClean="0"/>
          </a:p>
          <a:p>
            <a:r>
              <a:rPr lang="en-US" dirty="0" smtClean="0"/>
              <a:t>Leverage programmer knowledge</a:t>
            </a:r>
            <a:endParaRPr lang="en-US" dirty="0"/>
          </a:p>
        </p:txBody>
      </p:sp>
      <p:cxnSp>
        <p:nvCxnSpPr>
          <p:cNvPr id="5" name="Straight Arrow Connector 4"/>
          <p:cNvCxnSpPr/>
          <p:nvPr/>
        </p:nvCxnSpPr>
        <p:spPr bwMode="auto">
          <a:xfrm>
            <a:off x="1981200" y="2647890"/>
            <a:ext cx="4876800" cy="0"/>
          </a:xfrm>
          <a:prstGeom prst="straightConnector1">
            <a:avLst/>
          </a:prstGeom>
          <a:ln w="114300">
            <a:headEnd type="arrow" w="sm" len="sm"/>
            <a:tailEnd type="arrow" w="sm" len="sm"/>
          </a:ln>
        </p:spPr>
        <p:style>
          <a:lnRef idx="3">
            <a:schemeClr val="accent4"/>
          </a:lnRef>
          <a:fillRef idx="0">
            <a:schemeClr val="accent4"/>
          </a:fillRef>
          <a:effectRef idx="2">
            <a:schemeClr val="accent4"/>
          </a:effectRef>
          <a:fontRef idx="minor">
            <a:schemeClr val="tx1"/>
          </a:fontRef>
        </p:style>
      </p:cxnSp>
      <p:grpSp>
        <p:nvGrpSpPr>
          <p:cNvPr id="17" name="Group 16"/>
          <p:cNvGrpSpPr/>
          <p:nvPr/>
        </p:nvGrpSpPr>
        <p:grpSpPr>
          <a:xfrm>
            <a:off x="100988" y="2215696"/>
            <a:ext cx="1736373" cy="857668"/>
            <a:chOff x="100988" y="4444606"/>
            <a:chExt cx="1736373" cy="857668"/>
          </a:xfrm>
        </p:grpSpPr>
        <p:sp>
          <p:nvSpPr>
            <p:cNvPr id="8" name="TextBox 7"/>
            <p:cNvSpPr txBox="1"/>
            <p:nvPr/>
          </p:nvSpPr>
          <p:spPr>
            <a:xfrm>
              <a:off x="100988" y="4444606"/>
              <a:ext cx="1736373" cy="400110"/>
            </a:xfrm>
            <a:prstGeom prst="rect">
              <a:avLst/>
            </a:prstGeom>
            <a:noFill/>
          </p:spPr>
          <p:txBody>
            <a:bodyPr wrap="none" rtlCol="0">
              <a:spAutoFit/>
            </a:bodyPr>
            <a:lstStyle/>
            <a:p>
              <a:r>
                <a:rPr lang="en-US" sz="2000" b="1" dirty="0" err="1" smtClean="0"/>
                <a:t>VisualBasic</a:t>
              </a:r>
              <a:endParaRPr lang="en-US" sz="1200" b="1" dirty="0"/>
            </a:p>
          </p:txBody>
        </p:sp>
        <p:sp>
          <p:nvSpPr>
            <p:cNvPr id="9" name="TextBox 8"/>
            <p:cNvSpPr txBox="1"/>
            <p:nvPr/>
          </p:nvSpPr>
          <p:spPr>
            <a:xfrm>
              <a:off x="622677" y="4902164"/>
              <a:ext cx="1031051" cy="400110"/>
            </a:xfrm>
            <a:prstGeom prst="rect">
              <a:avLst/>
            </a:prstGeom>
            <a:noFill/>
          </p:spPr>
          <p:txBody>
            <a:bodyPr wrap="none" rtlCol="0">
              <a:spAutoFit/>
            </a:bodyPr>
            <a:lstStyle/>
            <a:p>
              <a:r>
                <a:rPr lang="en-US" sz="2000" b="1" dirty="0" smtClean="0"/>
                <a:t>Python</a:t>
              </a:r>
              <a:endParaRPr lang="en-US" sz="1200" b="1" dirty="0"/>
            </a:p>
          </p:txBody>
        </p:sp>
      </p:grpSp>
      <p:pic>
        <p:nvPicPr>
          <p:cNvPr id="1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1933545"/>
            <a:ext cx="2163402"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282128" y="1451811"/>
            <a:ext cx="1374094" cy="461665"/>
          </a:xfrm>
          <a:prstGeom prst="rect">
            <a:avLst/>
          </a:prstGeom>
          <a:noFill/>
        </p:spPr>
        <p:txBody>
          <a:bodyPr wrap="none" rtlCol="0">
            <a:spAutoFit/>
          </a:bodyPr>
          <a:lstStyle/>
          <a:p>
            <a:r>
              <a:rPr lang="en-US" sz="2400" b="1" u="sng" dirty="0" smtClean="0"/>
              <a:t>Mundane</a:t>
            </a:r>
            <a:endParaRPr lang="en-US" sz="1400" b="1" u="sng" dirty="0"/>
          </a:p>
        </p:txBody>
      </p:sp>
      <p:sp>
        <p:nvSpPr>
          <p:cNvPr id="12" name="TextBox 11"/>
          <p:cNvSpPr txBox="1"/>
          <p:nvPr/>
        </p:nvSpPr>
        <p:spPr>
          <a:xfrm>
            <a:off x="6400800" y="1447800"/>
            <a:ext cx="2733441" cy="461665"/>
          </a:xfrm>
          <a:prstGeom prst="rect">
            <a:avLst/>
          </a:prstGeom>
          <a:noFill/>
        </p:spPr>
        <p:txBody>
          <a:bodyPr wrap="none" rtlCol="0">
            <a:spAutoFit/>
          </a:bodyPr>
          <a:lstStyle/>
          <a:p>
            <a:r>
              <a:rPr lang="en-US" sz="2400" b="1" u="sng" dirty="0" smtClean="0"/>
              <a:t>Science Fiction</a:t>
            </a:r>
            <a:endParaRPr lang="en-US" sz="1400" b="1" u="sng" dirty="0"/>
          </a:p>
        </p:txBody>
      </p:sp>
      <p:sp>
        <p:nvSpPr>
          <p:cNvPr id="18" name="TextBox 17"/>
          <p:cNvSpPr txBox="1"/>
          <p:nvPr/>
        </p:nvSpPr>
        <p:spPr>
          <a:xfrm>
            <a:off x="3238898" y="2190690"/>
            <a:ext cx="2552302" cy="830997"/>
          </a:xfrm>
          <a:prstGeom prst="rect">
            <a:avLst/>
          </a:prstGeom>
          <a:noFill/>
        </p:spPr>
        <p:txBody>
          <a:bodyPr wrap="none" rtlCol="0">
            <a:spAutoFit/>
          </a:bodyPr>
          <a:lstStyle/>
          <a:p>
            <a:r>
              <a:rPr lang="en-US" sz="4800" b="1" dirty="0" smtClean="0">
                <a:solidFill>
                  <a:srgbClr val="C00000"/>
                </a:solidFill>
              </a:rPr>
              <a:t>(     )</a:t>
            </a:r>
            <a:endParaRPr lang="en-US" sz="4800" b="1" dirty="0">
              <a:solidFill>
                <a:srgbClr val="C00000"/>
              </a:solidFill>
            </a:endParaRPr>
          </a:p>
        </p:txBody>
      </p:sp>
      <p:cxnSp>
        <p:nvCxnSpPr>
          <p:cNvPr id="6" name="Straight Connector 5"/>
          <p:cNvCxnSpPr/>
          <p:nvPr/>
        </p:nvCxnSpPr>
        <p:spPr bwMode="auto">
          <a:xfrm>
            <a:off x="622677" y="5943600"/>
            <a:ext cx="5778123" cy="0"/>
          </a:xfrm>
          <a:prstGeom prst="line">
            <a:avLst/>
          </a:prstGeom>
          <a:ln>
            <a:solidFill>
              <a:srgbClr val="C00000"/>
            </a:solidFill>
            <a:headEnd type="none" w="med" len="med"/>
            <a:tailEnd type="none" w="med" len="med"/>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1376582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1" grpId="0"/>
      <p:bldP spid="12"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Grp="1" noChangeArrowheads="1"/>
          </p:cNvSpPr>
          <p:nvPr>
            <p:ph type="sldNum" sz="quarter" idx="12"/>
          </p:nvPr>
        </p:nvSpPr>
        <p:spPr>
          <a:xfrm>
            <a:off x="457200" y="6245225"/>
            <a:ext cx="2133600" cy="476250"/>
          </a:xfrm>
          <a:noFill/>
        </p:spPr>
        <p:txBody>
          <a:bodyPr/>
          <a:lstStyle/>
          <a:p>
            <a:pPr algn="l"/>
            <a:fld id="{785C8B04-0394-4B41-97E3-B6EC6DAF3B14}" type="slidenum">
              <a:rPr lang="en-US" smtClean="0"/>
              <a:pPr algn="l"/>
              <a:t>30</a:t>
            </a:fld>
            <a:endParaRPr lang="en-US" smtClean="0"/>
          </a:p>
        </p:txBody>
      </p:sp>
      <p:sp>
        <p:nvSpPr>
          <p:cNvPr id="26627" name="Rectangle 2"/>
          <p:cNvSpPr>
            <a:spLocks noGrp="1" noChangeArrowheads="1"/>
          </p:cNvSpPr>
          <p:nvPr>
            <p:ph type="title"/>
          </p:nvPr>
        </p:nvSpPr>
        <p:spPr/>
        <p:txBody>
          <a:bodyPr/>
          <a:lstStyle/>
          <a:p>
            <a:r>
              <a:rPr lang="en-US" smtClean="0"/>
              <a:t>Insight</a:t>
            </a:r>
          </a:p>
        </p:txBody>
      </p:sp>
      <p:sp>
        <p:nvSpPr>
          <p:cNvPr id="26628" name="Rectangle 3"/>
          <p:cNvSpPr>
            <a:spLocks noGrp="1" noChangeArrowheads="1"/>
          </p:cNvSpPr>
          <p:nvPr>
            <p:ph type="body" idx="1"/>
          </p:nvPr>
        </p:nvSpPr>
        <p:spPr/>
        <p:txBody>
          <a:bodyPr/>
          <a:lstStyle/>
          <a:p>
            <a:pPr>
              <a:buFontTx/>
              <a:buNone/>
            </a:pPr>
            <a:r>
              <a:rPr lang="en-US" dirty="0" smtClean="0"/>
              <a:t>Sketches are not arbitrary constraint systems</a:t>
            </a:r>
          </a:p>
          <a:p>
            <a:pPr lvl="1"/>
            <a:r>
              <a:rPr lang="en-US" dirty="0" smtClean="0"/>
              <a:t>They express the high level structure of a program</a:t>
            </a:r>
          </a:p>
          <a:p>
            <a:pPr lvl="1"/>
            <a:endParaRPr lang="en-US" dirty="0" smtClean="0"/>
          </a:p>
          <a:p>
            <a:pPr>
              <a:buFontTx/>
              <a:buNone/>
            </a:pPr>
            <a:r>
              <a:rPr lang="en-US" dirty="0" smtClean="0"/>
              <a:t>A small number of inputs can be enough</a:t>
            </a:r>
          </a:p>
          <a:p>
            <a:pPr lvl="1"/>
            <a:r>
              <a:rPr lang="en-US" dirty="0" smtClean="0"/>
              <a:t>focus on corner cases</a:t>
            </a:r>
          </a:p>
          <a:p>
            <a:pPr lvl="1"/>
            <a:endParaRPr lang="en-US" dirty="0" smtClean="0"/>
          </a:p>
          <a:p>
            <a:pPr lvl="1"/>
            <a:endParaRPr lang="en-US" dirty="0" smtClean="0"/>
          </a:p>
          <a:p>
            <a:pPr lvl="1"/>
            <a:endParaRPr lang="en-US" dirty="0" smtClean="0"/>
          </a:p>
          <a:p>
            <a:pPr lvl="1"/>
            <a:endParaRPr lang="en-US" dirty="0" smtClean="0"/>
          </a:p>
          <a:p>
            <a:pPr>
              <a:buFontTx/>
              <a:buNone/>
            </a:pPr>
            <a:r>
              <a:rPr lang="en-US" dirty="0" smtClean="0"/>
              <a:t>This is an inductive synthesis problem !</a:t>
            </a:r>
          </a:p>
        </p:txBody>
      </p:sp>
      <p:grpSp>
        <p:nvGrpSpPr>
          <p:cNvPr id="2" name="Group 5"/>
          <p:cNvGrpSpPr>
            <a:grpSpLocks/>
          </p:cNvGrpSpPr>
          <p:nvPr/>
        </p:nvGrpSpPr>
        <p:grpSpPr bwMode="auto">
          <a:xfrm>
            <a:off x="1905000" y="4138613"/>
            <a:ext cx="4953001" cy="1103313"/>
            <a:chOff x="891" y="1934"/>
            <a:chExt cx="3120" cy="695"/>
          </a:xfrm>
        </p:grpSpPr>
        <mc:AlternateContent xmlns:mc="http://schemas.openxmlformats.org/markup-compatibility/2006">
          <mc:Choice xmlns:a14="http://schemas.microsoft.com/office/drawing/2010/main" Requires="a14">
            <p:sp>
              <p:nvSpPr>
                <p:cNvPr id="26635" name="Text Box 10"/>
                <p:cNvSpPr txBox="1">
                  <a:spLocks noChangeArrowheads="1"/>
                </p:cNvSpPr>
                <p:nvPr/>
              </p:nvSpPr>
              <p:spPr bwMode="auto">
                <a:xfrm>
                  <a:off x="891" y="1934"/>
                  <a:ext cx="2563" cy="407"/>
                </a:xfrm>
                <a:prstGeom prst="rect">
                  <a:avLst/>
                </a:prstGeom>
                <a:noFill/>
                <a:ln w="9525">
                  <a:noFill/>
                  <a:miter lim="800000"/>
                  <a:headEnd/>
                  <a:tailEnd/>
                </a:ln>
              </p:spPr>
              <p:txBody>
                <a:bodyPr wrap="none">
                  <a:spAutoFit/>
                </a:bodyPr>
                <a:lstStyle/>
                <a:p>
                  <a14:m>
                    <m:oMathPara xmlns:m="http://schemas.openxmlformats.org/officeDocument/2006/math">
                      <m:oMathParaPr>
                        <m:jc m:val="centerGroup"/>
                      </m:oMathParaPr>
                      <m:oMath xmlns:m="http://schemas.openxmlformats.org/officeDocument/2006/math">
                        <m:r>
                          <a:rPr lang="en-US" sz="3600" b="0" i="1" dirty="0" smtClean="0">
                            <a:latin typeface="Cambria Math"/>
                          </a:rPr>
                          <m:t>∃</m:t>
                        </m:r>
                        <m:r>
                          <a:rPr lang="en-US" sz="3600" b="0" i="1" dirty="0" smtClean="0">
                            <a:latin typeface="Cambria Math"/>
                          </a:rPr>
                          <m:t>𝑐</m:t>
                        </m:r>
                        <m:r>
                          <a:rPr lang="en-US" sz="3600" b="0" i="1" dirty="0" smtClean="0">
                            <a:latin typeface="Cambria Math"/>
                          </a:rPr>
                          <m:t> ∀</m:t>
                        </m:r>
                        <m:r>
                          <a:rPr lang="en-US" sz="3600" b="0" i="1" dirty="0" smtClean="0">
                            <a:latin typeface="Cambria Math"/>
                          </a:rPr>
                          <m:t>𝑖𝑛</m:t>
                        </m:r>
                        <m:r>
                          <a:rPr lang="en-US" sz="3600" b="0" i="1" dirty="0" smtClean="0">
                            <a:latin typeface="Cambria Math"/>
                          </a:rPr>
                          <m:t>∈</m:t>
                        </m:r>
                        <m:r>
                          <a:rPr lang="en-US" sz="3600" b="0" i="1" dirty="0" smtClean="0">
                            <a:latin typeface="Cambria Math"/>
                          </a:rPr>
                          <m:t>𝐸</m:t>
                        </m:r>
                        <m:r>
                          <a:rPr lang="en-US" sz="3600" b="0" i="1" dirty="0" smtClean="0">
                            <a:latin typeface="Cambria Math"/>
                          </a:rPr>
                          <m:t> </m:t>
                        </m:r>
                        <m:r>
                          <a:rPr lang="en-US" sz="3600" b="0" i="1" dirty="0" smtClean="0">
                            <a:latin typeface="Cambria Math"/>
                          </a:rPr>
                          <m:t>𝑄</m:t>
                        </m:r>
                        <m:r>
                          <a:rPr lang="en-US" sz="3600" b="0" i="1" dirty="0" smtClean="0">
                            <a:latin typeface="Cambria Math"/>
                          </a:rPr>
                          <m:t>(</m:t>
                        </m:r>
                        <m:r>
                          <a:rPr lang="en-US" sz="3600" b="0" i="1" dirty="0" smtClean="0">
                            <a:latin typeface="Cambria Math"/>
                          </a:rPr>
                          <m:t>𝑖𝑛</m:t>
                        </m:r>
                        <m:r>
                          <a:rPr lang="en-US" sz="3600" b="0" i="1" dirty="0" smtClean="0">
                            <a:latin typeface="Cambria Math"/>
                          </a:rPr>
                          <m:t>, </m:t>
                        </m:r>
                        <m:r>
                          <a:rPr lang="en-US" sz="3600" b="0" i="1" dirty="0" smtClean="0">
                            <a:latin typeface="Cambria Math"/>
                          </a:rPr>
                          <m:t>𝑐</m:t>
                        </m:r>
                        <m:r>
                          <a:rPr lang="en-US" sz="3600" b="0" i="1" dirty="0" smtClean="0">
                            <a:latin typeface="Cambria Math"/>
                          </a:rPr>
                          <m:t>)</m:t>
                        </m:r>
                      </m:oMath>
                    </m:oMathPara>
                  </a14:m>
                  <a:endParaRPr lang="en-US" sz="3600" dirty="0">
                    <a:latin typeface="Arial" charset="0"/>
                  </a:endParaRPr>
                </a:p>
              </p:txBody>
            </p:sp>
          </mc:Choice>
          <mc:Fallback>
            <p:sp>
              <p:nvSpPr>
                <p:cNvPr id="26635" name="Text Box 10"/>
                <p:cNvSpPr txBox="1">
                  <a:spLocks noRot="1" noChangeAspect="1" noMove="1" noResize="1" noEditPoints="1" noAdjustHandles="1" noChangeArrowheads="1" noChangeShapeType="1" noTextEdit="1"/>
                </p:cNvSpPr>
                <p:nvPr/>
              </p:nvSpPr>
              <p:spPr bwMode="auto">
                <a:xfrm>
                  <a:off x="891" y="1934"/>
                  <a:ext cx="2563" cy="407"/>
                </a:xfrm>
                <a:prstGeom prst="rect">
                  <a:avLst/>
                </a:prstGeom>
                <a:blipFill rotWithShape="1">
                  <a:blip r:embed="rId3"/>
                  <a:stretch>
                    <a:fillRect/>
                  </a:stretch>
                </a:blipFill>
                <a:ln w="9525">
                  <a:noFill/>
                  <a:miter lim="800000"/>
                  <a:headEnd/>
                  <a:tailEnd/>
                </a:ln>
              </p:spPr>
              <p:txBody>
                <a:bodyPr/>
                <a:lstStyle/>
                <a:p>
                  <a:r>
                    <a:rPr lang="en-US">
                      <a:noFill/>
                    </a:rPr>
                    <a:t> </a:t>
                  </a:r>
                </a:p>
              </p:txBody>
            </p:sp>
          </mc:Fallback>
        </mc:AlternateContent>
        <p:sp>
          <p:nvSpPr>
            <p:cNvPr id="26632" name="Text Box 11"/>
            <p:cNvSpPr txBox="1">
              <a:spLocks noChangeArrowheads="1"/>
            </p:cNvSpPr>
            <p:nvPr/>
          </p:nvSpPr>
          <p:spPr bwMode="auto">
            <a:xfrm>
              <a:off x="2185" y="2341"/>
              <a:ext cx="1826" cy="288"/>
            </a:xfrm>
            <a:prstGeom prst="rect">
              <a:avLst/>
            </a:prstGeom>
            <a:noFill/>
            <a:ln w="9525">
              <a:noFill/>
              <a:miter lim="800000"/>
              <a:headEnd/>
              <a:tailEnd/>
            </a:ln>
          </p:spPr>
          <p:txBody>
            <a:bodyPr wrap="none">
              <a:spAutoFit/>
            </a:bodyPr>
            <a:lstStyle/>
            <a:p>
              <a:r>
                <a:rPr lang="en-US" dirty="0">
                  <a:latin typeface="Montara Std Gothic" pitchFamily="34" charset="0"/>
                </a:rPr>
                <a:t>where E  = {x</a:t>
              </a:r>
              <a:r>
                <a:rPr lang="en-US" baseline="-25000" dirty="0">
                  <a:latin typeface="Montara Std Gothic" pitchFamily="34" charset="0"/>
                </a:rPr>
                <a:t>1</a:t>
              </a:r>
              <a:r>
                <a:rPr lang="en-US" dirty="0">
                  <a:latin typeface="Montara Std Gothic" pitchFamily="34" charset="0"/>
                </a:rPr>
                <a:t>, x</a:t>
              </a:r>
              <a:r>
                <a:rPr lang="en-US" baseline="-25000" dirty="0">
                  <a:latin typeface="Montara Std Gothic" pitchFamily="34" charset="0"/>
                </a:rPr>
                <a:t>2</a:t>
              </a:r>
              <a:r>
                <a:rPr lang="en-US" dirty="0">
                  <a:latin typeface="Montara Std Gothic" pitchFamily="34" charset="0"/>
                </a:rPr>
                <a:t>, …, </a:t>
              </a:r>
              <a:r>
                <a:rPr lang="en-US" dirty="0" err="1">
                  <a:latin typeface="Montara Std Gothic" pitchFamily="34" charset="0"/>
                </a:rPr>
                <a:t>x</a:t>
              </a:r>
              <a:r>
                <a:rPr lang="en-US" baseline="-25000" dirty="0" err="1">
                  <a:latin typeface="Montara Std Gothic" pitchFamily="34" charset="0"/>
                </a:rPr>
                <a:t>k</a:t>
              </a:r>
              <a:r>
                <a:rPr lang="en-US" dirty="0">
                  <a:latin typeface="Montara Std Gothic" pitchFamily="34" charset="0"/>
                </a:rPr>
                <a:t>}</a:t>
              </a:r>
            </a:p>
          </p:txBody>
        </p:sp>
      </p:grpSp>
    </p:spTree>
    <p:extLst>
      <p:ext uri="{BB962C8B-B14F-4D97-AF65-F5344CB8AC3E}">
        <p14:creationId xmlns:p14="http://schemas.microsoft.com/office/powerpoint/2010/main" val="161693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62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62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8">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62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2"/>
          </p:nvPr>
        </p:nvSpPr>
        <p:spPr>
          <a:xfrm>
            <a:off x="457200" y="6245225"/>
            <a:ext cx="2133600" cy="476250"/>
          </a:xfrm>
          <a:noFill/>
        </p:spPr>
        <p:txBody>
          <a:bodyPr/>
          <a:lstStyle/>
          <a:p>
            <a:pPr algn="l"/>
            <a:fld id="{5C73A475-F2C8-410D-8006-69122AE8BBDA}" type="slidenum">
              <a:rPr lang="en-US" smtClean="0"/>
              <a:pPr algn="l"/>
              <a:t>31</a:t>
            </a:fld>
            <a:endParaRPr lang="en-US" smtClean="0"/>
          </a:p>
        </p:txBody>
      </p:sp>
      <p:sp>
        <p:nvSpPr>
          <p:cNvPr id="27651" name="Rectangle 2"/>
          <p:cNvSpPr>
            <a:spLocks noGrp="1" noChangeArrowheads="1"/>
          </p:cNvSpPr>
          <p:nvPr>
            <p:ph type="title"/>
          </p:nvPr>
        </p:nvSpPr>
        <p:spPr>
          <a:xfrm>
            <a:off x="457200" y="228600"/>
            <a:ext cx="8686800" cy="1143000"/>
          </a:xfrm>
        </p:spPr>
        <p:txBody>
          <a:bodyPr/>
          <a:lstStyle/>
          <a:p>
            <a:r>
              <a:rPr lang="en-US" sz="2800" smtClean="0"/>
              <a:t>Counterexample –Guided Inductive Synthesis (CEGIS)</a:t>
            </a:r>
          </a:p>
        </p:txBody>
      </p:sp>
      <p:sp>
        <p:nvSpPr>
          <p:cNvPr id="1130499" name="Rectangle 3"/>
          <p:cNvSpPr>
            <a:spLocks noChangeArrowheads="1"/>
          </p:cNvSpPr>
          <p:nvPr/>
        </p:nvSpPr>
        <p:spPr bwMode="auto">
          <a:xfrm>
            <a:off x="533400" y="3116263"/>
            <a:ext cx="3124200" cy="1639887"/>
          </a:xfrm>
          <a:prstGeom prst="rect">
            <a:avLst/>
          </a:prstGeom>
          <a:solidFill>
            <a:srgbClr val="FFFF99"/>
          </a:solidFill>
          <a:ln w="9525">
            <a:solidFill>
              <a:schemeClr val="tx1"/>
            </a:solidFill>
            <a:miter lim="800000"/>
            <a:headEnd/>
            <a:tailEnd/>
          </a:ln>
        </p:spPr>
        <p:txBody>
          <a:bodyPr anchor="ctr"/>
          <a:lstStyle/>
          <a:p>
            <a:pPr algn="ctr"/>
            <a:r>
              <a:rPr lang="en-US">
                <a:solidFill>
                  <a:schemeClr val="accent2"/>
                </a:solidFill>
              </a:rPr>
              <a:t>Inductive Synthesizer</a:t>
            </a:r>
          </a:p>
          <a:p>
            <a:endParaRPr lang="en-US" sz="1600"/>
          </a:p>
          <a:p>
            <a:endParaRPr lang="en-US" sz="1600"/>
          </a:p>
          <a:p>
            <a:endParaRPr lang="en-US" sz="1600"/>
          </a:p>
          <a:p>
            <a:r>
              <a:rPr lang="en-US" sz="1600"/>
              <a:t> </a:t>
            </a:r>
          </a:p>
          <a:p>
            <a:pPr>
              <a:buFontTx/>
              <a:buChar char="•"/>
            </a:pPr>
            <a:endParaRPr lang="en-US" sz="1600"/>
          </a:p>
        </p:txBody>
      </p:sp>
      <p:cxnSp>
        <p:nvCxnSpPr>
          <p:cNvPr id="1130500" name="AutoShape 4"/>
          <p:cNvCxnSpPr>
            <a:cxnSpLocks noChangeShapeType="1"/>
            <a:stCxn id="1130499" idx="0"/>
            <a:endCxn id="1130515" idx="0"/>
          </p:cNvCxnSpPr>
          <p:nvPr/>
        </p:nvCxnSpPr>
        <p:spPr bwMode="auto">
          <a:xfrm rot="5400000" flipV="1">
            <a:off x="4399756" y="812007"/>
            <a:ext cx="39687" cy="4648200"/>
          </a:xfrm>
          <a:prstGeom prst="curvedConnector3">
            <a:avLst>
              <a:gd name="adj1" fmla="val -576000"/>
            </a:avLst>
          </a:prstGeom>
          <a:noFill/>
          <a:ln w="9525">
            <a:solidFill>
              <a:schemeClr val="tx1"/>
            </a:solidFill>
            <a:round/>
            <a:headEnd/>
            <a:tailEnd type="triangle" w="med" len="med"/>
          </a:ln>
        </p:spPr>
      </p:cxnSp>
      <p:cxnSp>
        <p:nvCxnSpPr>
          <p:cNvPr id="1130501" name="AutoShape 5"/>
          <p:cNvCxnSpPr>
            <a:cxnSpLocks noChangeShapeType="1"/>
            <a:stCxn id="1130509" idx="0"/>
            <a:endCxn id="1130499" idx="2"/>
          </p:cNvCxnSpPr>
          <p:nvPr/>
        </p:nvCxnSpPr>
        <p:spPr bwMode="auto">
          <a:xfrm rot="5400000" flipH="1" flipV="1">
            <a:off x="1844675" y="5006975"/>
            <a:ext cx="501650" cy="1588"/>
          </a:xfrm>
          <a:prstGeom prst="straightConnector1">
            <a:avLst/>
          </a:prstGeom>
          <a:noFill/>
          <a:ln w="9525">
            <a:solidFill>
              <a:schemeClr val="tx1"/>
            </a:solidFill>
            <a:round/>
            <a:headEnd/>
            <a:tailEnd type="triangle" w="med" len="med"/>
          </a:ln>
        </p:spPr>
      </p:cxnSp>
      <p:sp>
        <p:nvSpPr>
          <p:cNvPr id="1130502" name="Oval 6"/>
          <p:cNvSpPr>
            <a:spLocks noChangeArrowheads="1"/>
          </p:cNvSpPr>
          <p:nvPr/>
        </p:nvSpPr>
        <p:spPr bwMode="auto">
          <a:xfrm>
            <a:off x="3962400" y="3784600"/>
            <a:ext cx="876300" cy="285750"/>
          </a:xfrm>
          <a:prstGeom prst="ellipse">
            <a:avLst/>
          </a:prstGeom>
          <a:solidFill>
            <a:srgbClr val="FFFF99"/>
          </a:solidFill>
          <a:ln w="9525">
            <a:solidFill>
              <a:schemeClr val="tx1"/>
            </a:solidFill>
            <a:round/>
            <a:headEnd/>
            <a:tailEnd/>
          </a:ln>
        </p:spPr>
        <p:txBody>
          <a:bodyPr wrap="none" anchor="ctr"/>
          <a:lstStyle/>
          <a:p>
            <a:pPr algn="ctr"/>
            <a:r>
              <a:rPr lang="en-US" sz="1400">
                <a:solidFill>
                  <a:srgbClr val="CC0000"/>
                </a:solidFill>
              </a:rPr>
              <a:t>buggy</a:t>
            </a:r>
            <a:r>
              <a:rPr lang="en-US" sz="1400" b="1">
                <a:solidFill>
                  <a:srgbClr val="CC0000"/>
                </a:solidFill>
              </a:rPr>
              <a:t> </a:t>
            </a:r>
          </a:p>
        </p:txBody>
      </p:sp>
      <p:cxnSp>
        <p:nvCxnSpPr>
          <p:cNvPr id="1130503" name="AutoShape 7"/>
          <p:cNvCxnSpPr>
            <a:cxnSpLocks noChangeShapeType="1"/>
            <a:stCxn id="1130499" idx="3"/>
            <a:endCxn id="1130502" idx="2"/>
          </p:cNvCxnSpPr>
          <p:nvPr/>
        </p:nvCxnSpPr>
        <p:spPr bwMode="auto">
          <a:xfrm flipV="1">
            <a:off x="3657600" y="3927475"/>
            <a:ext cx="304800" cy="9525"/>
          </a:xfrm>
          <a:prstGeom prst="curvedConnector3">
            <a:avLst>
              <a:gd name="adj1" fmla="val 50000"/>
            </a:avLst>
          </a:prstGeom>
          <a:noFill/>
          <a:ln w="9525">
            <a:solidFill>
              <a:schemeClr val="tx1"/>
            </a:solidFill>
            <a:round/>
            <a:headEnd/>
            <a:tailEnd type="triangle" w="med" len="med"/>
          </a:ln>
        </p:spPr>
      </p:cxnSp>
      <p:sp>
        <p:nvSpPr>
          <p:cNvPr id="1130504" name="Text Box 8"/>
          <p:cNvSpPr txBox="1">
            <a:spLocks noChangeArrowheads="1"/>
          </p:cNvSpPr>
          <p:nvPr/>
        </p:nvSpPr>
        <p:spPr bwMode="auto">
          <a:xfrm>
            <a:off x="3352800" y="2514600"/>
            <a:ext cx="2270125" cy="336550"/>
          </a:xfrm>
          <a:prstGeom prst="rect">
            <a:avLst/>
          </a:prstGeom>
          <a:noFill/>
          <a:ln w="9525">
            <a:noFill/>
            <a:miter lim="800000"/>
            <a:headEnd/>
            <a:tailEnd/>
          </a:ln>
        </p:spPr>
        <p:txBody>
          <a:bodyPr wrap="none">
            <a:spAutoFit/>
          </a:bodyPr>
          <a:lstStyle/>
          <a:p>
            <a:r>
              <a:rPr lang="en-US" sz="1600"/>
              <a:t>candidate implementation</a:t>
            </a:r>
          </a:p>
        </p:txBody>
      </p:sp>
      <p:sp>
        <p:nvSpPr>
          <p:cNvPr id="1130505" name="Text Box 9"/>
          <p:cNvSpPr txBox="1">
            <a:spLocks noChangeArrowheads="1"/>
          </p:cNvSpPr>
          <p:nvPr/>
        </p:nvSpPr>
        <p:spPr bwMode="auto">
          <a:xfrm>
            <a:off x="3124200" y="5073650"/>
            <a:ext cx="1928813" cy="336550"/>
          </a:xfrm>
          <a:prstGeom prst="rect">
            <a:avLst/>
          </a:prstGeom>
          <a:noFill/>
          <a:ln w="9525">
            <a:noFill/>
            <a:miter lim="800000"/>
            <a:headEnd/>
            <a:tailEnd/>
          </a:ln>
        </p:spPr>
        <p:txBody>
          <a:bodyPr wrap="none">
            <a:spAutoFit/>
          </a:bodyPr>
          <a:lstStyle/>
          <a:p>
            <a:r>
              <a:rPr lang="en-US" sz="1600" dirty="0"/>
              <a:t>counterexample input</a:t>
            </a:r>
          </a:p>
        </p:txBody>
      </p:sp>
      <p:sp>
        <p:nvSpPr>
          <p:cNvPr id="1130506" name="Text Box 10"/>
          <p:cNvSpPr txBox="1">
            <a:spLocks noChangeArrowheads="1"/>
          </p:cNvSpPr>
          <p:nvPr/>
        </p:nvSpPr>
        <p:spPr bwMode="auto">
          <a:xfrm>
            <a:off x="1476375" y="2667000"/>
            <a:ext cx="884238" cy="366713"/>
          </a:xfrm>
          <a:prstGeom prst="rect">
            <a:avLst/>
          </a:prstGeom>
          <a:noFill/>
          <a:ln w="9525">
            <a:noFill/>
            <a:miter lim="800000"/>
            <a:headEnd/>
            <a:tailEnd/>
          </a:ln>
        </p:spPr>
        <p:txBody>
          <a:bodyPr wrap="none">
            <a:spAutoFit/>
          </a:bodyPr>
          <a:lstStyle/>
          <a:p>
            <a:r>
              <a:rPr lang="en-US"/>
              <a:t>succeed</a:t>
            </a:r>
          </a:p>
        </p:txBody>
      </p:sp>
      <p:sp>
        <p:nvSpPr>
          <p:cNvPr id="1130507" name="Text Box 11"/>
          <p:cNvSpPr txBox="1">
            <a:spLocks noChangeArrowheads="1"/>
          </p:cNvSpPr>
          <p:nvPr/>
        </p:nvSpPr>
        <p:spPr bwMode="auto">
          <a:xfrm>
            <a:off x="3657600" y="3475038"/>
            <a:ext cx="463550" cy="366712"/>
          </a:xfrm>
          <a:prstGeom prst="rect">
            <a:avLst/>
          </a:prstGeom>
          <a:noFill/>
          <a:ln w="9525">
            <a:noFill/>
            <a:miter lim="800000"/>
            <a:headEnd/>
            <a:tailEnd/>
          </a:ln>
        </p:spPr>
        <p:txBody>
          <a:bodyPr wrap="none">
            <a:spAutoFit/>
          </a:bodyPr>
          <a:lstStyle/>
          <a:p>
            <a:r>
              <a:rPr lang="en-US"/>
              <a:t>fail</a:t>
            </a:r>
          </a:p>
        </p:txBody>
      </p:sp>
      <p:sp>
        <p:nvSpPr>
          <p:cNvPr id="1130508" name="Text Box 12"/>
          <p:cNvSpPr txBox="1">
            <a:spLocks noChangeArrowheads="1"/>
          </p:cNvSpPr>
          <p:nvPr/>
        </p:nvSpPr>
        <p:spPr bwMode="auto">
          <a:xfrm>
            <a:off x="6096000" y="4527550"/>
            <a:ext cx="463550" cy="366713"/>
          </a:xfrm>
          <a:prstGeom prst="rect">
            <a:avLst/>
          </a:prstGeom>
          <a:noFill/>
          <a:ln w="9525">
            <a:noFill/>
            <a:miter lim="800000"/>
            <a:headEnd/>
            <a:tailEnd/>
          </a:ln>
        </p:spPr>
        <p:txBody>
          <a:bodyPr wrap="none">
            <a:spAutoFit/>
          </a:bodyPr>
          <a:lstStyle/>
          <a:p>
            <a:r>
              <a:rPr lang="en-US"/>
              <a:t>fail</a:t>
            </a:r>
          </a:p>
        </p:txBody>
      </p:sp>
      <p:sp>
        <p:nvSpPr>
          <p:cNvPr id="1130509" name="Rectangle 13"/>
          <p:cNvSpPr>
            <a:spLocks noChangeArrowheads="1"/>
          </p:cNvSpPr>
          <p:nvPr/>
        </p:nvSpPr>
        <p:spPr bwMode="auto">
          <a:xfrm>
            <a:off x="1409700" y="5257800"/>
            <a:ext cx="1371600" cy="228600"/>
          </a:xfrm>
          <a:prstGeom prst="rect">
            <a:avLst/>
          </a:prstGeom>
          <a:solidFill>
            <a:srgbClr val="FFFF99"/>
          </a:solidFill>
          <a:ln w="9525">
            <a:solidFill>
              <a:schemeClr val="tx1"/>
            </a:solidFill>
            <a:miter lim="800000"/>
            <a:headEnd/>
            <a:tailEnd/>
          </a:ln>
        </p:spPr>
        <p:txBody>
          <a:bodyPr wrap="none" anchor="ctr"/>
          <a:lstStyle/>
          <a:p>
            <a:pPr algn="ctr"/>
            <a:r>
              <a:rPr lang="en-US" sz="1100"/>
              <a:t>observation set E</a:t>
            </a:r>
          </a:p>
        </p:txBody>
      </p:sp>
      <p:sp>
        <p:nvSpPr>
          <p:cNvPr id="1130510" name="Line 14"/>
          <p:cNvSpPr>
            <a:spLocks noChangeShapeType="1"/>
          </p:cNvSpPr>
          <p:nvPr/>
        </p:nvSpPr>
        <p:spPr bwMode="auto">
          <a:xfrm flipH="1">
            <a:off x="2819400" y="5384663"/>
            <a:ext cx="2435225" cy="0"/>
          </a:xfrm>
          <a:prstGeom prst="line">
            <a:avLst/>
          </a:prstGeom>
          <a:noFill/>
          <a:ln w="9525">
            <a:solidFill>
              <a:schemeClr val="tx1"/>
            </a:solidFill>
            <a:round/>
            <a:headEnd/>
            <a:tailEnd type="triangle" w="med" len="med"/>
          </a:ln>
        </p:spPr>
        <p:txBody>
          <a:bodyPr/>
          <a:lstStyle/>
          <a:p>
            <a:endParaRPr lang="en-US"/>
          </a:p>
        </p:txBody>
      </p:sp>
      <p:cxnSp>
        <p:nvCxnSpPr>
          <p:cNvPr id="1130511" name="AutoShape 15"/>
          <p:cNvCxnSpPr>
            <a:cxnSpLocks noChangeShapeType="1"/>
            <a:stCxn id="1130515" idx="2"/>
            <a:endCxn id="1130510" idx="0"/>
          </p:cNvCxnSpPr>
          <p:nvPr/>
        </p:nvCxnSpPr>
        <p:spPr bwMode="auto">
          <a:xfrm rot="5400000">
            <a:off x="5570607" y="4211569"/>
            <a:ext cx="857113" cy="1489075"/>
          </a:xfrm>
          <a:prstGeom prst="curvedConnector3">
            <a:avLst>
              <a:gd name="adj1" fmla="val 97294"/>
            </a:avLst>
          </a:prstGeom>
          <a:noFill/>
          <a:ln w="9525">
            <a:solidFill>
              <a:schemeClr val="tx1"/>
            </a:solidFill>
            <a:round/>
            <a:headEnd/>
            <a:tailEnd/>
          </a:ln>
        </p:spPr>
      </p:cxnSp>
      <p:sp>
        <p:nvSpPr>
          <p:cNvPr id="1130512" name="Oval 16"/>
          <p:cNvSpPr>
            <a:spLocks noChangeArrowheads="1"/>
          </p:cNvSpPr>
          <p:nvPr/>
        </p:nvSpPr>
        <p:spPr bwMode="auto">
          <a:xfrm>
            <a:off x="8686800" y="3536950"/>
            <a:ext cx="304800" cy="285750"/>
          </a:xfrm>
          <a:prstGeom prst="ellipse">
            <a:avLst/>
          </a:prstGeom>
          <a:solidFill>
            <a:srgbClr val="339966"/>
          </a:solidFill>
          <a:ln w="9525">
            <a:solidFill>
              <a:schemeClr val="tx1"/>
            </a:solidFill>
            <a:round/>
            <a:headEnd/>
            <a:tailEnd/>
          </a:ln>
        </p:spPr>
        <p:txBody>
          <a:bodyPr wrap="none" anchor="ctr"/>
          <a:lstStyle/>
          <a:p>
            <a:pPr algn="ctr"/>
            <a:r>
              <a:rPr lang="en-US" sz="1400">
                <a:solidFill>
                  <a:schemeClr val="bg1"/>
                </a:solidFill>
              </a:rPr>
              <a:t>ok</a:t>
            </a:r>
          </a:p>
        </p:txBody>
      </p:sp>
      <p:cxnSp>
        <p:nvCxnSpPr>
          <p:cNvPr id="1130513" name="AutoShape 17"/>
          <p:cNvCxnSpPr>
            <a:cxnSpLocks noChangeShapeType="1"/>
            <a:stCxn id="1130515" idx="3"/>
            <a:endCxn id="1130512" idx="2"/>
          </p:cNvCxnSpPr>
          <p:nvPr/>
        </p:nvCxnSpPr>
        <p:spPr bwMode="auto">
          <a:xfrm flipV="1">
            <a:off x="8305800" y="3679825"/>
            <a:ext cx="381000" cy="161925"/>
          </a:xfrm>
          <a:prstGeom prst="straightConnector1">
            <a:avLst/>
          </a:prstGeom>
          <a:noFill/>
          <a:ln w="9525">
            <a:solidFill>
              <a:schemeClr val="tx1"/>
            </a:solidFill>
            <a:round/>
            <a:headEnd/>
            <a:tailEnd type="triangle" w="med" len="med"/>
          </a:ln>
        </p:spPr>
      </p:cxnSp>
      <p:sp>
        <p:nvSpPr>
          <p:cNvPr id="1130515" name="Rectangle 19"/>
          <p:cNvSpPr>
            <a:spLocks noChangeArrowheads="1"/>
          </p:cNvSpPr>
          <p:nvPr/>
        </p:nvSpPr>
        <p:spPr bwMode="auto">
          <a:xfrm>
            <a:off x="5181600" y="3155950"/>
            <a:ext cx="3124200" cy="1371600"/>
          </a:xfrm>
          <a:prstGeom prst="rect">
            <a:avLst/>
          </a:prstGeom>
          <a:solidFill>
            <a:srgbClr val="FFFF99"/>
          </a:solidFill>
          <a:ln w="9525">
            <a:solidFill>
              <a:schemeClr val="tx1"/>
            </a:solidFill>
            <a:miter lim="800000"/>
            <a:headEnd/>
            <a:tailEnd/>
          </a:ln>
        </p:spPr>
        <p:txBody>
          <a:bodyPr anchor="ctr"/>
          <a:lstStyle/>
          <a:p>
            <a:pPr algn="ctr"/>
            <a:r>
              <a:rPr lang="en-US">
                <a:solidFill>
                  <a:schemeClr val="accent2"/>
                </a:solidFill>
              </a:rPr>
              <a:t>Automated Validation</a:t>
            </a:r>
          </a:p>
          <a:p>
            <a:pPr>
              <a:buFontTx/>
              <a:buChar char="•"/>
            </a:pPr>
            <a:endParaRPr lang="en-US" sz="1600"/>
          </a:p>
          <a:p>
            <a:pPr>
              <a:buFontTx/>
              <a:buChar char="•"/>
            </a:pPr>
            <a:endParaRPr lang="en-US" sz="1600"/>
          </a:p>
          <a:p>
            <a:pPr>
              <a:buFontTx/>
              <a:buChar char="•"/>
            </a:pPr>
            <a:endParaRPr lang="en-US" sz="1600"/>
          </a:p>
        </p:txBody>
      </p:sp>
      <p:sp>
        <p:nvSpPr>
          <p:cNvPr id="1130516" name="Rectangle 20"/>
          <p:cNvSpPr>
            <a:spLocks noChangeArrowheads="1"/>
          </p:cNvSpPr>
          <p:nvPr/>
        </p:nvSpPr>
        <p:spPr bwMode="auto">
          <a:xfrm>
            <a:off x="5410200" y="3841750"/>
            <a:ext cx="2667000" cy="457200"/>
          </a:xfrm>
          <a:prstGeom prst="rect">
            <a:avLst/>
          </a:prstGeom>
          <a:solidFill>
            <a:schemeClr val="bg1">
              <a:alpha val="54117"/>
            </a:schemeClr>
          </a:solidFill>
          <a:ln w="9525">
            <a:solidFill>
              <a:schemeClr val="tx1"/>
            </a:solidFill>
            <a:prstDash val="dash"/>
            <a:miter lim="800000"/>
            <a:headEnd/>
            <a:tailEnd/>
          </a:ln>
        </p:spPr>
        <p:txBody>
          <a:bodyPr wrap="none" anchor="ctr"/>
          <a:lstStyle/>
          <a:p>
            <a:pPr algn="ctr"/>
            <a:r>
              <a:rPr lang="en-US" sz="1100"/>
              <a:t>Your verifier/checker  goes here</a:t>
            </a:r>
          </a:p>
        </p:txBody>
      </p:sp>
      <p:sp>
        <p:nvSpPr>
          <p:cNvPr id="1130517" name="Rectangle 21"/>
          <p:cNvSpPr>
            <a:spLocks noChangeArrowheads="1"/>
          </p:cNvSpPr>
          <p:nvPr/>
        </p:nvSpPr>
        <p:spPr bwMode="auto">
          <a:xfrm>
            <a:off x="477838" y="3462338"/>
            <a:ext cx="3200400" cy="914400"/>
          </a:xfrm>
          <a:prstGeom prst="rect">
            <a:avLst/>
          </a:prstGeom>
          <a:noFill/>
          <a:ln w="9525">
            <a:noFill/>
            <a:miter lim="800000"/>
            <a:headEnd/>
            <a:tailEnd/>
          </a:ln>
        </p:spPr>
        <p:txBody>
          <a:bodyPr/>
          <a:lstStyle/>
          <a:p>
            <a:pPr marL="342900" indent="-342900">
              <a:spcBef>
                <a:spcPct val="20000"/>
              </a:spcBef>
              <a:buFontTx/>
              <a:buChar char="•"/>
            </a:pPr>
            <a:r>
              <a:rPr lang="en-US" sz="1600"/>
              <a:t>Derive candidate implementation from concrete inputs.</a:t>
            </a:r>
          </a:p>
        </p:txBody>
      </p:sp>
      <p:sp>
        <p:nvSpPr>
          <p:cNvPr id="27670" name="Text Box 23"/>
          <p:cNvSpPr txBox="1">
            <a:spLocks noChangeArrowheads="1"/>
          </p:cNvSpPr>
          <p:nvPr/>
        </p:nvSpPr>
        <p:spPr bwMode="auto">
          <a:xfrm>
            <a:off x="304800" y="1371600"/>
            <a:ext cx="2155825" cy="523875"/>
          </a:xfrm>
          <a:prstGeom prst="rect">
            <a:avLst/>
          </a:prstGeom>
          <a:noFill/>
          <a:ln w="9525">
            <a:noFill/>
            <a:miter lim="800000"/>
            <a:headEnd/>
            <a:tailEnd/>
          </a:ln>
        </p:spPr>
        <p:txBody>
          <a:bodyPr wrap="none">
            <a:spAutoFit/>
          </a:bodyPr>
          <a:lstStyle/>
          <a:p>
            <a:r>
              <a:rPr lang="en-US" sz="2800" u="sng">
                <a:solidFill>
                  <a:srgbClr val="A50021"/>
                </a:solidFill>
              </a:rPr>
              <a:t>Sequential</a:t>
            </a:r>
            <a:endParaRPr lang="en-US" sz="3200" u="sng">
              <a:solidFill>
                <a:srgbClr val="A50021"/>
              </a:solidFill>
            </a:endParaRPr>
          </a:p>
        </p:txBody>
      </p:sp>
      <mc:AlternateContent xmlns:mc="http://schemas.openxmlformats.org/markup-compatibility/2006">
        <mc:Choice xmlns:a14="http://schemas.microsoft.com/office/drawing/2010/main" Requires="a14">
          <p:sp>
            <p:nvSpPr>
              <p:cNvPr id="26" name="Text Box 6"/>
              <p:cNvSpPr txBox="1">
                <a:spLocks noChangeArrowheads="1"/>
              </p:cNvSpPr>
              <p:nvPr/>
            </p:nvSpPr>
            <p:spPr bwMode="auto">
              <a:xfrm>
                <a:off x="914400" y="4225114"/>
                <a:ext cx="2209800" cy="533400"/>
              </a:xfrm>
              <a:prstGeom prst="rect">
                <a:avLst/>
              </a:prstGeom>
              <a:noFill/>
              <a:ln w="9525">
                <a:noFill/>
                <a:miter lim="800000"/>
                <a:headEnd/>
                <a:tailEnd/>
              </a:ln>
            </p:spPr>
            <p:txBody>
              <a:bodyPr wrap="none"/>
              <a:lstStyle/>
              <a:p>
                <a:pPr/>
                <a14:m>
                  <m:oMathPara xmlns:m="http://schemas.openxmlformats.org/officeDocument/2006/math">
                    <m:oMathParaPr>
                      <m:jc m:val="centerGroup"/>
                    </m:oMathParaPr>
                    <m:oMath xmlns:m="http://schemas.openxmlformats.org/officeDocument/2006/math">
                      <m:r>
                        <a:rPr lang="en-US" sz="2400" i="1" dirty="0" smtClean="0">
                          <a:latin typeface="Cambria Math"/>
                        </a:rPr>
                        <m:t>∃</m:t>
                      </m:r>
                      <m:r>
                        <a:rPr lang="en-US" sz="2400" i="1" dirty="0" smtClean="0">
                          <a:latin typeface="Cambria Math"/>
                        </a:rPr>
                        <m:t>𝑐</m:t>
                      </m:r>
                      <m:r>
                        <a:rPr lang="en-US" sz="2400" i="1" dirty="0" smtClean="0">
                          <a:latin typeface="Cambria Math"/>
                        </a:rPr>
                        <m:t> ∀</m:t>
                      </m:r>
                      <m:r>
                        <a:rPr lang="en-US" sz="2400" i="1" dirty="0" smtClean="0">
                          <a:latin typeface="Cambria Math"/>
                        </a:rPr>
                        <m:t>𝑖𝑛</m:t>
                      </m:r>
                      <m:r>
                        <a:rPr lang="en-US" sz="2400" i="1" dirty="0" smtClean="0">
                          <a:latin typeface="Cambria Math"/>
                        </a:rPr>
                        <m:t>∈</m:t>
                      </m:r>
                      <m:r>
                        <a:rPr lang="en-US" sz="2400" i="1" dirty="0" smtClean="0">
                          <a:latin typeface="Cambria Math"/>
                        </a:rPr>
                        <m:t>𝐸</m:t>
                      </m:r>
                      <m:r>
                        <a:rPr lang="en-US" sz="2400" i="1" dirty="0" smtClean="0">
                          <a:latin typeface="Cambria Math"/>
                        </a:rPr>
                        <m:t> </m:t>
                      </m:r>
                      <m:r>
                        <a:rPr lang="en-US" sz="2400" b="0" i="1" dirty="0" smtClean="0">
                          <a:latin typeface="Cambria Math"/>
                        </a:rPr>
                        <m:t>𝑄</m:t>
                      </m:r>
                      <m:r>
                        <a:rPr lang="en-US" sz="2400" i="1" dirty="0">
                          <a:latin typeface="Cambria Math"/>
                        </a:rPr>
                        <m:t>(</m:t>
                      </m:r>
                      <m:r>
                        <a:rPr lang="en-US" sz="2400" i="1" dirty="0">
                          <a:latin typeface="Cambria Math"/>
                        </a:rPr>
                        <m:t>𝑖𝑛</m:t>
                      </m:r>
                      <m:r>
                        <a:rPr lang="en-US" sz="2400" i="1" dirty="0">
                          <a:latin typeface="Cambria Math"/>
                        </a:rPr>
                        <m:t>, </m:t>
                      </m:r>
                      <m:r>
                        <a:rPr lang="en-US" sz="2400" i="1" dirty="0">
                          <a:latin typeface="Cambria Math"/>
                        </a:rPr>
                        <m:t>𝑐</m:t>
                      </m:r>
                      <m:r>
                        <a:rPr lang="en-US" sz="2400" i="1" dirty="0">
                          <a:latin typeface="Cambria Math"/>
                        </a:rPr>
                        <m:t>)</m:t>
                      </m:r>
                    </m:oMath>
                  </m:oMathPara>
                </a14:m>
                <a:endParaRPr lang="en-US" sz="2400" dirty="0">
                  <a:latin typeface="Arial" charset="0"/>
                </a:endParaRPr>
              </a:p>
            </p:txBody>
          </p:sp>
        </mc:Choice>
        <mc:Fallback>
          <p:sp>
            <p:nvSpPr>
              <p:cNvPr id="26" name="Text Box 6"/>
              <p:cNvSpPr txBox="1">
                <a:spLocks noRot="1" noChangeAspect="1" noMove="1" noResize="1" noEditPoints="1" noAdjustHandles="1" noChangeArrowheads="1" noChangeShapeType="1" noTextEdit="1"/>
              </p:cNvSpPr>
              <p:nvPr/>
            </p:nvSpPr>
            <p:spPr bwMode="auto">
              <a:xfrm>
                <a:off x="914400" y="4225114"/>
                <a:ext cx="2209800" cy="533400"/>
              </a:xfrm>
              <a:prstGeom prst="rect">
                <a:avLst/>
              </a:prstGeom>
              <a:blipFill rotWithShape="1">
                <a:blip r:embed="rId4"/>
                <a:stretch>
                  <a:fillRect r="-23416" b="-3409"/>
                </a:stretch>
              </a:blipFill>
              <a:ln w="9525">
                <a:noFill/>
                <a:miter lim="800000"/>
                <a:headEnd/>
                <a:tailEn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1012596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304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30517">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3050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3050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3050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3050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3050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3050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3050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3050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305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305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3051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3051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13051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13051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3050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305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0499" grpId="0" animBg="1"/>
      <p:bldP spid="1130502" grpId="0" animBg="1"/>
      <p:bldP spid="1130504" grpId="0"/>
      <p:bldP spid="1130505" grpId="0"/>
      <p:bldP spid="1130506" grpId="0"/>
      <p:bldP spid="1130507" grpId="0"/>
      <p:bldP spid="1130508" grpId="0"/>
      <p:bldP spid="1130509" grpId="0" animBg="1"/>
      <p:bldP spid="1130510" grpId="0" animBg="1"/>
      <p:bldP spid="1130512" grpId="0" animBg="1"/>
      <p:bldP spid="1130515" grpId="0" animBg="1"/>
      <p:bldP spid="1130516" grpId="0" animBg="1"/>
      <p:bldP spid="1130517" grpId="0" build="p"/>
      <p:bldP spid="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What about concurrency?</a:t>
            </a:r>
            <a:endParaRPr lang="en-US" dirty="0"/>
          </a:p>
        </p:txBody>
      </p:sp>
      <p:sp>
        <p:nvSpPr>
          <p:cNvPr id="7" name="Subtitle 6"/>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203520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Reframing the problem</a:t>
            </a:r>
            <a:endParaRPr lang="en-US" dirty="0"/>
          </a:p>
        </p:txBody>
      </p:sp>
      <p:sp>
        <p:nvSpPr>
          <p:cNvPr id="3" name="Content Placeholder 2"/>
          <p:cNvSpPr>
            <a:spLocks noGrp="1"/>
          </p:cNvSpPr>
          <p:nvPr>
            <p:ph idx="1"/>
          </p:nvPr>
        </p:nvSpPr>
        <p:spPr>
          <a:xfrm>
            <a:off x="165100" y="1600200"/>
            <a:ext cx="8978900" cy="4525963"/>
          </a:xfrm>
        </p:spPr>
        <p:txBody>
          <a:bodyPr/>
          <a:lstStyle/>
          <a:p>
            <a:pPr>
              <a:buNone/>
            </a:pPr>
            <a:r>
              <a:rPr lang="en-US" dirty="0" smtClean="0"/>
              <a:t>Sequential constraints are in terms of inputs</a:t>
            </a:r>
          </a:p>
          <a:p>
            <a:pPr lvl="1"/>
            <a:r>
              <a:rPr lang="en-US" dirty="0" smtClean="0"/>
              <a:t>derived from the sequential semantics of the program</a:t>
            </a:r>
          </a:p>
          <a:p>
            <a:pPr lvl="1"/>
            <a:endParaRPr lang="en-US" dirty="0" smtClean="0"/>
          </a:p>
          <a:p>
            <a:pPr lvl="1"/>
            <a:endParaRPr lang="en-US" dirty="0" smtClean="0"/>
          </a:p>
          <a:p>
            <a:pPr lvl="1"/>
            <a:endParaRPr lang="en-US" sz="1600" dirty="0" smtClean="0"/>
          </a:p>
          <a:p>
            <a:pPr>
              <a:buNone/>
            </a:pPr>
            <a:r>
              <a:rPr lang="en-US" dirty="0" smtClean="0"/>
              <a:t>Concurrent constraints defined in terms of traces</a:t>
            </a:r>
          </a:p>
          <a:p>
            <a:pPr lvl="1"/>
            <a:r>
              <a:rPr lang="en-US" dirty="0" smtClean="0"/>
              <a:t>traces have sequential semantics</a:t>
            </a:r>
            <a:endParaRPr lang="en-US" dirty="0"/>
          </a:p>
        </p:txBody>
      </p:sp>
      <p:grpSp>
        <p:nvGrpSpPr>
          <p:cNvPr id="4" name="Group 4"/>
          <p:cNvGrpSpPr>
            <a:grpSpLocks/>
          </p:cNvGrpSpPr>
          <p:nvPr/>
        </p:nvGrpSpPr>
        <p:grpSpPr bwMode="auto">
          <a:xfrm>
            <a:off x="2286000" y="2768600"/>
            <a:ext cx="4600575" cy="660400"/>
            <a:chOff x="1134" y="1248"/>
            <a:chExt cx="2898" cy="416"/>
          </a:xfrm>
        </p:grpSpPr>
        <p:sp>
          <p:nvSpPr>
            <p:cNvPr id="5" name="Text Box 5"/>
            <p:cNvSpPr txBox="1">
              <a:spLocks noChangeArrowheads="1"/>
            </p:cNvSpPr>
            <p:nvPr/>
          </p:nvSpPr>
          <p:spPr bwMode="auto">
            <a:xfrm>
              <a:off x="2640" y="1309"/>
              <a:ext cx="1392" cy="336"/>
            </a:xfrm>
            <a:prstGeom prst="rect">
              <a:avLst/>
            </a:prstGeom>
            <a:noFill/>
            <a:ln w="9525">
              <a:noFill/>
              <a:miter lim="800000"/>
              <a:headEnd/>
              <a:tailEnd/>
            </a:ln>
          </p:spPr>
          <p:txBody>
            <a:bodyPr wrap="none"/>
            <a:lstStyle/>
            <a:p>
              <a:pPr>
                <a:lnSpc>
                  <a:spcPct val="80000"/>
                </a:lnSpc>
                <a:spcBef>
                  <a:spcPct val="20000"/>
                </a:spcBef>
              </a:pPr>
              <a:r>
                <a:rPr lang="en-US" sz="3200" dirty="0">
                  <a:latin typeface="Montara Std Gothic" pitchFamily="34" charset="0"/>
                  <a:sym typeface="Math C" pitchFamily="2" charset="2"/>
                </a:rPr>
                <a:t>Q(x, </a:t>
              </a:r>
              <a:r>
                <a:rPr lang="el-GR" sz="3200" dirty="0" smtClean="0">
                  <a:solidFill>
                    <a:srgbClr val="700015"/>
                  </a:solidFill>
                </a:rPr>
                <a:t>φ</a:t>
              </a:r>
              <a:r>
                <a:rPr lang="en-US" sz="3200" dirty="0" smtClean="0">
                  <a:solidFill>
                    <a:srgbClr val="700015"/>
                  </a:solidFill>
                  <a:latin typeface="Montara Std Gothic" pitchFamily="34" charset="0"/>
                </a:rPr>
                <a:t>)</a:t>
              </a:r>
              <a:endParaRPr lang="en-US" sz="3200" dirty="0">
                <a:solidFill>
                  <a:srgbClr val="700015"/>
                </a:solidFill>
                <a:latin typeface="Montara Std Gothic" pitchFamily="34" charset="0"/>
              </a:endParaRPr>
            </a:p>
          </p:txBody>
        </p:sp>
        <p:grpSp>
          <p:nvGrpSpPr>
            <p:cNvPr id="6" name="Group 6"/>
            <p:cNvGrpSpPr>
              <a:grpSpLocks/>
            </p:cNvGrpSpPr>
            <p:nvPr/>
          </p:nvGrpSpPr>
          <p:grpSpPr bwMode="auto">
            <a:xfrm>
              <a:off x="1134" y="1248"/>
              <a:ext cx="1266" cy="416"/>
              <a:chOff x="750" y="1811"/>
              <a:chExt cx="1266" cy="416"/>
            </a:xfrm>
          </p:grpSpPr>
          <p:sp>
            <p:nvSpPr>
              <p:cNvPr id="7" name="Text Box 7"/>
              <p:cNvSpPr txBox="1">
                <a:spLocks noChangeArrowheads="1"/>
              </p:cNvSpPr>
              <p:nvPr/>
            </p:nvSpPr>
            <p:spPr bwMode="auto">
              <a:xfrm>
                <a:off x="1024" y="1824"/>
                <a:ext cx="992" cy="334"/>
              </a:xfrm>
              <a:prstGeom prst="rect">
                <a:avLst/>
              </a:prstGeom>
              <a:noFill/>
              <a:ln w="9525">
                <a:noFill/>
                <a:miter lim="800000"/>
                <a:headEnd/>
                <a:tailEnd/>
              </a:ln>
            </p:spPr>
            <p:txBody>
              <a:bodyPr wrap="none"/>
              <a:lstStyle/>
              <a:p>
                <a:r>
                  <a:rPr lang="el-GR" sz="3200" dirty="0" smtClean="0">
                    <a:solidFill>
                      <a:srgbClr val="700015"/>
                    </a:solidFill>
                  </a:rPr>
                  <a:t>φ</a:t>
                </a:r>
                <a:r>
                  <a:rPr lang="en-US" sz="3200" dirty="0" smtClean="0">
                    <a:latin typeface="Montara Std Gothic" pitchFamily="34" charset="0"/>
                  </a:rPr>
                  <a:t>.        </a:t>
                </a:r>
                <a:r>
                  <a:rPr lang="en-US" sz="3200" dirty="0" smtClean="0">
                    <a:latin typeface="Montara Std Gothic" pitchFamily="34" charset="0"/>
                  </a:rPr>
                  <a:t> </a:t>
                </a:r>
                <a:r>
                  <a:rPr lang="en-US" sz="3200" dirty="0">
                    <a:latin typeface="Montara Std Gothic" pitchFamily="34" charset="0"/>
                  </a:rPr>
                  <a:t>x.</a:t>
                </a:r>
              </a:p>
            </p:txBody>
          </p:sp>
          <p:sp>
            <p:nvSpPr>
              <p:cNvPr id="8" name="Text Box 8"/>
              <p:cNvSpPr txBox="1">
                <a:spLocks noChangeArrowheads="1"/>
              </p:cNvSpPr>
              <p:nvPr/>
            </p:nvSpPr>
            <p:spPr bwMode="auto">
              <a:xfrm rot="10800000">
                <a:off x="1454" y="1823"/>
                <a:ext cx="308" cy="404"/>
              </a:xfrm>
              <a:prstGeom prst="rect">
                <a:avLst/>
              </a:prstGeom>
              <a:noFill/>
              <a:ln w="9525">
                <a:noFill/>
                <a:miter lim="800000"/>
                <a:headEnd/>
                <a:tailEnd/>
              </a:ln>
            </p:spPr>
            <p:txBody>
              <a:bodyPr wrap="none">
                <a:spAutoFit/>
              </a:bodyPr>
              <a:lstStyle/>
              <a:p>
                <a:r>
                  <a:rPr lang="en-US" sz="3600" dirty="0">
                    <a:latin typeface="Arial" charset="0"/>
                  </a:rPr>
                  <a:t>A</a:t>
                </a:r>
              </a:p>
            </p:txBody>
          </p:sp>
          <p:sp>
            <p:nvSpPr>
              <p:cNvPr id="9" name="Text Box 9"/>
              <p:cNvSpPr txBox="1">
                <a:spLocks noChangeArrowheads="1"/>
              </p:cNvSpPr>
              <p:nvPr/>
            </p:nvSpPr>
            <p:spPr bwMode="auto">
              <a:xfrm rot="10800000">
                <a:off x="750" y="1811"/>
                <a:ext cx="388" cy="404"/>
              </a:xfrm>
              <a:prstGeom prst="rect">
                <a:avLst/>
              </a:prstGeom>
              <a:noFill/>
              <a:ln w="9525">
                <a:noFill/>
                <a:miter lim="800000"/>
                <a:headEnd/>
                <a:tailEnd/>
              </a:ln>
            </p:spPr>
            <p:txBody>
              <a:bodyPr wrap="none">
                <a:spAutoFit/>
              </a:bodyPr>
              <a:lstStyle/>
              <a:p>
                <a:r>
                  <a:rPr lang="en-US" sz="3600">
                    <a:latin typeface="Arial" charset="0"/>
                  </a:rPr>
                  <a:t> E</a:t>
                </a:r>
              </a:p>
            </p:txBody>
          </p:sp>
        </p:grpSp>
      </p:grpSp>
      <p:grpSp>
        <p:nvGrpSpPr>
          <p:cNvPr id="10" name="Group 4"/>
          <p:cNvGrpSpPr>
            <a:grpSpLocks/>
          </p:cNvGrpSpPr>
          <p:nvPr/>
        </p:nvGrpSpPr>
        <p:grpSpPr bwMode="auto">
          <a:xfrm>
            <a:off x="1981200" y="5283200"/>
            <a:ext cx="4600575" cy="660400"/>
            <a:chOff x="1134" y="1248"/>
            <a:chExt cx="2898" cy="416"/>
          </a:xfrm>
        </p:grpSpPr>
        <p:sp>
          <p:nvSpPr>
            <p:cNvPr id="11" name="Text Box 5"/>
            <p:cNvSpPr txBox="1">
              <a:spLocks noChangeArrowheads="1"/>
            </p:cNvSpPr>
            <p:nvPr/>
          </p:nvSpPr>
          <p:spPr bwMode="auto">
            <a:xfrm>
              <a:off x="2640" y="1308"/>
              <a:ext cx="1392" cy="336"/>
            </a:xfrm>
            <a:prstGeom prst="rect">
              <a:avLst/>
            </a:prstGeom>
            <a:noFill/>
            <a:ln w="9525">
              <a:noFill/>
              <a:miter lim="800000"/>
              <a:headEnd/>
              <a:tailEnd/>
            </a:ln>
          </p:spPr>
          <p:txBody>
            <a:bodyPr wrap="none"/>
            <a:lstStyle/>
            <a:p>
              <a:pPr>
                <a:lnSpc>
                  <a:spcPct val="80000"/>
                </a:lnSpc>
                <a:spcBef>
                  <a:spcPct val="20000"/>
                </a:spcBef>
              </a:pPr>
              <a:r>
                <a:rPr lang="en-US" sz="3200" dirty="0" smtClean="0">
                  <a:latin typeface="Montara Std Gothic" pitchFamily="34" charset="0"/>
                  <a:sym typeface="Math C" pitchFamily="2" charset="2"/>
                </a:rPr>
                <a:t>           </a:t>
              </a:r>
              <a:r>
                <a:rPr lang="en-US" sz="3200" dirty="0" smtClean="0">
                  <a:latin typeface="Montara Std Gothic" pitchFamily="34" charset="0"/>
                  <a:sym typeface="Math C" pitchFamily="2" charset="2"/>
                </a:rPr>
                <a:t>Q(t</a:t>
              </a:r>
              <a:r>
                <a:rPr lang="en-US" sz="3200" dirty="0" smtClean="0">
                  <a:latin typeface="Montara Std Gothic" pitchFamily="34" charset="0"/>
                  <a:sym typeface="Math C" pitchFamily="2" charset="2"/>
                </a:rPr>
                <a:t>, </a:t>
              </a:r>
              <a:r>
                <a:rPr lang="el-GR" sz="3200" dirty="0" smtClean="0">
                  <a:solidFill>
                    <a:srgbClr val="700015"/>
                  </a:solidFill>
                </a:rPr>
                <a:t>φ</a:t>
              </a:r>
              <a:r>
                <a:rPr lang="en-US" sz="3200" dirty="0" smtClean="0">
                  <a:solidFill>
                    <a:srgbClr val="700015"/>
                  </a:solidFill>
                  <a:latin typeface="Montara Std Gothic" pitchFamily="34" charset="0"/>
                </a:rPr>
                <a:t>)</a:t>
              </a:r>
              <a:endParaRPr lang="en-US" sz="3200" dirty="0">
                <a:solidFill>
                  <a:srgbClr val="700015"/>
                </a:solidFill>
                <a:latin typeface="Montara Std Gothic" pitchFamily="34" charset="0"/>
              </a:endParaRPr>
            </a:p>
          </p:txBody>
        </p:sp>
        <p:grpSp>
          <p:nvGrpSpPr>
            <p:cNvPr id="12" name="Group 6"/>
            <p:cNvGrpSpPr>
              <a:grpSpLocks/>
            </p:cNvGrpSpPr>
            <p:nvPr/>
          </p:nvGrpSpPr>
          <p:grpSpPr bwMode="auto">
            <a:xfrm>
              <a:off x="1134" y="1248"/>
              <a:ext cx="1266" cy="416"/>
              <a:chOff x="750" y="1811"/>
              <a:chExt cx="1266" cy="416"/>
            </a:xfrm>
          </p:grpSpPr>
          <p:sp>
            <p:nvSpPr>
              <p:cNvPr id="13" name="Text Box 7"/>
              <p:cNvSpPr txBox="1">
                <a:spLocks noChangeArrowheads="1"/>
              </p:cNvSpPr>
              <p:nvPr/>
            </p:nvSpPr>
            <p:spPr bwMode="auto">
              <a:xfrm>
                <a:off x="1024" y="1824"/>
                <a:ext cx="992" cy="334"/>
              </a:xfrm>
              <a:prstGeom prst="rect">
                <a:avLst/>
              </a:prstGeom>
              <a:noFill/>
              <a:ln w="9525">
                <a:noFill/>
                <a:miter lim="800000"/>
                <a:headEnd/>
                <a:tailEnd/>
              </a:ln>
            </p:spPr>
            <p:txBody>
              <a:bodyPr wrap="none"/>
              <a:lstStyle/>
              <a:p>
                <a:r>
                  <a:rPr lang="el-GR" sz="3200" dirty="0" smtClean="0">
                    <a:solidFill>
                      <a:srgbClr val="700015"/>
                    </a:solidFill>
                  </a:rPr>
                  <a:t>φ</a:t>
                </a:r>
                <a:r>
                  <a:rPr lang="en-US" sz="3200" dirty="0" smtClean="0">
                    <a:latin typeface="Montara Std Gothic" pitchFamily="34" charset="0"/>
                  </a:rPr>
                  <a:t>.        </a:t>
                </a:r>
                <a:r>
                  <a:rPr lang="en-US" sz="3200" dirty="0" smtClean="0">
                    <a:latin typeface="Montara Std Gothic" pitchFamily="34" charset="0"/>
                  </a:rPr>
                  <a:t> </a:t>
                </a:r>
                <a:r>
                  <a:rPr lang="en-US" sz="3200" dirty="0" smtClean="0">
                    <a:latin typeface="Montara Std Gothic" pitchFamily="34" charset="0"/>
                  </a:rPr>
                  <a:t>t  in </a:t>
                </a:r>
                <a:r>
                  <a:rPr lang="en-US" sz="3200" dirty="0" err="1" smtClean="0">
                    <a:latin typeface="Montara Std Gothic" pitchFamily="34" charset="0"/>
                  </a:rPr>
                  <a:t>tr</a:t>
                </a:r>
                <a:r>
                  <a:rPr lang="en-US" sz="3200" dirty="0" smtClean="0">
                    <a:latin typeface="Montara Std Gothic" pitchFamily="34" charset="0"/>
                  </a:rPr>
                  <a:t>(P).</a:t>
                </a:r>
                <a:endParaRPr lang="en-US" sz="3200" dirty="0">
                  <a:latin typeface="Montara Std Gothic" pitchFamily="34" charset="0"/>
                </a:endParaRPr>
              </a:p>
            </p:txBody>
          </p:sp>
          <p:sp>
            <p:nvSpPr>
              <p:cNvPr id="14" name="Text Box 8"/>
              <p:cNvSpPr txBox="1">
                <a:spLocks noChangeArrowheads="1"/>
              </p:cNvSpPr>
              <p:nvPr/>
            </p:nvSpPr>
            <p:spPr bwMode="auto">
              <a:xfrm rot="10800000">
                <a:off x="1454" y="1823"/>
                <a:ext cx="308" cy="404"/>
              </a:xfrm>
              <a:prstGeom prst="rect">
                <a:avLst/>
              </a:prstGeom>
              <a:noFill/>
              <a:ln w="9525">
                <a:noFill/>
                <a:miter lim="800000"/>
                <a:headEnd/>
                <a:tailEnd/>
              </a:ln>
            </p:spPr>
            <p:txBody>
              <a:bodyPr wrap="none">
                <a:spAutoFit/>
              </a:bodyPr>
              <a:lstStyle/>
              <a:p>
                <a:r>
                  <a:rPr lang="en-US" sz="3600" dirty="0">
                    <a:latin typeface="Arial" charset="0"/>
                  </a:rPr>
                  <a:t>A</a:t>
                </a:r>
              </a:p>
            </p:txBody>
          </p:sp>
          <p:sp>
            <p:nvSpPr>
              <p:cNvPr id="15" name="Text Box 9"/>
              <p:cNvSpPr txBox="1">
                <a:spLocks noChangeArrowheads="1"/>
              </p:cNvSpPr>
              <p:nvPr/>
            </p:nvSpPr>
            <p:spPr bwMode="auto">
              <a:xfrm rot="10800000">
                <a:off x="750" y="1811"/>
                <a:ext cx="388" cy="404"/>
              </a:xfrm>
              <a:prstGeom prst="rect">
                <a:avLst/>
              </a:prstGeom>
              <a:noFill/>
              <a:ln w="9525">
                <a:noFill/>
                <a:miter lim="800000"/>
                <a:headEnd/>
                <a:tailEnd/>
              </a:ln>
            </p:spPr>
            <p:txBody>
              <a:bodyPr wrap="none">
                <a:spAutoFit/>
              </a:bodyPr>
              <a:lstStyle/>
              <a:p>
                <a:r>
                  <a:rPr lang="en-US" sz="3600">
                    <a:latin typeface="Arial" charset="0"/>
                  </a:rPr>
                  <a:t> E</a:t>
                </a:r>
              </a:p>
            </p:txBody>
          </p:sp>
        </p:grpSp>
      </p:grpSp>
      <p:sp>
        <p:nvSpPr>
          <p:cNvPr id="16" name="TextBox 15"/>
          <p:cNvSpPr txBox="1"/>
          <p:nvPr/>
        </p:nvSpPr>
        <p:spPr>
          <a:xfrm>
            <a:off x="4727406" y="4705290"/>
            <a:ext cx="3993401" cy="400110"/>
          </a:xfrm>
          <a:prstGeom prst="rect">
            <a:avLst/>
          </a:prstGeom>
          <a:noFill/>
        </p:spPr>
        <p:txBody>
          <a:bodyPr wrap="none" rtlCol="0">
            <a:spAutoFit/>
          </a:bodyPr>
          <a:lstStyle/>
          <a:p>
            <a:r>
              <a:rPr lang="en-US" sz="2000" dirty="0" smtClean="0">
                <a:solidFill>
                  <a:srgbClr val="CC0000"/>
                </a:solidFill>
              </a:rPr>
              <a:t>set of traces of the </a:t>
            </a:r>
            <a:r>
              <a:rPr lang="en-US" sz="2000" u="sng" dirty="0" smtClean="0">
                <a:solidFill>
                  <a:srgbClr val="CC0000"/>
                </a:solidFill>
              </a:rPr>
              <a:t>sketch</a:t>
            </a:r>
            <a:endParaRPr lang="en-US" sz="2000" u="sng" dirty="0">
              <a:solidFill>
                <a:srgbClr val="CC0000"/>
              </a:solidFill>
            </a:endParaRPr>
          </a:p>
        </p:txBody>
      </p:sp>
      <p:cxnSp>
        <p:nvCxnSpPr>
          <p:cNvPr id="18" name="Straight Arrow Connector 17"/>
          <p:cNvCxnSpPr/>
          <p:nvPr/>
        </p:nvCxnSpPr>
        <p:spPr bwMode="auto">
          <a:xfrm rot="10800000" flipV="1">
            <a:off x="4648200" y="5029200"/>
            <a:ext cx="381000" cy="304800"/>
          </a:xfrm>
          <a:prstGeom prst="straightConnector1">
            <a:avLst/>
          </a:prstGeom>
          <a:ln>
            <a:solidFill>
              <a:srgbClr val="CC0000"/>
            </a:solidFill>
            <a:headEnd type="none" w="med" len="med"/>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422255" y="6096000"/>
            <a:ext cx="8340745" cy="461665"/>
          </a:xfrm>
          <a:prstGeom prst="rect">
            <a:avLst/>
          </a:prstGeom>
          <a:noFill/>
        </p:spPr>
        <p:txBody>
          <a:bodyPr wrap="none" rtlCol="0">
            <a:spAutoFit/>
          </a:bodyPr>
          <a:lstStyle/>
          <a:p>
            <a:r>
              <a:rPr lang="en-US" sz="2400" dirty="0" smtClean="0">
                <a:solidFill>
                  <a:srgbClr val="CC0000"/>
                </a:solidFill>
              </a:rPr>
              <a:t>We can do inductive synthesis on traces as well</a:t>
            </a:r>
            <a:r>
              <a:rPr lang="en-US" sz="2400" i="1" dirty="0" smtClean="0">
                <a:solidFill>
                  <a:srgbClr val="CC0000"/>
                </a:solidFill>
              </a:rPr>
              <a:t>!</a:t>
            </a:r>
            <a:endParaRPr lang="en-US" sz="2400" i="1" u="sng" dirty="0">
              <a:solidFill>
                <a:srgbClr val="CC0000"/>
              </a:solidFill>
            </a:endParaRPr>
          </a:p>
        </p:txBody>
      </p:sp>
    </p:spTree>
    <p:extLst>
      <p:ext uri="{BB962C8B-B14F-4D97-AF65-F5344CB8AC3E}">
        <p14:creationId xmlns:p14="http://schemas.microsoft.com/office/powerpoint/2010/main" val="4169244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6"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457200" y="228600"/>
            <a:ext cx="8534400" cy="1143000"/>
          </a:xfrm>
        </p:spPr>
        <p:txBody>
          <a:bodyPr/>
          <a:lstStyle/>
          <a:p>
            <a:r>
              <a:rPr lang="en-US" sz="2400" smtClean="0"/>
              <a:t>Counterexample –Guided Inductive Synthesis (CEGIS)</a:t>
            </a:r>
          </a:p>
        </p:txBody>
      </p:sp>
      <p:sp>
        <p:nvSpPr>
          <p:cNvPr id="28676" name="Rectangle 3"/>
          <p:cNvSpPr>
            <a:spLocks noChangeArrowheads="1"/>
          </p:cNvSpPr>
          <p:nvPr/>
        </p:nvSpPr>
        <p:spPr bwMode="auto">
          <a:xfrm>
            <a:off x="533400" y="3116263"/>
            <a:ext cx="3124200" cy="1639887"/>
          </a:xfrm>
          <a:prstGeom prst="rect">
            <a:avLst/>
          </a:prstGeom>
          <a:solidFill>
            <a:srgbClr val="FFFF99"/>
          </a:solidFill>
          <a:ln w="9525">
            <a:solidFill>
              <a:schemeClr val="tx1"/>
            </a:solidFill>
            <a:miter lim="800000"/>
            <a:headEnd/>
            <a:tailEnd/>
          </a:ln>
        </p:spPr>
        <p:txBody>
          <a:bodyPr anchor="ctr"/>
          <a:lstStyle/>
          <a:p>
            <a:pPr algn="ctr"/>
            <a:r>
              <a:rPr lang="en-US">
                <a:solidFill>
                  <a:schemeClr val="accent2"/>
                </a:solidFill>
              </a:rPr>
              <a:t>Inductive Synthesizer</a:t>
            </a:r>
          </a:p>
          <a:p>
            <a:endParaRPr lang="en-US" sz="1600"/>
          </a:p>
          <a:p>
            <a:endParaRPr lang="en-US" sz="1600"/>
          </a:p>
          <a:p>
            <a:endParaRPr lang="en-US" sz="1600"/>
          </a:p>
          <a:p>
            <a:r>
              <a:rPr lang="en-US" sz="1600"/>
              <a:t> </a:t>
            </a:r>
          </a:p>
          <a:p>
            <a:pPr>
              <a:buFontTx/>
              <a:buChar char="•"/>
            </a:pPr>
            <a:endParaRPr lang="en-US" sz="1600"/>
          </a:p>
        </p:txBody>
      </p:sp>
      <p:cxnSp>
        <p:nvCxnSpPr>
          <p:cNvPr id="28677" name="AutoShape 4"/>
          <p:cNvCxnSpPr>
            <a:cxnSpLocks noChangeShapeType="1"/>
            <a:stCxn id="28676" idx="0"/>
            <a:endCxn id="28690" idx="0"/>
          </p:cNvCxnSpPr>
          <p:nvPr/>
        </p:nvCxnSpPr>
        <p:spPr bwMode="auto">
          <a:xfrm rot="5400000" flipV="1">
            <a:off x="4399756" y="812007"/>
            <a:ext cx="39687" cy="4648200"/>
          </a:xfrm>
          <a:prstGeom prst="curvedConnector3">
            <a:avLst>
              <a:gd name="adj1" fmla="val -576000"/>
            </a:avLst>
          </a:prstGeom>
          <a:noFill/>
          <a:ln w="9525">
            <a:solidFill>
              <a:schemeClr val="tx1"/>
            </a:solidFill>
            <a:round/>
            <a:headEnd/>
            <a:tailEnd type="triangle" w="med" len="med"/>
          </a:ln>
        </p:spPr>
      </p:cxnSp>
      <p:cxnSp>
        <p:nvCxnSpPr>
          <p:cNvPr id="28678" name="AutoShape 5"/>
          <p:cNvCxnSpPr>
            <a:cxnSpLocks noChangeShapeType="1"/>
            <a:stCxn id="28685" idx="0"/>
            <a:endCxn id="28676" idx="2"/>
          </p:cNvCxnSpPr>
          <p:nvPr/>
        </p:nvCxnSpPr>
        <p:spPr bwMode="auto">
          <a:xfrm rot="-5400000">
            <a:off x="1905000" y="4946650"/>
            <a:ext cx="381000" cy="0"/>
          </a:xfrm>
          <a:prstGeom prst="straightConnector1">
            <a:avLst/>
          </a:prstGeom>
          <a:noFill/>
          <a:ln w="9525">
            <a:solidFill>
              <a:schemeClr val="tx1"/>
            </a:solidFill>
            <a:round/>
            <a:headEnd/>
            <a:tailEnd type="triangle" w="med" len="med"/>
          </a:ln>
        </p:spPr>
      </p:cxnSp>
      <p:sp>
        <p:nvSpPr>
          <p:cNvPr id="28679" name="Oval 6"/>
          <p:cNvSpPr>
            <a:spLocks noChangeArrowheads="1"/>
          </p:cNvSpPr>
          <p:nvPr/>
        </p:nvSpPr>
        <p:spPr bwMode="auto">
          <a:xfrm>
            <a:off x="3962400" y="3784600"/>
            <a:ext cx="876300" cy="285750"/>
          </a:xfrm>
          <a:prstGeom prst="ellipse">
            <a:avLst/>
          </a:prstGeom>
          <a:solidFill>
            <a:srgbClr val="FFFF99"/>
          </a:solidFill>
          <a:ln w="9525">
            <a:solidFill>
              <a:schemeClr val="tx1"/>
            </a:solidFill>
            <a:round/>
            <a:headEnd/>
            <a:tailEnd/>
          </a:ln>
        </p:spPr>
        <p:txBody>
          <a:bodyPr wrap="none" anchor="ctr"/>
          <a:lstStyle/>
          <a:p>
            <a:pPr algn="ctr"/>
            <a:r>
              <a:rPr lang="en-US" sz="1400">
                <a:solidFill>
                  <a:srgbClr val="CC0000"/>
                </a:solidFill>
              </a:rPr>
              <a:t>buggy</a:t>
            </a:r>
            <a:r>
              <a:rPr lang="en-US" sz="1400" b="1">
                <a:solidFill>
                  <a:srgbClr val="CC0000"/>
                </a:solidFill>
              </a:rPr>
              <a:t> </a:t>
            </a:r>
          </a:p>
        </p:txBody>
      </p:sp>
      <p:cxnSp>
        <p:nvCxnSpPr>
          <p:cNvPr id="28680" name="AutoShape 7"/>
          <p:cNvCxnSpPr>
            <a:cxnSpLocks noChangeShapeType="1"/>
            <a:stCxn id="28676" idx="3"/>
            <a:endCxn id="28679" idx="2"/>
          </p:cNvCxnSpPr>
          <p:nvPr/>
        </p:nvCxnSpPr>
        <p:spPr bwMode="auto">
          <a:xfrm flipV="1">
            <a:off x="3657600" y="3927475"/>
            <a:ext cx="304800" cy="9525"/>
          </a:xfrm>
          <a:prstGeom prst="curvedConnector3">
            <a:avLst>
              <a:gd name="adj1" fmla="val 50000"/>
            </a:avLst>
          </a:prstGeom>
          <a:noFill/>
          <a:ln w="9525">
            <a:solidFill>
              <a:schemeClr val="tx1"/>
            </a:solidFill>
            <a:round/>
            <a:headEnd/>
            <a:tailEnd type="triangle" w="med" len="med"/>
          </a:ln>
        </p:spPr>
      </p:cxnSp>
      <p:sp>
        <p:nvSpPr>
          <p:cNvPr id="28681" name="Text Box 8"/>
          <p:cNvSpPr txBox="1">
            <a:spLocks noChangeArrowheads="1"/>
          </p:cNvSpPr>
          <p:nvPr/>
        </p:nvSpPr>
        <p:spPr bwMode="auto">
          <a:xfrm>
            <a:off x="3352800" y="2514600"/>
            <a:ext cx="2270125" cy="336550"/>
          </a:xfrm>
          <a:prstGeom prst="rect">
            <a:avLst/>
          </a:prstGeom>
          <a:noFill/>
          <a:ln w="9525">
            <a:noFill/>
            <a:miter lim="800000"/>
            <a:headEnd/>
            <a:tailEnd/>
          </a:ln>
        </p:spPr>
        <p:txBody>
          <a:bodyPr wrap="none">
            <a:spAutoFit/>
          </a:bodyPr>
          <a:lstStyle/>
          <a:p>
            <a:r>
              <a:rPr lang="en-US" sz="1600"/>
              <a:t>candidate implementation</a:t>
            </a:r>
          </a:p>
        </p:txBody>
      </p:sp>
      <p:sp>
        <p:nvSpPr>
          <p:cNvPr id="28682" name="Text Box 10"/>
          <p:cNvSpPr txBox="1">
            <a:spLocks noChangeArrowheads="1"/>
          </p:cNvSpPr>
          <p:nvPr/>
        </p:nvSpPr>
        <p:spPr bwMode="auto">
          <a:xfrm>
            <a:off x="1476375" y="2667000"/>
            <a:ext cx="884238" cy="366713"/>
          </a:xfrm>
          <a:prstGeom prst="rect">
            <a:avLst/>
          </a:prstGeom>
          <a:noFill/>
          <a:ln w="9525">
            <a:noFill/>
            <a:miter lim="800000"/>
            <a:headEnd/>
            <a:tailEnd/>
          </a:ln>
        </p:spPr>
        <p:txBody>
          <a:bodyPr wrap="none">
            <a:spAutoFit/>
          </a:bodyPr>
          <a:lstStyle/>
          <a:p>
            <a:r>
              <a:rPr lang="en-US"/>
              <a:t>succeed</a:t>
            </a:r>
          </a:p>
        </p:txBody>
      </p:sp>
      <p:sp>
        <p:nvSpPr>
          <p:cNvPr id="28683" name="Text Box 11"/>
          <p:cNvSpPr txBox="1">
            <a:spLocks noChangeArrowheads="1"/>
          </p:cNvSpPr>
          <p:nvPr/>
        </p:nvSpPr>
        <p:spPr bwMode="auto">
          <a:xfrm>
            <a:off x="3657600" y="3475038"/>
            <a:ext cx="463550" cy="366712"/>
          </a:xfrm>
          <a:prstGeom prst="rect">
            <a:avLst/>
          </a:prstGeom>
          <a:noFill/>
          <a:ln w="9525">
            <a:noFill/>
            <a:miter lim="800000"/>
            <a:headEnd/>
            <a:tailEnd/>
          </a:ln>
        </p:spPr>
        <p:txBody>
          <a:bodyPr wrap="none">
            <a:spAutoFit/>
          </a:bodyPr>
          <a:lstStyle/>
          <a:p>
            <a:r>
              <a:rPr lang="en-US"/>
              <a:t>fail</a:t>
            </a:r>
          </a:p>
        </p:txBody>
      </p:sp>
      <p:sp>
        <p:nvSpPr>
          <p:cNvPr id="28684" name="Text Box 12"/>
          <p:cNvSpPr txBox="1">
            <a:spLocks noChangeArrowheads="1"/>
          </p:cNvSpPr>
          <p:nvPr/>
        </p:nvSpPr>
        <p:spPr bwMode="auto">
          <a:xfrm>
            <a:off x="6096000" y="4527550"/>
            <a:ext cx="463550" cy="366713"/>
          </a:xfrm>
          <a:prstGeom prst="rect">
            <a:avLst/>
          </a:prstGeom>
          <a:noFill/>
          <a:ln w="9525">
            <a:noFill/>
            <a:miter lim="800000"/>
            <a:headEnd/>
            <a:tailEnd/>
          </a:ln>
        </p:spPr>
        <p:txBody>
          <a:bodyPr wrap="none">
            <a:spAutoFit/>
          </a:bodyPr>
          <a:lstStyle/>
          <a:p>
            <a:r>
              <a:rPr lang="en-US"/>
              <a:t>fail</a:t>
            </a:r>
          </a:p>
        </p:txBody>
      </p:sp>
      <p:sp>
        <p:nvSpPr>
          <p:cNvPr id="28685" name="Rectangle 13"/>
          <p:cNvSpPr>
            <a:spLocks noChangeArrowheads="1"/>
          </p:cNvSpPr>
          <p:nvPr/>
        </p:nvSpPr>
        <p:spPr bwMode="auto">
          <a:xfrm>
            <a:off x="1409700" y="5137150"/>
            <a:ext cx="1371600" cy="228600"/>
          </a:xfrm>
          <a:prstGeom prst="rect">
            <a:avLst/>
          </a:prstGeom>
          <a:solidFill>
            <a:srgbClr val="FFFF99"/>
          </a:solidFill>
          <a:ln w="9525">
            <a:solidFill>
              <a:schemeClr val="tx1"/>
            </a:solidFill>
            <a:miter lim="800000"/>
            <a:headEnd/>
            <a:tailEnd/>
          </a:ln>
        </p:spPr>
        <p:txBody>
          <a:bodyPr wrap="none" anchor="ctr"/>
          <a:lstStyle/>
          <a:p>
            <a:pPr algn="ctr"/>
            <a:r>
              <a:rPr lang="en-US" sz="1100"/>
              <a:t>observation set E</a:t>
            </a:r>
          </a:p>
        </p:txBody>
      </p:sp>
      <p:sp>
        <p:nvSpPr>
          <p:cNvPr id="28686" name="Line 14"/>
          <p:cNvSpPr>
            <a:spLocks noChangeShapeType="1"/>
          </p:cNvSpPr>
          <p:nvPr/>
        </p:nvSpPr>
        <p:spPr bwMode="auto">
          <a:xfrm flipH="1">
            <a:off x="2819400" y="5267325"/>
            <a:ext cx="2435225" cy="0"/>
          </a:xfrm>
          <a:prstGeom prst="line">
            <a:avLst/>
          </a:prstGeom>
          <a:noFill/>
          <a:ln w="9525">
            <a:solidFill>
              <a:schemeClr val="tx1"/>
            </a:solidFill>
            <a:round/>
            <a:headEnd/>
            <a:tailEnd type="triangle" w="med" len="med"/>
          </a:ln>
        </p:spPr>
        <p:txBody>
          <a:bodyPr/>
          <a:lstStyle/>
          <a:p>
            <a:endParaRPr lang="en-US"/>
          </a:p>
        </p:txBody>
      </p:sp>
      <p:cxnSp>
        <p:nvCxnSpPr>
          <p:cNvPr id="28687" name="AutoShape 15"/>
          <p:cNvCxnSpPr>
            <a:cxnSpLocks noChangeShapeType="1"/>
            <a:stCxn id="28690" idx="2"/>
            <a:endCxn id="28686" idx="0"/>
          </p:cNvCxnSpPr>
          <p:nvPr/>
        </p:nvCxnSpPr>
        <p:spPr bwMode="auto">
          <a:xfrm rot="5400000">
            <a:off x="5629275" y="4152900"/>
            <a:ext cx="739775" cy="1489075"/>
          </a:xfrm>
          <a:prstGeom prst="curvedConnector3">
            <a:avLst>
              <a:gd name="adj1" fmla="val 99352"/>
            </a:avLst>
          </a:prstGeom>
          <a:noFill/>
          <a:ln w="9525">
            <a:solidFill>
              <a:schemeClr val="tx1"/>
            </a:solidFill>
            <a:round/>
            <a:headEnd/>
            <a:tailEnd/>
          </a:ln>
        </p:spPr>
      </p:cxnSp>
      <p:sp>
        <p:nvSpPr>
          <p:cNvPr id="28688" name="Oval 16"/>
          <p:cNvSpPr>
            <a:spLocks noChangeArrowheads="1"/>
          </p:cNvSpPr>
          <p:nvPr/>
        </p:nvSpPr>
        <p:spPr bwMode="auto">
          <a:xfrm>
            <a:off x="8686800" y="3536950"/>
            <a:ext cx="304800" cy="285750"/>
          </a:xfrm>
          <a:prstGeom prst="ellipse">
            <a:avLst/>
          </a:prstGeom>
          <a:solidFill>
            <a:srgbClr val="339966"/>
          </a:solidFill>
          <a:ln w="9525">
            <a:solidFill>
              <a:schemeClr val="tx1"/>
            </a:solidFill>
            <a:round/>
            <a:headEnd/>
            <a:tailEnd/>
          </a:ln>
        </p:spPr>
        <p:txBody>
          <a:bodyPr wrap="none" anchor="ctr"/>
          <a:lstStyle/>
          <a:p>
            <a:pPr algn="ctr"/>
            <a:r>
              <a:rPr lang="en-US" sz="1400">
                <a:solidFill>
                  <a:schemeClr val="bg1"/>
                </a:solidFill>
              </a:rPr>
              <a:t>ok</a:t>
            </a:r>
          </a:p>
        </p:txBody>
      </p:sp>
      <p:cxnSp>
        <p:nvCxnSpPr>
          <p:cNvPr id="28689" name="AutoShape 17"/>
          <p:cNvCxnSpPr>
            <a:cxnSpLocks noChangeShapeType="1"/>
            <a:stCxn id="28690" idx="3"/>
            <a:endCxn id="28688" idx="2"/>
          </p:cNvCxnSpPr>
          <p:nvPr/>
        </p:nvCxnSpPr>
        <p:spPr bwMode="auto">
          <a:xfrm flipV="1">
            <a:off x="8305800" y="3679825"/>
            <a:ext cx="381000" cy="161925"/>
          </a:xfrm>
          <a:prstGeom prst="straightConnector1">
            <a:avLst/>
          </a:prstGeom>
          <a:noFill/>
          <a:ln w="9525">
            <a:solidFill>
              <a:schemeClr val="tx1"/>
            </a:solidFill>
            <a:round/>
            <a:headEnd/>
            <a:tailEnd type="triangle" w="med" len="med"/>
          </a:ln>
        </p:spPr>
      </p:cxnSp>
      <p:sp>
        <p:nvSpPr>
          <p:cNvPr id="28690" name="Rectangle 19"/>
          <p:cNvSpPr>
            <a:spLocks noChangeArrowheads="1"/>
          </p:cNvSpPr>
          <p:nvPr/>
        </p:nvSpPr>
        <p:spPr bwMode="auto">
          <a:xfrm>
            <a:off x="5181600" y="3155950"/>
            <a:ext cx="3124200" cy="1371600"/>
          </a:xfrm>
          <a:prstGeom prst="rect">
            <a:avLst/>
          </a:prstGeom>
          <a:solidFill>
            <a:srgbClr val="FFFF99"/>
          </a:solidFill>
          <a:ln w="9525">
            <a:solidFill>
              <a:schemeClr val="tx1"/>
            </a:solidFill>
            <a:miter lim="800000"/>
            <a:headEnd/>
            <a:tailEnd/>
          </a:ln>
        </p:spPr>
        <p:txBody>
          <a:bodyPr anchor="ctr"/>
          <a:lstStyle/>
          <a:p>
            <a:pPr algn="ctr"/>
            <a:r>
              <a:rPr lang="en-US">
                <a:solidFill>
                  <a:schemeClr val="accent2"/>
                </a:solidFill>
              </a:rPr>
              <a:t>Automated Validation</a:t>
            </a:r>
          </a:p>
          <a:p>
            <a:pPr>
              <a:buFontTx/>
              <a:buChar char="•"/>
            </a:pPr>
            <a:endParaRPr lang="en-US" sz="1600"/>
          </a:p>
          <a:p>
            <a:pPr>
              <a:buFontTx/>
              <a:buChar char="•"/>
            </a:pPr>
            <a:endParaRPr lang="en-US" sz="1600"/>
          </a:p>
          <a:p>
            <a:pPr>
              <a:buFontTx/>
              <a:buChar char="•"/>
            </a:pPr>
            <a:endParaRPr lang="en-US" sz="1600"/>
          </a:p>
        </p:txBody>
      </p:sp>
      <p:sp>
        <p:nvSpPr>
          <p:cNvPr id="28691" name="Rectangle 20"/>
          <p:cNvSpPr>
            <a:spLocks noChangeArrowheads="1"/>
          </p:cNvSpPr>
          <p:nvPr/>
        </p:nvSpPr>
        <p:spPr bwMode="auto">
          <a:xfrm>
            <a:off x="5408613" y="3841750"/>
            <a:ext cx="2668587" cy="457200"/>
          </a:xfrm>
          <a:prstGeom prst="rect">
            <a:avLst/>
          </a:prstGeom>
          <a:solidFill>
            <a:schemeClr val="bg1">
              <a:alpha val="54117"/>
            </a:schemeClr>
          </a:solidFill>
          <a:ln w="9525">
            <a:solidFill>
              <a:schemeClr val="tx1"/>
            </a:solidFill>
            <a:prstDash val="dash"/>
            <a:miter lim="800000"/>
            <a:headEnd/>
            <a:tailEnd/>
          </a:ln>
        </p:spPr>
        <p:txBody>
          <a:bodyPr wrap="none" anchor="ctr"/>
          <a:lstStyle/>
          <a:p>
            <a:pPr algn="ctr"/>
            <a:r>
              <a:rPr lang="en-US" sz="1100"/>
              <a:t>Your verifier/checker  goes here</a:t>
            </a:r>
          </a:p>
        </p:txBody>
      </p:sp>
      <p:sp>
        <p:nvSpPr>
          <p:cNvPr id="28692" name="Rectangle 21"/>
          <p:cNvSpPr>
            <a:spLocks noChangeArrowheads="1"/>
          </p:cNvSpPr>
          <p:nvPr/>
        </p:nvSpPr>
        <p:spPr bwMode="auto">
          <a:xfrm>
            <a:off x="464959" y="3436580"/>
            <a:ext cx="3200400" cy="914400"/>
          </a:xfrm>
          <a:prstGeom prst="rect">
            <a:avLst/>
          </a:prstGeom>
          <a:noFill/>
          <a:ln w="9525">
            <a:noFill/>
            <a:miter lim="800000"/>
            <a:headEnd/>
            <a:tailEnd/>
          </a:ln>
        </p:spPr>
        <p:txBody>
          <a:bodyPr/>
          <a:lstStyle/>
          <a:p>
            <a:pPr marL="342900" indent="-342900">
              <a:spcBef>
                <a:spcPct val="20000"/>
              </a:spcBef>
              <a:buFontTx/>
              <a:buChar char="•"/>
            </a:pPr>
            <a:r>
              <a:rPr lang="en-US" sz="1600" dirty="0"/>
              <a:t>Derive candidate implementation from </a:t>
            </a:r>
            <a:r>
              <a:rPr lang="en-US" sz="1600" dirty="0">
                <a:solidFill>
                  <a:srgbClr val="CC0000"/>
                </a:solidFill>
              </a:rPr>
              <a:t>counterexample traces</a:t>
            </a:r>
          </a:p>
        </p:txBody>
      </p:sp>
      <p:sp>
        <p:nvSpPr>
          <p:cNvPr id="28693" name="Text Box 23"/>
          <p:cNvSpPr txBox="1">
            <a:spLocks noChangeArrowheads="1"/>
          </p:cNvSpPr>
          <p:nvPr/>
        </p:nvSpPr>
        <p:spPr bwMode="auto">
          <a:xfrm>
            <a:off x="2533650" y="1371600"/>
            <a:ext cx="2155825" cy="523875"/>
          </a:xfrm>
          <a:prstGeom prst="rect">
            <a:avLst/>
          </a:prstGeom>
          <a:noFill/>
          <a:ln w="9525">
            <a:noFill/>
            <a:miter lim="800000"/>
            <a:headEnd/>
            <a:tailEnd/>
          </a:ln>
        </p:spPr>
        <p:txBody>
          <a:bodyPr wrap="none">
            <a:spAutoFit/>
          </a:bodyPr>
          <a:lstStyle/>
          <a:p>
            <a:r>
              <a:rPr lang="en-US" sz="2800" u="sng">
                <a:solidFill>
                  <a:srgbClr val="A50021"/>
                </a:solidFill>
              </a:rPr>
              <a:t>Concurrent</a:t>
            </a:r>
          </a:p>
        </p:txBody>
      </p:sp>
      <p:sp>
        <p:nvSpPr>
          <p:cNvPr id="1132568" name="Text Box 24"/>
          <p:cNvSpPr txBox="1">
            <a:spLocks noChangeArrowheads="1"/>
          </p:cNvSpPr>
          <p:nvPr/>
        </p:nvSpPr>
        <p:spPr bwMode="auto">
          <a:xfrm>
            <a:off x="3348038" y="4872038"/>
            <a:ext cx="2428870" cy="338554"/>
          </a:xfrm>
          <a:prstGeom prst="rect">
            <a:avLst/>
          </a:prstGeom>
          <a:noFill/>
          <a:ln w="9525">
            <a:noFill/>
            <a:miter lim="800000"/>
            <a:headEnd/>
            <a:tailEnd/>
          </a:ln>
        </p:spPr>
        <p:txBody>
          <a:bodyPr wrap="none">
            <a:spAutoFit/>
          </a:bodyPr>
          <a:lstStyle/>
          <a:p>
            <a:r>
              <a:rPr lang="en-US" sz="1600" dirty="0"/>
              <a:t>counterexample </a:t>
            </a:r>
            <a:r>
              <a:rPr lang="en-US" sz="1600" dirty="0" smtClean="0">
                <a:solidFill>
                  <a:srgbClr val="CC0000"/>
                </a:solidFill>
              </a:rPr>
              <a:t>trace</a:t>
            </a:r>
            <a:endParaRPr lang="en-US" sz="1600" dirty="0">
              <a:solidFill>
                <a:srgbClr val="CC0000"/>
              </a:solidFill>
            </a:endParaRPr>
          </a:p>
        </p:txBody>
      </p:sp>
      <p:sp>
        <p:nvSpPr>
          <p:cNvPr id="1132569" name="Text Box 25"/>
          <p:cNvSpPr txBox="1">
            <a:spLocks noChangeArrowheads="1"/>
          </p:cNvSpPr>
          <p:nvPr/>
        </p:nvSpPr>
        <p:spPr bwMode="auto">
          <a:xfrm>
            <a:off x="330589" y="5650468"/>
            <a:ext cx="2717411" cy="369332"/>
          </a:xfrm>
          <a:prstGeom prst="rect">
            <a:avLst/>
          </a:prstGeom>
          <a:noFill/>
          <a:ln w="9525">
            <a:noFill/>
            <a:miter lim="800000"/>
            <a:headEnd/>
            <a:tailEnd/>
          </a:ln>
        </p:spPr>
        <p:txBody>
          <a:bodyPr wrap="none">
            <a:spAutoFit/>
          </a:bodyPr>
          <a:lstStyle/>
          <a:p>
            <a:r>
              <a:rPr lang="en-US" dirty="0" smtClean="0">
                <a:solidFill>
                  <a:srgbClr val="CC0000"/>
                </a:solidFill>
              </a:rPr>
              <a:t>traces of the sketch</a:t>
            </a:r>
            <a:endParaRPr lang="en-US" dirty="0">
              <a:solidFill>
                <a:srgbClr val="CC0000"/>
              </a:solidFill>
            </a:endParaRPr>
          </a:p>
        </p:txBody>
      </p:sp>
      <p:sp>
        <p:nvSpPr>
          <p:cNvPr id="1132570" name="Rectangle 26"/>
          <p:cNvSpPr>
            <a:spLocks noChangeArrowheads="1"/>
          </p:cNvSpPr>
          <p:nvPr/>
        </p:nvSpPr>
        <p:spPr bwMode="auto">
          <a:xfrm>
            <a:off x="5410200" y="3838575"/>
            <a:ext cx="2668588" cy="457200"/>
          </a:xfrm>
          <a:prstGeom prst="rect">
            <a:avLst/>
          </a:prstGeom>
          <a:solidFill>
            <a:srgbClr val="FFFFD5"/>
          </a:solidFill>
          <a:ln w="12700">
            <a:solidFill>
              <a:schemeClr val="tx1"/>
            </a:solidFill>
            <a:miter lim="800000"/>
            <a:headEnd/>
            <a:tailEnd/>
          </a:ln>
        </p:spPr>
        <p:txBody>
          <a:bodyPr wrap="none" anchor="ctr"/>
          <a:lstStyle/>
          <a:p>
            <a:pPr algn="ctr"/>
            <a:r>
              <a:rPr lang="en-US" sz="2000"/>
              <a:t>SPIN</a:t>
            </a:r>
          </a:p>
        </p:txBody>
      </p:sp>
      <p:grpSp>
        <p:nvGrpSpPr>
          <p:cNvPr id="2" name="Group 36"/>
          <p:cNvGrpSpPr>
            <a:grpSpLocks/>
          </p:cNvGrpSpPr>
          <p:nvPr/>
        </p:nvGrpSpPr>
        <p:grpSpPr bwMode="auto">
          <a:xfrm>
            <a:off x="470079" y="3111321"/>
            <a:ext cx="3200400" cy="1639888"/>
            <a:chOff x="397" y="1924"/>
            <a:chExt cx="2016" cy="1033"/>
          </a:xfrm>
        </p:grpSpPr>
        <p:sp>
          <p:nvSpPr>
            <p:cNvPr id="28701" name="Rectangle 34"/>
            <p:cNvSpPr>
              <a:spLocks noChangeArrowheads="1"/>
            </p:cNvSpPr>
            <p:nvPr/>
          </p:nvSpPr>
          <p:spPr bwMode="auto">
            <a:xfrm>
              <a:off x="432" y="1924"/>
              <a:ext cx="1968" cy="1033"/>
            </a:xfrm>
            <a:prstGeom prst="rect">
              <a:avLst/>
            </a:prstGeom>
            <a:solidFill>
              <a:srgbClr val="FFFF99"/>
            </a:solidFill>
            <a:ln w="9525">
              <a:solidFill>
                <a:schemeClr val="tx1"/>
              </a:solidFill>
              <a:miter lim="800000"/>
              <a:headEnd/>
              <a:tailEnd/>
            </a:ln>
          </p:spPr>
          <p:txBody>
            <a:bodyPr anchor="ctr"/>
            <a:lstStyle/>
            <a:p>
              <a:pPr algn="ctr"/>
              <a:r>
                <a:rPr lang="en-US" dirty="0">
                  <a:solidFill>
                    <a:schemeClr val="accent2"/>
                  </a:solidFill>
                </a:rPr>
                <a:t>Inductive Synthesizer</a:t>
              </a:r>
            </a:p>
            <a:p>
              <a:endParaRPr lang="en-US" sz="1600" dirty="0"/>
            </a:p>
            <a:p>
              <a:endParaRPr lang="en-US" sz="1600" dirty="0"/>
            </a:p>
            <a:p>
              <a:endParaRPr lang="en-US" sz="1600" dirty="0"/>
            </a:p>
            <a:p>
              <a:r>
                <a:rPr lang="en-US" sz="1600" dirty="0"/>
                <a:t> </a:t>
              </a:r>
            </a:p>
            <a:p>
              <a:pPr>
                <a:buFontTx/>
                <a:buChar char="•"/>
              </a:pPr>
              <a:endParaRPr lang="en-US" sz="1600" dirty="0"/>
            </a:p>
          </p:txBody>
        </p:sp>
        <p:sp>
          <p:nvSpPr>
            <p:cNvPr id="28702" name="Rectangle 35"/>
            <p:cNvSpPr>
              <a:spLocks noChangeArrowheads="1"/>
            </p:cNvSpPr>
            <p:nvPr/>
          </p:nvSpPr>
          <p:spPr bwMode="auto">
            <a:xfrm>
              <a:off x="397" y="2122"/>
              <a:ext cx="2016" cy="576"/>
            </a:xfrm>
            <a:prstGeom prst="rect">
              <a:avLst/>
            </a:prstGeom>
            <a:noFill/>
            <a:ln w="9525">
              <a:noFill/>
              <a:miter lim="800000"/>
              <a:headEnd/>
              <a:tailEnd/>
            </a:ln>
          </p:spPr>
          <p:txBody>
            <a:bodyPr/>
            <a:lstStyle/>
            <a:p>
              <a:pPr marL="342900" indent="-342900">
                <a:spcBef>
                  <a:spcPct val="20000"/>
                </a:spcBef>
                <a:buFontTx/>
                <a:buChar char="•"/>
              </a:pPr>
              <a:r>
                <a:rPr lang="en-US" sz="1600" dirty="0"/>
                <a:t>Derive candidate implementation from concrete inputs.</a:t>
              </a:r>
            </a:p>
          </p:txBody>
        </p:sp>
      </p:grpSp>
      <p:sp>
        <p:nvSpPr>
          <p:cNvPr id="1132581" name="Text Box 37"/>
          <p:cNvSpPr txBox="1">
            <a:spLocks noChangeArrowheads="1"/>
          </p:cNvSpPr>
          <p:nvPr/>
        </p:nvSpPr>
        <p:spPr bwMode="auto">
          <a:xfrm>
            <a:off x="3352800" y="4876800"/>
            <a:ext cx="2428875" cy="338138"/>
          </a:xfrm>
          <a:prstGeom prst="rect">
            <a:avLst/>
          </a:prstGeom>
          <a:noFill/>
          <a:ln w="9525">
            <a:noFill/>
            <a:miter lim="800000"/>
            <a:headEnd/>
            <a:tailEnd/>
          </a:ln>
        </p:spPr>
        <p:txBody>
          <a:bodyPr wrap="none">
            <a:spAutoFit/>
          </a:bodyPr>
          <a:lstStyle/>
          <a:p>
            <a:r>
              <a:rPr lang="en-US" sz="1600"/>
              <a:t>counterexample input</a:t>
            </a:r>
          </a:p>
        </p:txBody>
      </p:sp>
      <p:sp>
        <p:nvSpPr>
          <p:cNvPr id="28699" name="Text Box 38"/>
          <p:cNvSpPr txBox="1">
            <a:spLocks noChangeArrowheads="1"/>
          </p:cNvSpPr>
          <p:nvPr/>
        </p:nvSpPr>
        <p:spPr bwMode="auto">
          <a:xfrm>
            <a:off x="304800" y="1371600"/>
            <a:ext cx="2155825" cy="523875"/>
          </a:xfrm>
          <a:prstGeom prst="rect">
            <a:avLst/>
          </a:prstGeom>
          <a:noFill/>
          <a:ln w="9525">
            <a:noFill/>
            <a:miter lim="800000"/>
            <a:headEnd/>
            <a:tailEnd/>
          </a:ln>
        </p:spPr>
        <p:txBody>
          <a:bodyPr wrap="none">
            <a:spAutoFit/>
          </a:bodyPr>
          <a:lstStyle/>
          <a:p>
            <a:r>
              <a:rPr lang="en-US" sz="2800" u="sng">
                <a:solidFill>
                  <a:srgbClr val="A50021"/>
                </a:solidFill>
              </a:rPr>
              <a:t>Sequential</a:t>
            </a:r>
          </a:p>
        </p:txBody>
      </p:sp>
      <p:sp>
        <p:nvSpPr>
          <p:cNvPr id="28700" name="Line 39"/>
          <p:cNvSpPr>
            <a:spLocks noChangeShapeType="1"/>
          </p:cNvSpPr>
          <p:nvPr/>
        </p:nvSpPr>
        <p:spPr bwMode="auto">
          <a:xfrm>
            <a:off x="356316" y="1671638"/>
            <a:ext cx="2011680" cy="0"/>
          </a:xfrm>
          <a:prstGeom prst="line">
            <a:avLst/>
          </a:prstGeom>
          <a:noFill/>
          <a:ln w="57150">
            <a:solidFill>
              <a:srgbClr val="A50021"/>
            </a:solidFill>
            <a:round/>
            <a:headEnd/>
            <a:tailEnd/>
          </a:ln>
        </p:spPr>
        <p:txBody>
          <a:bodyPr/>
          <a:lstStyle/>
          <a:p>
            <a:endParaRPr lang="en-US"/>
          </a:p>
        </p:txBody>
      </p:sp>
      <p:sp>
        <p:nvSpPr>
          <p:cNvPr id="31" name="Text Box 6"/>
          <p:cNvSpPr txBox="1">
            <a:spLocks noChangeArrowheads="1"/>
          </p:cNvSpPr>
          <p:nvPr/>
        </p:nvSpPr>
        <p:spPr bwMode="auto">
          <a:xfrm>
            <a:off x="2590800" y="4334012"/>
            <a:ext cx="2209800" cy="533400"/>
          </a:xfrm>
          <a:prstGeom prst="rect">
            <a:avLst/>
          </a:prstGeom>
          <a:noFill/>
          <a:ln w="9525">
            <a:noFill/>
            <a:miter lim="800000"/>
            <a:headEnd/>
            <a:tailEnd/>
          </a:ln>
        </p:spPr>
        <p:txBody>
          <a:bodyPr wrap="none"/>
          <a:lstStyle/>
          <a:p>
            <a:pPr>
              <a:lnSpc>
                <a:spcPct val="80000"/>
              </a:lnSpc>
              <a:spcBef>
                <a:spcPct val="20000"/>
              </a:spcBef>
            </a:pPr>
            <a:r>
              <a:rPr lang="en-US" sz="2400" dirty="0" smtClean="0">
                <a:latin typeface="Montara Std Gothic" pitchFamily="34" charset="0"/>
                <a:sym typeface="Math C" pitchFamily="2" charset="2"/>
              </a:rPr>
              <a:t>Q(t, </a:t>
            </a:r>
            <a:r>
              <a:rPr lang="el-GR" sz="2400" dirty="0" smtClean="0">
                <a:solidFill>
                  <a:srgbClr val="700015"/>
                </a:solidFill>
              </a:rPr>
              <a:t>φ</a:t>
            </a:r>
            <a:r>
              <a:rPr lang="en-US" sz="2400" dirty="0" smtClean="0">
                <a:latin typeface="Montara Std Gothic" pitchFamily="34" charset="0"/>
              </a:rPr>
              <a:t>)</a:t>
            </a:r>
            <a:endParaRPr lang="en-US" sz="2400" dirty="0">
              <a:latin typeface="Montara Std Gothic" pitchFamily="34" charset="0"/>
            </a:endParaRPr>
          </a:p>
        </p:txBody>
      </p:sp>
      <p:sp>
        <p:nvSpPr>
          <p:cNvPr id="32" name="Text Box 8"/>
          <p:cNvSpPr txBox="1">
            <a:spLocks noChangeArrowheads="1"/>
          </p:cNvSpPr>
          <p:nvPr/>
        </p:nvSpPr>
        <p:spPr bwMode="auto">
          <a:xfrm>
            <a:off x="985286" y="4284179"/>
            <a:ext cx="1574800" cy="530225"/>
          </a:xfrm>
          <a:prstGeom prst="rect">
            <a:avLst/>
          </a:prstGeom>
          <a:noFill/>
          <a:ln w="9525">
            <a:noFill/>
            <a:miter lim="800000"/>
            <a:headEnd/>
            <a:tailEnd/>
          </a:ln>
        </p:spPr>
        <p:txBody>
          <a:bodyPr wrap="none"/>
          <a:lstStyle/>
          <a:p>
            <a:r>
              <a:rPr lang="el-GR" sz="2400" dirty="0" smtClean="0">
                <a:solidFill>
                  <a:srgbClr val="700015"/>
                </a:solidFill>
              </a:rPr>
              <a:t>φ</a:t>
            </a:r>
            <a:r>
              <a:rPr lang="en-US" sz="2400" dirty="0" smtClean="0">
                <a:latin typeface="Montara Std Gothic" pitchFamily="34" charset="0"/>
              </a:rPr>
              <a:t>.      </a:t>
            </a:r>
            <a:r>
              <a:rPr lang="en-US" sz="2400" dirty="0" smtClean="0">
                <a:latin typeface="Montara Std Gothic" pitchFamily="34" charset="0"/>
              </a:rPr>
              <a:t>t </a:t>
            </a:r>
            <a:r>
              <a:rPr lang="en-US" sz="2400" dirty="0">
                <a:latin typeface="Montara Std Gothic" pitchFamily="34" charset="0"/>
              </a:rPr>
              <a:t>in E.</a:t>
            </a:r>
          </a:p>
        </p:txBody>
      </p:sp>
      <p:sp>
        <p:nvSpPr>
          <p:cNvPr id="33" name="Text Box 9"/>
          <p:cNvSpPr txBox="1">
            <a:spLocks noChangeArrowheads="1"/>
          </p:cNvSpPr>
          <p:nvPr/>
        </p:nvSpPr>
        <p:spPr bwMode="auto">
          <a:xfrm rot="10800000">
            <a:off x="1371600" y="4267200"/>
            <a:ext cx="423863" cy="523875"/>
          </a:xfrm>
          <a:prstGeom prst="rect">
            <a:avLst/>
          </a:prstGeom>
          <a:noFill/>
          <a:ln w="9525">
            <a:noFill/>
            <a:miter lim="800000"/>
            <a:headEnd/>
            <a:tailEnd/>
          </a:ln>
        </p:spPr>
        <p:txBody>
          <a:bodyPr wrap="none">
            <a:spAutoFit/>
          </a:bodyPr>
          <a:lstStyle/>
          <a:p>
            <a:r>
              <a:rPr lang="en-US" sz="2800" dirty="0">
                <a:latin typeface="Arial" charset="0"/>
              </a:rPr>
              <a:t>A</a:t>
            </a:r>
          </a:p>
        </p:txBody>
      </p:sp>
      <p:sp>
        <p:nvSpPr>
          <p:cNvPr id="34" name="Text Box 10"/>
          <p:cNvSpPr txBox="1">
            <a:spLocks noChangeArrowheads="1"/>
          </p:cNvSpPr>
          <p:nvPr/>
        </p:nvSpPr>
        <p:spPr bwMode="auto">
          <a:xfrm rot="10800000">
            <a:off x="609600" y="4276725"/>
            <a:ext cx="522288" cy="523875"/>
          </a:xfrm>
          <a:prstGeom prst="rect">
            <a:avLst/>
          </a:prstGeom>
          <a:noFill/>
          <a:ln w="9525">
            <a:noFill/>
            <a:miter lim="800000"/>
            <a:headEnd/>
            <a:tailEnd/>
          </a:ln>
        </p:spPr>
        <p:txBody>
          <a:bodyPr wrap="none">
            <a:spAutoFit/>
          </a:bodyPr>
          <a:lstStyle/>
          <a:p>
            <a:r>
              <a:rPr lang="en-US" sz="2800" dirty="0">
                <a:latin typeface="Arial" charset="0"/>
              </a:rPr>
              <a:t> E</a:t>
            </a:r>
          </a:p>
        </p:txBody>
      </p:sp>
      <p:sp>
        <p:nvSpPr>
          <p:cNvPr id="35" name="Text Box 25"/>
          <p:cNvSpPr txBox="1">
            <a:spLocks noChangeArrowheads="1"/>
          </p:cNvSpPr>
          <p:nvPr/>
        </p:nvSpPr>
        <p:spPr bwMode="auto">
          <a:xfrm>
            <a:off x="5181600" y="5650468"/>
            <a:ext cx="2717411" cy="369332"/>
          </a:xfrm>
          <a:prstGeom prst="rect">
            <a:avLst/>
          </a:prstGeom>
          <a:noFill/>
          <a:ln w="9525">
            <a:noFill/>
            <a:miter lim="800000"/>
            <a:headEnd/>
            <a:tailEnd/>
          </a:ln>
        </p:spPr>
        <p:txBody>
          <a:bodyPr wrap="none">
            <a:spAutoFit/>
          </a:bodyPr>
          <a:lstStyle/>
          <a:p>
            <a:r>
              <a:rPr lang="en-US" dirty="0" smtClean="0">
                <a:solidFill>
                  <a:srgbClr val="CC0000"/>
                </a:solidFill>
              </a:rPr>
              <a:t>trace of a candidate</a:t>
            </a:r>
            <a:endParaRPr lang="en-US" dirty="0">
              <a:solidFill>
                <a:srgbClr val="CC0000"/>
              </a:solidFill>
            </a:endParaRPr>
          </a:p>
        </p:txBody>
      </p:sp>
      <p:cxnSp>
        <p:nvCxnSpPr>
          <p:cNvPr id="36" name="Straight Arrow Connector 35"/>
          <p:cNvCxnSpPr>
            <a:stCxn id="1132569" idx="0"/>
            <a:endCxn id="32" idx="2"/>
          </p:cNvCxnSpPr>
          <p:nvPr/>
        </p:nvCxnSpPr>
        <p:spPr bwMode="auto">
          <a:xfrm rot="5400000" flipH="1" flipV="1">
            <a:off x="1312958" y="5190741"/>
            <a:ext cx="836064" cy="83391"/>
          </a:xfrm>
          <a:prstGeom prst="straightConnector1">
            <a:avLst/>
          </a:prstGeom>
          <a:ln>
            <a:solidFill>
              <a:srgbClr val="CC0000"/>
            </a:solidFill>
            <a:headEnd type="none" w="med" len="med"/>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bwMode="auto">
          <a:xfrm rot="10800000">
            <a:off x="5791200" y="5181600"/>
            <a:ext cx="533400" cy="457200"/>
          </a:xfrm>
          <a:prstGeom prst="straightConnector1">
            <a:avLst/>
          </a:prstGeom>
          <a:ln>
            <a:solidFill>
              <a:srgbClr val="CC0000"/>
            </a:solidFill>
            <a:headEnd type="none" w="med" len="med"/>
            <a:tailEnd type="arrow"/>
          </a:ln>
        </p:spPr>
        <p:style>
          <a:lnRef idx="2">
            <a:schemeClr val="accent1"/>
          </a:lnRef>
          <a:fillRef idx="0">
            <a:schemeClr val="accent1"/>
          </a:fillRef>
          <a:effectRef idx="1">
            <a:schemeClr val="accent1"/>
          </a:effectRef>
          <a:fontRef idx="minor">
            <a:schemeClr val="tx1"/>
          </a:fontRef>
        </p:style>
      </p:cxnSp>
      <p:sp>
        <p:nvSpPr>
          <p:cNvPr id="43" name="Text Box 25"/>
          <p:cNvSpPr txBox="1">
            <a:spLocks noChangeArrowheads="1"/>
          </p:cNvSpPr>
          <p:nvPr/>
        </p:nvSpPr>
        <p:spPr bwMode="auto">
          <a:xfrm>
            <a:off x="3657600" y="5638800"/>
            <a:ext cx="524503" cy="461665"/>
          </a:xfrm>
          <a:prstGeom prst="rect">
            <a:avLst/>
          </a:prstGeom>
          <a:noFill/>
          <a:ln w="9525">
            <a:noFill/>
            <a:miter lim="800000"/>
            <a:headEnd/>
            <a:tailEnd/>
          </a:ln>
        </p:spPr>
        <p:txBody>
          <a:bodyPr wrap="none">
            <a:spAutoFit/>
          </a:bodyPr>
          <a:lstStyle/>
          <a:p>
            <a:r>
              <a:rPr lang="en-US" sz="2400" dirty="0" smtClean="0">
                <a:solidFill>
                  <a:srgbClr val="CC0000"/>
                </a:solidFill>
              </a:rPr>
              <a:t>!=</a:t>
            </a:r>
            <a:endParaRPr lang="en-US" dirty="0">
              <a:solidFill>
                <a:srgbClr val="CC0000"/>
              </a:solidFill>
            </a:endParaRPr>
          </a:p>
        </p:txBody>
      </p:sp>
    </p:spTree>
    <p:custDataLst>
      <p:tags r:id="rId1"/>
    </p:custDataLst>
    <p:extLst>
      <p:ext uri="{BB962C8B-B14F-4D97-AF65-F5344CB8AC3E}">
        <p14:creationId xmlns:p14="http://schemas.microsoft.com/office/powerpoint/2010/main" val="38988238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325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132581"/>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2"/>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113256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3256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2568" grpId="0"/>
      <p:bldP spid="1132569" grpId="0"/>
      <p:bldP spid="1132570" grpId="0" animBg="1"/>
      <p:bldP spid="1132581" grpId="0"/>
      <p:bldP spid="31" grpId="0"/>
      <p:bldP spid="32" grpId="0"/>
      <p:bldP spid="33" grpId="0"/>
      <p:bldP spid="34" grpId="0"/>
      <p:bldP spid="35" grpId="0"/>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p:cNvSpPr>
            <a:spLocks noGrp="1" noChangeArrowheads="1"/>
          </p:cNvSpPr>
          <p:nvPr>
            <p:ph type="sldNum" sz="quarter" idx="12"/>
          </p:nvPr>
        </p:nvSpPr>
        <p:spPr>
          <a:xfrm>
            <a:off x="457200" y="6245225"/>
            <a:ext cx="2133600" cy="476250"/>
          </a:xfrm>
          <a:noFill/>
        </p:spPr>
        <p:txBody>
          <a:bodyPr/>
          <a:lstStyle/>
          <a:p>
            <a:pPr algn="l"/>
            <a:fld id="{B19EBFFA-CB0B-4BEA-8E47-92C0861F7A1E}" type="slidenum">
              <a:rPr lang="en-US" smtClean="0"/>
              <a:pPr algn="l"/>
              <a:t>35</a:t>
            </a:fld>
            <a:endParaRPr lang="en-US" smtClean="0"/>
          </a:p>
        </p:txBody>
      </p:sp>
      <p:sp>
        <p:nvSpPr>
          <p:cNvPr id="29699" name="Rectangle 2"/>
          <p:cNvSpPr>
            <a:spLocks noGrp="1" noChangeArrowheads="1"/>
          </p:cNvSpPr>
          <p:nvPr>
            <p:ph type="title"/>
          </p:nvPr>
        </p:nvSpPr>
        <p:spPr/>
        <p:txBody>
          <a:bodyPr/>
          <a:lstStyle/>
          <a:p>
            <a:r>
              <a:rPr lang="en-US" smtClean="0"/>
              <a:t>Learning from traces</a:t>
            </a:r>
          </a:p>
        </p:txBody>
      </p:sp>
      <p:sp>
        <p:nvSpPr>
          <p:cNvPr id="483331" name="Rectangle 3"/>
          <p:cNvSpPr>
            <a:spLocks noGrp="1" noChangeArrowheads="1"/>
          </p:cNvSpPr>
          <p:nvPr>
            <p:ph type="body" idx="1"/>
          </p:nvPr>
        </p:nvSpPr>
        <p:spPr/>
        <p:txBody>
          <a:bodyPr/>
          <a:lstStyle/>
          <a:p>
            <a:pPr>
              <a:buFontTx/>
              <a:buNone/>
            </a:pPr>
            <a:r>
              <a:rPr lang="en-US" dirty="0" smtClean="0"/>
              <a:t>Problem:</a:t>
            </a:r>
          </a:p>
          <a:p>
            <a:pPr algn="ctr">
              <a:buFontTx/>
              <a:buNone/>
            </a:pPr>
            <a:r>
              <a:rPr lang="en-US" sz="2000" u="sng" dirty="0" smtClean="0">
                <a:solidFill>
                  <a:srgbClr val="CC0000"/>
                </a:solidFill>
              </a:rPr>
              <a:t>Traces are only relevant to the program they came from</a:t>
            </a:r>
          </a:p>
          <a:p>
            <a:pPr algn="ctr">
              <a:buFontTx/>
              <a:buNone/>
            </a:pPr>
            <a:endParaRPr lang="en-US" u="sng" dirty="0" smtClean="0">
              <a:solidFill>
                <a:srgbClr val="CC0000"/>
              </a:solidFill>
            </a:endParaRPr>
          </a:p>
          <a:p>
            <a:pPr>
              <a:buFontTx/>
              <a:buNone/>
            </a:pPr>
            <a:r>
              <a:rPr lang="en-US" sz="2400" dirty="0" smtClean="0"/>
              <a:t>Solution: Trace Projection</a:t>
            </a:r>
            <a:r>
              <a:rPr lang="en-US" sz="2400" dirty="0" smtClean="0">
                <a:solidFill>
                  <a:schemeClr val="accent2"/>
                </a:solidFill>
              </a:rPr>
              <a:t>  </a:t>
            </a:r>
            <a:r>
              <a:rPr lang="en-US" sz="2400" dirty="0" err="1" smtClean="0">
                <a:cs typeface="Arial" charset="0"/>
              </a:rPr>
              <a:t>t</a:t>
            </a:r>
            <a:r>
              <a:rPr lang="en-US" sz="2400" baseline="-25000" dirty="0" err="1" smtClean="0">
                <a:cs typeface="Arial" charset="0"/>
              </a:rPr>
              <a:t>p</a:t>
            </a:r>
            <a:r>
              <a:rPr lang="en-US" dirty="0" smtClean="0">
                <a:cs typeface="Arial" charset="0"/>
              </a:rPr>
              <a:t> </a:t>
            </a:r>
            <a:r>
              <a:rPr lang="en-US" sz="2000" dirty="0" smtClean="0">
                <a:solidFill>
                  <a:srgbClr val="A50021"/>
                </a:solidFill>
                <a:latin typeface="Arial Unicode MS" pitchFamily="34" charset="-128"/>
                <a:ea typeface="Arial Unicode MS" pitchFamily="34" charset="-128"/>
                <a:cs typeface="Arial Unicode MS" pitchFamily="34" charset="-128"/>
                <a:sym typeface="Math C" pitchFamily="2" charset="2"/>
              </a:rPr>
              <a:t>►</a:t>
            </a:r>
            <a:r>
              <a:rPr lang="en-US" dirty="0" smtClean="0">
                <a:cs typeface="Arial" charset="0"/>
              </a:rPr>
              <a:t> </a:t>
            </a:r>
            <a:r>
              <a:rPr lang="en-US" sz="2400" dirty="0" smtClean="0">
                <a:cs typeface="Arial" charset="0"/>
              </a:rPr>
              <a:t>S</a:t>
            </a:r>
          </a:p>
          <a:p>
            <a:endParaRPr lang="en-US" dirty="0" smtClean="0">
              <a:cs typeface="Arial" charset="0"/>
            </a:endParaRPr>
          </a:p>
          <a:p>
            <a:endParaRPr lang="en-US" dirty="0" smtClean="0">
              <a:cs typeface="Arial" charset="0"/>
            </a:endParaRPr>
          </a:p>
          <a:p>
            <a:pPr>
              <a:buFontTx/>
              <a:buNone/>
            </a:pPr>
            <a:r>
              <a:rPr lang="en-US" sz="2400" dirty="0" smtClean="0">
                <a:cs typeface="Arial" charset="0"/>
              </a:rPr>
              <a:t>Desired property</a:t>
            </a:r>
          </a:p>
          <a:p>
            <a:pPr lvl="1"/>
            <a:r>
              <a:rPr lang="en-US" dirty="0" smtClean="0"/>
              <a:t>if P’ shares the bug exposed by </a:t>
            </a:r>
            <a:r>
              <a:rPr lang="en-US" dirty="0" err="1" smtClean="0"/>
              <a:t>t</a:t>
            </a:r>
            <a:r>
              <a:rPr lang="en-US" baseline="-25000" dirty="0" err="1" smtClean="0"/>
              <a:t>p</a:t>
            </a:r>
            <a:r>
              <a:rPr lang="en-US" dirty="0" smtClean="0"/>
              <a:t> …</a:t>
            </a:r>
          </a:p>
          <a:p>
            <a:pPr lvl="1">
              <a:buFontTx/>
              <a:buNone/>
            </a:pPr>
            <a:r>
              <a:rPr lang="en-US" dirty="0" smtClean="0"/>
              <a:t>			… </a:t>
            </a:r>
            <a:r>
              <a:rPr lang="en-US" dirty="0" err="1" smtClean="0">
                <a:solidFill>
                  <a:schemeClr val="tx1"/>
                </a:solidFill>
                <a:cs typeface="Arial" charset="0"/>
              </a:rPr>
              <a:t>t</a:t>
            </a:r>
            <a:r>
              <a:rPr lang="en-US" baseline="-25000" dirty="0" err="1" smtClean="0">
                <a:solidFill>
                  <a:schemeClr val="tx1"/>
                </a:solidFill>
                <a:cs typeface="Arial" charset="0"/>
              </a:rPr>
              <a:t>p</a:t>
            </a:r>
            <a:r>
              <a:rPr lang="en-US" sz="2800" dirty="0" smtClean="0">
                <a:solidFill>
                  <a:schemeClr val="tx1"/>
                </a:solidFill>
                <a:cs typeface="Arial" charset="0"/>
              </a:rPr>
              <a:t> </a:t>
            </a:r>
            <a:r>
              <a:rPr lang="en-US" dirty="0" smtClean="0">
                <a:solidFill>
                  <a:srgbClr val="A50021"/>
                </a:solidFill>
                <a:latin typeface="Arial Unicode MS" pitchFamily="34" charset="-128"/>
                <a:ea typeface="Arial Unicode MS" pitchFamily="34" charset="-128"/>
                <a:cs typeface="Arial Unicode MS" pitchFamily="34" charset="-128"/>
                <a:sym typeface="Math C" pitchFamily="2" charset="2"/>
              </a:rPr>
              <a:t>►</a:t>
            </a:r>
            <a:r>
              <a:rPr lang="en-US" sz="2800" dirty="0" smtClean="0">
                <a:solidFill>
                  <a:schemeClr val="tx1"/>
                </a:solidFill>
                <a:cs typeface="Arial" charset="0"/>
              </a:rPr>
              <a:t> </a:t>
            </a:r>
            <a:r>
              <a:rPr lang="en-US" dirty="0" smtClean="0">
                <a:solidFill>
                  <a:schemeClr val="tx1"/>
                </a:solidFill>
                <a:cs typeface="Arial" charset="0"/>
              </a:rPr>
              <a:t>S </a:t>
            </a:r>
            <a:r>
              <a:rPr lang="en-US" dirty="0" smtClean="0"/>
              <a:t>should expose the bug too</a:t>
            </a:r>
          </a:p>
          <a:p>
            <a:pPr lvl="1"/>
            <a:r>
              <a:rPr lang="en-US" dirty="0" smtClean="0"/>
              <a:t>allows inductive synthesis through constraint solving</a:t>
            </a:r>
          </a:p>
          <a:p>
            <a:pPr lvl="1"/>
            <a:endParaRPr lang="en-US" dirty="0" smtClean="0"/>
          </a:p>
          <a:p>
            <a:pPr lvl="1"/>
            <a:endParaRPr lang="en-US" dirty="0" smtClean="0"/>
          </a:p>
          <a:p>
            <a:endParaRPr lang="en-US" dirty="0" smtClean="0">
              <a:solidFill>
                <a:schemeClr val="accent2"/>
              </a:solidFill>
            </a:endParaRPr>
          </a:p>
        </p:txBody>
      </p:sp>
      <p:sp>
        <p:nvSpPr>
          <p:cNvPr id="483332" name="Text Box 4"/>
          <p:cNvSpPr txBox="1">
            <a:spLocks noChangeArrowheads="1"/>
          </p:cNvSpPr>
          <p:nvPr/>
        </p:nvSpPr>
        <p:spPr bwMode="auto">
          <a:xfrm>
            <a:off x="4724400" y="4038600"/>
            <a:ext cx="3048000" cy="346075"/>
          </a:xfrm>
          <a:prstGeom prst="rect">
            <a:avLst/>
          </a:prstGeom>
          <a:noFill/>
          <a:ln w="9525">
            <a:solidFill>
              <a:srgbClr val="A50021"/>
            </a:solidFill>
            <a:miter lim="800000"/>
            <a:headEnd/>
            <a:tailEnd/>
          </a:ln>
        </p:spPr>
        <p:txBody>
          <a:bodyPr lIns="91340" tIns="45670" rIns="91340" bIns="45670">
            <a:spAutoFit/>
          </a:bodyPr>
          <a:lstStyle/>
          <a:p>
            <a:pPr defTabSz="911225"/>
            <a:r>
              <a:rPr lang="en-US" sz="1600">
                <a:latin typeface="Montara Std Gothic" pitchFamily="34" charset="0"/>
                <a:ea typeface="ＭＳ Ｐゴシック" pitchFamily="34" charset="-128"/>
              </a:rPr>
              <a:t>Trace on program P</a:t>
            </a:r>
            <a:endParaRPr lang="en-US" sz="1600">
              <a:solidFill>
                <a:srgbClr val="000066"/>
              </a:solidFill>
              <a:latin typeface="Montara Std Gothic" pitchFamily="34" charset="0"/>
              <a:ea typeface="ＭＳ Ｐゴシック" pitchFamily="34" charset="-128"/>
            </a:endParaRPr>
          </a:p>
        </p:txBody>
      </p:sp>
      <p:sp>
        <p:nvSpPr>
          <p:cNvPr id="483333" name="Line 5"/>
          <p:cNvSpPr>
            <a:spLocks noChangeShapeType="1"/>
          </p:cNvSpPr>
          <p:nvPr/>
        </p:nvSpPr>
        <p:spPr bwMode="auto">
          <a:xfrm flipH="1" flipV="1">
            <a:off x="4343400" y="3581400"/>
            <a:ext cx="304800" cy="533400"/>
          </a:xfrm>
          <a:prstGeom prst="line">
            <a:avLst/>
          </a:prstGeom>
          <a:noFill/>
          <a:ln w="38100">
            <a:solidFill>
              <a:srgbClr val="700015"/>
            </a:solidFill>
            <a:round/>
            <a:headEnd/>
            <a:tailEnd type="triangle" w="sm" len="sm"/>
          </a:ln>
        </p:spPr>
        <p:txBody>
          <a:bodyPr/>
          <a:lstStyle/>
          <a:p>
            <a:endParaRPr lang="en-US"/>
          </a:p>
        </p:txBody>
      </p:sp>
      <p:sp>
        <p:nvSpPr>
          <p:cNvPr id="483334" name="Text Box 6"/>
          <p:cNvSpPr txBox="1">
            <a:spLocks noChangeArrowheads="1"/>
          </p:cNvSpPr>
          <p:nvPr/>
        </p:nvSpPr>
        <p:spPr bwMode="auto">
          <a:xfrm>
            <a:off x="5715000" y="2514600"/>
            <a:ext cx="3048000" cy="346075"/>
          </a:xfrm>
          <a:prstGeom prst="rect">
            <a:avLst/>
          </a:prstGeom>
          <a:noFill/>
          <a:ln w="9525">
            <a:solidFill>
              <a:srgbClr val="A50021"/>
            </a:solidFill>
            <a:miter lim="800000"/>
            <a:headEnd/>
            <a:tailEnd/>
          </a:ln>
        </p:spPr>
        <p:txBody>
          <a:bodyPr lIns="91340" tIns="45670" rIns="91340" bIns="45670">
            <a:spAutoFit/>
          </a:bodyPr>
          <a:lstStyle/>
          <a:p>
            <a:pPr defTabSz="911225"/>
            <a:r>
              <a:rPr lang="en-US" sz="1600">
                <a:latin typeface="Montara Std Gothic" pitchFamily="34" charset="0"/>
                <a:ea typeface="ＭＳ Ｐゴシック" pitchFamily="34" charset="-128"/>
              </a:rPr>
              <a:t>Trace on sketch S</a:t>
            </a:r>
            <a:endParaRPr lang="en-US" sz="1600">
              <a:solidFill>
                <a:srgbClr val="000066"/>
              </a:solidFill>
              <a:latin typeface="Montara Std Gothic" pitchFamily="34" charset="0"/>
              <a:ea typeface="ＭＳ Ｐゴシック" pitchFamily="34" charset="-128"/>
            </a:endParaRPr>
          </a:p>
        </p:txBody>
      </p:sp>
      <p:sp>
        <p:nvSpPr>
          <p:cNvPr id="483335" name="Line 7"/>
          <p:cNvSpPr>
            <a:spLocks noChangeShapeType="1"/>
          </p:cNvSpPr>
          <p:nvPr/>
        </p:nvSpPr>
        <p:spPr bwMode="auto">
          <a:xfrm flipH="1">
            <a:off x="5029200" y="2590800"/>
            <a:ext cx="609600" cy="304800"/>
          </a:xfrm>
          <a:prstGeom prst="line">
            <a:avLst/>
          </a:prstGeom>
          <a:noFill/>
          <a:ln w="38100">
            <a:solidFill>
              <a:srgbClr val="700015"/>
            </a:solidFill>
            <a:round/>
            <a:headEnd/>
            <a:tailEnd type="triangle" w="sm" len="sm"/>
          </a:ln>
        </p:spPr>
        <p:txBody>
          <a:bodyPr/>
          <a:lstStyle/>
          <a:p>
            <a:endParaRPr lang="en-US"/>
          </a:p>
        </p:txBody>
      </p:sp>
      <p:sp>
        <p:nvSpPr>
          <p:cNvPr id="483336" name="Rectangle 8"/>
          <p:cNvSpPr>
            <a:spLocks noChangeArrowheads="1"/>
          </p:cNvSpPr>
          <p:nvPr/>
        </p:nvSpPr>
        <p:spPr bwMode="auto">
          <a:xfrm>
            <a:off x="4191000" y="3048000"/>
            <a:ext cx="381000" cy="457200"/>
          </a:xfrm>
          <a:prstGeom prst="rect">
            <a:avLst/>
          </a:prstGeom>
          <a:noFill/>
          <a:ln w="9525">
            <a:solidFill>
              <a:srgbClr val="A50021"/>
            </a:solidFill>
            <a:miter lim="800000"/>
            <a:headEnd/>
            <a:tailEnd/>
          </a:ln>
        </p:spPr>
        <p:txBody>
          <a:bodyPr wrap="none" anchor="ctr"/>
          <a:lstStyle/>
          <a:p>
            <a:endParaRPr lang="en-US"/>
          </a:p>
        </p:txBody>
      </p:sp>
      <p:sp>
        <p:nvSpPr>
          <p:cNvPr id="483337" name="Rectangle 9"/>
          <p:cNvSpPr>
            <a:spLocks noChangeArrowheads="1"/>
          </p:cNvSpPr>
          <p:nvPr/>
        </p:nvSpPr>
        <p:spPr bwMode="auto">
          <a:xfrm>
            <a:off x="4267200" y="3048000"/>
            <a:ext cx="1143000" cy="457200"/>
          </a:xfrm>
          <a:prstGeom prst="rect">
            <a:avLst/>
          </a:prstGeom>
          <a:noFill/>
          <a:ln w="9525">
            <a:solidFill>
              <a:srgbClr val="A50021"/>
            </a:solidFill>
            <a:miter lim="800000"/>
            <a:headEnd/>
            <a:tailEnd/>
          </a:ln>
        </p:spPr>
        <p:txBody>
          <a:bodyPr wrap="none" anchor="ctr"/>
          <a:lstStyle/>
          <a:p>
            <a:endParaRPr lang="en-US"/>
          </a:p>
        </p:txBody>
      </p:sp>
    </p:spTree>
    <p:custDataLst>
      <p:tags r:id="rId1"/>
    </p:custDataLst>
    <p:extLst>
      <p:ext uri="{BB962C8B-B14F-4D97-AF65-F5344CB8AC3E}">
        <p14:creationId xmlns:p14="http://schemas.microsoft.com/office/powerpoint/2010/main" val="107739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33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333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333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833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33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333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83334"/>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483336"/>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4833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333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483332"/>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483333"/>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483334"/>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483335"/>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483337"/>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83331">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83331">
                                            <p:txEl>
                                              <p:pRg st="7" end="7"/>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83331">
                                            <p:txEl>
                                              <p:pRg st="8" end="8"/>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8333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3331" grpId="0" build="p"/>
      <p:bldP spid="483332" grpId="0" animBg="1"/>
      <p:bldP spid="483332" grpId="1" animBg="1"/>
      <p:bldP spid="483333" grpId="0" animBg="1"/>
      <p:bldP spid="483333" grpId="1" animBg="1"/>
      <p:bldP spid="483334" grpId="0" animBg="1"/>
      <p:bldP spid="483334" grpId="1" animBg="1"/>
      <p:bldP spid="483335" grpId="0" animBg="1"/>
      <p:bldP spid="483335" grpId="1" animBg="1"/>
      <p:bldP spid="483336" grpId="0" animBg="1"/>
      <p:bldP spid="483336" grpId="1" animBg="1"/>
      <p:bldP spid="483337" grpId="0" animBg="1"/>
      <p:bldP spid="483337"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to do projection</a:t>
            </a:r>
            <a:endParaRPr lang="en-US" dirty="0"/>
          </a:p>
        </p:txBody>
      </p:sp>
      <p:sp>
        <p:nvSpPr>
          <p:cNvPr id="6" name="Content Placeholder 5"/>
          <p:cNvSpPr>
            <a:spLocks noGrp="1"/>
          </p:cNvSpPr>
          <p:nvPr>
            <p:ph idx="1"/>
          </p:nvPr>
        </p:nvSpPr>
        <p:spPr/>
        <p:txBody>
          <a:bodyPr/>
          <a:lstStyle/>
          <a:p>
            <a:pPr>
              <a:buNone/>
            </a:pPr>
            <a:r>
              <a:rPr lang="en-US" dirty="0" smtClean="0"/>
              <a:t>The key is to preserve statement ordering</a:t>
            </a:r>
          </a:p>
          <a:p>
            <a:pPr lvl="1"/>
            <a:r>
              <a:rPr lang="en-US" dirty="0" smtClean="0"/>
              <a:t>statements in the trace </a:t>
            </a:r>
            <a:r>
              <a:rPr lang="en-US" dirty="0" smtClean="0">
                <a:latin typeface="Cambria Math"/>
                <a:ea typeface="Cambria Math"/>
              </a:rPr>
              <a:t>⊆ </a:t>
            </a:r>
            <a:r>
              <a:rPr lang="en-US" dirty="0" smtClean="0"/>
              <a:t>statements in the</a:t>
            </a:r>
          </a:p>
          <a:p>
            <a:endParaRPr lang="en-US" dirty="0" smtClean="0"/>
          </a:p>
          <a:p>
            <a:pPr>
              <a:buNone/>
            </a:pPr>
            <a:r>
              <a:rPr lang="en-US" dirty="0" smtClean="0"/>
              <a:t>Control flow may be an obstacle</a:t>
            </a:r>
          </a:p>
          <a:p>
            <a:pPr lvl="1"/>
            <a:r>
              <a:rPr lang="en-US" dirty="0" smtClean="0"/>
              <a:t>but we can get rid of it</a:t>
            </a:r>
            <a:endParaRPr lang="en-US" dirty="0"/>
          </a:p>
        </p:txBody>
      </p:sp>
    </p:spTree>
    <p:extLst>
      <p:ext uri="{BB962C8B-B14F-4D97-AF65-F5344CB8AC3E}">
        <p14:creationId xmlns:p14="http://schemas.microsoft.com/office/powerpoint/2010/main" val="4070296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p:cNvSpPr>
            <a:spLocks noGrp="1" noChangeArrowheads="1"/>
          </p:cNvSpPr>
          <p:nvPr>
            <p:ph type="sldNum" sz="quarter" idx="12"/>
          </p:nvPr>
        </p:nvSpPr>
        <p:spPr>
          <a:xfrm>
            <a:off x="457200" y="6245225"/>
            <a:ext cx="2133600" cy="476250"/>
          </a:xfrm>
          <a:noFill/>
        </p:spPr>
        <p:txBody>
          <a:bodyPr/>
          <a:lstStyle/>
          <a:p>
            <a:pPr algn="l"/>
            <a:fld id="{DC0A17CD-2E6B-46D7-986E-36E882351472}" type="slidenum">
              <a:rPr lang="en-US" smtClean="0"/>
              <a:pPr algn="l"/>
              <a:t>37</a:t>
            </a:fld>
            <a:endParaRPr lang="en-US" smtClean="0"/>
          </a:p>
        </p:txBody>
      </p:sp>
      <p:grpSp>
        <p:nvGrpSpPr>
          <p:cNvPr id="2" name="Group 2"/>
          <p:cNvGrpSpPr>
            <a:grpSpLocks/>
          </p:cNvGrpSpPr>
          <p:nvPr/>
        </p:nvGrpSpPr>
        <p:grpSpPr bwMode="auto">
          <a:xfrm>
            <a:off x="619760" y="3662363"/>
            <a:ext cx="1981200" cy="2935287"/>
            <a:chOff x="3352" y="2481"/>
            <a:chExt cx="1680" cy="1849"/>
          </a:xfrm>
        </p:grpSpPr>
        <p:sp>
          <p:nvSpPr>
            <p:cNvPr id="31778" name="Text Box 3"/>
            <p:cNvSpPr txBox="1">
              <a:spLocks noChangeArrowheads="1"/>
            </p:cNvSpPr>
            <p:nvPr/>
          </p:nvSpPr>
          <p:spPr bwMode="auto">
            <a:xfrm>
              <a:off x="3352" y="2736"/>
              <a:ext cx="1680" cy="1594"/>
            </a:xfrm>
            <a:prstGeom prst="rect">
              <a:avLst/>
            </a:prstGeom>
            <a:noFill/>
            <a:ln w="9525">
              <a:noFill/>
              <a:miter lim="800000"/>
              <a:headEnd/>
              <a:tailEnd/>
            </a:ln>
          </p:spPr>
          <p:txBody>
            <a:bodyPr>
              <a:spAutoFit/>
            </a:bodyPr>
            <a:lstStyle/>
            <a:p>
              <a:r>
                <a:rPr lang="en-US" sz="2000" dirty="0">
                  <a:solidFill>
                    <a:schemeClr val="accent2"/>
                  </a:solidFill>
                  <a:latin typeface="Montara Std Gothic" pitchFamily="34" charset="0"/>
                </a:rPr>
                <a:t>if(c)  S1;</a:t>
              </a:r>
            </a:p>
            <a:p>
              <a:r>
                <a:rPr lang="en-US" sz="2000" dirty="0">
                  <a:solidFill>
                    <a:schemeClr val="accent2"/>
                  </a:solidFill>
                  <a:latin typeface="Montara Std Gothic" pitchFamily="34" charset="0"/>
                </a:rPr>
                <a:t>if(!c) S2;</a:t>
              </a:r>
            </a:p>
            <a:p>
              <a:pPr lvl="1"/>
              <a:r>
                <a:rPr lang="en-US" sz="2000" dirty="0">
                  <a:solidFill>
                    <a:srgbClr val="A50021"/>
                  </a:solidFill>
                  <a:latin typeface="Montara Std Gothic" pitchFamily="34" charset="0"/>
                </a:rPr>
                <a:t>if(c)  S1;</a:t>
              </a:r>
            </a:p>
            <a:p>
              <a:pPr lvl="1"/>
              <a:r>
                <a:rPr lang="en-US" sz="2000" dirty="0">
                  <a:solidFill>
                    <a:srgbClr val="A50021"/>
                  </a:solidFill>
                  <a:latin typeface="Montara Std Gothic" pitchFamily="34" charset="0"/>
                </a:rPr>
                <a:t>if(!c) S2;</a:t>
              </a:r>
            </a:p>
            <a:p>
              <a:r>
                <a:rPr lang="en-US" sz="2000" dirty="0">
                  <a:solidFill>
                    <a:schemeClr val="accent2"/>
                  </a:solidFill>
                  <a:latin typeface="Montara Std Gothic" pitchFamily="34" charset="0"/>
                </a:rPr>
                <a:t>if(!c) S3;</a:t>
              </a:r>
            </a:p>
            <a:p>
              <a:pPr lvl="1"/>
              <a:r>
                <a:rPr lang="en-US" sz="2000" dirty="0">
                  <a:solidFill>
                    <a:srgbClr val="A50021"/>
                  </a:solidFill>
                  <a:latin typeface="Montara Std Gothic" pitchFamily="34" charset="0"/>
                </a:rPr>
                <a:t>if(!c) S3;</a:t>
              </a:r>
            </a:p>
            <a:p>
              <a:r>
                <a:rPr lang="en-US" sz="2000" dirty="0">
                  <a:solidFill>
                    <a:schemeClr val="accent2"/>
                  </a:solidFill>
                  <a:latin typeface="Montara Std Gothic" pitchFamily="34" charset="0"/>
                </a:rPr>
                <a:t>S4;</a:t>
              </a:r>
            </a:p>
            <a:p>
              <a:pPr lvl="1"/>
              <a:r>
                <a:rPr lang="en-US" sz="2000" dirty="0">
                  <a:solidFill>
                    <a:srgbClr val="A50021"/>
                  </a:solidFill>
                  <a:latin typeface="Montara Std Gothic" pitchFamily="34" charset="0"/>
                </a:rPr>
                <a:t>S4;</a:t>
              </a:r>
            </a:p>
          </p:txBody>
        </p:sp>
        <p:sp>
          <p:nvSpPr>
            <p:cNvPr id="31779" name="Text Box 4"/>
            <p:cNvSpPr txBox="1">
              <a:spLocks noChangeArrowheads="1"/>
            </p:cNvSpPr>
            <p:nvPr/>
          </p:nvSpPr>
          <p:spPr bwMode="auto">
            <a:xfrm>
              <a:off x="3543" y="2481"/>
              <a:ext cx="912" cy="327"/>
            </a:xfrm>
            <a:prstGeom prst="rect">
              <a:avLst/>
            </a:prstGeom>
            <a:noFill/>
            <a:ln w="9525">
              <a:noFill/>
              <a:miter lim="800000"/>
              <a:headEnd/>
              <a:tailEnd/>
            </a:ln>
          </p:spPr>
          <p:txBody>
            <a:bodyPr wrap="none">
              <a:spAutoFit/>
            </a:bodyPr>
            <a:lstStyle/>
            <a:p>
              <a:r>
                <a:rPr lang="en-US">
                  <a:latin typeface="Montara Std Gothic" pitchFamily="34" charset="0"/>
                </a:rPr>
                <a:t>t</a:t>
              </a:r>
              <a:r>
                <a:rPr lang="en-US" baseline="-25000">
                  <a:latin typeface="Montara Std Gothic" pitchFamily="34" charset="0"/>
                </a:rPr>
                <a:t>p</a:t>
              </a:r>
              <a:r>
                <a:rPr lang="en-US" sz="2800">
                  <a:latin typeface="Montara Std Gothic" pitchFamily="34" charset="0"/>
                </a:rPr>
                <a:t> </a:t>
              </a:r>
              <a:r>
                <a:rPr lang="en-US">
                  <a:solidFill>
                    <a:srgbClr val="A50021"/>
                  </a:solidFill>
                  <a:latin typeface="Arial Unicode MS" pitchFamily="34" charset="-128"/>
                  <a:ea typeface="Arial Unicode MS" pitchFamily="34" charset="-128"/>
                  <a:cs typeface="Arial Unicode MS" pitchFamily="34" charset="-128"/>
                  <a:sym typeface="Math C" pitchFamily="2" charset="2"/>
                </a:rPr>
                <a:t>►</a:t>
              </a:r>
              <a:r>
                <a:rPr lang="en-US" sz="2800">
                  <a:latin typeface="Montara Std Gothic" pitchFamily="34" charset="0"/>
                </a:rPr>
                <a:t> </a:t>
              </a:r>
              <a:r>
                <a:rPr lang="en-US">
                  <a:latin typeface="Montara Std Gothic" pitchFamily="34" charset="0"/>
                </a:rPr>
                <a:t>Sk</a:t>
              </a:r>
            </a:p>
          </p:txBody>
        </p:sp>
      </p:grpSp>
      <p:sp>
        <p:nvSpPr>
          <p:cNvPr id="31748" name="Rectangle 5"/>
          <p:cNvSpPr>
            <a:spLocks noGrp="1" noChangeArrowheads="1"/>
          </p:cNvSpPr>
          <p:nvPr>
            <p:ph type="title"/>
          </p:nvPr>
        </p:nvSpPr>
        <p:spPr/>
        <p:txBody>
          <a:bodyPr/>
          <a:lstStyle/>
          <a:p>
            <a:r>
              <a:rPr lang="en-US" smtClean="0"/>
              <a:t>Projection Algorithm: Key Ideas</a:t>
            </a:r>
          </a:p>
        </p:txBody>
      </p:sp>
      <p:sp>
        <p:nvSpPr>
          <p:cNvPr id="487430" name="Rectangle 6"/>
          <p:cNvSpPr>
            <a:spLocks noGrp="1" noChangeArrowheads="1"/>
          </p:cNvSpPr>
          <p:nvPr>
            <p:ph type="body" idx="1"/>
          </p:nvPr>
        </p:nvSpPr>
        <p:spPr>
          <a:xfrm>
            <a:off x="4495800" y="1371600"/>
            <a:ext cx="4419600" cy="5029200"/>
          </a:xfrm>
        </p:spPr>
        <p:txBody>
          <a:bodyPr/>
          <a:lstStyle/>
          <a:p>
            <a:pPr marL="533400" indent="-533400">
              <a:buFontTx/>
              <a:buNone/>
            </a:pPr>
            <a:r>
              <a:rPr lang="en-US" sz="2400" smtClean="0"/>
              <a:t>Want a parameterized set of traces</a:t>
            </a:r>
          </a:p>
          <a:p>
            <a:pPr marL="914400" lvl="1" indent="-457200">
              <a:buFontTx/>
              <a:buNone/>
            </a:pPr>
            <a:r>
              <a:rPr lang="en-US" smtClean="0"/>
              <a:t>preserve order of common statements</a:t>
            </a:r>
          </a:p>
          <a:p>
            <a:pPr marL="533400" indent="-533400">
              <a:buFontTx/>
              <a:buNone/>
            </a:pPr>
            <a:endParaRPr lang="en-US" sz="2400" smtClean="0"/>
          </a:p>
          <a:p>
            <a:pPr marL="533400" indent="-533400">
              <a:buFontTx/>
              <a:buNone/>
            </a:pPr>
            <a:r>
              <a:rPr lang="en-US" sz="2400" smtClean="0"/>
              <a:t>Algorithm</a:t>
            </a:r>
          </a:p>
          <a:p>
            <a:pPr marL="533400" indent="-533400">
              <a:buFontTx/>
              <a:buAutoNum type="arabicPeriod"/>
            </a:pPr>
            <a:r>
              <a:rPr lang="en-US" sz="2400" smtClean="0"/>
              <a:t>If-Conversion of the Sketch</a:t>
            </a:r>
          </a:p>
          <a:p>
            <a:pPr marL="914400" lvl="1" indent="-457200">
              <a:buFontTx/>
              <a:buNone/>
            </a:pPr>
            <a:r>
              <a:rPr lang="en-US" smtClean="0"/>
              <a:t>Easier to build a trace</a:t>
            </a:r>
          </a:p>
          <a:p>
            <a:pPr marL="914400" lvl="1" indent="-457200">
              <a:buFontTx/>
              <a:buNone/>
            </a:pPr>
            <a:endParaRPr lang="en-US" smtClean="0"/>
          </a:p>
          <a:p>
            <a:pPr marL="533400" indent="-533400">
              <a:buFontTx/>
              <a:buAutoNum type="arabicPeriod"/>
            </a:pPr>
            <a:r>
              <a:rPr lang="en-US" sz="2400" smtClean="0"/>
              <a:t>Schedule the statements </a:t>
            </a:r>
          </a:p>
          <a:p>
            <a:pPr marL="914400" lvl="1" indent="-457200">
              <a:buFontTx/>
              <a:buNone/>
            </a:pPr>
            <a:r>
              <a:rPr lang="en-US" smtClean="0"/>
              <a:t>preserve order from original trace</a:t>
            </a:r>
          </a:p>
        </p:txBody>
      </p:sp>
      <p:sp>
        <p:nvSpPr>
          <p:cNvPr id="31750" name="Text Box 7"/>
          <p:cNvSpPr txBox="1">
            <a:spLocks noChangeArrowheads="1"/>
          </p:cNvSpPr>
          <p:nvPr/>
        </p:nvSpPr>
        <p:spPr bwMode="auto">
          <a:xfrm>
            <a:off x="293688" y="1600200"/>
            <a:ext cx="1230312" cy="1958975"/>
          </a:xfrm>
          <a:prstGeom prst="rect">
            <a:avLst/>
          </a:prstGeom>
          <a:noFill/>
          <a:ln w="9525">
            <a:noFill/>
            <a:miter lim="800000"/>
            <a:headEnd/>
            <a:tailEnd/>
          </a:ln>
        </p:spPr>
        <p:txBody>
          <a:bodyPr wrap="square">
            <a:spAutoFit/>
          </a:bodyPr>
          <a:lstStyle/>
          <a:p>
            <a:r>
              <a:rPr lang="en-US" sz="2000" b="1" dirty="0">
                <a:solidFill>
                  <a:srgbClr val="A50021"/>
                </a:solidFill>
                <a:latin typeface="Montara Std Gothic" pitchFamily="34" charset="0"/>
              </a:rPr>
              <a:t>if</a:t>
            </a:r>
            <a:r>
              <a:rPr lang="en-US" sz="2000" dirty="0">
                <a:latin typeface="Montara Std Gothic" pitchFamily="34" charset="0"/>
              </a:rPr>
              <a:t>(c){</a:t>
            </a:r>
          </a:p>
          <a:p>
            <a:r>
              <a:rPr lang="en-US" sz="2000" dirty="0">
                <a:latin typeface="Montara Std Gothic" pitchFamily="34" charset="0"/>
              </a:rPr>
              <a:t>    S1;</a:t>
            </a:r>
          </a:p>
          <a:p>
            <a:r>
              <a:rPr lang="en-US" sz="2000" dirty="0">
                <a:latin typeface="Montara Std Gothic" pitchFamily="34" charset="0"/>
              </a:rPr>
              <a:t>}</a:t>
            </a:r>
            <a:r>
              <a:rPr lang="en-US" sz="2000" b="1" dirty="0">
                <a:solidFill>
                  <a:srgbClr val="A50021"/>
                </a:solidFill>
                <a:latin typeface="Montara Std Gothic" pitchFamily="34" charset="0"/>
              </a:rPr>
              <a:t>else</a:t>
            </a:r>
            <a:endParaRPr lang="en-US" sz="2000" dirty="0">
              <a:latin typeface="Montara Std Gothic" pitchFamily="34" charset="0"/>
            </a:endParaRPr>
          </a:p>
          <a:p>
            <a:r>
              <a:rPr lang="en-US" sz="2000" dirty="0">
                <a:latin typeface="Montara Std Gothic" pitchFamily="34" charset="0"/>
              </a:rPr>
              <a:t>{    S2;</a:t>
            </a:r>
          </a:p>
          <a:p>
            <a:r>
              <a:rPr lang="en-US" sz="2000" dirty="0">
                <a:latin typeface="Montara Std Gothic" pitchFamily="34" charset="0"/>
              </a:rPr>
              <a:t>      S3; }</a:t>
            </a:r>
          </a:p>
          <a:p>
            <a:r>
              <a:rPr lang="en-US" sz="2000" dirty="0">
                <a:latin typeface="Montara Std Gothic" pitchFamily="34" charset="0"/>
              </a:rPr>
              <a:t>S4;</a:t>
            </a:r>
          </a:p>
        </p:txBody>
      </p:sp>
      <p:sp>
        <p:nvSpPr>
          <p:cNvPr id="31751" name="Text Box 8"/>
          <p:cNvSpPr txBox="1">
            <a:spLocks noChangeArrowheads="1"/>
          </p:cNvSpPr>
          <p:nvPr/>
        </p:nvSpPr>
        <p:spPr bwMode="auto">
          <a:xfrm>
            <a:off x="304800" y="1219200"/>
            <a:ext cx="757238" cy="457200"/>
          </a:xfrm>
          <a:prstGeom prst="rect">
            <a:avLst/>
          </a:prstGeom>
          <a:noFill/>
          <a:ln w="9525">
            <a:noFill/>
            <a:miter lim="800000"/>
            <a:headEnd/>
            <a:tailEnd/>
          </a:ln>
        </p:spPr>
        <p:txBody>
          <a:bodyPr wrap="none">
            <a:spAutoFit/>
          </a:bodyPr>
          <a:lstStyle/>
          <a:p>
            <a:r>
              <a:rPr lang="en-US">
                <a:latin typeface="Montara Std Gothic" pitchFamily="34" charset="0"/>
              </a:rPr>
              <a:t>Sk[c]</a:t>
            </a:r>
          </a:p>
        </p:txBody>
      </p:sp>
      <p:sp>
        <p:nvSpPr>
          <p:cNvPr id="487433" name="Text Box 9"/>
          <p:cNvSpPr txBox="1">
            <a:spLocks noChangeArrowheads="1"/>
          </p:cNvSpPr>
          <p:nvPr/>
        </p:nvSpPr>
        <p:spPr bwMode="auto">
          <a:xfrm>
            <a:off x="3048000" y="1219200"/>
            <a:ext cx="1200150" cy="457200"/>
          </a:xfrm>
          <a:prstGeom prst="rect">
            <a:avLst/>
          </a:prstGeom>
          <a:noFill/>
          <a:ln w="9525">
            <a:noFill/>
            <a:miter lim="800000"/>
            <a:headEnd/>
            <a:tailEnd/>
          </a:ln>
        </p:spPr>
        <p:txBody>
          <a:bodyPr wrap="none">
            <a:spAutoFit/>
          </a:bodyPr>
          <a:lstStyle/>
          <a:p>
            <a:r>
              <a:rPr lang="en-US">
                <a:latin typeface="Montara Std Gothic" pitchFamily="34" charset="0"/>
              </a:rPr>
              <a:t>P = Sk[0]</a:t>
            </a:r>
          </a:p>
        </p:txBody>
      </p:sp>
      <p:sp>
        <p:nvSpPr>
          <p:cNvPr id="487434" name="Text Box 10"/>
          <p:cNvSpPr txBox="1">
            <a:spLocks noChangeArrowheads="1"/>
          </p:cNvSpPr>
          <p:nvPr/>
        </p:nvSpPr>
        <p:spPr bwMode="auto">
          <a:xfrm>
            <a:off x="3386138" y="1752600"/>
            <a:ext cx="457200" cy="1006475"/>
          </a:xfrm>
          <a:prstGeom prst="rect">
            <a:avLst/>
          </a:prstGeom>
          <a:noFill/>
          <a:ln w="9525">
            <a:noFill/>
            <a:miter lim="800000"/>
            <a:headEnd/>
            <a:tailEnd/>
          </a:ln>
        </p:spPr>
        <p:txBody>
          <a:bodyPr wrap="none">
            <a:spAutoFit/>
          </a:bodyPr>
          <a:lstStyle/>
          <a:p>
            <a:r>
              <a:rPr lang="en-US" sz="2000">
                <a:latin typeface="Montara Std Gothic" pitchFamily="34" charset="0"/>
              </a:rPr>
              <a:t>S2;</a:t>
            </a:r>
          </a:p>
          <a:p>
            <a:r>
              <a:rPr lang="en-US" sz="2000">
                <a:latin typeface="Montara Std Gothic" pitchFamily="34" charset="0"/>
              </a:rPr>
              <a:t>S3;</a:t>
            </a:r>
          </a:p>
          <a:p>
            <a:r>
              <a:rPr lang="en-US" sz="2000">
                <a:latin typeface="Montara Std Gothic" pitchFamily="34" charset="0"/>
              </a:rPr>
              <a:t>S4;</a:t>
            </a:r>
          </a:p>
        </p:txBody>
      </p:sp>
      <p:sp>
        <p:nvSpPr>
          <p:cNvPr id="487435" name="Text Box 11"/>
          <p:cNvSpPr txBox="1">
            <a:spLocks noChangeArrowheads="1"/>
          </p:cNvSpPr>
          <p:nvPr/>
        </p:nvSpPr>
        <p:spPr bwMode="auto">
          <a:xfrm>
            <a:off x="1720850" y="1757363"/>
            <a:ext cx="946150" cy="1311275"/>
          </a:xfrm>
          <a:prstGeom prst="rect">
            <a:avLst/>
          </a:prstGeom>
          <a:noFill/>
          <a:ln w="9525">
            <a:noFill/>
            <a:miter lim="800000"/>
            <a:headEnd/>
            <a:tailEnd/>
          </a:ln>
        </p:spPr>
        <p:txBody>
          <a:bodyPr wrap="none">
            <a:spAutoFit/>
          </a:bodyPr>
          <a:lstStyle/>
          <a:p>
            <a:r>
              <a:rPr lang="en-US" sz="2000" b="1">
                <a:solidFill>
                  <a:srgbClr val="A50021"/>
                </a:solidFill>
                <a:latin typeface="Montara Std Gothic" pitchFamily="34" charset="0"/>
              </a:rPr>
              <a:t>if</a:t>
            </a:r>
            <a:r>
              <a:rPr lang="en-US" sz="2000">
                <a:latin typeface="Montara Std Gothic" pitchFamily="34" charset="0"/>
              </a:rPr>
              <a:t>(c)  S1;</a:t>
            </a:r>
          </a:p>
          <a:p>
            <a:r>
              <a:rPr lang="en-US" sz="2000" b="1">
                <a:solidFill>
                  <a:srgbClr val="A50021"/>
                </a:solidFill>
                <a:latin typeface="Montara Std Gothic" pitchFamily="34" charset="0"/>
              </a:rPr>
              <a:t>if</a:t>
            </a:r>
            <a:r>
              <a:rPr lang="en-US" sz="2000">
                <a:latin typeface="Montara Std Gothic" pitchFamily="34" charset="0"/>
              </a:rPr>
              <a:t>(!c) S2;</a:t>
            </a:r>
          </a:p>
          <a:p>
            <a:r>
              <a:rPr lang="en-US" sz="2000" b="1">
                <a:solidFill>
                  <a:srgbClr val="A50021"/>
                </a:solidFill>
                <a:latin typeface="Montara Std Gothic" pitchFamily="34" charset="0"/>
              </a:rPr>
              <a:t>if</a:t>
            </a:r>
            <a:r>
              <a:rPr lang="en-US" sz="2000">
                <a:latin typeface="Montara Std Gothic" pitchFamily="34" charset="0"/>
              </a:rPr>
              <a:t>(!c) S3;</a:t>
            </a:r>
          </a:p>
          <a:p>
            <a:r>
              <a:rPr lang="en-US" sz="2000">
                <a:latin typeface="Montara Std Gothic" pitchFamily="34" charset="0"/>
              </a:rPr>
              <a:t>S4;</a:t>
            </a:r>
          </a:p>
        </p:txBody>
      </p:sp>
      <p:sp>
        <p:nvSpPr>
          <p:cNvPr id="487436" name="Text Box 12"/>
          <p:cNvSpPr txBox="1">
            <a:spLocks noChangeArrowheads="1"/>
          </p:cNvSpPr>
          <p:nvPr/>
        </p:nvSpPr>
        <p:spPr bwMode="auto">
          <a:xfrm>
            <a:off x="1905000" y="1235075"/>
            <a:ext cx="447675" cy="457200"/>
          </a:xfrm>
          <a:prstGeom prst="rect">
            <a:avLst/>
          </a:prstGeom>
          <a:noFill/>
          <a:ln w="9525">
            <a:noFill/>
            <a:miter lim="800000"/>
            <a:headEnd/>
            <a:tailEnd/>
          </a:ln>
        </p:spPr>
        <p:txBody>
          <a:bodyPr wrap="none">
            <a:spAutoFit/>
          </a:bodyPr>
          <a:lstStyle/>
          <a:p>
            <a:r>
              <a:rPr lang="en-US">
                <a:latin typeface="Montara Std Gothic" pitchFamily="34" charset="0"/>
              </a:rPr>
              <a:t>Sk</a:t>
            </a:r>
          </a:p>
        </p:txBody>
      </p:sp>
      <p:grpSp>
        <p:nvGrpSpPr>
          <p:cNvPr id="3" name="Group 13"/>
          <p:cNvGrpSpPr>
            <a:grpSpLocks/>
          </p:cNvGrpSpPr>
          <p:nvPr/>
        </p:nvGrpSpPr>
        <p:grpSpPr bwMode="auto">
          <a:xfrm>
            <a:off x="2667000" y="3756025"/>
            <a:ext cx="1371600" cy="2263775"/>
            <a:chOff x="3024" y="1296"/>
            <a:chExt cx="1368" cy="1426"/>
          </a:xfrm>
        </p:grpSpPr>
        <p:sp>
          <p:nvSpPr>
            <p:cNvPr id="31776" name="Text Box 14"/>
            <p:cNvSpPr txBox="1">
              <a:spLocks noChangeArrowheads="1"/>
            </p:cNvSpPr>
            <p:nvPr/>
          </p:nvSpPr>
          <p:spPr bwMode="auto">
            <a:xfrm>
              <a:off x="3024" y="1512"/>
              <a:ext cx="1368" cy="1210"/>
            </a:xfrm>
            <a:prstGeom prst="rect">
              <a:avLst/>
            </a:prstGeom>
            <a:noFill/>
            <a:ln w="9525">
              <a:noFill/>
              <a:miter lim="800000"/>
              <a:headEnd/>
              <a:tailEnd/>
            </a:ln>
          </p:spPr>
          <p:txBody>
            <a:bodyPr wrap="square">
              <a:spAutoFit/>
            </a:bodyPr>
            <a:lstStyle/>
            <a:p>
              <a:r>
                <a:rPr lang="en-US" sz="2000" dirty="0">
                  <a:solidFill>
                    <a:schemeClr val="accent2"/>
                  </a:solidFill>
                  <a:latin typeface="Montara Std Gothic" pitchFamily="34" charset="0"/>
                </a:rPr>
                <a:t>S2;</a:t>
              </a:r>
            </a:p>
            <a:p>
              <a:pPr lvl="1"/>
              <a:r>
                <a:rPr lang="en-US" sz="2000" dirty="0">
                  <a:solidFill>
                    <a:srgbClr val="A50021"/>
                  </a:solidFill>
                  <a:latin typeface="Montara Std Gothic" pitchFamily="34" charset="0"/>
                </a:rPr>
                <a:t>S2;</a:t>
              </a:r>
            </a:p>
            <a:p>
              <a:r>
                <a:rPr lang="en-US" sz="2000" dirty="0">
                  <a:solidFill>
                    <a:schemeClr val="accent2"/>
                  </a:solidFill>
                  <a:latin typeface="Montara Std Gothic" pitchFamily="34" charset="0"/>
                </a:rPr>
                <a:t>S3;</a:t>
              </a:r>
            </a:p>
            <a:p>
              <a:pPr lvl="1"/>
              <a:r>
                <a:rPr lang="en-US" sz="2000" dirty="0">
                  <a:solidFill>
                    <a:srgbClr val="A50021"/>
                  </a:solidFill>
                  <a:latin typeface="Montara Std Gothic" pitchFamily="34" charset="0"/>
                </a:rPr>
                <a:t>S3;</a:t>
              </a:r>
            </a:p>
            <a:p>
              <a:r>
                <a:rPr lang="en-US" sz="2000" dirty="0">
                  <a:solidFill>
                    <a:schemeClr val="accent2"/>
                  </a:solidFill>
                  <a:latin typeface="Montara Std Gothic" pitchFamily="34" charset="0"/>
                </a:rPr>
                <a:t>S4;</a:t>
              </a:r>
            </a:p>
            <a:p>
              <a:pPr lvl="1"/>
              <a:r>
                <a:rPr lang="en-US" sz="2000" dirty="0">
                  <a:solidFill>
                    <a:srgbClr val="A50021"/>
                  </a:solidFill>
                  <a:latin typeface="Montara Std Gothic" pitchFamily="34" charset="0"/>
                </a:rPr>
                <a:t>S4;</a:t>
              </a:r>
            </a:p>
          </p:txBody>
        </p:sp>
        <p:sp>
          <p:nvSpPr>
            <p:cNvPr id="31777" name="Text Box 15"/>
            <p:cNvSpPr txBox="1">
              <a:spLocks noChangeArrowheads="1"/>
            </p:cNvSpPr>
            <p:nvPr/>
          </p:nvSpPr>
          <p:spPr bwMode="auto">
            <a:xfrm>
              <a:off x="3216" y="1296"/>
              <a:ext cx="392" cy="288"/>
            </a:xfrm>
            <a:prstGeom prst="rect">
              <a:avLst/>
            </a:prstGeom>
            <a:noFill/>
            <a:ln w="9525">
              <a:noFill/>
              <a:miter lim="800000"/>
              <a:headEnd/>
              <a:tailEnd/>
            </a:ln>
          </p:spPr>
          <p:txBody>
            <a:bodyPr wrap="none">
              <a:spAutoFit/>
            </a:bodyPr>
            <a:lstStyle/>
            <a:p>
              <a:r>
                <a:rPr lang="en-US">
                  <a:latin typeface="Montara Std Gothic" pitchFamily="34" charset="0"/>
                </a:rPr>
                <a:t>t</a:t>
              </a:r>
              <a:r>
                <a:rPr lang="en-US" baseline="-25000">
                  <a:latin typeface="Montara Std Gothic" pitchFamily="34" charset="0"/>
                </a:rPr>
                <a:t>P</a:t>
              </a:r>
            </a:p>
          </p:txBody>
        </p:sp>
      </p:grpSp>
      <p:sp>
        <p:nvSpPr>
          <p:cNvPr id="487440" name="Rectangle 16"/>
          <p:cNvSpPr>
            <a:spLocks noChangeArrowheads="1"/>
          </p:cNvSpPr>
          <p:nvPr/>
        </p:nvSpPr>
        <p:spPr bwMode="auto">
          <a:xfrm>
            <a:off x="533400" y="4148138"/>
            <a:ext cx="1371600" cy="256032"/>
          </a:xfrm>
          <a:prstGeom prst="rect">
            <a:avLst/>
          </a:prstGeom>
          <a:solidFill>
            <a:schemeClr val="bg1">
              <a:alpha val="89803"/>
            </a:schemeClr>
          </a:solidFill>
          <a:ln w="9525">
            <a:noFill/>
            <a:miter lim="800000"/>
            <a:headEnd/>
            <a:tailEnd/>
          </a:ln>
        </p:spPr>
        <p:txBody>
          <a:bodyPr wrap="none" anchor="ctr"/>
          <a:lstStyle/>
          <a:p>
            <a:endParaRPr lang="en-US"/>
          </a:p>
        </p:txBody>
      </p:sp>
      <p:sp>
        <p:nvSpPr>
          <p:cNvPr id="487441" name="Rectangle 17"/>
          <p:cNvSpPr>
            <a:spLocks noChangeArrowheads="1"/>
          </p:cNvSpPr>
          <p:nvPr/>
        </p:nvSpPr>
        <p:spPr bwMode="auto">
          <a:xfrm>
            <a:off x="914400" y="4692650"/>
            <a:ext cx="1371600" cy="304800"/>
          </a:xfrm>
          <a:prstGeom prst="rect">
            <a:avLst/>
          </a:prstGeom>
          <a:solidFill>
            <a:schemeClr val="bg1">
              <a:alpha val="89803"/>
            </a:schemeClr>
          </a:solidFill>
          <a:ln w="9525">
            <a:noFill/>
            <a:miter lim="800000"/>
            <a:headEnd/>
            <a:tailEnd/>
          </a:ln>
        </p:spPr>
        <p:txBody>
          <a:bodyPr wrap="none" anchor="ctr"/>
          <a:lstStyle/>
          <a:p>
            <a:endParaRPr lang="en-US"/>
          </a:p>
        </p:txBody>
      </p:sp>
      <p:sp>
        <p:nvSpPr>
          <p:cNvPr id="487442" name="Rectangle 18"/>
          <p:cNvSpPr>
            <a:spLocks noChangeArrowheads="1"/>
          </p:cNvSpPr>
          <p:nvPr/>
        </p:nvSpPr>
        <p:spPr bwMode="auto">
          <a:xfrm>
            <a:off x="762000" y="4452938"/>
            <a:ext cx="457200" cy="1371600"/>
          </a:xfrm>
          <a:prstGeom prst="rect">
            <a:avLst/>
          </a:prstGeom>
          <a:solidFill>
            <a:schemeClr val="bg1">
              <a:alpha val="89803"/>
            </a:schemeClr>
          </a:solidFill>
          <a:ln w="9525">
            <a:noFill/>
            <a:miter lim="800000"/>
            <a:headEnd/>
            <a:tailEnd/>
          </a:ln>
        </p:spPr>
        <p:txBody>
          <a:bodyPr wrap="none" anchor="ctr"/>
          <a:lstStyle/>
          <a:p>
            <a:endParaRPr lang="en-US"/>
          </a:p>
        </p:txBody>
      </p:sp>
      <p:sp>
        <p:nvSpPr>
          <p:cNvPr id="487443" name="Rectangle 19"/>
          <p:cNvSpPr>
            <a:spLocks noChangeArrowheads="1"/>
          </p:cNvSpPr>
          <p:nvPr/>
        </p:nvSpPr>
        <p:spPr bwMode="auto">
          <a:xfrm>
            <a:off x="1219200" y="5062538"/>
            <a:ext cx="457200" cy="239712"/>
          </a:xfrm>
          <a:prstGeom prst="rect">
            <a:avLst/>
          </a:prstGeom>
          <a:solidFill>
            <a:schemeClr val="bg1">
              <a:alpha val="89803"/>
            </a:schemeClr>
          </a:solidFill>
          <a:ln w="9525">
            <a:noFill/>
            <a:miter lim="800000"/>
            <a:headEnd/>
            <a:tailEnd/>
          </a:ln>
        </p:spPr>
        <p:txBody>
          <a:bodyPr wrap="none" anchor="ctr"/>
          <a:lstStyle/>
          <a:p>
            <a:endParaRPr lang="en-US"/>
          </a:p>
        </p:txBody>
      </p:sp>
      <p:sp>
        <p:nvSpPr>
          <p:cNvPr id="487444" name="Rectangle 20"/>
          <p:cNvSpPr>
            <a:spLocks noChangeArrowheads="1"/>
          </p:cNvSpPr>
          <p:nvPr/>
        </p:nvSpPr>
        <p:spPr bwMode="auto">
          <a:xfrm>
            <a:off x="1203158" y="4431966"/>
            <a:ext cx="609600" cy="228600"/>
          </a:xfrm>
          <a:prstGeom prst="rect">
            <a:avLst/>
          </a:prstGeom>
          <a:solidFill>
            <a:schemeClr val="bg1">
              <a:alpha val="89803"/>
            </a:schemeClr>
          </a:solidFill>
          <a:ln w="9525">
            <a:noFill/>
            <a:miter lim="800000"/>
            <a:headEnd/>
            <a:tailEnd/>
          </a:ln>
        </p:spPr>
        <p:txBody>
          <a:bodyPr wrap="none" anchor="ctr"/>
          <a:lstStyle/>
          <a:p>
            <a:endParaRPr lang="en-US"/>
          </a:p>
        </p:txBody>
      </p:sp>
      <p:sp>
        <p:nvSpPr>
          <p:cNvPr id="487445" name="Rectangle 21"/>
          <p:cNvSpPr>
            <a:spLocks noChangeArrowheads="1"/>
          </p:cNvSpPr>
          <p:nvPr/>
        </p:nvSpPr>
        <p:spPr bwMode="auto">
          <a:xfrm>
            <a:off x="1761206" y="4997450"/>
            <a:ext cx="304800" cy="304800"/>
          </a:xfrm>
          <a:prstGeom prst="rect">
            <a:avLst/>
          </a:prstGeom>
          <a:solidFill>
            <a:schemeClr val="bg1">
              <a:alpha val="89803"/>
            </a:schemeClr>
          </a:solidFill>
          <a:ln w="9525">
            <a:noFill/>
            <a:miter lim="800000"/>
            <a:headEnd/>
            <a:tailEnd/>
          </a:ln>
        </p:spPr>
        <p:txBody>
          <a:bodyPr wrap="none" anchor="ctr"/>
          <a:lstStyle/>
          <a:p>
            <a:endParaRPr lang="en-US"/>
          </a:p>
        </p:txBody>
      </p:sp>
      <p:sp>
        <p:nvSpPr>
          <p:cNvPr id="487446" name="Rectangle 22"/>
          <p:cNvSpPr>
            <a:spLocks noChangeArrowheads="1"/>
          </p:cNvSpPr>
          <p:nvPr/>
        </p:nvSpPr>
        <p:spPr bwMode="auto">
          <a:xfrm>
            <a:off x="713874" y="4159250"/>
            <a:ext cx="533400" cy="1600200"/>
          </a:xfrm>
          <a:prstGeom prst="rect">
            <a:avLst/>
          </a:prstGeom>
          <a:solidFill>
            <a:schemeClr val="bg1">
              <a:alpha val="89803"/>
            </a:schemeClr>
          </a:solidFill>
          <a:ln w="9525">
            <a:noFill/>
            <a:miter lim="800000"/>
            <a:headEnd/>
            <a:tailEnd/>
          </a:ln>
        </p:spPr>
        <p:txBody>
          <a:bodyPr wrap="none" anchor="ctr"/>
          <a:lstStyle/>
          <a:p>
            <a:endParaRPr lang="en-US"/>
          </a:p>
        </p:txBody>
      </p:sp>
      <p:sp>
        <p:nvSpPr>
          <p:cNvPr id="487447" name="Rectangle 23"/>
          <p:cNvSpPr>
            <a:spLocks noChangeArrowheads="1"/>
          </p:cNvSpPr>
          <p:nvPr/>
        </p:nvSpPr>
        <p:spPr bwMode="auto">
          <a:xfrm>
            <a:off x="1219200" y="4725988"/>
            <a:ext cx="457200" cy="1371600"/>
          </a:xfrm>
          <a:prstGeom prst="rect">
            <a:avLst/>
          </a:prstGeom>
          <a:solidFill>
            <a:schemeClr val="bg1">
              <a:alpha val="89803"/>
            </a:schemeClr>
          </a:solidFill>
          <a:ln w="9525">
            <a:noFill/>
            <a:miter lim="800000"/>
            <a:headEnd/>
            <a:tailEnd/>
          </a:ln>
        </p:spPr>
        <p:txBody>
          <a:bodyPr wrap="none" anchor="ctr"/>
          <a:lstStyle/>
          <a:p>
            <a:endParaRPr lang="en-US"/>
          </a:p>
        </p:txBody>
      </p:sp>
      <p:sp>
        <p:nvSpPr>
          <p:cNvPr id="487448" name="Rectangle 24"/>
          <p:cNvSpPr>
            <a:spLocks noChangeArrowheads="1"/>
          </p:cNvSpPr>
          <p:nvPr/>
        </p:nvSpPr>
        <p:spPr bwMode="auto">
          <a:xfrm>
            <a:off x="1676400" y="5378450"/>
            <a:ext cx="609600" cy="228600"/>
          </a:xfrm>
          <a:prstGeom prst="rect">
            <a:avLst/>
          </a:prstGeom>
          <a:solidFill>
            <a:schemeClr val="bg1">
              <a:alpha val="89803"/>
            </a:schemeClr>
          </a:solidFill>
          <a:ln w="9525">
            <a:noFill/>
            <a:miter lim="800000"/>
            <a:headEnd/>
            <a:tailEnd/>
          </a:ln>
        </p:spPr>
        <p:txBody>
          <a:bodyPr wrap="none" anchor="ctr"/>
          <a:lstStyle/>
          <a:p>
            <a:endParaRPr lang="en-US"/>
          </a:p>
        </p:txBody>
      </p:sp>
      <p:sp>
        <p:nvSpPr>
          <p:cNvPr id="487449" name="Rectangle 25"/>
          <p:cNvSpPr>
            <a:spLocks noChangeArrowheads="1"/>
          </p:cNvSpPr>
          <p:nvPr/>
        </p:nvSpPr>
        <p:spPr bwMode="auto">
          <a:xfrm>
            <a:off x="1676400" y="5683250"/>
            <a:ext cx="533400" cy="228600"/>
          </a:xfrm>
          <a:prstGeom prst="rect">
            <a:avLst/>
          </a:prstGeom>
          <a:solidFill>
            <a:schemeClr val="bg1">
              <a:alpha val="79999"/>
            </a:schemeClr>
          </a:solidFill>
          <a:ln w="9525">
            <a:noFill/>
            <a:miter lim="800000"/>
            <a:headEnd/>
            <a:tailEnd/>
          </a:ln>
        </p:spPr>
        <p:txBody>
          <a:bodyPr wrap="none" anchor="ctr"/>
          <a:lstStyle/>
          <a:p>
            <a:endParaRPr lang="en-US"/>
          </a:p>
        </p:txBody>
      </p:sp>
      <p:sp>
        <p:nvSpPr>
          <p:cNvPr id="487450" name="Text Box 26"/>
          <p:cNvSpPr txBox="1">
            <a:spLocks noChangeArrowheads="1"/>
          </p:cNvSpPr>
          <p:nvPr/>
        </p:nvSpPr>
        <p:spPr bwMode="auto">
          <a:xfrm>
            <a:off x="0" y="3810000"/>
            <a:ext cx="606425" cy="457200"/>
          </a:xfrm>
          <a:prstGeom prst="rect">
            <a:avLst/>
          </a:prstGeom>
          <a:noFill/>
          <a:ln w="9525">
            <a:noFill/>
            <a:miter lim="800000"/>
            <a:headEnd/>
            <a:tailEnd/>
          </a:ln>
        </p:spPr>
        <p:txBody>
          <a:bodyPr wrap="none">
            <a:spAutoFit/>
          </a:bodyPr>
          <a:lstStyle/>
          <a:p>
            <a:r>
              <a:rPr lang="en-US">
                <a:latin typeface="Montara Std Gothic" pitchFamily="34" charset="0"/>
              </a:rPr>
              <a:t>c=0</a:t>
            </a:r>
          </a:p>
        </p:txBody>
      </p:sp>
      <p:sp>
        <p:nvSpPr>
          <p:cNvPr id="487451" name="Text Box 27"/>
          <p:cNvSpPr txBox="1">
            <a:spLocks noChangeArrowheads="1"/>
          </p:cNvSpPr>
          <p:nvPr/>
        </p:nvSpPr>
        <p:spPr bwMode="auto">
          <a:xfrm>
            <a:off x="0" y="3810000"/>
            <a:ext cx="606425" cy="457200"/>
          </a:xfrm>
          <a:prstGeom prst="rect">
            <a:avLst/>
          </a:prstGeom>
          <a:noFill/>
          <a:ln w="9525">
            <a:noFill/>
            <a:miter lim="800000"/>
            <a:headEnd/>
            <a:tailEnd/>
          </a:ln>
        </p:spPr>
        <p:txBody>
          <a:bodyPr wrap="none">
            <a:spAutoFit/>
          </a:bodyPr>
          <a:lstStyle/>
          <a:p>
            <a:r>
              <a:rPr lang="en-US">
                <a:latin typeface="Montara Std Gothic" pitchFamily="34" charset="0"/>
              </a:rPr>
              <a:t>c=1</a:t>
            </a:r>
          </a:p>
        </p:txBody>
      </p:sp>
      <p:sp>
        <p:nvSpPr>
          <p:cNvPr id="487452" name="Rectangle 28"/>
          <p:cNvSpPr>
            <a:spLocks noChangeArrowheads="1"/>
          </p:cNvSpPr>
          <p:nvPr/>
        </p:nvSpPr>
        <p:spPr bwMode="auto">
          <a:xfrm>
            <a:off x="1219200" y="5683250"/>
            <a:ext cx="457200" cy="293688"/>
          </a:xfrm>
          <a:prstGeom prst="rect">
            <a:avLst/>
          </a:prstGeom>
          <a:solidFill>
            <a:schemeClr val="bg1">
              <a:alpha val="89803"/>
            </a:schemeClr>
          </a:solidFill>
          <a:ln w="9525">
            <a:noFill/>
            <a:miter lim="800000"/>
            <a:headEnd/>
            <a:tailEnd/>
          </a:ln>
        </p:spPr>
        <p:txBody>
          <a:bodyPr wrap="none" anchor="ctr"/>
          <a:lstStyle/>
          <a:p>
            <a:endParaRPr lang="en-US"/>
          </a:p>
        </p:txBody>
      </p:sp>
      <p:sp>
        <p:nvSpPr>
          <p:cNvPr id="31770" name="Rectangle 29"/>
          <p:cNvSpPr>
            <a:spLocks noChangeArrowheads="1"/>
          </p:cNvSpPr>
          <p:nvPr/>
        </p:nvSpPr>
        <p:spPr bwMode="auto">
          <a:xfrm>
            <a:off x="152400" y="1273175"/>
            <a:ext cx="1143000" cy="2286000"/>
          </a:xfrm>
          <a:prstGeom prst="rect">
            <a:avLst/>
          </a:prstGeom>
          <a:noFill/>
          <a:ln w="9525">
            <a:solidFill>
              <a:srgbClr val="A50021"/>
            </a:solidFill>
            <a:miter lim="800000"/>
            <a:headEnd/>
            <a:tailEnd/>
          </a:ln>
        </p:spPr>
        <p:txBody>
          <a:bodyPr wrap="none" anchor="ctr"/>
          <a:lstStyle/>
          <a:p>
            <a:endParaRPr lang="en-US"/>
          </a:p>
        </p:txBody>
      </p:sp>
      <p:sp>
        <p:nvSpPr>
          <p:cNvPr id="487454" name="Rectangle 30"/>
          <p:cNvSpPr>
            <a:spLocks noChangeArrowheads="1"/>
          </p:cNvSpPr>
          <p:nvPr/>
        </p:nvSpPr>
        <p:spPr bwMode="auto">
          <a:xfrm>
            <a:off x="1676400" y="1273175"/>
            <a:ext cx="1143000" cy="2286000"/>
          </a:xfrm>
          <a:prstGeom prst="rect">
            <a:avLst/>
          </a:prstGeom>
          <a:noFill/>
          <a:ln w="9525">
            <a:solidFill>
              <a:srgbClr val="A50021"/>
            </a:solidFill>
            <a:miter lim="800000"/>
            <a:headEnd/>
            <a:tailEnd/>
          </a:ln>
        </p:spPr>
        <p:txBody>
          <a:bodyPr wrap="none" anchor="ctr"/>
          <a:lstStyle/>
          <a:p>
            <a:endParaRPr lang="en-US"/>
          </a:p>
        </p:txBody>
      </p:sp>
      <p:sp>
        <p:nvSpPr>
          <p:cNvPr id="487455" name="Rectangle 31"/>
          <p:cNvSpPr>
            <a:spLocks noChangeArrowheads="1"/>
          </p:cNvSpPr>
          <p:nvPr/>
        </p:nvSpPr>
        <p:spPr bwMode="auto">
          <a:xfrm>
            <a:off x="3048000" y="1273175"/>
            <a:ext cx="1143000" cy="2286000"/>
          </a:xfrm>
          <a:prstGeom prst="rect">
            <a:avLst/>
          </a:prstGeom>
          <a:noFill/>
          <a:ln w="9525">
            <a:solidFill>
              <a:srgbClr val="A50021"/>
            </a:solidFill>
            <a:miter lim="800000"/>
            <a:headEnd/>
            <a:tailEnd/>
          </a:ln>
        </p:spPr>
        <p:txBody>
          <a:bodyPr wrap="none" anchor="ctr"/>
          <a:lstStyle/>
          <a:p>
            <a:endParaRPr lang="en-US"/>
          </a:p>
        </p:txBody>
      </p:sp>
      <p:sp>
        <p:nvSpPr>
          <p:cNvPr id="487456" name="Rectangle 32"/>
          <p:cNvSpPr>
            <a:spLocks noChangeArrowheads="1"/>
          </p:cNvSpPr>
          <p:nvPr/>
        </p:nvSpPr>
        <p:spPr bwMode="auto">
          <a:xfrm>
            <a:off x="2590800" y="3754438"/>
            <a:ext cx="1143000" cy="2286000"/>
          </a:xfrm>
          <a:prstGeom prst="rect">
            <a:avLst/>
          </a:prstGeom>
          <a:noFill/>
          <a:ln w="9525">
            <a:solidFill>
              <a:srgbClr val="A50021"/>
            </a:solidFill>
            <a:miter lim="800000"/>
            <a:headEnd/>
            <a:tailEnd/>
          </a:ln>
        </p:spPr>
        <p:txBody>
          <a:bodyPr wrap="none" anchor="ctr"/>
          <a:lstStyle/>
          <a:p>
            <a:endParaRPr lang="en-US"/>
          </a:p>
        </p:txBody>
      </p:sp>
      <p:sp>
        <p:nvSpPr>
          <p:cNvPr id="487457" name="Rectangle 33"/>
          <p:cNvSpPr>
            <a:spLocks noChangeArrowheads="1"/>
          </p:cNvSpPr>
          <p:nvPr/>
        </p:nvSpPr>
        <p:spPr bwMode="auto">
          <a:xfrm>
            <a:off x="663575" y="3754438"/>
            <a:ext cx="1447800" cy="2841625"/>
          </a:xfrm>
          <a:prstGeom prst="rect">
            <a:avLst/>
          </a:prstGeom>
          <a:noFill/>
          <a:ln w="9525">
            <a:solidFill>
              <a:srgbClr val="A50021"/>
            </a:solidFill>
            <a:miter lim="800000"/>
            <a:headEnd/>
            <a:tailEnd/>
          </a:ln>
        </p:spPr>
        <p:txBody>
          <a:bodyPr wrap="none" anchor="ctr"/>
          <a:lstStyle/>
          <a:p>
            <a:endParaRPr lang="en-US"/>
          </a:p>
        </p:txBody>
      </p:sp>
      <p:sp>
        <p:nvSpPr>
          <p:cNvPr id="487458" name="Line 34"/>
          <p:cNvSpPr>
            <a:spLocks noChangeShapeType="1"/>
          </p:cNvSpPr>
          <p:nvPr/>
        </p:nvSpPr>
        <p:spPr bwMode="auto">
          <a:xfrm>
            <a:off x="1328738" y="2362200"/>
            <a:ext cx="228600" cy="0"/>
          </a:xfrm>
          <a:prstGeom prst="line">
            <a:avLst/>
          </a:prstGeom>
          <a:noFill/>
          <a:ln w="38100">
            <a:solidFill>
              <a:srgbClr val="700015"/>
            </a:solidFill>
            <a:round/>
            <a:headEnd/>
            <a:tailEnd type="triangle" w="sm" len="sm"/>
          </a:ln>
        </p:spPr>
        <p:txBody>
          <a:bodyPr/>
          <a:lstStyle/>
          <a:p>
            <a:endParaRPr lang="en-US"/>
          </a:p>
        </p:txBody>
      </p:sp>
    </p:spTree>
    <p:custDataLst>
      <p:tags r:id="rId1"/>
    </p:custDataLst>
    <p:extLst>
      <p:ext uri="{BB962C8B-B14F-4D97-AF65-F5344CB8AC3E}">
        <p14:creationId xmlns:p14="http://schemas.microsoft.com/office/powerpoint/2010/main" val="3572581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74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74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874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745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87430">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7430">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7430">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87430">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874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8743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8745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8745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87430">
                                            <p:txEl>
                                              <p:pRg st="5" end="5"/>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87430">
                                            <p:txEl>
                                              <p:pRg st="7" end="7"/>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87430">
                                            <p:txEl>
                                              <p:pRg st="8" end="8"/>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8745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48744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8745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8744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8744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8744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8745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8744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8744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87445"/>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87447"/>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8744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87449"/>
                                        </p:tgtEl>
                                        <p:attrNameLst>
                                          <p:attrName>style.visibility</p:attrName>
                                        </p:attrNameLst>
                                      </p:cBhvr>
                                      <p:to>
                                        <p:strVal val="visible"/>
                                      </p:to>
                                    </p:set>
                                  </p:childTnLst>
                                </p:cTn>
                              </p:par>
                              <p:par>
                                <p:cTn id="85" presetID="1" presetClass="exit" presetSubtype="0" fill="hold" grpId="1" nodeType="withEffect">
                                  <p:stCondLst>
                                    <p:cond delay="0"/>
                                  </p:stCondLst>
                                  <p:childTnLst>
                                    <p:set>
                                      <p:cBhvr>
                                        <p:cTn id="86" dur="1" fill="hold">
                                          <p:stCondLst>
                                            <p:cond delay="0"/>
                                          </p:stCondLst>
                                        </p:cTn>
                                        <p:tgtEl>
                                          <p:spTgt spid="487440"/>
                                        </p:tgtEl>
                                        <p:attrNameLst>
                                          <p:attrName>style.visibility</p:attrName>
                                        </p:attrNameLst>
                                      </p:cBhvr>
                                      <p:to>
                                        <p:strVal val="hidden"/>
                                      </p:to>
                                    </p:set>
                                  </p:childTnLst>
                                </p:cTn>
                              </p:par>
                              <p:par>
                                <p:cTn id="87" presetID="1" presetClass="exit" presetSubtype="0" fill="hold" grpId="1" nodeType="withEffect">
                                  <p:stCondLst>
                                    <p:cond delay="0"/>
                                  </p:stCondLst>
                                  <p:childTnLst>
                                    <p:set>
                                      <p:cBhvr>
                                        <p:cTn id="88" dur="1" fill="hold">
                                          <p:stCondLst>
                                            <p:cond delay="0"/>
                                          </p:stCondLst>
                                        </p:cTn>
                                        <p:tgtEl>
                                          <p:spTgt spid="487441"/>
                                        </p:tgtEl>
                                        <p:attrNameLst>
                                          <p:attrName>style.visibility</p:attrName>
                                        </p:attrNameLst>
                                      </p:cBhvr>
                                      <p:to>
                                        <p:strVal val="hidden"/>
                                      </p:to>
                                    </p:set>
                                  </p:childTnLst>
                                </p:cTn>
                              </p:par>
                              <p:par>
                                <p:cTn id="89" presetID="1" presetClass="exit" presetSubtype="0" fill="hold" grpId="1" nodeType="withEffect">
                                  <p:stCondLst>
                                    <p:cond delay="0"/>
                                  </p:stCondLst>
                                  <p:childTnLst>
                                    <p:set>
                                      <p:cBhvr>
                                        <p:cTn id="90" dur="1" fill="hold">
                                          <p:stCondLst>
                                            <p:cond delay="0"/>
                                          </p:stCondLst>
                                        </p:cTn>
                                        <p:tgtEl>
                                          <p:spTgt spid="487442"/>
                                        </p:tgtEl>
                                        <p:attrNameLst>
                                          <p:attrName>style.visibility</p:attrName>
                                        </p:attrNameLst>
                                      </p:cBhvr>
                                      <p:to>
                                        <p:strVal val="hidden"/>
                                      </p:to>
                                    </p:set>
                                  </p:childTnLst>
                                </p:cTn>
                              </p:par>
                              <p:par>
                                <p:cTn id="91" presetID="1" presetClass="exit" presetSubtype="0" fill="hold" grpId="1" nodeType="withEffect">
                                  <p:stCondLst>
                                    <p:cond delay="0"/>
                                  </p:stCondLst>
                                  <p:childTnLst>
                                    <p:set>
                                      <p:cBhvr>
                                        <p:cTn id="92" dur="1" fill="hold">
                                          <p:stCondLst>
                                            <p:cond delay="0"/>
                                          </p:stCondLst>
                                        </p:cTn>
                                        <p:tgtEl>
                                          <p:spTgt spid="487443"/>
                                        </p:tgtEl>
                                        <p:attrNameLst>
                                          <p:attrName>style.visibility</p:attrName>
                                        </p:attrNameLst>
                                      </p:cBhvr>
                                      <p:to>
                                        <p:strVal val="hidden"/>
                                      </p:to>
                                    </p:set>
                                  </p:childTnLst>
                                </p:cTn>
                              </p:par>
                              <p:par>
                                <p:cTn id="93" presetID="1" presetClass="exit" presetSubtype="0" fill="hold" grpId="1" nodeType="withEffect">
                                  <p:stCondLst>
                                    <p:cond delay="0"/>
                                  </p:stCondLst>
                                  <p:childTnLst>
                                    <p:set>
                                      <p:cBhvr>
                                        <p:cTn id="94" dur="1" fill="hold">
                                          <p:stCondLst>
                                            <p:cond delay="0"/>
                                          </p:stCondLst>
                                        </p:cTn>
                                        <p:tgtEl>
                                          <p:spTgt spid="487450"/>
                                        </p:tgtEl>
                                        <p:attrNameLst>
                                          <p:attrName>style.visibility</p:attrName>
                                        </p:attrNameLst>
                                      </p:cBhvr>
                                      <p:to>
                                        <p:strVal val="hidden"/>
                                      </p:to>
                                    </p:set>
                                  </p:childTnLst>
                                </p:cTn>
                              </p:par>
                              <p:par>
                                <p:cTn id="95" presetID="1" presetClass="entr" presetSubtype="0" fill="hold" grpId="0" nodeType="withEffect">
                                  <p:stCondLst>
                                    <p:cond delay="0"/>
                                  </p:stCondLst>
                                  <p:childTnLst>
                                    <p:set>
                                      <p:cBhvr>
                                        <p:cTn id="96" dur="1" fill="hold">
                                          <p:stCondLst>
                                            <p:cond delay="0"/>
                                          </p:stCondLst>
                                        </p:cTn>
                                        <p:tgtEl>
                                          <p:spTgt spid="487451"/>
                                        </p:tgtEl>
                                        <p:attrNameLst>
                                          <p:attrName>style.visibility</p:attrName>
                                        </p:attrNameLst>
                                      </p:cBhvr>
                                      <p:to>
                                        <p:strVal val="visible"/>
                                      </p:to>
                                    </p:set>
                                  </p:childTnLst>
                                </p:cTn>
                              </p:par>
                              <p:par>
                                <p:cTn id="97" presetID="1" presetClass="exit" presetSubtype="0" fill="hold" grpId="1" nodeType="withEffect">
                                  <p:stCondLst>
                                    <p:cond delay="0"/>
                                  </p:stCondLst>
                                  <p:childTnLst>
                                    <p:set>
                                      <p:cBhvr>
                                        <p:cTn id="98" dur="1" fill="hold">
                                          <p:stCondLst>
                                            <p:cond delay="0"/>
                                          </p:stCondLst>
                                        </p:cTn>
                                        <p:tgtEl>
                                          <p:spTgt spid="4874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7430" grpId="0" build="p"/>
      <p:bldP spid="487433" grpId="0"/>
      <p:bldP spid="487434" grpId="0"/>
      <p:bldP spid="487435" grpId="0"/>
      <p:bldP spid="487436" grpId="0"/>
      <p:bldP spid="487440" grpId="0" animBg="1"/>
      <p:bldP spid="487440" grpId="1" animBg="1"/>
      <p:bldP spid="487441" grpId="0" animBg="1"/>
      <p:bldP spid="487441" grpId="1" animBg="1"/>
      <p:bldP spid="487442" grpId="0" animBg="1"/>
      <p:bldP spid="487442" grpId="1" animBg="1"/>
      <p:bldP spid="487443" grpId="0" animBg="1"/>
      <p:bldP spid="487443" grpId="1" animBg="1"/>
      <p:bldP spid="487444" grpId="0" animBg="1"/>
      <p:bldP spid="487445" grpId="0" animBg="1"/>
      <p:bldP spid="487446" grpId="0" animBg="1"/>
      <p:bldP spid="487447" grpId="0" animBg="1"/>
      <p:bldP spid="487448" grpId="0" animBg="1"/>
      <p:bldP spid="487449" grpId="0" animBg="1"/>
      <p:bldP spid="487450" grpId="0"/>
      <p:bldP spid="487450" grpId="1"/>
      <p:bldP spid="487451" grpId="0"/>
      <p:bldP spid="487452" grpId="0" animBg="1"/>
      <p:bldP spid="487452" grpId="1" animBg="1"/>
      <p:bldP spid="487454" grpId="0" animBg="1"/>
      <p:bldP spid="487455" grpId="0" animBg="1"/>
      <p:bldP spid="487456" grpId="0" animBg="1"/>
      <p:bldP spid="487457" grpId="0" animBg="1"/>
      <p:bldP spid="48745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of what sketch can do</a:t>
            </a:r>
            <a:endParaRPr lang="en-US" dirty="0"/>
          </a:p>
        </p:txBody>
      </p:sp>
      <p:sp>
        <p:nvSpPr>
          <p:cNvPr id="3" name="Content Placeholder 2"/>
          <p:cNvSpPr>
            <a:spLocks noGrp="1"/>
          </p:cNvSpPr>
          <p:nvPr>
            <p:ph idx="1"/>
          </p:nvPr>
        </p:nvSpPr>
        <p:spPr>
          <a:xfrm>
            <a:off x="165100" y="1600200"/>
            <a:ext cx="8978900" cy="4525963"/>
          </a:xfrm>
        </p:spPr>
        <p:txBody>
          <a:bodyPr/>
          <a:lstStyle/>
          <a:p>
            <a:pPr>
              <a:buNone/>
            </a:pPr>
            <a:r>
              <a:rPr lang="en-US" sz="2400" dirty="0" smtClean="0"/>
              <a:t>Bit-level manipulations</a:t>
            </a:r>
          </a:p>
          <a:p>
            <a:pPr lvl="1"/>
            <a:r>
              <a:rPr lang="en-US" sz="1800" dirty="0" smtClean="0"/>
              <a:t>If you want to do low-level bit-vector manipulations use sketch</a:t>
            </a:r>
          </a:p>
          <a:p>
            <a:pPr lvl="1"/>
            <a:r>
              <a:rPr lang="en-US" sz="1800" dirty="0" smtClean="0"/>
              <a:t>don’t waste time doing it by hand…</a:t>
            </a:r>
          </a:p>
          <a:p>
            <a:pPr lvl="1"/>
            <a:r>
              <a:rPr lang="en-US" sz="1800" dirty="0" smtClean="0"/>
              <a:t>…but don’t expect the SAT solver to break crypto functions </a:t>
            </a:r>
          </a:p>
          <a:p>
            <a:pPr>
              <a:buNone/>
            </a:pPr>
            <a:r>
              <a:rPr lang="en-US" sz="2400" dirty="0" smtClean="0"/>
              <a:t>Integer problems</a:t>
            </a:r>
          </a:p>
          <a:p>
            <a:pPr lvl="1"/>
            <a:r>
              <a:rPr lang="en-US" sz="1800" dirty="0" smtClean="0"/>
              <a:t>very good at coming up with tricky arithmetic expressions</a:t>
            </a:r>
          </a:p>
          <a:p>
            <a:pPr lvl="1"/>
            <a:r>
              <a:rPr lang="en-US" sz="1800" dirty="0" smtClean="0"/>
              <a:t>… but only when used with an SMT solver backend</a:t>
            </a:r>
          </a:p>
          <a:p>
            <a:pPr>
              <a:buNone/>
            </a:pPr>
            <a:r>
              <a:rPr lang="en-US" sz="2400" dirty="0" smtClean="0"/>
              <a:t>Data-structures</a:t>
            </a:r>
          </a:p>
          <a:p>
            <a:pPr lvl="1"/>
            <a:r>
              <a:rPr lang="en-US" sz="1800" dirty="0" smtClean="0"/>
              <a:t>Very good at local manipulations of lists and trees</a:t>
            </a:r>
          </a:p>
          <a:p>
            <a:pPr lvl="1"/>
            <a:r>
              <a:rPr lang="en-US" sz="1800" dirty="0" smtClean="0"/>
              <a:t>We have sketched some interesting graph algorithms</a:t>
            </a:r>
          </a:p>
          <a:p>
            <a:pPr>
              <a:buNone/>
            </a:pPr>
            <a:r>
              <a:rPr lang="en-US" sz="2400" dirty="0" smtClean="0"/>
              <a:t>Concurrent objects</a:t>
            </a:r>
          </a:p>
          <a:p>
            <a:pPr lvl="1"/>
            <a:r>
              <a:rPr lang="en-US" sz="1800" dirty="0" smtClean="0"/>
              <a:t>Various implementations of locked and lock-free manipulations of lists/queues</a:t>
            </a:r>
          </a:p>
          <a:p>
            <a:pPr lvl="1"/>
            <a:r>
              <a:rPr lang="en-US" sz="1800" dirty="0" smtClean="0"/>
              <a:t>Synchronization objects such as 2-phase barrier</a:t>
            </a:r>
          </a:p>
          <a:p>
            <a:endParaRPr lang="en-US" sz="2400" dirty="0"/>
          </a:p>
        </p:txBody>
      </p:sp>
    </p:spTree>
    <p:extLst>
      <p:ext uri="{BB962C8B-B14F-4D97-AF65-F5344CB8AC3E}">
        <p14:creationId xmlns:p14="http://schemas.microsoft.com/office/powerpoint/2010/main" val="4233027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Beyond sketches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7396803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question</a:t>
            </a:r>
            <a:endParaRPr lang="en-US" dirty="0"/>
          </a:p>
        </p:txBody>
      </p:sp>
      <p:sp>
        <p:nvSpPr>
          <p:cNvPr id="3" name="Content Placeholder 2"/>
          <p:cNvSpPr>
            <a:spLocks noGrp="1"/>
          </p:cNvSpPr>
          <p:nvPr>
            <p:ph idx="1"/>
          </p:nvPr>
        </p:nvSpPr>
        <p:spPr>
          <a:xfrm>
            <a:off x="228600" y="1600200"/>
            <a:ext cx="8763000" cy="4876800"/>
          </a:xfrm>
        </p:spPr>
        <p:txBody>
          <a:bodyPr>
            <a:normAutofit fontScale="92500"/>
          </a:bodyPr>
          <a:lstStyle/>
          <a:p>
            <a:r>
              <a:rPr lang="en-US" dirty="0" smtClean="0"/>
              <a:t>How to combine human insight and machine power</a:t>
            </a:r>
          </a:p>
          <a:p>
            <a:endParaRPr lang="en-US" dirty="0" smtClean="0"/>
          </a:p>
          <a:p>
            <a:endParaRPr lang="en-US" dirty="0"/>
          </a:p>
          <a:p>
            <a:endParaRPr lang="en-US" dirty="0" smtClean="0"/>
          </a:p>
          <a:p>
            <a:endParaRPr lang="en-US" dirty="0"/>
          </a:p>
          <a:p>
            <a:endParaRPr lang="en-US" dirty="0"/>
          </a:p>
          <a:p>
            <a:r>
              <a:rPr lang="en-US" dirty="0" smtClean="0"/>
              <a:t>Programming </a:t>
            </a:r>
            <a:r>
              <a:rPr lang="en-US" dirty="0" smtClean="0"/>
              <a:t>is the ultimate intellectual challenge</a:t>
            </a:r>
          </a:p>
          <a:p>
            <a:pPr lvl="1"/>
            <a:endParaRPr lang="en-US" dirty="0"/>
          </a:p>
          <a:p>
            <a:r>
              <a:rPr lang="en-US" dirty="0" smtClean="0"/>
              <a:t>Synergy </a:t>
            </a:r>
            <a:r>
              <a:rPr lang="en-US" dirty="0"/>
              <a:t>between human and </a:t>
            </a:r>
            <a:r>
              <a:rPr lang="en-US" dirty="0" smtClean="0"/>
              <a:t>machine is key</a:t>
            </a:r>
            <a:endParaRPr lang="en-US" dirty="0"/>
          </a:p>
          <a:p>
            <a:endParaRPr lang="en-US" dirty="0" smtClean="0"/>
          </a:p>
        </p:txBody>
      </p:sp>
      <p:pic>
        <p:nvPicPr>
          <p:cNvPr id="4" name="Picture 3"/>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5867400" y="2630487"/>
            <a:ext cx="1524000" cy="1179513"/>
          </a:xfrm>
          <a:prstGeom prst="rect">
            <a:avLst/>
          </a:prstGeom>
          <a:noFill/>
          <a:ln w="9525">
            <a:noFill/>
            <a:miter lim="800000"/>
            <a:headEnd/>
            <a:tailEnd/>
          </a:ln>
        </p:spPr>
      </p:pic>
      <p:pic>
        <p:nvPicPr>
          <p:cNvPr id="5" name="Picture 2"/>
          <p:cNvPicPr>
            <a:picLocks noChangeAspect="1" noChangeArrowheads="1"/>
          </p:cNvPicPr>
          <p:nvPr/>
        </p:nvPicPr>
        <p:blipFill>
          <a:blip r:embed="rId3" cstate="print">
            <a:clrChange>
              <a:clrFrom>
                <a:srgbClr val="FDFDFD"/>
              </a:clrFrom>
              <a:clrTo>
                <a:srgbClr val="FDFDFD">
                  <a:alpha val="0"/>
                </a:srgbClr>
              </a:clrTo>
            </a:clrChange>
          </a:blip>
          <a:srcRect l="14894" t="3125" r="21275" b="53125"/>
          <a:stretch>
            <a:fillRect/>
          </a:stretch>
        </p:blipFill>
        <p:spPr bwMode="auto">
          <a:xfrm>
            <a:off x="1447800" y="2057400"/>
            <a:ext cx="2286000" cy="2133600"/>
          </a:xfrm>
          <a:prstGeom prst="rect">
            <a:avLst/>
          </a:prstGeom>
          <a:noFill/>
          <a:ln w="9525">
            <a:noFill/>
            <a:miter lim="800000"/>
            <a:headEnd/>
            <a:tailEnd/>
          </a:ln>
        </p:spPr>
      </p:pic>
    </p:spTree>
    <p:extLst>
      <p:ext uri="{BB962C8B-B14F-4D97-AF65-F5344CB8AC3E}">
        <p14:creationId xmlns:p14="http://schemas.microsoft.com/office/powerpoint/2010/main" val="224358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reverse a linked list in place</a:t>
            </a:r>
            <a:endParaRPr lang="en-US" dirty="0"/>
          </a:p>
        </p:txBody>
      </p:sp>
      <p:sp>
        <p:nvSpPr>
          <p:cNvPr id="18" name="Content Placeholder 17"/>
          <p:cNvSpPr>
            <a:spLocks noGrp="1"/>
          </p:cNvSpPr>
          <p:nvPr>
            <p:ph idx="1"/>
          </p:nvPr>
        </p:nvSpPr>
        <p:spPr/>
        <p:txBody>
          <a:bodyPr/>
          <a:lstStyle/>
          <a:p>
            <a:r>
              <a:rPr lang="en-US" dirty="0" smtClean="0"/>
              <a:t>Graphic description is clear and intuitive</a:t>
            </a:r>
          </a:p>
          <a:p>
            <a:endParaRPr lang="en-US" dirty="0"/>
          </a:p>
          <a:p>
            <a:endParaRPr lang="en-US" dirty="0" smtClean="0"/>
          </a:p>
          <a:p>
            <a:endParaRPr lang="en-US" dirty="0"/>
          </a:p>
          <a:p>
            <a:endParaRPr lang="en-US" dirty="0" smtClean="0"/>
          </a:p>
          <a:p>
            <a:r>
              <a:rPr lang="en-US" dirty="0" smtClean="0"/>
              <a:t>The code is not…</a:t>
            </a:r>
            <a:endParaRPr lang="en-US" dirty="0"/>
          </a:p>
        </p:txBody>
      </p:sp>
      <p:grpSp>
        <p:nvGrpSpPr>
          <p:cNvPr id="3" name="Group 94"/>
          <p:cNvGrpSpPr/>
          <p:nvPr/>
        </p:nvGrpSpPr>
        <p:grpSpPr>
          <a:xfrm>
            <a:off x="4530437" y="2248780"/>
            <a:ext cx="1295400" cy="641866"/>
            <a:chOff x="7620000" y="2787134"/>
            <a:chExt cx="1295400" cy="641866"/>
          </a:xfrm>
        </p:grpSpPr>
        <p:sp>
          <p:nvSpPr>
            <p:cNvPr id="96" name="Oval 95"/>
            <p:cNvSpPr/>
            <p:nvPr/>
          </p:nvSpPr>
          <p:spPr>
            <a:xfrm>
              <a:off x="7620000" y="32004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7" name="Oval 96"/>
            <p:cNvSpPr/>
            <p:nvPr/>
          </p:nvSpPr>
          <p:spPr>
            <a:xfrm>
              <a:off x="8199700" y="32004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solidFill>
                  <a:effectLst/>
                  <a:uLnTx/>
                  <a:uFillTx/>
                  <a:latin typeface="Calibri"/>
                  <a:ea typeface="+mn-ea"/>
                  <a:cs typeface="+mn-cs"/>
                </a:rPr>
                <a:t>y</a:t>
              </a:r>
            </a:p>
          </p:txBody>
        </p:sp>
        <p:sp>
          <p:nvSpPr>
            <p:cNvPr id="98" name="TextBox 97"/>
            <p:cNvSpPr txBox="1"/>
            <p:nvPr/>
          </p:nvSpPr>
          <p:spPr>
            <a:xfrm>
              <a:off x="8763000" y="2787134"/>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h</a:t>
              </a:r>
              <a:endParaRPr kumimoji="0" lang="en-US" sz="1200" b="0" i="0" u="none" strike="noStrike" kern="0" cap="none" spc="0" normalizeH="0" baseline="0" noProof="0" dirty="0">
                <a:ln>
                  <a:noFill/>
                </a:ln>
                <a:solidFill>
                  <a:sysClr val="windowText" lastClr="000000"/>
                </a:solidFill>
                <a:effectLst/>
                <a:uLnTx/>
                <a:uFillTx/>
              </a:endParaRPr>
            </a:p>
          </p:txBody>
        </p:sp>
        <p:sp>
          <p:nvSpPr>
            <p:cNvPr id="99" name="Oval 98"/>
            <p:cNvSpPr/>
            <p:nvPr/>
          </p:nvSpPr>
          <p:spPr>
            <a:xfrm>
              <a:off x="8686800" y="32004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00" name="Straight Arrow Connector 99"/>
            <p:cNvCxnSpPr>
              <a:stCxn id="98" idx="2"/>
              <a:endCxn id="99" idx="0"/>
            </p:cNvCxnSpPr>
            <p:nvPr/>
          </p:nvCxnSpPr>
          <p:spPr>
            <a:xfrm rot="5400000">
              <a:off x="8705850" y="3067050"/>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101" name="Straight Arrow Connector 100"/>
            <p:cNvCxnSpPr>
              <a:stCxn id="97" idx="2"/>
              <a:endCxn id="96" idx="6"/>
            </p:cNvCxnSpPr>
            <p:nvPr/>
          </p:nvCxnSpPr>
          <p:spPr>
            <a:xfrm rot="10800000">
              <a:off x="7848600" y="3314700"/>
              <a:ext cx="351100" cy="1588"/>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cxnSp>
          <p:nvCxnSpPr>
            <p:cNvPr id="102" name="Straight Arrow Connector 101"/>
            <p:cNvCxnSpPr>
              <a:stCxn id="99" idx="2"/>
              <a:endCxn id="97" idx="6"/>
            </p:cNvCxnSpPr>
            <p:nvPr/>
          </p:nvCxnSpPr>
          <p:spPr>
            <a:xfrm rot="10800000">
              <a:off x="8428300" y="3314700"/>
              <a:ext cx="2585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grpSp>
      <p:grpSp>
        <p:nvGrpSpPr>
          <p:cNvPr id="4" name="Group 236"/>
          <p:cNvGrpSpPr/>
          <p:nvPr/>
        </p:nvGrpSpPr>
        <p:grpSpPr>
          <a:xfrm>
            <a:off x="3311237" y="2248780"/>
            <a:ext cx="1219200" cy="641866"/>
            <a:chOff x="2057400" y="1524000"/>
            <a:chExt cx="1219200" cy="641866"/>
          </a:xfrm>
        </p:grpSpPr>
        <p:sp>
          <p:nvSpPr>
            <p:cNvPr id="58" name="Oval 57"/>
            <p:cNvSpPr/>
            <p:nvPr/>
          </p:nvSpPr>
          <p:spPr>
            <a:xfrm>
              <a:off x="20574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9" name="Oval 58"/>
            <p:cNvSpPr/>
            <p:nvPr/>
          </p:nvSpPr>
          <p:spPr>
            <a:xfrm>
              <a:off x="25146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0" name="TextBox 59"/>
            <p:cNvSpPr txBox="1"/>
            <p:nvPr/>
          </p:nvSpPr>
          <p:spPr>
            <a:xfrm>
              <a:off x="2057400" y="15240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sp>
          <p:nvSpPr>
            <p:cNvPr id="61" name="Oval 60"/>
            <p:cNvSpPr/>
            <p:nvPr/>
          </p:nvSpPr>
          <p:spPr>
            <a:xfrm>
              <a:off x="30480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62" name="Straight Arrow Connector 61"/>
            <p:cNvCxnSpPr>
              <a:stCxn id="60" idx="2"/>
              <a:endCxn id="58" idx="0"/>
            </p:cNvCxnSpPr>
            <p:nvPr/>
          </p:nvCxnSpPr>
          <p:spPr>
            <a:xfrm rot="16200000" flipH="1">
              <a:off x="2038350" y="18039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63" name="Straight Arrow Connector 62"/>
            <p:cNvCxnSpPr>
              <a:stCxn id="58" idx="6"/>
              <a:endCxn id="59" idx="2"/>
            </p:cNvCxnSpPr>
            <p:nvPr/>
          </p:nvCxnSpPr>
          <p:spPr>
            <a:xfrm>
              <a:off x="2286000" y="2051566"/>
              <a:ext cx="2286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64" name="Straight Arrow Connector 63"/>
            <p:cNvCxnSpPr>
              <a:stCxn id="59" idx="6"/>
              <a:endCxn id="61" idx="2"/>
            </p:cNvCxnSpPr>
            <p:nvPr/>
          </p:nvCxnSpPr>
          <p:spPr>
            <a:xfrm>
              <a:off x="2743200" y="2051566"/>
              <a:ext cx="304800" cy="1588"/>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115" name="TextBox 114"/>
            <p:cNvSpPr txBox="1"/>
            <p:nvPr/>
          </p:nvSpPr>
          <p:spPr>
            <a:xfrm>
              <a:off x="2514600" y="15240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116" name="Straight Arrow Connector 115"/>
            <p:cNvCxnSpPr>
              <a:stCxn id="115" idx="2"/>
            </p:cNvCxnSpPr>
            <p:nvPr/>
          </p:nvCxnSpPr>
          <p:spPr>
            <a:xfrm rot="16200000" flipH="1">
              <a:off x="2495550" y="18039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grpSp>
      <p:grpSp>
        <p:nvGrpSpPr>
          <p:cNvPr id="5" name="Group 235"/>
          <p:cNvGrpSpPr/>
          <p:nvPr/>
        </p:nvGrpSpPr>
        <p:grpSpPr>
          <a:xfrm>
            <a:off x="3311237" y="2248780"/>
            <a:ext cx="1752600" cy="644600"/>
            <a:chOff x="3581400" y="1524000"/>
            <a:chExt cx="1752600" cy="644600"/>
          </a:xfrm>
        </p:grpSpPr>
        <p:sp>
          <p:nvSpPr>
            <p:cNvPr id="128" name="Oval 127"/>
            <p:cNvSpPr/>
            <p:nvPr/>
          </p:nvSpPr>
          <p:spPr>
            <a:xfrm>
              <a:off x="35814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9" name="Oval 128"/>
            <p:cNvSpPr/>
            <p:nvPr/>
          </p:nvSpPr>
          <p:spPr>
            <a:xfrm>
              <a:off x="40386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0" name="TextBox 129"/>
            <p:cNvSpPr txBox="1"/>
            <p:nvPr/>
          </p:nvSpPr>
          <p:spPr>
            <a:xfrm>
              <a:off x="3581400" y="15240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sp>
          <p:nvSpPr>
            <p:cNvPr id="131" name="Oval 130"/>
            <p:cNvSpPr/>
            <p:nvPr/>
          </p:nvSpPr>
          <p:spPr>
            <a:xfrm>
              <a:off x="5105400" y="193498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32" name="Straight Arrow Connector 131"/>
            <p:cNvCxnSpPr>
              <a:stCxn id="130" idx="2"/>
              <a:endCxn id="128" idx="0"/>
            </p:cNvCxnSpPr>
            <p:nvPr/>
          </p:nvCxnSpPr>
          <p:spPr>
            <a:xfrm rot="16200000" flipH="1">
              <a:off x="3562350" y="18039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133" name="Straight Arrow Connector 132"/>
            <p:cNvCxnSpPr>
              <a:stCxn id="138" idx="6"/>
              <a:endCxn id="131" idx="2"/>
            </p:cNvCxnSpPr>
            <p:nvPr/>
          </p:nvCxnSpPr>
          <p:spPr>
            <a:xfrm flipV="1">
              <a:off x="4724400" y="2049280"/>
              <a:ext cx="381000" cy="502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136" name="TextBox 135"/>
            <p:cNvSpPr txBox="1"/>
            <p:nvPr/>
          </p:nvSpPr>
          <p:spPr>
            <a:xfrm>
              <a:off x="4038600" y="15240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137" name="Straight Arrow Connector 136"/>
            <p:cNvCxnSpPr>
              <a:stCxn id="136" idx="2"/>
            </p:cNvCxnSpPr>
            <p:nvPr/>
          </p:nvCxnSpPr>
          <p:spPr>
            <a:xfrm rot="16200000" flipH="1">
              <a:off x="4019550" y="18039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138" name="Oval 137"/>
            <p:cNvSpPr/>
            <p:nvPr/>
          </p:nvSpPr>
          <p:spPr>
            <a:xfrm>
              <a:off x="4495800" y="19400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c</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39" name="Straight Arrow Connector 138"/>
            <p:cNvCxnSpPr>
              <a:stCxn id="129" idx="6"/>
              <a:endCxn id="138" idx="2"/>
            </p:cNvCxnSpPr>
            <p:nvPr/>
          </p:nvCxnSpPr>
          <p:spPr>
            <a:xfrm>
              <a:off x="4267200" y="2051566"/>
              <a:ext cx="228600" cy="2734"/>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145" name="Straight Arrow Connector 144"/>
            <p:cNvCxnSpPr>
              <a:stCxn id="128" idx="6"/>
              <a:endCxn id="129" idx="2"/>
            </p:cNvCxnSpPr>
            <p:nvPr/>
          </p:nvCxnSpPr>
          <p:spPr>
            <a:xfrm>
              <a:off x="3810000" y="2051566"/>
              <a:ext cx="2286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grpSp>
      <p:grpSp>
        <p:nvGrpSpPr>
          <p:cNvPr id="6" name="Group 234"/>
          <p:cNvGrpSpPr/>
          <p:nvPr/>
        </p:nvGrpSpPr>
        <p:grpSpPr>
          <a:xfrm>
            <a:off x="3311237" y="2256855"/>
            <a:ext cx="1752600" cy="1099066"/>
            <a:chOff x="5638800" y="1524000"/>
            <a:chExt cx="1752600" cy="1099066"/>
          </a:xfrm>
        </p:grpSpPr>
        <p:sp>
          <p:nvSpPr>
            <p:cNvPr id="148" name="Oval 147"/>
            <p:cNvSpPr/>
            <p:nvPr/>
          </p:nvSpPr>
          <p:spPr>
            <a:xfrm>
              <a:off x="56388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9" name="Oval 148"/>
            <p:cNvSpPr/>
            <p:nvPr/>
          </p:nvSpPr>
          <p:spPr>
            <a:xfrm>
              <a:off x="60960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0" name="TextBox 149"/>
            <p:cNvSpPr txBox="1"/>
            <p:nvPr/>
          </p:nvSpPr>
          <p:spPr>
            <a:xfrm>
              <a:off x="5638800" y="15240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sp>
          <p:nvSpPr>
            <p:cNvPr id="151" name="Oval 150"/>
            <p:cNvSpPr/>
            <p:nvPr/>
          </p:nvSpPr>
          <p:spPr>
            <a:xfrm>
              <a:off x="7162800" y="193498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52" name="Straight Arrow Connector 151"/>
            <p:cNvCxnSpPr>
              <a:stCxn id="150" idx="2"/>
              <a:endCxn id="148" idx="0"/>
            </p:cNvCxnSpPr>
            <p:nvPr/>
          </p:nvCxnSpPr>
          <p:spPr>
            <a:xfrm rot="16200000" flipH="1">
              <a:off x="5619750" y="18039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153" name="Straight Arrow Connector 152"/>
            <p:cNvCxnSpPr>
              <a:stCxn id="158" idx="6"/>
              <a:endCxn id="151" idx="2"/>
            </p:cNvCxnSpPr>
            <p:nvPr/>
          </p:nvCxnSpPr>
          <p:spPr>
            <a:xfrm flipV="1">
              <a:off x="6781800" y="2049280"/>
              <a:ext cx="381000" cy="502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154" name="TextBox 153"/>
            <p:cNvSpPr txBox="1"/>
            <p:nvPr/>
          </p:nvSpPr>
          <p:spPr>
            <a:xfrm>
              <a:off x="5715000" y="2438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155" name="Straight Arrow Connector 154"/>
            <p:cNvCxnSpPr>
              <a:endCxn id="148" idx="4"/>
            </p:cNvCxnSpPr>
            <p:nvPr/>
          </p:nvCxnSpPr>
          <p:spPr>
            <a:xfrm rot="16200000" flipV="1">
              <a:off x="5635883" y="2283083"/>
              <a:ext cx="272534"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156" name="TextBox 155"/>
            <p:cNvSpPr txBox="1"/>
            <p:nvPr/>
          </p:nvSpPr>
          <p:spPr>
            <a:xfrm>
              <a:off x="6096000" y="15240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157" name="Straight Arrow Connector 156"/>
            <p:cNvCxnSpPr>
              <a:stCxn id="156" idx="2"/>
            </p:cNvCxnSpPr>
            <p:nvPr/>
          </p:nvCxnSpPr>
          <p:spPr>
            <a:xfrm rot="16200000" flipH="1">
              <a:off x="6076950" y="18039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158" name="Oval 157"/>
            <p:cNvSpPr/>
            <p:nvPr/>
          </p:nvSpPr>
          <p:spPr>
            <a:xfrm>
              <a:off x="6553200" y="19400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c</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59" name="Straight Arrow Connector 158"/>
            <p:cNvCxnSpPr>
              <a:stCxn id="149" idx="6"/>
              <a:endCxn id="158" idx="2"/>
            </p:cNvCxnSpPr>
            <p:nvPr/>
          </p:nvCxnSpPr>
          <p:spPr>
            <a:xfrm>
              <a:off x="6324600" y="2051566"/>
              <a:ext cx="228600" cy="2734"/>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grpSp>
      <p:grpSp>
        <p:nvGrpSpPr>
          <p:cNvPr id="7" name="Group 238"/>
          <p:cNvGrpSpPr/>
          <p:nvPr/>
        </p:nvGrpSpPr>
        <p:grpSpPr>
          <a:xfrm>
            <a:off x="3311237" y="2248780"/>
            <a:ext cx="1752600" cy="1099066"/>
            <a:chOff x="228600" y="2819400"/>
            <a:chExt cx="1752600" cy="1099066"/>
          </a:xfrm>
        </p:grpSpPr>
        <p:sp>
          <p:nvSpPr>
            <p:cNvPr id="161" name="Oval 160"/>
            <p:cNvSpPr/>
            <p:nvPr/>
          </p:nvSpPr>
          <p:spPr>
            <a:xfrm>
              <a:off x="228600" y="32326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62" name="Oval 161"/>
            <p:cNvSpPr/>
            <p:nvPr/>
          </p:nvSpPr>
          <p:spPr>
            <a:xfrm>
              <a:off x="685800" y="32326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63" name="TextBox 162"/>
            <p:cNvSpPr txBox="1"/>
            <p:nvPr/>
          </p:nvSpPr>
          <p:spPr>
            <a:xfrm>
              <a:off x="685800" y="2819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sp>
          <p:nvSpPr>
            <p:cNvPr id="164" name="Oval 163"/>
            <p:cNvSpPr/>
            <p:nvPr/>
          </p:nvSpPr>
          <p:spPr>
            <a:xfrm>
              <a:off x="1752600" y="323038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65" name="Straight Arrow Connector 164"/>
            <p:cNvCxnSpPr>
              <a:stCxn id="163" idx="2"/>
            </p:cNvCxnSpPr>
            <p:nvPr/>
          </p:nvCxnSpPr>
          <p:spPr>
            <a:xfrm rot="16200000" flipH="1">
              <a:off x="666750" y="30993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166" name="Straight Arrow Connector 165"/>
            <p:cNvCxnSpPr>
              <a:stCxn id="171" idx="6"/>
              <a:endCxn id="164" idx="2"/>
            </p:cNvCxnSpPr>
            <p:nvPr/>
          </p:nvCxnSpPr>
          <p:spPr>
            <a:xfrm flipV="1">
              <a:off x="1371600" y="3344680"/>
              <a:ext cx="381000" cy="502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167" name="TextBox 166"/>
            <p:cNvSpPr txBox="1"/>
            <p:nvPr/>
          </p:nvSpPr>
          <p:spPr>
            <a:xfrm>
              <a:off x="304800" y="37338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168" name="Straight Arrow Connector 167"/>
            <p:cNvCxnSpPr/>
            <p:nvPr/>
          </p:nvCxnSpPr>
          <p:spPr>
            <a:xfrm rot="16200000" flipV="1">
              <a:off x="225683" y="3578483"/>
              <a:ext cx="272534"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171" name="Oval 170"/>
            <p:cNvSpPr/>
            <p:nvPr/>
          </p:nvSpPr>
          <p:spPr>
            <a:xfrm>
              <a:off x="1143000" y="32354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c</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72" name="Straight Arrow Connector 171"/>
            <p:cNvCxnSpPr>
              <a:stCxn id="162" idx="2"/>
              <a:endCxn id="161" idx="6"/>
            </p:cNvCxnSpPr>
            <p:nvPr/>
          </p:nvCxnSpPr>
          <p:spPr>
            <a:xfrm rot="10800000">
              <a:off x="457200" y="3346966"/>
              <a:ext cx="2286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173" name="TextBox 172"/>
            <p:cNvSpPr txBox="1"/>
            <p:nvPr/>
          </p:nvSpPr>
          <p:spPr>
            <a:xfrm>
              <a:off x="1143000" y="2819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174" name="Straight Arrow Connector 173"/>
            <p:cNvCxnSpPr>
              <a:stCxn id="173" idx="2"/>
            </p:cNvCxnSpPr>
            <p:nvPr/>
          </p:nvCxnSpPr>
          <p:spPr>
            <a:xfrm rot="16200000" flipH="1">
              <a:off x="1123950" y="30993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grpSp>
      <p:grpSp>
        <p:nvGrpSpPr>
          <p:cNvPr id="8" name="Group 237"/>
          <p:cNvGrpSpPr/>
          <p:nvPr/>
        </p:nvGrpSpPr>
        <p:grpSpPr>
          <a:xfrm>
            <a:off x="3311237" y="2265820"/>
            <a:ext cx="1219200" cy="641866"/>
            <a:chOff x="533400" y="1524000"/>
            <a:chExt cx="1219200" cy="641866"/>
          </a:xfrm>
        </p:grpSpPr>
        <p:sp>
          <p:nvSpPr>
            <p:cNvPr id="189" name="Oval 188"/>
            <p:cNvSpPr/>
            <p:nvPr/>
          </p:nvSpPr>
          <p:spPr>
            <a:xfrm>
              <a:off x="5334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90" name="Oval 189"/>
            <p:cNvSpPr/>
            <p:nvPr/>
          </p:nvSpPr>
          <p:spPr>
            <a:xfrm>
              <a:off x="9906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91" name="TextBox 190"/>
            <p:cNvSpPr txBox="1"/>
            <p:nvPr/>
          </p:nvSpPr>
          <p:spPr>
            <a:xfrm>
              <a:off x="533400" y="15240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h</a:t>
              </a:r>
              <a:endParaRPr kumimoji="0" lang="en-US" sz="1200" b="0" i="0" u="none" strike="noStrike" kern="0" cap="none" spc="0" normalizeH="0" baseline="0" noProof="0" dirty="0">
                <a:ln>
                  <a:noFill/>
                </a:ln>
                <a:solidFill>
                  <a:sysClr val="windowText" lastClr="000000"/>
                </a:solidFill>
                <a:effectLst/>
                <a:uLnTx/>
                <a:uFillTx/>
              </a:endParaRPr>
            </a:p>
          </p:txBody>
        </p:sp>
        <p:sp>
          <p:nvSpPr>
            <p:cNvPr id="192" name="Oval 191"/>
            <p:cNvSpPr/>
            <p:nvPr/>
          </p:nvSpPr>
          <p:spPr>
            <a:xfrm>
              <a:off x="15240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93" name="Straight Arrow Connector 192"/>
            <p:cNvCxnSpPr>
              <a:stCxn id="191" idx="2"/>
              <a:endCxn id="189" idx="0"/>
            </p:cNvCxnSpPr>
            <p:nvPr/>
          </p:nvCxnSpPr>
          <p:spPr>
            <a:xfrm rot="16200000" flipH="1">
              <a:off x="514350" y="18039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194" name="Straight Arrow Connector 193"/>
            <p:cNvCxnSpPr>
              <a:stCxn id="189" idx="6"/>
              <a:endCxn id="190" idx="2"/>
            </p:cNvCxnSpPr>
            <p:nvPr/>
          </p:nvCxnSpPr>
          <p:spPr>
            <a:xfrm>
              <a:off x="762000" y="2051566"/>
              <a:ext cx="2286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195" name="Straight Arrow Connector 194"/>
            <p:cNvCxnSpPr>
              <a:stCxn id="190" idx="6"/>
              <a:endCxn id="192" idx="2"/>
            </p:cNvCxnSpPr>
            <p:nvPr/>
          </p:nvCxnSpPr>
          <p:spPr>
            <a:xfrm>
              <a:off x="1219200" y="2051566"/>
              <a:ext cx="304800" cy="1588"/>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grpSp>
      <p:grpSp>
        <p:nvGrpSpPr>
          <p:cNvPr id="9" name="Group 239"/>
          <p:cNvGrpSpPr/>
          <p:nvPr/>
        </p:nvGrpSpPr>
        <p:grpSpPr>
          <a:xfrm>
            <a:off x="3311237" y="2248780"/>
            <a:ext cx="2209800" cy="1099066"/>
            <a:chOff x="2590800" y="2819400"/>
            <a:chExt cx="2209800" cy="1099066"/>
          </a:xfrm>
        </p:grpSpPr>
        <p:sp>
          <p:nvSpPr>
            <p:cNvPr id="177" name="Oval 176"/>
            <p:cNvSpPr/>
            <p:nvPr/>
          </p:nvSpPr>
          <p:spPr>
            <a:xfrm>
              <a:off x="2590800" y="32326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78" name="Oval 177"/>
            <p:cNvSpPr/>
            <p:nvPr/>
          </p:nvSpPr>
          <p:spPr>
            <a:xfrm>
              <a:off x="3048000" y="32326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79" name="TextBox 178"/>
            <p:cNvSpPr txBox="1"/>
            <p:nvPr/>
          </p:nvSpPr>
          <p:spPr>
            <a:xfrm>
              <a:off x="3048000" y="2819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181" name="Straight Arrow Connector 180"/>
            <p:cNvCxnSpPr>
              <a:stCxn id="179" idx="2"/>
            </p:cNvCxnSpPr>
            <p:nvPr/>
          </p:nvCxnSpPr>
          <p:spPr>
            <a:xfrm rot="16200000" flipH="1">
              <a:off x="3028950" y="30993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183" name="TextBox 182"/>
            <p:cNvSpPr txBox="1"/>
            <p:nvPr/>
          </p:nvSpPr>
          <p:spPr>
            <a:xfrm>
              <a:off x="3124200" y="37338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184" name="Straight Arrow Connector 183"/>
            <p:cNvCxnSpPr/>
            <p:nvPr/>
          </p:nvCxnSpPr>
          <p:spPr>
            <a:xfrm rot="16200000" flipV="1">
              <a:off x="3045083" y="3578483"/>
              <a:ext cx="272534"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185" name="Oval 184"/>
            <p:cNvSpPr/>
            <p:nvPr/>
          </p:nvSpPr>
          <p:spPr>
            <a:xfrm>
              <a:off x="3505200" y="32354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c</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86" name="Straight Arrow Connector 185"/>
            <p:cNvCxnSpPr>
              <a:stCxn id="178" idx="2"/>
              <a:endCxn id="177" idx="6"/>
            </p:cNvCxnSpPr>
            <p:nvPr/>
          </p:nvCxnSpPr>
          <p:spPr>
            <a:xfrm rot="10800000">
              <a:off x="2819400" y="3346966"/>
              <a:ext cx="2286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187" name="TextBox 186"/>
            <p:cNvSpPr txBox="1"/>
            <p:nvPr/>
          </p:nvSpPr>
          <p:spPr>
            <a:xfrm>
              <a:off x="3505200" y="2819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188" name="Straight Arrow Connector 187"/>
            <p:cNvCxnSpPr>
              <a:stCxn id="187" idx="2"/>
            </p:cNvCxnSpPr>
            <p:nvPr/>
          </p:nvCxnSpPr>
          <p:spPr>
            <a:xfrm rot="16200000" flipH="1">
              <a:off x="3486150" y="30993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00" name="Oval 199"/>
            <p:cNvSpPr/>
            <p:nvPr/>
          </p:nvSpPr>
          <p:spPr>
            <a:xfrm>
              <a:off x="4572000" y="323113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01" name="Straight Arrow Connector 200"/>
            <p:cNvCxnSpPr>
              <a:stCxn id="202" idx="6"/>
              <a:endCxn id="200" idx="2"/>
            </p:cNvCxnSpPr>
            <p:nvPr/>
          </p:nvCxnSpPr>
          <p:spPr>
            <a:xfrm flipV="1">
              <a:off x="4191000" y="3345436"/>
              <a:ext cx="381000" cy="502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202" name="Oval 201"/>
            <p:cNvSpPr/>
            <p:nvPr/>
          </p:nvSpPr>
          <p:spPr>
            <a:xfrm>
              <a:off x="3962400" y="323615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d</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03" name="Straight Arrow Connector 202"/>
            <p:cNvCxnSpPr>
              <a:stCxn id="185" idx="6"/>
              <a:endCxn id="202" idx="2"/>
            </p:cNvCxnSpPr>
            <p:nvPr/>
          </p:nvCxnSpPr>
          <p:spPr>
            <a:xfrm>
              <a:off x="3733800" y="3349700"/>
              <a:ext cx="228600" cy="756"/>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grpSp>
      <p:grpSp>
        <p:nvGrpSpPr>
          <p:cNvPr id="10" name="Group 256"/>
          <p:cNvGrpSpPr/>
          <p:nvPr/>
        </p:nvGrpSpPr>
        <p:grpSpPr>
          <a:xfrm>
            <a:off x="3311237" y="2248780"/>
            <a:ext cx="2209800" cy="1099066"/>
            <a:chOff x="5105400" y="2819400"/>
            <a:chExt cx="2209800" cy="1099066"/>
          </a:xfrm>
        </p:grpSpPr>
        <p:sp>
          <p:nvSpPr>
            <p:cNvPr id="206" name="Oval 205"/>
            <p:cNvSpPr/>
            <p:nvPr/>
          </p:nvSpPr>
          <p:spPr>
            <a:xfrm>
              <a:off x="5105400" y="32326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07" name="Oval 206"/>
            <p:cNvSpPr/>
            <p:nvPr/>
          </p:nvSpPr>
          <p:spPr>
            <a:xfrm>
              <a:off x="5562600" y="32326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08" name="TextBox 207"/>
            <p:cNvSpPr txBox="1"/>
            <p:nvPr/>
          </p:nvSpPr>
          <p:spPr>
            <a:xfrm>
              <a:off x="6019800" y="2819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09" name="Straight Arrow Connector 208"/>
            <p:cNvCxnSpPr>
              <a:stCxn id="208" idx="2"/>
            </p:cNvCxnSpPr>
            <p:nvPr/>
          </p:nvCxnSpPr>
          <p:spPr>
            <a:xfrm rot="16200000" flipH="1">
              <a:off x="6000750" y="30993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10" name="TextBox 209"/>
            <p:cNvSpPr txBox="1"/>
            <p:nvPr/>
          </p:nvSpPr>
          <p:spPr>
            <a:xfrm>
              <a:off x="5638800" y="37338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11" name="Straight Arrow Connector 210"/>
            <p:cNvCxnSpPr/>
            <p:nvPr/>
          </p:nvCxnSpPr>
          <p:spPr>
            <a:xfrm rot="16200000" flipV="1">
              <a:off x="5559683" y="3578483"/>
              <a:ext cx="272534"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12" name="Oval 211"/>
            <p:cNvSpPr/>
            <p:nvPr/>
          </p:nvSpPr>
          <p:spPr>
            <a:xfrm>
              <a:off x="6019800" y="32354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c</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13" name="Straight Arrow Connector 212"/>
            <p:cNvCxnSpPr>
              <a:stCxn id="207" idx="2"/>
              <a:endCxn id="206" idx="6"/>
            </p:cNvCxnSpPr>
            <p:nvPr/>
          </p:nvCxnSpPr>
          <p:spPr>
            <a:xfrm rot="10800000">
              <a:off x="5334000" y="3346966"/>
              <a:ext cx="2286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16" name="Oval 215"/>
            <p:cNvSpPr/>
            <p:nvPr/>
          </p:nvSpPr>
          <p:spPr>
            <a:xfrm>
              <a:off x="7086600" y="323113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17" name="Straight Arrow Connector 216"/>
            <p:cNvCxnSpPr>
              <a:stCxn id="218" idx="6"/>
              <a:endCxn id="216" idx="2"/>
            </p:cNvCxnSpPr>
            <p:nvPr/>
          </p:nvCxnSpPr>
          <p:spPr>
            <a:xfrm flipV="1">
              <a:off x="6705600" y="3345436"/>
              <a:ext cx="381000" cy="502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218" name="Oval 217"/>
            <p:cNvSpPr/>
            <p:nvPr/>
          </p:nvSpPr>
          <p:spPr>
            <a:xfrm>
              <a:off x="6477000" y="323615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d</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19" name="Straight Arrow Connector 218"/>
            <p:cNvCxnSpPr>
              <a:stCxn id="212" idx="6"/>
              <a:endCxn id="218" idx="2"/>
            </p:cNvCxnSpPr>
            <p:nvPr/>
          </p:nvCxnSpPr>
          <p:spPr>
            <a:xfrm>
              <a:off x="6248400" y="3349700"/>
              <a:ext cx="228600" cy="756"/>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20" name="TextBox 219"/>
            <p:cNvSpPr txBox="1"/>
            <p:nvPr/>
          </p:nvSpPr>
          <p:spPr>
            <a:xfrm>
              <a:off x="6477000" y="2819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21" name="Straight Arrow Connector 220"/>
            <p:cNvCxnSpPr>
              <a:stCxn id="220" idx="2"/>
            </p:cNvCxnSpPr>
            <p:nvPr/>
          </p:nvCxnSpPr>
          <p:spPr>
            <a:xfrm rot="16200000" flipH="1">
              <a:off x="6457950" y="30993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grpSp>
      <p:grpSp>
        <p:nvGrpSpPr>
          <p:cNvPr id="11" name="Group 233"/>
          <p:cNvGrpSpPr/>
          <p:nvPr/>
        </p:nvGrpSpPr>
        <p:grpSpPr>
          <a:xfrm>
            <a:off x="3311237" y="2248780"/>
            <a:ext cx="1752600" cy="1099066"/>
            <a:chOff x="7620000" y="1524000"/>
            <a:chExt cx="1752600" cy="1099066"/>
          </a:xfrm>
        </p:grpSpPr>
        <p:sp>
          <p:nvSpPr>
            <p:cNvPr id="222" name="Oval 221"/>
            <p:cNvSpPr/>
            <p:nvPr/>
          </p:nvSpPr>
          <p:spPr>
            <a:xfrm>
              <a:off x="76200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23" name="Oval 222"/>
            <p:cNvSpPr/>
            <p:nvPr/>
          </p:nvSpPr>
          <p:spPr>
            <a:xfrm>
              <a:off x="8077200" y="19372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24" name="TextBox 223"/>
            <p:cNvSpPr txBox="1"/>
            <p:nvPr/>
          </p:nvSpPr>
          <p:spPr>
            <a:xfrm>
              <a:off x="8077200" y="15240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sp>
          <p:nvSpPr>
            <p:cNvPr id="225" name="Oval 224"/>
            <p:cNvSpPr/>
            <p:nvPr/>
          </p:nvSpPr>
          <p:spPr>
            <a:xfrm>
              <a:off x="9144000" y="193498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26" name="Straight Arrow Connector 225"/>
            <p:cNvCxnSpPr>
              <a:stCxn id="224" idx="2"/>
            </p:cNvCxnSpPr>
            <p:nvPr/>
          </p:nvCxnSpPr>
          <p:spPr>
            <a:xfrm rot="16200000" flipH="1">
              <a:off x="8058150" y="18039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227" name="Straight Arrow Connector 226"/>
            <p:cNvCxnSpPr>
              <a:stCxn id="231" idx="6"/>
              <a:endCxn id="225" idx="2"/>
            </p:cNvCxnSpPr>
            <p:nvPr/>
          </p:nvCxnSpPr>
          <p:spPr>
            <a:xfrm flipV="1">
              <a:off x="8763000" y="2049280"/>
              <a:ext cx="381000" cy="502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cxnSp>
          <p:nvCxnSpPr>
            <p:cNvPr id="228" name="Straight Arrow Connector 227"/>
            <p:cNvCxnSpPr>
              <a:endCxn id="222" idx="4"/>
            </p:cNvCxnSpPr>
            <p:nvPr/>
          </p:nvCxnSpPr>
          <p:spPr>
            <a:xfrm rot="16200000" flipV="1">
              <a:off x="7617083" y="2283083"/>
              <a:ext cx="272534"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29" name="TextBox 228"/>
            <p:cNvSpPr txBox="1"/>
            <p:nvPr/>
          </p:nvSpPr>
          <p:spPr>
            <a:xfrm>
              <a:off x="8534400" y="15240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30" name="Straight Arrow Connector 229"/>
            <p:cNvCxnSpPr>
              <a:stCxn id="229" idx="2"/>
            </p:cNvCxnSpPr>
            <p:nvPr/>
          </p:nvCxnSpPr>
          <p:spPr>
            <a:xfrm rot="16200000" flipH="1">
              <a:off x="8515350" y="18039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31" name="Oval 230"/>
            <p:cNvSpPr/>
            <p:nvPr/>
          </p:nvSpPr>
          <p:spPr>
            <a:xfrm>
              <a:off x="8534400" y="19400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c</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32" name="Straight Arrow Connector 231"/>
            <p:cNvCxnSpPr>
              <a:stCxn id="223" idx="6"/>
              <a:endCxn id="231" idx="2"/>
            </p:cNvCxnSpPr>
            <p:nvPr/>
          </p:nvCxnSpPr>
          <p:spPr>
            <a:xfrm>
              <a:off x="8305800" y="2051566"/>
              <a:ext cx="228600" cy="2734"/>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33" name="TextBox 232"/>
            <p:cNvSpPr txBox="1"/>
            <p:nvPr/>
          </p:nvSpPr>
          <p:spPr>
            <a:xfrm>
              <a:off x="7726936" y="2438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a:t>
              </a:r>
              <a:endParaRPr kumimoji="0" lang="en-US" sz="1200" b="0" i="0" u="none" strike="noStrike" kern="0" cap="none" spc="0" normalizeH="0" baseline="0" noProof="0" dirty="0">
                <a:ln>
                  <a:noFill/>
                </a:ln>
                <a:solidFill>
                  <a:sysClr val="windowText" lastClr="000000"/>
                </a:solidFill>
                <a:effectLst/>
                <a:uLnTx/>
                <a:uFillTx/>
              </a:endParaRPr>
            </a:p>
          </p:txBody>
        </p:sp>
      </p:grpSp>
      <p:grpSp>
        <p:nvGrpSpPr>
          <p:cNvPr id="12" name="Group 257"/>
          <p:cNvGrpSpPr/>
          <p:nvPr/>
        </p:nvGrpSpPr>
        <p:grpSpPr>
          <a:xfrm>
            <a:off x="3311237" y="2229996"/>
            <a:ext cx="2514600" cy="1099066"/>
            <a:chOff x="7543800" y="2819400"/>
            <a:chExt cx="2514600" cy="1099066"/>
          </a:xfrm>
        </p:grpSpPr>
        <p:sp>
          <p:nvSpPr>
            <p:cNvPr id="241" name="Oval 240"/>
            <p:cNvSpPr/>
            <p:nvPr/>
          </p:nvSpPr>
          <p:spPr>
            <a:xfrm>
              <a:off x="7543800" y="32326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42" name="Oval 241"/>
            <p:cNvSpPr/>
            <p:nvPr/>
          </p:nvSpPr>
          <p:spPr>
            <a:xfrm>
              <a:off x="8001000" y="32326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43" name="TextBox 242"/>
            <p:cNvSpPr txBox="1"/>
            <p:nvPr/>
          </p:nvSpPr>
          <p:spPr>
            <a:xfrm>
              <a:off x="8458200" y="2819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44" name="Straight Arrow Connector 243"/>
            <p:cNvCxnSpPr>
              <a:stCxn id="243" idx="2"/>
            </p:cNvCxnSpPr>
            <p:nvPr/>
          </p:nvCxnSpPr>
          <p:spPr>
            <a:xfrm rot="16200000" flipH="1">
              <a:off x="8439150" y="30993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45" name="TextBox 244"/>
            <p:cNvSpPr txBox="1"/>
            <p:nvPr/>
          </p:nvSpPr>
          <p:spPr>
            <a:xfrm>
              <a:off x="8077200" y="37338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46" name="Straight Arrow Connector 245"/>
            <p:cNvCxnSpPr/>
            <p:nvPr/>
          </p:nvCxnSpPr>
          <p:spPr>
            <a:xfrm rot="16200000" flipV="1">
              <a:off x="7998083" y="3578483"/>
              <a:ext cx="272534"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47" name="Oval 246"/>
            <p:cNvSpPr/>
            <p:nvPr/>
          </p:nvSpPr>
          <p:spPr>
            <a:xfrm>
              <a:off x="8458200" y="32354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c</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48" name="Straight Arrow Connector 247"/>
            <p:cNvCxnSpPr>
              <a:stCxn id="242" idx="2"/>
              <a:endCxn id="241" idx="6"/>
            </p:cNvCxnSpPr>
            <p:nvPr/>
          </p:nvCxnSpPr>
          <p:spPr>
            <a:xfrm rot="10800000">
              <a:off x="7772400" y="3346966"/>
              <a:ext cx="2286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49" name="Oval 248"/>
            <p:cNvSpPr/>
            <p:nvPr/>
          </p:nvSpPr>
          <p:spPr>
            <a:xfrm>
              <a:off x="9829800" y="323113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50" name="Straight Arrow Connector 249"/>
            <p:cNvCxnSpPr>
              <a:stCxn id="251" idx="6"/>
              <a:endCxn id="249" idx="2"/>
            </p:cNvCxnSpPr>
            <p:nvPr/>
          </p:nvCxnSpPr>
          <p:spPr>
            <a:xfrm flipV="1">
              <a:off x="9144000" y="3345436"/>
              <a:ext cx="685800" cy="502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251" name="Oval 250"/>
            <p:cNvSpPr/>
            <p:nvPr/>
          </p:nvSpPr>
          <p:spPr>
            <a:xfrm>
              <a:off x="8915400" y="323615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d</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52" name="Straight Arrow Connector 251"/>
            <p:cNvCxnSpPr>
              <a:stCxn id="247" idx="2"/>
              <a:endCxn id="242" idx="6"/>
            </p:cNvCxnSpPr>
            <p:nvPr/>
          </p:nvCxnSpPr>
          <p:spPr>
            <a:xfrm rot="10800000">
              <a:off x="8229600" y="3346966"/>
              <a:ext cx="228600" cy="2734"/>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53" name="TextBox 252"/>
            <p:cNvSpPr txBox="1"/>
            <p:nvPr/>
          </p:nvSpPr>
          <p:spPr>
            <a:xfrm>
              <a:off x="8915400" y="2819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54" name="Straight Arrow Connector 253"/>
            <p:cNvCxnSpPr>
              <a:stCxn id="253" idx="2"/>
            </p:cNvCxnSpPr>
            <p:nvPr/>
          </p:nvCxnSpPr>
          <p:spPr>
            <a:xfrm rot="16200000" flipH="1">
              <a:off x="8896350" y="30993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grpSp>
      <p:grpSp>
        <p:nvGrpSpPr>
          <p:cNvPr id="13" name="Group 311"/>
          <p:cNvGrpSpPr/>
          <p:nvPr/>
        </p:nvGrpSpPr>
        <p:grpSpPr>
          <a:xfrm>
            <a:off x="3609117" y="2229996"/>
            <a:ext cx="2202865" cy="1099066"/>
            <a:chOff x="2583880" y="4387334"/>
            <a:chExt cx="2202865" cy="1099066"/>
          </a:xfrm>
        </p:grpSpPr>
        <p:sp>
          <p:nvSpPr>
            <p:cNvPr id="275" name="Oval 274"/>
            <p:cNvSpPr/>
            <p:nvPr/>
          </p:nvSpPr>
          <p:spPr>
            <a:xfrm>
              <a:off x="2583880" y="48006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76" name="Oval 275"/>
            <p:cNvSpPr/>
            <p:nvPr/>
          </p:nvSpPr>
          <p:spPr>
            <a:xfrm>
              <a:off x="3214265" y="48006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c</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77" name="TextBox 276"/>
            <p:cNvSpPr txBox="1"/>
            <p:nvPr/>
          </p:nvSpPr>
          <p:spPr>
            <a:xfrm>
              <a:off x="3214265" y="4387334"/>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78" name="Straight Arrow Connector 277"/>
            <p:cNvCxnSpPr>
              <a:stCxn id="277" idx="2"/>
              <a:endCxn id="276" idx="0"/>
            </p:cNvCxnSpPr>
            <p:nvPr/>
          </p:nvCxnSpPr>
          <p:spPr>
            <a:xfrm rot="16200000" flipH="1">
              <a:off x="3195215" y="4667250"/>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79" name="TextBox 278"/>
            <p:cNvSpPr txBox="1"/>
            <p:nvPr/>
          </p:nvSpPr>
          <p:spPr>
            <a:xfrm>
              <a:off x="3332030" y="5301734"/>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80" name="Straight Arrow Connector 279"/>
            <p:cNvCxnSpPr>
              <a:endCxn id="276" idx="4"/>
            </p:cNvCxnSpPr>
            <p:nvPr/>
          </p:nvCxnSpPr>
          <p:spPr>
            <a:xfrm flipH="1" flipV="1">
              <a:off x="3328565" y="5029200"/>
              <a:ext cx="38100" cy="274903"/>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81" name="Oval 280"/>
            <p:cNvSpPr/>
            <p:nvPr/>
          </p:nvSpPr>
          <p:spPr>
            <a:xfrm>
              <a:off x="3671465" y="4803334"/>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d</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83" name="Oval 282"/>
            <p:cNvSpPr/>
            <p:nvPr/>
          </p:nvSpPr>
          <p:spPr>
            <a:xfrm>
              <a:off x="4558145" y="479907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84" name="Straight Arrow Connector 283"/>
            <p:cNvCxnSpPr>
              <a:stCxn id="285" idx="6"/>
              <a:endCxn id="283" idx="2"/>
            </p:cNvCxnSpPr>
            <p:nvPr/>
          </p:nvCxnSpPr>
          <p:spPr>
            <a:xfrm flipV="1">
              <a:off x="4343400" y="4913370"/>
              <a:ext cx="214745" cy="502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285" name="Oval 284"/>
            <p:cNvSpPr/>
            <p:nvPr/>
          </p:nvSpPr>
          <p:spPr>
            <a:xfrm>
              <a:off x="4114800" y="480409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e</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86" name="Straight Arrow Connector 285"/>
            <p:cNvCxnSpPr>
              <a:stCxn id="281" idx="6"/>
              <a:endCxn id="285" idx="2"/>
            </p:cNvCxnSpPr>
            <p:nvPr/>
          </p:nvCxnSpPr>
          <p:spPr>
            <a:xfrm>
              <a:off x="3900065" y="4917634"/>
              <a:ext cx="214735" cy="756"/>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87" name="TextBox 286"/>
            <p:cNvSpPr txBox="1"/>
            <p:nvPr/>
          </p:nvSpPr>
          <p:spPr>
            <a:xfrm>
              <a:off x="3662500" y="4387334"/>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88" name="Straight Arrow Connector 287"/>
            <p:cNvCxnSpPr>
              <a:stCxn id="287" idx="2"/>
              <a:endCxn id="281" idx="0"/>
            </p:cNvCxnSpPr>
            <p:nvPr/>
          </p:nvCxnSpPr>
          <p:spPr>
            <a:xfrm rot="16200000" flipH="1">
              <a:off x="3646565" y="4664134"/>
              <a:ext cx="231334" cy="47065"/>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291" name="Straight Arrow Connector 290"/>
            <p:cNvCxnSpPr>
              <a:stCxn id="276" idx="2"/>
              <a:endCxn id="275" idx="6"/>
            </p:cNvCxnSpPr>
            <p:nvPr/>
          </p:nvCxnSpPr>
          <p:spPr>
            <a:xfrm flipH="1">
              <a:off x="2812480" y="4914900"/>
              <a:ext cx="401785" cy="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grpSp>
      <p:grpSp>
        <p:nvGrpSpPr>
          <p:cNvPr id="14" name="Group 312"/>
          <p:cNvGrpSpPr/>
          <p:nvPr/>
        </p:nvGrpSpPr>
        <p:grpSpPr>
          <a:xfrm>
            <a:off x="3616037" y="2225440"/>
            <a:ext cx="2168240" cy="1099066"/>
            <a:chOff x="5292435" y="4419600"/>
            <a:chExt cx="2168240" cy="1099066"/>
          </a:xfrm>
        </p:grpSpPr>
        <p:sp>
          <p:nvSpPr>
            <p:cNvPr id="298" name="Oval 297"/>
            <p:cNvSpPr/>
            <p:nvPr/>
          </p:nvSpPr>
          <p:spPr>
            <a:xfrm>
              <a:off x="5292435" y="48328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99" name="Oval 298"/>
            <p:cNvSpPr/>
            <p:nvPr/>
          </p:nvSpPr>
          <p:spPr>
            <a:xfrm>
              <a:off x="5918333" y="48328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c</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00" name="TextBox 299"/>
            <p:cNvSpPr txBox="1"/>
            <p:nvPr/>
          </p:nvSpPr>
          <p:spPr>
            <a:xfrm>
              <a:off x="6296900" y="44196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301" name="Straight Arrow Connector 300"/>
            <p:cNvCxnSpPr>
              <a:stCxn id="300" idx="2"/>
            </p:cNvCxnSpPr>
            <p:nvPr/>
          </p:nvCxnSpPr>
          <p:spPr>
            <a:xfrm rot="16200000" flipH="1">
              <a:off x="6300261" y="4677104"/>
              <a:ext cx="228600" cy="82923"/>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302" name="TextBox 301"/>
            <p:cNvSpPr txBox="1"/>
            <p:nvPr/>
          </p:nvSpPr>
          <p:spPr>
            <a:xfrm>
              <a:off x="6054435" y="53340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303" name="Straight Arrow Connector 302"/>
            <p:cNvCxnSpPr>
              <a:endCxn id="299" idx="4"/>
            </p:cNvCxnSpPr>
            <p:nvPr/>
          </p:nvCxnSpPr>
          <p:spPr>
            <a:xfrm rot="16200000" flipV="1">
              <a:off x="5915416" y="5178683"/>
              <a:ext cx="272534"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304" name="Oval 303"/>
            <p:cNvSpPr/>
            <p:nvPr/>
          </p:nvSpPr>
          <p:spPr>
            <a:xfrm>
              <a:off x="6373100" y="48356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d</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05" name="Oval 304"/>
            <p:cNvSpPr/>
            <p:nvPr/>
          </p:nvSpPr>
          <p:spPr>
            <a:xfrm>
              <a:off x="7232075" y="483133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306" name="Straight Arrow Connector 305"/>
            <p:cNvCxnSpPr>
              <a:stCxn id="307" idx="6"/>
              <a:endCxn id="305" idx="2"/>
            </p:cNvCxnSpPr>
            <p:nvPr/>
          </p:nvCxnSpPr>
          <p:spPr>
            <a:xfrm flipV="1">
              <a:off x="7051965" y="4945636"/>
              <a:ext cx="180110" cy="502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307" name="Oval 306"/>
            <p:cNvSpPr/>
            <p:nvPr/>
          </p:nvSpPr>
          <p:spPr>
            <a:xfrm>
              <a:off x="6823365" y="483635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e</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308" name="Straight Arrow Connector 307"/>
            <p:cNvCxnSpPr>
              <a:stCxn id="304" idx="6"/>
              <a:endCxn id="307" idx="2"/>
            </p:cNvCxnSpPr>
            <p:nvPr/>
          </p:nvCxnSpPr>
          <p:spPr>
            <a:xfrm>
              <a:off x="6601700" y="4949900"/>
              <a:ext cx="221665" cy="756"/>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309" name="TextBox 308"/>
            <p:cNvSpPr txBox="1"/>
            <p:nvPr/>
          </p:nvSpPr>
          <p:spPr>
            <a:xfrm>
              <a:off x="6726390" y="44196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310" name="Straight Arrow Connector 309"/>
            <p:cNvCxnSpPr>
              <a:stCxn id="309" idx="2"/>
            </p:cNvCxnSpPr>
            <p:nvPr/>
          </p:nvCxnSpPr>
          <p:spPr>
            <a:xfrm rot="16200000" flipH="1">
              <a:off x="6721661" y="4685195"/>
              <a:ext cx="231334" cy="69476"/>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311" name="Straight Arrow Connector 310"/>
            <p:cNvCxnSpPr>
              <a:stCxn id="299" idx="2"/>
              <a:endCxn id="298" idx="6"/>
            </p:cNvCxnSpPr>
            <p:nvPr/>
          </p:nvCxnSpPr>
          <p:spPr>
            <a:xfrm flipH="1">
              <a:off x="5521035" y="4947166"/>
              <a:ext cx="397298" cy="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grpSp>
      <p:grpSp>
        <p:nvGrpSpPr>
          <p:cNvPr id="15" name="Group 313"/>
          <p:cNvGrpSpPr/>
          <p:nvPr/>
        </p:nvGrpSpPr>
        <p:grpSpPr>
          <a:xfrm>
            <a:off x="3616037" y="2229996"/>
            <a:ext cx="2195945" cy="1099066"/>
            <a:chOff x="5347855" y="4419600"/>
            <a:chExt cx="2195945" cy="1099066"/>
          </a:xfrm>
        </p:grpSpPr>
        <p:sp>
          <p:nvSpPr>
            <p:cNvPr id="315" name="Oval 314"/>
            <p:cNvSpPr/>
            <p:nvPr/>
          </p:nvSpPr>
          <p:spPr>
            <a:xfrm>
              <a:off x="5347855" y="48328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16" name="Oval 315"/>
            <p:cNvSpPr/>
            <p:nvPr/>
          </p:nvSpPr>
          <p:spPr>
            <a:xfrm>
              <a:off x="5978245" y="48328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c</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17" name="TextBox 316"/>
            <p:cNvSpPr txBox="1"/>
            <p:nvPr/>
          </p:nvSpPr>
          <p:spPr>
            <a:xfrm>
              <a:off x="6373100" y="44196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318" name="Straight Arrow Connector 317"/>
            <p:cNvCxnSpPr/>
            <p:nvPr/>
          </p:nvCxnSpPr>
          <p:spPr>
            <a:xfrm rot="16200000" flipH="1">
              <a:off x="6383593" y="4677104"/>
              <a:ext cx="228600" cy="82923"/>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319" name="TextBox 318"/>
            <p:cNvSpPr txBox="1"/>
            <p:nvPr/>
          </p:nvSpPr>
          <p:spPr>
            <a:xfrm>
              <a:off x="6102935" y="53340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320" name="Straight Arrow Connector 319"/>
            <p:cNvCxnSpPr>
              <a:endCxn id="316" idx="4"/>
            </p:cNvCxnSpPr>
            <p:nvPr/>
          </p:nvCxnSpPr>
          <p:spPr>
            <a:xfrm flipH="1" flipV="1">
              <a:off x="6092545" y="5061466"/>
              <a:ext cx="33214" cy="29458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321" name="Oval 320"/>
            <p:cNvSpPr/>
            <p:nvPr/>
          </p:nvSpPr>
          <p:spPr>
            <a:xfrm>
              <a:off x="6449300" y="48356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d</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22" name="Oval 321"/>
            <p:cNvSpPr/>
            <p:nvPr/>
          </p:nvSpPr>
          <p:spPr>
            <a:xfrm>
              <a:off x="7315200" y="483133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323" name="Straight Arrow Connector 322"/>
            <p:cNvCxnSpPr>
              <a:stCxn id="324" idx="6"/>
              <a:endCxn id="322" idx="2"/>
            </p:cNvCxnSpPr>
            <p:nvPr/>
          </p:nvCxnSpPr>
          <p:spPr>
            <a:xfrm flipV="1">
              <a:off x="7142020" y="4945636"/>
              <a:ext cx="173180" cy="502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324" name="Oval 323"/>
            <p:cNvSpPr/>
            <p:nvPr/>
          </p:nvSpPr>
          <p:spPr>
            <a:xfrm>
              <a:off x="6913420" y="483635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e</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325" name="Straight Arrow Connector 324"/>
            <p:cNvCxnSpPr>
              <a:stCxn id="321" idx="2"/>
              <a:endCxn id="316" idx="6"/>
            </p:cNvCxnSpPr>
            <p:nvPr/>
          </p:nvCxnSpPr>
          <p:spPr>
            <a:xfrm flipH="1" flipV="1">
              <a:off x="6206845" y="4947166"/>
              <a:ext cx="242455" cy="2734"/>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326" name="TextBox 325"/>
            <p:cNvSpPr txBox="1"/>
            <p:nvPr/>
          </p:nvSpPr>
          <p:spPr>
            <a:xfrm>
              <a:off x="6837220" y="44196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327" name="Straight Arrow Connector 326"/>
            <p:cNvCxnSpPr/>
            <p:nvPr/>
          </p:nvCxnSpPr>
          <p:spPr>
            <a:xfrm rot="16200000" flipH="1">
              <a:off x="6790926" y="4685195"/>
              <a:ext cx="231334" cy="69476"/>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328" name="Straight Arrow Connector 327"/>
            <p:cNvCxnSpPr>
              <a:stCxn id="316" idx="2"/>
              <a:endCxn id="315" idx="6"/>
            </p:cNvCxnSpPr>
            <p:nvPr/>
          </p:nvCxnSpPr>
          <p:spPr>
            <a:xfrm flipH="1">
              <a:off x="5576455" y="4947166"/>
              <a:ext cx="401790" cy="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grpSp>
      <p:sp>
        <p:nvSpPr>
          <p:cNvPr id="332" name="TextBox 331"/>
          <p:cNvSpPr txBox="1"/>
          <p:nvPr/>
        </p:nvSpPr>
        <p:spPr>
          <a:xfrm>
            <a:off x="4159937" y="2001396"/>
            <a:ext cx="522900" cy="1107996"/>
          </a:xfrm>
          <a:prstGeom prst="rect">
            <a:avLst/>
          </a:prstGeom>
          <a:noFill/>
        </p:spPr>
        <p:txBody>
          <a:bodyPr wrap="square" rtlCol="0">
            <a:spAutoFit/>
          </a:bodyPr>
          <a:lstStyle/>
          <a:p>
            <a:r>
              <a:rPr lang="en-US" sz="6600" b="1" dirty="0" smtClean="0">
                <a:solidFill>
                  <a:schemeClr val="accent6">
                    <a:lumMod val="60000"/>
                    <a:lumOff val="40000"/>
                  </a:schemeClr>
                </a:solidFill>
              </a:rPr>
              <a:t>…</a:t>
            </a:r>
            <a:endParaRPr lang="en-US" sz="6600" b="1" dirty="0">
              <a:solidFill>
                <a:schemeClr val="accent6">
                  <a:lumMod val="60000"/>
                  <a:lumOff val="40000"/>
                </a:schemeClr>
              </a:solidFill>
            </a:endParaRPr>
          </a:p>
        </p:txBody>
      </p:sp>
      <p:grpSp>
        <p:nvGrpSpPr>
          <p:cNvPr id="204" name="Group 257"/>
          <p:cNvGrpSpPr/>
          <p:nvPr/>
        </p:nvGrpSpPr>
        <p:grpSpPr>
          <a:xfrm>
            <a:off x="3311237" y="2229996"/>
            <a:ext cx="2514600" cy="1099066"/>
            <a:chOff x="7543800" y="2819400"/>
            <a:chExt cx="2514600" cy="1099066"/>
          </a:xfrm>
        </p:grpSpPr>
        <p:sp>
          <p:nvSpPr>
            <p:cNvPr id="214" name="Oval 213"/>
            <p:cNvSpPr/>
            <p:nvPr/>
          </p:nvSpPr>
          <p:spPr>
            <a:xfrm>
              <a:off x="7543800" y="32326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38" name="Oval 237"/>
            <p:cNvSpPr/>
            <p:nvPr/>
          </p:nvSpPr>
          <p:spPr>
            <a:xfrm>
              <a:off x="8001000" y="323266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39" name="TextBox 238"/>
            <p:cNvSpPr txBox="1"/>
            <p:nvPr/>
          </p:nvSpPr>
          <p:spPr>
            <a:xfrm>
              <a:off x="8458200" y="2819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c</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40" name="Straight Arrow Connector 239"/>
            <p:cNvCxnSpPr>
              <a:stCxn id="239" idx="2"/>
            </p:cNvCxnSpPr>
            <p:nvPr/>
          </p:nvCxnSpPr>
          <p:spPr>
            <a:xfrm rot="16200000" flipH="1">
              <a:off x="8439150" y="30993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55" name="TextBox 254"/>
            <p:cNvSpPr txBox="1"/>
            <p:nvPr/>
          </p:nvSpPr>
          <p:spPr>
            <a:xfrm>
              <a:off x="8548255" y="37338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56" name="Straight Arrow Connector 255"/>
            <p:cNvCxnSpPr/>
            <p:nvPr/>
          </p:nvCxnSpPr>
          <p:spPr>
            <a:xfrm rot="16200000" flipV="1">
              <a:off x="8469138" y="3578483"/>
              <a:ext cx="272534"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57" name="Oval 256"/>
            <p:cNvSpPr/>
            <p:nvPr/>
          </p:nvSpPr>
          <p:spPr>
            <a:xfrm>
              <a:off x="8458200" y="32354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c</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58" name="Straight Arrow Connector 257"/>
            <p:cNvCxnSpPr>
              <a:stCxn id="238" idx="2"/>
              <a:endCxn id="214" idx="6"/>
            </p:cNvCxnSpPr>
            <p:nvPr/>
          </p:nvCxnSpPr>
          <p:spPr>
            <a:xfrm rot="10800000">
              <a:off x="7772400" y="3346966"/>
              <a:ext cx="2286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59" name="Oval 258"/>
            <p:cNvSpPr/>
            <p:nvPr/>
          </p:nvSpPr>
          <p:spPr>
            <a:xfrm>
              <a:off x="9829800" y="323113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60" name="Straight Arrow Connector 259"/>
            <p:cNvCxnSpPr>
              <a:stCxn id="261" idx="6"/>
              <a:endCxn id="259" idx="2"/>
            </p:cNvCxnSpPr>
            <p:nvPr/>
          </p:nvCxnSpPr>
          <p:spPr>
            <a:xfrm flipV="1">
              <a:off x="9144000" y="3345436"/>
              <a:ext cx="685800" cy="5020"/>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261" name="Oval 260"/>
            <p:cNvSpPr/>
            <p:nvPr/>
          </p:nvSpPr>
          <p:spPr>
            <a:xfrm>
              <a:off x="8915400" y="3236156"/>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d</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62" name="Straight Arrow Connector 261"/>
            <p:cNvCxnSpPr>
              <a:stCxn id="257" idx="2"/>
              <a:endCxn id="238" idx="6"/>
            </p:cNvCxnSpPr>
            <p:nvPr/>
          </p:nvCxnSpPr>
          <p:spPr>
            <a:xfrm rot="10800000">
              <a:off x="8229600" y="3346966"/>
              <a:ext cx="228600" cy="2734"/>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sp>
          <p:nvSpPr>
            <p:cNvPr id="263" name="TextBox 262"/>
            <p:cNvSpPr txBox="1"/>
            <p:nvPr/>
          </p:nvSpPr>
          <p:spPr>
            <a:xfrm>
              <a:off x="8915400" y="2819400"/>
              <a:ext cx="152400" cy="18466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rPr>
                <a:t>h</a:t>
              </a:r>
              <a:endParaRPr kumimoji="0" lang="en-US" sz="1200" b="0" i="0" u="none" strike="noStrike" kern="0" cap="none" spc="0" normalizeH="0" baseline="0" noProof="0" dirty="0">
                <a:ln>
                  <a:noFill/>
                </a:ln>
                <a:solidFill>
                  <a:sysClr val="windowText" lastClr="000000"/>
                </a:solidFill>
                <a:effectLst/>
                <a:uLnTx/>
                <a:uFillTx/>
              </a:endParaRPr>
            </a:p>
          </p:txBody>
        </p:sp>
        <p:cxnSp>
          <p:nvCxnSpPr>
            <p:cNvPr id="264" name="Straight Arrow Connector 263"/>
            <p:cNvCxnSpPr>
              <a:stCxn id="263" idx="2"/>
            </p:cNvCxnSpPr>
            <p:nvPr/>
          </p:nvCxnSpPr>
          <p:spPr>
            <a:xfrm rot="16200000" flipH="1">
              <a:off x="8896350" y="3099316"/>
              <a:ext cx="228600" cy="38100"/>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grpSp>
      <p:sp>
        <p:nvSpPr>
          <p:cNvPr id="265" name="TextBox 264"/>
          <p:cNvSpPr txBox="1"/>
          <p:nvPr/>
        </p:nvSpPr>
        <p:spPr>
          <a:xfrm>
            <a:off x="4111337" y="3718679"/>
            <a:ext cx="3603872" cy="3139321"/>
          </a:xfrm>
          <a:prstGeom prst="rect">
            <a:avLst/>
          </a:prstGeom>
          <a:noFill/>
        </p:spPr>
        <p:txBody>
          <a:bodyPr wrap="none" rtlCol="0">
            <a:spAutoFit/>
          </a:bodyPr>
          <a:lstStyle/>
          <a:p>
            <a:r>
              <a:rPr lang="en-US" dirty="0" smtClean="0"/>
              <a:t>list </a:t>
            </a:r>
            <a:r>
              <a:rPr lang="en-US" dirty="0" err="1" smtClean="0"/>
              <a:t>reverseSK</a:t>
            </a:r>
            <a:r>
              <a:rPr lang="en-US" dirty="0" smtClean="0"/>
              <a:t>(list </a:t>
            </a:r>
            <a:r>
              <a:rPr lang="en-US" dirty="0" err="1" smtClean="0"/>
              <a:t>lst</a:t>
            </a:r>
            <a:r>
              <a:rPr lang="en-US" dirty="0" smtClean="0"/>
              <a:t>){</a:t>
            </a:r>
          </a:p>
          <a:p>
            <a:r>
              <a:rPr lang="en-US" dirty="0" smtClean="0"/>
              <a:t>  node cur=null, </a:t>
            </a:r>
            <a:r>
              <a:rPr lang="en-US" dirty="0" err="1" smtClean="0"/>
              <a:t>prev</a:t>
            </a:r>
            <a:r>
              <a:rPr lang="en-US" dirty="0" smtClean="0"/>
              <a:t>=null;</a:t>
            </a:r>
          </a:p>
          <a:p>
            <a:r>
              <a:rPr lang="en-US" dirty="0" smtClean="0"/>
              <a:t>  </a:t>
            </a:r>
            <a:r>
              <a:rPr lang="en-US" b="1" dirty="0" smtClean="0">
                <a:solidFill>
                  <a:srgbClr val="CC0000"/>
                </a:solidFill>
              </a:rPr>
              <a:t>while</a:t>
            </a:r>
            <a:r>
              <a:rPr lang="en-US" dirty="0" smtClean="0"/>
              <a:t>(null!=</a:t>
            </a:r>
            <a:r>
              <a:rPr lang="en-US" dirty="0" err="1" smtClean="0"/>
              <a:t>lst.head</a:t>
            </a:r>
            <a:r>
              <a:rPr lang="en-US" dirty="0" smtClean="0"/>
              <a:t>){</a:t>
            </a:r>
          </a:p>
          <a:p>
            <a:r>
              <a:rPr lang="en-US" dirty="0" smtClean="0"/>
              <a:t>    cur = </a:t>
            </a:r>
            <a:r>
              <a:rPr lang="en-US" dirty="0" err="1" smtClean="0"/>
              <a:t>lst.head</a:t>
            </a:r>
            <a:r>
              <a:rPr lang="en-US" dirty="0" smtClean="0"/>
              <a:t>;</a:t>
            </a:r>
          </a:p>
          <a:p>
            <a:r>
              <a:rPr lang="en-US" dirty="0" smtClean="0"/>
              <a:t>    </a:t>
            </a:r>
            <a:r>
              <a:rPr lang="en-US" dirty="0" err="1" smtClean="0"/>
              <a:t>lst.head</a:t>
            </a:r>
            <a:r>
              <a:rPr lang="en-US" dirty="0" smtClean="0"/>
              <a:t> = </a:t>
            </a:r>
            <a:r>
              <a:rPr lang="en-US" dirty="0" err="1" smtClean="0"/>
              <a:t>cur.next</a:t>
            </a:r>
            <a:r>
              <a:rPr lang="en-US" dirty="0" smtClean="0"/>
              <a:t>;</a:t>
            </a:r>
          </a:p>
          <a:p>
            <a:r>
              <a:rPr lang="en-US" dirty="0" smtClean="0"/>
              <a:t>    </a:t>
            </a:r>
            <a:r>
              <a:rPr lang="en-US" dirty="0" err="1" smtClean="0"/>
              <a:t>cur.next</a:t>
            </a:r>
            <a:r>
              <a:rPr lang="en-US" dirty="0" smtClean="0"/>
              <a:t> = </a:t>
            </a:r>
            <a:r>
              <a:rPr lang="en-US" dirty="0" err="1" smtClean="0"/>
              <a:t>prev</a:t>
            </a:r>
            <a:r>
              <a:rPr lang="en-US" dirty="0" smtClean="0"/>
              <a:t>;</a:t>
            </a:r>
          </a:p>
          <a:p>
            <a:r>
              <a:rPr lang="en-US" dirty="0" smtClean="0"/>
              <a:t>    </a:t>
            </a:r>
            <a:r>
              <a:rPr lang="en-US" dirty="0" err="1" smtClean="0"/>
              <a:t>prev</a:t>
            </a:r>
            <a:r>
              <a:rPr lang="en-US" dirty="0" smtClean="0"/>
              <a:t> = cur;</a:t>
            </a:r>
          </a:p>
          <a:p>
            <a:r>
              <a:rPr lang="en-US" dirty="0" smtClean="0"/>
              <a:t>  }</a:t>
            </a:r>
          </a:p>
          <a:p>
            <a:r>
              <a:rPr lang="en-US" dirty="0" smtClean="0"/>
              <a:t>  </a:t>
            </a:r>
            <a:r>
              <a:rPr lang="en-US" dirty="0" err="1" smtClean="0"/>
              <a:t>lst.head</a:t>
            </a:r>
            <a:r>
              <a:rPr lang="en-US" dirty="0" smtClean="0"/>
              <a:t> = cur;</a:t>
            </a:r>
          </a:p>
          <a:p>
            <a:r>
              <a:rPr lang="en-US" dirty="0" smtClean="0"/>
              <a:t>  </a:t>
            </a:r>
            <a:r>
              <a:rPr lang="en-US" b="1" dirty="0" smtClean="0">
                <a:solidFill>
                  <a:srgbClr val="CC0000"/>
                </a:solidFill>
              </a:rPr>
              <a:t>return</a:t>
            </a:r>
            <a:r>
              <a:rPr lang="en-US" dirty="0" smtClean="0"/>
              <a:t> </a:t>
            </a:r>
            <a:r>
              <a:rPr lang="en-US" dirty="0" err="1" smtClean="0"/>
              <a:t>lst</a:t>
            </a:r>
            <a:r>
              <a:rPr lang="en-US" dirty="0" smtClean="0"/>
              <a:t>;</a:t>
            </a:r>
          </a:p>
          <a:p>
            <a:r>
              <a:rPr lang="en-US" dirty="0" smtClean="0"/>
              <a:t>}</a:t>
            </a:r>
            <a:endParaRPr lang="en-US" dirty="0"/>
          </a:p>
        </p:txBody>
      </p:sp>
    </p:spTree>
    <p:extLst>
      <p:ext uri="{BB962C8B-B14F-4D97-AF65-F5344CB8AC3E}">
        <p14:creationId xmlns:p14="http://schemas.microsoft.com/office/powerpoint/2010/main" val="3616917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xit" presetSubtype="0" fill="hold" nodeType="withEffect">
                                  <p:stCondLst>
                                    <p:cond delay="0"/>
                                  </p:stCondLst>
                                  <p:childTnLst>
                                    <p:set>
                                      <p:cBhvr>
                                        <p:cTn id="34" dur="1" fill="hold">
                                          <p:stCondLst>
                                            <p:cond delay="0"/>
                                          </p:stCondLst>
                                        </p:cTn>
                                        <p:tgtEl>
                                          <p:spTgt spid="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11"/>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childTnLst>
                                </p:cTn>
                              </p:par>
                              <p:par>
                                <p:cTn id="45" presetID="1" presetClass="exit" presetSubtype="0" fill="hold" nodeType="withEffect">
                                  <p:stCondLst>
                                    <p:cond delay="0"/>
                                  </p:stCondLst>
                                  <p:childTnLst>
                                    <p:set>
                                      <p:cBhvr>
                                        <p:cTn id="46" dur="1" fill="hold">
                                          <p:stCondLst>
                                            <p:cond delay="0"/>
                                          </p:stCondLst>
                                        </p:cTn>
                                        <p:tgtEl>
                                          <p:spTgt spid="7"/>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par>
                                <p:cTn id="51" presetID="1" presetClass="exit" presetSubtype="0" fill="hold" nodeType="withEffect">
                                  <p:stCondLst>
                                    <p:cond delay="0"/>
                                  </p:stCondLst>
                                  <p:childTnLst>
                                    <p:set>
                                      <p:cBhvr>
                                        <p:cTn id="52" dur="1" fill="hold">
                                          <p:stCondLst>
                                            <p:cond delay="0"/>
                                          </p:stCondLst>
                                        </p:cTn>
                                        <p:tgtEl>
                                          <p:spTgt spid="9"/>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childTnLst>
                                </p:cTn>
                              </p:par>
                              <p:par>
                                <p:cTn id="57" presetID="1" presetClass="exit" presetSubtype="0" fill="hold" nodeType="withEffect">
                                  <p:stCondLst>
                                    <p:cond delay="0"/>
                                  </p:stCondLst>
                                  <p:childTnLst>
                                    <p:set>
                                      <p:cBhvr>
                                        <p:cTn id="58" dur="1" fill="hold">
                                          <p:stCondLst>
                                            <p:cond delay="0"/>
                                          </p:stCondLst>
                                        </p:cTn>
                                        <p:tgtEl>
                                          <p:spTgt spid="10"/>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04"/>
                                        </p:tgtEl>
                                        <p:attrNameLst>
                                          <p:attrName>style.visibility</p:attrName>
                                        </p:attrNameLst>
                                      </p:cBhvr>
                                      <p:to>
                                        <p:strVal val="visible"/>
                                      </p:to>
                                    </p:set>
                                  </p:childTnLst>
                                </p:cTn>
                              </p:par>
                              <p:par>
                                <p:cTn id="63" presetID="1" presetClass="exit" presetSubtype="0" fill="hold" nodeType="withEffect">
                                  <p:stCondLst>
                                    <p:cond delay="0"/>
                                  </p:stCondLst>
                                  <p:childTnLst>
                                    <p:set>
                                      <p:cBhvr>
                                        <p:cTn id="64" dur="1" fill="hold">
                                          <p:stCondLst>
                                            <p:cond delay="0"/>
                                          </p:stCondLst>
                                        </p:cTn>
                                        <p:tgtEl>
                                          <p:spTgt spid="12"/>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3"/>
                                        </p:tgtEl>
                                        <p:attrNameLst>
                                          <p:attrName>style.visibility</p:attrName>
                                        </p:attrNameLst>
                                      </p:cBhvr>
                                      <p:to>
                                        <p:strVal val="visible"/>
                                      </p:to>
                                    </p:set>
                                  </p:childTnLst>
                                </p:cTn>
                              </p:par>
                              <p:par>
                                <p:cTn id="69" presetID="1" presetClass="exit" presetSubtype="0" fill="hold" nodeType="withEffect">
                                  <p:stCondLst>
                                    <p:cond delay="0"/>
                                  </p:stCondLst>
                                  <p:childTnLst>
                                    <p:set>
                                      <p:cBhvr>
                                        <p:cTn id="70" dur="1" fill="hold">
                                          <p:stCondLst>
                                            <p:cond delay="0"/>
                                          </p:stCondLst>
                                        </p:cTn>
                                        <p:tgtEl>
                                          <p:spTgt spid="204"/>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4"/>
                                        </p:tgtEl>
                                        <p:attrNameLst>
                                          <p:attrName>style.visibility</p:attrName>
                                        </p:attrNameLst>
                                      </p:cBhvr>
                                      <p:to>
                                        <p:strVal val="visible"/>
                                      </p:to>
                                    </p:set>
                                  </p:childTnLst>
                                </p:cTn>
                              </p:par>
                              <p:par>
                                <p:cTn id="75" presetID="1" presetClass="exit" presetSubtype="0" fill="hold" nodeType="withEffect">
                                  <p:stCondLst>
                                    <p:cond delay="0"/>
                                  </p:stCondLst>
                                  <p:childTnLst>
                                    <p:set>
                                      <p:cBhvr>
                                        <p:cTn id="76" dur="1" fill="hold">
                                          <p:stCondLst>
                                            <p:cond delay="0"/>
                                          </p:stCondLst>
                                        </p:cTn>
                                        <p:tgtEl>
                                          <p:spTgt spid="13"/>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15"/>
                                        </p:tgtEl>
                                        <p:attrNameLst>
                                          <p:attrName>style.visibility</p:attrName>
                                        </p:attrNameLst>
                                      </p:cBhvr>
                                      <p:to>
                                        <p:strVal val="visible"/>
                                      </p:to>
                                    </p:set>
                                  </p:childTnLst>
                                </p:cTn>
                              </p:par>
                              <p:par>
                                <p:cTn id="81" presetID="1" presetClass="exit" presetSubtype="0" fill="hold" nodeType="withEffect">
                                  <p:stCondLst>
                                    <p:cond delay="0"/>
                                  </p:stCondLst>
                                  <p:childTnLst>
                                    <p:set>
                                      <p:cBhvr>
                                        <p:cTn id="82" dur="1" fill="hold">
                                          <p:stCondLst>
                                            <p:cond delay="0"/>
                                          </p:stCondLst>
                                        </p:cTn>
                                        <p:tgtEl>
                                          <p:spTgt spid="14"/>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32"/>
                                        </p:tgtEl>
                                        <p:attrNameLst>
                                          <p:attrName>style.visibility</p:attrName>
                                        </p:attrNameLst>
                                      </p:cBhvr>
                                      <p:to>
                                        <p:strVal val="visible"/>
                                      </p:to>
                                    </p:set>
                                  </p:childTnLst>
                                </p:cTn>
                              </p:par>
                              <p:par>
                                <p:cTn id="87" presetID="1" presetClass="exit" presetSubtype="0" fill="hold" nodeType="withEffect">
                                  <p:stCondLst>
                                    <p:cond delay="0"/>
                                  </p:stCondLst>
                                  <p:childTnLst>
                                    <p:set>
                                      <p:cBhvr>
                                        <p:cTn id="88" dur="1" fill="hold">
                                          <p:stCondLst>
                                            <p:cond delay="0"/>
                                          </p:stCondLst>
                                        </p:cTn>
                                        <p:tgtEl>
                                          <p:spTgt spid="15"/>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3"/>
                                        </p:tgtEl>
                                        <p:attrNameLst>
                                          <p:attrName>style.visibility</p:attrName>
                                        </p:attrNameLst>
                                      </p:cBhvr>
                                      <p:to>
                                        <p:strVal val="visible"/>
                                      </p:to>
                                    </p:set>
                                  </p:childTnLst>
                                </p:cTn>
                              </p:par>
                              <p:par>
                                <p:cTn id="93" presetID="1" presetClass="exit" presetSubtype="0" fill="hold" grpId="1" nodeType="withEffect">
                                  <p:stCondLst>
                                    <p:cond delay="0"/>
                                  </p:stCondLst>
                                  <p:childTnLst>
                                    <p:set>
                                      <p:cBhvr>
                                        <p:cTn id="94" dur="1" fill="hold">
                                          <p:stCondLst>
                                            <p:cond delay="0"/>
                                          </p:stCondLst>
                                        </p:cTn>
                                        <p:tgtEl>
                                          <p:spTgt spid="332"/>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8">
                                            <p:txEl>
                                              <p:pRg st="5" end="5"/>
                                            </p:txEl>
                                          </p:spTgt>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2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P spid="332" grpId="0"/>
      <p:bldP spid="332" grpId="1"/>
      <p:bldP spid="26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 from storyboards</a:t>
            </a:r>
            <a:endParaRPr lang="en-US" dirty="0"/>
          </a:p>
        </p:txBody>
      </p:sp>
      <p:grpSp>
        <p:nvGrpSpPr>
          <p:cNvPr id="36" name="Group 35"/>
          <p:cNvGrpSpPr/>
          <p:nvPr/>
        </p:nvGrpSpPr>
        <p:grpSpPr>
          <a:xfrm>
            <a:off x="1295400" y="2743200"/>
            <a:ext cx="1676400" cy="228600"/>
            <a:chOff x="1066800" y="2743200"/>
            <a:chExt cx="1676400" cy="228600"/>
          </a:xfrm>
        </p:grpSpPr>
        <p:sp>
          <p:nvSpPr>
            <p:cNvPr id="4" name="Oval 3"/>
            <p:cNvSpPr/>
            <p:nvPr/>
          </p:nvSpPr>
          <p:spPr>
            <a:xfrm>
              <a:off x="1066800" y="27432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 name="Oval 4"/>
            <p:cNvSpPr/>
            <p:nvPr/>
          </p:nvSpPr>
          <p:spPr>
            <a:xfrm>
              <a:off x="1524000" y="27432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kern="0" dirty="0">
                  <a:solidFill>
                    <a:sysClr val="window" lastClr="FFFFFF"/>
                  </a:solidFill>
                  <a:latin typeface="Calibri"/>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6" name="Straight Arrow Connector 5"/>
            <p:cNvCxnSpPr>
              <a:stCxn id="4" idx="6"/>
              <a:endCxn id="5" idx="2"/>
            </p:cNvCxnSpPr>
            <p:nvPr/>
          </p:nvCxnSpPr>
          <p:spPr>
            <a:xfrm>
              <a:off x="1295400" y="2857500"/>
              <a:ext cx="2286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cxnSp>
          <p:nvCxnSpPr>
            <p:cNvPr id="7" name="Straight Arrow Connector 6"/>
            <p:cNvCxnSpPr>
              <a:stCxn id="5" idx="6"/>
            </p:cNvCxnSpPr>
            <p:nvPr/>
          </p:nvCxnSpPr>
          <p:spPr>
            <a:xfrm>
              <a:off x="1752600" y="2857500"/>
              <a:ext cx="304800" cy="1588"/>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8" name="Oval 7"/>
            <p:cNvSpPr/>
            <p:nvPr/>
          </p:nvSpPr>
          <p:spPr>
            <a:xfrm>
              <a:off x="2057400" y="27432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y</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 name="Oval 8"/>
            <p:cNvSpPr/>
            <p:nvPr/>
          </p:nvSpPr>
          <p:spPr>
            <a:xfrm>
              <a:off x="2514600" y="27432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kern="0" dirty="0" smtClean="0">
                  <a:solidFill>
                    <a:sysClr val="window" lastClr="FFFFFF"/>
                  </a:solidFill>
                  <a:latin typeface="Calibri"/>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0" name="Straight Arrow Connector 9"/>
            <p:cNvCxnSpPr>
              <a:stCxn id="8" idx="6"/>
              <a:endCxn id="9" idx="2"/>
            </p:cNvCxnSpPr>
            <p:nvPr/>
          </p:nvCxnSpPr>
          <p:spPr>
            <a:xfrm>
              <a:off x="2286000" y="2857500"/>
              <a:ext cx="2286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grpSp>
      <p:grpSp>
        <p:nvGrpSpPr>
          <p:cNvPr id="37" name="Group 36"/>
          <p:cNvGrpSpPr/>
          <p:nvPr/>
        </p:nvGrpSpPr>
        <p:grpSpPr>
          <a:xfrm>
            <a:off x="1295400" y="3733800"/>
            <a:ext cx="1676400" cy="228600"/>
            <a:chOff x="1066800" y="3733800"/>
            <a:chExt cx="1676400" cy="228600"/>
          </a:xfrm>
        </p:grpSpPr>
        <p:sp>
          <p:nvSpPr>
            <p:cNvPr id="11" name="Oval 10"/>
            <p:cNvSpPr/>
            <p:nvPr/>
          </p:nvSpPr>
          <p:spPr>
            <a:xfrm>
              <a:off x="1066800" y="37338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a</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 name="Oval 11"/>
            <p:cNvSpPr/>
            <p:nvPr/>
          </p:nvSpPr>
          <p:spPr>
            <a:xfrm>
              <a:off x="1524000" y="37338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kern="0" dirty="0">
                  <a:solidFill>
                    <a:sysClr val="window" lastClr="FFFFFF"/>
                  </a:solidFill>
                  <a:latin typeface="Calibri"/>
                </a:rPr>
                <a:t>b</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3" name="Straight Arrow Connector 12"/>
            <p:cNvCxnSpPr>
              <a:stCxn id="11" idx="6"/>
              <a:endCxn id="12" idx="2"/>
            </p:cNvCxnSpPr>
            <p:nvPr/>
          </p:nvCxnSpPr>
          <p:spPr>
            <a:xfrm>
              <a:off x="1295400" y="3848100"/>
              <a:ext cx="228600" cy="1588"/>
            </a:xfrm>
            <a:prstGeom prst="straightConnector1">
              <a:avLst/>
            </a:prstGeom>
            <a:noFill/>
            <a:ln w="31750" cap="flat" cmpd="sng" algn="ctr">
              <a:solidFill>
                <a:srgbClr val="4F81BD">
                  <a:shade val="95000"/>
                  <a:satMod val="105000"/>
                </a:srgbClr>
              </a:solidFill>
              <a:prstDash val="solid"/>
              <a:headEnd type="triangle" w="med" len="med"/>
              <a:tailEnd type="none" w="med" len="sm"/>
            </a:ln>
            <a:effectLst/>
          </p:spPr>
        </p:cxnSp>
        <p:cxnSp>
          <p:nvCxnSpPr>
            <p:cNvPr id="14" name="Straight Arrow Connector 13"/>
            <p:cNvCxnSpPr>
              <a:stCxn id="12" idx="6"/>
            </p:cNvCxnSpPr>
            <p:nvPr/>
          </p:nvCxnSpPr>
          <p:spPr>
            <a:xfrm>
              <a:off x="1752600" y="3848100"/>
              <a:ext cx="304800" cy="1588"/>
            </a:xfrm>
            <a:prstGeom prst="straightConnector1">
              <a:avLst/>
            </a:prstGeom>
            <a:noFill/>
            <a:ln w="38100" cap="flat" cmpd="sng" algn="ctr">
              <a:solidFill>
                <a:srgbClr val="4F81BD">
                  <a:shade val="95000"/>
                  <a:satMod val="105000"/>
                </a:srgbClr>
              </a:solidFill>
              <a:prstDash val="sysDot"/>
              <a:headEnd type="triangle" w="med" len="sm"/>
              <a:tailEnd type="none" w="med" len="sm"/>
            </a:ln>
            <a:effectLst/>
          </p:spPr>
        </p:cxnSp>
        <p:sp>
          <p:nvSpPr>
            <p:cNvPr id="15" name="Oval 14"/>
            <p:cNvSpPr/>
            <p:nvPr/>
          </p:nvSpPr>
          <p:spPr>
            <a:xfrm>
              <a:off x="2057400" y="37338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 lastClr="FFFFFF"/>
                  </a:solidFill>
                  <a:effectLst/>
                  <a:uLnTx/>
                  <a:uFillTx/>
                  <a:latin typeface="Calibri"/>
                  <a:ea typeface="+mn-ea"/>
                  <a:cs typeface="+mn-cs"/>
                </a:rPr>
                <a:t>y</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6" name="Oval 15"/>
            <p:cNvSpPr/>
            <p:nvPr/>
          </p:nvSpPr>
          <p:spPr>
            <a:xfrm>
              <a:off x="2514600" y="37338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kern="0" dirty="0" smtClean="0">
                  <a:solidFill>
                    <a:sysClr val="window" lastClr="FFFFFF"/>
                  </a:solidFill>
                  <a:latin typeface="Calibri"/>
                </a:rPr>
                <a:t>z</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17" name="Straight Arrow Connector 16"/>
            <p:cNvCxnSpPr>
              <a:stCxn id="15" idx="6"/>
              <a:endCxn id="16" idx="2"/>
            </p:cNvCxnSpPr>
            <p:nvPr/>
          </p:nvCxnSpPr>
          <p:spPr>
            <a:xfrm>
              <a:off x="2286000" y="3848100"/>
              <a:ext cx="228600" cy="1588"/>
            </a:xfrm>
            <a:prstGeom prst="straightConnector1">
              <a:avLst/>
            </a:prstGeom>
            <a:noFill/>
            <a:ln w="31750" cap="flat" cmpd="sng" algn="ctr">
              <a:solidFill>
                <a:srgbClr val="4F81BD">
                  <a:shade val="95000"/>
                  <a:satMod val="105000"/>
                </a:srgbClr>
              </a:solidFill>
              <a:prstDash val="solid"/>
              <a:headEnd type="triangle" w="med" len="med"/>
              <a:tailEnd type="none" w="med" len="sm"/>
            </a:ln>
            <a:effectLst/>
          </p:spPr>
        </p:cxnSp>
      </p:grpSp>
      <p:sp>
        <p:nvSpPr>
          <p:cNvPr id="18" name="Down Arrow 17"/>
          <p:cNvSpPr/>
          <p:nvPr/>
        </p:nvSpPr>
        <p:spPr bwMode="auto">
          <a:xfrm>
            <a:off x="1943100" y="3214255"/>
            <a:ext cx="419100" cy="30480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sp>
        <p:nvSpPr>
          <p:cNvPr id="19" name="TextBox 18"/>
          <p:cNvSpPr txBox="1"/>
          <p:nvPr/>
        </p:nvSpPr>
        <p:spPr>
          <a:xfrm>
            <a:off x="131216" y="1905000"/>
            <a:ext cx="2844048" cy="369332"/>
          </a:xfrm>
          <a:prstGeom prst="rect">
            <a:avLst/>
          </a:prstGeom>
          <a:noFill/>
        </p:spPr>
        <p:txBody>
          <a:bodyPr wrap="none" rtlCol="0">
            <a:spAutoFit/>
          </a:bodyPr>
          <a:lstStyle/>
          <a:p>
            <a:r>
              <a:rPr lang="en-US" dirty="0" err="1" smtClean="0"/>
              <a:t>Input/Output</a:t>
            </a:r>
            <a:r>
              <a:rPr lang="en-US" dirty="0" smtClean="0"/>
              <a:t> Relation</a:t>
            </a:r>
            <a:endParaRPr lang="en-US" dirty="0"/>
          </a:p>
        </p:txBody>
      </p:sp>
      <p:grpSp>
        <p:nvGrpSpPr>
          <p:cNvPr id="40" name="Group 39"/>
          <p:cNvGrpSpPr/>
          <p:nvPr/>
        </p:nvGrpSpPr>
        <p:grpSpPr>
          <a:xfrm>
            <a:off x="131216" y="4419600"/>
            <a:ext cx="3223959" cy="646331"/>
            <a:chOff x="131216" y="4419600"/>
            <a:chExt cx="3223959" cy="646331"/>
          </a:xfrm>
        </p:grpSpPr>
        <p:sp>
          <p:nvSpPr>
            <p:cNvPr id="20" name="TextBox 19"/>
            <p:cNvSpPr txBox="1"/>
            <p:nvPr/>
          </p:nvSpPr>
          <p:spPr>
            <a:xfrm>
              <a:off x="131216" y="4419600"/>
              <a:ext cx="3223959" cy="646331"/>
            </a:xfrm>
            <a:prstGeom prst="rect">
              <a:avLst/>
            </a:prstGeom>
            <a:noFill/>
          </p:spPr>
          <p:txBody>
            <a:bodyPr wrap="none" rtlCol="0">
              <a:spAutoFit/>
            </a:bodyPr>
            <a:lstStyle/>
            <a:p>
              <a:r>
                <a:rPr lang="en-US" dirty="0" smtClean="0"/>
                <a:t>Inductive Insight about </a:t>
              </a:r>
            </a:p>
            <a:p>
              <a:r>
                <a:rPr lang="en-US" dirty="0" smtClean="0"/>
                <a:t>what “  </a:t>
              </a:r>
              <a:r>
                <a:rPr lang="en-US" dirty="0" smtClean="0">
                  <a:solidFill>
                    <a:schemeClr val="bg1"/>
                  </a:solidFill>
                </a:rPr>
                <a:t>.</a:t>
              </a:r>
              <a:r>
                <a:rPr lang="en-US" dirty="0" smtClean="0"/>
                <a:t>” means</a:t>
              </a:r>
              <a:endParaRPr lang="en-US" dirty="0"/>
            </a:p>
          </p:txBody>
        </p:sp>
        <p:cxnSp>
          <p:nvCxnSpPr>
            <p:cNvPr id="21" name="Straight Arrow Connector 20"/>
            <p:cNvCxnSpPr/>
            <p:nvPr/>
          </p:nvCxnSpPr>
          <p:spPr>
            <a:xfrm>
              <a:off x="1004455" y="4861357"/>
              <a:ext cx="304800" cy="1588"/>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grpSp>
      <p:grpSp>
        <p:nvGrpSpPr>
          <p:cNvPr id="38" name="Group 37"/>
          <p:cNvGrpSpPr/>
          <p:nvPr/>
        </p:nvGrpSpPr>
        <p:grpSpPr>
          <a:xfrm>
            <a:off x="762000" y="5486400"/>
            <a:ext cx="762000" cy="228600"/>
            <a:chOff x="413306" y="5334000"/>
            <a:chExt cx="762000" cy="228600"/>
          </a:xfrm>
        </p:grpSpPr>
        <p:sp>
          <p:nvSpPr>
            <p:cNvPr id="22" name="Oval 21"/>
            <p:cNvSpPr/>
            <p:nvPr/>
          </p:nvSpPr>
          <p:spPr>
            <a:xfrm>
              <a:off x="413306" y="53340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3" name="Straight Arrow Connector 22"/>
            <p:cNvCxnSpPr>
              <a:stCxn id="22" idx="6"/>
            </p:cNvCxnSpPr>
            <p:nvPr/>
          </p:nvCxnSpPr>
          <p:spPr>
            <a:xfrm>
              <a:off x="641906" y="5448300"/>
              <a:ext cx="304800" cy="1588"/>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24" name="Oval 23"/>
            <p:cNvSpPr/>
            <p:nvPr/>
          </p:nvSpPr>
          <p:spPr>
            <a:xfrm>
              <a:off x="946706" y="53340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25" name="Down Arrow 24"/>
          <p:cNvSpPr/>
          <p:nvPr/>
        </p:nvSpPr>
        <p:spPr bwMode="auto">
          <a:xfrm rot="16200000">
            <a:off x="1876425" y="5452630"/>
            <a:ext cx="209550" cy="30480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grpSp>
        <p:nvGrpSpPr>
          <p:cNvPr id="39" name="Group 38"/>
          <p:cNvGrpSpPr/>
          <p:nvPr/>
        </p:nvGrpSpPr>
        <p:grpSpPr>
          <a:xfrm>
            <a:off x="2590800" y="5257800"/>
            <a:ext cx="1219200" cy="232065"/>
            <a:chOff x="2242106" y="5105400"/>
            <a:chExt cx="1219200" cy="232065"/>
          </a:xfrm>
        </p:grpSpPr>
        <p:sp>
          <p:nvSpPr>
            <p:cNvPr id="26" name="Oval 25"/>
            <p:cNvSpPr/>
            <p:nvPr/>
          </p:nvSpPr>
          <p:spPr>
            <a:xfrm>
              <a:off x="2242106" y="51054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27" name="Straight Arrow Connector 26"/>
            <p:cNvCxnSpPr/>
            <p:nvPr/>
          </p:nvCxnSpPr>
          <p:spPr>
            <a:xfrm>
              <a:off x="2927906" y="5219700"/>
              <a:ext cx="304800" cy="1588"/>
            </a:xfrm>
            <a:prstGeom prst="straightConnector1">
              <a:avLst/>
            </a:prstGeom>
            <a:noFill/>
            <a:ln w="38100" cap="flat" cmpd="sng" algn="ctr">
              <a:solidFill>
                <a:srgbClr val="4F81BD">
                  <a:shade val="95000"/>
                  <a:satMod val="105000"/>
                </a:srgbClr>
              </a:solidFill>
              <a:prstDash val="sysDot"/>
              <a:headEnd type="none" w="med" len="med"/>
              <a:tailEnd type="triangle" w="med" len="sm"/>
            </a:ln>
            <a:effectLst/>
          </p:spPr>
        </p:cxnSp>
        <p:sp>
          <p:nvSpPr>
            <p:cNvPr id="28" name="Oval 27"/>
            <p:cNvSpPr/>
            <p:nvPr/>
          </p:nvSpPr>
          <p:spPr>
            <a:xfrm>
              <a:off x="3232706" y="51054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9" name="Oval 28"/>
            <p:cNvSpPr/>
            <p:nvPr/>
          </p:nvSpPr>
          <p:spPr>
            <a:xfrm>
              <a:off x="2699306" y="5108865"/>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cxnSp>
          <p:nvCxnSpPr>
            <p:cNvPr id="30" name="Straight Arrow Connector 29"/>
            <p:cNvCxnSpPr>
              <a:endCxn id="29" idx="2"/>
            </p:cNvCxnSpPr>
            <p:nvPr/>
          </p:nvCxnSpPr>
          <p:spPr>
            <a:xfrm>
              <a:off x="2470706" y="5223165"/>
              <a:ext cx="228600" cy="1588"/>
            </a:xfrm>
            <a:prstGeom prst="straightConnector1">
              <a:avLst/>
            </a:prstGeom>
            <a:noFill/>
            <a:ln w="31750" cap="flat" cmpd="sng" algn="ctr">
              <a:solidFill>
                <a:srgbClr val="4F81BD">
                  <a:shade val="95000"/>
                  <a:satMod val="105000"/>
                </a:srgbClr>
              </a:solidFill>
              <a:prstDash val="solid"/>
              <a:headEnd type="none" w="med" len="med"/>
              <a:tailEnd type="triangle" w="med" len="sm"/>
            </a:ln>
            <a:effectLst/>
          </p:spPr>
        </p:cxnSp>
      </p:grpSp>
      <p:sp>
        <p:nvSpPr>
          <p:cNvPr id="31" name="Oval 30"/>
          <p:cNvSpPr/>
          <p:nvPr/>
        </p:nvSpPr>
        <p:spPr>
          <a:xfrm>
            <a:off x="2590800" y="5791200"/>
            <a:ext cx="228600" cy="22860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2" name="TextBox 31"/>
          <p:cNvSpPr txBox="1"/>
          <p:nvPr/>
        </p:nvSpPr>
        <p:spPr>
          <a:xfrm>
            <a:off x="561366" y="1357745"/>
            <a:ext cx="3477234" cy="400110"/>
          </a:xfrm>
          <a:prstGeom prst="rect">
            <a:avLst/>
          </a:prstGeom>
          <a:noFill/>
        </p:spPr>
        <p:txBody>
          <a:bodyPr wrap="none" rtlCol="0">
            <a:spAutoFit/>
          </a:bodyPr>
          <a:lstStyle/>
          <a:p>
            <a:r>
              <a:rPr lang="en-US" sz="2000" b="1" u="sng" dirty="0" smtClean="0">
                <a:latin typeface="+mn-lt"/>
              </a:rPr>
              <a:t>Input to the Synthesizer</a:t>
            </a:r>
            <a:endParaRPr lang="en-US" sz="2000" b="1" u="sng" dirty="0">
              <a:latin typeface="+mn-lt"/>
            </a:endParaRPr>
          </a:p>
        </p:txBody>
      </p:sp>
      <p:sp>
        <p:nvSpPr>
          <p:cNvPr id="33" name="TextBox 32"/>
          <p:cNvSpPr txBox="1"/>
          <p:nvPr/>
        </p:nvSpPr>
        <p:spPr>
          <a:xfrm>
            <a:off x="5868515" y="1357745"/>
            <a:ext cx="1042273" cy="400110"/>
          </a:xfrm>
          <a:prstGeom prst="rect">
            <a:avLst/>
          </a:prstGeom>
          <a:noFill/>
        </p:spPr>
        <p:txBody>
          <a:bodyPr wrap="none" rtlCol="0">
            <a:spAutoFit/>
          </a:bodyPr>
          <a:lstStyle/>
          <a:p>
            <a:r>
              <a:rPr lang="en-US" sz="2000" b="1" u="sng" dirty="0" smtClean="0">
                <a:latin typeface="+mn-lt"/>
              </a:rPr>
              <a:t>Result</a:t>
            </a:r>
            <a:endParaRPr lang="en-US" sz="2000" b="1" u="sng" dirty="0">
              <a:latin typeface="+mn-lt"/>
            </a:endParaRPr>
          </a:p>
        </p:txBody>
      </p:sp>
      <p:sp>
        <p:nvSpPr>
          <p:cNvPr id="34" name="TextBox 33"/>
          <p:cNvSpPr txBox="1"/>
          <p:nvPr/>
        </p:nvSpPr>
        <p:spPr>
          <a:xfrm>
            <a:off x="5108852" y="2651879"/>
            <a:ext cx="3603872" cy="3139321"/>
          </a:xfrm>
          <a:prstGeom prst="rect">
            <a:avLst/>
          </a:prstGeom>
          <a:noFill/>
        </p:spPr>
        <p:txBody>
          <a:bodyPr wrap="none" rtlCol="0">
            <a:spAutoFit/>
          </a:bodyPr>
          <a:lstStyle/>
          <a:p>
            <a:r>
              <a:rPr lang="en-US" dirty="0" smtClean="0"/>
              <a:t>list </a:t>
            </a:r>
            <a:r>
              <a:rPr lang="en-US" dirty="0" err="1" smtClean="0"/>
              <a:t>reverseSK</a:t>
            </a:r>
            <a:r>
              <a:rPr lang="en-US" dirty="0" smtClean="0"/>
              <a:t>(list </a:t>
            </a:r>
            <a:r>
              <a:rPr lang="en-US" dirty="0" err="1" smtClean="0"/>
              <a:t>lst</a:t>
            </a:r>
            <a:r>
              <a:rPr lang="en-US" dirty="0" smtClean="0"/>
              <a:t>){</a:t>
            </a:r>
          </a:p>
          <a:p>
            <a:r>
              <a:rPr lang="en-US" dirty="0" smtClean="0"/>
              <a:t>  node cur=null, </a:t>
            </a:r>
            <a:r>
              <a:rPr lang="en-US" dirty="0" err="1" smtClean="0"/>
              <a:t>prev</a:t>
            </a:r>
            <a:r>
              <a:rPr lang="en-US" dirty="0" smtClean="0"/>
              <a:t>=null;</a:t>
            </a:r>
          </a:p>
          <a:p>
            <a:r>
              <a:rPr lang="en-US" dirty="0" smtClean="0"/>
              <a:t>  </a:t>
            </a:r>
            <a:r>
              <a:rPr lang="en-US" b="1" dirty="0" smtClean="0">
                <a:solidFill>
                  <a:srgbClr val="CC0000"/>
                </a:solidFill>
              </a:rPr>
              <a:t>while</a:t>
            </a:r>
            <a:r>
              <a:rPr lang="en-US" dirty="0" smtClean="0"/>
              <a:t>(null!=</a:t>
            </a:r>
            <a:r>
              <a:rPr lang="en-US" dirty="0" err="1" smtClean="0"/>
              <a:t>lst.head</a:t>
            </a:r>
            <a:r>
              <a:rPr lang="en-US" dirty="0" smtClean="0"/>
              <a:t>){</a:t>
            </a:r>
          </a:p>
          <a:p>
            <a:r>
              <a:rPr lang="en-US" dirty="0" smtClean="0"/>
              <a:t>    cur = </a:t>
            </a:r>
            <a:r>
              <a:rPr lang="en-US" dirty="0" err="1" smtClean="0"/>
              <a:t>lst.head</a:t>
            </a:r>
            <a:r>
              <a:rPr lang="en-US" dirty="0" smtClean="0"/>
              <a:t>;</a:t>
            </a:r>
          </a:p>
          <a:p>
            <a:r>
              <a:rPr lang="en-US" dirty="0" smtClean="0"/>
              <a:t>    </a:t>
            </a:r>
            <a:r>
              <a:rPr lang="en-US" dirty="0" err="1" smtClean="0"/>
              <a:t>lst.head</a:t>
            </a:r>
            <a:r>
              <a:rPr lang="en-US" dirty="0" smtClean="0"/>
              <a:t> = </a:t>
            </a:r>
            <a:r>
              <a:rPr lang="en-US" dirty="0" err="1" smtClean="0"/>
              <a:t>cur.next</a:t>
            </a:r>
            <a:r>
              <a:rPr lang="en-US" dirty="0" smtClean="0"/>
              <a:t>;</a:t>
            </a:r>
          </a:p>
          <a:p>
            <a:r>
              <a:rPr lang="en-US" dirty="0" smtClean="0"/>
              <a:t>    </a:t>
            </a:r>
            <a:r>
              <a:rPr lang="en-US" dirty="0" err="1" smtClean="0"/>
              <a:t>cur.next</a:t>
            </a:r>
            <a:r>
              <a:rPr lang="en-US" dirty="0" smtClean="0"/>
              <a:t> = </a:t>
            </a:r>
            <a:r>
              <a:rPr lang="en-US" dirty="0" err="1" smtClean="0"/>
              <a:t>prev</a:t>
            </a:r>
            <a:r>
              <a:rPr lang="en-US" dirty="0" smtClean="0"/>
              <a:t>;</a:t>
            </a:r>
          </a:p>
          <a:p>
            <a:r>
              <a:rPr lang="en-US" dirty="0" smtClean="0"/>
              <a:t>    </a:t>
            </a:r>
            <a:r>
              <a:rPr lang="en-US" dirty="0" err="1" smtClean="0"/>
              <a:t>prev</a:t>
            </a:r>
            <a:r>
              <a:rPr lang="en-US" dirty="0" smtClean="0"/>
              <a:t> = cur;</a:t>
            </a:r>
          </a:p>
          <a:p>
            <a:r>
              <a:rPr lang="en-US" dirty="0" smtClean="0"/>
              <a:t>  }</a:t>
            </a:r>
          </a:p>
          <a:p>
            <a:r>
              <a:rPr lang="en-US" dirty="0" smtClean="0"/>
              <a:t>  </a:t>
            </a:r>
            <a:r>
              <a:rPr lang="en-US" dirty="0" err="1" smtClean="0"/>
              <a:t>lst.head</a:t>
            </a:r>
            <a:r>
              <a:rPr lang="en-US" dirty="0" smtClean="0"/>
              <a:t> = cur;</a:t>
            </a:r>
          </a:p>
          <a:p>
            <a:r>
              <a:rPr lang="en-US" dirty="0" smtClean="0"/>
              <a:t>  </a:t>
            </a:r>
            <a:r>
              <a:rPr lang="en-US" b="1" dirty="0" smtClean="0">
                <a:solidFill>
                  <a:srgbClr val="CC0000"/>
                </a:solidFill>
              </a:rPr>
              <a:t>return</a:t>
            </a:r>
            <a:r>
              <a:rPr lang="en-US" dirty="0" smtClean="0"/>
              <a:t> </a:t>
            </a:r>
            <a:r>
              <a:rPr lang="en-US" dirty="0" err="1" smtClean="0"/>
              <a:t>lst</a:t>
            </a:r>
            <a:r>
              <a:rPr lang="en-US" dirty="0" smtClean="0"/>
              <a:t>;</a:t>
            </a:r>
          </a:p>
          <a:p>
            <a:r>
              <a:rPr lang="en-US" dirty="0" smtClean="0"/>
              <a:t>}</a:t>
            </a:r>
            <a:endParaRPr lang="en-US" dirty="0"/>
          </a:p>
        </p:txBody>
      </p:sp>
      <p:sp>
        <p:nvSpPr>
          <p:cNvPr id="35" name="TextBox 34"/>
          <p:cNvSpPr txBox="1"/>
          <p:nvPr/>
        </p:nvSpPr>
        <p:spPr>
          <a:xfrm>
            <a:off x="5309352" y="1905000"/>
            <a:ext cx="2844048" cy="369332"/>
          </a:xfrm>
          <a:prstGeom prst="rect">
            <a:avLst/>
          </a:prstGeom>
          <a:noFill/>
        </p:spPr>
        <p:txBody>
          <a:bodyPr wrap="none" rtlCol="0">
            <a:spAutoFit/>
          </a:bodyPr>
          <a:lstStyle/>
          <a:p>
            <a:r>
              <a:rPr lang="en-US" dirty="0" smtClean="0"/>
              <a:t>Synthesized Algorithm</a:t>
            </a:r>
            <a:endParaRPr lang="en-US" dirty="0"/>
          </a:p>
        </p:txBody>
      </p:sp>
    </p:spTree>
    <p:extLst>
      <p:ext uri="{BB962C8B-B14F-4D97-AF65-F5344CB8AC3E}">
        <p14:creationId xmlns:p14="http://schemas.microsoft.com/office/powerpoint/2010/main" val="2270003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5" grpId="0" animBg="1"/>
      <p:bldP spid="31" grpId="0" animBg="1"/>
      <p:bldP spid="32" grpId="0"/>
      <p:bldP spid="33" grpId="0"/>
      <p:bldP spid="34" grpId="0"/>
      <p:bldP spid="3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have so far</a:t>
            </a:r>
            <a:endParaRPr lang="en-US" dirty="0"/>
          </a:p>
        </p:txBody>
      </p:sp>
      <p:sp>
        <p:nvSpPr>
          <p:cNvPr id="3" name="Content Placeholder 2"/>
          <p:cNvSpPr>
            <a:spLocks noGrp="1"/>
          </p:cNvSpPr>
          <p:nvPr>
            <p:ph idx="1"/>
          </p:nvPr>
        </p:nvSpPr>
        <p:spPr/>
        <p:txBody>
          <a:bodyPr/>
          <a:lstStyle/>
          <a:p>
            <a:r>
              <a:rPr lang="en-US" dirty="0" smtClean="0"/>
              <a:t>Formal notation to describe input/output relations and inductive insights</a:t>
            </a:r>
          </a:p>
          <a:p>
            <a:endParaRPr lang="en-US" dirty="0"/>
          </a:p>
          <a:p>
            <a:r>
              <a:rPr lang="en-US" dirty="0" smtClean="0"/>
              <a:t>Synthesis engine to generate code from storyboards </a:t>
            </a:r>
          </a:p>
          <a:p>
            <a:pPr lvl="1"/>
            <a:r>
              <a:rPr lang="en-US" dirty="0" smtClean="0"/>
              <a:t>Based on constraint based synthesis algorithm</a:t>
            </a:r>
          </a:p>
          <a:p>
            <a:pPr lvl="1"/>
            <a:r>
              <a:rPr lang="en-US" dirty="0" smtClean="0"/>
              <a:t>Built on top of Sketch synthesis system</a:t>
            </a:r>
            <a:endParaRPr lang="en-US" dirty="0"/>
          </a:p>
        </p:txBody>
      </p:sp>
    </p:spTree>
    <p:extLst>
      <p:ext uri="{BB962C8B-B14F-4D97-AF65-F5344CB8AC3E}">
        <p14:creationId xmlns:p14="http://schemas.microsoft.com/office/powerpoint/2010/main" val="2300187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 list reversal</a:t>
            </a:r>
            <a:endParaRPr lang="en-US" dirty="0"/>
          </a:p>
        </p:txBody>
      </p:sp>
      <p:grpSp>
        <p:nvGrpSpPr>
          <p:cNvPr id="45" name="Group 44"/>
          <p:cNvGrpSpPr/>
          <p:nvPr/>
        </p:nvGrpSpPr>
        <p:grpSpPr>
          <a:xfrm>
            <a:off x="450273" y="1943501"/>
            <a:ext cx="8143506" cy="1512648"/>
            <a:chOff x="401782" y="2602468"/>
            <a:chExt cx="8143506" cy="1512648"/>
          </a:xfrm>
        </p:grpSpPr>
        <p:grpSp>
          <p:nvGrpSpPr>
            <p:cNvPr id="40" name="Group 39"/>
            <p:cNvGrpSpPr/>
            <p:nvPr/>
          </p:nvGrpSpPr>
          <p:grpSpPr>
            <a:xfrm>
              <a:off x="1253836" y="3191846"/>
              <a:ext cx="7291452" cy="923270"/>
              <a:chOff x="1274618" y="2895600"/>
              <a:chExt cx="7291452" cy="923270"/>
            </a:xfrm>
          </p:grpSpPr>
          <p:sp>
            <p:nvSpPr>
              <p:cNvPr id="4" name="Rectangle 3"/>
              <p:cNvSpPr/>
              <p:nvPr/>
            </p:nvSpPr>
            <p:spPr>
              <a:xfrm>
                <a:off x="1274618"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743200"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a:stCxn id="4" idx="3"/>
                <a:endCxn id="5" idx="1"/>
              </p:cNvCxnSpPr>
              <p:nvPr/>
            </p:nvCxnSpPr>
            <p:spPr>
              <a:xfrm>
                <a:off x="1884218" y="3283527"/>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10200"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878782"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a:stCxn id="14" idx="3"/>
                <a:endCxn id="15" idx="1"/>
              </p:cNvCxnSpPr>
              <p:nvPr/>
            </p:nvCxnSpPr>
            <p:spPr>
              <a:xfrm>
                <a:off x="6019800" y="3283527"/>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5" idx="3"/>
              </p:cNvCxnSpPr>
              <p:nvPr/>
            </p:nvCxnSpPr>
            <p:spPr>
              <a:xfrm>
                <a:off x="3352800" y="3283527"/>
                <a:ext cx="685800"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114800" y="2895600"/>
                <a:ext cx="838200" cy="523220"/>
              </a:xfrm>
              <a:prstGeom prst="rect">
                <a:avLst/>
              </a:prstGeom>
              <a:noFill/>
            </p:spPr>
            <p:txBody>
              <a:bodyPr wrap="square" rtlCol="0">
                <a:spAutoFit/>
              </a:bodyPr>
              <a:lstStyle/>
              <a:p>
                <a:r>
                  <a:rPr lang="en-US" sz="2800" dirty="0" smtClean="0"/>
                  <a:t>. . . </a:t>
                </a:r>
                <a:endParaRPr lang="en-US" sz="2800" dirty="0"/>
              </a:p>
            </p:txBody>
          </p:sp>
          <p:cxnSp>
            <p:nvCxnSpPr>
              <p:cNvPr id="20" name="Straight Arrow Connector 19"/>
              <p:cNvCxnSpPr>
                <a:endCxn id="14" idx="1"/>
              </p:cNvCxnSpPr>
              <p:nvPr/>
            </p:nvCxnSpPr>
            <p:spPr>
              <a:xfrm>
                <a:off x="4800600" y="3283527"/>
                <a:ext cx="609600"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295400" y="3043535"/>
                <a:ext cx="609600" cy="461665"/>
              </a:xfrm>
              <a:prstGeom prst="rect">
                <a:avLst/>
              </a:prstGeom>
              <a:noFill/>
            </p:spPr>
            <p:txBody>
              <a:bodyPr wrap="square" rtlCol="0">
                <a:spAutoFit/>
              </a:bodyPr>
              <a:lstStyle/>
              <a:p>
                <a:pPr algn="ctr"/>
                <a:r>
                  <a:rPr lang="en-US" sz="2400" b="1" dirty="0"/>
                  <a:t>a</a:t>
                </a:r>
              </a:p>
            </p:txBody>
          </p:sp>
          <p:sp>
            <p:nvSpPr>
              <p:cNvPr id="34" name="TextBox 33"/>
              <p:cNvSpPr txBox="1"/>
              <p:nvPr/>
            </p:nvSpPr>
            <p:spPr>
              <a:xfrm>
                <a:off x="2743200" y="3043535"/>
                <a:ext cx="609600" cy="461665"/>
              </a:xfrm>
              <a:prstGeom prst="rect">
                <a:avLst/>
              </a:prstGeom>
              <a:noFill/>
            </p:spPr>
            <p:txBody>
              <a:bodyPr wrap="square" rtlCol="0">
                <a:spAutoFit/>
              </a:bodyPr>
              <a:lstStyle/>
              <a:p>
                <a:pPr algn="ctr"/>
                <a:r>
                  <a:rPr lang="en-US" sz="2400" b="1" dirty="0" smtClean="0"/>
                  <a:t>x</a:t>
                </a:r>
                <a:r>
                  <a:rPr lang="en-US" sz="2400" b="1" baseline="-25000" dirty="0" smtClean="0"/>
                  <a:t>1</a:t>
                </a:r>
                <a:endParaRPr lang="en-US" sz="2400" b="1" baseline="-25000" dirty="0"/>
              </a:p>
            </p:txBody>
          </p:sp>
          <p:sp>
            <p:nvSpPr>
              <p:cNvPr id="35" name="TextBox 34"/>
              <p:cNvSpPr txBox="1"/>
              <p:nvPr/>
            </p:nvSpPr>
            <p:spPr>
              <a:xfrm>
                <a:off x="5375564" y="3054927"/>
                <a:ext cx="609600" cy="461665"/>
              </a:xfrm>
              <a:prstGeom prst="rect">
                <a:avLst/>
              </a:prstGeom>
              <a:noFill/>
            </p:spPr>
            <p:txBody>
              <a:bodyPr wrap="square" rtlCol="0">
                <a:spAutoFit/>
              </a:bodyPr>
              <a:lstStyle/>
              <a:p>
                <a:pPr algn="ctr"/>
                <a:r>
                  <a:rPr lang="en-US" sz="2400" b="1" dirty="0" smtClean="0"/>
                  <a:t>x</a:t>
                </a:r>
                <a:r>
                  <a:rPr lang="en-US" sz="2400" b="1" baseline="-25000" dirty="0" smtClean="0"/>
                  <a:t>n</a:t>
                </a:r>
                <a:endParaRPr lang="en-US" sz="2400" b="1" baseline="-25000" dirty="0"/>
              </a:p>
            </p:txBody>
          </p:sp>
          <p:sp>
            <p:nvSpPr>
              <p:cNvPr id="36" name="TextBox 35"/>
              <p:cNvSpPr txBox="1"/>
              <p:nvPr/>
            </p:nvSpPr>
            <p:spPr>
              <a:xfrm>
                <a:off x="6878782" y="3059852"/>
                <a:ext cx="609600" cy="461665"/>
              </a:xfrm>
              <a:prstGeom prst="rect">
                <a:avLst/>
              </a:prstGeom>
              <a:noFill/>
            </p:spPr>
            <p:txBody>
              <a:bodyPr wrap="square" rtlCol="0">
                <a:spAutoFit/>
              </a:bodyPr>
              <a:lstStyle/>
              <a:p>
                <a:pPr algn="ctr"/>
                <a:r>
                  <a:rPr lang="en-US" sz="2400" b="1" dirty="0" smtClean="0"/>
                  <a:t>b</a:t>
                </a:r>
                <a:endParaRPr lang="en-US" sz="2400" b="1" dirty="0"/>
              </a:p>
            </p:txBody>
          </p:sp>
          <p:sp>
            <p:nvSpPr>
              <p:cNvPr id="37" name="Trapezoid 36"/>
              <p:cNvSpPr/>
              <p:nvPr/>
            </p:nvSpPr>
            <p:spPr bwMode="auto">
              <a:xfrm flipV="1">
                <a:off x="8174182" y="3590270"/>
                <a:ext cx="391888" cy="228600"/>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cxnSp>
            <p:nvCxnSpPr>
              <p:cNvPr id="38" name="Shape 61"/>
              <p:cNvCxnSpPr>
                <a:stCxn id="15" idx="3"/>
                <a:endCxn id="37" idx="2"/>
              </p:cNvCxnSpPr>
              <p:nvPr/>
            </p:nvCxnSpPr>
            <p:spPr bwMode="auto">
              <a:xfrm>
                <a:off x="7488382" y="3283527"/>
                <a:ext cx="881744" cy="306743"/>
              </a:xfrm>
              <a:prstGeom prst="bentConnector2">
                <a:avLst/>
              </a:prstGeom>
              <a:solidFill>
                <a:schemeClr val="accent1"/>
              </a:solidFill>
              <a:ln w="22225" cap="flat" cmpd="sng" algn="ctr">
                <a:solidFill>
                  <a:schemeClr val="tx1"/>
                </a:solidFill>
                <a:prstDash val="solid"/>
                <a:round/>
                <a:headEnd type="none" w="med" len="med"/>
                <a:tailEnd type="arrow"/>
              </a:ln>
              <a:effectLst/>
            </p:spPr>
          </p:cxnSp>
        </p:grpSp>
        <p:cxnSp>
          <p:nvCxnSpPr>
            <p:cNvPr id="42" name="Straight Arrow Connector 41"/>
            <p:cNvCxnSpPr>
              <a:endCxn id="4" idx="0"/>
            </p:cNvCxnSpPr>
            <p:nvPr/>
          </p:nvCxnSpPr>
          <p:spPr>
            <a:xfrm>
              <a:off x="1122218" y="2971800"/>
              <a:ext cx="436418" cy="379373"/>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01782" y="2602468"/>
              <a:ext cx="1482436" cy="369332"/>
            </a:xfrm>
            <a:prstGeom prst="rect">
              <a:avLst/>
            </a:prstGeom>
            <a:noFill/>
          </p:spPr>
          <p:txBody>
            <a:bodyPr wrap="square" rtlCol="0">
              <a:spAutoFit/>
            </a:bodyPr>
            <a:lstStyle/>
            <a:p>
              <a:r>
                <a:rPr lang="en-US" dirty="0" smtClean="0"/>
                <a:t>head</a:t>
              </a:r>
              <a:endParaRPr lang="en-US" dirty="0"/>
            </a:p>
          </p:txBody>
        </p:sp>
      </p:grpSp>
      <p:grpSp>
        <p:nvGrpSpPr>
          <p:cNvPr id="87" name="Group 86"/>
          <p:cNvGrpSpPr/>
          <p:nvPr/>
        </p:nvGrpSpPr>
        <p:grpSpPr>
          <a:xfrm>
            <a:off x="943099" y="4034260"/>
            <a:ext cx="8380019" cy="1505721"/>
            <a:chOff x="401782" y="4807527"/>
            <a:chExt cx="8380019" cy="1505721"/>
          </a:xfrm>
        </p:grpSpPr>
        <p:grpSp>
          <p:nvGrpSpPr>
            <p:cNvPr id="46" name="Group 45"/>
            <p:cNvGrpSpPr/>
            <p:nvPr/>
          </p:nvGrpSpPr>
          <p:grpSpPr>
            <a:xfrm>
              <a:off x="401782" y="4807527"/>
              <a:ext cx="8380019" cy="1505721"/>
              <a:chOff x="445326" y="2609395"/>
              <a:chExt cx="8380019" cy="1505721"/>
            </a:xfrm>
          </p:grpSpPr>
          <p:grpSp>
            <p:nvGrpSpPr>
              <p:cNvPr id="47" name="Group 46"/>
              <p:cNvGrpSpPr/>
              <p:nvPr/>
            </p:nvGrpSpPr>
            <p:grpSpPr>
              <a:xfrm>
                <a:off x="445326" y="3222248"/>
                <a:ext cx="7022274" cy="892868"/>
                <a:chOff x="466108" y="2926002"/>
                <a:chExt cx="7022274" cy="892868"/>
              </a:xfrm>
            </p:grpSpPr>
            <p:sp>
              <p:nvSpPr>
                <p:cNvPr id="50" name="Rectangle 49"/>
                <p:cNvSpPr/>
                <p:nvPr/>
              </p:nvSpPr>
              <p:spPr>
                <a:xfrm>
                  <a:off x="1274618"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2743200"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410200"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6878782"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4026726" y="2926002"/>
                  <a:ext cx="838200" cy="523220"/>
                </a:xfrm>
                <a:prstGeom prst="rect">
                  <a:avLst/>
                </a:prstGeom>
                <a:noFill/>
              </p:spPr>
              <p:txBody>
                <a:bodyPr wrap="square" rtlCol="0">
                  <a:spAutoFit/>
                </a:bodyPr>
                <a:lstStyle/>
                <a:p>
                  <a:r>
                    <a:rPr lang="en-US" sz="2800" dirty="0" smtClean="0"/>
                    <a:t>. . . </a:t>
                  </a:r>
                  <a:endParaRPr lang="en-US" sz="2800" dirty="0"/>
                </a:p>
              </p:txBody>
            </p:sp>
            <p:sp>
              <p:nvSpPr>
                <p:cNvPr id="59" name="TextBox 58"/>
                <p:cNvSpPr txBox="1"/>
                <p:nvPr/>
              </p:nvSpPr>
              <p:spPr>
                <a:xfrm>
                  <a:off x="1295400" y="3043535"/>
                  <a:ext cx="609600" cy="461665"/>
                </a:xfrm>
                <a:prstGeom prst="rect">
                  <a:avLst/>
                </a:prstGeom>
                <a:noFill/>
              </p:spPr>
              <p:txBody>
                <a:bodyPr wrap="square" rtlCol="0">
                  <a:spAutoFit/>
                </a:bodyPr>
                <a:lstStyle/>
                <a:p>
                  <a:pPr algn="ctr"/>
                  <a:r>
                    <a:rPr lang="en-US" sz="2400" b="1" dirty="0"/>
                    <a:t>a</a:t>
                  </a:r>
                </a:p>
              </p:txBody>
            </p:sp>
            <p:sp>
              <p:nvSpPr>
                <p:cNvPr id="60" name="TextBox 59"/>
                <p:cNvSpPr txBox="1"/>
                <p:nvPr/>
              </p:nvSpPr>
              <p:spPr>
                <a:xfrm>
                  <a:off x="2743200" y="3043535"/>
                  <a:ext cx="609600" cy="461665"/>
                </a:xfrm>
                <a:prstGeom prst="rect">
                  <a:avLst/>
                </a:prstGeom>
                <a:noFill/>
              </p:spPr>
              <p:txBody>
                <a:bodyPr wrap="square" rtlCol="0">
                  <a:spAutoFit/>
                </a:bodyPr>
                <a:lstStyle/>
                <a:p>
                  <a:pPr algn="ctr"/>
                  <a:r>
                    <a:rPr lang="en-US" sz="2400" b="1" dirty="0" smtClean="0"/>
                    <a:t>x</a:t>
                  </a:r>
                  <a:r>
                    <a:rPr lang="en-US" sz="2400" b="1" baseline="-25000" dirty="0" smtClean="0"/>
                    <a:t>1</a:t>
                  </a:r>
                  <a:endParaRPr lang="en-US" sz="2400" b="1" baseline="-25000" dirty="0"/>
                </a:p>
              </p:txBody>
            </p:sp>
            <p:sp>
              <p:nvSpPr>
                <p:cNvPr id="61" name="TextBox 60"/>
                <p:cNvSpPr txBox="1"/>
                <p:nvPr/>
              </p:nvSpPr>
              <p:spPr>
                <a:xfrm>
                  <a:off x="5375564" y="3054927"/>
                  <a:ext cx="609600" cy="461665"/>
                </a:xfrm>
                <a:prstGeom prst="rect">
                  <a:avLst/>
                </a:prstGeom>
                <a:noFill/>
              </p:spPr>
              <p:txBody>
                <a:bodyPr wrap="square" rtlCol="0">
                  <a:spAutoFit/>
                </a:bodyPr>
                <a:lstStyle/>
                <a:p>
                  <a:pPr algn="ctr"/>
                  <a:r>
                    <a:rPr lang="en-US" sz="2400" b="1" dirty="0" smtClean="0"/>
                    <a:t>x</a:t>
                  </a:r>
                  <a:r>
                    <a:rPr lang="en-US" sz="2400" b="1" baseline="-25000" dirty="0" smtClean="0"/>
                    <a:t>n</a:t>
                  </a:r>
                  <a:endParaRPr lang="en-US" sz="2400" b="1" baseline="-25000" dirty="0"/>
                </a:p>
              </p:txBody>
            </p:sp>
            <p:sp>
              <p:nvSpPr>
                <p:cNvPr id="62" name="TextBox 61"/>
                <p:cNvSpPr txBox="1"/>
                <p:nvPr/>
              </p:nvSpPr>
              <p:spPr>
                <a:xfrm>
                  <a:off x="6878782" y="3059852"/>
                  <a:ext cx="609600" cy="461665"/>
                </a:xfrm>
                <a:prstGeom prst="rect">
                  <a:avLst/>
                </a:prstGeom>
                <a:noFill/>
              </p:spPr>
              <p:txBody>
                <a:bodyPr wrap="square" rtlCol="0">
                  <a:spAutoFit/>
                </a:bodyPr>
                <a:lstStyle/>
                <a:p>
                  <a:pPr algn="ctr"/>
                  <a:r>
                    <a:rPr lang="en-US" sz="2400" b="1" dirty="0" smtClean="0"/>
                    <a:t>b</a:t>
                  </a:r>
                  <a:endParaRPr lang="en-US" sz="2400" b="1" dirty="0"/>
                </a:p>
              </p:txBody>
            </p:sp>
            <p:sp>
              <p:nvSpPr>
                <p:cNvPr id="63" name="Trapezoid 62"/>
                <p:cNvSpPr/>
                <p:nvPr/>
              </p:nvSpPr>
              <p:spPr bwMode="auto">
                <a:xfrm flipV="1">
                  <a:off x="466108" y="3590270"/>
                  <a:ext cx="391888" cy="228600"/>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grpSp>
          <p:cxnSp>
            <p:nvCxnSpPr>
              <p:cNvPr id="48" name="Straight Arrow Connector 47"/>
              <p:cNvCxnSpPr>
                <a:endCxn id="62" idx="0"/>
              </p:cNvCxnSpPr>
              <p:nvPr/>
            </p:nvCxnSpPr>
            <p:spPr>
              <a:xfrm flipH="1">
                <a:off x="7162800" y="2960408"/>
                <a:ext cx="304800" cy="39569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7342909" y="2609395"/>
                <a:ext cx="1482436" cy="369332"/>
              </a:xfrm>
              <a:prstGeom prst="rect">
                <a:avLst/>
              </a:prstGeom>
              <a:noFill/>
            </p:spPr>
            <p:txBody>
              <a:bodyPr wrap="square" rtlCol="0">
                <a:spAutoFit/>
              </a:bodyPr>
              <a:lstStyle/>
              <a:p>
                <a:r>
                  <a:rPr lang="en-US" dirty="0" smtClean="0"/>
                  <a:t>head</a:t>
                </a:r>
                <a:endParaRPr lang="en-US" dirty="0"/>
              </a:p>
            </p:txBody>
          </p:sp>
        </p:grpSp>
        <p:cxnSp>
          <p:nvCxnSpPr>
            <p:cNvPr id="72" name="Straight Arrow Connector 71"/>
            <p:cNvCxnSpPr>
              <a:stCxn id="51" idx="1"/>
              <a:endCxn id="50" idx="3"/>
            </p:cNvCxnSpPr>
            <p:nvPr/>
          </p:nvCxnSpPr>
          <p:spPr>
            <a:xfrm flipH="1">
              <a:off x="1819892" y="5777905"/>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stCxn id="54" idx="1"/>
              <a:endCxn id="53" idx="3"/>
            </p:cNvCxnSpPr>
            <p:nvPr/>
          </p:nvCxnSpPr>
          <p:spPr>
            <a:xfrm flipH="1">
              <a:off x="5955474" y="5777905"/>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endCxn id="51" idx="3"/>
            </p:cNvCxnSpPr>
            <p:nvPr/>
          </p:nvCxnSpPr>
          <p:spPr>
            <a:xfrm flipH="1">
              <a:off x="3288474" y="5777905"/>
              <a:ext cx="597726"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61" idx="1"/>
            </p:cNvCxnSpPr>
            <p:nvPr/>
          </p:nvCxnSpPr>
          <p:spPr>
            <a:xfrm flipH="1" flipV="1">
              <a:off x="4748148" y="5768745"/>
              <a:ext cx="563090" cy="11393"/>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4" name="Shape 61"/>
            <p:cNvCxnSpPr>
              <a:stCxn id="50" idx="1"/>
              <a:endCxn id="63" idx="2"/>
            </p:cNvCxnSpPr>
            <p:nvPr/>
          </p:nvCxnSpPr>
          <p:spPr bwMode="auto">
            <a:xfrm rot="10800000" flipV="1">
              <a:off x="597726" y="5777904"/>
              <a:ext cx="612566" cy="306743"/>
            </a:xfrm>
            <a:prstGeom prst="bentConnector2">
              <a:avLst/>
            </a:prstGeom>
            <a:solidFill>
              <a:schemeClr val="accent1"/>
            </a:solidFill>
            <a:ln w="22225" cap="flat" cmpd="sng" algn="ctr">
              <a:solidFill>
                <a:schemeClr val="tx1"/>
              </a:solidFill>
              <a:prstDash val="solid"/>
              <a:round/>
              <a:headEnd type="none" w="med" len="med"/>
              <a:tailEnd type="arrow"/>
            </a:ln>
            <a:effectLst/>
          </p:spPr>
        </p:cxnSp>
      </p:grpSp>
      <p:sp>
        <p:nvSpPr>
          <p:cNvPr id="88" name="Down Arrow 87"/>
          <p:cNvSpPr/>
          <p:nvPr/>
        </p:nvSpPr>
        <p:spPr>
          <a:xfrm>
            <a:off x="4503717" y="3612289"/>
            <a:ext cx="224642" cy="606637"/>
          </a:xfrm>
          <a:prstGeom prst="downArrow">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99094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Storyboard</a:t>
            </a:r>
            <a:endParaRPr lang="en-US" dirty="0"/>
          </a:p>
        </p:txBody>
      </p:sp>
      <p:grpSp>
        <p:nvGrpSpPr>
          <p:cNvPr id="44" name="Group 43"/>
          <p:cNvGrpSpPr/>
          <p:nvPr/>
        </p:nvGrpSpPr>
        <p:grpSpPr>
          <a:xfrm>
            <a:off x="243447" y="1459152"/>
            <a:ext cx="5242953" cy="2572661"/>
            <a:chOff x="243446" y="1459152"/>
            <a:chExt cx="8872845" cy="3596480"/>
          </a:xfrm>
        </p:grpSpPr>
        <p:grpSp>
          <p:nvGrpSpPr>
            <p:cNvPr id="4" name="Group 3"/>
            <p:cNvGrpSpPr/>
            <p:nvPr/>
          </p:nvGrpSpPr>
          <p:grpSpPr>
            <a:xfrm>
              <a:off x="243446" y="1459152"/>
              <a:ext cx="8143506" cy="1512648"/>
              <a:chOff x="401782" y="2602468"/>
              <a:chExt cx="8143506" cy="1512648"/>
            </a:xfrm>
          </p:grpSpPr>
          <p:grpSp>
            <p:nvGrpSpPr>
              <p:cNvPr id="5" name="Group 4"/>
              <p:cNvGrpSpPr/>
              <p:nvPr/>
            </p:nvGrpSpPr>
            <p:grpSpPr>
              <a:xfrm>
                <a:off x="1253836" y="3285084"/>
                <a:ext cx="7291452" cy="830032"/>
                <a:chOff x="1274618" y="2988838"/>
                <a:chExt cx="7291452" cy="830032"/>
              </a:xfrm>
            </p:grpSpPr>
            <p:sp>
              <p:nvSpPr>
                <p:cNvPr id="8" name="Rectangle 7"/>
                <p:cNvSpPr/>
                <p:nvPr/>
              </p:nvSpPr>
              <p:spPr>
                <a:xfrm>
                  <a:off x="1274618"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743200"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stCxn id="8" idx="3"/>
                  <a:endCxn id="9" idx="1"/>
                </p:cNvCxnSpPr>
                <p:nvPr/>
              </p:nvCxnSpPr>
              <p:spPr>
                <a:xfrm>
                  <a:off x="1884218" y="3283527"/>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10200"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878782"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stCxn id="11" idx="3"/>
                  <a:endCxn id="12" idx="1"/>
                </p:cNvCxnSpPr>
                <p:nvPr/>
              </p:nvCxnSpPr>
              <p:spPr>
                <a:xfrm>
                  <a:off x="6019800" y="3283527"/>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9" idx="3"/>
                </p:cNvCxnSpPr>
                <p:nvPr/>
              </p:nvCxnSpPr>
              <p:spPr>
                <a:xfrm>
                  <a:off x="3352800" y="3283527"/>
                  <a:ext cx="685800"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008209" y="2988838"/>
                  <a:ext cx="838200" cy="430260"/>
                </a:xfrm>
                <a:prstGeom prst="rect">
                  <a:avLst/>
                </a:prstGeom>
                <a:noFill/>
              </p:spPr>
              <p:txBody>
                <a:bodyPr wrap="square" rtlCol="0">
                  <a:spAutoFit/>
                </a:bodyPr>
                <a:lstStyle/>
                <a:p>
                  <a:r>
                    <a:rPr lang="en-US" sz="1400" dirty="0" smtClean="0">
                      <a:latin typeface="+mj-lt"/>
                    </a:rPr>
                    <a:t>. . . </a:t>
                  </a:r>
                  <a:endParaRPr lang="en-US" sz="1400" dirty="0">
                    <a:latin typeface="+mj-lt"/>
                  </a:endParaRPr>
                </a:p>
              </p:txBody>
            </p:sp>
            <p:cxnSp>
              <p:nvCxnSpPr>
                <p:cNvPr id="16" name="Straight Arrow Connector 15"/>
                <p:cNvCxnSpPr>
                  <a:endCxn id="11" idx="1"/>
                </p:cNvCxnSpPr>
                <p:nvPr/>
              </p:nvCxnSpPr>
              <p:spPr>
                <a:xfrm>
                  <a:off x="4800600" y="3283527"/>
                  <a:ext cx="609600"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295400" y="3043535"/>
                  <a:ext cx="609600" cy="473285"/>
                </a:xfrm>
                <a:prstGeom prst="rect">
                  <a:avLst/>
                </a:prstGeom>
                <a:noFill/>
              </p:spPr>
              <p:txBody>
                <a:bodyPr wrap="square" rtlCol="0">
                  <a:spAutoFit/>
                </a:bodyPr>
                <a:lstStyle/>
                <a:p>
                  <a:pPr algn="ctr"/>
                  <a:r>
                    <a:rPr lang="en-US" sz="1600" b="1" dirty="0"/>
                    <a:t>a</a:t>
                  </a:r>
                </a:p>
              </p:txBody>
            </p:sp>
            <p:sp>
              <p:nvSpPr>
                <p:cNvPr id="18" name="TextBox 17"/>
                <p:cNvSpPr txBox="1"/>
                <p:nvPr/>
              </p:nvSpPr>
              <p:spPr>
                <a:xfrm>
                  <a:off x="2743200" y="3043535"/>
                  <a:ext cx="609600" cy="430260"/>
                </a:xfrm>
                <a:prstGeom prst="rect">
                  <a:avLst/>
                </a:prstGeom>
                <a:noFill/>
              </p:spPr>
              <p:txBody>
                <a:bodyPr wrap="square" rtlCol="0">
                  <a:spAutoFit/>
                </a:bodyPr>
                <a:lstStyle/>
                <a:p>
                  <a:pPr algn="ctr"/>
                  <a:r>
                    <a:rPr lang="en-US" sz="1400" b="1" dirty="0" smtClean="0"/>
                    <a:t>x</a:t>
                  </a:r>
                  <a:r>
                    <a:rPr lang="en-US" sz="1400" b="1" baseline="-25000" dirty="0" smtClean="0"/>
                    <a:t>1</a:t>
                  </a:r>
                  <a:endParaRPr lang="en-US" sz="1400" b="1" baseline="-25000" dirty="0"/>
                </a:p>
              </p:txBody>
            </p:sp>
            <p:sp>
              <p:nvSpPr>
                <p:cNvPr id="19" name="TextBox 18"/>
                <p:cNvSpPr txBox="1"/>
                <p:nvPr/>
              </p:nvSpPr>
              <p:spPr>
                <a:xfrm>
                  <a:off x="5375563" y="3054927"/>
                  <a:ext cx="609600" cy="430260"/>
                </a:xfrm>
                <a:prstGeom prst="rect">
                  <a:avLst/>
                </a:prstGeom>
                <a:noFill/>
              </p:spPr>
              <p:txBody>
                <a:bodyPr wrap="square" rtlCol="0">
                  <a:spAutoFit/>
                </a:bodyPr>
                <a:lstStyle/>
                <a:p>
                  <a:pPr algn="ctr"/>
                  <a:r>
                    <a:rPr lang="en-US" sz="1400" b="1" dirty="0" smtClean="0"/>
                    <a:t>x</a:t>
                  </a:r>
                  <a:r>
                    <a:rPr lang="en-US" sz="1400" b="1" baseline="-25000" dirty="0" smtClean="0"/>
                    <a:t>n</a:t>
                  </a:r>
                  <a:endParaRPr lang="en-US" sz="1400" b="1" baseline="-25000" dirty="0"/>
                </a:p>
              </p:txBody>
            </p:sp>
            <p:sp>
              <p:nvSpPr>
                <p:cNvPr id="20" name="TextBox 19"/>
                <p:cNvSpPr txBox="1"/>
                <p:nvPr/>
              </p:nvSpPr>
              <p:spPr>
                <a:xfrm>
                  <a:off x="6878782" y="3059852"/>
                  <a:ext cx="609600" cy="473285"/>
                </a:xfrm>
                <a:prstGeom prst="rect">
                  <a:avLst/>
                </a:prstGeom>
                <a:noFill/>
              </p:spPr>
              <p:txBody>
                <a:bodyPr wrap="square" rtlCol="0">
                  <a:spAutoFit/>
                </a:bodyPr>
                <a:lstStyle/>
                <a:p>
                  <a:pPr algn="ctr"/>
                  <a:r>
                    <a:rPr lang="en-US" sz="1600" b="1" dirty="0" smtClean="0"/>
                    <a:t>b</a:t>
                  </a:r>
                  <a:endParaRPr lang="en-US" sz="1600" b="1" dirty="0"/>
                </a:p>
              </p:txBody>
            </p:sp>
            <p:sp>
              <p:nvSpPr>
                <p:cNvPr id="21" name="Trapezoid 20"/>
                <p:cNvSpPr/>
                <p:nvPr/>
              </p:nvSpPr>
              <p:spPr bwMode="auto">
                <a:xfrm flipV="1">
                  <a:off x="8174182" y="3590270"/>
                  <a:ext cx="391888" cy="228600"/>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cxnSp>
              <p:nvCxnSpPr>
                <p:cNvPr id="22" name="Shape 61"/>
                <p:cNvCxnSpPr>
                  <a:stCxn id="12" idx="3"/>
                  <a:endCxn id="21" idx="2"/>
                </p:cNvCxnSpPr>
                <p:nvPr/>
              </p:nvCxnSpPr>
              <p:spPr bwMode="auto">
                <a:xfrm>
                  <a:off x="7488382" y="3283527"/>
                  <a:ext cx="881744" cy="306743"/>
                </a:xfrm>
                <a:prstGeom prst="bentConnector2">
                  <a:avLst/>
                </a:prstGeom>
                <a:solidFill>
                  <a:schemeClr val="accent1"/>
                </a:solidFill>
                <a:ln w="22225" cap="flat" cmpd="sng" algn="ctr">
                  <a:solidFill>
                    <a:schemeClr val="tx1"/>
                  </a:solidFill>
                  <a:prstDash val="solid"/>
                  <a:round/>
                  <a:headEnd type="none" w="med" len="med"/>
                  <a:tailEnd type="arrow"/>
                </a:ln>
                <a:effectLst/>
              </p:spPr>
            </p:cxnSp>
          </p:grpSp>
          <p:cxnSp>
            <p:nvCxnSpPr>
              <p:cNvPr id="6" name="Straight Arrow Connector 5"/>
              <p:cNvCxnSpPr>
                <a:endCxn id="8" idx="0"/>
              </p:cNvCxnSpPr>
              <p:nvPr/>
            </p:nvCxnSpPr>
            <p:spPr>
              <a:xfrm>
                <a:off x="1122218" y="2971800"/>
                <a:ext cx="436418" cy="379373"/>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01782" y="2602468"/>
                <a:ext cx="1482435" cy="473285"/>
              </a:xfrm>
              <a:prstGeom prst="rect">
                <a:avLst/>
              </a:prstGeom>
              <a:noFill/>
            </p:spPr>
            <p:txBody>
              <a:bodyPr wrap="square" rtlCol="0">
                <a:spAutoFit/>
              </a:bodyPr>
              <a:lstStyle/>
              <a:p>
                <a:r>
                  <a:rPr lang="en-US" sz="1600" dirty="0" smtClean="0"/>
                  <a:t>head</a:t>
                </a:r>
                <a:endParaRPr lang="en-US" sz="1600" dirty="0"/>
              </a:p>
            </p:txBody>
          </p:sp>
        </p:grpSp>
        <p:grpSp>
          <p:nvGrpSpPr>
            <p:cNvPr id="23" name="Group 22"/>
            <p:cNvGrpSpPr/>
            <p:nvPr/>
          </p:nvGrpSpPr>
          <p:grpSpPr>
            <a:xfrm>
              <a:off x="736272" y="3549911"/>
              <a:ext cx="8380019" cy="1505721"/>
              <a:chOff x="401782" y="4807527"/>
              <a:chExt cx="8380019" cy="1505721"/>
            </a:xfrm>
          </p:grpSpPr>
          <p:grpSp>
            <p:nvGrpSpPr>
              <p:cNvPr id="24" name="Group 23"/>
              <p:cNvGrpSpPr/>
              <p:nvPr/>
            </p:nvGrpSpPr>
            <p:grpSpPr>
              <a:xfrm>
                <a:off x="401782" y="4807527"/>
                <a:ext cx="8380019" cy="1505721"/>
                <a:chOff x="445326" y="2609395"/>
                <a:chExt cx="8380019" cy="1505721"/>
              </a:xfrm>
            </p:grpSpPr>
            <p:grpSp>
              <p:nvGrpSpPr>
                <p:cNvPr id="30" name="Group 29"/>
                <p:cNvGrpSpPr/>
                <p:nvPr/>
              </p:nvGrpSpPr>
              <p:grpSpPr>
                <a:xfrm>
                  <a:off x="445326" y="3272407"/>
                  <a:ext cx="7022274" cy="842709"/>
                  <a:chOff x="466108" y="2976161"/>
                  <a:chExt cx="7022274" cy="842709"/>
                </a:xfrm>
              </p:grpSpPr>
              <p:sp>
                <p:nvSpPr>
                  <p:cNvPr id="33" name="Rectangle 32"/>
                  <p:cNvSpPr/>
                  <p:nvPr/>
                </p:nvSpPr>
                <p:spPr>
                  <a:xfrm>
                    <a:off x="1274618"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743200"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5410200"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6878782"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3945795" y="2976161"/>
                    <a:ext cx="838199" cy="430260"/>
                  </a:xfrm>
                  <a:prstGeom prst="rect">
                    <a:avLst/>
                  </a:prstGeom>
                  <a:noFill/>
                </p:spPr>
                <p:txBody>
                  <a:bodyPr wrap="square" rtlCol="0">
                    <a:spAutoFit/>
                  </a:bodyPr>
                  <a:lstStyle/>
                  <a:p>
                    <a:r>
                      <a:rPr lang="en-US" sz="1400" dirty="0" smtClean="0">
                        <a:latin typeface="+mj-lt"/>
                      </a:rPr>
                      <a:t>. . . </a:t>
                    </a:r>
                    <a:endParaRPr lang="en-US" sz="1400" dirty="0">
                      <a:latin typeface="+mj-lt"/>
                    </a:endParaRPr>
                  </a:p>
                </p:txBody>
              </p:sp>
              <p:sp>
                <p:nvSpPr>
                  <p:cNvPr id="38" name="TextBox 37"/>
                  <p:cNvSpPr txBox="1"/>
                  <p:nvPr/>
                </p:nvSpPr>
                <p:spPr>
                  <a:xfrm>
                    <a:off x="1295401" y="3043536"/>
                    <a:ext cx="609600" cy="473285"/>
                  </a:xfrm>
                  <a:prstGeom prst="rect">
                    <a:avLst/>
                  </a:prstGeom>
                  <a:noFill/>
                </p:spPr>
                <p:txBody>
                  <a:bodyPr wrap="square" rtlCol="0">
                    <a:spAutoFit/>
                  </a:bodyPr>
                  <a:lstStyle/>
                  <a:p>
                    <a:pPr algn="ctr"/>
                    <a:r>
                      <a:rPr lang="en-US" sz="1600" b="1" dirty="0"/>
                      <a:t>a</a:t>
                    </a:r>
                  </a:p>
                </p:txBody>
              </p:sp>
              <p:sp>
                <p:nvSpPr>
                  <p:cNvPr id="39" name="TextBox 38"/>
                  <p:cNvSpPr txBox="1"/>
                  <p:nvPr/>
                </p:nvSpPr>
                <p:spPr>
                  <a:xfrm>
                    <a:off x="2743200" y="3043536"/>
                    <a:ext cx="609600" cy="430260"/>
                  </a:xfrm>
                  <a:prstGeom prst="rect">
                    <a:avLst/>
                  </a:prstGeom>
                  <a:noFill/>
                </p:spPr>
                <p:txBody>
                  <a:bodyPr wrap="square" rtlCol="0">
                    <a:spAutoFit/>
                  </a:bodyPr>
                  <a:lstStyle/>
                  <a:p>
                    <a:pPr algn="ctr"/>
                    <a:r>
                      <a:rPr lang="en-US" sz="1400" b="1" dirty="0" smtClean="0"/>
                      <a:t>x</a:t>
                    </a:r>
                    <a:r>
                      <a:rPr lang="en-US" sz="1400" b="1" baseline="-25000" dirty="0" smtClean="0"/>
                      <a:t>1</a:t>
                    </a:r>
                    <a:endParaRPr lang="en-US" sz="1400" b="1" baseline="-25000" dirty="0"/>
                  </a:p>
                </p:txBody>
              </p:sp>
              <p:sp>
                <p:nvSpPr>
                  <p:cNvPr id="40" name="TextBox 39"/>
                  <p:cNvSpPr txBox="1"/>
                  <p:nvPr/>
                </p:nvSpPr>
                <p:spPr>
                  <a:xfrm>
                    <a:off x="5375563" y="3054928"/>
                    <a:ext cx="609600" cy="430260"/>
                  </a:xfrm>
                  <a:prstGeom prst="rect">
                    <a:avLst/>
                  </a:prstGeom>
                  <a:noFill/>
                </p:spPr>
                <p:txBody>
                  <a:bodyPr wrap="square" rtlCol="0">
                    <a:spAutoFit/>
                  </a:bodyPr>
                  <a:lstStyle/>
                  <a:p>
                    <a:pPr algn="ctr"/>
                    <a:r>
                      <a:rPr lang="en-US" sz="1400" b="1" dirty="0" smtClean="0"/>
                      <a:t>x</a:t>
                    </a:r>
                    <a:r>
                      <a:rPr lang="en-US" sz="1400" b="1" baseline="-25000" dirty="0" smtClean="0"/>
                      <a:t>n</a:t>
                    </a:r>
                    <a:endParaRPr lang="en-US" sz="1400" b="1" baseline="-25000" dirty="0"/>
                  </a:p>
                </p:txBody>
              </p:sp>
              <p:sp>
                <p:nvSpPr>
                  <p:cNvPr id="41" name="TextBox 40"/>
                  <p:cNvSpPr txBox="1"/>
                  <p:nvPr/>
                </p:nvSpPr>
                <p:spPr>
                  <a:xfrm>
                    <a:off x="6878782" y="3059853"/>
                    <a:ext cx="609600" cy="473285"/>
                  </a:xfrm>
                  <a:prstGeom prst="rect">
                    <a:avLst/>
                  </a:prstGeom>
                  <a:noFill/>
                </p:spPr>
                <p:txBody>
                  <a:bodyPr wrap="square" rtlCol="0">
                    <a:spAutoFit/>
                  </a:bodyPr>
                  <a:lstStyle/>
                  <a:p>
                    <a:pPr algn="ctr"/>
                    <a:r>
                      <a:rPr lang="en-US" sz="1600" b="1" dirty="0" smtClean="0"/>
                      <a:t>b</a:t>
                    </a:r>
                    <a:endParaRPr lang="en-US" sz="1600" b="1" dirty="0"/>
                  </a:p>
                </p:txBody>
              </p:sp>
              <p:sp>
                <p:nvSpPr>
                  <p:cNvPr id="42" name="Trapezoid 41"/>
                  <p:cNvSpPr/>
                  <p:nvPr/>
                </p:nvSpPr>
                <p:spPr bwMode="auto">
                  <a:xfrm flipV="1">
                    <a:off x="466108" y="3590270"/>
                    <a:ext cx="391888" cy="228600"/>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grpSp>
            <p:cxnSp>
              <p:nvCxnSpPr>
                <p:cNvPr id="31" name="Straight Arrow Connector 30"/>
                <p:cNvCxnSpPr>
                  <a:endCxn id="41" idx="0"/>
                </p:cNvCxnSpPr>
                <p:nvPr/>
              </p:nvCxnSpPr>
              <p:spPr>
                <a:xfrm flipH="1">
                  <a:off x="7162800" y="2960408"/>
                  <a:ext cx="304800" cy="395691"/>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7342908" y="2609395"/>
                  <a:ext cx="1482437" cy="473285"/>
                </a:xfrm>
                <a:prstGeom prst="rect">
                  <a:avLst/>
                </a:prstGeom>
                <a:noFill/>
              </p:spPr>
              <p:txBody>
                <a:bodyPr wrap="square" rtlCol="0">
                  <a:spAutoFit/>
                </a:bodyPr>
                <a:lstStyle/>
                <a:p>
                  <a:r>
                    <a:rPr lang="en-US" sz="1600" dirty="0" smtClean="0"/>
                    <a:t>head</a:t>
                  </a:r>
                  <a:endParaRPr lang="en-US" sz="1600" dirty="0"/>
                </a:p>
              </p:txBody>
            </p:sp>
          </p:grpSp>
          <p:cxnSp>
            <p:nvCxnSpPr>
              <p:cNvPr id="25" name="Straight Arrow Connector 24"/>
              <p:cNvCxnSpPr>
                <a:stCxn id="34" idx="1"/>
                <a:endCxn id="33" idx="3"/>
              </p:cNvCxnSpPr>
              <p:nvPr/>
            </p:nvCxnSpPr>
            <p:spPr>
              <a:xfrm flipH="1">
                <a:off x="1819892" y="5777905"/>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36" idx="1"/>
                <a:endCxn id="35" idx="3"/>
              </p:cNvCxnSpPr>
              <p:nvPr/>
            </p:nvCxnSpPr>
            <p:spPr>
              <a:xfrm flipH="1">
                <a:off x="5955474" y="5777905"/>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34" idx="3"/>
              </p:cNvCxnSpPr>
              <p:nvPr/>
            </p:nvCxnSpPr>
            <p:spPr>
              <a:xfrm flipH="1">
                <a:off x="3288474" y="5777905"/>
                <a:ext cx="597726"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40" idx="1"/>
              </p:cNvCxnSpPr>
              <p:nvPr/>
            </p:nvCxnSpPr>
            <p:spPr>
              <a:xfrm flipH="1">
                <a:off x="4748149" y="5764437"/>
                <a:ext cx="563088" cy="4309"/>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hape 61"/>
              <p:cNvCxnSpPr>
                <a:stCxn id="33" idx="1"/>
                <a:endCxn id="42" idx="2"/>
              </p:cNvCxnSpPr>
              <p:nvPr/>
            </p:nvCxnSpPr>
            <p:spPr bwMode="auto">
              <a:xfrm rot="10800000" flipV="1">
                <a:off x="597726" y="5777904"/>
                <a:ext cx="612566" cy="306743"/>
              </a:xfrm>
              <a:prstGeom prst="bentConnector2">
                <a:avLst/>
              </a:prstGeom>
              <a:solidFill>
                <a:schemeClr val="accent1"/>
              </a:solidFill>
              <a:ln w="22225" cap="flat" cmpd="sng" algn="ctr">
                <a:solidFill>
                  <a:schemeClr val="tx1"/>
                </a:solidFill>
                <a:prstDash val="solid"/>
                <a:round/>
                <a:headEnd type="none" w="med" len="med"/>
                <a:tailEnd type="arrow"/>
              </a:ln>
              <a:effectLst/>
            </p:spPr>
          </p:cxnSp>
        </p:grpSp>
        <p:sp>
          <p:nvSpPr>
            <p:cNvPr id="43" name="Down Arrow 42"/>
            <p:cNvSpPr/>
            <p:nvPr/>
          </p:nvSpPr>
          <p:spPr>
            <a:xfrm>
              <a:off x="4220690" y="3200084"/>
              <a:ext cx="269174" cy="700840"/>
            </a:xfrm>
            <a:prstGeom prst="downArrow">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51115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Storyboard</a:t>
            </a:r>
            <a:endParaRPr lang="en-US" dirty="0"/>
          </a:p>
        </p:txBody>
      </p:sp>
      <p:grpSp>
        <p:nvGrpSpPr>
          <p:cNvPr id="176" name="Group 175"/>
          <p:cNvGrpSpPr/>
          <p:nvPr/>
        </p:nvGrpSpPr>
        <p:grpSpPr>
          <a:xfrm>
            <a:off x="243447" y="1459152"/>
            <a:ext cx="5242953" cy="2693476"/>
            <a:chOff x="243447" y="1459152"/>
            <a:chExt cx="5242953" cy="2693476"/>
          </a:xfrm>
        </p:grpSpPr>
        <p:grpSp>
          <p:nvGrpSpPr>
            <p:cNvPr id="44" name="Group 43"/>
            <p:cNvGrpSpPr/>
            <p:nvPr/>
          </p:nvGrpSpPr>
          <p:grpSpPr>
            <a:xfrm>
              <a:off x="243447" y="1459152"/>
              <a:ext cx="5242953" cy="2572661"/>
              <a:chOff x="243446" y="1459152"/>
              <a:chExt cx="8872845" cy="3596480"/>
            </a:xfrm>
          </p:grpSpPr>
          <p:grpSp>
            <p:nvGrpSpPr>
              <p:cNvPr id="4" name="Group 3"/>
              <p:cNvGrpSpPr/>
              <p:nvPr/>
            </p:nvGrpSpPr>
            <p:grpSpPr>
              <a:xfrm>
                <a:off x="243446" y="1459152"/>
                <a:ext cx="8143506" cy="1512648"/>
                <a:chOff x="401782" y="2602468"/>
                <a:chExt cx="8143506" cy="1512648"/>
              </a:xfrm>
            </p:grpSpPr>
            <p:grpSp>
              <p:nvGrpSpPr>
                <p:cNvPr id="5" name="Group 4"/>
                <p:cNvGrpSpPr/>
                <p:nvPr/>
              </p:nvGrpSpPr>
              <p:grpSpPr>
                <a:xfrm>
                  <a:off x="1253836" y="3339781"/>
                  <a:ext cx="7291452" cy="775335"/>
                  <a:chOff x="1274618" y="3043535"/>
                  <a:chExt cx="7291452" cy="775335"/>
                </a:xfrm>
              </p:grpSpPr>
              <p:sp>
                <p:nvSpPr>
                  <p:cNvPr id="8" name="Rectangle 7"/>
                  <p:cNvSpPr/>
                  <p:nvPr/>
                </p:nvSpPr>
                <p:spPr>
                  <a:xfrm>
                    <a:off x="1274618"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stCxn id="8" idx="3"/>
                  </p:cNvCxnSpPr>
                  <p:nvPr/>
                </p:nvCxnSpPr>
                <p:spPr>
                  <a:xfrm>
                    <a:off x="1884218" y="3283527"/>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878782"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endCxn id="12" idx="1"/>
                  </p:cNvCxnSpPr>
                  <p:nvPr/>
                </p:nvCxnSpPr>
                <p:spPr>
                  <a:xfrm>
                    <a:off x="6019800" y="3283527"/>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295400" y="3043535"/>
                    <a:ext cx="609600" cy="473285"/>
                  </a:xfrm>
                  <a:prstGeom prst="rect">
                    <a:avLst/>
                  </a:prstGeom>
                  <a:noFill/>
                </p:spPr>
                <p:txBody>
                  <a:bodyPr wrap="square" rtlCol="0">
                    <a:spAutoFit/>
                  </a:bodyPr>
                  <a:lstStyle/>
                  <a:p>
                    <a:pPr algn="ctr"/>
                    <a:r>
                      <a:rPr lang="en-US" sz="1600" b="1" dirty="0"/>
                      <a:t>a</a:t>
                    </a:r>
                  </a:p>
                </p:txBody>
              </p:sp>
              <p:sp>
                <p:nvSpPr>
                  <p:cNvPr id="20" name="TextBox 19"/>
                  <p:cNvSpPr txBox="1"/>
                  <p:nvPr/>
                </p:nvSpPr>
                <p:spPr>
                  <a:xfrm>
                    <a:off x="6878782" y="3059852"/>
                    <a:ext cx="609600" cy="473285"/>
                  </a:xfrm>
                  <a:prstGeom prst="rect">
                    <a:avLst/>
                  </a:prstGeom>
                  <a:noFill/>
                </p:spPr>
                <p:txBody>
                  <a:bodyPr wrap="square" rtlCol="0">
                    <a:spAutoFit/>
                  </a:bodyPr>
                  <a:lstStyle/>
                  <a:p>
                    <a:pPr algn="ctr"/>
                    <a:r>
                      <a:rPr lang="en-US" sz="1600" b="1" dirty="0" smtClean="0"/>
                      <a:t>b</a:t>
                    </a:r>
                    <a:endParaRPr lang="en-US" sz="1600" b="1" dirty="0"/>
                  </a:p>
                </p:txBody>
              </p:sp>
              <p:sp>
                <p:nvSpPr>
                  <p:cNvPr id="21" name="Trapezoid 20"/>
                  <p:cNvSpPr/>
                  <p:nvPr/>
                </p:nvSpPr>
                <p:spPr bwMode="auto">
                  <a:xfrm flipV="1">
                    <a:off x="8174182" y="3590270"/>
                    <a:ext cx="391888" cy="228600"/>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cxnSp>
                <p:nvCxnSpPr>
                  <p:cNvPr id="22" name="Shape 61"/>
                  <p:cNvCxnSpPr>
                    <a:stCxn id="12" idx="3"/>
                    <a:endCxn id="21" idx="2"/>
                  </p:cNvCxnSpPr>
                  <p:nvPr/>
                </p:nvCxnSpPr>
                <p:spPr bwMode="auto">
                  <a:xfrm>
                    <a:off x="7488382" y="3283527"/>
                    <a:ext cx="881744" cy="306743"/>
                  </a:xfrm>
                  <a:prstGeom prst="bentConnector2">
                    <a:avLst/>
                  </a:prstGeom>
                  <a:solidFill>
                    <a:schemeClr val="accent1"/>
                  </a:solidFill>
                  <a:ln w="22225" cap="flat" cmpd="sng" algn="ctr">
                    <a:solidFill>
                      <a:schemeClr val="tx1"/>
                    </a:solidFill>
                    <a:prstDash val="solid"/>
                    <a:round/>
                    <a:headEnd type="none" w="med" len="med"/>
                    <a:tailEnd type="arrow"/>
                  </a:ln>
                  <a:effectLst/>
                </p:spPr>
              </p:cxnSp>
            </p:grpSp>
            <p:cxnSp>
              <p:nvCxnSpPr>
                <p:cNvPr id="6" name="Straight Arrow Connector 5"/>
                <p:cNvCxnSpPr>
                  <a:endCxn id="8" idx="0"/>
                </p:cNvCxnSpPr>
                <p:nvPr/>
              </p:nvCxnSpPr>
              <p:spPr>
                <a:xfrm>
                  <a:off x="1122218" y="2971800"/>
                  <a:ext cx="436418" cy="379373"/>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01782" y="2602468"/>
                  <a:ext cx="1482435" cy="473285"/>
                </a:xfrm>
                <a:prstGeom prst="rect">
                  <a:avLst/>
                </a:prstGeom>
                <a:noFill/>
              </p:spPr>
              <p:txBody>
                <a:bodyPr wrap="square" rtlCol="0">
                  <a:spAutoFit/>
                </a:bodyPr>
                <a:lstStyle/>
                <a:p>
                  <a:r>
                    <a:rPr lang="en-US" sz="1600" dirty="0" smtClean="0"/>
                    <a:t>head</a:t>
                  </a:r>
                  <a:endParaRPr lang="en-US" sz="1600" dirty="0"/>
                </a:p>
              </p:txBody>
            </p:sp>
          </p:grpSp>
          <p:grpSp>
            <p:nvGrpSpPr>
              <p:cNvPr id="23" name="Group 22"/>
              <p:cNvGrpSpPr/>
              <p:nvPr/>
            </p:nvGrpSpPr>
            <p:grpSpPr>
              <a:xfrm>
                <a:off x="736272" y="3549911"/>
                <a:ext cx="8380019" cy="1505721"/>
                <a:chOff x="401782" y="4807527"/>
                <a:chExt cx="8380019" cy="1505721"/>
              </a:xfrm>
            </p:grpSpPr>
            <p:grpSp>
              <p:nvGrpSpPr>
                <p:cNvPr id="24" name="Group 23"/>
                <p:cNvGrpSpPr/>
                <p:nvPr/>
              </p:nvGrpSpPr>
              <p:grpSpPr>
                <a:xfrm>
                  <a:off x="401782" y="4807527"/>
                  <a:ext cx="8380019" cy="1505721"/>
                  <a:chOff x="445326" y="2609395"/>
                  <a:chExt cx="8380019" cy="1505721"/>
                </a:xfrm>
              </p:grpSpPr>
              <p:grpSp>
                <p:nvGrpSpPr>
                  <p:cNvPr id="30" name="Group 29"/>
                  <p:cNvGrpSpPr/>
                  <p:nvPr/>
                </p:nvGrpSpPr>
                <p:grpSpPr>
                  <a:xfrm>
                    <a:off x="445326" y="3339782"/>
                    <a:ext cx="7022274" cy="775334"/>
                    <a:chOff x="466108" y="3043536"/>
                    <a:chExt cx="7022274" cy="775334"/>
                  </a:xfrm>
                </p:grpSpPr>
                <p:sp>
                  <p:nvSpPr>
                    <p:cNvPr id="33" name="Rectangle 32"/>
                    <p:cNvSpPr/>
                    <p:nvPr/>
                  </p:nvSpPr>
                  <p:spPr>
                    <a:xfrm>
                      <a:off x="1274618"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6878782" y="3054927"/>
                      <a:ext cx="609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1295401" y="3043536"/>
                      <a:ext cx="609600" cy="473285"/>
                    </a:xfrm>
                    <a:prstGeom prst="rect">
                      <a:avLst/>
                    </a:prstGeom>
                    <a:noFill/>
                  </p:spPr>
                  <p:txBody>
                    <a:bodyPr wrap="square" rtlCol="0">
                      <a:spAutoFit/>
                    </a:bodyPr>
                    <a:lstStyle/>
                    <a:p>
                      <a:pPr algn="ctr"/>
                      <a:r>
                        <a:rPr lang="en-US" sz="1600" b="1" dirty="0"/>
                        <a:t>a</a:t>
                      </a:r>
                    </a:p>
                  </p:txBody>
                </p:sp>
                <p:sp>
                  <p:nvSpPr>
                    <p:cNvPr id="41" name="TextBox 40"/>
                    <p:cNvSpPr txBox="1"/>
                    <p:nvPr/>
                  </p:nvSpPr>
                  <p:spPr>
                    <a:xfrm>
                      <a:off x="6878782" y="3059853"/>
                      <a:ext cx="609600" cy="473285"/>
                    </a:xfrm>
                    <a:prstGeom prst="rect">
                      <a:avLst/>
                    </a:prstGeom>
                    <a:noFill/>
                  </p:spPr>
                  <p:txBody>
                    <a:bodyPr wrap="square" rtlCol="0">
                      <a:spAutoFit/>
                    </a:bodyPr>
                    <a:lstStyle/>
                    <a:p>
                      <a:pPr algn="ctr"/>
                      <a:r>
                        <a:rPr lang="en-US" sz="1600" b="1" dirty="0" smtClean="0"/>
                        <a:t>b</a:t>
                      </a:r>
                      <a:endParaRPr lang="en-US" sz="1600" b="1" dirty="0"/>
                    </a:p>
                  </p:txBody>
                </p:sp>
                <p:sp>
                  <p:nvSpPr>
                    <p:cNvPr id="42" name="Trapezoid 41"/>
                    <p:cNvSpPr/>
                    <p:nvPr/>
                  </p:nvSpPr>
                  <p:spPr bwMode="auto">
                    <a:xfrm flipV="1">
                      <a:off x="466108" y="3590270"/>
                      <a:ext cx="391888" cy="228600"/>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grpSp>
              <p:cxnSp>
                <p:nvCxnSpPr>
                  <p:cNvPr id="31" name="Straight Arrow Connector 30"/>
                  <p:cNvCxnSpPr>
                    <a:endCxn id="41" idx="0"/>
                  </p:cNvCxnSpPr>
                  <p:nvPr/>
                </p:nvCxnSpPr>
                <p:spPr>
                  <a:xfrm flipH="1">
                    <a:off x="7162800" y="2960408"/>
                    <a:ext cx="304800" cy="395691"/>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7342908" y="2609395"/>
                    <a:ext cx="1482437" cy="473285"/>
                  </a:xfrm>
                  <a:prstGeom prst="rect">
                    <a:avLst/>
                  </a:prstGeom>
                  <a:noFill/>
                </p:spPr>
                <p:txBody>
                  <a:bodyPr wrap="square" rtlCol="0">
                    <a:spAutoFit/>
                  </a:bodyPr>
                  <a:lstStyle/>
                  <a:p>
                    <a:r>
                      <a:rPr lang="en-US" sz="1600" dirty="0" smtClean="0"/>
                      <a:t>head</a:t>
                    </a:r>
                    <a:endParaRPr lang="en-US" sz="1600" dirty="0"/>
                  </a:p>
                </p:txBody>
              </p:sp>
            </p:grpSp>
            <p:cxnSp>
              <p:nvCxnSpPr>
                <p:cNvPr id="25" name="Straight Arrow Connector 24"/>
                <p:cNvCxnSpPr>
                  <a:endCxn id="33" idx="3"/>
                </p:cNvCxnSpPr>
                <p:nvPr/>
              </p:nvCxnSpPr>
              <p:spPr>
                <a:xfrm flipH="1">
                  <a:off x="1819892" y="5777905"/>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36" idx="1"/>
                </p:cNvCxnSpPr>
                <p:nvPr/>
              </p:nvCxnSpPr>
              <p:spPr>
                <a:xfrm flipH="1">
                  <a:off x="5955474" y="5777905"/>
                  <a:ext cx="858982"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hape 61"/>
                <p:cNvCxnSpPr>
                  <a:stCxn id="33" idx="1"/>
                  <a:endCxn id="42" idx="2"/>
                </p:cNvCxnSpPr>
                <p:nvPr/>
              </p:nvCxnSpPr>
              <p:spPr bwMode="auto">
                <a:xfrm rot="10800000" flipV="1">
                  <a:off x="597726" y="5777904"/>
                  <a:ext cx="612566" cy="306743"/>
                </a:xfrm>
                <a:prstGeom prst="bentConnector2">
                  <a:avLst/>
                </a:prstGeom>
                <a:solidFill>
                  <a:schemeClr val="accent1"/>
                </a:solidFill>
                <a:ln w="22225" cap="flat" cmpd="sng" algn="ctr">
                  <a:solidFill>
                    <a:schemeClr val="tx1"/>
                  </a:solidFill>
                  <a:prstDash val="solid"/>
                  <a:round/>
                  <a:headEnd type="none" w="med" len="med"/>
                  <a:tailEnd type="arrow"/>
                </a:ln>
                <a:effectLst/>
              </p:spPr>
            </p:cxnSp>
          </p:grpSp>
          <p:sp>
            <p:nvSpPr>
              <p:cNvPr id="43" name="Down Arrow 42"/>
              <p:cNvSpPr/>
              <p:nvPr/>
            </p:nvSpPr>
            <p:spPr>
              <a:xfrm>
                <a:off x="4382499" y="3281229"/>
                <a:ext cx="269175" cy="586468"/>
              </a:xfrm>
              <a:prstGeom prst="downArrow">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p:nvGrpSpPr>
          <p:grpSpPr>
            <a:xfrm>
              <a:off x="1892904" y="3473837"/>
              <a:ext cx="1936139" cy="338554"/>
              <a:chOff x="1614708" y="1988455"/>
              <a:chExt cx="1936139" cy="338554"/>
            </a:xfrm>
          </p:grpSpPr>
          <p:sp>
            <p:nvSpPr>
              <p:cNvPr id="55" name="Rectangle 54"/>
              <p:cNvSpPr/>
              <p:nvPr/>
            </p:nvSpPr>
            <p:spPr>
              <a:xfrm>
                <a:off x="1614708" y="2004615"/>
                <a:ext cx="1936139" cy="320511"/>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3102920" y="2004615"/>
                <a:ext cx="447927" cy="31715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1626401" y="2004615"/>
                <a:ext cx="433893" cy="31715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614708" y="1988455"/>
                <a:ext cx="433893" cy="338554"/>
              </a:xfrm>
              <a:prstGeom prst="rect">
                <a:avLst/>
              </a:prstGeom>
              <a:noFill/>
            </p:spPr>
            <p:txBody>
              <a:bodyPr wrap="square" rtlCol="0">
                <a:spAutoFit/>
              </a:bodyPr>
              <a:lstStyle/>
              <a:p>
                <a:pPr algn="ctr"/>
                <a:r>
                  <a:rPr lang="en-US" sz="1600" b="1" dirty="0"/>
                  <a:t>e</a:t>
                </a:r>
                <a:r>
                  <a:rPr lang="en-US" sz="1600" b="1" dirty="0" smtClean="0"/>
                  <a:t>’</a:t>
                </a:r>
                <a:endParaRPr lang="en-US" sz="1600" b="1" dirty="0"/>
              </a:p>
            </p:txBody>
          </p:sp>
          <p:sp>
            <p:nvSpPr>
              <p:cNvPr id="59" name="TextBox 58"/>
              <p:cNvSpPr txBox="1"/>
              <p:nvPr/>
            </p:nvSpPr>
            <p:spPr>
              <a:xfrm>
                <a:off x="3071357" y="1988455"/>
                <a:ext cx="433893" cy="338554"/>
              </a:xfrm>
              <a:prstGeom prst="rect">
                <a:avLst/>
              </a:prstGeom>
              <a:noFill/>
            </p:spPr>
            <p:txBody>
              <a:bodyPr wrap="square" rtlCol="0">
                <a:spAutoFit/>
              </a:bodyPr>
              <a:lstStyle/>
              <a:p>
                <a:pPr algn="ctr"/>
                <a:r>
                  <a:rPr lang="en-US" sz="1600" b="1" dirty="0"/>
                  <a:t>f</a:t>
                </a:r>
                <a:r>
                  <a:rPr lang="en-US" sz="1600" b="1" dirty="0" smtClean="0"/>
                  <a:t>’</a:t>
                </a:r>
                <a:endParaRPr lang="en-US" sz="1600" b="1" dirty="0"/>
              </a:p>
            </p:txBody>
          </p:sp>
        </p:grpSp>
        <p:grpSp>
          <p:nvGrpSpPr>
            <p:cNvPr id="62" name="Group 61"/>
            <p:cNvGrpSpPr/>
            <p:nvPr/>
          </p:nvGrpSpPr>
          <p:grpSpPr>
            <a:xfrm>
              <a:off x="1614708" y="1988455"/>
              <a:ext cx="1936139" cy="678545"/>
              <a:chOff x="1614708" y="1988455"/>
              <a:chExt cx="1936139" cy="678545"/>
            </a:xfrm>
          </p:grpSpPr>
          <p:grpSp>
            <p:nvGrpSpPr>
              <p:cNvPr id="53" name="Group 52"/>
              <p:cNvGrpSpPr/>
              <p:nvPr/>
            </p:nvGrpSpPr>
            <p:grpSpPr>
              <a:xfrm>
                <a:off x="1614708" y="1988455"/>
                <a:ext cx="1936139" cy="338554"/>
                <a:chOff x="1614708" y="1988455"/>
                <a:chExt cx="1936139" cy="338554"/>
              </a:xfrm>
            </p:grpSpPr>
            <p:sp>
              <p:nvSpPr>
                <p:cNvPr id="3" name="Rectangle 2"/>
                <p:cNvSpPr/>
                <p:nvPr/>
              </p:nvSpPr>
              <p:spPr>
                <a:xfrm>
                  <a:off x="1614708" y="2004615"/>
                  <a:ext cx="1936139" cy="320511"/>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3102920" y="2004615"/>
                  <a:ext cx="447927" cy="31715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626401" y="2004615"/>
                  <a:ext cx="433893" cy="31715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1614708" y="1988455"/>
                  <a:ext cx="433893" cy="338554"/>
                </a:xfrm>
                <a:prstGeom prst="rect">
                  <a:avLst/>
                </a:prstGeom>
                <a:noFill/>
              </p:spPr>
              <p:txBody>
                <a:bodyPr wrap="square" rtlCol="0">
                  <a:spAutoFit/>
                </a:bodyPr>
                <a:lstStyle/>
                <a:p>
                  <a:pPr algn="ctr"/>
                  <a:r>
                    <a:rPr lang="en-US" sz="1600" b="1" dirty="0" smtClean="0"/>
                    <a:t>f</a:t>
                  </a:r>
                  <a:endParaRPr lang="en-US" sz="1600" b="1" dirty="0"/>
                </a:p>
              </p:txBody>
            </p:sp>
            <p:sp>
              <p:nvSpPr>
                <p:cNvPr id="52" name="TextBox 51"/>
                <p:cNvSpPr txBox="1"/>
                <p:nvPr/>
              </p:nvSpPr>
              <p:spPr>
                <a:xfrm>
                  <a:off x="3071357" y="1988455"/>
                  <a:ext cx="433893" cy="338554"/>
                </a:xfrm>
                <a:prstGeom prst="rect">
                  <a:avLst/>
                </a:prstGeom>
                <a:noFill/>
              </p:spPr>
              <p:txBody>
                <a:bodyPr wrap="square" rtlCol="0">
                  <a:spAutoFit/>
                </a:bodyPr>
                <a:lstStyle/>
                <a:p>
                  <a:pPr algn="ctr"/>
                  <a:r>
                    <a:rPr lang="en-US" sz="1600" b="1" dirty="0"/>
                    <a:t>e</a:t>
                  </a:r>
                </a:p>
              </p:txBody>
            </p:sp>
          </p:grpSp>
          <p:sp>
            <p:nvSpPr>
              <p:cNvPr id="60" name="TextBox 59"/>
              <p:cNvSpPr txBox="1"/>
              <p:nvPr/>
            </p:nvSpPr>
            <p:spPr>
              <a:xfrm>
                <a:off x="2308608" y="2328446"/>
                <a:ext cx="875969" cy="338554"/>
              </a:xfrm>
              <a:prstGeom prst="rect">
                <a:avLst/>
              </a:prstGeom>
              <a:noFill/>
            </p:spPr>
            <p:txBody>
              <a:bodyPr wrap="square" rtlCol="0">
                <a:spAutoFit/>
              </a:bodyPr>
              <a:lstStyle/>
              <a:p>
                <a:r>
                  <a:rPr lang="en-US" sz="1600" dirty="0" smtClean="0"/>
                  <a:t>mid</a:t>
                </a:r>
                <a:endParaRPr lang="en-US" sz="1600" dirty="0"/>
              </a:p>
            </p:txBody>
          </p:sp>
        </p:grpSp>
        <p:sp>
          <p:nvSpPr>
            <p:cNvPr id="61" name="TextBox 60"/>
            <p:cNvSpPr txBox="1"/>
            <p:nvPr/>
          </p:nvSpPr>
          <p:spPr>
            <a:xfrm>
              <a:off x="2462583" y="3814074"/>
              <a:ext cx="875969" cy="338554"/>
            </a:xfrm>
            <a:prstGeom prst="rect">
              <a:avLst/>
            </a:prstGeom>
            <a:noFill/>
          </p:spPr>
          <p:txBody>
            <a:bodyPr wrap="square" rtlCol="0">
              <a:spAutoFit/>
            </a:bodyPr>
            <a:lstStyle/>
            <a:p>
              <a:r>
                <a:rPr lang="en-US" sz="1600" dirty="0" smtClean="0"/>
                <a:t>mid</a:t>
              </a:r>
              <a:endParaRPr lang="en-US" sz="1600" dirty="0"/>
            </a:p>
          </p:txBody>
        </p:sp>
      </p:grpSp>
      <p:grpSp>
        <p:nvGrpSpPr>
          <p:cNvPr id="91" name="Group 90"/>
          <p:cNvGrpSpPr/>
          <p:nvPr/>
        </p:nvGrpSpPr>
        <p:grpSpPr>
          <a:xfrm>
            <a:off x="441661" y="5260023"/>
            <a:ext cx="8534980" cy="1669145"/>
            <a:chOff x="534657" y="4953000"/>
            <a:chExt cx="8534980" cy="1669145"/>
          </a:xfrm>
        </p:grpSpPr>
        <p:grpSp>
          <p:nvGrpSpPr>
            <p:cNvPr id="63" name="Group 62"/>
            <p:cNvGrpSpPr/>
            <p:nvPr/>
          </p:nvGrpSpPr>
          <p:grpSpPr>
            <a:xfrm>
              <a:off x="534657" y="5181600"/>
              <a:ext cx="1936139" cy="678545"/>
              <a:chOff x="1614708" y="1988455"/>
              <a:chExt cx="1936139" cy="678545"/>
            </a:xfrm>
          </p:grpSpPr>
          <p:grpSp>
            <p:nvGrpSpPr>
              <p:cNvPr id="64" name="Group 63"/>
              <p:cNvGrpSpPr/>
              <p:nvPr/>
            </p:nvGrpSpPr>
            <p:grpSpPr>
              <a:xfrm>
                <a:off x="1614708" y="1988455"/>
                <a:ext cx="1936139" cy="338554"/>
                <a:chOff x="1614708" y="1988455"/>
                <a:chExt cx="1936139" cy="338554"/>
              </a:xfrm>
            </p:grpSpPr>
            <p:sp>
              <p:nvSpPr>
                <p:cNvPr id="66" name="Rectangle 65"/>
                <p:cNvSpPr/>
                <p:nvPr/>
              </p:nvSpPr>
              <p:spPr>
                <a:xfrm>
                  <a:off x="1614708" y="2004615"/>
                  <a:ext cx="1936139" cy="320511"/>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3102920" y="2004615"/>
                  <a:ext cx="447927" cy="31715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1626401" y="2004615"/>
                  <a:ext cx="433893" cy="31715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p:cNvSpPr txBox="1"/>
                <p:nvPr/>
              </p:nvSpPr>
              <p:spPr>
                <a:xfrm>
                  <a:off x="1614708" y="1988455"/>
                  <a:ext cx="433893" cy="338554"/>
                </a:xfrm>
                <a:prstGeom prst="rect">
                  <a:avLst/>
                </a:prstGeom>
                <a:noFill/>
              </p:spPr>
              <p:txBody>
                <a:bodyPr wrap="square" rtlCol="0">
                  <a:spAutoFit/>
                </a:bodyPr>
                <a:lstStyle/>
                <a:p>
                  <a:pPr algn="ctr"/>
                  <a:r>
                    <a:rPr lang="en-US" sz="1600" b="1" dirty="0" smtClean="0"/>
                    <a:t>f</a:t>
                  </a:r>
                  <a:endParaRPr lang="en-US" sz="1600" b="1" dirty="0"/>
                </a:p>
              </p:txBody>
            </p:sp>
            <p:sp>
              <p:nvSpPr>
                <p:cNvPr id="70" name="TextBox 69"/>
                <p:cNvSpPr txBox="1"/>
                <p:nvPr/>
              </p:nvSpPr>
              <p:spPr>
                <a:xfrm>
                  <a:off x="3071357" y="1988455"/>
                  <a:ext cx="433893" cy="338554"/>
                </a:xfrm>
                <a:prstGeom prst="rect">
                  <a:avLst/>
                </a:prstGeom>
                <a:noFill/>
              </p:spPr>
              <p:txBody>
                <a:bodyPr wrap="square" rtlCol="0">
                  <a:spAutoFit/>
                </a:bodyPr>
                <a:lstStyle/>
                <a:p>
                  <a:pPr algn="ctr"/>
                  <a:r>
                    <a:rPr lang="en-US" sz="1600" b="1" dirty="0"/>
                    <a:t>e</a:t>
                  </a:r>
                </a:p>
              </p:txBody>
            </p:sp>
          </p:grpSp>
          <p:sp>
            <p:nvSpPr>
              <p:cNvPr id="65" name="TextBox 64"/>
              <p:cNvSpPr txBox="1"/>
              <p:nvPr/>
            </p:nvSpPr>
            <p:spPr>
              <a:xfrm>
                <a:off x="2308608" y="2328446"/>
                <a:ext cx="875969" cy="338554"/>
              </a:xfrm>
              <a:prstGeom prst="rect">
                <a:avLst/>
              </a:prstGeom>
              <a:noFill/>
            </p:spPr>
            <p:txBody>
              <a:bodyPr wrap="square" rtlCol="0">
                <a:spAutoFit/>
              </a:bodyPr>
              <a:lstStyle/>
              <a:p>
                <a:r>
                  <a:rPr lang="en-US" sz="1600" dirty="0" smtClean="0"/>
                  <a:t>mid</a:t>
                </a:r>
                <a:endParaRPr lang="en-US" sz="1600" dirty="0"/>
              </a:p>
            </p:txBody>
          </p:sp>
        </p:grpSp>
        <p:grpSp>
          <p:nvGrpSpPr>
            <p:cNvPr id="73" name="Group 72"/>
            <p:cNvGrpSpPr/>
            <p:nvPr/>
          </p:nvGrpSpPr>
          <p:grpSpPr>
            <a:xfrm>
              <a:off x="4199508" y="4953000"/>
              <a:ext cx="372492" cy="338554"/>
              <a:chOff x="3999405" y="5181304"/>
              <a:chExt cx="372492" cy="338554"/>
            </a:xfrm>
          </p:grpSpPr>
          <p:sp>
            <p:nvSpPr>
              <p:cNvPr id="71" name="Rectangle 70"/>
              <p:cNvSpPr/>
              <p:nvPr/>
            </p:nvSpPr>
            <p:spPr>
              <a:xfrm>
                <a:off x="3999405" y="5189452"/>
                <a:ext cx="360212" cy="327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p:cNvSpPr txBox="1"/>
              <p:nvPr/>
            </p:nvSpPr>
            <p:spPr>
              <a:xfrm>
                <a:off x="4011685" y="5181304"/>
                <a:ext cx="360212" cy="338554"/>
              </a:xfrm>
              <a:prstGeom prst="rect">
                <a:avLst/>
              </a:prstGeom>
              <a:noFill/>
            </p:spPr>
            <p:txBody>
              <a:bodyPr wrap="square" rtlCol="0">
                <a:spAutoFit/>
              </a:bodyPr>
              <a:lstStyle/>
              <a:p>
                <a:pPr algn="ctr"/>
                <a:r>
                  <a:rPr lang="en-US" sz="1600" b="1" dirty="0" smtClean="0"/>
                  <a:t>x</a:t>
                </a:r>
                <a:endParaRPr lang="en-US" sz="1600" b="1" dirty="0"/>
              </a:p>
            </p:txBody>
          </p:sp>
        </p:grpSp>
        <p:grpSp>
          <p:nvGrpSpPr>
            <p:cNvPr id="74" name="Group 73"/>
            <p:cNvGrpSpPr/>
            <p:nvPr/>
          </p:nvGrpSpPr>
          <p:grpSpPr>
            <a:xfrm>
              <a:off x="4187228" y="5943600"/>
              <a:ext cx="372492" cy="338554"/>
              <a:chOff x="3999405" y="5181304"/>
              <a:chExt cx="372492" cy="338554"/>
            </a:xfrm>
          </p:grpSpPr>
          <p:sp>
            <p:nvSpPr>
              <p:cNvPr id="75" name="Rectangle 74"/>
              <p:cNvSpPr/>
              <p:nvPr/>
            </p:nvSpPr>
            <p:spPr>
              <a:xfrm>
                <a:off x="3999405" y="5189452"/>
                <a:ext cx="360212" cy="327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p:cNvSpPr txBox="1"/>
              <p:nvPr/>
            </p:nvSpPr>
            <p:spPr>
              <a:xfrm>
                <a:off x="4011685" y="5181304"/>
                <a:ext cx="360212" cy="338554"/>
              </a:xfrm>
              <a:prstGeom prst="rect">
                <a:avLst/>
              </a:prstGeom>
              <a:noFill/>
            </p:spPr>
            <p:txBody>
              <a:bodyPr wrap="square" rtlCol="0">
                <a:spAutoFit/>
              </a:bodyPr>
              <a:lstStyle/>
              <a:p>
                <a:pPr algn="ctr"/>
                <a:r>
                  <a:rPr lang="en-US" sz="1600" b="1" dirty="0" smtClean="0"/>
                  <a:t>x</a:t>
                </a:r>
                <a:endParaRPr lang="en-US" sz="1600" b="1" dirty="0"/>
              </a:p>
            </p:txBody>
          </p:sp>
        </p:grpSp>
        <p:grpSp>
          <p:nvGrpSpPr>
            <p:cNvPr id="77" name="Group 76"/>
            <p:cNvGrpSpPr/>
            <p:nvPr/>
          </p:nvGrpSpPr>
          <p:grpSpPr>
            <a:xfrm>
              <a:off x="5257800" y="5943600"/>
              <a:ext cx="1936139" cy="678545"/>
              <a:chOff x="1614708" y="1988455"/>
              <a:chExt cx="1936139" cy="678545"/>
            </a:xfrm>
          </p:grpSpPr>
          <p:grpSp>
            <p:nvGrpSpPr>
              <p:cNvPr id="78" name="Group 77"/>
              <p:cNvGrpSpPr/>
              <p:nvPr/>
            </p:nvGrpSpPr>
            <p:grpSpPr>
              <a:xfrm>
                <a:off x="1614708" y="1988455"/>
                <a:ext cx="1936139" cy="338554"/>
                <a:chOff x="1614708" y="1988455"/>
                <a:chExt cx="1936139" cy="338554"/>
              </a:xfrm>
            </p:grpSpPr>
            <p:sp>
              <p:nvSpPr>
                <p:cNvPr id="80" name="Rectangle 79"/>
                <p:cNvSpPr/>
                <p:nvPr/>
              </p:nvSpPr>
              <p:spPr>
                <a:xfrm>
                  <a:off x="1614708" y="2004615"/>
                  <a:ext cx="1936139" cy="320511"/>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3102920" y="2004615"/>
                  <a:ext cx="447927" cy="31715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1626401" y="2004615"/>
                  <a:ext cx="433893" cy="31715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p:cNvSpPr txBox="1"/>
                <p:nvPr/>
              </p:nvSpPr>
              <p:spPr>
                <a:xfrm>
                  <a:off x="1614708" y="1988455"/>
                  <a:ext cx="433893" cy="338554"/>
                </a:xfrm>
                <a:prstGeom prst="rect">
                  <a:avLst/>
                </a:prstGeom>
                <a:noFill/>
              </p:spPr>
              <p:txBody>
                <a:bodyPr wrap="square" rtlCol="0">
                  <a:spAutoFit/>
                </a:bodyPr>
                <a:lstStyle/>
                <a:p>
                  <a:pPr algn="ctr"/>
                  <a:r>
                    <a:rPr lang="en-US" sz="1600" b="1" dirty="0"/>
                    <a:t>f</a:t>
                  </a:r>
                  <a:r>
                    <a:rPr lang="en-US" sz="1600" b="1" dirty="0" smtClean="0"/>
                    <a:t>’</a:t>
                  </a:r>
                  <a:endParaRPr lang="en-US" sz="1600" b="1" dirty="0"/>
                </a:p>
              </p:txBody>
            </p:sp>
            <p:sp>
              <p:nvSpPr>
                <p:cNvPr id="84" name="TextBox 83"/>
                <p:cNvSpPr txBox="1"/>
                <p:nvPr/>
              </p:nvSpPr>
              <p:spPr>
                <a:xfrm>
                  <a:off x="3071357" y="1988455"/>
                  <a:ext cx="433893" cy="338554"/>
                </a:xfrm>
                <a:prstGeom prst="rect">
                  <a:avLst/>
                </a:prstGeom>
                <a:noFill/>
              </p:spPr>
              <p:txBody>
                <a:bodyPr wrap="square" rtlCol="0">
                  <a:spAutoFit/>
                </a:bodyPr>
                <a:lstStyle/>
                <a:p>
                  <a:pPr algn="ctr"/>
                  <a:r>
                    <a:rPr lang="en-US" sz="1600" b="1" dirty="0"/>
                    <a:t>e</a:t>
                  </a:r>
                  <a:r>
                    <a:rPr lang="en-US" sz="1600" b="1" dirty="0" smtClean="0"/>
                    <a:t>’</a:t>
                  </a:r>
                  <a:endParaRPr lang="en-US" sz="1600" b="1" dirty="0"/>
                </a:p>
              </p:txBody>
            </p:sp>
          </p:grpSp>
          <p:sp>
            <p:nvSpPr>
              <p:cNvPr id="79" name="TextBox 78"/>
              <p:cNvSpPr txBox="1"/>
              <p:nvPr/>
            </p:nvSpPr>
            <p:spPr>
              <a:xfrm>
                <a:off x="2308608" y="2328446"/>
                <a:ext cx="875969" cy="338554"/>
              </a:xfrm>
              <a:prstGeom prst="rect">
                <a:avLst/>
              </a:prstGeom>
              <a:noFill/>
            </p:spPr>
            <p:txBody>
              <a:bodyPr wrap="square" rtlCol="0">
                <a:spAutoFit/>
              </a:bodyPr>
              <a:lstStyle/>
              <a:p>
                <a:r>
                  <a:rPr lang="en-US" sz="1600" dirty="0" smtClean="0"/>
                  <a:t>mid</a:t>
                </a:r>
                <a:endParaRPr lang="en-US" sz="1600" dirty="0"/>
              </a:p>
            </p:txBody>
          </p:sp>
        </p:grpSp>
        <p:cxnSp>
          <p:nvCxnSpPr>
            <p:cNvPr id="85" name="Straight Arrow Connector 84"/>
            <p:cNvCxnSpPr>
              <a:stCxn id="75" idx="3"/>
              <a:endCxn id="80" idx="1"/>
            </p:cNvCxnSpPr>
            <p:nvPr/>
          </p:nvCxnSpPr>
          <p:spPr>
            <a:xfrm>
              <a:off x="4547440" y="6115272"/>
              <a:ext cx="710360" cy="474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4823867" y="4961148"/>
              <a:ext cx="1605874" cy="338554"/>
            </a:xfrm>
            <a:prstGeom prst="rect">
              <a:avLst/>
            </a:prstGeom>
            <a:noFill/>
          </p:spPr>
          <p:txBody>
            <a:bodyPr wrap="square" rtlCol="0">
              <a:spAutoFit/>
            </a:bodyPr>
            <a:lstStyle/>
            <a:p>
              <a:r>
                <a:rPr lang="en-US" sz="1600" b="1" dirty="0" smtClean="0"/>
                <a:t>{ f=x, e=x }</a:t>
              </a:r>
              <a:endParaRPr lang="en-US" sz="1600" b="1" dirty="0"/>
            </a:p>
          </p:txBody>
        </p:sp>
        <p:sp>
          <p:nvSpPr>
            <p:cNvPr id="89" name="TextBox 88"/>
            <p:cNvSpPr txBox="1"/>
            <p:nvPr/>
          </p:nvSpPr>
          <p:spPr>
            <a:xfrm>
              <a:off x="7335275" y="5968084"/>
              <a:ext cx="1734362" cy="338554"/>
            </a:xfrm>
            <a:prstGeom prst="rect">
              <a:avLst/>
            </a:prstGeom>
            <a:noFill/>
          </p:spPr>
          <p:txBody>
            <a:bodyPr wrap="square" rtlCol="0">
              <a:spAutoFit/>
            </a:bodyPr>
            <a:lstStyle/>
            <a:p>
              <a:r>
                <a:rPr lang="en-US" sz="1600" b="1" dirty="0" smtClean="0"/>
                <a:t>{ f=x, e=e’ }</a:t>
              </a:r>
              <a:endParaRPr lang="en-US" sz="1600" b="1" dirty="0"/>
            </a:p>
          </p:txBody>
        </p:sp>
        <p:sp>
          <p:nvSpPr>
            <p:cNvPr id="90" name="Right Arrow 89"/>
            <p:cNvSpPr/>
            <p:nvPr/>
          </p:nvSpPr>
          <p:spPr>
            <a:xfrm>
              <a:off x="2900567" y="5514914"/>
              <a:ext cx="604683" cy="175954"/>
            </a:xfrm>
            <a:prstGeom prst="rightArrow">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3" name="Straight Connector 92"/>
          <p:cNvCxnSpPr/>
          <p:nvPr/>
        </p:nvCxnSpPr>
        <p:spPr>
          <a:xfrm>
            <a:off x="5434072" y="1795120"/>
            <a:ext cx="0" cy="280804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3" name="Group 172"/>
          <p:cNvGrpSpPr/>
          <p:nvPr/>
        </p:nvGrpSpPr>
        <p:grpSpPr>
          <a:xfrm>
            <a:off x="5598697" y="1314227"/>
            <a:ext cx="3377944" cy="1915299"/>
            <a:chOff x="5598697" y="1314227"/>
            <a:chExt cx="3377944" cy="1915299"/>
          </a:xfrm>
        </p:grpSpPr>
        <p:grpSp>
          <p:nvGrpSpPr>
            <p:cNvPr id="170" name="Group 169"/>
            <p:cNvGrpSpPr/>
            <p:nvPr/>
          </p:nvGrpSpPr>
          <p:grpSpPr>
            <a:xfrm>
              <a:off x="5598697" y="1314227"/>
              <a:ext cx="3377944" cy="1915299"/>
              <a:chOff x="5598697" y="1314227"/>
              <a:chExt cx="3377944" cy="1915299"/>
            </a:xfrm>
          </p:grpSpPr>
          <p:grpSp>
            <p:nvGrpSpPr>
              <p:cNvPr id="108" name="Group 107"/>
              <p:cNvGrpSpPr/>
              <p:nvPr/>
            </p:nvGrpSpPr>
            <p:grpSpPr>
              <a:xfrm>
                <a:off x="5598697" y="1314227"/>
                <a:ext cx="2368277" cy="1070367"/>
                <a:chOff x="5710111" y="1511693"/>
                <a:chExt cx="2368277" cy="1070367"/>
              </a:xfrm>
            </p:grpSpPr>
            <p:sp>
              <p:nvSpPr>
                <p:cNvPr id="99" name="Rectangle 98"/>
                <p:cNvSpPr/>
                <p:nvPr/>
              </p:nvSpPr>
              <p:spPr>
                <a:xfrm>
                  <a:off x="6213589" y="2047262"/>
                  <a:ext cx="360212" cy="327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0" name="Straight Arrow Connector 99"/>
                <p:cNvCxnSpPr>
                  <a:stCxn id="99" idx="3"/>
                </p:cNvCxnSpPr>
                <p:nvPr/>
              </p:nvCxnSpPr>
              <p:spPr>
                <a:xfrm>
                  <a:off x="6573801" y="2210786"/>
                  <a:ext cx="507571"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6225869" y="2039113"/>
                  <a:ext cx="360212" cy="338554"/>
                </a:xfrm>
                <a:prstGeom prst="rect">
                  <a:avLst/>
                </a:prstGeom>
                <a:noFill/>
              </p:spPr>
              <p:txBody>
                <a:bodyPr wrap="square" rtlCol="0">
                  <a:spAutoFit/>
                </a:bodyPr>
                <a:lstStyle/>
                <a:p>
                  <a:pPr algn="ctr"/>
                  <a:r>
                    <a:rPr lang="en-US" sz="1600" b="1" dirty="0"/>
                    <a:t>a</a:t>
                  </a:r>
                </a:p>
              </p:txBody>
            </p:sp>
            <p:cxnSp>
              <p:nvCxnSpPr>
                <p:cNvPr id="102" name="Straight Arrow Connector 101"/>
                <p:cNvCxnSpPr>
                  <a:endCxn id="99" idx="0"/>
                </p:cNvCxnSpPr>
                <p:nvPr/>
              </p:nvCxnSpPr>
              <p:spPr>
                <a:xfrm>
                  <a:off x="6135816" y="1775886"/>
                  <a:ext cx="257879" cy="27137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5710111" y="1511693"/>
                  <a:ext cx="875969" cy="338554"/>
                </a:xfrm>
                <a:prstGeom prst="rect">
                  <a:avLst/>
                </a:prstGeom>
                <a:noFill/>
              </p:spPr>
              <p:txBody>
                <a:bodyPr wrap="square" rtlCol="0">
                  <a:spAutoFit/>
                </a:bodyPr>
                <a:lstStyle/>
                <a:p>
                  <a:r>
                    <a:rPr lang="en-US" sz="1600" dirty="0" smtClean="0"/>
                    <a:t>head</a:t>
                  </a:r>
                  <a:endParaRPr lang="en-US" sz="1600" dirty="0"/>
                </a:p>
              </p:txBody>
            </p:sp>
            <p:sp>
              <p:nvSpPr>
                <p:cNvPr id="104" name="Rectangle 103"/>
                <p:cNvSpPr/>
                <p:nvPr/>
              </p:nvSpPr>
              <p:spPr>
                <a:xfrm>
                  <a:off x="7081372" y="2035590"/>
                  <a:ext cx="360212" cy="327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p:cNvSpPr txBox="1"/>
                <p:nvPr/>
              </p:nvSpPr>
              <p:spPr>
                <a:xfrm>
                  <a:off x="7081372" y="2039113"/>
                  <a:ext cx="360212" cy="338554"/>
                </a:xfrm>
                <a:prstGeom prst="rect">
                  <a:avLst/>
                </a:prstGeom>
                <a:noFill/>
              </p:spPr>
              <p:txBody>
                <a:bodyPr wrap="square" rtlCol="0">
                  <a:spAutoFit/>
                </a:bodyPr>
                <a:lstStyle/>
                <a:p>
                  <a:pPr algn="ctr"/>
                  <a:r>
                    <a:rPr lang="en-US" sz="1600" b="1" dirty="0" smtClean="0"/>
                    <a:t>b</a:t>
                  </a:r>
                  <a:endParaRPr lang="en-US" sz="1600" b="1" dirty="0"/>
                </a:p>
              </p:txBody>
            </p:sp>
            <p:sp>
              <p:nvSpPr>
                <p:cNvPr id="106" name="Trapezoid 105"/>
                <p:cNvSpPr/>
                <p:nvPr/>
              </p:nvSpPr>
              <p:spPr bwMode="auto">
                <a:xfrm flipV="1">
                  <a:off x="7846822" y="2418536"/>
                  <a:ext cx="231566" cy="163524"/>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cxnSp>
              <p:nvCxnSpPr>
                <p:cNvPr id="107" name="Shape 61"/>
                <p:cNvCxnSpPr>
                  <a:stCxn id="104" idx="3"/>
                  <a:endCxn id="106" idx="2"/>
                </p:cNvCxnSpPr>
                <p:nvPr/>
              </p:nvCxnSpPr>
              <p:spPr bwMode="auto">
                <a:xfrm>
                  <a:off x="7441584" y="2199114"/>
                  <a:ext cx="521021" cy="219422"/>
                </a:xfrm>
                <a:prstGeom prst="bentConnector2">
                  <a:avLst/>
                </a:prstGeom>
                <a:solidFill>
                  <a:schemeClr val="accent1"/>
                </a:solidFill>
                <a:ln w="22225" cap="flat" cmpd="sng" algn="ctr">
                  <a:solidFill>
                    <a:schemeClr val="tx1"/>
                  </a:solidFill>
                  <a:prstDash val="solid"/>
                  <a:round/>
                  <a:headEnd type="none" w="med" len="med"/>
                  <a:tailEnd type="arrow"/>
                </a:ln>
                <a:effectLst/>
              </p:spPr>
            </p:cxnSp>
          </p:grpSp>
          <p:grpSp>
            <p:nvGrpSpPr>
              <p:cNvPr id="121" name="Group 120"/>
              <p:cNvGrpSpPr/>
              <p:nvPr/>
            </p:nvGrpSpPr>
            <p:grpSpPr>
              <a:xfrm>
                <a:off x="6103551" y="2392212"/>
                <a:ext cx="2873090" cy="837314"/>
                <a:chOff x="5993843" y="2559927"/>
                <a:chExt cx="2873090" cy="837314"/>
              </a:xfrm>
            </p:grpSpPr>
            <p:sp>
              <p:nvSpPr>
                <p:cNvPr id="109" name="Rectangle 108"/>
                <p:cNvSpPr/>
                <p:nvPr/>
              </p:nvSpPr>
              <p:spPr>
                <a:xfrm>
                  <a:off x="6471591" y="2850771"/>
                  <a:ext cx="360212" cy="327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p:cNvSpPr txBox="1"/>
                <p:nvPr/>
              </p:nvSpPr>
              <p:spPr>
                <a:xfrm>
                  <a:off x="6483871" y="2842623"/>
                  <a:ext cx="360212" cy="338554"/>
                </a:xfrm>
                <a:prstGeom prst="rect">
                  <a:avLst/>
                </a:prstGeom>
                <a:noFill/>
              </p:spPr>
              <p:txBody>
                <a:bodyPr wrap="square" rtlCol="0">
                  <a:spAutoFit/>
                </a:bodyPr>
                <a:lstStyle/>
                <a:p>
                  <a:pPr algn="ctr"/>
                  <a:r>
                    <a:rPr lang="en-US" sz="1600" b="1" dirty="0"/>
                    <a:t>a</a:t>
                  </a:r>
                </a:p>
              </p:txBody>
            </p:sp>
            <p:sp>
              <p:nvSpPr>
                <p:cNvPr id="111" name="Trapezoid 110"/>
                <p:cNvSpPr/>
                <p:nvPr/>
              </p:nvSpPr>
              <p:spPr bwMode="auto">
                <a:xfrm flipV="1">
                  <a:off x="5993843" y="3233717"/>
                  <a:ext cx="231566" cy="163524"/>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cxnSp>
              <p:nvCxnSpPr>
                <p:cNvPr id="112" name="Shape 61"/>
                <p:cNvCxnSpPr>
                  <a:stCxn id="109" idx="1"/>
                  <a:endCxn id="111" idx="2"/>
                </p:cNvCxnSpPr>
                <p:nvPr/>
              </p:nvCxnSpPr>
              <p:spPr bwMode="auto">
                <a:xfrm rot="10800000" flipV="1">
                  <a:off x="6109626" y="3014295"/>
                  <a:ext cx="361965" cy="219422"/>
                </a:xfrm>
                <a:prstGeom prst="bentConnector2">
                  <a:avLst/>
                </a:prstGeom>
                <a:solidFill>
                  <a:schemeClr val="accent1"/>
                </a:solidFill>
                <a:ln w="22225" cap="flat" cmpd="sng" algn="ctr">
                  <a:solidFill>
                    <a:schemeClr val="tx1"/>
                  </a:solidFill>
                  <a:prstDash val="solid"/>
                  <a:round/>
                  <a:headEnd type="none" w="med" len="med"/>
                  <a:tailEnd type="arrow"/>
                </a:ln>
                <a:effectLst/>
              </p:spPr>
            </p:cxnSp>
            <p:sp>
              <p:nvSpPr>
                <p:cNvPr id="113" name="Rectangle 112"/>
                <p:cNvSpPr/>
                <p:nvPr/>
              </p:nvSpPr>
              <p:spPr>
                <a:xfrm>
                  <a:off x="7332972" y="2839452"/>
                  <a:ext cx="360212" cy="327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TextBox 113"/>
                <p:cNvSpPr txBox="1"/>
                <p:nvPr/>
              </p:nvSpPr>
              <p:spPr>
                <a:xfrm>
                  <a:off x="7332972" y="2842976"/>
                  <a:ext cx="360212" cy="338554"/>
                </a:xfrm>
                <a:prstGeom prst="rect">
                  <a:avLst/>
                </a:prstGeom>
                <a:noFill/>
              </p:spPr>
              <p:txBody>
                <a:bodyPr wrap="square" rtlCol="0">
                  <a:spAutoFit/>
                </a:bodyPr>
                <a:lstStyle/>
                <a:p>
                  <a:pPr algn="ctr"/>
                  <a:r>
                    <a:rPr lang="en-US" sz="1600" b="1" dirty="0" smtClean="0"/>
                    <a:t>b</a:t>
                  </a:r>
                  <a:endParaRPr lang="en-US" sz="1600" b="1" dirty="0"/>
                </a:p>
              </p:txBody>
            </p:sp>
            <p:cxnSp>
              <p:nvCxnSpPr>
                <p:cNvPr id="115" name="Straight Arrow Connector 114"/>
                <p:cNvCxnSpPr>
                  <a:stCxn id="116" idx="1"/>
                  <a:endCxn id="114" idx="3"/>
                </p:cNvCxnSpPr>
                <p:nvPr/>
              </p:nvCxnSpPr>
              <p:spPr>
                <a:xfrm flipH="1">
                  <a:off x="7693184" y="2729204"/>
                  <a:ext cx="297779" cy="283049"/>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7990963" y="2559927"/>
                  <a:ext cx="875970" cy="338554"/>
                </a:xfrm>
                <a:prstGeom prst="rect">
                  <a:avLst/>
                </a:prstGeom>
                <a:noFill/>
              </p:spPr>
              <p:txBody>
                <a:bodyPr wrap="square" rtlCol="0">
                  <a:spAutoFit/>
                </a:bodyPr>
                <a:lstStyle/>
                <a:p>
                  <a:r>
                    <a:rPr lang="en-US" sz="1600" dirty="0" smtClean="0"/>
                    <a:t>head</a:t>
                  </a:r>
                  <a:endParaRPr lang="en-US" sz="1600" dirty="0"/>
                </a:p>
              </p:txBody>
            </p:sp>
            <p:cxnSp>
              <p:nvCxnSpPr>
                <p:cNvPr id="117" name="Straight Arrow Connector 116"/>
                <p:cNvCxnSpPr>
                  <a:stCxn id="113" idx="1"/>
                  <a:endCxn id="110" idx="3"/>
                </p:cNvCxnSpPr>
                <p:nvPr/>
              </p:nvCxnSpPr>
              <p:spPr>
                <a:xfrm flipH="1">
                  <a:off x="6844083" y="3002976"/>
                  <a:ext cx="488889" cy="892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sp>
          <p:nvSpPr>
            <p:cNvPr id="167" name="Down Arrow 166"/>
            <p:cNvSpPr/>
            <p:nvPr/>
          </p:nvSpPr>
          <p:spPr>
            <a:xfrm>
              <a:off x="6714981" y="2267956"/>
              <a:ext cx="129385" cy="238568"/>
            </a:xfrm>
            <a:prstGeom prst="downArrow">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4" name="Group 173"/>
          <p:cNvGrpSpPr/>
          <p:nvPr/>
        </p:nvGrpSpPr>
        <p:grpSpPr>
          <a:xfrm>
            <a:off x="5561143" y="3267797"/>
            <a:ext cx="2229824" cy="1813002"/>
            <a:chOff x="5561143" y="3267797"/>
            <a:chExt cx="2229824" cy="1813002"/>
          </a:xfrm>
        </p:grpSpPr>
        <p:grpSp>
          <p:nvGrpSpPr>
            <p:cNvPr id="171" name="Group 170"/>
            <p:cNvGrpSpPr/>
            <p:nvPr/>
          </p:nvGrpSpPr>
          <p:grpSpPr>
            <a:xfrm>
              <a:off x="5561143" y="3267797"/>
              <a:ext cx="2229824" cy="1813002"/>
              <a:chOff x="5561143" y="3267797"/>
              <a:chExt cx="2229824" cy="1813002"/>
            </a:xfrm>
          </p:grpSpPr>
          <p:grpSp>
            <p:nvGrpSpPr>
              <p:cNvPr id="124" name="Group 123"/>
              <p:cNvGrpSpPr/>
              <p:nvPr/>
            </p:nvGrpSpPr>
            <p:grpSpPr>
              <a:xfrm>
                <a:off x="5561143" y="3267797"/>
                <a:ext cx="1540095" cy="995787"/>
                <a:chOff x="5636700" y="1599719"/>
                <a:chExt cx="1540095" cy="995787"/>
              </a:xfrm>
            </p:grpSpPr>
            <p:sp>
              <p:nvSpPr>
                <p:cNvPr id="135" name="Rectangle 134"/>
                <p:cNvSpPr/>
                <p:nvPr/>
              </p:nvSpPr>
              <p:spPr>
                <a:xfrm>
                  <a:off x="6213589" y="2047262"/>
                  <a:ext cx="360212" cy="327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TextBox 136"/>
                <p:cNvSpPr txBox="1"/>
                <p:nvPr/>
              </p:nvSpPr>
              <p:spPr>
                <a:xfrm>
                  <a:off x="6225869" y="2039113"/>
                  <a:ext cx="360212" cy="338554"/>
                </a:xfrm>
                <a:prstGeom prst="rect">
                  <a:avLst/>
                </a:prstGeom>
                <a:noFill/>
              </p:spPr>
              <p:txBody>
                <a:bodyPr wrap="square" rtlCol="0">
                  <a:spAutoFit/>
                </a:bodyPr>
                <a:lstStyle/>
                <a:p>
                  <a:pPr algn="ctr"/>
                  <a:r>
                    <a:rPr lang="en-US" sz="1600" b="1" dirty="0"/>
                    <a:t>a</a:t>
                  </a:r>
                </a:p>
              </p:txBody>
            </p:sp>
            <p:cxnSp>
              <p:nvCxnSpPr>
                <p:cNvPr id="138" name="Straight Arrow Connector 137"/>
                <p:cNvCxnSpPr>
                  <a:endCxn id="137" idx="1"/>
                </p:cNvCxnSpPr>
                <p:nvPr/>
              </p:nvCxnSpPr>
              <p:spPr>
                <a:xfrm>
                  <a:off x="5955710" y="1942767"/>
                  <a:ext cx="270159" cy="265623"/>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9" name="TextBox 138"/>
                <p:cNvSpPr txBox="1"/>
                <p:nvPr/>
              </p:nvSpPr>
              <p:spPr>
                <a:xfrm>
                  <a:off x="5636700" y="1599719"/>
                  <a:ext cx="875969" cy="338554"/>
                </a:xfrm>
                <a:prstGeom prst="rect">
                  <a:avLst/>
                </a:prstGeom>
                <a:noFill/>
              </p:spPr>
              <p:txBody>
                <a:bodyPr wrap="square" rtlCol="0">
                  <a:spAutoFit/>
                </a:bodyPr>
                <a:lstStyle/>
                <a:p>
                  <a:r>
                    <a:rPr lang="en-US" sz="1600" dirty="0" smtClean="0"/>
                    <a:t>head</a:t>
                  </a:r>
                  <a:endParaRPr lang="en-US" sz="1600" dirty="0"/>
                </a:p>
              </p:txBody>
            </p:sp>
            <p:sp>
              <p:nvSpPr>
                <p:cNvPr id="142" name="Trapezoid 141"/>
                <p:cNvSpPr/>
                <p:nvPr/>
              </p:nvSpPr>
              <p:spPr bwMode="auto">
                <a:xfrm flipV="1">
                  <a:off x="6945229" y="2431982"/>
                  <a:ext cx="231566" cy="163524"/>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cxnSp>
              <p:nvCxnSpPr>
                <p:cNvPr id="143" name="Shape 61"/>
                <p:cNvCxnSpPr>
                  <a:stCxn id="137" idx="3"/>
                  <a:endCxn id="142" idx="2"/>
                </p:cNvCxnSpPr>
                <p:nvPr/>
              </p:nvCxnSpPr>
              <p:spPr bwMode="auto">
                <a:xfrm>
                  <a:off x="6586081" y="2208390"/>
                  <a:ext cx="474931" cy="223592"/>
                </a:xfrm>
                <a:prstGeom prst="bentConnector2">
                  <a:avLst/>
                </a:prstGeom>
                <a:solidFill>
                  <a:schemeClr val="accent1"/>
                </a:solidFill>
                <a:ln w="22225" cap="flat" cmpd="sng" algn="ctr">
                  <a:solidFill>
                    <a:schemeClr val="tx1"/>
                  </a:solidFill>
                  <a:prstDash val="solid"/>
                  <a:round/>
                  <a:headEnd type="none" w="med" len="med"/>
                  <a:tailEnd type="arrow"/>
                </a:ln>
                <a:effectLst/>
              </p:spPr>
            </p:cxnSp>
          </p:grpSp>
          <p:grpSp>
            <p:nvGrpSpPr>
              <p:cNvPr id="125" name="Group 124"/>
              <p:cNvGrpSpPr/>
              <p:nvPr/>
            </p:nvGrpSpPr>
            <p:grpSpPr>
              <a:xfrm>
                <a:off x="5779258" y="4330508"/>
                <a:ext cx="2011709" cy="750291"/>
                <a:chOff x="5993843" y="2646950"/>
                <a:chExt cx="2011709" cy="750291"/>
              </a:xfrm>
            </p:grpSpPr>
            <p:sp>
              <p:nvSpPr>
                <p:cNvPr id="128" name="Trapezoid 127"/>
                <p:cNvSpPr/>
                <p:nvPr/>
              </p:nvSpPr>
              <p:spPr bwMode="auto">
                <a:xfrm flipV="1">
                  <a:off x="5993843" y="3233717"/>
                  <a:ext cx="231566" cy="163524"/>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cxnSp>
              <p:nvCxnSpPr>
                <p:cNvPr id="129" name="Shape 61"/>
                <p:cNvCxnSpPr>
                  <a:stCxn id="130" idx="1"/>
                  <a:endCxn id="128" idx="2"/>
                </p:cNvCxnSpPr>
                <p:nvPr/>
              </p:nvCxnSpPr>
              <p:spPr bwMode="auto">
                <a:xfrm rot="10800000" flipV="1">
                  <a:off x="6109627" y="3002975"/>
                  <a:ext cx="361965" cy="230741"/>
                </a:xfrm>
                <a:prstGeom prst="bentConnector2">
                  <a:avLst/>
                </a:prstGeom>
                <a:solidFill>
                  <a:schemeClr val="accent1"/>
                </a:solidFill>
                <a:ln w="22225" cap="flat" cmpd="sng" algn="ctr">
                  <a:solidFill>
                    <a:schemeClr val="tx1"/>
                  </a:solidFill>
                  <a:prstDash val="solid"/>
                  <a:round/>
                  <a:headEnd type="none" w="med" len="med"/>
                  <a:tailEnd type="arrow"/>
                </a:ln>
                <a:effectLst/>
              </p:spPr>
            </p:cxnSp>
            <p:sp>
              <p:nvSpPr>
                <p:cNvPr id="130" name="Rectangle 129"/>
                <p:cNvSpPr/>
                <p:nvPr/>
              </p:nvSpPr>
              <p:spPr>
                <a:xfrm>
                  <a:off x="6471591" y="2839452"/>
                  <a:ext cx="360212" cy="327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TextBox 130"/>
                <p:cNvSpPr txBox="1"/>
                <p:nvPr/>
              </p:nvSpPr>
              <p:spPr>
                <a:xfrm>
                  <a:off x="6471591" y="2842976"/>
                  <a:ext cx="360212" cy="338554"/>
                </a:xfrm>
                <a:prstGeom prst="rect">
                  <a:avLst/>
                </a:prstGeom>
                <a:noFill/>
              </p:spPr>
              <p:txBody>
                <a:bodyPr wrap="square" rtlCol="0">
                  <a:spAutoFit/>
                </a:bodyPr>
                <a:lstStyle/>
                <a:p>
                  <a:pPr algn="ctr"/>
                  <a:r>
                    <a:rPr lang="en-US" sz="1600" b="1" dirty="0"/>
                    <a:t>a</a:t>
                  </a:r>
                </a:p>
              </p:txBody>
            </p:sp>
            <p:cxnSp>
              <p:nvCxnSpPr>
                <p:cNvPr id="132" name="Straight Arrow Connector 131"/>
                <p:cNvCxnSpPr>
                  <a:stCxn id="133" idx="1"/>
                  <a:endCxn id="131" idx="3"/>
                </p:cNvCxnSpPr>
                <p:nvPr/>
              </p:nvCxnSpPr>
              <p:spPr>
                <a:xfrm flipH="1">
                  <a:off x="6831803" y="2816227"/>
                  <a:ext cx="297779" cy="19602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3" name="TextBox 132"/>
                <p:cNvSpPr txBox="1"/>
                <p:nvPr/>
              </p:nvSpPr>
              <p:spPr>
                <a:xfrm>
                  <a:off x="7129582" y="2646950"/>
                  <a:ext cx="875970" cy="338554"/>
                </a:xfrm>
                <a:prstGeom prst="rect">
                  <a:avLst/>
                </a:prstGeom>
                <a:noFill/>
              </p:spPr>
              <p:txBody>
                <a:bodyPr wrap="square" rtlCol="0">
                  <a:spAutoFit/>
                </a:bodyPr>
                <a:lstStyle/>
                <a:p>
                  <a:r>
                    <a:rPr lang="en-US" sz="1600" dirty="0" smtClean="0"/>
                    <a:t>head</a:t>
                  </a:r>
                  <a:endParaRPr lang="en-US" sz="1600" dirty="0"/>
                </a:p>
              </p:txBody>
            </p:sp>
          </p:grpSp>
        </p:grpSp>
        <p:sp>
          <p:nvSpPr>
            <p:cNvPr id="168" name="Down Arrow 167"/>
            <p:cNvSpPr/>
            <p:nvPr/>
          </p:nvSpPr>
          <p:spPr>
            <a:xfrm>
              <a:off x="6272053" y="4152628"/>
              <a:ext cx="129385" cy="238568"/>
            </a:xfrm>
            <a:prstGeom prst="downArrow">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5" name="Group 174"/>
          <p:cNvGrpSpPr/>
          <p:nvPr/>
        </p:nvGrpSpPr>
        <p:grpSpPr>
          <a:xfrm>
            <a:off x="7552594" y="3293283"/>
            <a:ext cx="1466684" cy="1951040"/>
            <a:chOff x="7552594" y="3293283"/>
            <a:chExt cx="1466684" cy="1951040"/>
          </a:xfrm>
        </p:grpSpPr>
        <p:grpSp>
          <p:nvGrpSpPr>
            <p:cNvPr id="172" name="Group 171"/>
            <p:cNvGrpSpPr/>
            <p:nvPr/>
          </p:nvGrpSpPr>
          <p:grpSpPr>
            <a:xfrm>
              <a:off x="7552594" y="3293283"/>
              <a:ext cx="1466684" cy="1951040"/>
              <a:chOff x="7552594" y="3293283"/>
              <a:chExt cx="1466684" cy="1951040"/>
            </a:xfrm>
          </p:grpSpPr>
          <p:grpSp>
            <p:nvGrpSpPr>
              <p:cNvPr id="151" name="Group 150"/>
              <p:cNvGrpSpPr/>
              <p:nvPr/>
            </p:nvGrpSpPr>
            <p:grpSpPr>
              <a:xfrm>
                <a:off x="7552594" y="4160510"/>
                <a:ext cx="1466684" cy="1083813"/>
                <a:chOff x="5710111" y="1511693"/>
                <a:chExt cx="1466684" cy="1083813"/>
              </a:xfrm>
            </p:grpSpPr>
            <p:sp>
              <p:nvSpPr>
                <p:cNvPr id="152" name="Rectangle 151"/>
                <p:cNvSpPr/>
                <p:nvPr/>
              </p:nvSpPr>
              <p:spPr>
                <a:xfrm>
                  <a:off x="6213589" y="2047262"/>
                  <a:ext cx="360212" cy="327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TextBox 152"/>
                <p:cNvSpPr txBox="1"/>
                <p:nvPr/>
              </p:nvSpPr>
              <p:spPr>
                <a:xfrm>
                  <a:off x="6225869" y="2039113"/>
                  <a:ext cx="360212" cy="338554"/>
                </a:xfrm>
                <a:prstGeom prst="rect">
                  <a:avLst/>
                </a:prstGeom>
                <a:noFill/>
              </p:spPr>
              <p:txBody>
                <a:bodyPr wrap="square" rtlCol="0">
                  <a:spAutoFit/>
                </a:bodyPr>
                <a:lstStyle/>
                <a:p>
                  <a:pPr algn="ctr"/>
                  <a:r>
                    <a:rPr lang="en-US" sz="1600" b="1" dirty="0"/>
                    <a:t>a</a:t>
                  </a:r>
                </a:p>
              </p:txBody>
            </p:sp>
            <p:cxnSp>
              <p:nvCxnSpPr>
                <p:cNvPr id="154" name="Straight Arrow Connector 153"/>
                <p:cNvCxnSpPr>
                  <a:endCxn id="152" idx="0"/>
                </p:cNvCxnSpPr>
                <p:nvPr/>
              </p:nvCxnSpPr>
              <p:spPr>
                <a:xfrm>
                  <a:off x="6135816" y="1775886"/>
                  <a:ext cx="257879" cy="27137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5" name="TextBox 154"/>
                <p:cNvSpPr txBox="1"/>
                <p:nvPr/>
              </p:nvSpPr>
              <p:spPr>
                <a:xfrm>
                  <a:off x="5710111" y="1511693"/>
                  <a:ext cx="875969" cy="338554"/>
                </a:xfrm>
                <a:prstGeom prst="rect">
                  <a:avLst/>
                </a:prstGeom>
                <a:noFill/>
              </p:spPr>
              <p:txBody>
                <a:bodyPr wrap="square" rtlCol="0">
                  <a:spAutoFit/>
                </a:bodyPr>
                <a:lstStyle/>
                <a:p>
                  <a:r>
                    <a:rPr lang="en-US" sz="1600" dirty="0" smtClean="0"/>
                    <a:t>head</a:t>
                  </a:r>
                  <a:endParaRPr lang="en-US" sz="1600" dirty="0"/>
                </a:p>
              </p:txBody>
            </p:sp>
            <p:sp>
              <p:nvSpPr>
                <p:cNvPr id="156" name="Trapezoid 155"/>
                <p:cNvSpPr/>
                <p:nvPr/>
              </p:nvSpPr>
              <p:spPr bwMode="auto">
                <a:xfrm flipV="1">
                  <a:off x="6945229" y="2431982"/>
                  <a:ext cx="231566" cy="163524"/>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cxnSp>
              <p:nvCxnSpPr>
                <p:cNvPr id="157" name="Shape 61"/>
                <p:cNvCxnSpPr>
                  <a:stCxn id="153" idx="3"/>
                  <a:endCxn id="156" idx="2"/>
                </p:cNvCxnSpPr>
                <p:nvPr/>
              </p:nvCxnSpPr>
              <p:spPr bwMode="auto">
                <a:xfrm>
                  <a:off x="6586081" y="2208390"/>
                  <a:ext cx="474931" cy="223592"/>
                </a:xfrm>
                <a:prstGeom prst="bentConnector2">
                  <a:avLst/>
                </a:prstGeom>
                <a:solidFill>
                  <a:schemeClr val="accent1"/>
                </a:solidFill>
                <a:ln w="22225" cap="flat" cmpd="sng" algn="ctr">
                  <a:solidFill>
                    <a:schemeClr val="tx1"/>
                  </a:solidFill>
                  <a:prstDash val="solid"/>
                  <a:round/>
                  <a:headEnd type="none" w="med" len="med"/>
                  <a:tailEnd type="arrow"/>
                </a:ln>
                <a:effectLst/>
              </p:spPr>
            </p:cxnSp>
          </p:grpSp>
          <p:grpSp>
            <p:nvGrpSpPr>
              <p:cNvPr id="158" name="Group 157"/>
              <p:cNvGrpSpPr/>
              <p:nvPr/>
            </p:nvGrpSpPr>
            <p:grpSpPr>
              <a:xfrm>
                <a:off x="7778469" y="3293283"/>
                <a:ext cx="875969" cy="752462"/>
                <a:chOff x="5710111" y="1511693"/>
                <a:chExt cx="875969" cy="752462"/>
              </a:xfrm>
            </p:grpSpPr>
            <p:cxnSp>
              <p:nvCxnSpPr>
                <p:cNvPr id="161" name="Straight Arrow Connector 160"/>
                <p:cNvCxnSpPr>
                  <a:endCxn id="163" idx="2"/>
                </p:cNvCxnSpPr>
                <p:nvPr/>
              </p:nvCxnSpPr>
              <p:spPr>
                <a:xfrm>
                  <a:off x="6135816" y="1775886"/>
                  <a:ext cx="287913" cy="32474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2" name="TextBox 161"/>
                <p:cNvSpPr txBox="1"/>
                <p:nvPr/>
              </p:nvSpPr>
              <p:spPr>
                <a:xfrm>
                  <a:off x="5710111" y="1511693"/>
                  <a:ext cx="875969" cy="338554"/>
                </a:xfrm>
                <a:prstGeom prst="rect">
                  <a:avLst/>
                </a:prstGeom>
                <a:noFill/>
              </p:spPr>
              <p:txBody>
                <a:bodyPr wrap="square" rtlCol="0">
                  <a:spAutoFit/>
                </a:bodyPr>
                <a:lstStyle/>
                <a:p>
                  <a:r>
                    <a:rPr lang="en-US" sz="1600" dirty="0" smtClean="0"/>
                    <a:t>head</a:t>
                  </a:r>
                  <a:endParaRPr lang="en-US" sz="1600" dirty="0"/>
                </a:p>
              </p:txBody>
            </p:sp>
            <p:sp>
              <p:nvSpPr>
                <p:cNvPr id="163" name="Trapezoid 162"/>
                <p:cNvSpPr/>
                <p:nvPr/>
              </p:nvSpPr>
              <p:spPr bwMode="auto">
                <a:xfrm flipV="1">
                  <a:off x="6307946" y="2100631"/>
                  <a:ext cx="231566" cy="163524"/>
                </a:xfrm>
                <a:prstGeom prst="trapezoid">
                  <a:avLst>
                    <a:gd name="adj" fmla="val 57530"/>
                  </a:avLst>
                </a:prstGeom>
                <a:blipFill dpi="0" rotWithShape="1">
                  <a:blip r:embed="rId3" cstate="print"/>
                  <a:srcRect/>
                  <a:tile tx="0" ty="-63500" sx="2000" sy="25000" flip="none" algn="tl"/>
                </a:blip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smtClean="0">
                    <a:ln>
                      <a:noFill/>
                    </a:ln>
                    <a:solidFill>
                      <a:schemeClr val="tx1"/>
                    </a:solidFill>
                    <a:effectLst/>
                    <a:latin typeface="Consolas" pitchFamily="49" charset="0"/>
                  </a:endParaRPr>
                </a:p>
              </p:txBody>
            </p:sp>
          </p:grpSp>
        </p:grpSp>
        <p:sp>
          <p:nvSpPr>
            <p:cNvPr id="169" name="Down Arrow 168"/>
            <p:cNvSpPr/>
            <p:nvPr/>
          </p:nvSpPr>
          <p:spPr>
            <a:xfrm>
              <a:off x="8433363" y="4211224"/>
              <a:ext cx="129385" cy="238568"/>
            </a:xfrm>
            <a:prstGeom prst="downArrow">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03067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 - I</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2677857"/>
              </p:ext>
            </p:extLst>
          </p:nvPr>
        </p:nvGraphicFramePr>
        <p:xfrm>
          <a:off x="457200" y="2286000"/>
          <a:ext cx="8229600" cy="2966720"/>
        </p:xfrm>
        <a:graphic>
          <a:graphicData uri="http://schemas.openxmlformats.org/drawingml/2006/table">
            <a:tbl>
              <a:tblPr firstRow="1" bandRow="1">
                <a:tableStyleId>{5C22544A-7EE6-4342-B048-85BDC9FD1C3A}</a:tableStyleId>
              </a:tblPr>
              <a:tblGrid>
                <a:gridCol w="2590800"/>
                <a:gridCol w="1295400"/>
                <a:gridCol w="1524000"/>
                <a:gridCol w="1173480"/>
                <a:gridCol w="1645920"/>
              </a:tblGrid>
              <a:tr h="370840">
                <a:tc>
                  <a:txBody>
                    <a:bodyPr/>
                    <a:lstStyle/>
                    <a:p>
                      <a:r>
                        <a:rPr lang="en-US" dirty="0" smtClean="0"/>
                        <a:t>Manipulation</a:t>
                      </a:r>
                      <a:endParaRPr lang="en-US" dirty="0"/>
                    </a:p>
                  </a:txBody>
                  <a:tcPr/>
                </a:tc>
                <a:tc>
                  <a:txBody>
                    <a:bodyPr/>
                    <a:lstStyle/>
                    <a:p>
                      <a:r>
                        <a:rPr lang="en-US" dirty="0" smtClean="0"/>
                        <a:t>#Clauses</a:t>
                      </a:r>
                      <a:endParaRPr lang="en-US" dirty="0"/>
                    </a:p>
                  </a:txBody>
                  <a:tcPr/>
                </a:tc>
                <a:tc>
                  <a:txBody>
                    <a:bodyPr/>
                    <a:lstStyle/>
                    <a:p>
                      <a:r>
                        <a:rPr lang="en-US" dirty="0" smtClean="0"/>
                        <a:t>Memory</a:t>
                      </a:r>
                      <a:endParaRPr lang="en-US" dirty="0"/>
                    </a:p>
                  </a:txBody>
                  <a:tcPr/>
                </a:tc>
                <a:tc>
                  <a:txBody>
                    <a:bodyPr/>
                    <a:lstStyle/>
                    <a:p>
                      <a:r>
                        <a:rPr lang="en-US" dirty="0" smtClean="0"/>
                        <a:t>#</a:t>
                      </a:r>
                      <a:r>
                        <a:rPr lang="en-US" dirty="0" err="1" smtClean="0"/>
                        <a:t>Scen</a:t>
                      </a:r>
                      <a:endParaRPr lang="en-US" dirty="0"/>
                    </a:p>
                  </a:txBody>
                  <a:tcPr/>
                </a:tc>
                <a:tc>
                  <a:txBody>
                    <a:bodyPr/>
                    <a:lstStyle/>
                    <a:p>
                      <a:r>
                        <a:rPr lang="en-US" dirty="0" smtClean="0"/>
                        <a:t>Time</a:t>
                      </a:r>
                      <a:endParaRPr lang="en-US" dirty="0"/>
                    </a:p>
                  </a:txBody>
                  <a:tcPr/>
                </a:tc>
              </a:tr>
              <a:tr h="370840">
                <a:tc>
                  <a:txBody>
                    <a:bodyPr/>
                    <a:lstStyle/>
                    <a:p>
                      <a:r>
                        <a:rPr lang="en-US" dirty="0" err="1" smtClean="0"/>
                        <a:t>ll</a:t>
                      </a:r>
                      <a:r>
                        <a:rPr lang="en-US" baseline="0" dirty="0" smtClean="0"/>
                        <a:t>-insertion</a:t>
                      </a:r>
                      <a:endParaRPr lang="en-US" dirty="0"/>
                    </a:p>
                  </a:txBody>
                  <a:tcPr/>
                </a:tc>
                <a:tc>
                  <a:txBody>
                    <a:bodyPr/>
                    <a:lstStyle/>
                    <a:p>
                      <a:r>
                        <a:rPr lang="en-US" dirty="0" smtClean="0"/>
                        <a:t>1.99M</a:t>
                      </a:r>
                      <a:endParaRPr lang="en-US" dirty="0"/>
                    </a:p>
                  </a:txBody>
                  <a:tcPr/>
                </a:tc>
                <a:tc>
                  <a:txBody>
                    <a:bodyPr/>
                    <a:lstStyle/>
                    <a:p>
                      <a:r>
                        <a:rPr lang="en-US" dirty="0" smtClean="0"/>
                        <a:t>0.75G</a:t>
                      </a:r>
                      <a:endParaRPr lang="en-US" dirty="0"/>
                    </a:p>
                  </a:txBody>
                  <a:tcPr/>
                </a:tc>
                <a:tc>
                  <a:txBody>
                    <a:bodyPr/>
                    <a:lstStyle/>
                    <a:p>
                      <a:r>
                        <a:rPr lang="en-US" dirty="0" smtClean="0"/>
                        <a:t>4</a:t>
                      </a:r>
                      <a:endParaRPr lang="en-US" dirty="0"/>
                    </a:p>
                  </a:txBody>
                  <a:tcPr/>
                </a:tc>
                <a:tc>
                  <a:txBody>
                    <a:bodyPr/>
                    <a:lstStyle/>
                    <a:p>
                      <a:r>
                        <a:rPr lang="en-US" dirty="0" smtClean="0"/>
                        <a:t>2m9s</a:t>
                      </a:r>
                      <a:endParaRPr lang="en-US" dirty="0"/>
                    </a:p>
                  </a:txBody>
                  <a:tcPr/>
                </a:tc>
              </a:tr>
              <a:tr h="370840">
                <a:tc>
                  <a:txBody>
                    <a:bodyPr/>
                    <a:lstStyle/>
                    <a:p>
                      <a:r>
                        <a:rPr lang="en-US" dirty="0" err="1" smtClean="0"/>
                        <a:t>ll</a:t>
                      </a:r>
                      <a:r>
                        <a:rPr lang="en-US" dirty="0" smtClean="0"/>
                        <a:t>-deletion</a:t>
                      </a:r>
                      <a:endParaRPr lang="en-US" dirty="0"/>
                    </a:p>
                  </a:txBody>
                  <a:tcPr/>
                </a:tc>
                <a:tc>
                  <a:txBody>
                    <a:bodyPr/>
                    <a:lstStyle/>
                    <a:p>
                      <a:r>
                        <a:rPr lang="en-US" dirty="0" smtClean="0"/>
                        <a:t>1.88M</a:t>
                      </a:r>
                      <a:endParaRPr lang="en-US" dirty="0"/>
                    </a:p>
                  </a:txBody>
                  <a:tcPr/>
                </a:tc>
                <a:tc>
                  <a:txBody>
                    <a:bodyPr/>
                    <a:lstStyle/>
                    <a:p>
                      <a:r>
                        <a:rPr lang="en-US" dirty="0" smtClean="0"/>
                        <a:t>0.54G</a:t>
                      </a:r>
                      <a:endParaRPr lang="en-US" dirty="0"/>
                    </a:p>
                  </a:txBody>
                  <a:tcPr/>
                </a:tc>
                <a:tc>
                  <a:txBody>
                    <a:bodyPr/>
                    <a:lstStyle/>
                    <a:p>
                      <a:r>
                        <a:rPr lang="en-US" dirty="0" smtClean="0"/>
                        <a:t>4</a:t>
                      </a:r>
                      <a:endParaRPr lang="en-US" dirty="0"/>
                    </a:p>
                  </a:txBody>
                  <a:tcPr/>
                </a:tc>
                <a:tc>
                  <a:txBody>
                    <a:bodyPr/>
                    <a:lstStyle/>
                    <a:p>
                      <a:r>
                        <a:rPr lang="en-US" dirty="0" smtClean="0"/>
                        <a:t>1m48s</a:t>
                      </a:r>
                      <a:endParaRPr lang="en-US" dirty="0"/>
                    </a:p>
                  </a:txBody>
                  <a:tcPr/>
                </a:tc>
              </a:tr>
              <a:tr h="370840">
                <a:tc>
                  <a:txBody>
                    <a:bodyPr/>
                    <a:lstStyle/>
                    <a:p>
                      <a:r>
                        <a:rPr lang="en-US" dirty="0" err="1" smtClean="0"/>
                        <a:t>ll</a:t>
                      </a:r>
                      <a:r>
                        <a:rPr lang="en-US" dirty="0" smtClean="0"/>
                        <a:t>-reverse</a:t>
                      </a:r>
                      <a:endParaRPr lang="en-US" dirty="0"/>
                    </a:p>
                  </a:txBody>
                  <a:tcPr/>
                </a:tc>
                <a:tc>
                  <a:txBody>
                    <a:bodyPr/>
                    <a:lstStyle/>
                    <a:p>
                      <a:r>
                        <a:rPr lang="en-US" dirty="0" smtClean="0"/>
                        <a:t>1.30M</a:t>
                      </a:r>
                      <a:endParaRPr lang="en-US" dirty="0"/>
                    </a:p>
                  </a:txBody>
                  <a:tcPr/>
                </a:tc>
                <a:tc>
                  <a:txBody>
                    <a:bodyPr/>
                    <a:lstStyle/>
                    <a:p>
                      <a:r>
                        <a:rPr lang="en-US" dirty="0" smtClean="0"/>
                        <a:t>0.35G</a:t>
                      </a:r>
                      <a:endParaRPr lang="en-US" dirty="0"/>
                    </a:p>
                  </a:txBody>
                  <a:tcPr/>
                </a:tc>
                <a:tc>
                  <a:txBody>
                    <a:bodyPr/>
                    <a:lstStyle/>
                    <a:p>
                      <a:r>
                        <a:rPr lang="en-US" dirty="0" smtClean="0"/>
                        <a:t>4</a:t>
                      </a:r>
                      <a:endParaRPr lang="en-US" dirty="0"/>
                    </a:p>
                  </a:txBody>
                  <a:tcPr/>
                </a:tc>
                <a:tc>
                  <a:txBody>
                    <a:bodyPr/>
                    <a:lstStyle/>
                    <a:p>
                      <a:r>
                        <a:rPr lang="en-US" dirty="0" smtClean="0"/>
                        <a:t>1m49s</a:t>
                      </a:r>
                      <a:endParaRPr lang="en-US" dirty="0"/>
                    </a:p>
                  </a:txBody>
                  <a:tcPr/>
                </a:tc>
              </a:tr>
              <a:tr h="370840">
                <a:tc>
                  <a:txBody>
                    <a:bodyPr/>
                    <a:lstStyle/>
                    <a:p>
                      <a:r>
                        <a:rPr lang="en-US" dirty="0" err="1" smtClean="0"/>
                        <a:t>ll</a:t>
                      </a:r>
                      <a:r>
                        <a:rPr lang="en-US" dirty="0" smtClean="0"/>
                        <a:t>-find-last</a:t>
                      </a:r>
                      <a:endParaRPr lang="en-US" dirty="0"/>
                    </a:p>
                  </a:txBody>
                  <a:tcPr/>
                </a:tc>
                <a:tc>
                  <a:txBody>
                    <a:bodyPr/>
                    <a:lstStyle/>
                    <a:p>
                      <a:r>
                        <a:rPr lang="en-US" dirty="0" smtClean="0"/>
                        <a:t>1.02M</a:t>
                      </a:r>
                      <a:endParaRPr lang="en-US" dirty="0"/>
                    </a:p>
                  </a:txBody>
                  <a:tcPr/>
                </a:tc>
                <a:tc>
                  <a:txBody>
                    <a:bodyPr/>
                    <a:lstStyle/>
                    <a:p>
                      <a:r>
                        <a:rPr lang="en-US" dirty="0" smtClean="0"/>
                        <a:t>0.29G</a:t>
                      </a:r>
                      <a:endParaRPr lang="en-US" dirty="0"/>
                    </a:p>
                  </a:txBody>
                  <a:tcPr/>
                </a:tc>
                <a:tc>
                  <a:txBody>
                    <a:bodyPr/>
                    <a:lstStyle/>
                    <a:p>
                      <a:r>
                        <a:rPr lang="en-US" dirty="0" smtClean="0"/>
                        <a:t>4</a:t>
                      </a:r>
                      <a:endParaRPr lang="en-US" dirty="0"/>
                    </a:p>
                  </a:txBody>
                  <a:tcPr/>
                </a:tc>
                <a:tc>
                  <a:txBody>
                    <a:bodyPr/>
                    <a:lstStyle/>
                    <a:p>
                      <a:r>
                        <a:rPr lang="en-US" dirty="0" smtClean="0"/>
                        <a:t>0m56s</a:t>
                      </a:r>
                      <a:endParaRPr lang="en-US" dirty="0"/>
                    </a:p>
                  </a:txBody>
                  <a:tcPr/>
                </a:tc>
              </a:tr>
              <a:tr h="370840">
                <a:tc>
                  <a:txBody>
                    <a:bodyPr/>
                    <a:lstStyle/>
                    <a:p>
                      <a:r>
                        <a:rPr lang="en-US" dirty="0" err="1" smtClean="0"/>
                        <a:t>ll</a:t>
                      </a:r>
                      <a:r>
                        <a:rPr lang="en-US" dirty="0" smtClean="0"/>
                        <a:t>-swap-first-last</a:t>
                      </a:r>
                      <a:endParaRPr lang="en-US" dirty="0"/>
                    </a:p>
                  </a:txBody>
                  <a:tcPr/>
                </a:tc>
                <a:tc>
                  <a:txBody>
                    <a:bodyPr/>
                    <a:lstStyle/>
                    <a:p>
                      <a:r>
                        <a:rPr lang="en-US" dirty="0" smtClean="0"/>
                        <a:t>1.08M</a:t>
                      </a:r>
                      <a:endParaRPr lang="en-US" dirty="0"/>
                    </a:p>
                  </a:txBody>
                  <a:tcPr/>
                </a:tc>
                <a:tc>
                  <a:txBody>
                    <a:bodyPr/>
                    <a:lstStyle/>
                    <a:p>
                      <a:r>
                        <a:rPr lang="en-US" dirty="0" smtClean="0"/>
                        <a:t>0.31G</a:t>
                      </a:r>
                      <a:endParaRPr lang="en-US" dirty="0"/>
                    </a:p>
                  </a:txBody>
                  <a:tcPr/>
                </a:tc>
                <a:tc>
                  <a:txBody>
                    <a:bodyPr/>
                    <a:lstStyle/>
                    <a:p>
                      <a:r>
                        <a:rPr lang="en-US" dirty="0" smtClean="0"/>
                        <a:t>4</a:t>
                      </a:r>
                      <a:endParaRPr lang="en-US" dirty="0"/>
                    </a:p>
                  </a:txBody>
                  <a:tcPr/>
                </a:tc>
                <a:tc>
                  <a:txBody>
                    <a:bodyPr/>
                    <a:lstStyle/>
                    <a:p>
                      <a:r>
                        <a:rPr lang="en-US" dirty="0" smtClean="0"/>
                        <a:t>4m18s</a:t>
                      </a:r>
                      <a:endParaRPr lang="en-US" dirty="0"/>
                    </a:p>
                  </a:txBody>
                  <a:tcPr/>
                </a:tc>
              </a:tr>
              <a:tr h="370840">
                <a:tc>
                  <a:txBody>
                    <a:bodyPr/>
                    <a:lstStyle/>
                    <a:p>
                      <a:r>
                        <a:rPr lang="en-US" dirty="0" err="1" smtClean="0"/>
                        <a:t>dll</a:t>
                      </a:r>
                      <a:r>
                        <a:rPr lang="en-US" dirty="0" smtClean="0"/>
                        <a:t>-traversal</a:t>
                      </a:r>
                      <a:endParaRPr lang="en-US" dirty="0"/>
                    </a:p>
                  </a:txBody>
                  <a:tcPr/>
                </a:tc>
                <a:tc>
                  <a:txBody>
                    <a:bodyPr/>
                    <a:lstStyle/>
                    <a:p>
                      <a:r>
                        <a:rPr lang="en-US" dirty="0" smtClean="0"/>
                        <a:t>1.72M</a:t>
                      </a:r>
                      <a:endParaRPr lang="en-US" dirty="0"/>
                    </a:p>
                  </a:txBody>
                  <a:tcPr/>
                </a:tc>
                <a:tc>
                  <a:txBody>
                    <a:bodyPr/>
                    <a:lstStyle/>
                    <a:p>
                      <a:r>
                        <a:rPr lang="en-US" dirty="0" smtClean="0"/>
                        <a:t>0.88G</a:t>
                      </a:r>
                      <a:endParaRPr lang="en-US" dirty="0"/>
                    </a:p>
                  </a:txBody>
                  <a:tcPr/>
                </a:tc>
                <a:tc>
                  <a:txBody>
                    <a:bodyPr/>
                    <a:lstStyle/>
                    <a:p>
                      <a:r>
                        <a:rPr lang="en-US" dirty="0" smtClean="0"/>
                        <a:t>4</a:t>
                      </a:r>
                      <a:endParaRPr lang="en-US" dirty="0"/>
                    </a:p>
                  </a:txBody>
                  <a:tcPr/>
                </a:tc>
                <a:tc>
                  <a:txBody>
                    <a:bodyPr/>
                    <a:lstStyle/>
                    <a:p>
                      <a:r>
                        <a:rPr lang="en-US" dirty="0" smtClean="0"/>
                        <a:t>1m58s</a:t>
                      </a:r>
                      <a:endParaRPr lang="en-US" dirty="0"/>
                    </a:p>
                  </a:txBody>
                  <a:tcPr/>
                </a:tc>
              </a:tr>
              <a:tr h="370840">
                <a:tc>
                  <a:txBody>
                    <a:bodyPr/>
                    <a:lstStyle/>
                    <a:p>
                      <a:r>
                        <a:rPr lang="en-US" dirty="0" err="1" smtClean="0"/>
                        <a:t>dll</a:t>
                      </a:r>
                      <a:r>
                        <a:rPr lang="en-US" dirty="0" smtClean="0"/>
                        <a:t>-reversal</a:t>
                      </a:r>
                      <a:endParaRPr lang="en-US" dirty="0"/>
                    </a:p>
                  </a:txBody>
                  <a:tcPr/>
                </a:tc>
                <a:tc>
                  <a:txBody>
                    <a:bodyPr/>
                    <a:lstStyle/>
                    <a:p>
                      <a:r>
                        <a:rPr lang="en-US" dirty="0" smtClean="0"/>
                        <a:t>2.04M</a:t>
                      </a:r>
                      <a:endParaRPr lang="en-US" dirty="0"/>
                    </a:p>
                  </a:txBody>
                  <a:tcPr/>
                </a:tc>
                <a:tc>
                  <a:txBody>
                    <a:bodyPr/>
                    <a:lstStyle/>
                    <a:p>
                      <a:r>
                        <a:rPr lang="en-US" dirty="0" smtClean="0"/>
                        <a:t>0.49G</a:t>
                      </a:r>
                      <a:endParaRPr lang="en-US" dirty="0"/>
                    </a:p>
                  </a:txBody>
                  <a:tcPr/>
                </a:tc>
                <a:tc>
                  <a:txBody>
                    <a:bodyPr/>
                    <a:lstStyle/>
                    <a:p>
                      <a:r>
                        <a:rPr lang="en-US" dirty="0" smtClean="0"/>
                        <a:t>4</a:t>
                      </a:r>
                      <a:endParaRPr lang="en-US" dirty="0"/>
                    </a:p>
                  </a:txBody>
                  <a:tcPr/>
                </a:tc>
                <a:tc>
                  <a:txBody>
                    <a:bodyPr/>
                    <a:lstStyle/>
                    <a:p>
                      <a:r>
                        <a:rPr lang="en-US" dirty="0" smtClean="0"/>
                        <a:t>3m47s</a:t>
                      </a:r>
                      <a:endParaRPr lang="en-US" dirty="0"/>
                    </a:p>
                  </a:txBody>
                  <a:tcPr/>
                </a:tc>
              </a:tr>
            </a:tbl>
          </a:graphicData>
        </a:graphic>
      </p:graphicFrame>
    </p:spTree>
    <p:extLst>
      <p:ext uri="{BB962C8B-B14F-4D97-AF65-F5344CB8AC3E}">
        <p14:creationId xmlns:p14="http://schemas.microsoft.com/office/powerpoint/2010/main" val="1170113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 - II</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25761750"/>
              </p:ext>
            </p:extLst>
          </p:nvPr>
        </p:nvGraphicFramePr>
        <p:xfrm>
          <a:off x="571500" y="1524000"/>
          <a:ext cx="8229600" cy="3332480"/>
        </p:xfrm>
        <a:graphic>
          <a:graphicData uri="http://schemas.openxmlformats.org/drawingml/2006/table">
            <a:tbl>
              <a:tblPr firstRow="1" bandRow="1">
                <a:tableStyleId>{5C22544A-7EE6-4342-B048-85BDC9FD1C3A}</a:tableStyleId>
              </a:tblPr>
              <a:tblGrid>
                <a:gridCol w="2590800"/>
                <a:gridCol w="1295400"/>
                <a:gridCol w="1524000"/>
                <a:gridCol w="1173480"/>
                <a:gridCol w="1645920"/>
              </a:tblGrid>
              <a:tr h="142240">
                <a:tc>
                  <a:txBody>
                    <a:bodyPr/>
                    <a:lstStyle/>
                    <a:p>
                      <a:r>
                        <a:rPr lang="en-US" dirty="0" smtClean="0"/>
                        <a:t>Manipulation</a:t>
                      </a:r>
                      <a:endParaRPr lang="en-US" dirty="0"/>
                    </a:p>
                  </a:txBody>
                  <a:tcPr/>
                </a:tc>
                <a:tc>
                  <a:txBody>
                    <a:bodyPr/>
                    <a:lstStyle/>
                    <a:p>
                      <a:r>
                        <a:rPr lang="en-US" dirty="0" smtClean="0"/>
                        <a:t>#Clauses</a:t>
                      </a:r>
                      <a:endParaRPr lang="en-US" dirty="0"/>
                    </a:p>
                  </a:txBody>
                  <a:tcPr/>
                </a:tc>
                <a:tc>
                  <a:txBody>
                    <a:bodyPr/>
                    <a:lstStyle/>
                    <a:p>
                      <a:r>
                        <a:rPr lang="en-US" dirty="0" smtClean="0"/>
                        <a:t>Memory</a:t>
                      </a:r>
                      <a:endParaRPr lang="en-US" dirty="0"/>
                    </a:p>
                  </a:txBody>
                  <a:tcPr/>
                </a:tc>
                <a:tc>
                  <a:txBody>
                    <a:bodyPr/>
                    <a:lstStyle/>
                    <a:p>
                      <a:r>
                        <a:rPr lang="en-US" dirty="0" smtClean="0"/>
                        <a:t>#</a:t>
                      </a:r>
                      <a:r>
                        <a:rPr lang="en-US" dirty="0" err="1" smtClean="0"/>
                        <a:t>Scen</a:t>
                      </a:r>
                      <a:endParaRPr lang="en-US" dirty="0"/>
                    </a:p>
                  </a:txBody>
                  <a:tcPr/>
                </a:tc>
                <a:tc>
                  <a:txBody>
                    <a:bodyPr/>
                    <a:lstStyle/>
                    <a:p>
                      <a:r>
                        <a:rPr lang="en-US" dirty="0" smtClean="0"/>
                        <a:t>Time</a:t>
                      </a:r>
                      <a:endParaRPr lang="en-US" dirty="0"/>
                    </a:p>
                  </a:txBody>
                  <a:tcPr/>
                </a:tc>
              </a:tr>
              <a:tr h="370840">
                <a:tc>
                  <a:txBody>
                    <a:bodyPr/>
                    <a:lstStyle/>
                    <a:p>
                      <a:r>
                        <a:rPr lang="en-US" dirty="0" err="1" smtClean="0"/>
                        <a:t>bst</a:t>
                      </a:r>
                      <a:r>
                        <a:rPr lang="en-US" dirty="0" smtClean="0"/>
                        <a:t>-search(contains)</a:t>
                      </a:r>
                      <a:endParaRPr lang="en-US" dirty="0"/>
                    </a:p>
                  </a:txBody>
                  <a:tcPr/>
                </a:tc>
                <a:tc>
                  <a:txBody>
                    <a:bodyPr/>
                    <a:lstStyle/>
                    <a:p>
                      <a:r>
                        <a:rPr lang="en-US" dirty="0" smtClean="0"/>
                        <a:t>0.62M</a:t>
                      </a:r>
                      <a:endParaRPr lang="en-US" dirty="0"/>
                    </a:p>
                  </a:txBody>
                  <a:tcPr/>
                </a:tc>
                <a:tc>
                  <a:txBody>
                    <a:bodyPr/>
                    <a:lstStyle/>
                    <a:p>
                      <a:r>
                        <a:rPr lang="en-US" dirty="0" smtClean="0"/>
                        <a:t>0.37G</a:t>
                      </a:r>
                      <a:endParaRPr lang="en-US" dirty="0"/>
                    </a:p>
                  </a:txBody>
                  <a:tcPr/>
                </a:tc>
                <a:tc>
                  <a:txBody>
                    <a:bodyPr/>
                    <a:lstStyle/>
                    <a:p>
                      <a:r>
                        <a:rPr lang="en-US" dirty="0" smtClean="0"/>
                        <a:t>1</a:t>
                      </a:r>
                      <a:endParaRPr lang="en-US" dirty="0"/>
                    </a:p>
                  </a:txBody>
                  <a:tcPr/>
                </a:tc>
                <a:tc>
                  <a:txBody>
                    <a:bodyPr/>
                    <a:lstStyle/>
                    <a:p>
                      <a:r>
                        <a:rPr lang="en-US" dirty="0" smtClean="0"/>
                        <a:t>1m02s</a:t>
                      </a:r>
                      <a:endParaRPr lang="en-US" dirty="0"/>
                    </a:p>
                  </a:txBody>
                  <a:tcPr/>
                </a:tc>
              </a:tr>
              <a:tr h="370840">
                <a:tc>
                  <a:txBody>
                    <a:bodyPr/>
                    <a:lstStyle/>
                    <a:p>
                      <a:r>
                        <a:rPr lang="en-US" dirty="0" err="1" smtClean="0"/>
                        <a:t>bst</a:t>
                      </a:r>
                      <a:r>
                        <a:rPr lang="en-US" dirty="0" smtClean="0"/>
                        <a:t>-search</a:t>
                      </a:r>
                      <a:endParaRPr lang="en-US" dirty="0"/>
                    </a:p>
                  </a:txBody>
                  <a:tcPr/>
                </a:tc>
                <a:tc>
                  <a:txBody>
                    <a:bodyPr/>
                    <a:lstStyle/>
                    <a:p>
                      <a:r>
                        <a:rPr lang="en-US" dirty="0" smtClean="0"/>
                        <a:t>0.77M</a:t>
                      </a:r>
                      <a:endParaRPr lang="en-US" dirty="0"/>
                    </a:p>
                  </a:txBody>
                  <a:tcPr/>
                </a:tc>
                <a:tc>
                  <a:txBody>
                    <a:bodyPr/>
                    <a:lstStyle/>
                    <a:p>
                      <a:r>
                        <a:rPr lang="en-US" dirty="0" smtClean="0"/>
                        <a:t>0.45G</a:t>
                      </a:r>
                      <a:endParaRPr lang="en-US" dirty="0"/>
                    </a:p>
                  </a:txBody>
                  <a:tcPr/>
                </a:tc>
                <a:tc>
                  <a:txBody>
                    <a:bodyPr/>
                    <a:lstStyle/>
                    <a:p>
                      <a:r>
                        <a:rPr lang="en-US" dirty="0" smtClean="0"/>
                        <a:t>1</a:t>
                      </a:r>
                      <a:endParaRPr lang="en-US" dirty="0"/>
                    </a:p>
                  </a:txBody>
                  <a:tcPr/>
                </a:tc>
                <a:tc>
                  <a:txBody>
                    <a:bodyPr/>
                    <a:lstStyle/>
                    <a:p>
                      <a:r>
                        <a:rPr lang="en-US" dirty="0" smtClean="0"/>
                        <a:t>6m07s</a:t>
                      </a:r>
                      <a:endParaRPr lang="en-US" dirty="0"/>
                    </a:p>
                  </a:txBody>
                  <a:tcPr/>
                </a:tc>
              </a:tr>
              <a:tr h="370840">
                <a:tc>
                  <a:txBody>
                    <a:bodyPr/>
                    <a:lstStyle/>
                    <a:p>
                      <a:r>
                        <a:rPr lang="en-US" dirty="0" err="1" smtClean="0"/>
                        <a:t>bst</a:t>
                      </a:r>
                      <a:r>
                        <a:rPr lang="en-US" dirty="0" smtClean="0"/>
                        <a:t>-find-min</a:t>
                      </a:r>
                      <a:endParaRPr lang="en-US" dirty="0"/>
                    </a:p>
                  </a:txBody>
                  <a:tcPr/>
                </a:tc>
                <a:tc>
                  <a:txBody>
                    <a:bodyPr/>
                    <a:lstStyle/>
                    <a:p>
                      <a:r>
                        <a:rPr lang="en-US" dirty="0" smtClean="0"/>
                        <a:t>0.63M</a:t>
                      </a:r>
                      <a:endParaRPr lang="en-US" dirty="0"/>
                    </a:p>
                  </a:txBody>
                  <a:tcPr/>
                </a:tc>
                <a:tc>
                  <a:txBody>
                    <a:bodyPr/>
                    <a:lstStyle/>
                    <a:p>
                      <a:r>
                        <a:rPr lang="en-US" dirty="0" smtClean="0"/>
                        <a:t>0.45G</a:t>
                      </a:r>
                      <a:endParaRPr lang="en-US" dirty="0"/>
                    </a:p>
                  </a:txBody>
                  <a:tcPr/>
                </a:tc>
                <a:tc>
                  <a:txBody>
                    <a:bodyPr/>
                    <a:lstStyle/>
                    <a:p>
                      <a:r>
                        <a:rPr lang="en-US" dirty="0" smtClean="0"/>
                        <a:t>1</a:t>
                      </a:r>
                      <a:endParaRPr lang="en-US" dirty="0"/>
                    </a:p>
                  </a:txBody>
                  <a:tcPr/>
                </a:tc>
                <a:tc>
                  <a:txBody>
                    <a:bodyPr/>
                    <a:lstStyle/>
                    <a:p>
                      <a:r>
                        <a:rPr lang="en-US" dirty="0" smtClean="0"/>
                        <a:t>0m58s</a:t>
                      </a:r>
                      <a:endParaRPr lang="en-US" dirty="0"/>
                    </a:p>
                  </a:txBody>
                  <a:tcPr/>
                </a:tc>
              </a:tr>
              <a:tr h="370840">
                <a:tc>
                  <a:txBody>
                    <a:bodyPr/>
                    <a:lstStyle/>
                    <a:p>
                      <a:r>
                        <a:rPr lang="en-US" dirty="0" err="1" smtClean="0"/>
                        <a:t>bst</a:t>
                      </a:r>
                      <a:r>
                        <a:rPr lang="en-US" dirty="0" smtClean="0"/>
                        <a:t>-find-max</a:t>
                      </a:r>
                      <a:endParaRPr lang="en-US" dirty="0"/>
                    </a:p>
                  </a:txBody>
                  <a:tcPr/>
                </a:tc>
                <a:tc>
                  <a:txBody>
                    <a:bodyPr/>
                    <a:lstStyle/>
                    <a:p>
                      <a:r>
                        <a:rPr lang="en-US" dirty="0" smtClean="0"/>
                        <a:t>0.57M</a:t>
                      </a:r>
                      <a:endParaRPr lang="en-US" dirty="0"/>
                    </a:p>
                  </a:txBody>
                  <a:tcPr/>
                </a:tc>
                <a:tc>
                  <a:txBody>
                    <a:bodyPr/>
                    <a:lstStyle/>
                    <a:p>
                      <a:r>
                        <a:rPr lang="en-US" dirty="0" smtClean="0"/>
                        <a:t>0.18G</a:t>
                      </a:r>
                      <a:endParaRPr lang="en-US" dirty="0"/>
                    </a:p>
                  </a:txBody>
                  <a:tcPr/>
                </a:tc>
                <a:tc>
                  <a:txBody>
                    <a:bodyPr/>
                    <a:lstStyle/>
                    <a:p>
                      <a:r>
                        <a:rPr lang="en-US" dirty="0" smtClean="0"/>
                        <a:t>1</a:t>
                      </a:r>
                      <a:endParaRPr lang="en-US" dirty="0"/>
                    </a:p>
                  </a:txBody>
                  <a:tcPr/>
                </a:tc>
                <a:tc>
                  <a:txBody>
                    <a:bodyPr/>
                    <a:lstStyle/>
                    <a:p>
                      <a:r>
                        <a:rPr lang="en-US" dirty="0" smtClean="0"/>
                        <a:t>0m23s</a:t>
                      </a:r>
                      <a:endParaRPr lang="en-US" dirty="0"/>
                    </a:p>
                  </a:txBody>
                  <a:tcPr/>
                </a:tc>
              </a:tr>
              <a:tr h="370840">
                <a:tc>
                  <a:txBody>
                    <a:bodyPr/>
                    <a:lstStyle/>
                    <a:p>
                      <a:r>
                        <a:rPr lang="en-US" dirty="0" err="1" smtClean="0"/>
                        <a:t>bst</a:t>
                      </a:r>
                      <a:r>
                        <a:rPr lang="en-US" dirty="0" smtClean="0"/>
                        <a:t>-left-rotate</a:t>
                      </a:r>
                      <a:endParaRPr lang="en-US" dirty="0"/>
                    </a:p>
                  </a:txBody>
                  <a:tcPr/>
                </a:tc>
                <a:tc>
                  <a:txBody>
                    <a:bodyPr/>
                    <a:lstStyle/>
                    <a:p>
                      <a:r>
                        <a:rPr lang="en-US" dirty="0" smtClean="0"/>
                        <a:t>1.41M</a:t>
                      </a:r>
                      <a:endParaRPr lang="en-US" dirty="0"/>
                    </a:p>
                  </a:txBody>
                  <a:tcPr/>
                </a:tc>
                <a:tc>
                  <a:txBody>
                    <a:bodyPr/>
                    <a:lstStyle/>
                    <a:p>
                      <a:r>
                        <a:rPr lang="en-US" dirty="0" smtClean="0"/>
                        <a:t>0.50G</a:t>
                      </a:r>
                      <a:endParaRPr lang="en-US" dirty="0"/>
                    </a:p>
                  </a:txBody>
                  <a:tcPr/>
                </a:tc>
                <a:tc>
                  <a:txBody>
                    <a:bodyPr/>
                    <a:lstStyle/>
                    <a:p>
                      <a:r>
                        <a:rPr lang="en-US" dirty="0" smtClean="0"/>
                        <a:t>3</a:t>
                      </a:r>
                      <a:endParaRPr lang="en-US" dirty="0"/>
                    </a:p>
                  </a:txBody>
                  <a:tcPr/>
                </a:tc>
                <a:tc>
                  <a:txBody>
                    <a:bodyPr/>
                    <a:lstStyle/>
                    <a:p>
                      <a:r>
                        <a:rPr lang="en-US" dirty="0" smtClean="0"/>
                        <a:t>3m18s</a:t>
                      </a:r>
                      <a:endParaRPr lang="en-US" dirty="0"/>
                    </a:p>
                  </a:txBody>
                  <a:tcPr/>
                </a:tc>
              </a:tr>
              <a:tr h="370840">
                <a:tc>
                  <a:txBody>
                    <a:bodyPr/>
                    <a:lstStyle/>
                    <a:p>
                      <a:r>
                        <a:rPr lang="en-US" dirty="0" err="1" smtClean="0"/>
                        <a:t>bst</a:t>
                      </a:r>
                      <a:r>
                        <a:rPr lang="en-US" dirty="0" smtClean="0"/>
                        <a:t>-right-rotate</a:t>
                      </a:r>
                      <a:endParaRPr lang="en-US" dirty="0"/>
                    </a:p>
                  </a:txBody>
                  <a:tcPr/>
                </a:tc>
                <a:tc>
                  <a:txBody>
                    <a:bodyPr/>
                    <a:lstStyle/>
                    <a:p>
                      <a:r>
                        <a:rPr lang="en-US" dirty="0" smtClean="0"/>
                        <a:t>1.47M</a:t>
                      </a:r>
                      <a:endParaRPr lang="en-US" dirty="0"/>
                    </a:p>
                  </a:txBody>
                  <a:tcPr/>
                </a:tc>
                <a:tc>
                  <a:txBody>
                    <a:bodyPr/>
                    <a:lstStyle/>
                    <a:p>
                      <a:r>
                        <a:rPr lang="en-US" dirty="0" smtClean="0"/>
                        <a:t>0.43G</a:t>
                      </a:r>
                      <a:endParaRPr lang="en-US" dirty="0"/>
                    </a:p>
                  </a:txBody>
                  <a:tcPr/>
                </a:tc>
                <a:tc>
                  <a:txBody>
                    <a:bodyPr/>
                    <a:lstStyle/>
                    <a:p>
                      <a:r>
                        <a:rPr lang="en-US" dirty="0" smtClean="0"/>
                        <a:t>3</a:t>
                      </a:r>
                      <a:endParaRPr lang="en-US" dirty="0"/>
                    </a:p>
                  </a:txBody>
                  <a:tcPr/>
                </a:tc>
                <a:tc>
                  <a:txBody>
                    <a:bodyPr/>
                    <a:lstStyle/>
                    <a:p>
                      <a:r>
                        <a:rPr lang="en-US" dirty="0" smtClean="0"/>
                        <a:t>3m15s</a:t>
                      </a:r>
                      <a:endParaRPr lang="en-US" dirty="0"/>
                    </a:p>
                  </a:txBody>
                  <a:tcPr/>
                </a:tc>
              </a:tr>
              <a:tr h="370840">
                <a:tc>
                  <a:txBody>
                    <a:bodyPr/>
                    <a:lstStyle/>
                    <a:p>
                      <a:r>
                        <a:rPr lang="en-US" dirty="0" err="1" smtClean="0"/>
                        <a:t>bst</a:t>
                      </a:r>
                      <a:r>
                        <a:rPr lang="en-US" dirty="0" smtClean="0"/>
                        <a:t>-insertion</a:t>
                      </a:r>
                      <a:endParaRPr lang="en-US" dirty="0"/>
                    </a:p>
                  </a:txBody>
                  <a:tcPr/>
                </a:tc>
                <a:tc>
                  <a:txBody>
                    <a:bodyPr/>
                    <a:lstStyle/>
                    <a:p>
                      <a:r>
                        <a:rPr lang="en-US" dirty="0" smtClean="0"/>
                        <a:t>1.04M</a:t>
                      </a:r>
                      <a:endParaRPr lang="en-US" dirty="0"/>
                    </a:p>
                  </a:txBody>
                  <a:tcPr/>
                </a:tc>
                <a:tc>
                  <a:txBody>
                    <a:bodyPr/>
                    <a:lstStyle/>
                    <a:p>
                      <a:r>
                        <a:rPr lang="en-US" dirty="0" smtClean="0"/>
                        <a:t>0.46G</a:t>
                      </a:r>
                      <a:endParaRPr lang="en-US" dirty="0"/>
                    </a:p>
                  </a:txBody>
                  <a:tcPr/>
                </a:tc>
                <a:tc>
                  <a:txBody>
                    <a:bodyPr/>
                    <a:lstStyle/>
                    <a:p>
                      <a:r>
                        <a:rPr lang="en-US" dirty="0" smtClean="0"/>
                        <a:t>3</a:t>
                      </a:r>
                      <a:endParaRPr lang="en-US" dirty="0"/>
                    </a:p>
                  </a:txBody>
                  <a:tcPr/>
                </a:tc>
                <a:tc>
                  <a:txBody>
                    <a:bodyPr/>
                    <a:lstStyle/>
                    <a:p>
                      <a:r>
                        <a:rPr lang="en-US" dirty="0" smtClean="0"/>
                        <a:t>1m52s</a:t>
                      </a:r>
                      <a:endParaRPr lang="en-US" dirty="0"/>
                    </a:p>
                  </a:txBody>
                  <a:tcPr/>
                </a:tc>
              </a:tr>
              <a:tr h="370840">
                <a:tc>
                  <a:txBody>
                    <a:bodyPr/>
                    <a:lstStyle/>
                    <a:p>
                      <a:r>
                        <a:rPr lang="en-US" dirty="0" err="1" smtClean="0"/>
                        <a:t>bst</a:t>
                      </a:r>
                      <a:r>
                        <a:rPr lang="en-US" dirty="0" smtClean="0"/>
                        <a:t>-deletion</a:t>
                      </a:r>
                      <a:endParaRPr lang="en-US" dirty="0"/>
                    </a:p>
                  </a:txBody>
                  <a:tcPr/>
                </a:tc>
                <a:tc>
                  <a:txBody>
                    <a:bodyPr/>
                    <a:lstStyle/>
                    <a:p>
                      <a:r>
                        <a:rPr lang="en-US" dirty="0" smtClean="0"/>
                        <a:t>0.63M</a:t>
                      </a:r>
                      <a:endParaRPr lang="en-US" dirty="0"/>
                    </a:p>
                  </a:txBody>
                  <a:tcPr/>
                </a:tc>
                <a:tc>
                  <a:txBody>
                    <a:bodyPr/>
                    <a:lstStyle/>
                    <a:p>
                      <a:r>
                        <a:rPr lang="en-US" dirty="0" smtClean="0"/>
                        <a:t>0.62G</a:t>
                      </a:r>
                      <a:endParaRPr lang="en-US" dirty="0"/>
                    </a:p>
                  </a:txBody>
                  <a:tcPr/>
                </a:tc>
                <a:tc>
                  <a:txBody>
                    <a:bodyPr/>
                    <a:lstStyle/>
                    <a:p>
                      <a:r>
                        <a:rPr lang="en-US" dirty="0" smtClean="0"/>
                        <a:t>6</a:t>
                      </a:r>
                      <a:endParaRPr lang="en-US" dirty="0"/>
                    </a:p>
                  </a:txBody>
                  <a:tcPr/>
                </a:tc>
                <a:tc>
                  <a:txBody>
                    <a:bodyPr/>
                    <a:lstStyle/>
                    <a:p>
                      <a:r>
                        <a:rPr lang="en-US" dirty="0" smtClean="0"/>
                        <a:t>3m13s</a:t>
                      </a:r>
                      <a:endParaRPr lang="en-US" dirty="0"/>
                    </a:p>
                  </a:txBody>
                  <a:tcPr/>
                </a:tc>
              </a:tr>
            </a:tbl>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3637775660"/>
              </p:ext>
            </p:extLst>
          </p:nvPr>
        </p:nvGraphicFramePr>
        <p:xfrm>
          <a:off x="571500" y="5410200"/>
          <a:ext cx="8229600" cy="736600"/>
        </p:xfrm>
        <a:graphic>
          <a:graphicData uri="http://schemas.openxmlformats.org/drawingml/2006/table">
            <a:tbl>
              <a:tblPr firstRow="1" bandRow="1">
                <a:tableStyleId>{5C22544A-7EE6-4342-B048-85BDC9FD1C3A}</a:tableStyleId>
              </a:tblPr>
              <a:tblGrid>
                <a:gridCol w="2590800"/>
                <a:gridCol w="1295400"/>
                <a:gridCol w="1524000"/>
                <a:gridCol w="1173480"/>
                <a:gridCol w="1645920"/>
              </a:tblGrid>
              <a:tr h="142240">
                <a:tc>
                  <a:txBody>
                    <a:bodyPr/>
                    <a:lstStyle/>
                    <a:p>
                      <a:r>
                        <a:rPr lang="en-US" dirty="0" smtClean="0"/>
                        <a:t>Manipulation</a:t>
                      </a:r>
                      <a:endParaRPr lang="en-US" dirty="0"/>
                    </a:p>
                  </a:txBody>
                  <a:tcPr/>
                </a:tc>
                <a:tc>
                  <a:txBody>
                    <a:bodyPr/>
                    <a:lstStyle/>
                    <a:p>
                      <a:r>
                        <a:rPr lang="en-US" dirty="0" smtClean="0"/>
                        <a:t>#Clauses</a:t>
                      </a:r>
                      <a:endParaRPr lang="en-US" dirty="0"/>
                    </a:p>
                  </a:txBody>
                  <a:tcPr/>
                </a:tc>
                <a:tc>
                  <a:txBody>
                    <a:bodyPr/>
                    <a:lstStyle/>
                    <a:p>
                      <a:r>
                        <a:rPr lang="en-US" dirty="0" smtClean="0"/>
                        <a:t>Memory</a:t>
                      </a:r>
                      <a:endParaRPr lang="en-US" dirty="0"/>
                    </a:p>
                  </a:txBody>
                  <a:tcPr/>
                </a:tc>
                <a:tc>
                  <a:txBody>
                    <a:bodyPr/>
                    <a:lstStyle/>
                    <a:p>
                      <a:r>
                        <a:rPr lang="en-US" dirty="0" smtClean="0"/>
                        <a:t>#</a:t>
                      </a:r>
                      <a:r>
                        <a:rPr lang="en-US" dirty="0" err="1" smtClean="0"/>
                        <a:t>Scen</a:t>
                      </a:r>
                      <a:endParaRPr lang="en-US" dirty="0"/>
                    </a:p>
                  </a:txBody>
                  <a:tcPr/>
                </a:tc>
                <a:tc>
                  <a:txBody>
                    <a:bodyPr/>
                    <a:lstStyle/>
                    <a:p>
                      <a:r>
                        <a:rPr lang="en-US" dirty="0" smtClean="0"/>
                        <a:t>Time</a:t>
                      </a:r>
                      <a:endParaRPr lang="en-US" dirty="0"/>
                    </a:p>
                  </a:txBody>
                  <a:tcPr/>
                </a:tc>
              </a:tr>
              <a:tr h="370840">
                <a:tc>
                  <a:txBody>
                    <a:bodyPr/>
                    <a:lstStyle/>
                    <a:p>
                      <a:r>
                        <a:rPr lang="en-US" dirty="0" err="1" smtClean="0"/>
                        <a:t>aig</a:t>
                      </a:r>
                      <a:r>
                        <a:rPr lang="en-US" dirty="0" smtClean="0"/>
                        <a:t>-insertion</a:t>
                      </a:r>
                      <a:endParaRPr lang="en-US" dirty="0"/>
                    </a:p>
                  </a:txBody>
                  <a:tcPr/>
                </a:tc>
                <a:tc>
                  <a:txBody>
                    <a:bodyPr/>
                    <a:lstStyle/>
                    <a:p>
                      <a:r>
                        <a:rPr lang="en-US" dirty="0" smtClean="0"/>
                        <a:t>0.17M</a:t>
                      </a:r>
                      <a:endParaRPr lang="en-US" dirty="0"/>
                    </a:p>
                  </a:txBody>
                  <a:tcPr/>
                </a:tc>
                <a:tc>
                  <a:txBody>
                    <a:bodyPr/>
                    <a:lstStyle/>
                    <a:p>
                      <a:r>
                        <a:rPr lang="en-US" dirty="0" smtClean="0"/>
                        <a:t>0.31G</a:t>
                      </a:r>
                      <a:endParaRPr lang="en-US" dirty="0"/>
                    </a:p>
                  </a:txBody>
                  <a:tcPr/>
                </a:tc>
                <a:tc>
                  <a:txBody>
                    <a:bodyPr/>
                    <a:lstStyle/>
                    <a:p>
                      <a:r>
                        <a:rPr lang="en-US" dirty="0" smtClean="0"/>
                        <a:t>4</a:t>
                      </a:r>
                      <a:endParaRPr lang="en-US" dirty="0"/>
                    </a:p>
                  </a:txBody>
                  <a:tcPr/>
                </a:tc>
                <a:tc>
                  <a:txBody>
                    <a:bodyPr/>
                    <a:lstStyle/>
                    <a:p>
                      <a:r>
                        <a:rPr lang="en-US" dirty="0" smtClean="0"/>
                        <a:t>1m04s</a:t>
                      </a:r>
                      <a:endParaRPr lang="en-US" dirty="0"/>
                    </a:p>
                  </a:txBody>
                  <a:tcPr/>
                </a:tc>
              </a:tr>
            </a:tbl>
          </a:graphicData>
        </a:graphic>
      </p:graphicFrame>
    </p:spTree>
    <p:extLst>
      <p:ext uri="{BB962C8B-B14F-4D97-AF65-F5344CB8AC3E}">
        <p14:creationId xmlns:p14="http://schemas.microsoft.com/office/powerpoint/2010/main" val="38439318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ideas</a:t>
            </a:r>
            <a:endParaRPr lang="en-US" dirty="0"/>
          </a:p>
        </p:txBody>
      </p:sp>
      <p:sp>
        <p:nvSpPr>
          <p:cNvPr id="3" name="Content Placeholder 2"/>
          <p:cNvSpPr>
            <a:spLocks noGrp="1"/>
          </p:cNvSpPr>
          <p:nvPr>
            <p:ph idx="1"/>
          </p:nvPr>
        </p:nvSpPr>
        <p:spPr/>
        <p:txBody>
          <a:bodyPr/>
          <a:lstStyle/>
          <a:p>
            <a:r>
              <a:rPr lang="en-US" dirty="0" smtClean="0"/>
              <a:t>Solvers are a powerful tool for synthesis</a:t>
            </a:r>
          </a:p>
          <a:p>
            <a:pPr lvl="1"/>
            <a:r>
              <a:rPr lang="en-US" dirty="0" smtClean="0"/>
              <a:t>They enable new more flexible forms of interaction</a:t>
            </a:r>
          </a:p>
          <a:p>
            <a:endParaRPr lang="en-US" dirty="0" smtClean="0"/>
          </a:p>
          <a:p>
            <a:r>
              <a:rPr lang="en-US" dirty="0" smtClean="0"/>
              <a:t>Power of the solvers is still an issue</a:t>
            </a:r>
          </a:p>
          <a:p>
            <a:pPr lvl="1"/>
            <a:r>
              <a:rPr lang="en-US" dirty="0" smtClean="0"/>
              <a:t>A lot of opportunities for optimization at the high level</a:t>
            </a:r>
          </a:p>
          <a:p>
            <a:pPr lvl="1"/>
            <a:endParaRPr lang="en-US" dirty="0" smtClean="0"/>
          </a:p>
          <a:p>
            <a:r>
              <a:rPr lang="en-US" dirty="0" smtClean="0"/>
              <a:t>Engineering the interaction is a key challenge</a:t>
            </a:r>
          </a:p>
          <a:p>
            <a:endParaRPr lang="en-US" dirty="0"/>
          </a:p>
          <a:p>
            <a:r>
              <a:rPr lang="en-US" dirty="0" smtClean="0"/>
              <a:t>Now go break our server!</a:t>
            </a:r>
          </a:p>
          <a:p>
            <a:pPr lvl="1"/>
            <a:r>
              <a:rPr lang="en-US" dirty="0"/>
              <a:t>http://bit.ly/sketch-language</a:t>
            </a:r>
          </a:p>
        </p:txBody>
      </p:sp>
    </p:spTree>
    <p:extLst>
      <p:ext uri="{BB962C8B-B14F-4D97-AF65-F5344CB8AC3E}">
        <p14:creationId xmlns:p14="http://schemas.microsoft.com/office/powerpoint/2010/main" val="3828258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dirty="0" smtClean="0"/>
              <a:t>You want to partition N elements over P </a:t>
            </a:r>
            <a:r>
              <a:rPr lang="en-US" dirty="0" err="1" smtClean="0"/>
              <a:t>procs</a:t>
            </a:r>
            <a:endParaRPr lang="en-US" dirty="0" smtClean="0"/>
          </a:p>
          <a:p>
            <a:pPr lvl="1"/>
            <a:r>
              <a:rPr lang="en-US" dirty="0" smtClean="0"/>
              <a:t>How many elements should a processor get?</a:t>
            </a:r>
          </a:p>
          <a:p>
            <a:pPr lvl="1"/>
            <a:endParaRPr lang="en-US" dirty="0"/>
          </a:p>
          <a:p>
            <a:pPr lvl="1"/>
            <a:endParaRPr lang="en-US" dirty="0" smtClean="0"/>
          </a:p>
          <a:p>
            <a:pPr lvl="1"/>
            <a:endParaRPr lang="en-US" dirty="0"/>
          </a:p>
          <a:p>
            <a:endParaRPr lang="en-US" dirty="0" smtClean="0"/>
          </a:p>
          <a:p>
            <a:r>
              <a:rPr lang="en-US" dirty="0" smtClean="0"/>
              <a:t>Obvious answer is N/P</a:t>
            </a:r>
          </a:p>
          <a:p>
            <a:endParaRPr lang="en-US" dirty="0"/>
          </a:p>
          <a:p>
            <a:r>
              <a:rPr lang="en-US" dirty="0" smtClean="0"/>
              <a:t>Obvious answer is wrong!</a:t>
            </a:r>
            <a:endParaRPr lang="en-US" dirty="0"/>
          </a:p>
        </p:txBody>
      </p:sp>
      <p:grpSp>
        <p:nvGrpSpPr>
          <p:cNvPr id="28" name="Group 27"/>
          <p:cNvGrpSpPr/>
          <p:nvPr/>
        </p:nvGrpSpPr>
        <p:grpSpPr>
          <a:xfrm>
            <a:off x="1619953" y="3239577"/>
            <a:ext cx="5466124" cy="325375"/>
            <a:chOff x="1703318" y="2986934"/>
            <a:chExt cx="4066941" cy="172976"/>
          </a:xfrm>
        </p:grpSpPr>
        <p:sp>
          <p:nvSpPr>
            <p:cNvPr id="5" name="Rectangle 4"/>
            <p:cNvSpPr/>
            <p:nvPr/>
          </p:nvSpPr>
          <p:spPr bwMode="auto">
            <a:xfrm>
              <a:off x="1703318"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6" name="Rectangle 5"/>
            <p:cNvSpPr/>
            <p:nvPr/>
          </p:nvSpPr>
          <p:spPr bwMode="auto">
            <a:xfrm>
              <a:off x="1930291"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7" name="Rectangle 6"/>
            <p:cNvSpPr/>
            <p:nvPr/>
          </p:nvSpPr>
          <p:spPr bwMode="auto">
            <a:xfrm>
              <a:off x="2157264"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8" name="Rectangle 7"/>
            <p:cNvSpPr/>
            <p:nvPr/>
          </p:nvSpPr>
          <p:spPr bwMode="auto">
            <a:xfrm>
              <a:off x="2384237"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9" name="Rectangle 8"/>
            <p:cNvSpPr/>
            <p:nvPr/>
          </p:nvSpPr>
          <p:spPr bwMode="auto">
            <a:xfrm>
              <a:off x="2611210"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10" name="Rectangle 9"/>
            <p:cNvSpPr/>
            <p:nvPr/>
          </p:nvSpPr>
          <p:spPr bwMode="auto">
            <a:xfrm>
              <a:off x="2838183"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11" name="Rectangle 10"/>
            <p:cNvSpPr/>
            <p:nvPr/>
          </p:nvSpPr>
          <p:spPr bwMode="auto">
            <a:xfrm>
              <a:off x="3065156"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12" name="Rectangle 11"/>
            <p:cNvSpPr/>
            <p:nvPr/>
          </p:nvSpPr>
          <p:spPr bwMode="auto">
            <a:xfrm>
              <a:off x="3292129"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13" name="Rectangle 12"/>
            <p:cNvSpPr/>
            <p:nvPr/>
          </p:nvSpPr>
          <p:spPr bwMode="auto">
            <a:xfrm>
              <a:off x="3519102"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14" name="Rectangle 13"/>
            <p:cNvSpPr/>
            <p:nvPr/>
          </p:nvSpPr>
          <p:spPr bwMode="auto">
            <a:xfrm>
              <a:off x="3746075"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15" name="Rectangle 14"/>
            <p:cNvSpPr/>
            <p:nvPr/>
          </p:nvSpPr>
          <p:spPr bwMode="auto">
            <a:xfrm>
              <a:off x="3973048"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16" name="Rectangle 15"/>
            <p:cNvSpPr/>
            <p:nvPr/>
          </p:nvSpPr>
          <p:spPr bwMode="auto">
            <a:xfrm>
              <a:off x="4200021"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17" name="Rectangle 16"/>
            <p:cNvSpPr/>
            <p:nvPr/>
          </p:nvSpPr>
          <p:spPr bwMode="auto">
            <a:xfrm>
              <a:off x="4426994"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18" name="Rectangle 17"/>
            <p:cNvSpPr/>
            <p:nvPr/>
          </p:nvSpPr>
          <p:spPr bwMode="auto">
            <a:xfrm>
              <a:off x="4653967"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19" name="Rectangle 18"/>
            <p:cNvSpPr/>
            <p:nvPr/>
          </p:nvSpPr>
          <p:spPr bwMode="auto">
            <a:xfrm>
              <a:off x="4880940"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20" name="Rectangle 19"/>
            <p:cNvSpPr/>
            <p:nvPr/>
          </p:nvSpPr>
          <p:spPr bwMode="auto">
            <a:xfrm>
              <a:off x="5107913" y="2986935"/>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21" name="Rectangle 20"/>
            <p:cNvSpPr/>
            <p:nvPr/>
          </p:nvSpPr>
          <p:spPr bwMode="auto">
            <a:xfrm>
              <a:off x="5334886" y="2986934"/>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sp>
          <p:nvSpPr>
            <p:cNvPr id="22" name="Rectangle 21"/>
            <p:cNvSpPr/>
            <p:nvPr/>
          </p:nvSpPr>
          <p:spPr bwMode="auto">
            <a:xfrm>
              <a:off x="5561861" y="2986934"/>
              <a:ext cx="208398" cy="172975"/>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smtClean="0">
                <a:ln>
                  <a:noFill/>
                </a:ln>
                <a:solidFill>
                  <a:srgbClr val="FFFFFF"/>
                </a:solidFill>
                <a:effectLst/>
                <a:latin typeface="Arial" charset="0"/>
                <a:ea typeface="ＭＳ Ｐゴシック" charset="-128"/>
              </a:endParaRPr>
            </a:p>
          </p:txBody>
        </p:sp>
      </p:grpSp>
      <p:grpSp>
        <p:nvGrpSpPr>
          <p:cNvPr id="27" name="Group 26"/>
          <p:cNvGrpSpPr/>
          <p:nvPr/>
        </p:nvGrpSpPr>
        <p:grpSpPr>
          <a:xfrm>
            <a:off x="2535134" y="3070730"/>
            <a:ext cx="2720578" cy="663070"/>
            <a:chOff x="2372720" y="2743200"/>
            <a:chExt cx="2083997" cy="663070"/>
          </a:xfrm>
        </p:grpSpPr>
        <p:cxnSp>
          <p:nvCxnSpPr>
            <p:cNvPr id="23" name="Straight Connector 22"/>
            <p:cNvCxnSpPr/>
            <p:nvPr/>
          </p:nvCxnSpPr>
          <p:spPr bwMode="auto">
            <a:xfrm>
              <a:off x="2372720" y="2756303"/>
              <a:ext cx="15789" cy="636863"/>
            </a:xfrm>
            <a:prstGeom prst="line">
              <a:avLst/>
            </a:prstGeom>
            <a:ln w="76200">
              <a:solidFill>
                <a:srgbClr val="FF0000"/>
              </a:solidFill>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24" name="Straight Connector 23"/>
            <p:cNvCxnSpPr/>
            <p:nvPr/>
          </p:nvCxnSpPr>
          <p:spPr bwMode="auto">
            <a:xfrm>
              <a:off x="3051596" y="2769407"/>
              <a:ext cx="15789" cy="636863"/>
            </a:xfrm>
            <a:prstGeom prst="line">
              <a:avLst/>
            </a:prstGeom>
            <a:ln w="76200">
              <a:solidFill>
                <a:srgbClr val="FF0000"/>
              </a:solidFill>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25" name="Straight Connector 24"/>
            <p:cNvCxnSpPr/>
            <p:nvPr/>
          </p:nvCxnSpPr>
          <p:spPr bwMode="auto">
            <a:xfrm>
              <a:off x="3762052" y="2743200"/>
              <a:ext cx="15789" cy="636863"/>
            </a:xfrm>
            <a:prstGeom prst="line">
              <a:avLst/>
            </a:prstGeom>
            <a:ln w="76200">
              <a:solidFill>
                <a:srgbClr val="FF0000"/>
              </a:solidFill>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26" name="Straight Connector 25"/>
            <p:cNvCxnSpPr/>
            <p:nvPr/>
          </p:nvCxnSpPr>
          <p:spPr bwMode="auto">
            <a:xfrm>
              <a:off x="4440928" y="2756303"/>
              <a:ext cx="15789" cy="636863"/>
            </a:xfrm>
            <a:prstGeom prst="line">
              <a:avLst/>
            </a:prstGeom>
            <a:ln w="76200">
              <a:solidFill>
                <a:srgbClr val="FF0000"/>
              </a:solidFill>
              <a:headEnd type="none" w="med" len="med"/>
              <a:tailEnd type="none" w="med" len="med"/>
            </a:ln>
          </p:spPr>
          <p:style>
            <a:lnRef idx="2">
              <a:schemeClr val="accent4"/>
            </a:lnRef>
            <a:fillRef idx="0">
              <a:schemeClr val="accent4"/>
            </a:fillRef>
            <a:effectRef idx="1">
              <a:schemeClr val="accent4"/>
            </a:effectRef>
            <a:fontRef idx="minor">
              <a:schemeClr val="tx1"/>
            </a:fontRef>
          </p:style>
        </p:cxnSp>
      </p:grpSp>
      <p:sp>
        <p:nvSpPr>
          <p:cNvPr id="29" name="TextBox 28"/>
          <p:cNvSpPr txBox="1"/>
          <p:nvPr/>
        </p:nvSpPr>
        <p:spPr>
          <a:xfrm>
            <a:off x="7620000" y="2925211"/>
            <a:ext cx="1301959" cy="954107"/>
          </a:xfrm>
          <a:prstGeom prst="rect">
            <a:avLst/>
          </a:prstGeom>
          <a:noFill/>
        </p:spPr>
        <p:txBody>
          <a:bodyPr wrap="none" rtlCol="0">
            <a:spAutoFit/>
          </a:bodyPr>
          <a:lstStyle/>
          <a:p>
            <a:r>
              <a:rPr lang="en-US" sz="2800" dirty="0" smtClean="0">
                <a:latin typeface="+mj-lt"/>
              </a:rPr>
              <a:t>N = 18</a:t>
            </a:r>
          </a:p>
          <a:p>
            <a:r>
              <a:rPr lang="en-US" sz="2800" dirty="0" smtClean="0">
                <a:latin typeface="+mj-lt"/>
              </a:rPr>
              <a:t>P = 5 </a:t>
            </a:r>
            <a:endParaRPr lang="en-US" sz="2800" dirty="0">
              <a:latin typeface="+mj-lt"/>
            </a:endParaRPr>
          </a:p>
        </p:txBody>
      </p:sp>
    </p:spTree>
    <p:extLst>
      <p:ext uri="{BB962C8B-B14F-4D97-AF65-F5344CB8AC3E}">
        <p14:creationId xmlns:p14="http://schemas.microsoft.com/office/powerpoint/2010/main" val="3677485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 y="3490079"/>
            <a:ext cx="9007594" cy="2585323"/>
          </a:xfrm>
          <a:prstGeom prst="rect">
            <a:avLst/>
          </a:prstGeom>
          <a:noFill/>
        </p:spPr>
        <p:txBody>
          <a:bodyPr wrap="none" rtlCol="0">
            <a:spAutoFit/>
          </a:bodyPr>
          <a:lstStyle/>
          <a:p>
            <a:r>
              <a:rPr lang="en-US" b="1" dirty="0">
                <a:solidFill>
                  <a:srgbClr val="7F0055"/>
                </a:solidFill>
                <a:latin typeface="Courier New"/>
              </a:rPr>
              <a:t>void</a:t>
            </a:r>
            <a:r>
              <a:rPr lang="en-US" b="1" dirty="0">
                <a:solidFill>
                  <a:srgbClr val="000000"/>
                </a:solidFill>
                <a:latin typeface="Courier New"/>
              </a:rPr>
              <a:t> partition(</a:t>
            </a:r>
            <a:r>
              <a:rPr lang="en-US" b="1" dirty="0" err="1">
                <a:solidFill>
                  <a:srgbClr val="7F0055"/>
                </a:solidFill>
                <a:latin typeface="Courier New"/>
              </a:rPr>
              <a:t>int</a:t>
            </a:r>
            <a:r>
              <a:rPr lang="en-US" b="1" dirty="0">
                <a:solidFill>
                  <a:srgbClr val="000000"/>
                </a:solidFill>
                <a:latin typeface="Courier New"/>
              </a:rPr>
              <a:t> p, </a:t>
            </a:r>
            <a:r>
              <a:rPr lang="en-US" b="1" dirty="0" err="1">
                <a:solidFill>
                  <a:srgbClr val="7F0055"/>
                </a:solidFill>
                <a:latin typeface="Courier New"/>
              </a:rPr>
              <a:t>int</a:t>
            </a:r>
            <a:r>
              <a:rPr lang="en-US" b="1" dirty="0">
                <a:solidFill>
                  <a:srgbClr val="000000"/>
                </a:solidFill>
                <a:latin typeface="Courier New"/>
              </a:rPr>
              <a:t> P, </a:t>
            </a:r>
            <a:r>
              <a:rPr lang="en-US" b="1" dirty="0" err="1">
                <a:solidFill>
                  <a:srgbClr val="7F0055"/>
                </a:solidFill>
                <a:latin typeface="Courier New"/>
              </a:rPr>
              <a:t>int</a:t>
            </a:r>
            <a:r>
              <a:rPr lang="en-US" b="1" dirty="0">
                <a:solidFill>
                  <a:srgbClr val="000000"/>
                </a:solidFill>
                <a:latin typeface="Courier New"/>
              </a:rPr>
              <a:t> N, </a:t>
            </a:r>
            <a:r>
              <a:rPr lang="en-US" b="1" dirty="0">
                <a:solidFill>
                  <a:srgbClr val="7F0055"/>
                </a:solidFill>
                <a:latin typeface="Courier New"/>
              </a:rPr>
              <a:t>ref</a:t>
            </a:r>
            <a:r>
              <a:rPr lang="en-US" b="1" dirty="0">
                <a:solidFill>
                  <a:srgbClr val="000000"/>
                </a:solidFill>
                <a:latin typeface="Courier New"/>
              </a:rPr>
              <a:t> </a:t>
            </a:r>
            <a:r>
              <a:rPr lang="en-US" b="1" dirty="0" err="1">
                <a:solidFill>
                  <a:srgbClr val="7F0055"/>
                </a:solidFill>
                <a:latin typeface="Courier New"/>
              </a:rPr>
              <a:t>int</a:t>
            </a:r>
            <a:r>
              <a:rPr lang="en-US" b="1" dirty="0">
                <a:solidFill>
                  <a:srgbClr val="000000"/>
                </a:solidFill>
                <a:latin typeface="Courier New"/>
              </a:rPr>
              <a:t> </a:t>
            </a:r>
            <a:r>
              <a:rPr lang="en-US" b="1" dirty="0" err="1">
                <a:solidFill>
                  <a:srgbClr val="000000"/>
                </a:solidFill>
                <a:latin typeface="Courier New"/>
              </a:rPr>
              <a:t>ibeg</a:t>
            </a:r>
            <a:r>
              <a:rPr lang="en-US" b="1" dirty="0">
                <a:solidFill>
                  <a:srgbClr val="000000"/>
                </a:solidFill>
                <a:latin typeface="Courier New"/>
              </a:rPr>
              <a:t>, </a:t>
            </a:r>
            <a:r>
              <a:rPr lang="en-US" b="1" dirty="0">
                <a:solidFill>
                  <a:srgbClr val="800000"/>
                </a:solidFill>
                <a:latin typeface="Courier New"/>
              </a:rPr>
              <a:t>ref</a:t>
            </a:r>
            <a:r>
              <a:rPr lang="en-US" b="1" dirty="0">
                <a:solidFill>
                  <a:srgbClr val="000000"/>
                </a:solidFill>
                <a:latin typeface="Courier New"/>
              </a:rPr>
              <a:t> </a:t>
            </a:r>
            <a:r>
              <a:rPr lang="en-US" b="1" dirty="0" err="1">
                <a:solidFill>
                  <a:srgbClr val="7F0055"/>
                </a:solidFill>
                <a:latin typeface="Courier New"/>
              </a:rPr>
              <a:t>int</a:t>
            </a:r>
            <a:r>
              <a:rPr lang="en-US" b="1" dirty="0">
                <a:solidFill>
                  <a:srgbClr val="000000"/>
                </a:solidFill>
                <a:latin typeface="Courier New"/>
              </a:rPr>
              <a:t> </a:t>
            </a:r>
            <a:r>
              <a:rPr lang="en-US" b="1" dirty="0" err="1">
                <a:solidFill>
                  <a:srgbClr val="000000"/>
                </a:solidFill>
                <a:latin typeface="Courier New"/>
              </a:rPr>
              <a:t>iend</a:t>
            </a:r>
            <a:r>
              <a:rPr lang="en-US" b="1" dirty="0">
                <a:solidFill>
                  <a:srgbClr val="000000"/>
                </a:solidFill>
                <a:latin typeface="Courier New"/>
              </a:rPr>
              <a:t>){</a:t>
            </a:r>
          </a:p>
          <a:p>
            <a:r>
              <a:rPr lang="pt-BR" dirty="0">
                <a:solidFill>
                  <a:srgbClr val="000000"/>
                </a:solidFill>
                <a:latin typeface="Courier New"/>
              </a:rPr>
              <a:t>    </a:t>
            </a:r>
            <a:r>
              <a:rPr lang="pt-BR" b="1" dirty="0">
                <a:solidFill>
                  <a:srgbClr val="7F0055"/>
                </a:solidFill>
                <a:latin typeface="Courier New"/>
              </a:rPr>
              <a:t>if</a:t>
            </a:r>
            <a:r>
              <a:rPr lang="pt-BR" b="1" dirty="0">
                <a:solidFill>
                  <a:srgbClr val="000000"/>
                </a:solidFill>
                <a:latin typeface="Courier New"/>
              </a:rPr>
              <a:t>(</a:t>
            </a:r>
            <a:r>
              <a:rPr lang="pt-BR" dirty="0">
                <a:solidFill>
                  <a:srgbClr val="000000"/>
                </a:solidFill>
                <a:latin typeface="Courier New"/>
              </a:rPr>
              <a:t>p&lt; </a:t>
            </a:r>
            <a:r>
              <a:rPr lang="pt-BR" b="1" dirty="0">
                <a:solidFill>
                  <a:srgbClr val="800000"/>
                </a:solidFill>
                <a:latin typeface="Courier New"/>
              </a:rPr>
              <a:t>{$</a:t>
            </a:r>
            <a:r>
              <a:rPr lang="pt-BR" dirty="0">
                <a:solidFill>
                  <a:srgbClr val="000000"/>
                </a:solidFill>
                <a:latin typeface="Courier New"/>
              </a:rPr>
              <a:t> p, P, N, N/P, N%P : *, </a:t>
            </a:r>
            <a:r>
              <a:rPr lang="pt-BR" dirty="0" smtClean="0">
                <a:solidFill>
                  <a:srgbClr val="000000"/>
                </a:solidFill>
                <a:latin typeface="Courier New"/>
              </a:rPr>
              <a:t>+ </a:t>
            </a:r>
            <a:r>
              <a:rPr lang="pt-BR" b="1" dirty="0">
                <a:solidFill>
                  <a:srgbClr val="800000"/>
                </a:solidFill>
                <a:latin typeface="Courier New"/>
              </a:rPr>
              <a:t>$}</a:t>
            </a:r>
            <a:r>
              <a:rPr lang="pt-BR" dirty="0">
                <a:solidFill>
                  <a:srgbClr val="000000"/>
                </a:solidFill>
                <a:latin typeface="Courier New"/>
              </a:rPr>
              <a:t> </a:t>
            </a:r>
            <a:r>
              <a:rPr lang="pt-BR" b="1" dirty="0">
                <a:solidFill>
                  <a:srgbClr val="000000"/>
                </a:solidFill>
                <a:latin typeface="Courier New"/>
              </a:rPr>
              <a:t>){</a:t>
            </a:r>
          </a:p>
          <a:p>
            <a:r>
              <a:rPr lang="pt-BR" dirty="0">
                <a:solidFill>
                  <a:srgbClr val="000000"/>
                </a:solidFill>
                <a:latin typeface="Courier New"/>
              </a:rPr>
              <a:t>        iend =  </a:t>
            </a:r>
            <a:r>
              <a:rPr lang="pt-BR" b="1" dirty="0">
                <a:solidFill>
                  <a:srgbClr val="800000"/>
                </a:solidFill>
                <a:latin typeface="Courier New"/>
              </a:rPr>
              <a:t>{$</a:t>
            </a:r>
            <a:r>
              <a:rPr lang="pt-BR" dirty="0">
                <a:solidFill>
                  <a:srgbClr val="000000"/>
                </a:solidFill>
                <a:latin typeface="Courier New"/>
              </a:rPr>
              <a:t> p, P, N, N/P, N%P : *, </a:t>
            </a:r>
            <a:r>
              <a:rPr lang="pt-BR" dirty="0" smtClean="0">
                <a:solidFill>
                  <a:srgbClr val="000000"/>
                </a:solidFill>
                <a:latin typeface="Courier New"/>
              </a:rPr>
              <a:t>+ </a:t>
            </a:r>
            <a:r>
              <a:rPr lang="pt-BR" b="1" dirty="0">
                <a:solidFill>
                  <a:srgbClr val="800000"/>
                </a:solidFill>
                <a:latin typeface="Courier New"/>
              </a:rPr>
              <a:t>$}</a:t>
            </a:r>
            <a:r>
              <a:rPr lang="pt-BR" dirty="0">
                <a:solidFill>
                  <a:srgbClr val="000000"/>
                </a:solidFill>
                <a:latin typeface="Courier New"/>
              </a:rPr>
              <a:t>;  </a:t>
            </a:r>
          </a:p>
          <a:p>
            <a:r>
              <a:rPr lang="pt-BR" dirty="0">
                <a:solidFill>
                  <a:srgbClr val="000000"/>
                </a:solidFill>
                <a:latin typeface="Courier New"/>
              </a:rPr>
              <a:t>        ibeg =  </a:t>
            </a:r>
            <a:r>
              <a:rPr lang="pt-BR" b="1" dirty="0">
                <a:solidFill>
                  <a:srgbClr val="800000"/>
                </a:solidFill>
                <a:latin typeface="Courier New"/>
              </a:rPr>
              <a:t>{$</a:t>
            </a:r>
            <a:r>
              <a:rPr lang="pt-BR" dirty="0">
                <a:solidFill>
                  <a:srgbClr val="000000"/>
                </a:solidFill>
                <a:latin typeface="Courier New"/>
              </a:rPr>
              <a:t> p, P, N, N/P, N%P : *, </a:t>
            </a:r>
            <a:r>
              <a:rPr lang="pt-BR" dirty="0" smtClean="0">
                <a:solidFill>
                  <a:srgbClr val="000000"/>
                </a:solidFill>
                <a:latin typeface="Courier New"/>
              </a:rPr>
              <a:t>+ </a:t>
            </a:r>
            <a:r>
              <a:rPr lang="pt-BR" b="1" dirty="0">
                <a:solidFill>
                  <a:srgbClr val="800000"/>
                </a:solidFill>
                <a:latin typeface="Courier New"/>
              </a:rPr>
              <a:t>$}</a:t>
            </a:r>
            <a:r>
              <a:rPr lang="pt-BR" dirty="0">
                <a:solidFill>
                  <a:srgbClr val="000000"/>
                </a:solidFill>
                <a:latin typeface="Courier New"/>
              </a:rPr>
              <a:t>;  </a:t>
            </a:r>
          </a:p>
          <a:p>
            <a:r>
              <a:rPr lang="en-US" dirty="0">
                <a:solidFill>
                  <a:srgbClr val="000000"/>
                </a:solidFill>
                <a:latin typeface="Courier New"/>
              </a:rPr>
              <a:t>    }</a:t>
            </a:r>
            <a:r>
              <a:rPr lang="en-US" b="1" dirty="0">
                <a:solidFill>
                  <a:srgbClr val="7F0055"/>
                </a:solidFill>
                <a:latin typeface="Courier New"/>
              </a:rPr>
              <a:t>else</a:t>
            </a:r>
            <a:r>
              <a:rPr lang="en-US" b="1" dirty="0">
                <a:solidFill>
                  <a:srgbClr val="000000"/>
                </a:solidFill>
                <a:latin typeface="Courier New"/>
              </a:rPr>
              <a:t>{</a:t>
            </a:r>
          </a:p>
          <a:p>
            <a:r>
              <a:rPr lang="pt-BR" dirty="0">
                <a:solidFill>
                  <a:srgbClr val="000000"/>
                </a:solidFill>
                <a:latin typeface="Courier New"/>
              </a:rPr>
              <a:t>        iend =  </a:t>
            </a:r>
            <a:r>
              <a:rPr lang="pt-BR" b="1" dirty="0">
                <a:solidFill>
                  <a:srgbClr val="800000"/>
                </a:solidFill>
                <a:latin typeface="Courier New"/>
              </a:rPr>
              <a:t>{$</a:t>
            </a:r>
            <a:r>
              <a:rPr lang="pt-BR" dirty="0">
                <a:solidFill>
                  <a:srgbClr val="000000"/>
                </a:solidFill>
                <a:latin typeface="Courier New"/>
              </a:rPr>
              <a:t> p, P, N, N/P, N%P : *, </a:t>
            </a:r>
            <a:r>
              <a:rPr lang="pt-BR" dirty="0" smtClean="0">
                <a:solidFill>
                  <a:srgbClr val="000000"/>
                </a:solidFill>
                <a:latin typeface="Courier New"/>
              </a:rPr>
              <a:t>+ </a:t>
            </a:r>
            <a:r>
              <a:rPr lang="pt-BR" b="1" dirty="0">
                <a:solidFill>
                  <a:srgbClr val="800000"/>
                </a:solidFill>
                <a:latin typeface="Courier New"/>
              </a:rPr>
              <a:t>$}</a:t>
            </a:r>
            <a:r>
              <a:rPr lang="pt-BR" dirty="0">
                <a:solidFill>
                  <a:srgbClr val="000000"/>
                </a:solidFill>
                <a:latin typeface="Courier New"/>
              </a:rPr>
              <a:t>;  </a:t>
            </a:r>
          </a:p>
          <a:p>
            <a:r>
              <a:rPr lang="pt-BR" dirty="0">
                <a:solidFill>
                  <a:srgbClr val="000000"/>
                </a:solidFill>
                <a:latin typeface="Courier New"/>
              </a:rPr>
              <a:t>        ibeg =  </a:t>
            </a:r>
            <a:r>
              <a:rPr lang="pt-BR" b="1" dirty="0">
                <a:solidFill>
                  <a:srgbClr val="800000"/>
                </a:solidFill>
                <a:latin typeface="Courier New"/>
              </a:rPr>
              <a:t>{$</a:t>
            </a:r>
            <a:r>
              <a:rPr lang="pt-BR" dirty="0">
                <a:solidFill>
                  <a:srgbClr val="000000"/>
                </a:solidFill>
                <a:latin typeface="Courier New"/>
              </a:rPr>
              <a:t> p, P, N, N/P, N%P : *, </a:t>
            </a:r>
            <a:r>
              <a:rPr lang="pt-BR" dirty="0" smtClean="0">
                <a:solidFill>
                  <a:srgbClr val="000000"/>
                </a:solidFill>
                <a:latin typeface="Courier New"/>
              </a:rPr>
              <a:t>+ </a:t>
            </a:r>
            <a:r>
              <a:rPr lang="pt-BR" b="1" dirty="0">
                <a:solidFill>
                  <a:srgbClr val="800000"/>
                </a:solidFill>
                <a:latin typeface="Courier New"/>
              </a:rPr>
              <a:t>$}</a:t>
            </a:r>
            <a:r>
              <a:rPr lang="pt-BR" dirty="0">
                <a:solidFill>
                  <a:srgbClr val="000000"/>
                </a:solidFill>
                <a:latin typeface="Courier New"/>
              </a:rPr>
              <a:t>;  </a:t>
            </a:r>
          </a:p>
          <a:p>
            <a:r>
              <a:rPr lang="en-US" dirty="0">
                <a:solidFill>
                  <a:srgbClr val="000000"/>
                </a:solidFill>
                <a:latin typeface="Courier New"/>
              </a:rPr>
              <a:t>    }</a:t>
            </a:r>
          </a:p>
          <a:p>
            <a:r>
              <a:rPr lang="en-US" dirty="0" smtClean="0">
                <a:solidFill>
                  <a:srgbClr val="000000"/>
                </a:solidFill>
                <a:latin typeface="Courier New"/>
              </a:rPr>
              <a:t>}</a:t>
            </a:r>
            <a:endParaRPr lang="en-US" dirty="0">
              <a:solidFill>
                <a:srgbClr val="000000"/>
              </a:solidFill>
              <a:latin typeface="Courier New"/>
            </a:endParaRPr>
          </a:p>
        </p:txBody>
      </p:sp>
      <p:sp>
        <p:nvSpPr>
          <p:cNvPr id="2" name="Title 1"/>
          <p:cNvSpPr>
            <a:spLocks noGrp="1"/>
          </p:cNvSpPr>
          <p:nvPr>
            <p:ph type="title"/>
          </p:nvPr>
        </p:nvSpPr>
        <p:spPr/>
        <p:txBody>
          <a:bodyPr/>
          <a:lstStyle/>
          <a:p>
            <a:r>
              <a:rPr lang="en-US" dirty="0" smtClean="0"/>
              <a:t>Synthesizing a partition function</a:t>
            </a:r>
            <a:endParaRPr lang="en-US" dirty="0"/>
          </a:p>
        </p:txBody>
      </p:sp>
      <p:sp>
        <p:nvSpPr>
          <p:cNvPr id="3" name="Content Placeholder 2"/>
          <p:cNvSpPr>
            <a:spLocks noGrp="1"/>
          </p:cNvSpPr>
          <p:nvPr>
            <p:ph idx="1"/>
          </p:nvPr>
        </p:nvSpPr>
        <p:spPr>
          <a:xfrm>
            <a:off x="152400" y="1487907"/>
            <a:ext cx="8991600" cy="1788694"/>
          </a:xfrm>
        </p:spPr>
        <p:txBody>
          <a:bodyPr/>
          <a:lstStyle/>
          <a:p>
            <a:r>
              <a:rPr lang="en-US" dirty="0" smtClean="0"/>
              <a:t>What do we know?</a:t>
            </a:r>
          </a:p>
          <a:p>
            <a:pPr lvl="1"/>
            <a:r>
              <a:rPr lang="en-US" dirty="0" smtClean="0"/>
              <a:t>The interface to the function we want</a:t>
            </a:r>
          </a:p>
          <a:p>
            <a:pPr lvl="1"/>
            <a:r>
              <a:rPr lang="en-US" dirty="0" smtClean="0"/>
              <a:t>Not all processors will get the same # of elements</a:t>
            </a:r>
          </a:p>
          <a:p>
            <a:pPr lvl="1"/>
            <a:r>
              <a:rPr lang="en-US" dirty="0" smtClean="0"/>
              <a:t>The kind of expressions we expect</a:t>
            </a:r>
            <a:endParaRPr lang="en-US" dirty="0"/>
          </a:p>
        </p:txBody>
      </p:sp>
      <p:grpSp>
        <p:nvGrpSpPr>
          <p:cNvPr id="23" name="Group 22"/>
          <p:cNvGrpSpPr/>
          <p:nvPr/>
        </p:nvGrpSpPr>
        <p:grpSpPr>
          <a:xfrm>
            <a:off x="1524000" y="3781926"/>
            <a:ext cx="5638800" cy="1828800"/>
            <a:chOff x="1524000" y="3781926"/>
            <a:chExt cx="5638800" cy="1828800"/>
          </a:xfrm>
        </p:grpSpPr>
        <p:sp>
          <p:nvSpPr>
            <p:cNvPr id="5" name="Rectangle 4"/>
            <p:cNvSpPr/>
            <p:nvPr/>
          </p:nvSpPr>
          <p:spPr bwMode="auto">
            <a:xfrm>
              <a:off x="2209800" y="4086726"/>
              <a:ext cx="4953000" cy="1524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sp>
          <p:nvSpPr>
            <p:cNvPr id="6" name="Rectangle 5"/>
            <p:cNvSpPr/>
            <p:nvPr/>
          </p:nvSpPr>
          <p:spPr bwMode="auto">
            <a:xfrm>
              <a:off x="1524000" y="3781926"/>
              <a:ext cx="4572000" cy="304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grpSp>
      <p:grpSp>
        <p:nvGrpSpPr>
          <p:cNvPr id="22" name="Group 21"/>
          <p:cNvGrpSpPr/>
          <p:nvPr/>
        </p:nvGrpSpPr>
        <p:grpSpPr>
          <a:xfrm>
            <a:off x="304800" y="3793958"/>
            <a:ext cx="6248401" cy="2073442"/>
            <a:chOff x="304800" y="3793958"/>
            <a:chExt cx="2476612" cy="2073442"/>
          </a:xfrm>
        </p:grpSpPr>
        <p:sp>
          <p:nvSpPr>
            <p:cNvPr id="7" name="Rectangle 6"/>
            <p:cNvSpPr/>
            <p:nvPr/>
          </p:nvSpPr>
          <p:spPr bwMode="auto">
            <a:xfrm>
              <a:off x="455813" y="4620126"/>
              <a:ext cx="1600200" cy="124727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sp>
          <p:nvSpPr>
            <p:cNvPr id="9" name="Rectangle 8"/>
            <p:cNvSpPr/>
            <p:nvPr/>
          </p:nvSpPr>
          <p:spPr bwMode="auto">
            <a:xfrm>
              <a:off x="304800" y="3793958"/>
              <a:ext cx="2476612" cy="29276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grpSp>
      <p:grpSp>
        <p:nvGrpSpPr>
          <p:cNvPr id="19" name="Group 18"/>
          <p:cNvGrpSpPr/>
          <p:nvPr/>
        </p:nvGrpSpPr>
        <p:grpSpPr>
          <a:xfrm>
            <a:off x="2785154" y="4216489"/>
            <a:ext cx="4000079" cy="1209571"/>
            <a:chOff x="4372794" y="5749563"/>
            <a:chExt cx="4000079" cy="1209571"/>
          </a:xfrm>
        </p:grpSpPr>
        <p:sp>
          <p:nvSpPr>
            <p:cNvPr id="11" name="TextBox 10"/>
            <p:cNvSpPr txBox="1"/>
            <p:nvPr/>
          </p:nvSpPr>
          <p:spPr>
            <a:xfrm>
              <a:off x="4372794" y="6434988"/>
              <a:ext cx="399468" cy="523220"/>
            </a:xfrm>
            <a:prstGeom prst="rect">
              <a:avLst/>
            </a:prstGeom>
            <a:noFill/>
          </p:spPr>
          <p:txBody>
            <a:bodyPr wrap="none" rtlCol="0">
              <a:spAutoFit/>
            </a:bodyPr>
            <a:lstStyle/>
            <a:p>
              <a:r>
                <a:rPr lang="en-US" sz="2800" b="1" dirty="0" smtClean="0">
                  <a:latin typeface="Courier New" pitchFamily="49" charset="0"/>
                  <a:cs typeface="Courier New" pitchFamily="49" charset="0"/>
                </a:rPr>
                <a:t>p</a:t>
              </a:r>
              <a:endParaRPr lang="en-US" sz="2800" b="1" dirty="0">
                <a:latin typeface="Courier New" pitchFamily="49" charset="0"/>
                <a:cs typeface="Courier New" pitchFamily="49" charset="0"/>
              </a:endParaRPr>
            </a:p>
          </p:txBody>
        </p:sp>
        <p:sp>
          <p:nvSpPr>
            <p:cNvPr id="12" name="TextBox 11"/>
            <p:cNvSpPr txBox="1"/>
            <p:nvPr/>
          </p:nvSpPr>
          <p:spPr>
            <a:xfrm>
              <a:off x="6074206" y="5792594"/>
              <a:ext cx="399468" cy="523220"/>
            </a:xfrm>
            <a:prstGeom prst="rect">
              <a:avLst/>
            </a:prstGeom>
            <a:noFill/>
          </p:spPr>
          <p:txBody>
            <a:bodyPr wrap="none" rtlCol="0">
              <a:spAutoFit/>
            </a:bodyPr>
            <a:lstStyle/>
            <a:p>
              <a:r>
                <a:rPr lang="en-US" sz="2800" b="1" dirty="0" smtClean="0">
                  <a:latin typeface="Courier New" pitchFamily="49" charset="0"/>
                  <a:cs typeface="Courier New" pitchFamily="49" charset="0"/>
                </a:rPr>
                <a:t>P</a:t>
              </a:r>
              <a:endParaRPr lang="en-US" sz="2800" b="1" dirty="0">
                <a:latin typeface="Courier New" pitchFamily="49" charset="0"/>
                <a:cs typeface="Courier New" pitchFamily="49" charset="0"/>
              </a:endParaRPr>
            </a:p>
          </p:txBody>
        </p:sp>
        <p:sp>
          <p:nvSpPr>
            <p:cNvPr id="13" name="TextBox 12"/>
            <p:cNvSpPr txBox="1"/>
            <p:nvPr/>
          </p:nvSpPr>
          <p:spPr>
            <a:xfrm>
              <a:off x="4677066" y="5858580"/>
              <a:ext cx="399468" cy="523220"/>
            </a:xfrm>
            <a:prstGeom prst="rect">
              <a:avLst/>
            </a:prstGeom>
            <a:noFill/>
          </p:spPr>
          <p:txBody>
            <a:bodyPr wrap="none" rtlCol="0">
              <a:spAutoFit/>
            </a:bodyPr>
            <a:lstStyle/>
            <a:p>
              <a:r>
                <a:rPr lang="en-US" sz="2800" b="1" dirty="0" smtClean="0">
                  <a:latin typeface="Courier New" pitchFamily="49" charset="0"/>
                  <a:cs typeface="Courier New" pitchFamily="49" charset="0"/>
                </a:rPr>
                <a:t>N</a:t>
              </a:r>
              <a:endParaRPr lang="en-US" sz="2800" b="1" dirty="0">
                <a:latin typeface="Courier New" pitchFamily="49" charset="0"/>
                <a:cs typeface="Courier New" pitchFamily="49" charset="0"/>
              </a:endParaRPr>
            </a:p>
          </p:txBody>
        </p:sp>
        <p:sp>
          <p:nvSpPr>
            <p:cNvPr id="14" name="TextBox 13"/>
            <p:cNvSpPr txBox="1"/>
            <p:nvPr/>
          </p:nvSpPr>
          <p:spPr>
            <a:xfrm>
              <a:off x="6698685" y="6435914"/>
              <a:ext cx="829073" cy="523220"/>
            </a:xfrm>
            <a:prstGeom prst="rect">
              <a:avLst/>
            </a:prstGeom>
            <a:noFill/>
          </p:spPr>
          <p:txBody>
            <a:bodyPr wrap="none" rtlCol="0">
              <a:spAutoFit/>
            </a:bodyPr>
            <a:lstStyle/>
            <a:p>
              <a:r>
                <a:rPr lang="en-US" sz="2800" b="1" dirty="0" smtClean="0">
                  <a:latin typeface="Courier New" pitchFamily="49" charset="0"/>
                  <a:cs typeface="Courier New" pitchFamily="49" charset="0"/>
                </a:rPr>
                <a:t>N/P</a:t>
              </a:r>
              <a:endParaRPr lang="en-US" sz="2800" b="1" dirty="0">
                <a:latin typeface="Courier New" pitchFamily="49" charset="0"/>
                <a:cs typeface="Courier New" pitchFamily="49" charset="0"/>
              </a:endParaRPr>
            </a:p>
          </p:txBody>
        </p:sp>
        <p:sp>
          <p:nvSpPr>
            <p:cNvPr id="15" name="TextBox 14"/>
            <p:cNvSpPr txBox="1"/>
            <p:nvPr/>
          </p:nvSpPr>
          <p:spPr>
            <a:xfrm>
              <a:off x="7543800" y="5749563"/>
              <a:ext cx="829073" cy="523220"/>
            </a:xfrm>
            <a:prstGeom prst="rect">
              <a:avLst/>
            </a:prstGeom>
            <a:noFill/>
          </p:spPr>
          <p:txBody>
            <a:bodyPr wrap="none" rtlCol="0">
              <a:spAutoFit/>
            </a:bodyPr>
            <a:lstStyle/>
            <a:p>
              <a:r>
                <a:rPr lang="en-US" sz="2800" b="1" dirty="0" smtClean="0">
                  <a:latin typeface="Courier New" pitchFamily="49" charset="0"/>
                  <a:cs typeface="Courier New" pitchFamily="49" charset="0"/>
                </a:rPr>
                <a:t>N%P</a:t>
              </a:r>
              <a:endParaRPr lang="en-US" sz="2800" b="1" dirty="0">
                <a:latin typeface="Courier New" pitchFamily="49" charset="0"/>
                <a:cs typeface="Courier New" pitchFamily="49" charset="0"/>
              </a:endParaRPr>
            </a:p>
          </p:txBody>
        </p:sp>
      </p:grpSp>
      <p:grpSp>
        <p:nvGrpSpPr>
          <p:cNvPr id="20" name="Group 19"/>
          <p:cNvGrpSpPr/>
          <p:nvPr/>
        </p:nvGrpSpPr>
        <p:grpSpPr>
          <a:xfrm>
            <a:off x="3670728" y="4333314"/>
            <a:ext cx="1839850" cy="924486"/>
            <a:chOff x="7952726" y="5164450"/>
            <a:chExt cx="1839850" cy="924486"/>
          </a:xfrm>
        </p:grpSpPr>
        <p:sp>
          <p:nvSpPr>
            <p:cNvPr id="16" name="TextBox 15"/>
            <p:cNvSpPr txBox="1"/>
            <p:nvPr/>
          </p:nvSpPr>
          <p:spPr>
            <a:xfrm>
              <a:off x="7952726" y="5465886"/>
              <a:ext cx="399468" cy="523220"/>
            </a:xfrm>
            <a:prstGeom prst="rect">
              <a:avLst/>
            </a:prstGeom>
            <a:noFill/>
          </p:spPr>
          <p:txBody>
            <a:bodyPr wrap="none" rtlCol="0">
              <a:spAutoFit/>
            </a:bodyPr>
            <a:lstStyle/>
            <a:p>
              <a:r>
                <a:rPr lang="en-US" sz="2800" b="1" dirty="0" smtClean="0">
                  <a:latin typeface="Courier New" pitchFamily="49" charset="0"/>
                  <a:cs typeface="Courier New" pitchFamily="49" charset="0"/>
                </a:rPr>
                <a:t>*</a:t>
              </a:r>
              <a:endParaRPr lang="en-US" sz="2800" b="1" dirty="0">
                <a:latin typeface="Courier New" pitchFamily="49" charset="0"/>
                <a:cs typeface="Courier New" pitchFamily="49" charset="0"/>
              </a:endParaRPr>
            </a:p>
          </p:txBody>
        </p:sp>
        <p:sp>
          <p:nvSpPr>
            <p:cNvPr id="17" name="TextBox 16"/>
            <p:cNvSpPr txBox="1"/>
            <p:nvPr/>
          </p:nvSpPr>
          <p:spPr>
            <a:xfrm>
              <a:off x="8794632" y="5565716"/>
              <a:ext cx="399468" cy="523220"/>
            </a:xfrm>
            <a:prstGeom prst="rect">
              <a:avLst/>
            </a:prstGeom>
            <a:noFill/>
          </p:spPr>
          <p:txBody>
            <a:bodyPr wrap="none" rtlCol="0">
              <a:spAutoFit/>
            </a:bodyPr>
            <a:lstStyle/>
            <a:p>
              <a:r>
                <a:rPr lang="en-US" sz="2800" b="1" dirty="0" smtClean="0">
                  <a:latin typeface="Courier New" pitchFamily="49" charset="0"/>
                  <a:cs typeface="Courier New" pitchFamily="49" charset="0"/>
                </a:rPr>
                <a:t>+</a:t>
              </a:r>
              <a:endParaRPr lang="en-US" sz="2800" b="1" dirty="0">
                <a:latin typeface="Courier New" pitchFamily="49" charset="0"/>
                <a:cs typeface="Courier New" pitchFamily="49" charset="0"/>
              </a:endParaRPr>
            </a:p>
          </p:txBody>
        </p:sp>
        <p:sp>
          <p:nvSpPr>
            <p:cNvPr id="18" name="TextBox 17"/>
            <p:cNvSpPr txBox="1"/>
            <p:nvPr/>
          </p:nvSpPr>
          <p:spPr>
            <a:xfrm>
              <a:off x="9607845" y="5164450"/>
              <a:ext cx="184731" cy="523220"/>
            </a:xfrm>
            <a:prstGeom prst="rect">
              <a:avLst/>
            </a:prstGeom>
            <a:noFill/>
          </p:spPr>
          <p:txBody>
            <a:bodyPr wrap="none" rtlCol="0">
              <a:spAutoFit/>
            </a:bodyPr>
            <a:lstStyle/>
            <a:p>
              <a:endParaRPr lang="en-US" sz="2800" b="1" dirty="0">
                <a:latin typeface="Courier New" pitchFamily="49" charset="0"/>
                <a:cs typeface="Courier New" pitchFamily="49" charset="0"/>
              </a:endParaRPr>
            </a:p>
          </p:txBody>
        </p:sp>
      </p:grpSp>
      <p:sp>
        <p:nvSpPr>
          <p:cNvPr id="21" name="Rectangle 20"/>
          <p:cNvSpPr/>
          <p:nvPr/>
        </p:nvSpPr>
        <p:spPr bwMode="auto">
          <a:xfrm>
            <a:off x="1219200" y="3810000"/>
            <a:ext cx="1600200" cy="124727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spTree>
    <p:extLst>
      <p:ext uri="{BB962C8B-B14F-4D97-AF65-F5344CB8AC3E}">
        <p14:creationId xmlns:p14="http://schemas.microsoft.com/office/powerpoint/2010/main" val="1829188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xit"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2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23"/>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19"/>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uiExpand="1" build="p"/>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69756" y="2105085"/>
            <a:ext cx="8153400" cy="4524315"/>
          </a:xfrm>
          <a:prstGeom prst="rect">
            <a:avLst/>
          </a:prstGeom>
        </p:spPr>
        <p:txBody>
          <a:bodyPr wrap="square">
            <a:spAutoFit/>
          </a:bodyPr>
          <a:lstStyle/>
          <a:p>
            <a:endParaRPr lang="en-US" dirty="0">
              <a:latin typeface="Courier New"/>
            </a:endParaRPr>
          </a:p>
          <a:p>
            <a:r>
              <a:rPr lang="en-US" dirty="0">
                <a:solidFill>
                  <a:srgbClr val="000000"/>
                </a:solidFill>
                <a:latin typeface="Courier New"/>
              </a:rPr>
              <a:t>harness </a:t>
            </a:r>
            <a:r>
              <a:rPr lang="en-US" b="1" dirty="0">
                <a:solidFill>
                  <a:srgbClr val="7F0055"/>
                </a:solidFill>
                <a:latin typeface="Courier New"/>
              </a:rPr>
              <a:t>void</a:t>
            </a:r>
            <a:r>
              <a:rPr lang="en-US" b="1" dirty="0">
                <a:solidFill>
                  <a:srgbClr val="000000"/>
                </a:solidFill>
                <a:latin typeface="Courier New"/>
              </a:rPr>
              <a:t> </a:t>
            </a:r>
            <a:r>
              <a:rPr lang="en-US" b="1" dirty="0" err="1">
                <a:solidFill>
                  <a:srgbClr val="000000"/>
                </a:solidFill>
                <a:latin typeface="Courier New"/>
              </a:rPr>
              <a:t>testPartition</a:t>
            </a:r>
            <a:r>
              <a:rPr lang="en-US" b="1" dirty="0">
                <a:solidFill>
                  <a:srgbClr val="000000"/>
                </a:solidFill>
                <a:latin typeface="Courier New"/>
              </a:rPr>
              <a:t>(</a:t>
            </a:r>
            <a:r>
              <a:rPr lang="en-US" b="1" dirty="0" err="1">
                <a:solidFill>
                  <a:srgbClr val="7F0055"/>
                </a:solidFill>
                <a:latin typeface="Courier New"/>
              </a:rPr>
              <a:t>int</a:t>
            </a:r>
            <a:r>
              <a:rPr lang="en-US" b="1" dirty="0">
                <a:solidFill>
                  <a:srgbClr val="000000"/>
                </a:solidFill>
                <a:latin typeface="Courier New"/>
              </a:rPr>
              <a:t> p, </a:t>
            </a:r>
            <a:r>
              <a:rPr lang="en-US" b="1" dirty="0" err="1">
                <a:solidFill>
                  <a:srgbClr val="7F0055"/>
                </a:solidFill>
                <a:latin typeface="Courier New"/>
              </a:rPr>
              <a:t>int</a:t>
            </a:r>
            <a:r>
              <a:rPr lang="en-US" b="1" dirty="0">
                <a:solidFill>
                  <a:srgbClr val="000000"/>
                </a:solidFill>
                <a:latin typeface="Courier New"/>
              </a:rPr>
              <a:t> N, </a:t>
            </a:r>
            <a:r>
              <a:rPr lang="en-US" b="1" dirty="0" err="1">
                <a:solidFill>
                  <a:srgbClr val="7F0055"/>
                </a:solidFill>
                <a:latin typeface="Courier New"/>
              </a:rPr>
              <a:t>int</a:t>
            </a:r>
            <a:r>
              <a:rPr lang="en-US" b="1" dirty="0">
                <a:solidFill>
                  <a:srgbClr val="000000"/>
                </a:solidFill>
                <a:latin typeface="Courier New"/>
              </a:rPr>
              <a:t> P){</a:t>
            </a:r>
          </a:p>
          <a:p>
            <a:r>
              <a:rPr lang="en-US" dirty="0">
                <a:solidFill>
                  <a:srgbClr val="000000"/>
                </a:solidFill>
                <a:latin typeface="Courier New"/>
              </a:rPr>
              <a:t>    </a:t>
            </a:r>
            <a:r>
              <a:rPr lang="en-US" b="1" dirty="0" smtClean="0">
                <a:solidFill>
                  <a:srgbClr val="7F0055"/>
                </a:solidFill>
                <a:latin typeface="Courier New"/>
              </a:rPr>
              <a:t>if</a:t>
            </a:r>
            <a:r>
              <a:rPr lang="en-US" dirty="0" smtClean="0">
                <a:solidFill>
                  <a:srgbClr val="000000"/>
                </a:solidFill>
                <a:latin typeface="Courier New"/>
              </a:rPr>
              <a:t>(p&gt;=P </a:t>
            </a:r>
            <a:r>
              <a:rPr lang="en-US" dirty="0">
                <a:solidFill>
                  <a:srgbClr val="000000"/>
                </a:solidFill>
                <a:latin typeface="Courier New"/>
              </a:rPr>
              <a:t>|| P &lt; 1){ </a:t>
            </a:r>
            <a:r>
              <a:rPr lang="en-US" b="1" dirty="0">
                <a:solidFill>
                  <a:srgbClr val="7F0055"/>
                </a:solidFill>
                <a:latin typeface="Courier New"/>
              </a:rPr>
              <a:t>return</a:t>
            </a:r>
            <a:r>
              <a:rPr lang="en-US" b="1" dirty="0">
                <a:solidFill>
                  <a:srgbClr val="000000"/>
                </a:solidFill>
                <a:latin typeface="Courier New"/>
              </a:rPr>
              <a:t>; </a:t>
            </a:r>
            <a:r>
              <a:rPr lang="en-US" dirty="0">
                <a:solidFill>
                  <a:srgbClr val="000000"/>
                </a:solidFill>
                <a:latin typeface="Courier New"/>
              </a:rPr>
              <a:t>}</a:t>
            </a:r>
          </a:p>
          <a:p>
            <a:r>
              <a:rPr lang="en-US" dirty="0">
                <a:solidFill>
                  <a:srgbClr val="000000"/>
                </a:solidFill>
                <a:latin typeface="Courier New"/>
              </a:rPr>
              <a:t>    </a:t>
            </a:r>
          </a:p>
          <a:p>
            <a:r>
              <a:rPr lang="en-US" dirty="0">
                <a:solidFill>
                  <a:srgbClr val="000000"/>
                </a:solidFill>
                <a:latin typeface="Courier New"/>
              </a:rPr>
              <a:t>    </a:t>
            </a:r>
            <a:r>
              <a:rPr lang="en-US" b="1" dirty="0" err="1" smtClean="0">
                <a:solidFill>
                  <a:srgbClr val="7F0055"/>
                </a:solidFill>
                <a:latin typeface="Courier New"/>
              </a:rPr>
              <a:t>int</a:t>
            </a:r>
            <a:r>
              <a:rPr lang="en-US" b="1" dirty="0" smtClean="0">
                <a:solidFill>
                  <a:srgbClr val="000000"/>
                </a:solidFill>
                <a:latin typeface="Courier New"/>
              </a:rPr>
              <a:t> </a:t>
            </a:r>
            <a:r>
              <a:rPr lang="en-US" dirty="0" err="1">
                <a:solidFill>
                  <a:srgbClr val="000000"/>
                </a:solidFill>
                <a:latin typeface="Courier New"/>
              </a:rPr>
              <a:t>ibeg</a:t>
            </a:r>
            <a:r>
              <a:rPr lang="en-US" dirty="0">
                <a:solidFill>
                  <a:srgbClr val="000000"/>
                </a:solidFill>
                <a:latin typeface="Courier New"/>
              </a:rPr>
              <a:t>, </a:t>
            </a:r>
            <a:r>
              <a:rPr lang="en-US" dirty="0" err="1">
                <a:solidFill>
                  <a:srgbClr val="000000"/>
                </a:solidFill>
                <a:latin typeface="Courier New"/>
              </a:rPr>
              <a:t>iend</a:t>
            </a:r>
            <a:r>
              <a:rPr lang="en-US" dirty="0">
                <a:solidFill>
                  <a:srgbClr val="000000"/>
                </a:solidFill>
                <a:latin typeface="Courier New"/>
              </a:rPr>
              <a:t>;</a:t>
            </a:r>
          </a:p>
          <a:p>
            <a:r>
              <a:rPr lang="fr-FR" dirty="0">
                <a:solidFill>
                  <a:srgbClr val="000000"/>
                </a:solidFill>
                <a:latin typeface="Courier New"/>
              </a:rPr>
              <a:t>    </a:t>
            </a:r>
            <a:r>
              <a:rPr lang="fr-FR" dirty="0" smtClean="0">
                <a:solidFill>
                  <a:srgbClr val="000000"/>
                </a:solidFill>
                <a:latin typeface="Courier New"/>
              </a:rPr>
              <a:t>partition(p</a:t>
            </a:r>
            <a:r>
              <a:rPr lang="fr-FR" dirty="0">
                <a:solidFill>
                  <a:srgbClr val="000000"/>
                </a:solidFill>
                <a:latin typeface="Courier New"/>
              </a:rPr>
              <a:t>, P, N, </a:t>
            </a:r>
            <a:r>
              <a:rPr lang="fr-FR" dirty="0" err="1">
                <a:solidFill>
                  <a:srgbClr val="000000"/>
                </a:solidFill>
                <a:latin typeface="Courier New"/>
              </a:rPr>
              <a:t>ibeg</a:t>
            </a:r>
            <a:r>
              <a:rPr lang="fr-FR" dirty="0">
                <a:solidFill>
                  <a:srgbClr val="000000"/>
                </a:solidFill>
                <a:latin typeface="Courier New"/>
              </a:rPr>
              <a:t>, </a:t>
            </a:r>
            <a:r>
              <a:rPr lang="fr-FR" dirty="0" err="1">
                <a:solidFill>
                  <a:srgbClr val="000000"/>
                </a:solidFill>
                <a:latin typeface="Courier New"/>
              </a:rPr>
              <a:t>iend</a:t>
            </a:r>
            <a:r>
              <a:rPr lang="fr-FR" dirty="0">
                <a:solidFill>
                  <a:srgbClr val="000000"/>
                </a:solidFill>
                <a:latin typeface="Courier New"/>
              </a:rPr>
              <a:t>);</a:t>
            </a:r>
          </a:p>
          <a:p>
            <a:r>
              <a:rPr lang="en-US" dirty="0">
                <a:solidFill>
                  <a:srgbClr val="000000"/>
                </a:solidFill>
                <a:latin typeface="Courier New"/>
              </a:rPr>
              <a:t>    </a:t>
            </a:r>
            <a:r>
              <a:rPr lang="en-US" b="1" dirty="0" smtClean="0">
                <a:solidFill>
                  <a:srgbClr val="7F0055"/>
                </a:solidFill>
                <a:latin typeface="Courier New"/>
              </a:rPr>
              <a:t>assert</a:t>
            </a:r>
            <a:r>
              <a:rPr lang="en-US" b="1" dirty="0" smtClean="0">
                <a:solidFill>
                  <a:srgbClr val="000000"/>
                </a:solidFill>
                <a:latin typeface="Courier New"/>
              </a:rPr>
              <a:t> </a:t>
            </a:r>
            <a:r>
              <a:rPr lang="en-US" dirty="0" err="1">
                <a:solidFill>
                  <a:srgbClr val="000000"/>
                </a:solidFill>
                <a:latin typeface="Courier New"/>
              </a:rPr>
              <a:t>iend</a:t>
            </a:r>
            <a:r>
              <a:rPr lang="en-US" dirty="0">
                <a:solidFill>
                  <a:srgbClr val="000000"/>
                </a:solidFill>
                <a:latin typeface="Courier New"/>
              </a:rPr>
              <a:t> - </a:t>
            </a:r>
            <a:r>
              <a:rPr lang="en-US" dirty="0" err="1">
                <a:solidFill>
                  <a:srgbClr val="000000"/>
                </a:solidFill>
                <a:latin typeface="Courier New"/>
              </a:rPr>
              <a:t>ibeg</a:t>
            </a:r>
            <a:r>
              <a:rPr lang="en-US" dirty="0">
                <a:solidFill>
                  <a:srgbClr val="000000"/>
                </a:solidFill>
                <a:latin typeface="Courier New"/>
              </a:rPr>
              <a:t> &lt; (N/P) + 2;</a:t>
            </a:r>
          </a:p>
          <a:p>
            <a:r>
              <a:rPr lang="en-US" dirty="0">
                <a:solidFill>
                  <a:srgbClr val="000000"/>
                </a:solidFill>
                <a:latin typeface="Courier New"/>
              </a:rPr>
              <a:t>    </a:t>
            </a:r>
            <a:r>
              <a:rPr lang="en-US" b="1" dirty="0" smtClean="0">
                <a:solidFill>
                  <a:srgbClr val="7F0055"/>
                </a:solidFill>
                <a:latin typeface="Courier New"/>
              </a:rPr>
              <a:t>if</a:t>
            </a:r>
            <a:r>
              <a:rPr lang="en-US" dirty="0" smtClean="0">
                <a:solidFill>
                  <a:srgbClr val="000000"/>
                </a:solidFill>
                <a:latin typeface="Courier New"/>
              </a:rPr>
              <a:t>(p+1 </a:t>
            </a:r>
            <a:r>
              <a:rPr lang="en-US" dirty="0">
                <a:solidFill>
                  <a:srgbClr val="000000"/>
                </a:solidFill>
                <a:latin typeface="Courier New"/>
              </a:rPr>
              <a:t>&lt; P){</a:t>
            </a:r>
          </a:p>
          <a:p>
            <a:r>
              <a:rPr lang="en-US" dirty="0">
                <a:solidFill>
                  <a:srgbClr val="000000"/>
                </a:solidFill>
                <a:latin typeface="Courier New"/>
              </a:rPr>
              <a:t>    </a:t>
            </a:r>
            <a:r>
              <a:rPr lang="en-US" dirty="0" smtClean="0">
                <a:solidFill>
                  <a:srgbClr val="000000"/>
                </a:solidFill>
                <a:latin typeface="Courier New"/>
              </a:rPr>
              <a:t>    </a:t>
            </a:r>
            <a:r>
              <a:rPr lang="en-US" b="1" dirty="0" err="1">
                <a:solidFill>
                  <a:srgbClr val="7F0055"/>
                </a:solidFill>
                <a:latin typeface="Courier New"/>
              </a:rPr>
              <a:t>int</a:t>
            </a:r>
            <a:r>
              <a:rPr lang="en-US" b="1" dirty="0">
                <a:solidFill>
                  <a:srgbClr val="000000"/>
                </a:solidFill>
                <a:latin typeface="Courier New"/>
              </a:rPr>
              <a:t> </a:t>
            </a:r>
            <a:r>
              <a:rPr lang="en-US" dirty="0">
                <a:solidFill>
                  <a:srgbClr val="000000"/>
                </a:solidFill>
                <a:latin typeface="Courier New"/>
              </a:rPr>
              <a:t>ibeg2, iend2;</a:t>
            </a:r>
          </a:p>
          <a:p>
            <a:r>
              <a:rPr lang="fr-FR" dirty="0">
                <a:solidFill>
                  <a:srgbClr val="000000"/>
                </a:solidFill>
                <a:latin typeface="Courier New"/>
              </a:rPr>
              <a:t>    </a:t>
            </a:r>
            <a:r>
              <a:rPr lang="fr-FR" dirty="0" smtClean="0">
                <a:solidFill>
                  <a:srgbClr val="000000"/>
                </a:solidFill>
                <a:latin typeface="Courier New"/>
              </a:rPr>
              <a:t>    </a:t>
            </a:r>
            <a:r>
              <a:rPr lang="fr-FR" dirty="0">
                <a:solidFill>
                  <a:srgbClr val="000000"/>
                </a:solidFill>
                <a:latin typeface="Courier New"/>
              </a:rPr>
              <a:t>partition(p+1, P, N, ibeg2, iend2);</a:t>
            </a:r>
          </a:p>
          <a:p>
            <a:r>
              <a:rPr lang="en-US" dirty="0">
                <a:solidFill>
                  <a:srgbClr val="000000"/>
                </a:solidFill>
                <a:latin typeface="Courier New"/>
              </a:rPr>
              <a:t>    </a:t>
            </a:r>
            <a:r>
              <a:rPr lang="en-US" dirty="0" smtClean="0">
                <a:solidFill>
                  <a:srgbClr val="000000"/>
                </a:solidFill>
                <a:latin typeface="Courier New"/>
              </a:rPr>
              <a:t>    </a:t>
            </a:r>
            <a:r>
              <a:rPr lang="en-US" b="1" dirty="0">
                <a:solidFill>
                  <a:srgbClr val="7F0055"/>
                </a:solidFill>
                <a:latin typeface="Courier New"/>
              </a:rPr>
              <a:t>assert</a:t>
            </a:r>
            <a:r>
              <a:rPr lang="en-US" b="1" dirty="0">
                <a:solidFill>
                  <a:srgbClr val="000000"/>
                </a:solidFill>
                <a:latin typeface="Courier New"/>
              </a:rPr>
              <a:t> </a:t>
            </a:r>
            <a:r>
              <a:rPr lang="en-US" dirty="0" err="1">
                <a:solidFill>
                  <a:srgbClr val="000000"/>
                </a:solidFill>
                <a:latin typeface="Courier New"/>
              </a:rPr>
              <a:t>iend</a:t>
            </a:r>
            <a:r>
              <a:rPr lang="en-US" dirty="0">
                <a:solidFill>
                  <a:srgbClr val="000000"/>
                </a:solidFill>
                <a:latin typeface="Courier New"/>
              </a:rPr>
              <a:t> == ibeg2;</a:t>
            </a:r>
          </a:p>
          <a:p>
            <a:r>
              <a:rPr lang="en-US" dirty="0">
                <a:solidFill>
                  <a:srgbClr val="000000"/>
                </a:solidFill>
                <a:latin typeface="Courier New"/>
              </a:rPr>
              <a:t>    </a:t>
            </a:r>
            <a:r>
              <a:rPr lang="en-US" dirty="0" smtClean="0">
                <a:solidFill>
                  <a:srgbClr val="000000"/>
                </a:solidFill>
                <a:latin typeface="Courier New"/>
              </a:rPr>
              <a:t>}</a:t>
            </a:r>
            <a:endParaRPr lang="en-US" dirty="0">
              <a:solidFill>
                <a:srgbClr val="000000"/>
              </a:solidFill>
              <a:latin typeface="Courier New"/>
            </a:endParaRPr>
          </a:p>
          <a:p>
            <a:r>
              <a:rPr lang="en-US" dirty="0">
                <a:solidFill>
                  <a:srgbClr val="000000"/>
                </a:solidFill>
                <a:latin typeface="Courier New"/>
              </a:rPr>
              <a:t>    </a:t>
            </a:r>
            <a:r>
              <a:rPr lang="en-US" b="1" dirty="0" smtClean="0">
                <a:solidFill>
                  <a:srgbClr val="7F0055"/>
                </a:solidFill>
                <a:latin typeface="Courier New"/>
              </a:rPr>
              <a:t>if</a:t>
            </a:r>
            <a:r>
              <a:rPr lang="en-US" dirty="0" smtClean="0">
                <a:solidFill>
                  <a:srgbClr val="000000"/>
                </a:solidFill>
                <a:latin typeface="Courier New"/>
              </a:rPr>
              <a:t>(p</a:t>
            </a:r>
            <a:r>
              <a:rPr lang="en-US" dirty="0">
                <a:solidFill>
                  <a:srgbClr val="000000"/>
                </a:solidFill>
                <a:latin typeface="Courier New"/>
              </a:rPr>
              <a:t>==0){ </a:t>
            </a:r>
            <a:r>
              <a:rPr lang="en-US" b="1" dirty="0">
                <a:solidFill>
                  <a:srgbClr val="7F0055"/>
                </a:solidFill>
                <a:latin typeface="Courier New"/>
              </a:rPr>
              <a:t>assert</a:t>
            </a:r>
            <a:r>
              <a:rPr lang="en-US" b="1" dirty="0">
                <a:solidFill>
                  <a:srgbClr val="000000"/>
                </a:solidFill>
                <a:latin typeface="Courier New"/>
              </a:rPr>
              <a:t> </a:t>
            </a:r>
            <a:r>
              <a:rPr lang="en-US" dirty="0" err="1">
                <a:solidFill>
                  <a:srgbClr val="000000"/>
                </a:solidFill>
                <a:latin typeface="Courier New"/>
              </a:rPr>
              <a:t>ibeg</a:t>
            </a:r>
            <a:r>
              <a:rPr lang="en-US" dirty="0">
                <a:solidFill>
                  <a:srgbClr val="000000"/>
                </a:solidFill>
                <a:latin typeface="Courier New"/>
              </a:rPr>
              <a:t> == 0; }</a:t>
            </a:r>
          </a:p>
          <a:p>
            <a:r>
              <a:rPr lang="en-US" dirty="0">
                <a:solidFill>
                  <a:srgbClr val="000000"/>
                </a:solidFill>
                <a:latin typeface="Courier New"/>
              </a:rPr>
              <a:t>    </a:t>
            </a:r>
            <a:r>
              <a:rPr lang="en-US" b="1" dirty="0" smtClean="0">
                <a:solidFill>
                  <a:srgbClr val="7F0055"/>
                </a:solidFill>
                <a:latin typeface="Courier New"/>
              </a:rPr>
              <a:t>if</a:t>
            </a:r>
            <a:r>
              <a:rPr lang="en-US" dirty="0" smtClean="0">
                <a:solidFill>
                  <a:srgbClr val="000000"/>
                </a:solidFill>
                <a:latin typeface="Courier New"/>
              </a:rPr>
              <a:t>(p</a:t>
            </a:r>
            <a:r>
              <a:rPr lang="en-US" dirty="0">
                <a:solidFill>
                  <a:srgbClr val="000000"/>
                </a:solidFill>
                <a:latin typeface="Courier New"/>
              </a:rPr>
              <a:t>==P-1){</a:t>
            </a:r>
            <a:r>
              <a:rPr lang="en-US" b="1" dirty="0">
                <a:solidFill>
                  <a:srgbClr val="000000"/>
                </a:solidFill>
                <a:latin typeface="Courier New"/>
              </a:rPr>
              <a:t> </a:t>
            </a:r>
            <a:r>
              <a:rPr lang="en-US" b="1" dirty="0">
                <a:solidFill>
                  <a:srgbClr val="7F0055"/>
                </a:solidFill>
                <a:latin typeface="Courier New"/>
              </a:rPr>
              <a:t>assert</a:t>
            </a:r>
            <a:r>
              <a:rPr lang="en-US" b="1" dirty="0">
                <a:solidFill>
                  <a:srgbClr val="000000"/>
                </a:solidFill>
                <a:latin typeface="Courier New"/>
              </a:rPr>
              <a:t> </a:t>
            </a:r>
            <a:r>
              <a:rPr lang="en-US" dirty="0" err="1">
                <a:solidFill>
                  <a:srgbClr val="000000"/>
                </a:solidFill>
                <a:latin typeface="Courier New"/>
              </a:rPr>
              <a:t>iend</a:t>
            </a:r>
            <a:r>
              <a:rPr lang="en-US" dirty="0">
                <a:solidFill>
                  <a:srgbClr val="000000"/>
                </a:solidFill>
                <a:latin typeface="Courier New"/>
              </a:rPr>
              <a:t> == N; }</a:t>
            </a:r>
          </a:p>
          <a:p>
            <a:r>
              <a:rPr lang="en-US" dirty="0">
                <a:solidFill>
                  <a:srgbClr val="000000"/>
                </a:solidFill>
                <a:latin typeface="Courier New"/>
              </a:rPr>
              <a:t>    </a:t>
            </a:r>
          </a:p>
          <a:p>
            <a:r>
              <a:rPr lang="en-US" dirty="0">
                <a:solidFill>
                  <a:srgbClr val="000000"/>
                </a:solidFill>
                <a:latin typeface="Courier New"/>
              </a:rPr>
              <a:t>}</a:t>
            </a:r>
          </a:p>
        </p:txBody>
      </p:sp>
      <p:sp>
        <p:nvSpPr>
          <p:cNvPr id="2" name="Title 1"/>
          <p:cNvSpPr>
            <a:spLocks noGrp="1"/>
          </p:cNvSpPr>
          <p:nvPr>
            <p:ph type="title"/>
          </p:nvPr>
        </p:nvSpPr>
        <p:spPr/>
        <p:txBody>
          <a:bodyPr/>
          <a:lstStyle/>
          <a:p>
            <a:r>
              <a:rPr lang="en-US" dirty="0" smtClean="0"/>
              <a:t>Synthesizing a partition function</a:t>
            </a:r>
            <a:endParaRPr lang="en-US" dirty="0"/>
          </a:p>
        </p:txBody>
      </p:sp>
      <p:sp>
        <p:nvSpPr>
          <p:cNvPr id="3" name="Content Placeholder 2"/>
          <p:cNvSpPr>
            <a:spLocks noGrp="1"/>
          </p:cNvSpPr>
          <p:nvPr>
            <p:ph idx="1"/>
          </p:nvPr>
        </p:nvSpPr>
        <p:spPr>
          <a:xfrm>
            <a:off x="152400" y="1487907"/>
            <a:ext cx="8991600" cy="1179094"/>
          </a:xfrm>
        </p:spPr>
        <p:txBody>
          <a:bodyPr/>
          <a:lstStyle/>
          <a:p>
            <a:r>
              <a:rPr lang="en-US" dirty="0" smtClean="0"/>
              <a:t>How does the system know what a partition is?</a:t>
            </a:r>
            <a:endParaRPr lang="en-US" dirty="0"/>
          </a:p>
        </p:txBody>
      </p:sp>
      <p:sp>
        <p:nvSpPr>
          <p:cNvPr id="7" name="Rectangle 6"/>
          <p:cNvSpPr/>
          <p:nvPr/>
        </p:nvSpPr>
        <p:spPr bwMode="auto">
          <a:xfrm>
            <a:off x="1159043" y="3813790"/>
            <a:ext cx="4648200" cy="228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grpSp>
        <p:nvGrpSpPr>
          <p:cNvPr id="9" name="Group 8"/>
          <p:cNvGrpSpPr/>
          <p:nvPr/>
        </p:nvGrpSpPr>
        <p:grpSpPr>
          <a:xfrm>
            <a:off x="633664" y="2743200"/>
            <a:ext cx="4938961" cy="3773904"/>
            <a:chOff x="990600" y="2743200"/>
            <a:chExt cx="4938961" cy="3773904"/>
          </a:xfrm>
          <a:solidFill>
            <a:schemeClr val="bg1"/>
          </a:solidFill>
        </p:grpSpPr>
        <p:sp>
          <p:nvSpPr>
            <p:cNvPr id="6" name="Rectangle 5"/>
            <p:cNvSpPr/>
            <p:nvPr/>
          </p:nvSpPr>
          <p:spPr bwMode="auto">
            <a:xfrm>
              <a:off x="990600" y="2743200"/>
              <a:ext cx="4648200" cy="457200"/>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sp>
          <p:nvSpPr>
            <p:cNvPr id="8" name="Rectangle 7"/>
            <p:cNvSpPr/>
            <p:nvPr/>
          </p:nvSpPr>
          <p:spPr bwMode="auto">
            <a:xfrm>
              <a:off x="1281361" y="6136104"/>
              <a:ext cx="4648200" cy="381000"/>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grpSp>
      <p:sp>
        <p:nvSpPr>
          <p:cNvPr id="10" name="Rectangle 9"/>
          <p:cNvSpPr/>
          <p:nvPr/>
        </p:nvSpPr>
        <p:spPr bwMode="auto">
          <a:xfrm>
            <a:off x="1167064" y="4054642"/>
            <a:ext cx="5791200" cy="135555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sp>
        <p:nvSpPr>
          <p:cNvPr id="11" name="Rectangle 10"/>
          <p:cNvSpPr/>
          <p:nvPr/>
        </p:nvSpPr>
        <p:spPr bwMode="auto">
          <a:xfrm>
            <a:off x="1243264" y="5442284"/>
            <a:ext cx="4648200" cy="58152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grpSp>
        <p:nvGrpSpPr>
          <p:cNvPr id="18" name="Group 17"/>
          <p:cNvGrpSpPr/>
          <p:nvPr/>
        </p:nvGrpSpPr>
        <p:grpSpPr>
          <a:xfrm>
            <a:off x="6659480" y="2931694"/>
            <a:ext cx="2408320" cy="762000"/>
            <a:chOff x="6659480" y="2931694"/>
            <a:chExt cx="2408320" cy="762000"/>
          </a:xfrm>
        </p:grpSpPr>
        <p:sp>
          <p:nvSpPr>
            <p:cNvPr id="17" name="Rounded Rectangular Callout 16"/>
            <p:cNvSpPr/>
            <p:nvPr/>
          </p:nvSpPr>
          <p:spPr bwMode="auto">
            <a:xfrm>
              <a:off x="6659480" y="2931694"/>
              <a:ext cx="2362200" cy="762000"/>
            </a:xfrm>
            <a:prstGeom prst="wedgeRoundRectCallout">
              <a:avLst>
                <a:gd name="adj1" fmla="val -75163"/>
                <a:gd name="adj2" fmla="val 58027"/>
                <a:gd name="adj3" fmla="val 16667"/>
              </a:avLst>
            </a:prstGeom>
            <a:solidFill>
              <a:srgbClr val="DDDDD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800000"/>
                </a:solidFill>
                <a:effectLst/>
                <a:latin typeface="Consolas" pitchFamily="49" charset="0"/>
              </a:endParaRPr>
            </a:p>
          </p:txBody>
        </p:sp>
        <p:sp>
          <p:nvSpPr>
            <p:cNvPr id="12" name="TextBox 11"/>
            <p:cNvSpPr txBox="1"/>
            <p:nvPr/>
          </p:nvSpPr>
          <p:spPr>
            <a:xfrm>
              <a:off x="6781800" y="2931694"/>
              <a:ext cx="2286000" cy="641866"/>
            </a:xfrm>
            <a:prstGeom prst="rect">
              <a:avLst/>
            </a:prstGeom>
            <a:noFill/>
          </p:spPr>
          <p:txBody>
            <a:bodyPr wrap="square" rtlCol="0">
              <a:spAutoFit/>
            </a:bodyPr>
            <a:lstStyle/>
            <a:p>
              <a:pPr algn="ctr"/>
              <a:r>
                <a:rPr lang="en-US" dirty="0" smtClean="0">
                  <a:solidFill>
                    <a:srgbClr val="800000"/>
                  </a:solidFill>
                  <a:latin typeface="+mn-lt"/>
                </a:rPr>
                <a:t>Partitions should be balanced</a:t>
              </a:r>
              <a:endParaRPr lang="en-US" dirty="0">
                <a:solidFill>
                  <a:srgbClr val="800000"/>
                </a:solidFill>
                <a:latin typeface="+mn-lt"/>
              </a:endParaRPr>
            </a:p>
          </p:txBody>
        </p:sp>
      </p:grpSp>
      <p:grpSp>
        <p:nvGrpSpPr>
          <p:cNvPr id="19" name="Group 18"/>
          <p:cNvGrpSpPr/>
          <p:nvPr/>
        </p:nvGrpSpPr>
        <p:grpSpPr>
          <a:xfrm>
            <a:off x="6659480" y="3810000"/>
            <a:ext cx="2408320" cy="798731"/>
            <a:chOff x="6659480" y="3810000"/>
            <a:chExt cx="2408320" cy="798731"/>
          </a:xfrm>
        </p:grpSpPr>
        <p:sp>
          <p:nvSpPr>
            <p:cNvPr id="16" name="Rounded Rectangular Callout 15"/>
            <p:cNvSpPr/>
            <p:nvPr/>
          </p:nvSpPr>
          <p:spPr bwMode="auto">
            <a:xfrm>
              <a:off x="6659480" y="3810000"/>
              <a:ext cx="2362200" cy="798731"/>
            </a:xfrm>
            <a:prstGeom prst="wedgeRoundRectCallout">
              <a:avLst>
                <a:gd name="adj1" fmla="val -69730"/>
                <a:gd name="adj2" fmla="val 46507"/>
                <a:gd name="adj3" fmla="val 16667"/>
              </a:avLst>
            </a:prstGeom>
            <a:solidFill>
              <a:srgbClr val="DDDDD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800000"/>
                </a:solidFill>
                <a:effectLst/>
                <a:latin typeface="Consolas" pitchFamily="49" charset="0"/>
              </a:endParaRPr>
            </a:p>
          </p:txBody>
        </p:sp>
        <p:sp>
          <p:nvSpPr>
            <p:cNvPr id="13" name="TextBox 12"/>
            <p:cNvSpPr txBox="1"/>
            <p:nvPr/>
          </p:nvSpPr>
          <p:spPr>
            <a:xfrm>
              <a:off x="6705600" y="3898232"/>
              <a:ext cx="2362200" cy="646331"/>
            </a:xfrm>
            <a:prstGeom prst="rect">
              <a:avLst/>
            </a:prstGeom>
            <a:noFill/>
          </p:spPr>
          <p:txBody>
            <a:bodyPr wrap="square" rtlCol="0">
              <a:spAutoFit/>
            </a:bodyPr>
            <a:lstStyle/>
            <a:p>
              <a:pPr algn="ctr"/>
              <a:r>
                <a:rPr lang="en-US" dirty="0" smtClean="0">
                  <a:solidFill>
                    <a:srgbClr val="800000"/>
                  </a:solidFill>
                  <a:latin typeface="+mn-lt"/>
                </a:rPr>
                <a:t>Adjacent partitions should match</a:t>
              </a:r>
              <a:endParaRPr lang="en-US" dirty="0">
                <a:solidFill>
                  <a:srgbClr val="800000"/>
                </a:solidFill>
                <a:latin typeface="+mn-lt"/>
              </a:endParaRPr>
            </a:p>
          </p:txBody>
        </p:sp>
      </p:grpSp>
      <p:grpSp>
        <p:nvGrpSpPr>
          <p:cNvPr id="20" name="Group 19"/>
          <p:cNvGrpSpPr/>
          <p:nvPr/>
        </p:nvGrpSpPr>
        <p:grpSpPr>
          <a:xfrm>
            <a:off x="6659480" y="5410200"/>
            <a:ext cx="2386262" cy="1219200"/>
            <a:chOff x="6659480" y="5410200"/>
            <a:chExt cx="2386262" cy="1219200"/>
          </a:xfrm>
        </p:grpSpPr>
        <p:sp>
          <p:nvSpPr>
            <p:cNvPr id="15" name="Rounded Rectangular Callout 14"/>
            <p:cNvSpPr/>
            <p:nvPr/>
          </p:nvSpPr>
          <p:spPr bwMode="auto">
            <a:xfrm>
              <a:off x="6683542" y="5410200"/>
              <a:ext cx="2362200" cy="1219200"/>
            </a:xfrm>
            <a:prstGeom prst="wedgeRoundRectCallout">
              <a:avLst>
                <a:gd name="adj1" fmla="val -71767"/>
                <a:gd name="adj2" fmla="val -17763"/>
                <a:gd name="adj3" fmla="val 16667"/>
              </a:avLst>
            </a:prstGeom>
            <a:solidFill>
              <a:srgbClr val="DDDDD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800000"/>
                </a:solidFill>
                <a:effectLst/>
                <a:latin typeface="Consolas" pitchFamily="49" charset="0"/>
              </a:endParaRPr>
            </a:p>
          </p:txBody>
        </p:sp>
        <p:sp>
          <p:nvSpPr>
            <p:cNvPr id="14" name="TextBox 13"/>
            <p:cNvSpPr txBox="1"/>
            <p:nvPr/>
          </p:nvSpPr>
          <p:spPr>
            <a:xfrm>
              <a:off x="6659480" y="5410200"/>
              <a:ext cx="2362200" cy="1200329"/>
            </a:xfrm>
            <a:prstGeom prst="rect">
              <a:avLst/>
            </a:prstGeom>
            <a:noFill/>
          </p:spPr>
          <p:txBody>
            <a:bodyPr wrap="square" rtlCol="0">
              <a:spAutoFit/>
            </a:bodyPr>
            <a:lstStyle/>
            <a:p>
              <a:pPr algn="ctr"/>
              <a:r>
                <a:rPr lang="en-US" dirty="0" smtClean="0">
                  <a:solidFill>
                    <a:srgbClr val="800000"/>
                  </a:solidFill>
                  <a:latin typeface="+mn-lt"/>
                </a:rPr>
                <a:t>First and last partition should go all the way to the ends</a:t>
              </a:r>
              <a:endParaRPr lang="en-US" dirty="0">
                <a:solidFill>
                  <a:srgbClr val="800000"/>
                </a:solidFill>
                <a:latin typeface="+mn-lt"/>
              </a:endParaRPr>
            </a:p>
          </p:txBody>
        </p:sp>
      </p:grpSp>
      <p:sp>
        <p:nvSpPr>
          <p:cNvPr id="21" name="Rectangle 20"/>
          <p:cNvSpPr/>
          <p:nvPr/>
        </p:nvSpPr>
        <p:spPr bwMode="auto">
          <a:xfrm>
            <a:off x="1243264" y="3276600"/>
            <a:ext cx="4648200" cy="53719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onsolas" pitchFamily="49" charset="0"/>
            </a:endParaRPr>
          </a:p>
        </p:txBody>
      </p:sp>
    </p:spTree>
    <p:extLst>
      <p:ext uri="{BB962C8B-B14F-4D97-AF65-F5344CB8AC3E}">
        <p14:creationId xmlns:p14="http://schemas.microsoft.com/office/powerpoint/2010/main" val="2624354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18"/>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10" grpId="0" animBg="1"/>
      <p:bldP spid="11"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2667000"/>
            <a:ext cx="7772400" cy="1362075"/>
          </a:xfrm>
        </p:spPr>
        <p:txBody>
          <a:bodyPr/>
          <a:lstStyle/>
          <a:p>
            <a:pPr algn="ctr"/>
            <a:r>
              <a:rPr lang="en-US" dirty="0" smtClean="0"/>
              <a:t>DEMO</a:t>
            </a:r>
            <a:endParaRPr lang="en-US" dirty="0"/>
          </a:p>
        </p:txBody>
      </p:sp>
    </p:spTree>
    <p:extLst>
      <p:ext uri="{BB962C8B-B14F-4D97-AF65-F5344CB8AC3E}">
        <p14:creationId xmlns:p14="http://schemas.microsoft.com/office/powerpoint/2010/main" val="29001578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4" name="TextBox 3"/>
          <p:cNvSpPr txBox="1"/>
          <p:nvPr/>
        </p:nvSpPr>
        <p:spPr>
          <a:xfrm>
            <a:off x="4495800" y="6324600"/>
            <a:ext cx="184731" cy="369332"/>
          </a:xfrm>
          <a:prstGeom prst="rect">
            <a:avLst/>
          </a:prstGeom>
          <a:noFill/>
        </p:spPr>
        <p:txBody>
          <a:bodyPr wrap="none" rtlCol="0">
            <a:spAutoFit/>
          </a:bodyPr>
          <a:lstStyle/>
          <a:p>
            <a:endParaRPr lang="en-US" dirty="0"/>
          </a:p>
        </p:txBody>
      </p:sp>
      <p:sp>
        <p:nvSpPr>
          <p:cNvPr id="5" name="TextBox 4"/>
          <p:cNvSpPr txBox="1"/>
          <p:nvPr/>
        </p:nvSpPr>
        <p:spPr>
          <a:xfrm>
            <a:off x="76200" y="2438400"/>
            <a:ext cx="9007594" cy="2585323"/>
          </a:xfrm>
          <a:prstGeom prst="rect">
            <a:avLst/>
          </a:prstGeom>
          <a:noFill/>
        </p:spPr>
        <p:txBody>
          <a:bodyPr wrap="none" rtlCol="0">
            <a:spAutoFit/>
          </a:bodyPr>
          <a:lstStyle/>
          <a:p>
            <a:r>
              <a:rPr lang="en-US" b="1" dirty="0">
                <a:solidFill>
                  <a:srgbClr val="7F0055"/>
                </a:solidFill>
                <a:latin typeface="Courier New"/>
              </a:rPr>
              <a:t>void</a:t>
            </a:r>
            <a:r>
              <a:rPr lang="en-US" b="1" dirty="0">
                <a:solidFill>
                  <a:srgbClr val="000000"/>
                </a:solidFill>
                <a:latin typeface="Courier New"/>
              </a:rPr>
              <a:t> partition(</a:t>
            </a:r>
            <a:r>
              <a:rPr lang="en-US" b="1" dirty="0" err="1">
                <a:solidFill>
                  <a:srgbClr val="7F0055"/>
                </a:solidFill>
                <a:latin typeface="Courier New"/>
              </a:rPr>
              <a:t>int</a:t>
            </a:r>
            <a:r>
              <a:rPr lang="en-US" b="1" dirty="0">
                <a:solidFill>
                  <a:srgbClr val="000000"/>
                </a:solidFill>
                <a:latin typeface="Courier New"/>
              </a:rPr>
              <a:t> p, </a:t>
            </a:r>
            <a:r>
              <a:rPr lang="en-US" b="1" dirty="0" err="1">
                <a:solidFill>
                  <a:srgbClr val="7F0055"/>
                </a:solidFill>
                <a:latin typeface="Courier New"/>
              </a:rPr>
              <a:t>int</a:t>
            </a:r>
            <a:r>
              <a:rPr lang="en-US" b="1" dirty="0">
                <a:solidFill>
                  <a:srgbClr val="000000"/>
                </a:solidFill>
                <a:latin typeface="Courier New"/>
              </a:rPr>
              <a:t> P, </a:t>
            </a:r>
            <a:r>
              <a:rPr lang="en-US" b="1" dirty="0" err="1">
                <a:solidFill>
                  <a:srgbClr val="7F0055"/>
                </a:solidFill>
                <a:latin typeface="Courier New"/>
              </a:rPr>
              <a:t>int</a:t>
            </a:r>
            <a:r>
              <a:rPr lang="en-US" b="1" dirty="0">
                <a:solidFill>
                  <a:srgbClr val="000000"/>
                </a:solidFill>
                <a:latin typeface="Courier New"/>
              </a:rPr>
              <a:t> N, ref </a:t>
            </a:r>
            <a:r>
              <a:rPr lang="en-US" b="1" dirty="0" err="1">
                <a:solidFill>
                  <a:srgbClr val="7F0055"/>
                </a:solidFill>
                <a:latin typeface="Courier New"/>
              </a:rPr>
              <a:t>int</a:t>
            </a:r>
            <a:r>
              <a:rPr lang="en-US" b="1" dirty="0">
                <a:solidFill>
                  <a:srgbClr val="000000"/>
                </a:solidFill>
                <a:latin typeface="Courier New"/>
              </a:rPr>
              <a:t> </a:t>
            </a:r>
            <a:r>
              <a:rPr lang="en-US" b="1" dirty="0" err="1">
                <a:solidFill>
                  <a:srgbClr val="000000"/>
                </a:solidFill>
                <a:latin typeface="Courier New"/>
              </a:rPr>
              <a:t>ibeg</a:t>
            </a:r>
            <a:r>
              <a:rPr lang="en-US" b="1" dirty="0">
                <a:solidFill>
                  <a:srgbClr val="000000"/>
                </a:solidFill>
                <a:latin typeface="Courier New"/>
              </a:rPr>
              <a:t>, ref </a:t>
            </a:r>
            <a:r>
              <a:rPr lang="en-US" b="1" dirty="0" err="1">
                <a:solidFill>
                  <a:srgbClr val="7F0055"/>
                </a:solidFill>
                <a:latin typeface="Courier New"/>
              </a:rPr>
              <a:t>int</a:t>
            </a:r>
            <a:r>
              <a:rPr lang="en-US" b="1" dirty="0">
                <a:solidFill>
                  <a:srgbClr val="000000"/>
                </a:solidFill>
                <a:latin typeface="Courier New"/>
              </a:rPr>
              <a:t> </a:t>
            </a:r>
            <a:r>
              <a:rPr lang="en-US" b="1" dirty="0" err="1">
                <a:solidFill>
                  <a:srgbClr val="000000"/>
                </a:solidFill>
                <a:latin typeface="Courier New"/>
              </a:rPr>
              <a:t>iend</a:t>
            </a:r>
            <a:r>
              <a:rPr lang="en-US" b="1" dirty="0">
                <a:solidFill>
                  <a:srgbClr val="000000"/>
                </a:solidFill>
                <a:latin typeface="Courier New"/>
              </a:rPr>
              <a:t>){</a:t>
            </a:r>
          </a:p>
          <a:p>
            <a:r>
              <a:rPr lang="en-US" dirty="0">
                <a:solidFill>
                  <a:srgbClr val="000000"/>
                </a:solidFill>
                <a:latin typeface="Courier New"/>
              </a:rPr>
              <a:t>  </a:t>
            </a:r>
            <a:r>
              <a:rPr lang="en-US" b="1" dirty="0">
                <a:solidFill>
                  <a:srgbClr val="7F0055"/>
                </a:solidFill>
                <a:latin typeface="Courier New"/>
              </a:rPr>
              <a:t>if</a:t>
            </a:r>
            <a:r>
              <a:rPr lang="en-US" dirty="0">
                <a:solidFill>
                  <a:srgbClr val="000000"/>
                </a:solidFill>
                <a:latin typeface="Courier New"/>
              </a:rPr>
              <a:t>(p &lt; (N % P)){</a:t>
            </a:r>
          </a:p>
          <a:p>
            <a:r>
              <a:rPr lang="nl-NL" dirty="0">
                <a:solidFill>
                  <a:srgbClr val="000000"/>
                </a:solidFill>
                <a:latin typeface="Courier New"/>
              </a:rPr>
              <a:t>    iend = ((N / P) + 1) * (1 + p);</a:t>
            </a:r>
          </a:p>
          <a:p>
            <a:r>
              <a:rPr lang="pt-BR" dirty="0">
                <a:solidFill>
                  <a:srgbClr val="000000"/>
                </a:solidFill>
                <a:latin typeface="Courier New"/>
              </a:rPr>
              <a:t>    ibeg = p + ((N / P) * p);</a:t>
            </a:r>
          </a:p>
          <a:p>
            <a:r>
              <a:rPr lang="en-US" dirty="0">
                <a:solidFill>
                  <a:srgbClr val="000000"/>
                </a:solidFill>
                <a:latin typeface="Courier New"/>
              </a:rPr>
              <a:t>  }</a:t>
            </a:r>
            <a:r>
              <a:rPr lang="en-US" b="1" dirty="0">
                <a:solidFill>
                  <a:srgbClr val="7F0055"/>
                </a:solidFill>
                <a:latin typeface="Courier New"/>
              </a:rPr>
              <a:t>else</a:t>
            </a:r>
            <a:r>
              <a:rPr lang="en-US" b="1" dirty="0">
                <a:solidFill>
                  <a:srgbClr val="000000"/>
                </a:solidFill>
                <a:latin typeface="Courier New"/>
              </a:rPr>
              <a:t>{</a:t>
            </a:r>
          </a:p>
          <a:p>
            <a:r>
              <a:rPr lang="pt-BR" dirty="0">
                <a:solidFill>
                  <a:srgbClr val="000000"/>
                </a:solidFill>
                <a:latin typeface="Courier New"/>
              </a:rPr>
              <a:t>    iend = ((N / P) * p) + ((N / P) + (N % P));</a:t>
            </a:r>
          </a:p>
          <a:p>
            <a:r>
              <a:rPr lang="pt-BR" dirty="0">
                <a:solidFill>
                  <a:srgbClr val="000000"/>
                </a:solidFill>
                <a:latin typeface="Courier New"/>
              </a:rPr>
              <a:t>    ibeg = (N % P) + ((N / P) * p);</a:t>
            </a:r>
          </a:p>
          <a:p>
            <a:r>
              <a:rPr lang="en-US" dirty="0">
                <a:solidFill>
                  <a:srgbClr val="000000"/>
                </a:solidFill>
                <a:latin typeface="Courier New"/>
              </a:rPr>
              <a:t>  }</a:t>
            </a:r>
          </a:p>
          <a:p>
            <a:r>
              <a:rPr lang="en-US" dirty="0">
                <a:solidFill>
                  <a:srgbClr val="000000"/>
                </a:solidFill>
                <a:latin typeface="Courier New"/>
              </a:rPr>
              <a:t>}</a:t>
            </a:r>
            <a:endParaRPr lang="en-US" dirty="0"/>
          </a:p>
        </p:txBody>
      </p:sp>
    </p:spTree>
    <p:extLst>
      <p:ext uri="{BB962C8B-B14F-4D97-AF65-F5344CB8AC3E}">
        <p14:creationId xmlns:p14="http://schemas.microsoft.com/office/powerpoint/2010/main" val="5552186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8.7|36.9|2.3|1.1|6.8|11.5|9.4|57.5"/>
</p:tagLst>
</file>

<file path=ppt/tags/tag2.xml><?xml version="1.0" encoding="utf-8"?>
<p:tagLst xmlns:a="http://schemas.openxmlformats.org/drawingml/2006/main" xmlns:r="http://schemas.openxmlformats.org/officeDocument/2006/relationships" xmlns:p="http://schemas.openxmlformats.org/presentationml/2006/main">
  <p:tag name="TIMING" val="|7.2|48.5"/>
</p:tagLst>
</file>

<file path=ppt/tags/tag3.xml><?xml version="1.0" encoding="utf-8"?>
<p:tagLst xmlns:a="http://schemas.openxmlformats.org/drawingml/2006/main" xmlns:r="http://schemas.openxmlformats.org/officeDocument/2006/relationships" xmlns:p="http://schemas.openxmlformats.org/presentationml/2006/main">
  <p:tag name="TIMING" val="|0.7|6|6.8|5|7|1.2|0.9|9.5|5.5"/>
</p:tagLst>
</file>

<file path=ppt/tags/tag4.xml><?xml version="1.0" encoding="utf-8"?>
<p:tagLst xmlns:a="http://schemas.openxmlformats.org/drawingml/2006/main" xmlns:r="http://schemas.openxmlformats.org/officeDocument/2006/relationships" xmlns:p="http://schemas.openxmlformats.org/presentationml/2006/main">
  <p:tag name="TIMING" val="|13.7|6.8|2.7|0.1|18|2.1|5.9|11.3|1.4|17.5|42.7|19.4|5.4"/>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Bookman Old Styl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nsolas" pitchFamily="49"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nsolas" pitchFamily="49"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70229</TotalTime>
  <Words>3203</Words>
  <Application>Microsoft Office PowerPoint</Application>
  <PresentationFormat>On-screen Show (4:3)</PresentationFormat>
  <Paragraphs>905</Paragraphs>
  <Slides>48</Slides>
  <Notes>26</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Default Design</vt:lpstr>
      <vt:lpstr>Constraint Based Synthesis</vt:lpstr>
      <vt:lpstr>The success of solvers in QC</vt:lpstr>
      <vt:lpstr>Framing the synthesis problem</vt:lpstr>
      <vt:lpstr>Fundamental question</vt:lpstr>
      <vt:lpstr>Example</vt:lpstr>
      <vt:lpstr>Synthesizing a partition function</vt:lpstr>
      <vt:lpstr>Synthesizing a partition function</vt:lpstr>
      <vt:lpstr>DEMO</vt:lpstr>
      <vt:lpstr>Solution</vt:lpstr>
      <vt:lpstr>The sketch language</vt:lpstr>
      <vt:lpstr>Sketch language basics </vt:lpstr>
      <vt:lpstr>Specifications</vt:lpstr>
      <vt:lpstr>Holes</vt:lpstr>
      <vt:lpstr>Language Design Strategy</vt:lpstr>
      <vt:lpstr>Integer Holes  Sets of Expressions</vt:lpstr>
      <vt:lpstr>Integer Holes  Sets of Expressions</vt:lpstr>
      <vt:lpstr>Integer Holes  Sets of Expressions</vt:lpstr>
      <vt:lpstr>Integer Holes  Sets of Expressions</vt:lpstr>
      <vt:lpstr>Regular Expression Generators</vt:lpstr>
      <vt:lpstr>Least Significant One revisited</vt:lpstr>
      <vt:lpstr>Sets of statements</vt:lpstr>
      <vt:lpstr>repeat</vt:lpstr>
      <vt:lpstr>Example: remove() for a sorted, linked list</vt:lpstr>
      <vt:lpstr>Thinking about the problem</vt:lpstr>
      <vt:lpstr>Hand Over Hand Locking</vt:lpstr>
      <vt:lpstr>How does it work</vt:lpstr>
      <vt:lpstr>Synthesis problem at the high level</vt:lpstr>
      <vt:lpstr>The challenge of synthesis</vt:lpstr>
      <vt:lpstr>Quantifying over programs</vt:lpstr>
      <vt:lpstr>Insight</vt:lpstr>
      <vt:lpstr>Counterexample –Guided Inductive Synthesis (CEGIS)</vt:lpstr>
      <vt:lpstr>What about concurrency?</vt:lpstr>
      <vt:lpstr>Reframing the problem</vt:lpstr>
      <vt:lpstr>Counterexample –Guided Inductive Synthesis (CEGIS)</vt:lpstr>
      <vt:lpstr>Learning from traces</vt:lpstr>
      <vt:lpstr>How to do projection</vt:lpstr>
      <vt:lpstr>Projection Algorithm: Key Ideas</vt:lpstr>
      <vt:lpstr>Sample of what sketch can do</vt:lpstr>
      <vt:lpstr>Beyond sketches</vt:lpstr>
      <vt:lpstr>How to reverse a linked list in place</vt:lpstr>
      <vt:lpstr>Synthesis from storyboards</vt:lpstr>
      <vt:lpstr>What we have so far</vt:lpstr>
      <vt:lpstr>Linked list reversal</vt:lpstr>
      <vt:lpstr>Storyboard</vt:lpstr>
      <vt:lpstr>Storyboard</vt:lpstr>
      <vt:lpstr>Case studies - I</vt:lpstr>
      <vt:lpstr>Case studies - II</vt:lpstr>
      <vt:lpstr>Key ideas</vt:lpstr>
    </vt:vector>
  </TitlesOfParts>
  <Company>EECS - University of California, Berkeley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Sketching</dc:title>
  <dc:creator>asolar</dc:creator>
  <cp:lastModifiedBy>asolar</cp:lastModifiedBy>
  <cp:revision>223</cp:revision>
  <dcterms:created xsi:type="dcterms:W3CDTF">2009-01-07T19:09:33Z</dcterms:created>
  <dcterms:modified xsi:type="dcterms:W3CDTF">2011-06-16T15:30:13Z</dcterms:modified>
</cp:coreProperties>
</file>