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9" r:id="rId3"/>
    <p:sldId id="272" r:id="rId4"/>
    <p:sldId id="280" r:id="rId5"/>
    <p:sldId id="273" r:id="rId6"/>
    <p:sldId id="277" r:id="rId7"/>
    <p:sldId id="278" r:id="rId8"/>
    <p:sldId id="274" r:id="rId9"/>
    <p:sldId id="284" r:id="rId10"/>
    <p:sldId id="279" r:id="rId11"/>
    <p:sldId id="285" r:id="rId12"/>
    <p:sldId id="286" r:id="rId13"/>
    <p:sldId id="282" r:id="rId14"/>
    <p:sldId id="281" r:id="rId15"/>
    <p:sldId id="287" r:id="rId16"/>
    <p:sldId id="283" r:id="rId17"/>
    <p:sldId id="288" r:id="rId18"/>
    <p:sldId id="291" r:id="rId19"/>
    <p:sldId id="294" r:id="rId20"/>
    <p:sldId id="292" r:id="rId21"/>
    <p:sldId id="293" r:id="rId22"/>
    <p:sldId id="295" r:id="rId23"/>
    <p:sldId id="296" r:id="rId24"/>
    <p:sldId id="297" r:id="rId25"/>
    <p:sldId id="298" r:id="rId26"/>
    <p:sldId id="257" r:id="rId27"/>
    <p:sldId id="267" r:id="rId28"/>
    <p:sldId id="299" r:id="rId29"/>
  </p:sldIdLst>
  <p:sldSz cx="9144000" cy="6858000" type="screen4x3"/>
  <p:notesSz cx="6858000" cy="9144000"/>
  <p:embeddedFontLst>
    <p:embeddedFont>
      <p:font typeface="Constantia" pitchFamily="18" charset="0"/>
      <p:regular r:id="rId32"/>
      <p:bold r:id="rId33"/>
      <p:italic r:id="rId34"/>
      <p:boldItalic r:id="rId35"/>
    </p:embeddedFont>
    <p:embeddedFont>
      <p:font typeface="Wingdings 3" pitchFamily="18" charset="2"/>
      <p:regular r:id="rId36"/>
    </p:embeddedFont>
    <p:embeddedFont>
      <p:font typeface="Arial Black" pitchFamily="34" charset="0"/>
      <p:bold r:id="rId37"/>
    </p:embeddedFont>
    <p:embeddedFont>
      <p:font typeface="OpenSymbol" charset="0"/>
      <p:regular r:id="rId38"/>
    </p:embeddedFont>
    <p:embeddedFont>
      <p:font typeface="Book Antiqua" pitchFamily="18" charset="0"/>
      <p:regular r:id="rId39"/>
      <p:bold r:id="rId40"/>
      <p:italic r:id="rId41"/>
      <p:boldItalic r:id="rId42"/>
    </p:embeddedFont>
    <p:embeddedFont>
      <p:font typeface="Cambria" pitchFamily="18" charset="0"/>
      <p:regular r:id="rId43"/>
      <p:bold r:id="rId44"/>
      <p:italic r:id="rId45"/>
      <p:boldItalic r:id="rId46"/>
    </p:embeddedFont>
    <p:embeddedFont>
      <p:font typeface="Georgia" pitchFamily="18" charset="0"/>
      <p:regular r:id="rId47"/>
      <p:bold r:id="rId48"/>
      <p:italic r:id="rId49"/>
      <p:boldItalic r:id="rId50"/>
    </p:embeddedFont>
    <p:embeddedFont>
      <p:font typeface="Century" pitchFamily="18" charset="0"/>
      <p:regular r:id="rId51"/>
    </p:embeddedFont>
    <p:embeddedFont>
      <p:font typeface="Calibri" pitchFamily="34" charset="0"/>
      <p:regular r:id="rId52"/>
      <p:bold r:id="rId53"/>
      <p:italic r:id="rId54"/>
      <p:boldItalic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7422"/>
    <a:srgbClr val="306648"/>
    <a:srgbClr val="770F0F"/>
    <a:srgbClr val="512933"/>
    <a:srgbClr val="5A2026"/>
    <a:srgbClr val="0A4474"/>
    <a:srgbClr val="CCCC00"/>
    <a:srgbClr val="14145E"/>
    <a:srgbClr val="4BFF21"/>
    <a:srgbClr val="E432B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34" autoAdjust="0"/>
    <p:restoredTop sz="96192" autoAdjust="0"/>
  </p:normalViewPr>
  <p:slideViewPr>
    <p:cSldViewPr>
      <p:cViewPr varScale="1">
        <p:scale>
          <a:sx n="75" d="100"/>
          <a:sy n="75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 varScale="1">
        <p:scale>
          <a:sx n="98" d="100"/>
          <a:sy n="98" d="100"/>
        </p:scale>
        <p:origin x="-2460" y="-10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font" Target="fonts/font16.fntdata"/><Relationship Id="rId50" Type="http://schemas.openxmlformats.org/officeDocument/2006/relationships/font" Target="fonts/font19.fntdata"/><Relationship Id="rId55" Type="http://schemas.openxmlformats.org/officeDocument/2006/relationships/font" Target="fonts/font2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font" Target="fonts/font15.fntdata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0.fntdata"/><Relationship Id="rId54" Type="http://schemas.openxmlformats.org/officeDocument/2006/relationships/font" Target="fonts/font2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3" Type="http://schemas.openxmlformats.org/officeDocument/2006/relationships/font" Target="fonts/font22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font" Target="fonts/font18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font" Target="fonts/font13.fntdata"/><Relationship Id="rId52" Type="http://schemas.openxmlformats.org/officeDocument/2006/relationships/font" Target="fonts/font2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font" Target="fonts/font17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20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7E48D-7902-4D92-A961-8B9B88787C9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442BE-78A9-4B48-B196-AFE222AB40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B3401-A9CC-4037-B5F8-EB8C1647528D}" type="datetimeFigureOut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504B9-9F6E-4D70-A37C-006F4FF4BB6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Dec</a:t>
            </a:r>
            <a:r>
              <a:rPr lang="sv-SE" baseline="0" smtClean="0"/>
              <a:t>isions: a, b, c [conflict]</a:t>
            </a:r>
          </a:p>
          <a:p>
            <a:r>
              <a:rPr lang="sv-SE" baseline="0" smtClean="0"/>
              <a:t>Simplest asserting clause: ~a | ~b | ~c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smtClean="0"/>
              <a:t>A better analysis might have given ~a | ~c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smtClean="0"/>
              <a:t>Backjumping goes back to a instead of b and inserts the clause there</a:t>
            </a:r>
          </a:p>
          <a:p>
            <a:r>
              <a:rPr lang="sv-SE" baseline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504B9-9F6E-4D70-A37C-006F4FF4BB6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Dec</a:t>
            </a:r>
            <a:r>
              <a:rPr lang="sv-SE" baseline="0" smtClean="0"/>
              <a:t>isions: a, b, c [conflict]</a:t>
            </a:r>
          </a:p>
          <a:p>
            <a:r>
              <a:rPr lang="sv-SE" baseline="0" smtClean="0"/>
              <a:t>Simplest asserting clause: ~a | ~b | ~c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smtClean="0"/>
              <a:t>A better analysis might have given ~a | ~c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baseline="0" smtClean="0"/>
              <a:t>Backjumping goes back to a instead of b and inserts the clause there</a:t>
            </a:r>
          </a:p>
          <a:p>
            <a:r>
              <a:rPr lang="sv-SE" baseline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504B9-9F6E-4D70-A37C-006F4FF4BB6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or not =</a:t>
            </a:r>
            <a:r>
              <a:rPr lang="sv-SE" baseline="0" smtClean="0"/>
              <a:t> conflict clause minimization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504B9-9F6E-4D70-A37C-006F4FF4BB6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smtClean="0"/>
              <a:t>Conflict nests</a:t>
            </a:r>
          </a:p>
          <a:p>
            <a:r>
              <a:rPr lang="sv-SE" smtClean="0"/>
              <a:t>Long clauses are </a:t>
            </a:r>
            <a:r>
              <a:rPr lang="sv-SE" i="1" smtClean="0"/>
              <a:t>not</a:t>
            </a:r>
            <a:r>
              <a:rPr lang="sv-SE" smtClean="0"/>
              <a:t> useless</a:t>
            </a:r>
          </a:p>
          <a:p>
            <a:r>
              <a:rPr lang="sv-SE" smtClean="0"/>
              <a:t>Industrial problems ”sparse”.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504B9-9F6E-4D70-A37C-006F4FF4BB6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4746ECD-4620-4346-B6D4-07BDB0964AA2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124200"/>
            <a:ext cx="7315200" cy="18040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124200"/>
            <a:ext cx="228600" cy="180403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72EAC-E557-4BAE-B85E-C70356680580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DFC20-B67B-4904-B360-D42BC6F438F7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665060"/>
          </a:xfrm>
        </p:spPr>
        <p:txBody>
          <a:bodyPr/>
          <a:lstStyle>
            <a:lvl1pPr>
              <a:defRPr b="1" i="0" baseline="0">
                <a:solidFill>
                  <a:srgbClr val="0A4474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932675"/>
            <a:ext cx="8229600" cy="5376699"/>
          </a:xfrm>
        </p:spPr>
        <p:txBody>
          <a:bodyPr/>
          <a:lstStyle>
            <a:lvl1pPr marL="0" indent="0">
              <a:lnSpc>
                <a:spcPts val="3800"/>
              </a:lnSpc>
              <a:buFont typeface="Constantia" pitchFamily="18" charset="0"/>
              <a:buChar char=" "/>
              <a:defRPr/>
            </a:lvl1pPr>
            <a:lvl2pPr marL="515938" indent="-241300">
              <a:buFont typeface="Constantia" pitchFamily="18" charset="0"/>
              <a:buChar char="−"/>
              <a:defRPr/>
            </a:lvl2pPr>
            <a:lvl3pPr marL="739775" indent="-146050">
              <a:buFont typeface="Constantia" pitchFamily="18" charset="0"/>
              <a:buChar char="­"/>
              <a:defRPr/>
            </a:lvl3pPr>
            <a:lvl4pPr marL="1030288" indent="-161925">
              <a:buFont typeface="Arial" pitchFamily="34" charset="0"/>
              <a:buChar char="•"/>
              <a:defRPr/>
            </a:lvl4pPr>
            <a:lvl5pPr marL="1312863" indent="-169863">
              <a:buFont typeface="Arial" pitchFamily="34" charset="0"/>
              <a:buChar char="•"/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38"/>
          <p:cNvSpPr txBox="1">
            <a:spLocks/>
          </p:cNvSpPr>
          <p:nvPr userDrawn="1"/>
        </p:nvSpPr>
        <p:spPr>
          <a:xfrm>
            <a:off x="7605995" y="6356350"/>
            <a:ext cx="1083852" cy="36576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6/12/2011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39"/>
          <p:cNvSpPr txBox="1">
            <a:spLocks/>
          </p:cNvSpPr>
          <p:nvPr userDrawn="1"/>
        </p:nvSpPr>
        <p:spPr>
          <a:xfrm>
            <a:off x="612648" y="6356350"/>
            <a:ext cx="1347812" cy="36576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 </a:t>
            </a:r>
            <a:fld id="{9AE82EB1-BB56-4BFF-8E6A-A675C66806F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/28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Footer Placeholder 40"/>
          <p:cNvSpPr txBox="1">
            <a:spLocks/>
          </p:cNvSpPr>
          <p:nvPr userDrawn="1"/>
        </p:nvSpPr>
        <p:spPr>
          <a:xfrm>
            <a:off x="1538006" y="6356350"/>
            <a:ext cx="5760749" cy="365760"/>
          </a:xfrm>
          <a:prstGeom prst="rect">
            <a:avLst/>
          </a:prstGeom>
        </p:spPr>
        <p:txBody>
          <a:bodyPr vert="horz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SAT/SMT Solver Summer School  —  MIT Cambridge, USA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24260" y="817460"/>
            <a:ext cx="8257075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80" y="2161635"/>
            <a:ext cx="6912900" cy="806506"/>
          </a:xfr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t" anchorCtr="0">
            <a:noAutofit/>
          </a:bodyPr>
          <a:lstStyle>
            <a:lvl1pPr algn="l">
              <a:buNone/>
              <a:defRPr sz="4400" b="0" cap="none" spc="-150" baseline="0">
                <a:solidFill>
                  <a:srgbClr val="287422"/>
                </a:solidFill>
                <a:latin typeface="Arial Black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6285" y="2968140"/>
            <a:ext cx="6781800" cy="1143000"/>
          </a:xfr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t" anchorCtr="0">
            <a:normAutofit/>
          </a:bodyPr>
          <a:lstStyle>
            <a:lvl1pPr marL="0" indent="0" algn="l">
              <a:buNone/>
              <a:defRPr sz="2000" spc="-150">
                <a:solidFill>
                  <a:srgbClr val="287422"/>
                </a:solidFill>
                <a:effectLst/>
                <a:latin typeface="Arial Black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2C7-F564-449A-9560-9DE47FBD8D35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B4A09-BF75-4E8F-AFD2-37B2C1315FF1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41B0C-688D-43F7-9B5E-4310C37C8A90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2CA3D-925A-445A-984A-605163643703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A6C4-06C9-440F-9384-54439B427ABB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A593-4037-49AF-90CF-F458A174DC66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EB4152-1B97-4E5C-8780-F7299E89B33A}" type="datetime1">
              <a:rPr lang="en-US" smtClean="0"/>
              <a:pPr/>
              <a:t>5/31/2011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E82EB1-BB56-4BFF-8E6A-A675C66806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0"/>
            <a:ext cx="5762555" cy="625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46000" contrast="-61000"/>
          </a:blip>
          <a:srcRect/>
          <a:stretch>
            <a:fillRect/>
          </a:stretch>
        </p:blipFill>
        <p:spPr bwMode="auto">
          <a:xfrm>
            <a:off x="5943600" y="3810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276600"/>
            <a:ext cx="6858000" cy="16002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Introduction to Satisfiability Solving</a:t>
            </a:r>
            <a:br>
              <a:rPr lang="en-US" sz="3000" dirty="0" smtClean="0"/>
            </a:br>
            <a:r>
              <a:rPr lang="en-US" sz="3000" dirty="0" smtClean="0"/>
              <a:t>with Practical Applications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Niklas Een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9967" y="117745"/>
            <a:ext cx="545351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extrusionClr>
                <a:schemeClr val="bg1"/>
              </a:extrusionClr>
            </a:sp3d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SAT/SMT Summer School at MIT, Cambridge 2011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860" y="1009485"/>
            <a:ext cx="3616325" cy="518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Conflict Analysis – Graph View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64761" y="971080"/>
            <a:ext cx="4422040" cy="537669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8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392863" y="914951"/>
            <a:ext cx="2221107" cy="1725304"/>
            <a:chOff x="5392863" y="914951"/>
            <a:chExt cx="2221107" cy="1725304"/>
          </a:xfrm>
        </p:grpSpPr>
        <p:sp>
          <p:nvSpPr>
            <p:cNvPr id="10" name="Oval 9"/>
            <p:cNvSpPr/>
            <p:nvPr/>
          </p:nvSpPr>
          <p:spPr>
            <a:xfrm>
              <a:off x="5392863" y="1795158"/>
              <a:ext cx="537670" cy="384050"/>
            </a:xfrm>
            <a:prstGeom prst="ellipse">
              <a:avLst/>
            </a:prstGeom>
            <a:solidFill>
              <a:srgbClr val="E432B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5863494" y="1331670"/>
              <a:ext cx="537670" cy="384050"/>
            </a:xfrm>
            <a:prstGeom prst="ellipse">
              <a:avLst/>
            </a:prstGeom>
            <a:solidFill>
              <a:srgbClr val="E432B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6770445" y="2256205"/>
              <a:ext cx="537670" cy="384050"/>
            </a:xfrm>
            <a:prstGeom prst="ellipse">
              <a:avLst/>
            </a:prstGeom>
            <a:solidFill>
              <a:srgbClr val="E432B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6691254" y="914951"/>
              <a:ext cx="537670" cy="384050"/>
            </a:xfrm>
            <a:prstGeom prst="ellipse">
              <a:avLst/>
            </a:prstGeom>
            <a:solidFill>
              <a:srgbClr val="E432B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7076300" y="924336"/>
              <a:ext cx="537670" cy="384050"/>
            </a:xfrm>
            <a:prstGeom prst="ellipse">
              <a:avLst/>
            </a:prstGeom>
            <a:solidFill>
              <a:srgbClr val="E432B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457199" y="932675"/>
            <a:ext cx="4690876" cy="537669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8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sv-SE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Conflicting clause:</a:t>
            </a:r>
          </a:p>
          <a:p>
            <a:pPr marL="515938" lvl="1" indent="-241300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sv-SE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sv-SE" sz="2000" smtClean="0">
                <a:solidFill>
                  <a:srgbClr val="C00000"/>
                </a:solidFill>
                <a:latin typeface="Times New Roman" pitchFamily="18" charset="0"/>
                <a:ea typeface="OpenSymbol"/>
                <a:cs typeface="Times New Roman" pitchFamily="18" charset="0"/>
              </a:rPr>
              <a:t>¬</a:t>
            </a:r>
            <a:r>
              <a:rPr lang="sv-SE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x10587, </a:t>
            </a:r>
            <a:r>
              <a:rPr lang="sv-SE" sz="2000" smtClean="0">
                <a:solidFill>
                  <a:srgbClr val="C00000"/>
                </a:solidFill>
                <a:latin typeface="Times New Roman" pitchFamily="18" charset="0"/>
                <a:ea typeface="OpenSymbol"/>
                <a:cs typeface="Times New Roman" pitchFamily="18" charset="0"/>
              </a:rPr>
              <a:t>¬</a:t>
            </a:r>
            <a:r>
              <a:rPr lang="sv-SE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x10592, </a:t>
            </a:r>
            <a:r>
              <a:rPr lang="sv-SE" sz="2000" smtClean="0">
                <a:solidFill>
                  <a:srgbClr val="C00000"/>
                </a:solidFill>
                <a:latin typeface="Times New Roman" pitchFamily="18" charset="0"/>
                <a:ea typeface="OpenSymbol"/>
                <a:cs typeface="Times New Roman" pitchFamily="18" charset="0"/>
              </a:rPr>
              <a:t>¬</a:t>
            </a:r>
            <a:r>
              <a:rPr lang="sv-SE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x10588}</a:t>
            </a:r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endParaRPr lang="sv-SE" sz="700" smtClean="0"/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sv-SE" sz="2400" smtClean="0"/>
              <a:t>One option: </a:t>
            </a:r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sv-SE" sz="2400" smtClean="0"/>
              <a:t>  </a:t>
            </a:r>
            <a:r>
              <a:rPr lang="sv-SE" sz="2000" smtClean="0">
                <a:solidFill>
                  <a:schemeClr val="bg2">
                    <a:lumMod val="75000"/>
                  </a:schemeClr>
                </a:solidFill>
              </a:rPr>
              <a:t>–</a:t>
            </a:r>
            <a:r>
              <a:rPr lang="sv-SE" sz="2000" smtClean="0"/>
              <a:t> Trace back to decision variables</a:t>
            </a:r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sv-SE" sz="2400" smtClean="0"/>
              <a:t>  </a:t>
            </a:r>
            <a:r>
              <a:rPr lang="sv-SE" sz="2000" smtClean="0">
                <a:solidFill>
                  <a:schemeClr val="bg2">
                    <a:lumMod val="75000"/>
                  </a:schemeClr>
                </a:solidFill>
              </a:rPr>
              <a:t>–</a:t>
            </a:r>
            <a:r>
              <a:rPr lang="sv-SE" sz="2000" smtClean="0"/>
              <a:t> Would learn:</a:t>
            </a:r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sv-SE" sz="1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{x10646, x9444, </a:t>
            </a:r>
            <a:r>
              <a:rPr lang="sv-SE" sz="1600" smtClean="0">
                <a:solidFill>
                  <a:srgbClr val="C00000"/>
                </a:solidFill>
                <a:latin typeface="Times New Roman" pitchFamily="18" charset="0"/>
                <a:ea typeface="OpenSymbol"/>
                <a:cs typeface="Times New Roman" pitchFamily="18" charset="0"/>
              </a:rPr>
              <a:t>¬</a:t>
            </a:r>
            <a:r>
              <a:rPr lang="sv-SE" sz="1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x10373 , </a:t>
            </a:r>
            <a:r>
              <a:rPr lang="sv-SE" sz="1600" smtClean="0">
                <a:solidFill>
                  <a:srgbClr val="C00000"/>
                </a:solidFill>
                <a:latin typeface="Times New Roman" pitchFamily="18" charset="0"/>
                <a:ea typeface="OpenSymbol"/>
                <a:cs typeface="Times New Roman" pitchFamily="18" charset="0"/>
              </a:rPr>
              <a:t>¬</a:t>
            </a:r>
            <a:r>
              <a:rPr lang="sv-SE" sz="1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x10635</a:t>
            </a:r>
            <a:r>
              <a:rPr lang="sv-SE" sz="1600" smtClean="0">
                <a:solidFill>
                  <a:srgbClr val="C00000"/>
                </a:solidFill>
                <a:latin typeface="Times New Roman" pitchFamily="18" charset="0"/>
                <a:ea typeface="OpenSymbol"/>
                <a:cs typeface="Times New Roman" pitchFamily="18" charset="0"/>
              </a:rPr>
              <a:t> ¬</a:t>
            </a:r>
            <a:r>
              <a:rPr lang="sv-SE" sz="1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x10637} </a:t>
            </a:r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endParaRPr lang="sv-SE" sz="700" smtClean="0"/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sv-SE" sz="2400" smtClean="0"/>
              <a:t>Other option: </a:t>
            </a:r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sv-SE" sz="2400" smtClean="0"/>
              <a:t>  </a:t>
            </a:r>
            <a:r>
              <a:rPr lang="sv-SE" sz="2000" smtClean="0">
                <a:solidFill>
                  <a:schemeClr val="bg2">
                    <a:lumMod val="75000"/>
                  </a:schemeClr>
                </a:solidFill>
              </a:rPr>
              <a:t>–</a:t>
            </a:r>
            <a:r>
              <a:rPr lang="sv-SE" sz="2000" smtClean="0"/>
              <a:t> Stop earlier</a:t>
            </a:r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sv-SE" sz="2400" smtClean="0"/>
              <a:t>  </a:t>
            </a:r>
            <a:r>
              <a:rPr lang="sv-SE" sz="2000" smtClean="0">
                <a:solidFill>
                  <a:schemeClr val="bg2">
                    <a:lumMod val="75000"/>
                  </a:schemeClr>
                </a:solidFill>
              </a:rPr>
              <a:t>–</a:t>
            </a:r>
            <a:r>
              <a:rPr lang="sv-SE" sz="2000" smtClean="0"/>
              <a:t> Asserting if only one literal left at the</a:t>
            </a:r>
            <a:br>
              <a:rPr lang="sv-SE" sz="2000" smtClean="0"/>
            </a:br>
            <a:r>
              <a:rPr lang="sv-SE" sz="2000" smtClean="0"/>
              <a:t>     highest decision level</a:t>
            </a:r>
          </a:p>
          <a:p>
            <a:pPr marL="0" lvl="1">
              <a:spcBef>
                <a:spcPts val="500"/>
              </a:spcBef>
              <a:buClr>
                <a:schemeClr val="accent2"/>
              </a:buClr>
              <a:buSzPct val="76000"/>
            </a:pPr>
            <a:r>
              <a:rPr lang="sv-SE" sz="2400" smtClean="0"/>
              <a:t>  </a:t>
            </a:r>
            <a:r>
              <a:rPr lang="sv-SE" sz="2000" smtClean="0">
                <a:solidFill>
                  <a:schemeClr val="bg2">
                    <a:lumMod val="75000"/>
                  </a:schemeClr>
                </a:solidFill>
              </a:rPr>
              <a:t>–</a:t>
            </a:r>
            <a:r>
              <a:rPr lang="sv-SE" sz="2000" smtClean="0"/>
              <a:t> Keep expanding nodes from that level</a:t>
            </a:r>
          </a:p>
          <a:p>
            <a:pPr marL="515938" lvl="1" indent="-241300">
              <a:spcBef>
                <a:spcPts val="500"/>
              </a:spcBef>
              <a:buClr>
                <a:schemeClr val="accent2"/>
              </a:buClr>
              <a:buSzPct val="76000"/>
            </a:pPr>
            <a:endParaRPr lang="sv-SE" sz="23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684150" y="5897296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6366610" y="5498185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696505" y="4113580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7017485" y="3655465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8590" y="5031155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795415" y="4573650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5252490" y="3643070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427115" y="3176955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392620" y="3189655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6768920" y="2249550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6884440" y="1798090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6547379" y="3649779"/>
            <a:ext cx="537670" cy="384050"/>
          </a:xfrm>
          <a:prstGeom prst="ellipse">
            <a:avLst/>
          </a:prstGeom>
          <a:solidFill>
            <a:srgbClr val="E432B5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9" grpId="0" animBg="1"/>
      <p:bldP spid="30" grpId="0" animBg="1"/>
      <p:bldP spid="31" grpId="0" animBg="1"/>
      <p:bldP spid="32" grpId="0" animBg="1"/>
      <p:bldP spid="33" grpId="0" animBg="1"/>
      <p:bldP spid="3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09670" y="1239915"/>
            <a:ext cx="2803565" cy="21390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v-SE" b="1" smtClean="0"/>
              <a:t>Clause Database</a:t>
            </a:r>
          </a:p>
          <a:p>
            <a:endParaRPr lang="sv-SE" sz="700" b="1" smtClean="0"/>
          </a:p>
          <a:p>
            <a:r>
              <a:rPr lang="sv-SE" smtClean="0">
                <a:solidFill>
                  <a:schemeClr val="bg1">
                    <a:lumMod val="65000"/>
                  </a:schemeClr>
                </a:solidFill>
              </a:rPr>
              <a:t>[...]</a:t>
            </a:r>
          </a:p>
          <a:p>
            <a:r>
              <a:rPr lang="sv-SE" smtClean="0"/>
              <a:t>{c, a, b}</a:t>
            </a:r>
          </a:p>
          <a:p>
            <a:r>
              <a:rPr lang="sv-SE" smtClean="0"/>
              <a:t>{</a:t>
            </a:r>
            <a:r>
              <a:rPr lang="sv-SE" smtClean="0">
                <a:latin typeface="OpenSymbol"/>
                <a:ea typeface="OpenSymbol"/>
              </a:rPr>
              <a:t>¬</a:t>
            </a:r>
            <a:r>
              <a:rPr lang="sv-SE" smtClean="0"/>
              <a:t>f, </a:t>
            </a:r>
            <a:r>
              <a:rPr lang="sv-SE" smtClean="0">
                <a:latin typeface="OpenSymbol"/>
                <a:ea typeface="OpenSymbol"/>
              </a:rPr>
              <a:t>¬</a:t>
            </a:r>
            <a:r>
              <a:rPr lang="sv-SE" smtClean="0"/>
              <a:t>e, d, b}</a:t>
            </a:r>
          </a:p>
          <a:p>
            <a:r>
              <a:rPr lang="sv-SE" smtClean="0"/>
              <a:t>{e, d, </a:t>
            </a:r>
            <a:r>
              <a:rPr lang="sv-SE" smtClean="0">
                <a:latin typeface="OpenSymbol"/>
                <a:ea typeface="OpenSymbol"/>
              </a:rPr>
              <a:t>¬</a:t>
            </a:r>
            <a:r>
              <a:rPr lang="sv-SE" smtClean="0"/>
              <a:t>c, b, a}</a:t>
            </a:r>
          </a:p>
          <a:p>
            <a:r>
              <a:rPr lang="sv-SE" smtClean="0"/>
              <a:t>{f, </a:t>
            </a:r>
            <a:r>
              <a:rPr lang="sv-SE" smtClean="0">
                <a:latin typeface="OpenSymbol"/>
                <a:ea typeface="OpenSymbol"/>
              </a:rPr>
              <a:t>¬</a:t>
            </a:r>
            <a:r>
              <a:rPr lang="sv-SE" smtClean="0"/>
              <a:t>e, </a:t>
            </a:r>
            <a:r>
              <a:rPr lang="sv-SE" smtClean="0">
                <a:latin typeface="OpenSymbol"/>
                <a:ea typeface="OpenSymbol"/>
              </a:rPr>
              <a:t>¬</a:t>
            </a:r>
            <a:r>
              <a:rPr lang="sv-SE" smtClean="0"/>
              <a:t>c}</a:t>
            </a:r>
          </a:p>
          <a:p>
            <a:r>
              <a:rPr lang="sv-SE" smtClean="0">
                <a:solidFill>
                  <a:schemeClr val="bg1">
                    <a:lumMod val="65000"/>
                  </a:schemeClr>
                </a:solidFill>
              </a:rPr>
              <a:t>[...]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Conflict Analysis – Resolution View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885120" y="1239915"/>
          <a:ext cx="3653940" cy="148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{69CF1AB2-1976-4502-BF36-3FF5EA218861}</a:tableStyleId>
              </a:tblPr>
              <a:tblGrid>
                <a:gridCol w="1826970"/>
                <a:gridCol w="1826970"/>
              </a:tblGrid>
              <a:tr h="370840">
                <a:tc>
                  <a:txBody>
                    <a:bodyPr/>
                    <a:lstStyle/>
                    <a:p>
                      <a:r>
                        <a:rPr lang="sv-SE" smtClean="0"/>
                        <a:t>Decision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mtClean="0"/>
                        <a:t>Implications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mtClean="0">
                          <a:latin typeface="OpenSymbol"/>
                          <a:ea typeface="OpenSymbol"/>
                        </a:rPr>
                        <a:t>¬</a:t>
                      </a:r>
                      <a:r>
                        <a:rPr lang="sv-SE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−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mtClean="0">
                          <a:latin typeface="OpenSymbol"/>
                          <a:ea typeface="OpenSymbol"/>
                        </a:rPr>
                        <a:t>¬</a:t>
                      </a:r>
                      <a:r>
                        <a:rPr lang="sv-SE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mtClean="0">
                          <a:latin typeface="OpenSymbol"/>
                          <a:ea typeface="OpenSymbol"/>
                        </a:rPr>
                        <a:t>¬</a:t>
                      </a:r>
                      <a:r>
                        <a:rPr lang="sv-SE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mtClean="0"/>
                        <a:t>e, </a:t>
                      </a:r>
                      <a:r>
                        <a:rPr lang="sv-SE" smtClean="0">
                          <a:latin typeface="OpenSymbol"/>
                          <a:ea typeface="OpenSymbol"/>
                        </a:rPr>
                        <a:t>¬</a:t>
                      </a:r>
                      <a:r>
                        <a:rPr lang="sv-SE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09670" y="1239915"/>
            <a:ext cx="2803565" cy="21390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v-SE" b="1" smtClean="0"/>
              <a:t>Clause Database</a:t>
            </a:r>
          </a:p>
          <a:p>
            <a:endParaRPr lang="sv-SE" sz="700" b="1" smtClean="0"/>
          </a:p>
          <a:p>
            <a:r>
              <a:rPr lang="sv-SE" smtClean="0">
                <a:solidFill>
                  <a:schemeClr val="bg1">
                    <a:lumMod val="65000"/>
                  </a:schemeClr>
                </a:solidFill>
              </a:rPr>
              <a:t>[...]</a:t>
            </a:r>
          </a:p>
          <a:p>
            <a:r>
              <a:rPr lang="sv-SE" smtClean="0"/>
              <a:t>{</a:t>
            </a:r>
            <a:r>
              <a:rPr lang="sv-SE" smtClean="0">
                <a:solidFill>
                  <a:srgbClr val="00B050"/>
                </a:solidFill>
              </a:rPr>
              <a:t>c</a:t>
            </a:r>
            <a:r>
              <a:rPr lang="sv-SE" smtClean="0"/>
              <a:t>,</a:t>
            </a:r>
            <a:r>
              <a:rPr lang="sv-SE" smtClean="0">
                <a:solidFill>
                  <a:srgbClr val="00B050"/>
                </a:solidFill>
              </a:rPr>
              <a:t> </a:t>
            </a:r>
            <a:r>
              <a:rPr lang="sv-SE" smtClean="0">
                <a:solidFill>
                  <a:srgbClr val="C00000"/>
                </a:solidFill>
              </a:rPr>
              <a:t>a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</a:rPr>
              <a:t>b</a:t>
            </a:r>
            <a:r>
              <a:rPr lang="sv-SE" smtClean="0"/>
              <a:t>}</a:t>
            </a:r>
          </a:p>
          <a:p>
            <a:r>
              <a:rPr lang="sv-SE" smtClean="0"/>
              <a:t>{</a:t>
            </a:r>
            <a:r>
              <a:rPr lang="sv-SE" smtClean="0">
                <a:solidFill>
                  <a:srgbClr val="00B050"/>
                </a:solidFill>
                <a:latin typeface="OpenSymbol"/>
                <a:ea typeface="OpenSymbol"/>
              </a:rPr>
              <a:t>¬</a:t>
            </a:r>
            <a:r>
              <a:rPr lang="sv-SE" smtClean="0">
                <a:solidFill>
                  <a:srgbClr val="00B050"/>
                </a:solidFill>
              </a:rPr>
              <a:t>f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smtClean="0">
                <a:solidFill>
                  <a:srgbClr val="C00000"/>
                </a:solidFill>
              </a:rPr>
              <a:t>e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</a:rPr>
              <a:t>d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</a:rPr>
              <a:t>b</a:t>
            </a:r>
            <a:r>
              <a:rPr lang="sv-SE" smtClean="0"/>
              <a:t>}</a:t>
            </a:r>
          </a:p>
          <a:p>
            <a:r>
              <a:rPr lang="sv-SE" smtClean="0"/>
              <a:t>{</a:t>
            </a:r>
            <a:r>
              <a:rPr lang="sv-SE" smtClean="0">
                <a:solidFill>
                  <a:srgbClr val="00B050"/>
                </a:solidFill>
              </a:rPr>
              <a:t>e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</a:rPr>
              <a:t>d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smtClean="0">
                <a:solidFill>
                  <a:srgbClr val="C00000"/>
                </a:solidFill>
              </a:rPr>
              <a:t>c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</a:rPr>
              <a:t>b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</a:rPr>
              <a:t>a</a:t>
            </a:r>
            <a:r>
              <a:rPr lang="sv-SE" smtClean="0"/>
              <a:t>}</a:t>
            </a:r>
          </a:p>
          <a:p>
            <a:r>
              <a:rPr lang="sv-SE" smtClean="0"/>
              <a:t>{</a:t>
            </a:r>
            <a:r>
              <a:rPr lang="sv-SE" smtClean="0">
                <a:solidFill>
                  <a:srgbClr val="C00000"/>
                </a:solidFill>
              </a:rPr>
              <a:t>f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smtClean="0">
                <a:solidFill>
                  <a:srgbClr val="C00000"/>
                </a:solidFill>
              </a:rPr>
              <a:t>e</a:t>
            </a:r>
            <a:r>
              <a:rPr lang="sv-SE" smtClean="0"/>
              <a:t>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smtClean="0">
                <a:solidFill>
                  <a:srgbClr val="C00000"/>
                </a:solidFill>
              </a:rPr>
              <a:t>c</a:t>
            </a:r>
            <a:r>
              <a:rPr lang="sv-SE" smtClean="0"/>
              <a:t>}</a:t>
            </a:r>
          </a:p>
          <a:p>
            <a:r>
              <a:rPr lang="sv-SE" smtClean="0">
                <a:solidFill>
                  <a:schemeClr val="bg1">
                    <a:lumMod val="65000"/>
                  </a:schemeClr>
                </a:solidFill>
              </a:rPr>
              <a:t>[...]</a:t>
            </a:r>
          </a:p>
        </p:txBody>
      </p:sp>
      <p:cxnSp>
        <p:nvCxnSpPr>
          <p:cNvPr id="10" name="Straight Connector 9"/>
          <p:cNvCxnSpPr>
            <a:endCxn id="15" idx="1"/>
          </p:cNvCxnSpPr>
          <p:nvPr/>
        </p:nvCxnSpPr>
        <p:spPr>
          <a:xfrm flipV="1">
            <a:off x="6492250" y="2046823"/>
            <a:ext cx="576075" cy="3064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605081" y="2584090"/>
            <a:ext cx="424839" cy="772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23" idx="1"/>
          </p:cNvCxnSpPr>
          <p:nvPr/>
        </p:nvCxnSpPr>
        <p:spPr>
          <a:xfrm>
            <a:off x="6223415" y="2929735"/>
            <a:ext cx="499265" cy="2692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68325" y="1815990"/>
            <a:ext cx="1651416" cy="461665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15600000" scaled="0"/>
          </a:gra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sv-SE" i="1" smtClean="0">
                <a:latin typeface="Times New Roman"/>
                <a:cs typeface="Times New Roman"/>
              </a:rPr>
              <a:t>reason</a:t>
            </a:r>
            <a:r>
              <a:rPr lang="sv-SE" smtClean="0">
                <a:latin typeface="Times New Roman"/>
                <a:cs typeface="Times New Roman"/>
              </a:rPr>
              <a:t> for </a:t>
            </a:r>
            <a:r>
              <a:rPr lang="sv-SE" b="1" smtClean="0">
                <a:latin typeface="OpenSymbol"/>
                <a:ea typeface="OpenSymbol"/>
                <a:cs typeface="Times New Roman"/>
              </a:rPr>
              <a:t>¬</a:t>
            </a:r>
            <a:r>
              <a:rPr lang="sv-SE" b="1" smtClean="0">
                <a:latin typeface="Times New Roman"/>
                <a:cs typeface="Times New Roman"/>
              </a:rPr>
              <a:t>f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68325" y="2392065"/>
            <a:ext cx="1651416" cy="461665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15600000" scaled="0"/>
          </a:gra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sv-SE" i="1" smtClean="0">
                <a:latin typeface="Times New Roman"/>
                <a:cs typeface="Times New Roman"/>
              </a:rPr>
              <a:t>reason</a:t>
            </a:r>
            <a:r>
              <a:rPr lang="sv-SE" smtClean="0">
                <a:latin typeface="Times New Roman"/>
                <a:cs typeface="Times New Roman"/>
              </a:rPr>
              <a:t> for </a:t>
            </a:r>
            <a:r>
              <a:rPr lang="sv-SE" b="1" smtClean="0">
                <a:latin typeface="Times New Roman"/>
                <a:cs typeface="Times New Roman"/>
              </a:rPr>
              <a:t>e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722680" y="2968140"/>
            <a:ext cx="1997061" cy="461665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15600000" scaled="0"/>
          </a:gra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sv-SE" i="1" smtClean="0">
                <a:latin typeface="Times New Roman"/>
                <a:cs typeface="Times New Roman"/>
              </a:rPr>
              <a:t>conflicting clause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068325" y="1239915"/>
            <a:ext cx="1651416" cy="461665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15600000" scaled="0"/>
          </a:gra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sv-SE" i="1" smtClean="0">
                <a:latin typeface="Times New Roman"/>
                <a:cs typeface="Times New Roman"/>
              </a:rPr>
              <a:t>reason</a:t>
            </a:r>
            <a:r>
              <a:rPr lang="sv-SE" smtClean="0">
                <a:latin typeface="Times New Roman"/>
                <a:cs typeface="Times New Roman"/>
              </a:rPr>
              <a:t> for </a:t>
            </a:r>
            <a:r>
              <a:rPr lang="sv-SE" b="1" smtClean="0">
                <a:latin typeface="Times New Roman"/>
                <a:cs typeface="Times New Roman"/>
              </a:rPr>
              <a:t>c</a:t>
            </a:r>
            <a:endParaRPr lang="en-US" b="1" dirty="0"/>
          </a:p>
        </p:txBody>
      </p:sp>
      <p:cxnSp>
        <p:nvCxnSpPr>
          <p:cNvPr id="28" name="Straight Connector 27"/>
          <p:cNvCxnSpPr>
            <a:endCxn id="27" idx="1"/>
          </p:cNvCxnSpPr>
          <p:nvPr/>
        </p:nvCxnSpPr>
        <p:spPr>
          <a:xfrm flipV="1">
            <a:off x="5992985" y="1470748"/>
            <a:ext cx="1075340" cy="6140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77145" y="3697835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{</a:t>
            </a:r>
            <a:r>
              <a:rPr lang="sv-SE" b="1" smtClean="0">
                <a:solidFill>
                  <a:srgbClr val="00B0F0"/>
                </a:solidFill>
              </a:rPr>
              <a:t>f</a:t>
            </a:r>
            <a:r>
              <a:rPr lang="sv-SE" smtClean="0"/>
              <a:t>,</a:t>
            </a:r>
            <a:r>
              <a:rPr lang="sv-SE" b="1" smtClean="0">
                <a:solidFill>
                  <a:srgbClr val="0070C0"/>
                </a:solidFill>
              </a:rPr>
              <a:t> </a:t>
            </a:r>
            <a:r>
              <a:rPr lang="sv-SE" b="1" smtClean="0">
                <a:solidFill>
                  <a:srgbClr val="00B0F0"/>
                </a:solidFill>
                <a:latin typeface="OpenSymbol"/>
                <a:ea typeface="OpenSymbol"/>
              </a:rPr>
              <a:t>¬</a:t>
            </a:r>
            <a:r>
              <a:rPr lang="sv-SE" b="1" smtClean="0">
                <a:solidFill>
                  <a:srgbClr val="00B0F0"/>
                </a:solidFill>
              </a:rPr>
              <a:t>e</a:t>
            </a:r>
            <a:r>
              <a:rPr lang="sv-SE" smtClean="0"/>
              <a:t>, </a:t>
            </a:r>
            <a:r>
              <a:rPr lang="sv-SE" b="1" smtClean="0">
                <a:latin typeface="OpenSymbol"/>
                <a:ea typeface="OpenSymbol"/>
              </a:rPr>
              <a:t>¬</a:t>
            </a:r>
            <a:r>
              <a:rPr lang="sv-SE" smtClean="0"/>
              <a:t>c}</a:t>
            </a:r>
            <a:endParaRPr lang="en-US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1768435" y="4581150"/>
            <a:ext cx="1544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{</a:t>
            </a:r>
            <a:r>
              <a:rPr lang="sv-SE" b="1" smtClean="0">
                <a:solidFill>
                  <a:srgbClr val="00B0F0"/>
                </a:solidFill>
                <a:latin typeface="OpenSymbol"/>
                <a:ea typeface="OpenSymbol"/>
              </a:rPr>
              <a:t>¬</a:t>
            </a:r>
            <a:r>
              <a:rPr lang="sv-SE" b="1" smtClean="0">
                <a:solidFill>
                  <a:srgbClr val="00B0F0"/>
                </a:solidFill>
              </a:rPr>
              <a:t>e</a:t>
            </a:r>
            <a:r>
              <a:rPr lang="sv-SE" smtClean="0"/>
              <a:t>,</a:t>
            </a:r>
            <a:r>
              <a:rPr lang="sv-SE" b="1" smtClean="0">
                <a:solidFill>
                  <a:srgbClr val="0070C0"/>
                </a:solidFill>
              </a:rPr>
              <a:t> </a:t>
            </a:r>
            <a:r>
              <a:rPr lang="sv-SE" b="1" smtClean="0">
                <a:solidFill>
                  <a:srgbClr val="00B0F0"/>
                </a:solidFill>
              </a:rPr>
              <a:t>d</a:t>
            </a:r>
            <a:r>
              <a:rPr lang="sv-SE" smtClean="0"/>
              <a:t>, </a:t>
            </a:r>
            <a:r>
              <a:rPr lang="sv-SE" b="1" smtClean="0">
                <a:latin typeface="OpenSymbol"/>
                <a:ea typeface="OpenSymbol"/>
              </a:rPr>
              <a:t>¬</a:t>
            </a:r>
            <a:r>
              <a:rPr lang="sv-SE" smtClean="0"/>
              <a:t>c , b}</a:t>
            </a:r>
            <a:endParaRPr lang="en-US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2805370" y="5464465"/>
            <a:ext cx="132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{</a:t>
            </a:r>
            <a:r>
              <a:rPr lang="sv-SE" b="1" smtClean="0">
                <a:solidFill>
                  <a:srgbClr val="00B0F0"/>
                </a:solidFill>
              </a:rPr>
              <a:t>d</a:t>
            </a:r>
            <a:r>
              <a:rPr lang="sv-SE" smtClean="0"/>
              <a:t>, </a:t>
            </a:r>
            <a:r>
              <a:rPr lang="sv-SE" smtClean="0">
                <a:latin typeface="OpenSymbol"/>
                <a:ea typeface="OpenSymbol"/>
              </a:rPr>
              <a:t>¬</a:t>
            </a:r>
            <a:r>
              <a:rPr lang="sv-SE" smtClean="0"/>
              <a:t>c, b, a}</a:t>
            </a:r>
            <a:endParaRPr lang="en-US" dirty="0" smtClean="0"/>
          </a:p>
        </p:txBody>
      </p:sp>
      <p:grpSp>
        <p:nvGrpSpPr>
          <p:cNvPr id="47" name="Group 46"/>
          <p:cNvGrpSpPr/>
          <p:nvPr/>
        </p:nvGrpSpPr>
        <p:grpSpPr>
          <a:xfrm>
            <a:off x="2037270" y="4120290"/>
            <a:ext cx="921724" cy="499266"/>
            <a:chOff x="1883649" y="4120289"/>
            <a:chExt cx="921724" cy="499266"/>
          </a:xfrm>
        </p:grpSpPr>
        <p:cxnSp>
          <p:nvCxnSpPr>
            <p:cNvPr id="39" name="Straight Connector 38"/>
            <p:cNvCxnSpPr/>
            <p:nvPr/>
          </p:nvCxnSpPr>
          <p:spPr>
            <a:xfrm rot="16200000" flipH="1">
              <a:off x="1864448" y="4139490"/>
              <a:ext cx="499265" cy="460863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2325309" y="4139491"/>
              <a:ext cx="499265" cy="460863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2997395" y="5003605"/>
            <a:ext cx="921724" cy="499266"/>
            <a:chOff x="1883649" y="4120289"/>
            <a:chExt cx="921724" cy="499266"/>
          </a:xfrm>
        </p:grpSpPr>
        <p:cxnSp>
          <p:nvCxnSpPr>
            <p:cNvPr id="49" name="Straight Connector 48"/>
            <p:cNvCxnSpPr/>
            <p:nvPr/>
          </p:nvCxnSpPr>
          <p:spPr>
            <a:xfrm rot="16200000" flipH="1">
              <a:off x="1864448" y="4139490"/>
              <a:ext cx="499265" cy="460863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2325309" y="4139491"/>
              <a:ext cx="499265" cy="460863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2766965" y="4235505"/>
            <a:ext cx="1068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>
                <a:solidFill>
                  <a:schemeClr val="bg1">
                    <a:lumMod val="65000"/>
                  </a:schemeClr>
                </a:solidFill>
              </a:rPr>
              <a:t>resolve on </a:t>
            </a:r>
            <a:r>
              <a:rPr lang="sv-SE" sz="1400" b="1" smtClean="0">
                <a:solidFill>
                  <a:schemeClr val="bg1">
                    <a:lumMod val="65000"/>
                  </a:schemeClr>
                </a:solidFill>
              </a:rPr>
              <a:t>f</a:t>
            </a:r>
            <a:endParaRPr 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27090" y="5118820"/>
            <a:ext cx="110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smtClean="0">
                <a:solidFill>
                  <a:schemeClr val="bg1">
                    <a:lumMod val="65000"/>
                  </a:schemeClr>
                </a:solidFill>
              </a:rPr>
              <a:t>resolve on </a:t>
            </a:r>
            <a:r>
              <a:rPr lang="sv-SE" sz="1400" b="1" smtClean="0">
                <a:solidFill>
                  <a:schemeClr val="bg1">
                    <a:lumMod val="65000"/>
                  </a:schemeClr>
                </a:solidFill>
              </a:rPr>
              <a:t>e</a:t>
            </a:r>
            <a:endParaRPr 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69795" y="5848515"/>
            <a:ext cx="264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smtClean="0">
                <a:solidFill>
                  <a:srgbClr val="00B0F0"/>
                </a:solidFill>
              </a:rPr>
              <a:t>blue </a:t>
            </a:r>
            <a:r>
              <a:rPr lang="sv-SE" smtClean="0"/>
              <a:t>= last decision level</a:t>
            </a:r>
            <a:endParaRPr lang="en-US" dirty="0" smtClean="0"/>
          </a:p>
        </p:txBody>
      </p:sp>
      <p:sp>
        <p:nvSpPr>
          <p:cNvPr id="55" name="Rounded Rectangle 54"/>
          <p:cNvSpPr/>
          <p:nvPr/>
        </p:nvSpPr>
        <p:spPr>
          <a:xfrm>
            <a:off x="846715" y="2814520"/>
            <a:ext cx="1613009" cy="88331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sv-SE" sz="1600" smtClean="0"/>
              <a:t>start with the conflicting clause</a:t>
            </a:r>
            <a:endParaRPr lang="en-US" sz="1600" dirty="0"/>
          </a:p>
        </p:txBody>
      </p:sp>
      <p:sp>
        <p:nvSpPr>
          <p:cNvPr id="56" name="Rounded Rectangle 55"/>
          <p:cNvSpPr/>
          <p:nvPr/>
        </p:nvSpPr>
        <p:spPr>
          <a:xfrm>
            <a:off x="2498130" y="2814520"/>
            <a:ext cx="1613009" cy="88331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sv-SE" sz="1600" smtClean="0"/>
              <a:t>resolve with reason of last assigned literal</a:t>
            </a:r>
            <a:endParaRPr lang="en-US" sz="1600" dirty="0"/>
          </a:p>
        </p:txBody>
      </p:sp>
      <p:sp>
        <p:nvSpPr>
          <p:cNvPr id="57" name="Rounded Rectangle 56"/>
          <p:cNvSpPr/>
          <p:nvPr/>
        </p:nvSpPr>
        <p:spPr>
          <a:xfrm>
            <a:off x="3919115" y="3774645"/>
            <a:ext cx="2112275" cy="88331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sv-SE" sz="1600" smtClean="0"/>
              <a:t>keep resolving until only one literal of last decision level</a:t>
            </a:r>
            <a:endParaRPr lang="en-US" sz="1600" dirty="0"/>
          </a:p>
        </p:txBody>
      </p:sp>
      <p:sp>
        <p:nvSpPr>
          <p:cNvPr id="58" name="Rounded Rectangle 57"/>
          <p:cNvSpPr/>
          <p:nvPr/>
        </p:nvSpPr>
        <p:spPr>
          <a:xfrm>
            <a:off x="2766965" y="5771705"/>
            <a:ext cx="1382580" cy="49926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sv-SE" sz="1600" smtClean="0"/>
              <a:t>Done!</a:t>
            </a:r>
            <a:endParaRPr lang="en-US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6069795" y="5003605"/>
            <a:ext cx="2782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smtClean="0"/>
              <a:t>Resolution:</a:t>
            </a:r>
          </a:p>
          <a:p>
            <a:r>
              <a:rPr lang="sv-SE" smtClean="0">
                <a:solidFill>
                  <a:schemeClr val="accent2">
                    <a:lumMod val="50000"/>
                  </a:schemeClr>
                </a:solidFill>
              </a:rPr>
              <a:t>{</a:t>
            </a:r>
            <a:r>
              <a:rPr lang="sv-SE" i="1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sv-SE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sv-SE" i="1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sv-SE" smtClean="0">
                <a:solidFill>
                  <a:schemeClr val="accent2">
                    <a:lumMod val="50000"/>
                  </a:schemeClr>
                </a:solidFill>
              </a:rPr>
              <a:t>} res. {</a:t>
            </a:r>
            <a:r>
              <a:rPr lang="sv-SE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sv-SE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sv-SE" i="1" smtClean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sv-SE" smtClean="0">
                <a:solidFill>
                  <a:schemeClr val="accent2">
                    <a:lumMod val="50000"/>
                  </a:schemeClr>
                </a:solidFill>
              </a:rPr>
              <a:t>} = {</a:t>
            </a:r>
            <a:r>
              <a:rPr lang="sv-SE" i="1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sv-SE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sv-SE" i="1" smtClean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sv-SE" smtClean="0">
                <a:solidFill>
                  <a:schemeClr val="accent2">
                    <a:lumMod val="50000"/>
                  </a:schemeClr>
                </a:solidFill>
              </a:rPr>
              <a:t>}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459725" y="3697835"/>
            <a:ext cx="1464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{</a:t>
            </a:r>
            <a:r>
              <a:rPr lang="sv-SE" b="1" smtClean="0">
                <a:solidFill>
                  <a:srgbClr val="00B0F0"/>
                </a:solidFill>
                <a:latin typeface="OpenSymbol"/>
                <a:ea typeface="OpenSymbol"/>
              </a:rPr>
              <a:t>¬</a:t>
            </a:r>
            <a:r>
              <a:rPr lang="sv-SE" b="1" smtClean="0">
                <a:solidFill>
                  <a:srgbClr val="00B0F0"/>
                </a:solidFill>
              </a:rPr>
              <a:t>f</a:t>
            </a:r>
            <a:r>
              <a:rPr lang="sv-SE" smtClean="0"/>
              <a:t>,</a:t>
            </a:r>
            <a:r>
              <a:rPr lang="sv-SE" b="1" smtClean="0">
                <a:solidFill>
                  <a:srgbClr val="0070C0"/>
                </a:solidFill>
              </a:rPr>
              <a:t> </a:t>
            </a:r>
            <a:r>
              <a:rPr lang="sv-SE" b="1" smtClean="0">
                <a:solidFill>
                  <a:srgbClr val="00B0F0"/>
                </a:solidFill>
                <a:latin typeface="OpenSymbol"/>
                <a:ea typeface="OpenSymbol"/>
              </a:rPr>
              <a:t>¬</a:t>
            </a:r>
            <a:r>
              <a:rPr lang="sv-SE" b="1" smtClean="0">
                <a:solidFill>
                  <a:srgbClr val="00B0F0"/>
                </a:solidFill>
              </a:rPr>
              <a:t>e</a:t>
            </a:r>
            <a:r>
              <a:rPr lang="sv-SE" smtClean="0"/>
              <a:t>,</a:t>
            </a:r>
            <a:r>
              <a:rPr lang="sv-SE" b="1" smtClean="0">
                <a:solidFill>
                  <a:srgbClr val="0070C0"/>
                </a:solidFill>
              </a:rPr>
              <a:t> </a:t>
            </a:r>
            <a:r>
              <a:rPr lang="sv-SE" b="1" smtClean="0">
                <a:solidFill>
                  <a:srgbClr val="00B0F0"/>
                </a:solidFill>
              </a:rPr>
              <a:t>d</a:t>
            </a:r>
            <a:r>
              <a:rPr lang="sv-SE" smtClean="0"/>
              <a:t>, b}</a:t>
            </a:r>
            <a:endParaRPr lang="en-US" dirty="0" smtClean="0"/>
          </a:p>
        </p:txBody>
      </p:sp>
      <p:sp>
        <p:nvSpPr>
          <p:cNvPr id="61" name="TextBox 60"/>
          <p:cNvSpPr txBox="1"/>
          <p:nvPr/>
        </p:nvSpPr>
        <p:spPr>
          <a:xfrm>
            <a:off x="3496660" y="4581150"/>
            <a:ext cx="1622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{</a:t>
            </a:r>
            <a:r>
              <a:rPr lang="sv-SE" b="1" smtClean="0">
                <a:solidFill>
                  <a:srgbClr val="00B0F0"/>
                </a:solidFill>
              </a:rPr>
              <a:t>e</a:t>
            </a:r>
            <a:r>
              <a:rPr lang="sv-SE" smtClean="0"/>
              <a:t>, </a:t>
            </a:r>
            <a:r>
              <a:rPr lang="sv-SE" b="1" smtClean="0">
                <a:solidFill>
                  <a:srgbClr val="00B0F0"/>
                </a:solidFill>
              </a:rPr>
              <a:t>d</a:t>
            </a:r>
            <a:r>
              <a:rPr lang="sv-SE" smtClean="0"/>
              <a:t>, </a:t>
            </a:r>
            <a:r>
              <a:rPr lang="sv-SE" smtClean="0">
                <a:latin typeface="OpenSymbol"/>
                <a:ea typeface="OpenSymbol"/>
              </a:rPr>
              <a:t>¬</a:t>
            </a:r>
            <a:r>
              <a:rPr lang="sv-SE" smtClean="0"/>
              <a:t>c, b, a}</a:t>
            </a:r>
            <a:endParaRPr lang="en-US" dirty="0" smtClean="0"/>
          </a:p>
        </p:txBody>
      </p:sp>
      <p:sp>
        <p:nvSpPr>
          <p:cNvPr id="62" name="Rounded Rectangle 61"/>
          <p:cNvSpPr/>
          <p:nvPr/>
        </p:nvSpPr>
        <p:spPr>
          <a:xfrm>
            <a:off x="4187950" y="5771705"/>
            <a:ext cx="1382580" cy="499265"/>
          </a:xfrm>
          <a:prstGeom prst="roundRect">
            <a:avLst/>
          </a:prstGeom>
          <a:solidFill>
            <a:srgbClr val="770F0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sv-SE" sz="1600" smtClean="0"/>
              <a:t>or not?</a:t>
            </a:r>
            <a:endParaRPr lang="en-US" sz="1600" dirty="0"/>
          </a:p>
        </p:txBody>
      </p:sp>
      <p:sp>
        <p:nvSpPr>
          <p:cNvPr id="63" name="TextBox 62"/>
          <p:cNvSpPr txBox="1"/>
          <p:nvPr/>
        </p:nvSpPr>
        <p:spPr>
          <a:xfrm>
            <a:off x="424260" y="4965200"/>
            <a:ext cx="1997060" cy="1154162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15600000" scaled="0"/>
          </a:gra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sv-SE" sz="1400" b="1" smtClean="0">
                <a:latin typeface="Times New Roman"/>
                <a:cs typeface="Times New Roman"/>
              </a:rPr>
              <a:t>Conflict Clause Minimization:</a:t>
            </a:r>
          </a:p>
          <a:p>
            <a:endParaRPr lang="sv-SE" sz="700" b="1" smtClean="0">
              <a:latin typeface="Times New Roman"/>
              <a:cs typeface="Times New Roman"/>
            </a:endParaRPr>
          </a:p>
          <a:p>
            <a:r>
              <a:rPr lang="sv-SE" sz="1400" smtClean="0">
                <a:latin typeface="Times New Roman"/>
                <a:cs typeface="Times New Roman"/>
              </a:rPr>
              <a:t>Continue to resolve if result is a strict subset</a:t>
            </a:r>
            <a:endParaRPr lang="en-US" sz="1400" dirty="0"/>
          </a:p>
        </p:txBody>
      </p:sp>
      <p:sp>
        <p:nvSpPr>
          <p:cNvPr id="64" name="Freeform 63"/>
          <p:cNvSpPr/>
          <p:nvPr/>
        </p:nvSpPr>
        <p:spPr>
          <a:xfrm>
            <a:off x="2152485" y="5195630"/>
            <a:ext cx="997583" cy="335795"/>
          </a:xfrm>
          <a:custGeom>
            <a:avLst/>
            <a:gdLst>
              <a:gd name="connsiteX0" fmla="*/ 0 w 588396"/>
              <a:gd name="connsiteY0" fmla="*/ 131197 h 250466"/>
              <a:gd name="connsiteX1" fmla="*/ 270344 w 588396"/>
              <a:gd name="connsiteY1" fmla="*/ 19878 h 250466"/>
              <a:gd name="connsiteX2" fmla="*/ 588396 w 588396"/>
              <a:gd name="connsiteY2" fmla="*/ 250466 h 250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396" h="250466">
                <a:moveTo>
                  <a:pt x="0" y="131197"/>
                </a:moveTo>
                <a:cubicBezTo>
                  <a:pt x="86139" y="65598"/>
                  <a:pt x="172278" y="0"/>
                  <a:pt x="270344" y="19878"/>
                </a:cubicBezTo>
                <a:cubicBezTo>
                  <a:pt x="368410" y="39756"/>
                  <a:pt x="526111" y="222636"/>
                  <a:pt x="588396" y="250466"/>
                </a:cubicBezTo>
              </a:path>
            </a:pathLst>
          </a:custGeom>
          <a:ln w="47625">
            <a:solidFill>
              <a:schemeClr val="tx2">
                <a:lumMod val="60000"/>
                <a:lumOff val="40000"/>
              </a:schemeClr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5" grpId="1" animBg="1"/>
      <p:bldP spid="16" grpId="1" animBg="1"/>
      <p:bldP spid="23" grpId="1" animBg="1"/>
      <p:bldP spid="27" grpId="0" animBg="1"/>
      <p:bldP spid="34" grpId="0"/>
      <p:bldP spid="36" grpId="0"/>
      <p:bldP spid="37" grpId="0"/>
      <p:bldP spid="51" grpId="0"/>
      <p:bldP spid="52" grpId="0"/>
      <p:bldP spid="53" grpId="0"/>
      <p:bldP spid="55" grpId="0" animBg="1"/>
      <p:bldP spid="55" grpId="1" animBg="1"/>
      <p:bldP spid="56" grpId="0" animBg="1"/>
      <p:bldP spid="56" grpId="1" animBg="1"/>
      <p:bldP spid="57" grpId="0" animBg="1"/>
      <p:bldP spid="58" grpId="0" animBg="1"/>
      <p:bldP spid="59" grpId="0"/>
      <p:bldP spid="60" grpId="0"/>
      <p:bldP spid="61" grpId="0"/>
      <p:bldP spid="62" grpId="0" animBg="1"/>
      <p:bldP spid="63" grpId="1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Variable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v-SE" smtClean="0"/>
              <a:t>The VSIDS activity heuristic:</a:t>
            </a:r>
          </a:p>
          <a:p>
            <a:pPr lvl="1"/>
            <a:r>
              <a:rPr lang="sv-SE" smtClean="0"/>
              <a:t>Bump literals of the learned (conflict) clause</a:t>
            </a:r>
          </a:p>
          <a:p>
            <a:pPr lvl="1"/>
            <a:r>
              <a:rPr lang="sv-SE" smtClean="0"/>
              <a:t>Decay by halfing activity periodically</a:t>
            </a:r>
          </a:p>
          <a:p>
            <a:r>
              <a:rPr lang="sv-SE" smtClean="0"/>
              <a:t>Modified activity heuristic:</a:t>
            </a:r>
          </a:p>
          <a:p>
            <a:pPr lvl="1"/>
            <a:r>
              <a:rPr lang="sv-SE" smtClean="0"/>
              <a:t>Bump </a:t>
            </a:r>
            <a:r>
              <a:rPr lang="sv-SE" i="1" smtClean="0"/>
              <a:t>variables</a:t>
            </a:r>
            <a:r>
              <a:rPr lang="sv-SE" smtClean="0"/>
              <a:t> of </a:t>
            </a:r>
            <a:r>
              <a:rPr lang="sv-SE" i="1" smtClean="0"/>
              <a:t>all</a:t>
            </a:r>
            <a:r>
              <a:rPr lang="sv-SE" smtClean="0"/>
              <a:t> clauses participating in analysis</a:t>
            </a:r>
          </a:p>
          <a:p>
            <a:pPr lvl="1"/>
            <a:r>
              <a:rPr lang="sv-SE" smtClean="0"/>
              <a:t>Decay after each conflict</a:t>
            </a:r>
          </a:p>
          <a:p>
            <a:r>
              <a:rPr lang="sv-SE" smtClean="0"/>
              <a:t>Effect:</a:t>
            </a:r>
          </a:p>
          <a:p>
            <a:pPr lvl="1"/>
            <a:r>
              <a:rPr lang="sv-SE" smtClean="0"/>
              <a:t>Give preference to the very latest conflicts(Berkmin/VMTF)</a:t>
            </a:r>
          </a:p>
          <a:p>
            <a:pPr lvl="1"/>
            <a:r>
              <a:rPr lang="sv-SE" smtClean="0"/>
              <a:t>Longer memory (15000 decays before minimal float value)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at-log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7706" y="1431940"/>
            <a:ext cx="8105266" cy="2315790"/>
          </a:xfrm>
          <a:prstGeom prst="rect">
            <a:avLst/>
          </a:prstGeom>
        </p:spPr>
      </p:pic>
      <p:pic>
        <p:nvPicPr>
          <p:cNvPr id="4" name="Picture 3" descr="sat-log-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7706" y="1431940"/>
            <a:ext cx="8105266" cy="2315790"/>
          </a:xfrm>
          <a:prstGeom prst="rect">
            <a:avLst/>
          </a:prstGeom>
        </p:spPr>
      </p:pic>
      <p:pic>
        <p:nvPicPr>
          <p:cNvPr id="12" name="Picture 11" descr="sat-log-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7706" y="1431940"/>
            <a:ext cx="8105266" cy="23157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Execution of CDCL Solver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2665" y="3813050"/>
            <a:ext cx="5125377" cy="92333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defTabSz="739775">
              <a:tabLst>
                <a:tab pos="739775" algn="l"/>
              </a:tabLst>
            </a:pPr>
            <a:r>
              <a:rPr lang="sv-SE" b="1" smtClean="0">
                <a:solidFill>
                  <a:srgbClr val="4BFF21"/>
                </a:solidFill>
              </a:rPr>
              <a:t>Green</a:t>
            </a:r>
            <a:r>
              <a:rPr lang="sv-SE" smtClean="0"/>
              <a:t>	– Activity of decision variable</a:t>
            </a:r>
          </a:p>
          <a:p>
            <a:pPr>
              <a:tabLst>
                <a:tab pos="739775" algn="l"/>
              </a:tabLst>
            </a:pPr>
            <a:r>
              <a:rPr lang="sv-SE" b="1" smtClean="0">
                <a:solidFill>
                  <a:srgbClr val="FF0000"/>
                </a:solidFill>
              </a:rPr>
              <a:t>Red</a:t>
            </a:r>
            <a:r>
              <a:rPr lang="sv-SE" smtClean="0"/>
              <a:t>	– Length of learned clause</a:t>
            </a:r>
          </a:p>
          <a:p>
            <a:pPr>
              <a:tabLst>
                <a:tab pos="739775" algn="l"/>
              </a:tabLst>
            </a:pPr>
            <a:r>
              <a:rPr lang="sv-SE" b="1" smtClean="0">
                <a:solidFill>
                  <a:srgbClr val="CCCC00"/>
                </a:solidFill>
              </a:rPr>
              <a:t>Yellow</a:t>
            </a:r>
            <a:r>
              <a:rPr lang="sv-SE" smtClean="0"/>
              <a:t>	– Decision depth when conflict occurred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Other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sv-SE" smtClean="0"/>
              <a:t>Two watched literals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not moved during backtrack; 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migrate to silent places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improves with length of clauses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most BCP in learned clauses (often 90%), which are long</a:t>
            </a:r>
          </a:p>
          <a:p>
            <a:pPr>
              <a:lnSpc>
                <a:spcPct val="120000"/>
              </a:lnSpc>
            </a:pPr>
            <a:r>
              <a:rPr lang="sv-SE" smtClean="0"/>
              <a:t>Restarts with polarity memoization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frequent restarts, except sometimes: 1, 1, 2, 1, 1, 2, 4, 1, 1, 2, 1, 1, 2, 4, 8...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not real restarts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compresses assignment stack =&gt; more focus on active variables</a:t>
            </a:r>
          </a:p>
          <a:p>
            <a:pPr>
              <a:lnSpc>
                <a:spcPct val="120000"/>
              </a:lnSpc>
            </a:pPr>
            <a:r>
              <a:rPr lang="sv-SE" smtClean="0"/>
              <a:t>Conflict-clause deletion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remove clauses that don’t participate in conflict analysis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handles subsumed clauses better than original scheme (based on length)</a:t>
            </a:r>
          </a:p>
          <a:p>
            <a:pPr>
              <a:lnSpc>
                <a:spcPct val="120000"/>
              </a:lnSpc>
            </a:pPr>
            <a:r>
              <a:rPr lang="sv-SE" smtClean="0"/>
              <a:t>CNF preprocessing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variable elimination</a:t>
            </a:r>
          </a:p>
          <a:p>
            <a:pPr lvl="1">
              <a:lnSpc>
                <a:spcPct val="120000"/>
              </a:lnSpc>
            </a:pPr>
            <a:r>
              <a:rPr lang="sv-SE" smtClean="0"/>
              <a:t>subsumption, self-subsuming resolution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Other Techniques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32675"/>
            <a:ext cx="4268420" cy="537669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sv-SE" sz="2000" smtClean="0"/>
              <a:t>Better CNF generation</a:t>
            </a:r>
          </a:p>
          <a:p>
            <a:pPr lvl="1">
              <a:lnSpc>
                <a:spcPct val="120000"/>
              </a:lnSpc>
            </a:pPr>
            <a:r>
              <a:rPr lang="sv-SE" sz="1700" smtClean="0"/>
              <a:t>If problem on circuit form:</a:t>
            </a:r>
          </a:p>
          <a:p>
            <a:pPr lvl="2">
              <a:lnSpc>
                <a:spcPct val="120000"/>
              </a:lnSpc>
            </a:pPr>
            <a:r>
              <a:rPr lang="sv-SE" sz="1400" smtClean="0"/>
              <a:t>Technology mapping for CNF</a:t>
            </a:r>
          </a:p>
          <a:p>
            <a:pPr lvl="2">
              <a:lnSpc>
                <a:spcPct val="120000"/>
              </a:lnSpc>
            </a:pPr>
            <a:r>
              <a:rPr lang="sv-SE" sz="1400" smtClean="0"/>
              <a:t>Fanout aware variable elimination</a:t>
            </a:r>
          </a:p>
          <a:p>
            <a:pPr lvl="1">
              <a:lnSpc>
                <a:spcPct val="120000"/>
              </a:lnSpc>
            </a:pPr>
            <a:r>
              <a:rPr lang="sv-SE" sz="1700" smtClean="0"/>
              <a:t>Certain constraints (e.g. cardinality constraints) have known efficient encodings.</a:t>
            </a:r>
          </a:p>
          <a:p>
            <a:pPr>
              <a:lnSpc>
                <a:spcPct val="120000"/>
              </a:lnSpc>
            </a:pPr>
            <a:r>
              <a:rPr lang="sv-SE" sz="2000" smtClean="0"/>
              <a:t>Improvements to incremental SAT</a:t>
            </a:r>
          </a:p>
          <a:p>
            <a:pPr lvl="1">
              <a:lnSpc>
                <a:spcPct val="120000"/>
              </a:lnSpc>
            </a:pPr>
            <a:r>
              <a:rPr lang="sv-SE" sz="1700" smtClean="0"/>
              <a:t>Domain specific adjustments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06840" y="4389125"/>
          <a:ext cx="6096000" cy="17881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43440"/>
                <a:gridCol w="4252560"/>
              </a:tblGrid>
              <a:tr h="0">
                <a:tc>
                  <a:txBody>
                    <a:bodyPr/>
                    <a:lstStyle/>
                    <a:p>
                      <a:r>
                        <a:rPr lang="sv-SE" sz="1400" smtClean="0"/>
                        <a:t>Method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smtClean="0"/>
                        <a:t>Approx.</a:t>
                      </a:r>
                      <a:r>
                        <a:rPr lang="sv-SE" sz="1400" baseline="0" smtClean="0"/>
                        <a:t> </a:t>
                      </a:r>
                      <a:r>
                        <a:rPr lang="sv-SE" sz="1400" smtClean="0"/>
                        <a:t>#conflicts  (Charactersitics)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smtClean="0"/>
                        <a:t>BMC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smtClean="0"/>
                        <a:t>100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smtClean="0"/>
                        <a:t>Interpolation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smtClean="0"/>
                        <a:t>1,000</a:t>
                      </a:r>
                      <a:r>
                        <a:rPr lang="sv-SE" sz="1400" baseline="0" smtClean="0"/>
                        <a:t> (</a:t>
                      </a:r>
                      <a:r>
                        <a:rPr lang="sv-SE" sz="1400" smtClean="0"/>
                        <a:t>clause deletion, proof logging)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smtClean="0"/>
                        <a:t>PDR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smtClean="0"/>
                        <a:t>10,000</a:t>
                      </a:r>
                      <a:r>
                        <a:rPr lang="sv-SE" sz="1400" baseline="0" smtClean="0"/>
                        <a:t> (</a:t>
                      </a:r>
                      <a:r>
                        <a:rPr lang="sv-SE" sz="1400" smtClean="0"/>
                        <a:t>local problems, limited proof logging)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sz="1400" smtClean="0"/>
                        <a:t>SAT-sweeping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smtClean="0"/>
                        <a:t>100,000</a:t>
                      </a:r>
                      <a:r>
                        <a:rPr lang="sv-SE" sz="1400" baseline="0" smtClean="0"/>
                        <a:t> (</a:t>
                      </a:r>
                      <a:r>
                        <a:rPr lang="sv-SE" sz="1400" smtClean="0"/>
                        <a:t>local problems)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9240" y="1086295"/>
            <a:ext cx="1471612" cy="275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9060" y="2238445"/>
            <a:ext cx="2134607" cy="1651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>
          <a:xfrm>
            <a:off x="6185010" y="2008015"/>
            <a:ext cx="997583" cy="335795"/>
          </a:xfrm>
          <a:custGeom>
            <a:avLst/>
            <a:gdLst>
              <a:gd name="connsiteX0" fmla="*/ 0 w 588396"/>
              <a:gd name="connsiteY0" fmla="*/ 131197 h 250466"/>
              <a:gd name="connsiteX1" fmla="*/ 270344 w 588396"/>
              <a:gd name="connsiteY1" fmla="*/ 19878 h 250466"/>
              <a:gd name="connsiteX2" fmla="*/ 588396 w 588396"/>
              <a:gd name="connsiteY2" fmla="*/ 250466 h 250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396" h="250466">
                <a:moveTo>
                  <a:pt x="0" y="131197"/>
                </a:moveTo>
                <a:cubicBezTo>
                  <a:pt x="86139" y="65598"/>
                  <a:pt x="172278" y="0"/>
                  <a:pt x="270344" y="19878"/>
                </a:cubicBezTo>
                <a:cubicBezTo>
                  <a:pt x="368410" y="39756"/>
                  <a:pt x="526111" y="222636"/>
                  <a:pt x="588396" y="250466"/>
                </a:cubicBezTo>
              </a:path>
            </a:pathLst>
          </a:custGeom>
          <a:ln w="47625">
            <a:solidFill>
              <a:srgbClr val="FF0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SAT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v-SE" smtClean="0"/>
              <a:t>Practical SAT is an experimental science.</a:t>
            </a:r>
          </a:p>
          <a:p>
            <a:pPr>
              <a:buNone/>
            </a:pPr>
            <a:endParaRPr lang="sv-SE" smtClean="0"/>
          </a:p>
          <a:p>
            <a:pPr>
              <a:buNone/>
            </a:pPr>
            <a:r>
              <a:rPr lang="sv-SE" smtClean="0"/>
              <a:t>There are three types of papers:</a:t>
            </a:r>
          </a:p>
          <a:p>
            <a:pPr lvl="1"/>
            <a:r>
              <a:rPr lang="sv-SE" smtClean="0"/>
              <a:t>The conclusion is wrong.</a:t>
            </a:r>
          </a:p>
          <a:p>
            <a:pPr lvl="1"/>
            <a:r>
              <a:rPr lang="sv-SE" smtClean="0"/>
              <a:t>The conclusion is correct, </a:t>
            </a:r>
            <a:br>
              <a:rPr lang="sv-SE" smtClean="0"/>
            </a:br>
            <a:r>
              <a:rPr lang="sv-SE" smtClean="0"/>
              <a:t>but not for the stated reasons.</a:t>
            </a:r>
          </a:p>
          <a:p>
            <a:pPr lvl="1"/>
            <a:r>
              <a:rPr lang="sv-SE" smtClean="0"/>
              <a:t>The conclusion is correct, the stated reasons are valid, but the experimental data does not support it.</a:t>
            </a:r>
          </a:p>
          <a:p>
            <a:pPr>
              <a:buNone/>
            </a:pPr>
            <a:r>
              <a:rPr lang="sv-SE" smtClean="0"/>
              <a:t/>
            </a:r>
            <a:br>
              <a:rPr lang="sv-SE" smtClean="0"/>
            </a:br>
            <a:r>
              <a:rPr lang="sv-SE" smtClean="0"/>
              <a:t>It is </a:t>
            </a:r>
            <a:r>
              <a:rPr lang="sv-SE" i="1" smtClean="0"/>
              <a:t>hard</a:t>
            </a:r>
            <a:r>
              <a:rPr lang="sv-SE" smtClean="0"/>
              <a:t> to improve the CDCL algorithm.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7340" y="1700775"/>
            <a:ext cx="2638003" cy="166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03200" dist="25400" dir="2700000" sx="102000" sy="102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Applying SAT solvers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mtClean="0"/>
              <a:t>Solving puzzles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Slither Link</a:t>
            </a:r>
            <a:endParaRPr lang="en-US" dirty="0"/>
          </a:p>
        </p:txBody>
      </p:sp>
      <p:pic>
        <p:nvPicPr>
          <p:cNvPr id="6150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09670" y="1198591"/>
            <a:ext cx="3657600" cy="36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154" name="Picture 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2225" y="1201510"/>
            <a:ext cx="3657600" cy="365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Content Placeholder 4"/>
          <p:cNvSpPr txBox="1">
            <a:spLocks/>
          </p:cNvSpPr>
          <p:nvPr/>
        </p:nvSpPr>
        <p:spPr>
          <a:xfrm>
            <a:off x="457200" y="932675"/>
            <a:ext cx="4614065" cy="537669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8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sv-SE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Rules</a:t>
            </a:r>
          </a:p>
          <a:p>
            <a:pPr marL="517525" lvl="1" indent="-231775">
              <a:spcBef>
                <a:spcPts val="600"/>
              </a:spcBef>
              <a:buClr>
                <a:schemeClr val="accent1"/>
              </a:buClr>
              <a:buSzPct val="76000"/>
              <a:buFont typeface="+mj-lt"/>
              <a:buAutoNum type="arabicPeriod"/>
            </a:pPr>
            <a:r>
              <a:rPr lang="sv-SE" sz="1600" smtClean="0"/>
              <a:t>Each number must be surrounded by that many edges.</a:t>
            </a:r>
          </a:p>
          <a:p>
            <a:pPr marL="517525" lvl="1" indent="-231775">
              <a:spcBef>
                <a:spcPts val="600"/>
              </a:spcBef>
              <a:buClr>
                <a:schemeClr val="accent1"/>
              </a:buClr>
              <a:buSzPct val="76000"/>
              <a:buFont typeface="+mj-lt"/>
              <a:buAutoNum type="arabicPeriod"/>
            </a:pPr>
            <a:r>
              <a:rPr kumimoji="0" lang="sv-SE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edges must</a:t>
            </a:r>
            <a:r>
              <a:rPr kumimoji="0" lang="sv-SE" sz="16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 a single closed loop.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Slither Link</a:t>
            </a:r>
            <a:endParaRPr lang="en-US" dirty="0"/>
          </a:p>
        </p:txBody>
      </p:sp>
      <p:pic>
        <p:nvPicPr>
          <p:cNvPr id="6150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46605" y="1086295"/>
            <a:ext cx="2505450" cy="250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Content Placeholder 4"/>
          <p:cNvSpPr txBox="1">
            <a:spLocks/>
          </p:cNvSpPr>
          <p:nvPr/>
        </p:nvSpPr>
        <p:spPr>
          <a:xfrm>
            <a:off x="457200" y="932675"/>
            <a:ext cx="4614065" cy="537669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8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sv-SE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Rules</a:t>
            </a:r>
          </a:p>
          <a:p>
            <a:pPr marL="517525" lvl="1" indent="-231775">
              <a:spcBef>
                <a:spcPts val="600"/>
              </a:spcBef>
              <a:buClr>
                <a:schemeClr val="accent1"/>
              </a:buClr>
              <a:buSzPct val="76000"/>
              <a:buFont typeface="+mj-lt"/>
              <a:buAutoNum type="arabicPeriod"/>
            </a:pPr>
            <a:r>
              <a:rPr lang="sv-SE" sz="1600" smtClean="0"/>
              <a:t>Each number must be surrounded by that many edges.</a:t>
            </a:r>
          </a:p>
          <a:p>
            <a:pPr marL="517525" lvl="1" indent="-231775">
              <a:spcBef>
                <a:spcPts val="600"/>
              </a:spcBef>
              <a:buClr>
                <a:schemeClr val="accent1"/>
              </a:buClr>
              <a:buSzPct val="76000"/>
              <a:buFont typeface="+mj-lt"/>
              <a:buAutoNum type="arabicPeriod"/>
            </a:pPr>
            <a:r>
              <a:rPr kumimoji="0" lang="sv-SE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edges must</a:t>
            </a:r>
            <a:r>
              <a:rPr kumimoji="0" lang="sv-SE" sz="16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 a single closed loop.</a:t>
            </a:r>
          </a:p>
          <a:p>
            <a:pPr lvl="0"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endParaRPr lang="sv-SE" sz="700" smtClean="0">
              <a:solidFill>
                <a:prstClr val="black"/>
              </a:solidFill>
            </a:endParaRPr>
          </a:p>
          <a:p>
            <a:pPr lvl="0">
              <a:lnSpc>
                <a:spcPts val="3800"/>
              </a:lnSpc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r>
              <a:rPr lang="sv-SE" sz="2600" smtClean="0">
                <a:solidFill>
                  <a:prstClr val="black"/>
                </a:solidFill>
              </a:rPr>
              <a:t>Constraints</a:t>
            </a:r>
          </a:p>
          <a:p>
            <a:pPr marL="517525" lvl="1" indent="-231775"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lphaUcPeriod"/>
            </a:pPr>
            <a:r>
              <a:rPr lang="sv-SE" sz="1600" smtClean="0">
                <a:solidFill>
                  <a:prstClr val="black"/>
                </a:solidFill>
              </a:rPr>
              <a:t>Rule 1 is easily expressed: </a:t>
            </a:r>
          </a:p>
          <a:p>
            <a:pPr marL="858838" lvl="2" indent="-115888">
              <a:spcBef>
                <a:spcPts val="600"/>
              </a:spcBef>
              <a:buClr>
                <a:srgbClr val="727CA3"/>
              </a:buClr>
              <a:buSzPct val="76000"/>
              <a:buFont typeface="Constantia" pitchFamily="18" charset="0"/>
              <a:buChar char="‐"/>
            </a:pPr>
            <a:r>
              <a:rPr lang="sv-SE" sz="1600" smtClean="0">
                <a:solidFill>
                  <a:prstClr val="black"/>
                </a:solidFill>
              </a:rPr>
              <a:t>Let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prstClr val="black"/>
                </a:solidFill>
              </a:rPr>
              <a:t> be the edges around a number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k</a:t>
            </a:r>
            <a:r>
              <a:rPr lang="sv-SE" sz="1600" smtClean="0">
                <a:solidFill>
                  <a:prstClr val="black"/>
                </a:solidFill>
              </a:rPr>
              <a:t>.</a:t>
            </a:r>
          </a:p>
          <a:p>
            <a:pPr marL="858838" lvl="2" indent="-115888">
              <a:spcBef>
                <a:spcPts val="600"/>
              </a:spcBef>
              <a:buClr>
                <a:srgbClr val="727CA3"/>
              </a:buClr>
              <a:buSzPct val="76000"/>
              <a:buFont typeface="Constantia" pitchFamily="18" charset="0"/>
              <a:buChar char="‐"/>
            </a:pPr>
            <a:r>
              <a:rPr lang="sv-SE" sz="1600" smtClean="0">
                <a:solidFill>
                  <a:prstClr val="black"/>
                </a:solidFill>
              </a:rPr>
              <a:t>Encode in CNF: </a:t>
            </a:r>
            <a:r>
              <a:rPr lang="sv-SE" sz="1600" b="1" smtClean="0">
                <a:solidFill>
                  <a:srgbClr val="C00000"/>
                </a:solidFill>
              </a:rPr>
              <a:t>card</a:t>
            </a:r>
            <a:r>
              <a:rPr lang="sv-SE" sz="1600" smtClean="0">
                <a:solidFill>
                  <a:srgbClr val="C00000"/>
                </a:solidFill>
              </a:rPr>
              <a:t>(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rgbClr val="C00000"/>
                </a:solidFill>
              </a:rPr>
              <a:t>) =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k</a:t>
            </a:r>
            <a:endParaRPr lang="sv-SE" sz="1600" b="1" i="1" smtClean="0">
              <a:solidFill>
                <a:srgbClr val="C00000"/>
              </a:solidFill>
              <a:latin typeface="Georgia" pitchFamily="18" charset="0"/>
            </a:endParaRPr>
          </a:p>
          <a:p>
            <a:pPr marL="517525" lvl="1" indent="-231775">
              <a:spcBef>
                <a:spcPts val="600"/>
              </a:spcBef>
              <a:buClr>
                <a:srgbClr val="727CA3"/>
              </a:buClr>
              <a:buSzPct val="76000"/>
              <a:buFont typeface="+mj-lt"/>
              <a:buAutoNum type="alphaUcPeriod"/>
            </a:pPr>
            <a:r>
              <a:rPr lang="sv-SE" sz="1600" smtClean="0">
                <a:solidFill>
                  <a:prstClr val="black"/>
                </a:solidFill>
              </a:rPr>
              <a:t>An approximation of rule 2 can be enforced locally: </a:t>
            </a:r>
          </a:p>
          <a:p>
            <a:pPr marL="858838" lvl="2" indent="-115888">
              <a:spcBef>
                <a:spcPts val="600"/>
              </a:spcBef>
              <a:buClr>
                <a:srgbClr val="727CA3"/>
              </a:buClr>
              <a:buSzPct val="76000"/>
              <a:buFont typeface="Constantia" pitchFamily="18" charset="0"/>
              <a:buChar char="‐"/>
            </a:pPr>
            <a:r>
              <a:rPr lang="sv-SE" sz="1600" smtClean="0">
                <a:solidFill>
                  <a:prstClr val="black"/>
                </a:solidFill>
              </a:rPr>
              <a:t>Every crossing should have either  zero or two edges.</a:t>
            </a:r>
          </a:p>
          <a:p>
            <a:pPr marL="858838" lvl="2" indent="-115888">
              <a:spcBef>
                <a:spcPts val="600"/>
              </a:spcBef>
              <a:buClr>
                <a:srgbClr val="727CA3"/>
              </a:buClr>
              <a:buSzPct val="76000"/>
              <a:buFont typeface="Constantia" pitchFamily="18" charset="0"/>
              <a:buChar char="‐"/>
            </a:pPr>
            <a:r>
              <a:rPr lang="sv-SE" sz="1600" smtClean="0">
                <a:solidFill>
                  <a:prstClr val="black"/>
                </a:solidFill>
              </a:rPr>
              <a:t>Encode as: </a:t>
            </a:r>
            <a:r>
              <a:rPr lang="sv-SE" sz="1600" b="1" smtClean="0">
                <a:solidFill>
                  <a:srgbClr val="C00000"/>
                </a:solidFill>
              </a:rPr>
              <a:t>card</a:t>
            </a:r>
            <a:r>
              <a:rPr lang="sv-SE" sz="1600" smtClean="0">
                <a:solidFill>
                  <a:srgbClr val="C00000"/>
                </a:solidFill>
              </a:rPr>
              <a:t>(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rgbClr val="C00000"/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rgbClr val="C00000"/>
                </a:solidFill>
              </a:rPr>
              <a:t>) = </a:t>
            </a:r>
            <a:r>
              <a:rPr lang="sv-SE" sz="1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sv-SE" sz="16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sv-SE" sz="1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sv-SE" sz="1600" b="1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8838" lvl="2" indent="-115888">
              <a:spcBef>
                <a:spcPts val="600"/>
              </a:spcBef>
              <a:buClr>
                <a:srgbClr val="727CA3"/>
              </a:buClr>
              <a:buSzPct val="76000"/>
              <a:buFont typeface="Constantia" pitchFamily="18" charset="0"/>
              <a:buChar char="‐"/>
            </a:pPr>
            <a:endParaRPr lang="sv-SE" sz="1600" smtClean="0">
              <a:solidFill>
                <a:prstClr val="black"/>
              </a:solidFill>
            </a:endParaRPr>
          </a:p>
          <a:p>
            <a:pPr lvl="0">
              <a:lnSpc>
                <a:spcPts val="3800"/>
              </a:lnSpc>
              <a:spcBef>
                <a:spcPts val="600"/>
              </a:spcBef>
              <a:buClr>
                <a:srgbClr val="727CA3"/>
              </a:buClr>
              <a:buSzPct val="76000"/>
              <a:defRPr/>
            </a:pPr>
            <a:endParaRPr lang="sv-SE" sz="2600" smtClean="0">
              <a:solidFill>
                <a:prstClr val="black"/>
              </a:solidFill>
            </a:endParaRPr>
          </a:p>
          <a:p>
            <a:pPr marL="60325" indent="-231775">
              <a:spcBef>
                <a:spcPts val="600"/>
              </a:spcBef>
              <a:buClr>
                <a:schemeClr val="accent1"/>
              </a:buClr>
              <a:buSzPct val="76000"/>
            </a:pPr>
            <a:endParaRPr kumimoji="0" lang="sv-SE" sz="16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40100" y="3659430"/>
            <a:ext cx="3341235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>
              <a:spcBef>
                <a:spcPts val="600"/>
              </a:spcBef>
              <a:buClr>
                <a:srgbClr val="727CA3"/>
              </a:buClr>
              <a:buSzPct val="76000"/>
              <a:tabLst>
                <a:tab pos="174625" algn="l"/>
                <a:tab pos="285750" algn="l"/>
              </a:tabLst>
            </a:pPr>
            <a:r>
              <a:rPr lang="sv-SE" sz="1600" b="1" smtClean="0">
                <a:solidFill>
                  <a:prstClr val="black"/>
                </a:solidFill>
              </a:rPr>
              <a:t>Example.</a:t>
            </a:r>
            <a:r>
              <a:rPr lang="sv-SE" sz="1600" smtClean="0">
                <a:solidFill>
                  <a:prstClr val="black"/>
                </a:solidFill>
              </a:rPr>
              <a:t> </a:t>
            </a:r>
            <a:r>
              <a:rPr lang="sv-SE" sz="1600" i="1" smtClean="0">
                <a:solidFill>
                  <a:srgbClr val="C00000"/>
                </a:solidFill>
                <a:latin typeface="Georgia" pitchFamily="18" charset="0"/>
              </a:rPr>
              <a:t>k </a:t>
            </a:r>
            <a:r>
              <a:rPr lang="sv-SE" sz="1600" smtClean="0">
                <a:solidFill>
                  <a:srgbClr val="C00000"/>
                </a:solidFill>
              </a:rPr>
              <a:t>=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prstClr val="black"/>
                </a:solidFill>
                <a:latin typeface="Georgia" pitchFamily="18" charset="0"/>
              </a:rPr>
              <a:t>: </a:t>
            </a:r>
            <a:br>
              <a:rPr lang="sv-SE" sz="1600" smtClean="0">
                <a:solidFill>
                  <a:prstClr val="black"/>
                </a:solidFill>
                <a:latin typeface="Georgia" pitchFamily="18" charset="0"/>
              </a:rPr>
            </a:br>
            <a:r>
              <a:rPr lang="sv-SE" sz="1600" smtClean="0">
                <a:solidFill>
                  <a:prstClr val="black"/>
                </a:solidFill>
                <a:latin typeface="Georgia" pitchFamily="18" charset="0"/>
              </a:rPr>
              <a:t>		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{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</a:t>
            </a:r>
            <a:b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		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</a:t>
            </a:r>
            <a:b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		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197158" y="1113183"/>
            <a:ext cx="894517" cy="871899"/>
            <a:chOff x="6197158" y="1113183"/>
            <a:chExt cx="894517" cy="871899"/>
          </a:xfrm>
        </p:grpSpPr>
        <p:sp>
          <p:nvSpPr>
            <p:cNvPr id="8" name="TextBox 7"/>
            <p:cNvSpPr txBox="1"/>
            <p:nvPr/>
          </p:nvSpPr>
          <p:spPr>
            <a:xfrm>
              <a:off x="6482284" y="1113183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smtClean="0">
                  <a:solidFill>
                    <a:srgbClr val="C00000"/>
                  </a:solidFill>
                  <a:latin typeface="Georgia" pitchFamily="18" charset="0"/>
                </a:rPr>
                <a:t>e</a:t>
              </a:r>
              <a:r>
                <a:rPr lang="sv-SE" baseline="-18000" smtClean="0">
                  <a:solidFill>
                    <a:srgbClr val="C00000"/>
                  </a:solidFill>
                  <a:latin typeface="Georgia" pitchFamily="18" charset="0"/>
                </a:rPr>
                <a:t>1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711443" y="1348775"/>
              <a:ext cx="3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smtClean="0">
                  <a:solidFill>
                    <a:srgbClr val="C00000"/>
                  </a:solidFill>
                  <a:latin typeface="Georgia" pitchFamily="18" charset="0"/>
                </a:rPr>
                <a:t>e</a:t>
              </a:r>
              <a:r>
                <a:rPr lang="sv-SE" baseline="-18000" smtClean="0">
                  <a:solidFill>
                    <a:srgbClr val="C00000"/>
                  </a:solidFill>
                  <a:latin typeface="Georgia" pitchFamily="18" charset="0"/>
                </a:rPr>
                <a:t>2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472666" y="1615750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smtClean="0">
                  <a:solidFill>
                    <a:srgbClr val="C00000"/>
                  </a:solidFill>
                  <a:latin typeface="Georgia" pitchFamily="18" charset="0"/>
                </a:rPr>
                <a:t>e</a:t>
              </a:r>
              <a:r>
                <a:rPr lang="sv-SE" baseline="-18000" smtClean="0">
                  <a:solidFill>
                    <a:srgbClr val="C00000"/>
                  </a:solidFill>
                  <a:latin typeface="Georgia" pitchFamily="18" charset="0"/>
                </a:rPr>
                <a:t>3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97158" y="1348775"/>
              <a:ext cx="3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smtClean="0">
                  <a:solidFill>
                    <a:srgbClr val="C00000"/>
                  </a:solidFill>
                  <a:latin typeface="Georgia" pitchFamily="18" charset="0"/>
                </a:rPr>
                <a:t>e</a:t>
              </a:r>
              <a:r>
                <a:rPr lang="sv-SE" baseline="-18000" smtClean="0">
                  <a:solidFill>
                    <a:srgbClr val="C00000"/>
                  </a:solidFill>
                  <a:latin typeface="Georgia" pitchFamily="18" charset="0"/>
                </a:rPr>
                <a:t>4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5400000">
              <a:off x="6138913" y="1584287"/>
              <a:ext cx="507925" cy="0"/>
            </a:xfrm>
            <a:prstGeom prst="line">
              <a:avLst/>
            </a:prstGeom>
            <a:ln w="1905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6638328" y="1583713"/>
              <a:ext cx="515545" cy="0"/>
            </a:xfrm>
            <a:prstGeom prst="line">
              <a:avLst/>
            </a:prstGeom>
            <a:ln w="1905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375195" y="1325880"/>
              <a:ext cx="537670" cy="0"/>
            </a:xfrm>
            <a:prstGeom prst="line">
              <a:avLst/>
            </a:prstGeom>
            <a:ln w="1905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382815" y="1836420"/>
              <a:ext cx="513285" cy="0"/>
            </a:xfrm>
            <a:prstGeom prst="line">
              <a:avLst/>
            </a:prstGeom>
            <a:ln w="1905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5340100" y="4849985"/>
            <a:ext cx="3341235" cy="14003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>
              <a:spcBef>
                <a:spcPts val="600"/>
              </a:spcBef>
              <a:buClr>
                <a:srgbClr val="727CA3"/>
              </a:buClr>
              <a:buSzPct val="76000"/>
              <a:tabLst>
                <a:tab pos="174625" algn="l"/>
                <a:tab pos="285750" algn="l"/>
              </a:tabLst>
            </a:pPr>
            <a:r>
              <a:rPr lang="sv-SE" sz="1600" b="1" smtClean="0">
                <a:solidFill>
                  <a:prstClr val="black"/>
                </a:solidFill>
              </a:rPr>
              <a:t>Local loop constraint.</a:t>
            </a:r>
            <a:r>
              <a:rPr lang="sv-SE" sz="1600" smtClean="0">
                <a:solidFill>
                  <a:prstClr val="black"/>
                </a:solidFill>
              </a:rPr>
              <a:t> </a:t>
            </a:r>
          </a:p>
          <a:p>
            <a:pPr marL="0" lvl="2">
              <a:spcBef>
                <a:spcPts val="600"/>
              </a:spcBef>
              <a:buClr>
                <a:srgbClr val="727CA3"/>
              </a:buClr>
              <a:buSzPct val="76000"/>
              <a:tabLst>
                <a:tab pos="174625" algn="l"/>
                <a:tab pos="285750" algn="l"/>
              </a:tabLst>
            </a:pP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</a:t>
            </a:r>
            <a:b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</a:t>
            </a:r>
            <a:b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{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{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</a:t>
            </a:r>
            <a:b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{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}, {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OpenSymbol"/>
                <a:ea typeface="OpenSymbol"/>
              </a:rPr>
              <a:t>¬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1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2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3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sv-SE" sz="1600" i="1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</a:t>
            </a:r>
            <a:r>
              <a:rPr lang="sv-SE" sz="1600" baseline="-180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4</a:t>
            </a:r>
            <a:r>
              <a:rPr lang="sv-SE" sz="160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}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375500" y="2323186"/>
            <a:ext cx="1034399" cy="1015306"/>
            <a:chOff x="6375500" y="2323186"/>
            <a:chExt cx="1034399" cy="1015306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6375500" y="2834640"/>
              <a:ext cx="537670" cy="0"/>
            </a:xfrm>
            <a:prstGeom prst="line">
              <a:avLst/>
            </a:prstGeom>
            <a:ln w="1905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6639450" y="3084530"/>
              <a:ext cx="507925" cy="0"/>
            </a:xfrm>
            <a:prstGeom prst="line">
              <a:avLst/>
            </a:prstGeom>
            <a:ln w="1905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6639756" y="2577149"/>
              <a:ext cx="507925" cy="0"/>
            </a:xfrm>
            <a:prstGeom prst="line">
              <a:avLst/>
            </a:prstGeom>
            <a:ln w="1905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903244" y="2833688"/>
              <a:ext cx="506655" cy="0"/>
            </a:xfrm>
            <a:prstGeom prst="line">
              <a:avLst/>
            </a:prstGeom>
            <a:ln w="19050">
              <a:solidFill>
                <a:schemeClr val="tx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975233" y="2619375"/>
              <a:ext cx="3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smtClean="0">
                  <a:solidFill>
                    <a:srgbClr val="C00000"/>
                  </a:solidFill>
                  <a:latin typeface="Georgia" pitchFamily="18" charset="0"/>
                </a:rPr>
                <a:t>e</a:t>
              </a:r>
              <a:r>
                <a:rPr lang="sv-SE" baseline="-18000" smtClean="0">
                  <a:solidFill>
                    <a:srgbClr val="C00000"/>
                  </a:solidFill>
                  <a:latin typeface="Georgia" pitchFamily="18" charset="0"/>
                </a:rPr>
                <a:t>2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711783" y="2357438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smtClean="0">
                  <a:solidFill>
                    <a:srgbClr val="C00000"/>
                  </a:solidFill>
                  <a:latin typeface="Georgia" pitchFamily="18" charset="0"/>
                </a:rPr>
                <a:t>e</a:t>
              </a:r>
              <a:r>
                <a:rPr lang="sv-SE" baseline="-18000" smtClean="0">
                  <a:solidFill>
                    <a:srgbClr val="C00000"/>
                  </a:solidFill>
                  <a:latin typeface="Georgia" pitchFamily="18" charset="0"/>
                </a:rPr>
                <a:t>1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458501" y="2619375"/>
              <a:ext cx="378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smtClean="0">
                  <a:solidFill>
                    <a:srgbClr val="C00000"/>
                  </a:solidFill>
                  <a:latin typeface="Georgia" pitchFamily="18" charset="0"/>
                </a:rPr>
                <a:t>e</a:t>
              </a:r>
              <a:r>
                <a:rPr lang="sv-SE" baseline="-18000" smtClean="0">
                  <a:solidFill>
                    <a:srgbClr val="C00000"/>
                  </a:solidFill>
                  <a:latin typeface="Georgia" pitchFamily="18" charset="0"/>
                </a:rPr>
                <a:t>3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701364" y="2888082"/>
              <a:ext cx="3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smtClean="0">
                  <a:solidFill>
                    <a:srgbClr val="C00000"/>
                  </a:solidFill>
                  <a:latin typeface="Georgia" pitchFamily="18" charset="0"/>
                </a:rPr>
                <a:t>e</a:t>
              </a:r>
              <a:r>
                <a:rPr lang="sv-SE" baseline="-18000" smtClean="0">
                  <a:solidFill>
                    <a:srgbClr val="C00000"/>
                  </a:solidFill>
                  <a:latin typeface="Georgia" pitchFamily="18" charset="0"/>
                </a:rPr>
                <a:t>4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SAT solvers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mtClean="0"/>
              <a:t>Inner workings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Slither Link (cont.)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932675"/>
            <a:ext cx="3538725" cy="5376699"/>
          </a:xfrm>
        </p:spPr>
        <p:txBody>
          <a:bodyPr vert="horz">
            <a:normAutofit/>
          </a:bodyPr>
          <a:lstStyle/>
          <a:p>
            <a:pPr>
              <a:buNone/>
            </a:pPr>
            <a:r>
              <a:rPr lang="sv-SE" smtClean="0"/>
              <a:t>Lets run it...</a:t>
            </a:r>
          </a:p>
          <a:p>
            <a:pPr marL="0" lvl="1" indent="0">
              <a:buNone/>
            </a:pPr>
            <a:r>
              <a:rPr lang="sv-SE" sz="2600" smtClean="0">
                <a:solidFill>
                  <a:schemeClr val="tx1"/>
                </a:solidFill>
              </a:rPr>
              <a:t>...close, but no cigar.</a:t>
            </a:r>
          </a:p>
          <a:p>
            <a:pPr marL="0" lvl="1" indent="0">
              <a:buNone/>
            </a:pPr>
            <a:endParaRPr lang="sv-SE" sz="260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sv-SE" sz="2600" smtClean="0">
                <a:solidFill>
                  <a:srgbClr val="00B050"/>
                </a:solidFill>
              </a:rPr>
              <a:t>But with a </a:t>
            </a:r>
            <a:r>
              <a:rPr lang="sv-SE" sz="2600" i="1" smtClean="0">
                <a:solidFill>
                  <a:srgbClr val="00B050"/>
                </a:solidFill>
              </a:rPr>
              <a:t>CEGAR</a:t>
            </a:r>
            <a:r>
              <a:rPr lang="sv-SE" sz="2600" smtClean="0">
                <a:solidFill>
                  <a:srgbClr val="00B050"/>
                </a:solidFill>
              </a:rPr>
              <a:t>!</a:t>
            </a:r>
          </a:p>
          <a:p>
            <a:pPr marL="0" lvl="1" indent="0">
              <a:buNone/>
            </a:pPr>
            <a:endParaRPr lang="sv-SE" sz="260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Refine by prohibiting these particular cycles.</a:t>
            </a:r>
          </a:p>
          <a:p>
            <a:pPr marL="0" lvl="1" indent="0">
              <a:buNone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Repeat</a:t>
            </a:r>
          </a:p>
          <a:p>
            <a:pPr marL="0" lvl="1" indent="0">
              <a:buNone/>
            </a:pP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          Repeat</a:t>
            </a:r>
          </a:p>
          <a:p>
            <a:pPr marL="0" lvl="1" indent="0">
              <a:buNone/>
            </a:pP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                     Done!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t="4038"/>
          <a:stretch>
            <a:fillRect/>
          </a:stretch>
        </p:blipFill>
        <p:spPr bwMode="auto">
          <a:xfrm>
            <a:off x="4072735" y="1239915"/>
            <a:ext cx="4572000" cy="456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t="4038"/>
          <a:stretch>
            <a:fillRect/>
          </a:stretch>
        </p:blipFill>
        <p:spPr bwMode="auto">
          <a:xfrm>
            <a:off x="4072735" y="1239915"/>
            <a:ext cx="4572000" cy="456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 t="4038"/>
          <a:stretch>
            <a:fillRect/>
          </a:stretch>
        </p:blipFill>
        <p:spPr bwMode="auto">
          <a:xfrm>
            <a:off x="4072735" y="1239915"/>
            <a:ext cx="4572000" cy="456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/>
          <a:srcRect t="4038"/>
          <a:stretch>
            <a:fillRect/>
          </a:stretch>
        </p:blipFill>
        <p:spPr bwMode="auto">
          <a:xfrm>
            <a:off x="4072735" y="1239915"/>
            <a:ext cx="4572000" cy="456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 cstate="print"/>
          <a:srcRect t="4038"/>
          <a:stretch>
            <a:fillRect/>
          </a:stretch>
        </p:blipFill>
        <p:spPr bwMode="auto">
          <a:xfrm>
            <a:off x="4072735" y="1239915"/>
            <a:ext cx="4572000" cy="456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Slither Link (cont.)</a:t>
            </a:r>
            <a:endParaRPr lang="en-US" dirty="0"/>
          </a:p>
        </p:txBody>
      </p:sp>
      <p:pic>
        <p:nvPicPr>
          <p:cNvPr id="4" name="Content Placeholder 3" descr="loopy30x20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495190" y="1047890"/>
            <a:ext cx="4152900" cy="42668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ontent Placeholder 4"/>
          <p:cNvSpPr txBox="1">
            <a:spLocks/>
          </p:cNvSpPr>
          <p:nvPr/>
        </p:nvSpPr>
        <p:spPr>
          <a:xfrm>
            <a:off x="457201" y="932675"/>
            <a:ext cx="3807560" cy="537669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lang="sv-SE" sz="2400" noProof="0" smtClean="0"/>
              <a:t>Incremental solution works well for larger sizes too.</a:t>
            </a:r>
          </a:p>
          <a:p>
            <a:pPr marL="0" marR="0" lvl="0" indent="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lang="sv-SE" sz="2400" noProof="0" smtClean="0"/>
          </a:p>
          <a:p>
            <a:pPr marL="0" marR="0" lvl="0" indent="0" algn="just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sv-SE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Exercise:</a:t>
            </a:r>
            <a:r>
              <a:rPr kumimoji="0" lang="sv-SE" b="0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Formulate a SAT encoding that will solve </a:t>
            </a:r>
            <a:r>
              <a:rPr kumimoji="0" lang="sv-SE" b="0" i="1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Slither</a:t>
            </a:r>
            <a:r>
              <a:rPr kumimoji="0" lang="sv-SE" b="0" i="1" u="none" strike="noStrike" kern="1200" cap="none" spc="0" normalizeH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</a:t>
            </a:r>
            <a:r>
              <a:rPr kumimoji="0" lang="sv-SE" b="0" i="1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ink</a:t>
            </a:r>
            <a:r>
              <a:rPr kumimoji="0" lang="sv-SE" b="0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non-incrementally (o</a:t>
            </a:r>
            <a:r>
              <a:rPr kumimoji="0" lang="sv-SE" b="0" i="0" u="none" strike="noStrike" kern="1200" cap="none" spc="0" normalizeH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 SAT call only).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nice puzzles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32675"/>
            <a:ext cx="2924245" cy="5376699"/>
          </a:xfrm>
        </p:spPr>
        <p:txBody>
          <a:bodyPr/>
          <a:lstStyle/>
          <a:p>
            <a:r>
              <a:rPr lang="en-US" b="1" dirty="0" smtClean="0"/>
              <a:t>Heyawake</a:t>
            </a:r>
          </a:p>
          <a:p>
            <a:r>
              <a:rPr lang="en-US" b="1" dirty="0" smtClean="0"/>
              <a:t>Hanjie</a:t>
            </a:r>
          </a:p>
          <a:p>
            <a:r>
              <a:rPr lang="en-US" b="1" dirty="0" smtClean="0"/>
              <a:t>Kakuro</a:t>
            </a:r>
          </a:p>
          <a:p>
            <a:r>
              <a:rPr lang="en-US" b="1" dirty="0" smtClean="0"/>
              <a:t>Reflections</a:t>
            </a:r>
          </a:p>
          <a:p>
            <a:endParaRPr lang="sv-SE" b="1" smtClean="0"/>
          </a:p>
          <a:p>
            <a:r>
              <a:rPr lang="sv-SE" smtClean="0"/>
              <a:t>...try one with SAT</a:t>
            </a:r>
            <a:endParaRPr lang="en-US" dirty="0" smtClean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3595" y="855865"/>
            <a:ext cx="1828800" cy="1831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9545" y="2852925"/>
            <a:ext cx="2103120" cy="175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7035" y="1470345"/>
            <a:ext cx="1847088" cy="194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5800960" y="4043480"/>
            <a:ext cx="2982291" cy="2085471"/>
            <a:chOff x="4917645" y="3679143"/>
            <a:chExt cx="2982291" cy="2085471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09670" y="3679143"/>
              <a:ext cx="2419515" cy="1778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4917645" y="5426060"/>
              <a:ext cx="29822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</a:rPr>
                <a:t>http://games.erdener.org/laser/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Applying SAT solvers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mtClean="0"/>
              <a:t>Verification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Incremental SAT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v-SE" smtClean="0"/>
              <a:t>MiniSat API</a:t>
            </a:r>
          </a:p>
          <a:p>
            <a:pPr lvl="1"/>
            <a:r>
              <a:rPr lang="sv-SE" smtClean="0"/>
              <a:t>void 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addClause</a:t>
            </a:r>
            <a:r>
              <a:rPr lang="sv-SE" smtClean="0"/>
              <a:t>(Vec&lt;Lit&gt; </a:t>
            </a:r>
            <a:r>
              <a:rPr lang="sv-SE" smtClean="0">
                <a:solidFill>
                  <a:srgbClr val="C00000"/>
                </a:solidFill>
              </a:rPr>
              <a:t>clause</a:t>
            </a:r>
            <a:r>
              <a:rPr lang="sv-SE" smtClean="0"/>
              <a:t>)</a:t>
            </a:r>
          </a:p>
          <a:p>
            <a:pPr lvl="1"/>
            <a:r>
              <a:rPr lang="sv-SE" smtClean="0"/>
              <a:t>bool 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solve</a:t>
            </a:r>
            <a:r>
              <a:rPr lang="sv-SE" smtClean="0"/>
              <a:t>(Vec&lt;Lit&gt; </a:t>
            </a:r>
            <a:r>
              <a:rPr lang="sv-SE" smtClean="0">
                <a:solidFill>
                  <a:srgbClr val="C00000"/>
                </a:solidFill>
              </a:rPr>
              <a:t>assumps</a:t>
            </a:r>
            <a:r>
              <a:rPr lang="sv-SE" smtClean="0"/>
              <a:t>)</a:t>
            </a:r>
          </a:p>
          <a:p>
            <a:pPr lvl="1"/>
            <a:r>
              <a:rPr lang="sv-SE" smtClean="0"/>
              <a:t>bool 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readModel</a:t>
            </a:r>
            <a:r>
              <a:rPr lang="sv-SE" smtClean="0"/>
              <a:t>(Var </a:t>
            </a:r>
            <a:r>
              <a:rPr lang="sv-SE" smtClean="0">
                <a:solidFill>
                  <a:srgbClr val="C00000"/>
                </a:solidFill>
              </a:rPr>
              <a:t>x</a:t>
            </a:r>
            <a:r>
              <a:rPr lang="sv-SE" smtClean="0"/>
              <a:t>)		</a:t>
            </a:r>
            <a:r>
              <a:rPr lang="sv-SE" i="1" smtClean="0">
                <a:solidFill>
                  <a:schemeClr val="bg1">
                    <a:lumMod val="50000"/>
                  </a:schemeClr>
                </a:solidFill>
              </a:rPr>
              <a:t>− for SAT results</a:t>
            </a:r>
          </a:p>
          <a:p>
            <a:pPr lvl="1"/>
            <a:r>
              <a:rPr lang="sv-SE" smtClean="0"/>
              <a:t>bool 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assumpUsed</a:t>
            </a:r>
            <a:r>
              <a:rPr lang="sv-SE" smtClean="0"/>
              <a:t>(Lit </a:t>
            </a:r>
            <a:r>
              <a:rPr lang="sv-SE" smtClean="0">
                <a:solidFill>
                  <a:srgbClr val="C00000"/>
                </a:solidFill>
              </a:rPr>
              <a:t>p</a:t>
            </a:r>
            <a:r>
              <a:rPr lang="sv-SE" smtClean="0"/>
              <a:t>)		</a:t>
            </a:r>
            <a:r>
              <a:rPr lang="sv-SE" i="1" smtClean="0">
                <a:solidFill>
                  <a:schemeClr val="bg1">
                    <a:lumMod val="50000"/>
                  </a:schemeClr>
                </a:solidFill>
              </a:rPr>
              <a:t>− for UNSAT results</a:t>
            </a:r>
          </a:p>
          <a:p>
            <a:pPr>
              <a:lnSpc>
                <a:spcPct val="100000"/>
              </a:lnSpc>
              <a:buNone/>
            </a:pPr>
            <a:endParaRPr lang="sv-SE" sz="700" smtClean="0"/>
          </a:p>
          <a:p>
            <a:pPr>
              <a:lnSpc>
                <a:spcPct val="100000"/>
              </a:lnSpc>
              <a:buNone/>
            </a:pPr>
            <a:r>
              <a:rPr lang="sv-SE" smtClean="0"/>
              <a:t>The method 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solve()</a:t>
            </a:r>
            <a:r>
              <a:rPr lang="sv-SE" smtClean="0"/>
              <a:t> treats the literals in </a:t>
            </a:r>
            <a:r>
              <a:rPr lang="sv-SE" smtClean="0">
                <a:solidFill>
                  <a:srgbClr val="C00000"/>
                </a:solidFill>
              </a:rPr>
              <a:t>assumps</a:t>
            </a:r>
            <a:r>
              <a:rPr lang="sv-SE" smtClean="0"/>
              <a:t> as unit clauses to be temporary assumed during the SAT-solving.</a:t>
            </a:r>
          </a:p>
          <a:p>
            <a:pPr>
              <a:lnSpc>
                <a:spcPct val="100000"/>
              </a:lnSpc>
              <a:buNone/>
            </a:pPr>
            <a:endParaRPr lang="sv-SE" sz="700" smtClean="0"/>
          </a:p>
          <a:p>
            <a:pPr>
              <a:lnSpc>
                <a:spcPct val="100000"/>
              </a:lnSpc>
              <a:buNone/>
            </a:pPr>
            <a:r>
              <a:rPr lang="sv-SE" smtClean="0"/>
              <a:t>More clauses can be added after 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solve()</a:t>
            </a:r>
            <a:r>
              <a:rPr lang="sv-SE" smtClean="0"/>
              <a:t> returns, then incrementally another SAT-solving executed.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Allows for...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32675"/>
            <a:ext cx="6534315" cy="5376699"/>
          </a:xfrm>
        </p:spPr>
        <p:txBody>
          <a:bodyPr>
            <a:normAutofit fontScale="92500" lnSpcReduction="10000"/>
          </a:bodyPr>
          <a:lstStyle/>
          <a:p>
            <a:r>
              <a:rPr lang="sv-SE" smtClean="0"/>
              <a:t>Refinement loop</a:t>
            </a:r>
          </a:p>
          <a:p>
            <a:pPr lvl="1"/>
            <a:r>
              <a:rPr lang="sv-SE" smtClean="0"/>
              <a:t>More clauses can be added with 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addClause()</a:t>
            </a:r>
          </a:p>
          <a:p>
            <a:r>
              <a:rPr lang="sv-SE" smtClean="0"/>
              <a:t>Restricted clause deletion</a:t>
            </a:r>
          </a:p>
          <a:p>
            <a:pPr lvl="1"/>
            <a:r>
              <a:rPr lang="sv-SE" smtClean="0"/>
              <a:t>Clauses can be tagged by an </a:t>
            </a:r>
            <a:r>
              <a:rPr lang="sv-SE" b="1" smtClean="0">
                <a:solidFill>
                  <a:schemeClr val="tx1"/>
                </a:solidFill>
              </a:rPr>
              <a:t>activation literal</a:t>
            </a:r>
            <a:r>
              <a:rPr lang="sv-SE" smtClean="0">
                <a:solidFill>
                  <a:schemeClr val="tx1"/>
                </a:solidFill>
              </a:rPr>
              <a:t> </a:t>
            </a:r>
            <a:r>
              <a:rPr lang="sv-SE" i="1" smtClean="0"/>
              <a:t>”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i="1" smtClean="0"/>
              <a:t>”</a:t>
            </a:r>
            <a:r>
              <a:rPr lang="sv-SE" smtClean="0"/>
              <a:t>:</a:t>
            </a:r>
          </a:p>
          <a:p>
            <a:pPr lvl="2">
              <a:buNone/>
            </a:pPr>
            <a:r>
              <a:rPr lang="sv-SE" smtClean="0">
                <a:solidFill>
                  <a:srgbClr val="C00000"/>
                </a:solidFill>
              </a:rPr>
              <a:t>{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i="1" smtClean="0">
                <a:solidFill>
                  <a:srgbClr val="C00000"/>
                </a:solidFill>
              </a:rPr>
              <a:t>p</a:t>
            </a:r>
            <a:r>
              <a:rPr lang="sv-SE" baseline="-18000" smtClean="0">
                <a:solidFill>
                  <a:srgbClr val="C00000"/>
                </a:solidFill>
              </a:rPr>
              <a:t>0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i="1" smtClean="0">
                <a:solidFill>
                  <a:srgbClr val="C00000"/>
                </a:solidFill>
              </a:rPr>
              <a:t>p</a:t>
            </a:r>
            <a:r>
              <a:rPr lang="sv-SE" baseline="-18000" smtClean="0">
                <a:solidFill>
                  <a:srgbClr val="C00000"/>
                </a:solidFill>
              </a:rPr>
              <a:t>1</a:t>
            </a:r>
            <a:r>
              <a:rPr lang="sv-SE" smtClean="0">
                <a:solidFill>
                  <a:srgbClr val="C00000"/>
                </a:solidFill>
              </a:rPr>
              <a:t>, ..., </a:t>
            </a:r>
            <a:r>
              <a:rPr lang="sv-SE" i="1" smtClean="0">
                <a:solidFill>
                  <a:srgbClr val="C00000"/>
                </a:solidFill>
              </a:rPr>
              <a:t>p</a:t>
            </a:r>
            <a:r>
              <a:rPr lang="sv-SE" baseline="-18000" smtClean="0">
                <a:solidFill>
                  <a:srgbClr val="C00000"/>
                </a:solidFill>
              </a:rPr>
              <a:t>n</a:t>
            </a:r>
            <a:r>
              <a:rPr lang="sv-SE" smtClean="0">
                <a:solidFill>
                  <a:srgbClr val="C00000"/>
                </a:solidFill>
              </a:rPr>
              <a:t>}, {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i="1" smtClean="0">
                <a:solidFill>
                  <a:srgbClr val="C00000"/>
                </a:solidFill>
              </a:rPr>
              <a:t>q</a:t>
            </a:r>
            <a:r>
              <a:rPr lang="sv-SE" baseline="-18000" smtClean="0">
                <a:solidFill>
                  <a:srgbClr val="C00000"/>
                </a:solidFill>
              </a:rPr>
              <a:t>0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i="1" smtClean="0">
                <a:solidFill>
                  <a:srgbClr val="C00000"/>
                </a:solidFill>
              </a:rPr>
              <a:t>q</a:t>
            </a:r>
            <a:r>
              <a:rPr lang="sv-SE" baseline="-18000" smtClean="0">
                <a:solidFill>
                  <a:srgbClr val="C00000"/>
                </a:solidFill>
              </a:rPr>
              <a:t>1</a:t>
            </a:r>
            <a:r>
              <a:rPr lang="sv-SE" smtClean="0">
                <a:solidFill>
                  <a:srgbClr val="C00000"/>
                </a:solidFill>
              </a:rPr>
              <a:t>, ..., </a:t>
            </a:r>
            <a:r>
              <a:rPr lang="sv-SE" i="1" smtClean="0">
                <a:solidFill>
                  <a:srgbClr val="C00000"/>
                </a:solidFill>
              </a:rPr>
              <a:t>q</a:t>
            </a:r>
            <a:r>
              <a:rPr lang="sv-SE" baseline="-18000" smtClean="0">
                <a:solidFill>
                  <a:srgbClr val="C00000"/>
                </a:solidFill>
              </a:rPr>
              <a:t>m</a:t>
            </a:r>
            <a:r>
              <a:rPr lang="sv-SE" smtClean="0">
                <a:solidFill>
                  <a:srgbClr val="C00000"/>
                </a:solidFill>
              </a:rPr>
              <a:t>},  . . .</a:t>
            </a:r>
          </a:p>
          <a:p>
            <a:pPr lvl="1"/>
            <a:r>
              <a:rPr lang="sv-SE" smtClean="0"/>
              <a:t>Activated by passing </a:t>
            </a:r>
            <a:r>
              <a:rPr lang="sv-SE" i="1" smtClean="0">
                <a:solidFill>
                  <a:srgbClr val="C00000"/>
                </a:solidFill>
              </a:rPr>
              <a:t>a </a:t>
            </a:r>
            <a:r>
              <a:rPr lang="sv-SE" smtClean="0"/>
              <a:t>as part of </a:t>
            </a:r>
            <a:r>
              <a:rPr lang="sv-SE" smtClean="0">
                <a:solidFill>
                  <a:srgbClr val="C00000"/>
                </a:solidFill>
              </a:rPr>
              <a:t>assumps</a:t>
            </a:r>
            <a:r>
              <a:rPr lang="sv-SE" smtClean="0"/>
              <a:t> to 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solve()</a:t>
            </a:r>
          </a:p>
          <a:p>
            <a:pPr lvl="1"/>
            <a:r>
              <a:rPr lang="sv-SE" smtClean="0"/>
              <a:t>Deleted by 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addClause</a:t>
            </a:r>
            <a:r>
              <a:rPr lang="sv-SE" smtClean="0"/>
              <a:t>(</a:t>
            </a:r>
            <a:r>
              <a:rPr lang="sv-SE" smtClean="0">
                <a:solidFill>
                  <a:srgbClr val="C00000"/>
                </a:solidFill>
              </a:rPr>
              <a:t>{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smtClean="0">
                <a:solidFill>
                  <a:srgbClr val="C00000"/>
                </a:solidFill>
              </a:rPr>
              <a:t>}</a:t>
            </a:r>
            <a:r>
              <a:rPr lang="sv-SE" smtClean="0"/>
              <a:t>)</a:t>
            </a:r>
            <a:endParaRPr lang="sv-SE" smtClean="0">
              <a:solidFill>
                <a:srgbClr val="C00000"/>
              </a:solidFill>
            </a:endParaRPr>
          </a:p>
          <a:p>
            <a:r>
              <a:rPr lang="sv-SE" smtClean="0"/>
              <a:t>Poor-mans proof logging</a:t>
            </a:r>
          </a:p>
          <a:p>
            <a:pPr lvl="1"/>
            <a:r>
              <a:rPr lang="sv-SE" smtClean="0"/>
              <a:t>If we have several sets of clauses 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baseline="-18000" smtClean="0">
                <a:solidFill>
                  <a:srgbClr val="C00000"/>
                </a:solidFill>
              </a:rPr>
              <a:t>1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baseline="-18000" smtClean="0">
                <a:solidFill>
                  <a:srgbClr val="C00000"/>
                </a:solidFill>
              </a:rPr>
              <a:t>2</a:t>
            </a:r>
            <a:r>
              <a:rPr lang="sv-SE" smtClean="0">
                <a:solidFill>
                  <a:srgbClr val="C00000"/>
                </a:solidFill>
              </a:rPr>
              <a:t>,...</a:t>
            </a:r>
            <a:r>
              <a:rPr lang="sv-SE" smtClean="0"/>
              <a:t> </a:t>
            </a:r>
            <a:br>
              <a:rPr lang="sv-SE" smtClean="0"/>
            </a:br>
            <a:r>
              <a:rPr lang="sv-SE" smtClean="0"/>
              <a:t>with different activation literals 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baseline="-18000" smtClean="0">
                <a:solidFill>
                  <a:srgbClr val="C00000"/>
                </a:solidFill>
              </a:rPr>
              <a:t>1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baseline="-18000" smtClean="0">
                <a:solidFill>
                  <a:srgbClr val="C00000"/>
                </a:solidFill>
              </a:rPr>
              <a:t>2</a:t>
            </a:r>
            <a:r>
              <a:rPr lang="sv-SE" smtClean="0">
                <a:solidFill>
                  <a:srgbClr val="C00000"/>
                </a:solidFill>
              </a:rPr>
              <a:t>,...</a:t>
            </a:r>
            <a:r>
              <a:rPr lang="sv-SE" smtClean="0"/>
              <a:t>, </a:t>
            </a:r>
            <a:br>
              <a:rPr lang="sv-SE" smtClean="0"/>
            </a:b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assumpUsed()</a:t>
            </a:r>
            <a:r>
              <a:rPr lang="sv-SE" smtClean="0"/>
              <a:t> tells us which sets were used </a:t>
            </a:r>
            <a:br>
              <a:rPr lang="sv-SE" smtClean="0"/>
            </a:br>
            <a:r>
              <a:rPr lang="sv-SE" smtClean="0"/>
              <a:t>for proving UNSAT</a:t>
            </a:r>
          </a:p>
          <a:p>
            <a:pPr lvl="1"/>
            <a:r>
              <a:rPr lang="sv-SE" smtClean="0"/>
              <a:t>Also works for output of cones of logic in a </a:t>
            </a:r>
            <a:br>
              <a:rPr lang="sv-SE" smtClean="0"/>
            </a:br>
            <a:r>
              <a:rPr lang="sv-SE" smtClean="0"/>
              <a:t>circuit</a:t>
            </a:r>
          </a:p>
          <a:p>
            <a:pPr lvl="1"/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6453845" y="3582620"/>
            <a:ext cx="2304300" cy="2673632"/>
            <a:chOff x="6453845" y="3582620"/>
            <a:chExt cx="2304300" cy="2673632"/>
          </a:xfrm>
        </p:grpSpPr>
        <p:sp>
          <p:nvSpPr>
            <p:cNvPr id="4" name="Rectangle 3"/>
            <p:cNvSpPr/>
            <p:nvPr/>
          </p:nvSpPr>
          <p:spPr>
            <a:xfrm>
              <a:off x="6453845" y="4081885"/>
              <a:ext cx="2304300" cy="1728225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 rot="5400000">
              <a:off x="679949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687630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695311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702992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649225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656906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664587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672268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741397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749078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756759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764440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710673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718354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726035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733716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795164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802845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810526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818207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772121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779802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787483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856612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825888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833569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841250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8489310" y="5886920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Isosceles Triangle 38"/>
            <p:cNvSpPr/>
            <p:nvPr/>
          </p:nvSpPr>
          <p:spPr>
            <a:xfrm>
              <a:off x="6569060" y="4389125"/>
              <a:ext cx="691290" cy="1420985"/>
            </a:xfrm>
            <a:prstGeom prst="triangle">
              <a:avLst/>
            </a:pr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7068325" y="4619555"/>
              <a:ext cx="883316" cy="1190555"/>
            </a:xfrm>
            <a:prstGeom prst="triangle">
              <a:avLst/>
            </a:pr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Isosceles Triangle 40"/>
            <p:cNvSpPr/>
            <p:nvPr/>
          </p:nvSpPr>
          <p:spPr>
            <a:xfrm>
              <a:off x="7490780" y="4081885"/>
              <a:ext cx="1036935" cy="1728225"/>
            </a:xfrm>
            <a:prstGeom prst="triangle">
              <a:avLst/>
            </a:pr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>
              <a:off x="6684275" y="4158695"/>
              <a:ext cx="4608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7160540" y="4276600"/>
              <a:ext cx="69667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7933715" y="4005075"/>
              <a:ext cx="1536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8143665" y="4120290"/>
              <a:ext cx="580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/>
                <a:t>AIG</a:t>
              </a:r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722680" y="358262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  <a:latin typeface="OpenSymbol"/>
                  <a:ea typeface="OpenSymbol"/>
                  <a:cs typeface="Times New Roman" pitchFamily="18" charset="0"/>
                </a:rPr>
                <a:t></a:t>
              </a:r>
              <a:r>
                <a:rPr lang="sv-SE" baseline="-18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baseline="-18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260350" y="358262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  <a:latin typeface="OpenSymbol"/>
                  <a:ea typeface="OpenSymbol"/>
                  <a:cs typeface="Times New Roman" pitchFamily="18" charset="0"/>
                </a:rPr>
                <a:t></a:t>
              </a:r>
              <a:r>
                <a:rPr lang="sv-SE" baseline="-18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baseline="-18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759615" y="358262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>
                  <a:solidFill>
                    <a:srgbClr val="C00000"/>
                  </a:solidFill>
                  <a:latin typeface="OpenSymbol"/>
                  <a:ea typeface="OpenSymbol"/>
                  <a:cs typeface="Times New Roman" pitchFamily="18" charset="0"/>
                </a:rPr>
                <a:t></a:t>
              </a:r>
              <a:r>
                <a:rPr lang="sv-SE" baseline="-1800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baseline="-18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799490" y="5886920"/>
              <a:ext cx="1670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mtClean="0"/>
                <a:t>primary inputs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Bit-level Verification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198" y="971080"/>
            <a:ext cx="3577132" cy="518588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2400" dirty="0" smtClean="0"/>
              <a:t>Design is given as a netlist of:</a:t>
            </a:r>
          </a:p>
          <a:p>
            <a:pPr lvl="1"/>
            <a:r>
              <a:rPr lang="en-US" dirty="0" smtClean="0"/>
              <a:t>AND gates</a:t>
            </a:r>
          </a:p>
          <a:p>
            <a:pPr lvl="1"/>
            <a:r>
              <a:rPr lang="en-US" dirty="0" smtClean="0"/>
              <a:t>PIs</a:t>
            </a:r>
          </a:p>
          <a:p>
            <a:pPr lvl="1"/>
            <a:r>
              <a:rPr lang="en-US" dirty="0" smtClean="0"/>
              <a:t>Flops</a:t>
            </a:r>
          </a:p>
          <a:p>
            <a:pPr>
              <a:lnSpc>
                <a:spcPct val="100000"/>
              </a:lnSpc>
              <a:buNone/>
            </a:pPr>
            <a:endParaRPr lang="en-US" sz="700" dirty="0" smtClean="0"/>
          </a:p>
          <a:p>
            <a:pPr>
              <a:lnSpc>
                <a:spcPct val="100000"/>
              </a:lnSpc>
              <a:buNone/>
            </a:pPr>
            <a:r>
              <a:rPr lang="en-US" sz="2400" dirty="0" smtClean="0"/>
              <a:t>Wires can be comp-lemented. A special output is marked as the </a:t>
            </a:r>
            <a:r>
              <a:rPr lang="en-US" sz="2400" b="1" i="1" dirty="0" smtClean="0">
                <a:solidFill>
                  <a:srgbClr val="7E0000"/>
                </a:solidFill>
              </a:rPr>
              <a:t>property</a:t>
            </a:r>
            <a:r>
              <a:rPr lang="en-US" sz="2400" i="1" dirty="0" smtClean="0"/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5105400" y="1600200"/>
            <a:ext cx="2362200" cy="28194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800600" y="19050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00600" y="17526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00600" y="24384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5400000">
            <a:off x="4801251" y="2075486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4724400" y="2818151"/>
            <a:ext cx="454276" cy="1524000"/>
            <a:chOff x="5105400" y="2818151"/>
            <a:chExt cx="454276" cy="1524000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5105400" y="3352800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5105400" y="2818151"/>
              <a:ext cx="454276" cy="1524000"/>
              <a:chOff x="5105400" y="2818151"/>
              <a:chExt cx="454276" cy="1524000"/>
            </a:xfrm>
          </p:grpSpPr>
          <p:sp>
            <p:nvSpPr>
              <p:cNvPr id="19" name="TextBox 18"/>
              <p:cNvSpPr txBox="1"/>
              <p:nvPr/>
            </p:nvSpPr>
            <p:spPr>
              <a:xfrm rot="5400000">
                <a:off x="5167261" y="3635713"/>
                <a:ext cx="4154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…</a:t>
                </a:r>
                <a:endParaRPr lang="en-US" dirty="0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5105400" y="28956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105400" y="31242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5105400" y="35814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5105400" y="40386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5105400" y="42672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5215328" y="2818151"/>
                <a:ext cx="152400" cy="1524000"/>
                <a:chOff x="5181600" y="2819400"/>
                <a:chExt cx="152400" cy="15240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5181600" y="3505200"/>
                  <a:ext cx="152400" cy="152400"/>
                </a:xfrm>
                <a:prstGeom prst="rect">
                  <a:avLst/>
                </a:prstGeom>
                <a:solidFill>
                  <a:srgbClr val="FFDE75"/>
                </a:solidFill>
                <a:ln w="9525" cap="sq">
                  <a:solidFill>
                    <a:schemeClr val="tx1"/>
                  </a:solidFill>
                  <a:miter lim="800000"/>
                </a:ln>
                <a:effectLst>
                  <a:outerShdw blurRad="114300" dir="7320000" algn="ctr" rotWithShape="0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5181600" y="2819400"/>
                  <a:ext cx="152400" cy="152400"/>
                </a:xfrm>
                <a:prstGeom prst="rect">
                  <a:avLst/>
                </a:prstGeom>
                <a:solidFill>
                  <a:srgbClr val="FFDE75"/>
                </a:solidFill>
                <a:ln w="9525" cap="sq">
                  <a:solidFill>
                    <a:schemeClr val="tx1"/>
                  </a:solidFill>
                  <a:miter lim="800000"/>
                </a:ln>
                <a:effectLst>
                  <a:outerShdw blurRad="114300" dir="7320000" algn="ctr" rotWithShape="0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5181600" y="4191000"/>
                  <a:ext cx="152400" cy="152400"/>
                </a:xfrm>
                <a:prstGeom prst="rect">
                  <a:avLst/>
                </a:prstGeom>
                <a:solidFill>
                  <a:srgbClr val="FFDE75"/>
                </a:solidFill>
                <a:ln w="9525" cap="sq">
                  <a:solidFill>
                    <a:schemeClr val="tx1"/>
                  </a:solidFill>
                  <a:miter lim="800000"/>
                </a:ln>
                <a:effectLst>
                  <a:outerShdw blurRad="114300" dir="7320000" algn="ctr" rotWithShape="0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5181600" y="3048000"/>
                  <a:ext cx="152400" cy="152400"/>
                </a:xfrm>
                <a:prstGeom prst="rect">
                  <a:avLst/>
                </a:prstGeom>
                <a:solidFill>
                  <a:srgbClr val="FFDE75"/>
                </a:solidFill>
                <a:ln w="9525" cap="sq">
                  <a:solidFill>
                    <a:schemeClr val="tx1"/>
                  </a:solidFill>
                  <a:miter lim="800000"/>
                </a:ln>
                <a:effectLst>
                  <a:outerShdw blurRad="114300" dir="7320000" algn="ctr" rotWithShape="0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5181600" y="3276600"/>
                  <a:ext cx="152400" cy="152400"/>
                </a:xfrm>
                <a:prstGeom prst="rect">
                  <a:avLst/>
                </a:prstGeom>
                <a:solidFill>
                  <a:srgbClr val="FFDE75"/>
                </a:solidFill>
                <a:ln w="9525" cap="sq">
                  <a:solidFill>
                    <a:schemeClr val="tx1"/>
                  </a:solidFill>
                  <a:miter lim="800000"/>
                </a:ln>
                <a:effectLst>
                  <a:outerShdw blurRad="114300" dir="7320000" algn="ctr" rotWithShape="0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5181600" y="3962400"/>
                  <a:ext cx="152400" cy="152400"/>
                </a:xfrm>
                <a:prstGeom prst="rect">
                  <a:avLst/>
                </a:prstGeom>
                <a:solidFill>
                  <a:srgbClr val="FFDE75"/>
                </a:solidFill>
                <a:ln w="9525" cap="sq">
                  <a:solidFill>
                    <a:schemeClr val="tx1"/>
                  </a:solidFill>
                  <a:miter lim="800000"/>
                </a:ln>
                <a:effectLst>
                  <a:outerShdw blurRad="114300" dir="7320000" algn="ctr" rotWithShape="0">
                    <a:srgbClr val="000000">
                      <a:alpha val="32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cxnSp>
        <p:nvCxnSpPr>
          <p:cNvPr id="26" name="Straight Connector 25"/>
          <p:cNvCxnSpPr/>
          <p:nvPr/>
        </p:nvCxnSpPr>
        <p:spPr>
          <a:xfrm>
            <a:off x="4800600" y="2057400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467600" y="1752600"/>
            <a:ext cx="4097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7467600" y="3352800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5400000">
            <a:off x="7529461" y="3636962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7467600" y="2896849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467600" y="3125449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67600" y="3582649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467600" y="4039849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467600" y="4268449"/>
            <a:ext cx="38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264046" y="2668249"/>
            <a:ext cx="2001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Combinational</a:t>
            </a:r>
          </a:p>
          <a:p>
            <a:pPr algn="ctr"/>
            <a:r>
              <a:rPr lang="en-US" dirty="0" smtClean="0"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Logic</a:t>
            </a:r>
            <a:endParaRPr lang="en-US" dirty="0">
              <a:effectLst>
                <a:outerShdw blurRad="50800" dist="50800" dir="8040000" algn="ctr" rotWithShape="0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10000" y="3200400"/>
            <a:ext cx="788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Flip-</a:t>
            </a:r>
          </a:p>
          <a:p>
            <a:r>
              <a:rPr lang="en-US" sz="1600" dirty="0" smtClean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Flops</a:t>
            </a:r>
            <a:endParaRPr lang="en-US" sz="1600" dirty="0">
              <a:solidFill>
                <a:srgbClr val="7E0000"/>
              </a:solidFill>
              <a:effectLst>
                <a:outerShdw blurRad="50800" dist="50800" dir="8040000" algn="ctr" rotWithShape="0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810000" y="1752600"/>
            <a:ext cx="1062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Primary</a:t>
            </a:r>
          </a:p>
          <a:p>
            <a:r>
              <a:rPr lang="en-US" sz="1600" dirty="0" smtClean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Inputs</a:t>
            </a:r>
            <a:endParaRPr lang="en-US" sz="1600" dirty="0">
              <a:solidFill>
                <a:srgbClr val="7E0000"/>
              </a:solidFill>
              <a:effectLst>
                <a:outerShdw blurRad="50800" dist="50800" dir="8040000" algn="ctr" rotWithShape="0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67600" y="1752600"/>
            <a:ext cx="11535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Property</a:t>
            </a:r>
          </a:p>
          <a:p>
            <a:r>
              <a:rPr lang="en-US" sz="1600" dirty="0" smtClean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Output</a:t>
            </a:r>
            <a:endParaRPr lang="en-US" sz="1600" dirty="0">
              <a:solidFill>
                <a:srgbClr val="7E0000"/>
              </a:solidFill>
              <a:effectLst>
                <a:outerShdw blurRad="50800" dist="50800" dir="8040000" algn="ctr" rotWithShape="0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7" name="Curved Down Arrow 76"/>
          <p:cNvSpPr/>
          <p:nvPr/>
        </p:nvSpPr>
        <p:spPr>
          <a:xfrm rot="10800000">
            <a:off x="4343400" y="4343400"/>
            <a:ext cx="3657600" cy="990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roup 144"/>
          <p:cNvGrpSpPr/>
          <p:nvPr/>
        </p:nvGrpSpPr>
        <p:grpSpPr>
          <a:xfrm>
            <a:off x="1600200" y="2699305"/>
            <a:ext cx="1143000" cy="914400"/>
            <a:chOff x="1600200" y="3429000"/>
            <a:chExt cx="1143000" cy="914400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057400" y="3657600"/>
              <a:ext cx="685800" cy="685800"/>
            </a:xfrm>
            <a:prstGeom prst="rect">
              <a:avLst/>
            </a:prstGeom>
            <a:solidFill>
              <a:srgbClr val="99FF6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i="1" dirty="0" smtClean="0"/>
                <a:t>t</a:t>
              </a:r>
              <a:r>
                <a:rPr lang="sv-SE" i="1" dirty="0"/>
                <a:t>=0</a:t>
              </a:r>
              <a:endParaRPr lang="en-US" i="1" dirty="0"/>
            </a:p>
          </p:txBody>
        </p:sp>
        <p:grpSp>
          <p:nvGrpSpPr>
            <p:cNvPr id="140" name="Group 139"/>
            <p:cNvGrpSpPr/>
            <p:nvPr/>
          </p:nvGrpSpPr>
          <p:grpSpPr>
            <a:xfrm>
              <a:off x="1600200" y="3810000"/>
              <a:ext cx="457200" cy="381000"/>
              <a:chOff x="1600200" y="3810000"/>
              <a:chExt cx="457200" cy="381000"/>
            </a:xfrm>
          </p:grpSpPr>
          <p:sp>
            <p:nvSpPr>
              <p:cNvPr id="25" name="Line 24"/>
              <p:cNvSpPr>
                <a:spLocks noChangeShapeType="1"/>
              </p:cNvSpPr>
              <p:nvPr/>
            </p:nvSpPr>
            <p:spPr bwMode="auto">
              <a:xfrm>
                <a:off x="1600200" y="3810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6" name="Line 25"/>
              <p:cNvSpPr>
                <a:spLocks noChangeShapeType="1"/>
              </p:cNvSpPr>
              <p:nvPr/>
            </p:nvSpPr>
            <p:spPr bwMode="auto">
              <a:xfrm>
                <a:off x="1600200" y="38862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7" name="Line 26"/>
              <p:cNvSpPr>
                <a:spLocks noChangeShapeType="1"/>
              </p:cNvSpPr>
              <p:nvPr/>
            </p:nvSpPr>
            <p:spPr bwMode="auto">
              <a:xfrm>
                <a:off x="1600200" y="39624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8" name="Line 27"/>
              <p:cNvSpPr>
                <a:spLocks noChangeShapeType="1"/>
              </p:cNvSpPr>
              <p:nvPr/>
            </p:nvSpPr>
            <p:spPr bwMode="auto">
              <a:xfrm>
                <a:off x="1600200" y="40386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9" name="Line 28"/>
              <p:cNvSpPr>
                <a:spLocks noChangeShapeType="1"/>
              </p:cNvSpPr>
              <p:nvPr/>
            </p:nvSpPr>
            <p:spPr bwMode="auto">
              <a:xfrm>
                <a:off x="1600200" y="41148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0" name="Line 29"/>
              <p:cNvSpPr>
                <a:spLocks noChangeShapeType="1"/>
              </p:cNvSpPr>
              <p:nvPr/>
            </p:nvSpPr>
            <p:spPr bwMode="auto">
              <a:xfrm>
                <a:off x="1600200" y="4191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93" name="Freeform 180"/>
            <p:cNvSpPr>
              <a:spLocks/>
            </p:cNvSpPr>
            <p:nvPr/>
          </p:nvSpPr>
          <p:spPr bwMode="auto">
            <a:xfrm>
              <a:off x="2057400" y="3886200"/>
              <a:ext cx="381000" cy="457200"/>
            </a:xfrm>
            <a:custGeom>
              <a:avLst/>
              <a:gdLst/>
              <a:ahLst/>
              <a:cxnLst>
                <a:cxn ang="0">
                  <a:pos x="240" y="288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240" y="288"/>
                </a:cxn>
              </a:cxnLst>
              <a:rect l="0" t="0" r="r" b="b"/>
              <a:pathLst>
                <a:path w="240" h="288">
                  <a:moveTo>
                    <a:pt x="240" y="288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240" y="28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2114080" y="3429000"/>
              <a:ext cx="429775" cy="228600"/>
              <a:chOff x="3227825" y="3429000"/>
              <a:chExt cx="429775" cy="228600"/>
            </a:xfrm>
          </p:grpSpPr>
          <p:sp>
            <p:nvSpPr>
              <p:cNvPr id="113" name="Line 52"/>
              <p:cNvSpPr>
                <a:spLocks noChangeShapeType="1"/>
              </p:cNvSpPr>
              <p:nvPr/>
            </p:nvSpPr>
            <p:spPr bwMode="auto">
              <a:xfrm>
                <a:off x="3227825" y="3429000"/>
                <a:ext cx="20117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14" name="Line 53"/>
              <p:cNvSpPr>
                <a:spLocks noChangeShapeType="1"/>
              </p:cNvSpPr>
              <p:nvPr/>
            </p:nvSpPr>
            <p:spPr bwMode="auto">
              <a:xfrm>
                <a:off x="3304635" y="3429000"/>
                <a:ext cx="20056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15" name="Line 54"/>
              <p:cNvSpPr>
                <a:spLocks noChangeShapeType="1"/>
              </p:cNvSpPr>
              <p:nvPr/>
            </p:nvSpPr>
            <p:spPr bwMode="auto">
              <a:xfrm>
                <a:off x="3381445" y="3429000"/>
                <a:ext cx="19995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16" name="Line 55"/>
              <p:cNvSpPr>
                <a:spLocks noChangeShapeType="1"/>
              </p:cNvSpPr>
              <p:nvPr/>
            </p:nvSpPr>
            <p:spPr bwMode="auto">
              <a:xfrm>
                <a:off x="3458255" y="3429000"/>
                <a:ext cx="19934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Bounded Model 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2665" y="932675"/>
            <a:ext cx="8229600" cy="1676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Unroll the design for 1, 2, 3, etc. time-frames.</a:t>
            </a:r>
          </a:p>
          <a:p>
            <a:pPr>
              <a:buNone/>
            </a:pPr>
            <a:r>
              <a:rPr lang="en-US" dirty="0" smtClean="0"/>
              <a:t>Check if the property can fail in the last frame.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1538005" y="235366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Primary Inputs</a:t>
            </a:r>
            <a:endParaRPr lang="en-US" sz="1600" dirty="0">
              <a:solidFill>
                <a:srgbClr val="7E0000"/>
              </a:solidFill>
              <a:effectLst>
                <a:outerShdw blurRad="50800" dist="50800" dir="8040000" algn="ctr" rotWithShape="0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62000" y="3004105"/>
            <a:ext cx="8354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Initial</a:t>
            </a:r>
          </a:p>
          <a:p>
            <a:r>
              <a:rPr lang="en-US" sz="1600" dirty="0" smtClean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State</a:t>
            </a:r>
            <a:endParaRPr lang="en-US" sz="1600" dirty="0">
              <a:solidFill>
                <a:srgbClr val="7E0000"/>
              </a:solidFill>
              <a:effectLst>
                <a:outerShdw blurRad="50800" dist="50800" dir="8040000" algn="ctr" rotWithShape="0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2075675" y="2699305"/>
            <a:ext cx="1810525" cy="914400"/>
            <a:chOff x="2075675" y="3429000"/>
            <a:chExt cx="1810525" cy="914400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200400" y="3657600"/>
              <a:ext cx="685800" cy="685800"/>
            </a:xfrm>
            <a:prstGeom prst="rect">
              <a:avLst/>
            </a:prstGeom>
            <a:solidFill>
              <a:srgbClr val="99FF6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sv-SE" i="1" dirty="0"/>
                <a:t>t=1</a:t>
              </a:r>
              <a:endParaRPr lang="en-US" i="1" dirty="0"/>
            </a:p>
          </p:txBody>
        </p:sp>
        <p:grpSp>
          <p:nvGrpSpPr>
            <p:cNvPr id="141" name="Group 140"/>
            <p:cNvGrpSpPr/>
            <p:nvPr/>
          </p:nvGrpSpPr>
          <p:grpSpPr>
            <a:xfrm>
              <a:off x="2743200" y="3810000"/>
              <a:ext cx="457200" cy="381000"/>
              <a:chOff x="2743200" y="3810000"/>
              <a:chExt cx="457200" cy="381000"/>
            </a:xfrm>
          </p:grpSpPr>
          <p:sp>
            <p:nvSpPr>
              <p:cNvPr id="19" name="Line 18"/>
              <p:cNvSpPr>
                <a:spLocks noChangeShapeType="1"/>
              </p:cNvSpPr>
              <p:nvPr/>
            </p:nvSpPr>
            <p:spPr bwMode="auto">
              <a:xfrm>
                <a:off x="2743200" y="3810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" name="Line 19"/>
              <p:cNvSpPr>
                <a:spLocks noChangeShapeType="1"/>
              </p:cNvSpPr>
              <p:nvPr/>
            </p:nvSpPr>
            <p:spPr bwMode="auto">
              <a:xfrm>
                <a:off x="2743200" y="38862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" name="Line 20"/>
              <p:cNvSpPr>
                <a:spLocks noChangeShapeType="1"/>
              </p:cNvSpPr>
              <p:nvPr/>
            </p:nvSpPr>
            <p:spPr bwMode="auto">
              <a:xfrm>
                <a:off x="2743200" y="39624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" name="Line 21"/>
              <p:cNvSpPr>
                <a:spLocks noChangeShapeType="1"/>
              </p:cNvSpPr>
              <p:nvPr/>
            </p:nvSpPr>
            <p:spPr bwMode="auto">
              <a:xfrm>
                <a:off x="2743200" y="40386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" name="Line 22"/>
              <p:cNvSpPr>
                <a:spLocks noChangeShapeType="1"/>
              </p:cNvSpPr>
              <p:nvPr/>
            </p:nvSpPr>
            <p:spPr bwMode="auto">
              <a:xfrm>
                <a:off x="2743200" y="41148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4" name="Line 23"/>
              <p:cNvSpPr>
                <a:spLocks noChangeShapeType="1"/>
              </p:cNvSpPr>
              <p:nvPr/>
            </p:nvSpPr>
            <p:spPr bwMode="auto">
              <a:xfrm>
                <a:off x="2743200" y="4191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3227825" y="3429000"/>
              <a:ext cx="429775" cy="228600"/>
              <a:chOff x="3227825" y="3429000"/>
              <a:chExt cx="429775" cy="228600"/>
            </a:xfrm>
          </p:grpSpPr>
          <p:sp>
            <p:nvSpPr>
              <p:cNvPr id="53" name="Line 52"/>
              <p:cNvSpPr>
                <a:spLocks noChangeShapeType="1"/>
              </p:cNvSpPr>
              <p:nvPr/>
            </p:nvSpPr>
            <p:spPr bwMode="auto">
              <a:xfrm>
                <a:off x="3227825" y="3429000"/>
                <a:ext cx="20117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4" name="Line 53"/>
              <p:cNvSpPr>
                <a:spLocks noChangeShapeType="1"/>
              </p:cNvSpPr>
              <p:nvPr/>
            </p:nvSpPr>
            <p:spPr bwMode="auto">
              <a:xfrm>
                <a:off x="3304635" y="3429000"/>
                <a:ext cx="20056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5" name="Line 54"/>
              <p:cNvSpPr>
                <a:spLocks noChangeShapeType="1"/>
              </p:cNvSpPr>
              <p:nvPr/>
            </p:nvSpPr>
            <p:spPr bwMode="auto">
              <a:xfrm>
                <a:off x="3381445" y="3429000"/>
                <a:ext cx="19995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6" name="Line 55"/>
              <p:cNvSpPr>
                <a:spLocks noChangeShapeType="1"/>
              </p:cNvSpPr>
              <p:nvPr/>
            </p:nvSpPr>
            <p:spPr bwMode="auto">
              <a:xfrm>
                <a:off x="3458255" y="3429000"/>
                <a:ext cx="19934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92" name="Freeform 179"/>
            <p:cNvSpPr>
              <a:spLocks/>
            </p:cNvSpPr>
            <p:nvPr/>
          </p:nvSpPr>
          <p:spPr bwMode="auto">
            <a:xfrm>
              <a:off x="3200400" y="3886200"/>
              <a:ext cx="381000" cy="457200"/>
            </a:xfrm>
            <a:custGeom>
              <a:avLst/>
              <a:gdLst/>
              <a:ahLst/>
              <a:cxnLst>
                <a:cxn ang="0">
                  <a:pos x="240" y="288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240" y="288"/>
                </a:cxn>
              </a:cxnLst>
              <a:rect l="0" t="0" r="r" b="b"/>
              <a:pathLst>
                <a:path w="240" h="288">
                  <a:moveTo>
                    <a:pt x="240" y="288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240" y="28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7" name="Freeform 181"/>
            <p:cNvSpPr>
              <a:spLocks/>
            </p:cNvSpPr>
            <p:nvPr/>
          </p:nvSpPr>
          <p:spPr bwMode="auto">
            <a:xfrm>
              <a:off x="2075675" y="3813050"/>
              <a:ext cx="685800" cy="381000"/>
            </a:xfrm>
            <a:custGeom>
              <a:avLst/>
              <a:gdLst/>
              <a:ahLst/>
              <a:cxnLst>
                <a:cxn ang="0">
                  <a:pos x="432" y="96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432" y="240"/>
                </a:cxn>
                <a:cxn ang="0">
                  <a:pos x="432" y="96"/>
                </a:cxn>
              </a:cxnLst>
              <a:rect l="0" t="0" r="r" b="b"/>
              <a:pathLst>
                <a:path w="432" h="240">
                  <a:moveTo>
                    <a:pt x="432" y="96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432" y="240"/>
                  </a:lnTo>
                  <a:lnTo>
                    <a:pt x="432" y="9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2057095" y="2699305"/>
            <a:ext cx="2972105" cy="914400"/>
            <a:chOff x="2057095" y="3429000"/>
            <a:chExt cx="2972105" cy="914400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343400" y="3657600"/>
              <a:ext cx="685800" cy="685800"/>
            </a:xfrm>
            <a:prstGeom prst="rect">
              <a:avLst/>
            </a:prstGeom>
            <a:solidFill>
              <a:srgbClr val="99FF6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sv-SE" i="1" dirty="0"/>
                <a:t>t=2</a:t>
              </a:r>
              <a:endParaRPr lang="en-US" i="1" dirty="0"/>
            </a:p>
          </p:txBody>
        </p:sp>
        <p:grpSp>
          <p:nvGrpSpPr>
            <p:cNvPr id="142" name="Group 141"/>
            <p:cNvGrpSpPr/>
            <p:nvPr/>
          </p:nvGrpSpPr>
          <p:grpSpPr>
            <a:xfrm>
              <a:off x="3886200" y="3810000"/>
              <a:ext cx="457200" cy="381000"/>
              <a:chOff x="3886200" y="3810000"/>
              <a:chExt cx="457200" cy="381000"/>
            </a:xfrm>
          </p:grpSpPr>
          <p:sp>
            <p:nvSpPr>
              <p:cNvPr id="31" name="Line 30"/>
              <p:cNvSpPr>
                <a:spLocks noChangeShapeType="1"/>
              </p:cNvSpPr>
              <p:nvPr/>
            </p:nvSpPr>
            <p:spPr bwMode="auto">
              <a:xfrm>
                <a:off x="3886200" y="3810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2" name="Line 31"/>
              <p:cNvSpPr>
                <a:spLocks noChangeShapeType="1"/>
              </p:cNvSpPr>
              <p:nvPr/>
            </p:nvSpPr>
            <p:spPr bwMode="auto">
              <a:xfrm>
                <a:off x="3886200" y="38862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3" name="Line 32"/>
              <p:cNvSpPr>
                <a:spLocks noChangeShapeType="1"/>
              </p:cNvSpPr>
              <p:nvPr/>
            </p:nvSpPr>
            <p:spPr bwMode="auto">
              <a:xfrm>
                <a:off x="3886200" y="39624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" name="Line 33"/>
              <p:cNvSpPr>
                <a:spLocks noChangeShapeType="1"/>
              </p:cNvSpPr>
              <p:nvPr/>
            </p:nvSpPr>
            <p:spPr bwMode="auto">
              <a:xfrm>
                <a:off x="3886200" y="40386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5" name="Line 34"/>
              <p:cNvSpPr>
                <a:spLocks noChangeShapeType="1"/>
              </p:cNvSpPr>
              <p:nvPr/>
            </p:nvSpPr>
            <p:spPr bwMode="auto">
              <a:xfrm>
                <a:off x="3886200" y="41148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6" name="Line 35"/>
              <p:cNvSpPr>
                <a:spLocks noChangeShapeType="1"/>
              </p:cNvSpPr>
              <p:nvPr/>
            </p:nvSpPr>
            <p:spPr bwMode="auto">
              <a:xfrm>
                <a:off x="3886200" y="4191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91" name="Freeform 178"/>
            <p:cNvSpPr>
              <a:spLocks/>
            </p:cNvSpPr>
            <p:nvPr/>
          </p:nvSpPr>
          <p:spPr bwMode="auto">
            <a:xfrm>
              <a:off x="4343400" y="3886200"/>
              <a:ext cx="381000" cy="457200"/>
            </a:xfrm>
            <a:custGeom>
              <a:avLst/>
              <a:gdLst/>
              <a:ahLst/>
              <a:cxnLst>
                <a:cxn ang="0">
                  <a:pos x="240" y="288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240" y="288"/>
                </a:cxn>
              </a:cxnLst>
              <a:rect l="0" t="0" r="r" b="b"/>
              <a:pathLst>
                <a:path w="240" h="288">
                  <a:moveTo>
                    <a:pt x="240" y="288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240" y="28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8" name="Freeform 181"/>
            <p:cNvSpPr>
              <a:spLocks/>
            </p:cNvSpPr>
            <p:nvPr/>
          </p:nvSpPr>
          <p:spPr bwMode="auto">
            <a:xfrm>
              <a:off x="3189420" y="3813050"/>
              <a:ext cx="685800" cy="381000"/>
            </a:xfrm>
            <a:custGeom>
              <a:avLst/>
              <a:gdLst/>
              <a:ahLst/>
              <a:cxnLst>
                <a:cxn ang="0">
                  <a:pos x="432" y="96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432" y="240"/>
                </a:cxn>
                <a:cxn ang="0">
                  <a:pos x="432" y="96"/>
                </a:cxn>
              </a:cxnLst>
              <a:rect l="0" t="0" r="r" b="b"/>
              <a:pathLst>
                <a:path w="432" h="240">
                  <a:moveTo>
                    <a:pt x="432" y="96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432" y="240"/>
                  </a:lnTo>
                  <a:lnTo>
                    <a:pt x="432" y="9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9" name="Freeform 183"/>
            <p:cNvSpPr>
              <a:spLocks/>
            </p:cNvSpPr>
            <p:nvPr/>
          </p:nvSpPr>
          <p:spPr bwMode="auto">
            <a:xfrm>
              <a:off x="2057095" y="3744670"/>
              <a:ext cx="685800" cy="533400"/>
            </a:xfrm>
            <a:custGeom>
              <a:avLst/>
              <a:gdLst/>
              <a:ahLst/>
              <a:cxnLst>
                <a:cxn ang="0">
                  <a:pos x="432" y="48"/>
                </a:cxn>
                <a:cxn ang="0">
                  <a:pos x="0" y="0"/>
                </a:cxn>
                <a:cxn ang="0">
                  <a:pos x="0" y="336"/>
                </a:cxn>
                <a:cxn ang="0">
                  <a:pos x="432" y="288"/>
                </a:cxn>
                <a:cxn ang="0">
                  <a:pos x="432" y="48"/>
                </a:cxn>
              </a:cxnLst>
              <a:rect l="0" t="0" r="r" b="b"/>
              <a:pathLst>
                <a:path w="432" h="336">
                  <a:moveTo>
                    <a:pt x="432" y="48"/>
                  </a:moveTo>
                  <a:lnTo>
                    <a:pt x="0" y="0"/>
                  </a:lnTo>
                  <a:lnTo>
                    <a:pt x="0" y="336"/>
                  </a:lnTo>
                  <a:lnTo>
                    <a:pt x="432" y="288"/>
                  </a:lnTo>
                  <a:lnTo>
                    <a:pt x="432" y="4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17" name="Group 116"/>
            <p:cNvGrpSpPr/>
            <p:nvPr/>
          </p:nvGrpSpPr>
          <p:grpSpPr>
            <a:xfrm>
              <a:off x="4418380" y="3429000"/>
              <a:ext cx="429775" cy="228600"/>
              <a:chOff x="3227825" y="3429000"/>
              <a:chExt cx="429775" cy="228600"/>
            </a:xfrm>
          </p:grpSpPr>
          <p:sp>
            <p:nvSpPr>
              <p:cNvPr id="118" name="Line 52"/>
              <p:cNvSpPr>
                <a:spLocks noChangeShapeType="1"/>
              </p:cNvSpPr>
              <p:nvPr/>
            </p:nvSpPr>
            <p:spPr bwMode="auto">
              <a:xfrm>
                <a:off x="3227825" y="3429000"/>
                <a:ext cx="20117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19" name="Line 53"/>
              <p:cNvSpPr>
                <a:spLocks noChangeShapeType="1"/>
              </p:cNvSpPr>
              <p:nvPr/>
            </p:nvSpPr>
            <p:spPr bwMode="auto">
              <a:xfrm>
                <a:off x="3304635" y="3429000"/>
                <a:ext cx="20056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20" name="Line 54"/>
              <p:cNvSpPr>
                <a:spLocks noChangeShapeType="1"/>
              </p:cNvSpPr>
              <p:nvPr/>
            </p:nvSpPr>
            <p:spPr bwMode="auto">
              <a:xfrm>
                <a:off x="3381445" y="3429000"/>
                <a:ext cx="19995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21" name="Line 55"/>
              <p:cNvSpPr>
                <a:spLocks noChangeShapeType="1"/>
              </p:cNvSpPr>
              <p:nvPr/>
            </p:nvSpPr>
            <p:spPr bwMode="auto">
              <a:xfrm>
                <a:off x="3458255" y="3429000"/>
                <a:ext cx="19934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149" name="Group 148"/>
          <p:cNvGrpSpPr/>
          <p:nvPr/>
        </p:nvGrpSpPr>
        <p:grpSpPr>
          <a:xfrm>
            <a:off x="2057400" y="2699305"/>
            <a:ext cx="4114800" cy="914400"/>
            <a:chOff x="2057400" y="3429000"/>
            <a:chExt cx="4114800" cy="914400"/>
          </a:xfrm>
        </p:grpSpPr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486400" y="3657600"/>
              <a:ext cx="685800" cy="685800"/>
            </a:xfrm>
            <a:prstGeom prst="rect">
              <a:avLst/>
            </a:prstGeom>
            <a:solidFill>
              <a:srgbClr val="99FF6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sv-SE" i="1" dirty="0" smtClean="0"/>
                <a:t>t=3</a:t>
              </a:r>
              <a:endParaRPr lang="en-US" i="1" dirty="0"/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5029200" y="3810000"/>
              <a:ext cx="457200" cy="381000"/>
              <a:chOff x="5029200" y="3810000"/>
              <a:chExt cx="457200" cy="381000"/>
            </a:xfrm>
          </p:grpSpPr>
          <p:sp>
            <p:nvSpPr>
              <p:cNvPr id="37" name="Line 36"/>
              <p:cNvSpPr>
                <a:spLocks noChangeShapeType="1"/>
              </p:cNvSpPr>
              <p:nvPr/>
            </p:nvSpPr>
            <p:spPr bwMode="auto">
              <a:xfrm>
                <a:off x="5029200" y="3810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8" name="Line 37"/>
              <p:cNvSpPr>
                <a:spLocks noChangeShapeType="1"/>
              </p:cNvSpPr>
              <p:nvPr/>
            </p:nvSpPr>
            <p:spPr bwMode="auto">
              <a:xfrm>
                <a:off x="5029200" y="38862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9" name="Line 38"/>
              <p:cNvSpPr>
                <a:spLocks noChangeShapeType="1"/>
              </p:cNvSpPr>
              <p:nvPr/>
            </p:nvSpPr>
            <p:spPr bwMode="auto">
              <a:xfrm>
                <a:off x="5029200" y="39624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0" name="Line 39"/>
              <p:cNvSpPr>
                <a:spLocks noChangeShapeType="1"/>
              </p:cNvSpPr>
              <p:nvPr/>
            </p:nvSpPr>
            <p:spPr bwMode="auto">
              <a:xfrm>
                <a:off x="5029200" y="40386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1" name="Line 40"/>
              <p:cNvSpPr>
                <a:spLocks noChangeShapeType="1"/>
              </p:cNvSpPr>
              <p:nvPr/>
            </p:nvSpPr>
            <p:spPr bwMode="auto">
              <a:xfrm>
                <a:off x="5029200" y="41148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2" name="Line 41"/>
              <p:cNvSpPr>
                <a:spLocks noChangeShapeType="1"/>
              </p:cNvSpPr>
              <p:nvPr/>
            </p:nvSpPr>
            <p:spPr bwMode="auto">
              <a:xfrm>
                <a:off x="5029200" y="4191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90" name="Freeform 177"/>
            <p:cNvSpPr>
              <a:spLocks/>
            </p:cNvSpPr>
            <p:nvPr/>
          </p:nvSpPr>
          <p:spPr bwMode="auto">
            <a:xfrm>
              <a:off x="5486400" y="3886200"/>
              <a:ext cx="381000" cy="457200"/>
            </a:xfrm>
            <a:custGeom>
              <a:avLst/>
              <a:gdLst/>
              <a:ahLst/>
              <a:cxnLst>
                <a:cxn ang="0">
                  <a:pos x="240" y="288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240" y="288"/>
                </a:cxn>
              </a:cxnLst>
              <a:rect l="0" t="0" r="r" b="b"/>
              <a:pathLst>
                <a:path w="240" h="288">
                  <a:moveTo>
                    <a:pt x="240" y="288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240" y="28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7" name="Freeform 185"/>
            <p:cNvSpPr>
              <a:spLocks/>
            </p:cNvSpPr>
            <p:nvPr/>
          </p:nvSpPr>
          <p:spPr bwMode="auto">
            <a:xfrm>
              <a:off x="2057400" y="3733800"/>
              <a:ext cx="685800" cy="533400"/>
            </a:xfrm>
            <a:custGeom>
              <a:avLst/>
              <a:gdLst/>
              <a:ahLst/>
              <a:cxnLst>
                <a:cxn ang="0">
                  <a:pos x="432" y="0"/>
                </a:cxn>
                <a:cxn ang="0">
                  <a:pos x="0" y="0"/>
                </a:cxn>
                <a:cxn ang="0">
                  <a:pos x="0" y="336"/>
                </a:cxn>
                <a:cxn ang="0">
                  <a:pos x="432" y="336"/>
                </a:cxn>
                <a:cxn ang="0">
                  <a:pos x="432" y="0"/>
                </a:cxn>
              </a:cxnLst>
              <a:rect l="0" t="0" r="r" b="b"/>
              <a:pathLst>
                <a:path w="432" h="336">
                  <a:moveTo>
                    <a:pt x="432" y="0"/>
                  </a:moveTo>
                  <a:lnTo>
                    <a:pt x="0" y="0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7" name="Freeform 181"/>
            <p:cNvSpPr>
              <a:spLocks/>
            </p:cNvSpPr>
            <p:nvPr/>
          </p:nvSpPr>
          <p:spPr bwMode="auto">
            <a:xfrm>
              <a:off x="4341570" y="3813050"/>
              <a:ext cx="685800" cy="381000"/>
            </a:xfrm>
            <a:custGeom>
              <a:avLst/>
              <a:gdLst/>
              <a:ahLst/>
              <a:cxnLst>
                <a:cxn ang="0">
                  <a:pos x="432" y="96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432" y="240"/>
                </a:cxn>
                <a:cxn ang="0">
                  <a:pos x="432" y="96"/>
                </a:cxn>
              </a:cxnLst>
              <a:rect l="0" t="0" r="r" b="b"/>
              <a:pathLst>
                <a:path w="432" h="240">
                  <a:moveTo>
                    <a:pt x="432" y="96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432" y="240"/>
                  </a:lnTo>
                  <a:lnTo>
                    <a:pt x="432" y="9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8" name="Freeform 183"/>
            <p:cNvSpPr>
              <a:spLocks/>
            </p:cNvSpPr>
            <p:nvPr/>
          </p:nvSpPr>
          <p:spPr bwMode="auto">
            <a:xfrm>
              <a:off x="3202785" y="3733190"/>
              <a:ext cx="685800" cy="533400"/>
            </a:xfrm>
            <a:custGeom>
              <a:avLst/>
              <a:gdLst/>
              <a:ahLst/>
              <a:cxnLst>
                <a:cxn ang="0">
                  <a:pos x="432" y="48"/>
                </a:cxn>
                <a:cxn ang="0">
                  <a:pos x="0" y="0"/>
                </a:cxn>
                <a:cxn ang="0">
                  <a:pos x="0" y="336"/>
                </a:cxn>
                <a:cxn ang="0">
                  <a:pos x="432" y="288"/>
                </a:cxn>
                <a:cxn ang="0">
                  <a:pos x="432" y="48"/>
                </a:cxn>
              </a:cxnLst>
              <a:rect l="0" t="0" r="r" b="b"/>
              <a:pathLst>
                <a:path w="432" h="336">
                  <a:moveTo>
                    <a:pt x="432" y="48"/>
                  </a:moveTo>
                  <a:lnTo>
                    <a:pt x="0" y="0"/>
                  </a:lnTo>
                  <a:lnTo>
                    <a:pt x="0" y="336"/>
                  </a:lnTo>
                  <a:lnTo>
                    <a:pt x="432" y="288"/>
                  </a:lnTo>
                  <a:lnTo>
                    <a:pt x="432" y="4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22" name="Group 121"/>
            <p:cNvGrpSpPr/>
            <p:nvPr/>
          </p:nvGrpSpPr>
          <p:grpSpPr>
            <a:xfrm>
              <a:off x="5570530" y="3429000"/>
              <a:ext cx="429775" cy="228600"/>
              <a:chOff x="3227825" y="3429000"/>
              <a:chExt cx="429775" cy="228600"/>
            </a:xfrm>
          </p:grpSpPr>
          <p:sp>
            <p:nvSpPr>
              <p:cNvPr id="123" name="Line 52"/>
              <p:cNvSpPr>
                <a:spLocks noChangeShapeType="1"/>
              </p:cNvSpPr>
              <p:nvPr/>
            </p:nvSpPr>
            <p:spPr bwMode="auto">
              <a:xfrm>
                <a:off x="3227825" y="3429000"/>
                <a:ext cx="20117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24" name="Line 53"/>
              <p:cNvSpPr>
                <a:spLocks noChangeShapeType="1"/>
              </p:cNvSpPr>
              <p:nvPr/>
            </p:nvSpPr>
            <p:spPr bwMode="auto">
              <a:xfrm>
                <a:off x="3304635" y="3429000"/>
                <a:ext cx="20056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25" name="Line 54"/>
              <p:cNvSpPr>
                <a:spLocks noChangeShapeType="1"/>
              </p:cNvSpPr>
              <p:nvPr/>
            </p:nvSpPr>
            <p:spPr bwMode="auto">
              <a:xfrm>
                <a:off x="3381445" y="3429000"/>
                <a:ext cx="19995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26" name="Line 55"/>
              <p:cNvSpPr>
                <a:spLocks noChangeShapeType="1"/>
              </p:cNvSpPr>
              <p:nvPr/>
            </p:nvSpPr>
            <p:spPr bwMode="auto">
              <a:xfrm>
                <a:off x="3458255" y="3429000"/>
                <a:ext cx="19934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150" name="Group 149"/>
          <p:cNvGrpSpPr/>
          <p:nvPr/>
        </p:nvGrpSpPr>
        <p:grpSpPr>
          <a:xfrm>
            <a:off x="3200400" y="2699305"/>
            <a:ext cx="4938713" cy="914400"/>
            <a:chOff x="3200400" y="3429000"/>
            <a:chExt cx="4938713" cy="914400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629400" y="3657600"/>
              <a:ext cx="685800" cy="685800"/>
            </a:xfrm>
            <a:prstGeom prst="rect">
              <a:avLst/>
            </a:prstGeom>
            <a:solidFill>
              <a:srgbClr val="99FF66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sv-SE" i="1" dirty="0" smtClean="0"/>
                <a:t>t=4</a:t>
              </a:r>
              <a:endParaRPr lang="en-US" i="1" dirty="0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6172200" y="3810000"/>
              <a:ext cx="457200" cy="381000"/>
              <a:chOff x="6172200" y="3810000"/>
              <a:chExt cx="457200" cy="381000"/>
            </a:xfrm>
          </p:grpSpPr>
          <p:sp>
            <p:nvSpPr>
              <p:cNvPr id="43" name="Line 42"/>
              <p:cNvSpPr>
                <a:spLocks noChangeShapeType="1"/>
              </p:cNvSpPr>
              <p:nvPr/>
            </p:nvSpPr>
            <p:spPr bwMode="auto">
              <a:xfrm>
                <a:off x="6172200" y="3810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" name="Line 43"/>
              <p:cNvSpPr>
                <a:spLocks noChangeShapeType="1"/>
              </p:cNvSpPr>
              <p:nvPr/>
            </p:nvSpPr>
            <p:spPr bwMode="auto">
              <a:xfrm>
                <a:off x="6172200" y="38862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5" name="Line 44"/>
              <p:cNvSpPr>
                <a:spLocks noChangeShapeType="1"/>
              </p:cNvSpPr>
              <p:nvPr/>
            </p:nvSpPr>
            <p:spPr bwMode="auto">
              <a:xfrm>
                <a:off x="6172200" y="39624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6" name="Line 45"/>
              <p:cNvSpPr>
                <a:spLocks noChangeShapeType="1"/>
              </p:cNvSpPr>
              <p:nvPr/>
            </p:nvSpPr>
            <p:spPr bwMode="auto">
              <a:xfrm>
                <a:off x="6172200" y="40386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7" name="Line 46"/>
              <p:cNvSpPr>
                <a:spLocks noChangeShapeType="1"/>
              </p:cNvSpPr>
              <p:nvPr/>
            </p:nvSpPr>
            <p:spPr bwMode="auto">
              <a:xfrm>
                <a:off x="6172200" y="41148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8" name="Line 47"/>
              <p:cNvSpPr>
                <a:spLocks noChangeShapeType="1"/>
              </p:cNvSpPr>
              <p:nvPr/>
            </p:nvSpPr>
            <p:spPr bwMode="auto">
              <a:xfrm>
                <a:off x="6172200" y="4191000"/>
                <a:ext cx="45720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89" name="Freeform 176"/>
            <p:cNvSpPr>
              <a:spLocks/>
            </p:cNvSpPr>
            <p:nvPr/>
          </p:nvSpPr>
          <p:spPr bwMode="auto">
            <a:xfrm>
              <a:off x="6629400" y="3962400"/>
              <a:ext cx="381000" cy="381000"/>
            </a:xfrm>
            <a:custGeom>
              <a:avLst/>
              <a:gdLst/>
              <a:ahLst/>
              <a:cxnLst>
                <a:cxn ang="0">
                  <a:pos x="240" y="288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240" y="288"/>
                </a:cxn>
              </a:cxnLst>
              <a:rect l="0" t="0" r="r" b="b"/>
              <a:pathLst>
                <a:path w="240" h="288">
                  <a:moveTo>
                    <a:pt x="240" y="288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240" y="28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4" name="Freeform 181"/>
            <p:cNvSpPr>
              <a:spLocks/>
            </p:cNvSpPr>
            <p:nvPr/>
          </p:nvSpPr>
          <p:spPr bwMode="auto">
            <a:xfrm>
              <a:off x="5486400" y="3810000"/>
              <a:ext cx="685800" cy="381000"/>
            </a:xfrm>
            <a:custGeom>
              <a:avLst/>
              <a:gdLst/>
              <a:ahLst/>
              <a:cxnLst>
                <a:cxn ang="0">
                  <a:pos x="432" y="96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432" y="240"/>
                </a:cxn>
                <a:cxn ang="0">
                  <a:pos x="432" y="96"/>
                </a:cxn>
              </a:cxnLst>
              <a:rect l="0" t="0" r="r" b="b"/>
              <a:pathLst>
                <a:path w="432" h="240">
                  <a:moveTo>
                    <a:pt x="432" y="96"/>
                  </a:moveTo>
                  <a:lnTo>
                    <a:pt x="0" y="0"/>
                  </a:lnTo>
                  <a:lnTo>
                    <a:pt x="0" y="192"/>
                  </a:lnTo>
                  <a:lnTo>
                    <a:pt x="432" y="240"/>
                  </a:lnTo>
                  <a:lnTo>
                    <a:pt x="432" y="9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5" name="Freeform 183"/>
            <p:cNvSpPr>
              <a:spLocks/>
            </p:cNvSpPr>
            <p:nvPr/>
          </p:nvSpPr>
          <p:spPr bwMode="auto">
            <a:xfrm>
              <a:off x="4343400" y="3733800"/>
              <a:ext cx="685800" cy="533400"/>
            </a:xfrm>
            <a:custGeom>
              <a:avLst/>
              <a:gdLst/>
              <a:ahLst/>
              <a:cxnLst>
                <a:cxn ang="0">
                  <a:pos x="432" y="48"/>
                </a:cxn>
                <a:cxn ang="0">
                  <a:pos x="0" y="0"/>
                </a:cxn>
                <a:cxn ang="0">
                  <a:pos x="0" y="336"/>
                </a:cxn>
                <a:cxn ang="0">
                  <a:pos x="432" y="288"/>
                </a:cxn>
                <a:cxn ang="0">
                  <a:pos x="432" y="48"/>
                </a:cxn>
              </a:cxnLst>
              <a:rect l="0" t="0" r="r" b="b"/>
              <a:pathLst>
                <a:path w="432" h="336">
                  <a:moveTo>
                    <a:pt x="432" y="48"/>
                  </a:moveTo>
                  <a:lnTo>
                    <a:pt x="0" y="0"/>
                  </a:lnTo>
                  <a:lnTo>
                    <a:pt x="0" y="336"/>
                  </a:lnTo>
                  <a:lnTo>
                    <a:pt x="432" y="288"/>
                  </a:lnTo>
                  <a:lnTo>
                    <a:pt x="432" y="4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6" name="Freeform 184"/>
            <p:cNvSpPr>
              <a:spLocks/>
            </p:cNvSpPr>
            <p:nvPr/>
          </p:nvSpPr>
          <p:spPr bwMode="auto">
            <a:xfrm>
              <a:off x="3200400" y="3733800"/>
              <a:ext cx="685800" cy="533400"/>
            </a:xfrm>
            <a:custGeom>
              <a:avLst/>
              <a:gdLst/>
              <a:ahLst/>
              <a:cxnLst>
                <a:cxn ang="0">
                  <a:pos x="432" y="0"/>
                </a:cxn>
                <a:cxn ang="0">
                  <a:pos x="0" y="0"/>
                </a:cxn>
                <a:cxn ang="0">
                  <a:pos x="0" y="336"/>
                </a:cxn>
                <a:cxn ang="0">
                  <a:pos x="432" y="336"/>
                </a:cxn>
                <a:cxn ang="0">
                  <a:pos x="432" y="0"/>
                </a:cxn>
              </a:cxnLst>
              <a:rect l="0" t="0" r="r" b="b"/>
              <a:pathLst>
                <a:path w="432" h="336">
                  <a:moveTo>
                    <a:pt x="432" y="0"/>
                  </a:moveTo>
                  <a:lnTo>
                    <a:pt x="0" y="0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39999"/>
                  </a:schemeClr>
                </a:gs>
                <a:gs pos="100000">
                  <a:schemeClr val="accent2">
                    <a:gamma/>
                    <a:shade val="46275"/>
                    <a:invGamma/>
                    <a:alpha val="49001"/>
                  </a:schemeClr>
                </a:gs>
              </a:gsLst>
              <a:lin ang="5400000" scaled="1"/>
            </a:gradFill>
            <a:ln w="3175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3" name="Text Box 192"/>
            <p:cNvSpPr txBox="1">
              <a:spLocks noChangeArrowheads="1"/>
            </p:cNvSpPr>
            <p:nvPr/>
          </p:nvSpPr>
          <p:spPr bwMode="auto">
            <a:xfrm>
              <a:off x="7391400" y="3581400"/>
              <a:ext cx="747713" cy="579438"/>
            </a:xfrm>
            <a:prstGeom prst="rect">
              <a:avLst/>
            </a:prstGeom>
            <a:noFill/>
            <a:ln w="635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sv-SE" sz="3200">
                  <a:latin typeface="Century" pitchFamily="18" charset="0"/>
                </a:rPr>
                <a:t>. . .</a:t>
              </a:r>
              <a:endParaRPr lang="en-US" sz="3200" dirty="0">
                <a:latin typeface="Century" pitchFamily="18" charset="0"/>
              </a:endParaRPr>
            </a:p>
          </p:txBody>
        </p:sp>
        <p:grpSp>
          <p:nvGrpSpPr>
            <p:cNvPr id="127" name="Group 126"/>
            <p:cNvGrpSpPr/>
            <p:nvPr/>
          </p:nvGrpSpPr>
          <p:grpSpPr>
            <a:xfrm>
              <a:off x="6684275" y="3429000"/>
              <a:ext cx="429775" cy="228600"/>
              <a:chOff x="3227825" y="3429000"/>
              <a:chExt cx="429775" cy="228600"/>
            </a:xfrm>
          </p:grpSpPr>
          <p:sp>
            <p:nvSpPr>
              <p:cNvPr id="128" name="Line 52"/>
              <p:cNvSpPr>
                <a:spLocks noChangeShapeType="1"/>
              </p:cNvSpPr>
              <p:nvPr/>
            </p:nvSpPr>
            <p:spPr bwMode="auto">
              <a:xfrm>
                <a:off x="3227825" y="3429000"/>
                <a:ext cx="20117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29" name="Line 53"/>
              <p:cNvSpPr>
                <a:spLocks noChangeShapeType="1"/>
              </p:cNvSpPr>
              <p:nvPr/>
            </p:nvSpPr>
            <p:spPr bwMode="auto">
              <a:xfrm>
                <a:off x="3304635" y="3429000"/>
                <a:ext cx="20056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0" name="Line 54"/>
              <p:cNvSpPr>
                <a:spLocks noChangeShapeType="1"/>
              </p:cNvSpPr>
              <p:nvPr/>
            </p:nvSpPr>
            <p:spPr bwMode="auto">
              <a:xfrm>
                <a:off x="3381445" y="3429000"/>
                <a:ext cx="19995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1" name="Line 55"/>
              <p:cNvSpPr>
                <a:spLocks noChangeShapeType="1"/>
              </p:cNvSpPr>
              <p:nvPr/>
            </p:nvSpPr>
            <p:spPr bwMode="auto">
              <a:xfrm>
                <a:off x="3458255" y="3429000"/>
                <a:ext cx="199345" cy="22860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146" name="Group 145"/>
          <p:cNvGrpSpPr/>
          <p:nvPr/>
        </p:nvGrpSpPr>
        <p:grpSpPr>
          <a:xfrm>
            <a:off x="2421320" y="3621025"/>
            <a:ext cx="617478" cy="568984"/>
            <a:chOff x="2421320" y="4350720"/>
            <a:chExt cx="617478" cy="568984"/>
          </a:xfrm>
        </p:grpSpPr>
        <p:sp>
          <p:nvSpPr>
            <p:cNvPr id="106" name="TextBox 105"/>
            <p:cNvSpPr txBox="1"/>
            <p:nvPr/>
          </p:nvSpPr>
          <p:spPr>
            <a:xfrm>
              <a:off x="2421320" y="4581150"/>
              <a:ext cx="6174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7E0000"/>
                  </a:solidFill>
                  <a:effectLst>
                    <a:outerShdw blurRad="50800" dist="50800" dir="8040000" algn="ctr" rotWithShape="0">
                      <a:srgbClr val="000000">
                        <a:alpha val="35000"/>
                      </a:srgbClr>
                    </a:outerShdw>
                  </a:effectLst>
                  <a:latin typeface="Arial Black" pitchFamily="34" charset="0"/>
                </a:rPr>
                <a:t>Bad</a:t>
              </a:r>
              <a:endParaRPr lang="en-US" sz="1600" dirty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132" name="Line 50"/>
            <p:cNvSpPr>
              <a:spLocks noChangeShapeType="1"/>
            </p:cNvSpPr>
            <p:nvPr/>
          </p:nvSpPr>
          <p:spPr bwMode="auto">
            <a:xfrm>
              <a:off x="2421320" y="4350720"/>
              <a:ext cx="222500" cy="237750"/>
            </a:xfrm>
            <a:prstGeom prst="line">
              <a:avLst/>
            </a:prstGeom>
            <a:noFill/>
            <a:ln w="6350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3573470" y="3613705"/>
            <a:ext cx="617478" cy="576304"/>
            <a:chOff x="3573470" y="4343400"/>
            <a:chExt cx="617478" cy="576304"/>
          </a:xfrm>
        </p:grpSpPr>
        <p:sp>
          <p:nvSpPr>
            <p:cNvPr id="51" name="Line 50"/>
            <p:cNvSpPr>
              <a:spLocks noChangeShapeType="1"/>
            </p:cNvSpPr>
            <p:nvPr/>
          </p:nvSpPr>
          <p:spPr bwMode="auto">
            <a:xfrm>
              <a:off x="3581400" y="4343400"/>
              <a:ext cx="222500" cy="237750"/>
            </a:xfrm>
            <a:prstGeom prst="line">
              <a:avLst/>
            </a:prstGeom>
            <a:noFill/>
            <a:ln w="6350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573470" y="4581150"/>
              <a:ext cx="6174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7E0000"/>
                  </a:solidFill>
                  <a:effectLst>
                    <a:outerShdw blurRad="50800" dist="50800" dir="8040000" algn="ctr" rotWithShape="0">
                      <a:srgbClr val="000000">
                        <a:alpha val="35000"/>
                      </a:srgbClr>
                    </a:outerShdw>
                  </a:effectLst>
                  <a:latin typeface="Arial Black" pitchFamily="34" charset="0"/>
                </a:rPr>
                <a:t>Bad</a:t>
              </a:r>
              <a:endParaRPr lang="en-US" sz="1600" dirty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4725620" y="3621025"/>
            <a:ext cx="655883" cy="568984"/>
            <a:chOff x="4725620" y="4350720"/>
            <a:chExt cx="655883" cy="568984"/>
          </a:xfrm>
        </p:grpSpPr>
        <p:sp>
          <p:nvSpPr>
            <p:cNvPr id="133" name="Line 50"/>
            <p:cNvSpPr>
              <a:spLocks noChangeShapeType="1"/>
            </p:cNvSpPr>
            <p:nvPr/>
          </p:nvSpPr>
          <p:spPr bwMode="auto">
            <a:xfrm>
              <a:off x="4725620" y="4350720"/>
              <a:ext cx="222500" cy="237750"/>
            </a:xfrm>
            <a:prstGeom prst="line">
              <a:avLst/>
            </a:prstGeom>
            <a:noFill/>
            <a:ln w="6350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4764025" y="4581150"/>
              <a:ext cx="6174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7E0000"/>
                  </a:solidFill>
                  <a:effectLst>
                    <a:outerShdw blurRad="50800" dist="50800" dir="8040000" algn="ctr" rotWithShape="0">
                      <a:srgbClr val="000000">
                        <a:alpha val="35000"/>
                      </a:srgbClr>
                    </a:outerShdw>
                  </a:effectLst>
                  <a:latin typeface="Arial Black" pitchFamily="34" charset="0"/>
                </a:rPr>
                <a:t>Bad</a:t>
              </a:r>
              <a:endParaRPr lang="en-US" sz="1600" dirty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5839365" y="3621025"/>
            <a:ext cx="617478" cy="568984"/>
            <a:chOff x="5839365" y="4350720"/>
            <a:chExt cx="617478" cy="568984"/>
          </a:xfrm>
        </p:grpSpPr>
        <p:sp>
          <p:nvSpPr>
            <p:cNvPr id="134" name="Line 50"/>
            <p:cNvSpPr>
              <a:spLocks noChangeShapeType="1"/>
            </p:cNvSpPr>
            <p:nvPr/>
          </p:nvSpPr>
          <p:spPr bwMode="auto">
            <a:xfrm>
              <a:off x="5877770" y="4350720"/>
              <a:ext cx="222500" cy="237750"/>
            </a:xfrm>
            <a:prstGeom prst="line">
              <a:avLst/>
            </a:prstGeom>
            <a:noFill/>
            <a:ln w="6350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839365" y="4581150"/>
              <a:ext cx="6174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7E0000"/>
                  </a:solidFill>
                  <a:effectLst>
                    <a:outerShdw blurRad="50800" dist="50800" dir="8040000" algn="ctr" rotWithShape="0">
                      <a:srgbClr val="000000">
                        <a:alpha val="35000"/>
                      </a:srgbClr>
                    </a:outerShdw>
                  </a:effectLst>
                  <a:latin typeface="Arial Black" pitchFamily="34" charset="0"/>
                </a:rPr>
                <a:t>Bad</a:t>
              </a:r>
              <a:endParaRPr lang="en-US" sz="1600" dirty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6991515" y="3621025"/>
            <a:ext cx="655883" cy="568984"/>
            <a:chOff x="6991515" y="4350720"/>
            <a:chExt cx="655883" cy="568984"/>
          </a:xfrm>
        </p:grpSpPr>
        <p:sp>
          <p:nvSpPr>
            <p:cNvPr id="135" name="Line 50"/>
            <p:cNvSpPr>
              <a:spLocks noChangeShapeType="1"/>
            </p:cNvSpPr>
            <p:nvPr/>
          </p:nvSpPr>
          <p:spPr bwMode="auto">
            <a:xfrm>
              <a:off x="6991515" y="4350720"/>
              <a:ext cx="222500" cy="237750"/>
            </a:xfrm>
            <a:prstGeom prst="line">
              <a:avLst/>
            </a:prstGeom>
            <a:noFill/>
            <a:ln w="6350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7029920" y="4581150"/>
              <a:ext cx="6174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7E0000"/>
                  </a:solidFill>
                  <a:effectLst>
                    <a:outerShdw blurRad="50800" dist="50800" dir="8040000" algn="ctr" rotWithShape="0">
                      <a:srgbClr val="000000">
                        <a:alpha val="35000"/>
                      </a:srgbClr>
                    </a:outerShdw>
                  </a:effectLst>
                  <a:latin typeface="Arial Black" pitchFamily="34" charset="0"/>
                </a:rPr>
                <a:t>Bad</a:t>
              </a:r>
              <a:endParaRPr lang="en-US" sz="1600" dirty="0">
                <a:solidFill>
                  <a:srgbClr val="7E0000"/>
                </a:solidFill>
                <a:effectLst>
                  <a:outerShdw blurRad="50800" dist="50800" dir="8040000" algn="ctr" rotWithShape="0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sp>
        <p:nvSpPr>
          <p:cNvPr id="155" name="TextBox 154"/>
          <p:cNvSpPr txBox="1"/>
          <p:nvPr/>
        </p:nvSpPr>
        <p:spPr>
          <a:xfrm>
            <a:off x="539475" y="4273910"/>
            <a:ext cx="3680559" cy="1846659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56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182880" tIns="91440" rIns="182880" bIns="91440" rtlCol="0">
            <a:spAutoFit/>
          </a:bodyPr>
          <a:lstStyle/>
          <a:p>
            <a:pPr marL="0" lvl="1"/>
            <a:r>
              <a:rPr lang="sv-SE" b="1" smtClean="0"/>
              <a:t>for</a:t>
            </a:r>
            <a:r>
              <a:rPr lang="sv-SE" smtClean="0"/>
              <a:t> </a:t>
            </a:r>
            <a:r>
              <a:rPr lang="sv-SE" i="1" smtClean="0">
                <a:solidFill>
                  <a:srgbClr val="C00000"/>
                </a:solidFill>
              </a:rPr>
              <a:t>k</a:t>
            </a:r>
            <a:r>
              <a:rPr lang="sv-SE" smtClean="0"/>
              <a:t> </a:t>
            </a:r>
            <a:r>
              <a:rPr lang="sv-SE" b="1" smtClean="0"/>
              <a:t>in</a:t>
            </a:r>
            <a:r>
              <a:rPr lang="sv-SE" smtClean="0"/>
              <a:t> 1..</a:t>
            </a:r>
            <a:r>
              <a:rPr lang="sv-SE" smtClean="0">
                <a:latin typeface="OpenSymbol"/>
                <a:ea typeface="OpenSymbol"/>
              </a:rPr>
              <a:t>:</a:t>
            </a:r>
            <a:endParaRPr lang="sv-SE" smtClean="0"/>
          </a:p>
          <a:p>
            <a:pPr marL="0" lvl="1"/>
            <a:r>
              <a:rPr lang="sv-SE" smtClean="0"/>
              <a:t>    </a:t>
            </a:r>
            <a:r>
              <a:rPr lang="sv-SE" i="1" smtClean="0">
                <a:solidFill>
                  <a:srgbClr val="C00000"/>
                </a:solidFill>
              </a:rPr>
              <a:t>p</a:t>
            </a:r>
            <a:r>
              <a:rPr lang="sv-SE" baseline="-18000" smtClean="0">
                <a:solidFill>
                  <a:srgbClr val="C00000"/>
                </a:solidFill>
              </a:rPr>
              <a:t>bad </a:t>
            </a:r>
            <a:r>
              <a:rPr lang="sv-SE" smtClean="0"/>
              <a:t> = CNF(logic cone of </a:t>
            </a:r>
            <a:r>
              <a:rPr lang="sv-SE" b="1" smtClean="0">
                <a:solidFill>
                  <a:srgbClr val="C00000"/>
                </a:solidFill>
              </a:rPr>
              <a:t>Bad</a:t>
            </a:r>
            <a:r>
              <a:rPr lang="sv-SE" b="1" baseline="-18000" smtClean="0">
                <a:solidFill>
                  <a:srgbClr val="C00000"/>
                </a:solidFill>
              </a:rPr>
              <a:t>k</a:t>
            </a:r>
            <a:r>
              <a:rPr lang="sv-SE" smtClean="0"/>
              <a:t>)</a:t>
            </a:r>
          </a:p>
          <a:p>
            <a:pPr marL="0" lvl="1"/>
            <a:r>
              <a:rPr lang="sv-SE" smtClean="0"/>
              <a:t>    </a:t>
            </a:r>
            <a:r>
              <a:rPr lang="sv-SE" b="1" smtClean="0"/>
              <a:t>if</a:t>
            </a:r>
            <a:r>
              <a:rPr lang="sv-SE" smtClean="0"/>
              <a:t> (</a:t>
            </a:r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solve</a:t>
            </a:r>
            <a:r>
              <a:rPr lang="sv-SE" smtClean="0"/>
              <a:t>(</a:t>
            </a:r>
            <a:r>
              <a:rPr lang="sv-SE" smtClean="0">
                <a:solidFill>
                  <a:srgbClr val="C00000"/>
                </a:solidFill>
              </a:rPr>
              <a:t>{</a:t>
            </a:r>
            <a:r>
              <a:rPr lang="sv-SE" i="1" smtClean="0">
                <a:solidFill>
                  <a:srgbClr val="C00000"/>
                </a:solidFill>
              </a:rPr>
              <a:t>p</a:t>
            </a:r>
            <a:r>
              <a:rPr lang="sv-SE" baseline="-18000" smtClean="0">
                <a:solidFill>
                  <a:srgbClr val="C00000"/>
                </a:solidFill>
              </a:rPr>
              <a:t>bad</a:t>
            </a:r>
            <a:r>
              <a:rPr lang="sv-SE" smtClean="0">
                <a:solidFill>
                  <a:srgbClr val="C00000"/>
                </a:solidFill>
              </a:rPr>
              <a:t>}</a:t>
            </a:r>
            <a:r>
              <a:rPr lang="sv-SE" smtClean="0"/>
              <a:t>))</a:t>
            </a:r>
          </a:p>
          <a:p>
            <a:pPr marL="0" lvl="1"/>
            <a:r>
              <a:rPr lang="sv-SE" smtClean="0"/>
              <a:t>         </a:t>
            </a:r>
            <a:r>
              <a:rPr lang="sv-SE" b="1" smtClean="0"/>
              <a:t>return</a:t>
            </a:r>
            <a:r>
              <a:rPr lang="sv-SE" smtClean="0"/>
              <a:t> Counter</a:t>
            </a:r>
            <a:r>
              <a:rPr lang="sv-SE" sz="1600" smtClean="0"/>
              <a:t>Example</a:t>
            </a:r>
            <a:endParaRPr lang="sv-SE" smtClean="0"/>
          </a:p>
          <a:p>
            <a:pPr marL="0" lvl="1"/>
            <a:r>
              <a:rPr lang="sv-SE" i="1" smtClean="0">
                <a:solidFill>
                  <a:schemeClr val="accent2">
                    <a:lumMod val="75000"/>
                  </a:schemeClr>
                </a:solidFill>
              </a:rPr>
              <a:t>    addClause</a:t>
            </a:r>
            <a:r>
              <a:rPr lang="sv-SE" smtClean="0"/>
              <a:t>(</a:t>
            </a:r>
            <a:r>
              <a:rPr lang="sv-SE" smtClean="0">
                <a:solidFill>
                  <a:srgbClr val="C00000"/>
                </a:solidFill>
              </a:rPr>
              <a:t>{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p</a:t>
            </a:r>
            <a:r>
              <a:rPr lang="sv-SE" baseline="-18000" smtClean="0">
                <a:solidFill>
                  <a:srgbClr val="C00000"/>
                </a:solidFill>
              </a:rPr>
              <a:t>bad</a:t>
            </a:r>
            <a:r>
              <a:rPr lang="sv-SE" smtClean="0">
                <a:solidFill>
                  <a:srgbClr val="C00000"/>
                </a:solidFill>
              </a:rPr>
              <a:t>}</a:t>
            </a:r>
            <a:r>
              <a:rPr lang="sv-SE" smtClean="0"/>
              <a:t>)</a:t>
            </a:r>
          </a:p>
          <a:p>
            <a:endParaRPr lang="en-US" dirty="0"/>
          </a:p>
        </p:txBody>
      </p:sp>
      <p:sp>
        <p:nvSpPr>
          <p:cNvPr id="156" name="TextBox 155"/>
          <p:cNvSpPr txBox="1"/>
          <p:nvPr/>
        </p:nvSpPr>
        <p:spPr>
          <a:xfrm>
            <a:off x="4802430" y="4312315"/>
            <a:ext cx="368688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smtClean="0"/>
              <a:t>Questions</a:t>
            </a:r>
          </a:p>
          <a:p>
            <a:endParaRPr lang="sv-SE" sz="500" b="1" smtClean="0"/>
          </a:p>
          <a:p>
            <a:pPr marL="233363" indent="-174625">
              <a:buFont typeface="Arial" pitchFamily="34" charset="0"/>
              <a:buChar char="•"/>
            </a:pPr>
            <a:r>
              <a:rPr lang="sv-SE" smtClean="0"/>
              <a:t>Why grow trace ”forward”?</a:t>
            </a:r>
          </a:p>
          <a:p>
            <a:pPr marL="233363" indent="-174625">
              <a:buFont typeface="Arial" pitchFamily="34" charset="0"/>
              <a:buChar char="•"/>
            </a:pPr>
            <a:r>
              <a:rPr lang="sv-SE" smtClean="0"/>
              <a:t>Increase by more than one frame at a time?</a:t>
            </a:r>
          </a:p>
          <a:p>
            <a:pPr marL="233363" indent="-174625">
              <a:buFont typeface="Arial" pitchFamily="34" charset="0"/>
              <a:buChar char="•"/>
            </a:pPr>
            <a:r>
              <a:rPr lang="sv-SE" smtClean="0"/>
              <a:t>How about SAT preprocessing?</a:t>
            </a:r>
          </a:p>
          <a:p>
            <a:pPr marL="233363" indent="-174625">
              <a:buFont typeface="Arial" pitchFamily="34" charset="0"/>
              <a:buChar char="•"/>
            </a:pPr>
            <a:r>
              <a:rPr lang="sv-SE" smtClean="0"/>
              <a:t>Better just skip incremental SAT?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74625" indent="-174625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sv-SE" smtClean="0"/>
              <a:t>SAT-solvers are implication engines.</a:t>
            </a:r>
          </a:p>
          <a:p>
            <a:pPr marL="174625" indent="-174625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sv-SE" smtClean="0"/>
              <a:t>Clauses are the ”assembly language” of propositional reasoning.</a:t>
            </a:r>
          </a:p>
          <a:p>
            <a:pPr marL="174625" indent="-174625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sv-SE" smtClean="0"/>
              <a:t>Two important techniques of CDCL solvers are:</a:t>
            </a:r>
          </a:p>
          <a:p>
            <a:pPr marL="690563" lvl="1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sv-SE" smtClean="0"/>
              <a:t>Conflict analysis</a:t>
            </a:r>
          </a:p>
          <a:p>
            <a:pPr marL="690563" lvl="1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sv-SE" smtClean="0"/>
              <a:t>Variable activity</a:t>
            </a:r>
          </a:p>
          <a:p>
            <a:pPr marL="174625" indent="-174625">
              <a:spcAft>
                <a:spcPts val="600"/>
              </a:spcAft>
              <a:buFont typeface="Arial" pitchFamily="34" charset="0"/>
              <a:buChar char="•"/>
            </a:pPr>
            <a:r>
              <a:rPr lang="sv-SE" smtClean="0"/>
              <a:t>Most applications use </a:t>
            </a:r>
            <a:r>
              <a:rPr lang="sv-SE" i="1" smtClean="0"/>
              <a:t>incremental</a:t>
            </a:r>
            <a:r>
              <a:rPr lang="sv-SE" smtClean="0"/>
              <a:t> SAT and encode an </a:t>
            </a:r>
            <a:r>
              <a:rPr lang="sv-SE" i="1" smtClean="0"/>
              <a:t>abstraction</a:t>
            </a:r>
            <a:r>
              <a:rPr lang="sv-SE" smtClean="0"/>
              <a:t> of the real problem.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SAT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literal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C00000"/>
                </a:solidFill>
              </a:rPr>
              <a:t>p</a:t>
            </a:r>
            <a:r>
              <a:rPr lang="en-US" dirty="0" smtClean="0"/>
              <a:t> is a variable 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dirty="0" smtClean="0"/>
              <a:t> or its negation </a:t>
            </a:r>
            <a:r>
              <a:rPr lang="en-US" sz="2800" b="1" baseline="20000" dirty="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clause </a:t>
            </a:r>
            <a:r>
              <a:rPr lang="en-US" i="1" dirty="0" smtClean="0">
                <a:solidFill>
                  <a:srgbClr val="C00000"/>
                </a:solidFill>
              </a:rPr>
              <a:t>C</a:t>
            </a:r>
            <a:r>
              <a:rPr lang="en-US" dirty="0" smtClean="0"/>
              <a:t> is a disjunction of literals:  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2</a:t>
            </a:r>
            <a:r>
              <a:rPr lang="en-US" dirty="0" smtClean="0"/>
              <a:t> </a:t>
            </a:r>
            <a:r>
              <a:rPr lang="en-US" smtClean="0">
                <a:solidFill>
                  <a:srgbClr val="C00000"/>
                </a:solidFill>
                <a:latin typeface="OpenSymbol"/>
                <a:ea typeface="OpenSymbol"/>
              </a:rPr>
              <a:t>∨</a:t>
            </a:r>
            <a:r>
              <a:rPr lang="en-US" i="1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en-US" sz="2800" baseline="20000" smtClean="0">
                <a:solidFill>
                  <a:srgbClr val="C00000"/>
                </a:solidFill>
                <a:latin typeface="OpenSymbol"/>
                <a:ea typeface="OpenSymbol"/>
                <a:sym typeface="Symbol"/>
              </a:rPr>
              <a:t>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41</a:t>
            </a:r>
            <a:r>
              <a:rPr lang="en-US" baseline="3000" dirty="0" smtClean="0">
                <a:solidFill>
                  <a:srgbClr val="C00000"/>
                </a:solidFill>
                <a:latin typeface="OpenSymbol"/>
                <a:ea typeface="OpenSymbol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∨</a:t>
            </a:r>
            <a:r>
              <a:rPr lang="en-US" i="1" dirty="0" smtClean="0">
                <a:solidFill>
                  <a:srgbClr val="C00000"/>
                </a:solidFill>
              </a:rPr>
              <a:t> 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15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CNF</a:t>
            </a:r>
            <a:r>
              <a:rPr lang="en-US" dirty="0" smtClean="0"/>
              <a:t> is a conjunction of clauses:</a:t>
            </a:r>
            <a:endParaRPr lang="en-US" b="1" dirty="0" smtClean="0">
              <a:solidFill>
                <a:srgbClr val="C00000"/>
              </a:solidFill>
            </a:endParaRPr>
          </a:p>
          <a:p>
            <a:pPr lvl="1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2</a:t>
            </a:r>
            <a:r>
              <a:rPr lang="en-US" dirty="0" smtClean="0"/>
              <a:t> </a:t>
            </a:r>
            <a:r>
              <a:rPr lang="en-US" baseline="3000" dirty="0" smtClean="0">
                <a:solidFill>
                  <a:srgbClr val="C00000"/>
                </a:solidFill>
                <a:latin typeface="OpenSymbol"/>
                <a:ea typeface="OpenSymbol"/>
              </a:rPr>
              <a:t>∨</a:t>
            </a:r>
            <a:r>
              <a:rPr lang="en-US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en-US" sz="2400" b="1" baseline="20000" dirty="0" smtClean="0">
                <a:solidFill>
                  <a:srgbClr val="C00000"/>
                </a:solidFill>
                <a:latin typeface="OpenSymbol"/>
                <a:ea typeface="OpenSymbol"/>
                <a:sym typeface="Symbol"/>
              </a:rPr>
              <a:t>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41</a:t>
            </a:r>
            <a:r>
              <a:rPr lang="en-US" baseline="3000" dirty="0" smtClean="0">
                <a:solidFill>
                  <a:srgbClr val="C00000"/>
                </a:solidFill>
                <a:latin typeface="OpenSymbol"/>
                <a:ea typeface="OpenSymbol"/>
              </a:rPr>
              <a:t> </a:t>
            </a:r>
            <a:r>
              <a:rPr lang="en-US" baseline="3000" dirty="0" smtClean="0">
                <a:solidFill>
                  <a:srgbClr val="C00000"/>
                </a:solidFill>
                <a:latin typeface="OpenSymbol"/>
                <a:ea typeface="OpenSymbol"/>
              </a:rPr>
              <a:t>∨ 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15</a:t>
            </a:r>
            <a:r>
              <a:rPr lang="en-US" dirty="0" smtClean="0">
                <a:solidFill>
                  <a:srgbClr val="C00000"/>
                </a:solidFill>
              </a:rPr>
              <a:t>)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∧</a:t>
            </a:r>
            <a:r>
              <a:rPr lang="en-US" dirty="0" smtClean="0">
                <a:solidFill>
                  <a:srgbClr val="C00000"/>
                </a:solidFill>
              </a:rPr>
              <a:t> (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6</a:t>
            </a:r>
            <a:r>
              <a:rPr lang="en-US" baseline="3000" dirty="0" smtClean="0">
                <a:solidFill>
                  <a:srgbClr val="C00000"/>
                </a:solidFill>
                <a:latin typeface="OpenSymbol"/>
                <a:ea typeface="OpenSymbol"/>
              </a:rPr>
              <a:t> ∨ </a:t>
            </a:r>
            <a:r>
              <a:rPr lang="en-US" sz="2400" b="1" baseline="20000" dirty="0" smtClean="0">
                <a:solidFill>
                  <a:srgbClr val="C00000"/>
                </a:solidFill>
                <a:latin typeface="OpenSymbol"/>
                <a:ea typeface="OpenSymbol"/>
                <a:sym typeface="Symbol"/>
              </a:rPr>
              <a:t>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)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∧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31</a:t>
            </a:r>
            <a:r>
              <a:rPr lang="en-US" dirty="0" smtClean="0"/>
              <a:t> </a:t>
            </a:r>
            <a:r>
              <a:rPr lang="en-US" baseline="3000" dirty="0" smtClean="0">
                <a:solidFill>
                  <a:srgbClr val="C00000"/>
                </a:solidFill>
                <a:latin typeface="OpenSymbol"/>
                <a:ea typeface="OpenSymbol"/>
              </a:rPr>
              <a:t>∨</a:t>
            </a:r>
            <a:r>
              <a:rPr lang="en-US" sz="2000" b="1" baseline="20000" dirty="0" smtClean="0">
                <a:solidFill>
                  <a:srgbClr val="C00000"/>
                </a:solidFill>
                <a:latin typeface="OpenSymbol"/>
                <a:ea typeface="OpenSymbol"/>
              </a:rPr>
              <a:t> </a:t>
            </a:r>
            <a:r>
              <a:rPr lang="en-US" sz="2400" b="1" baseline="20000" dirty="0" smtClean="0">
                <a:solidFill>
                  <a:srgbClr val="C00000"/>
                </a:solidFill>
                <a:latin typeface="OpenSymbol"/>
                <a:ea typeface="OpenSymbol"/>
                <a:sym typeface="Symbol"/>
              </a:rPr>
              <a:t>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41</a:t>
            </a:r>
            <a:r>
              <a:rPr lang="en-US" dirty="0" smtClean="0"/>
              <a:t> </a:t>
            </a:r>
            <a:r>
              <a:rPr lang="en-US" baseline="3000" dirty="0" smtClean="0">
                <a:solidFill>
                  <a:srgbClr val="C00000"/>
                </a:solidFill>
                <a:latin typeface="OpenSymbol"/>
                <a:ea typeface="OpenSymbol"/>
              </a:rPr>
              <a:t>∨</a:t>
            </a:r>
            <a:r>
              <a:rPr lang="en-US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en-US" sz="2400" b="1" baseline="20000" dirty="0" smtClean="0">
                <a:solidFill>
                  <a:srgbClr val="C00000"/>
                </a:solidFill>
                <a:latin typeface="OpenSymbol"/>
                <a:ea typeface="OpenSymbol"/>
                <a:sym typeface="Symbol"/>
              </a:rPr>
              <a:t>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6</a:t>
            </a:r>
            <a:r>
              <a:rPr lang="en-US" baseline="3000" dirty="0" smtClean="0">
                <a:solidFill>
                  <a:srgbClr val="C00000"/>
                </a:solidFill>
                <a:latin typeface="OpenSymbol"/>
                <a:ea typeface="OpenSymbol"/>
              </a:rPr>
              <a:t> </a:t>
            </a:r>
            <a:r>
              <a:rPr lang="en-US" baseline="3000" dirty="0" smtClean="0">
                <a:solidFill>
                  <a:srgbClr val="C00000"/>
                </a:solidFill>
                <a:latin typeface="OpenSymbol"/>
                <a:ea typeface="OpenSymbol"/>
              </a:rPr>
              <a:t>∨ </a:t>
            </a:r>
            <a:r>
              <a:rPr lang="en-US" i="1" dirty="0" smtClean="0">
                <a:solidFill>
                  <a:srgbClr val="C00000"/>
                </a:solidFill>
              </a:rPr>
              <a:t>x</a:t>
            </a:r>
            <a:r>
              <a:rPr lang="en-US" i="1" baseline="-20000" dirty="0" smtClean="0">
                <a:solidFill>
                  <a:srgbClr val="C00000"/>
                </a:solidFill>
                <a:latin typeface="Book Antiqua" pitchFamily="18" charset="0"/>
              </a:rPr>
              <a:t>156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b="1" dirty="0" smtClean="0"/>
              <a:t>SAT-problem</a:t>
            </a:r>
            <a:r>
              <a:rPr lang="en-US" dirty="0" smtClean="0"/>
              <a:t> is:</a:t>
            </a:r>
          </a:p>
          <a:p>
            <a:pPr lvl="1"/>
            <a:r>
              <a:rPr lang="en-US" dirty="0" smtClean="0"/>
              <a:t>Find a boolean assignment</a:t>
            </a:r>
          </a:p>
          <a:p>
            <a:pPr lvl="1"/>
            <a:r>
              <a:rPr lang="en-US" dirty="0" smtClean="0"/>
              <a:t>such that each clause has a true literal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First problem shown to be NP-complete (1971)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What’s a clause?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32675"/>
            <a:ext cx="5036520" cy="53766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v-SE" smtClean="0"/>
              <a:t>A clause of size </a:t>
            </a:r>
            <a:r>
              <a:rPr lang="sv-SE" i="1" smtClean="0">
                <a:solidFill>
                  <a:srgbClr val="0070C0"/>
                </a:solidFill>
              </a:rPr>
              <a:t>n</a:t>
            </a:r>
            <a:r>
              <a:rPr lang="sv-SE" smtClean="0"/>
              <a:t> can be viewed</a:t>
            </a:r>
            <a:br>
              <a:rPr lang="sv-SE" smtClean="0"/>
            </a:br>
            <a:r>
              <a:rPr lang="sv-SE" smtClean="0"/>
              <a:t>as </a:t>
            </a:r>
            <a:r>
              <a:rPr lang="sv-SE" i="1" smtClean="0">
                <a:solidFill>
                  <a:srgbClr val="0070C0"/>
                </a:solidFill>
              </a:rPr>
              <a:t>n</a:t>
            </a:r>
            <a:r>
              <a:rPr lang="sv-SE" smtClean="0"/>
              <a:t> propagation rules:</a:t>
            </a:r>
            <a:r>
              <a:rPr lang="sv-SE" sz="1600" smtClean="0"/>
              <a:t/>
            </a:r>
            <a:br>
              <a:rPr lang="sv-SE" sz="1600" smtClean="0"/>
            </a:br>
            <a:r>
              <a:rPr lang="sv-SE" smtClean="0"/>
              <a:t>	</a:t>
            </a:r>
            <a:r>
              <a:rPr lang="en-US" i="1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∨</a:t>
            </a:r>
            <a:r>
              <a:rPr lang="en-US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en-US" i="1" dirty="0" smtClean="0">
                <a:solidFill>
                  <a:srgbClr val="C00000"/>
                </a:solidFill>
              </a:rPr>
              <a:t>b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∨</a:t>
            </a:r>
            <a:r>
              <a:rPr lang="en-US" i="1" dirty="0" smtClean="0">
                <a:solidFill>
                  <a:srgbClr val="C00000"/>
                </a:solidFill>
              </a:rPr>
              <a:t> c</a:t>
            </a:r>
            <a:endParaRPr lang="en-US" i="1" baseline="-200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sv-SE" smtClean="0"/>
              <a:t>is equivalent to:</a:t>
            </a:r>
          </a:p>
          <a:p>
            <a:pPr>
              <a:buNone/>
            </a:pPr>
            <a:r>
              <a:rPr lang="sv-SE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en-US" i="1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∧</a:t>
            </a:r>
            <a:r>
              <a:rPr lang="en-US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en-US" i="1" dirty="0" smtClean="0">
                <a:solidFill>
                  <a:srgbClr val="C00000"/>
                </a:solidFill>
              </a:rPr>
              <a:t>b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</a:t>
            </a:r>
            <a:r>
              <a:rPr lang="en-US" i="1" dirty="0" smtClean="0">
                <a:solidFill>
                  <a:srgbClr val="C00000"/>
                </a:solidFill>
              </a:rPr>
              <a:t> c</a:t>
            </a:r>
            <a:endParaRPr lang="en-US" i="1" baseline="-200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sv-SE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en-US" i="1" dirty="0" smtClean="0">
                <a:solidFill>
                  <a:srgbClr val="C00000"/>
                </a:solidFill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∧</a:t>
            </a:r>
            <a:r>
              <a:rPr lang="en-US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en-US" i="1" dirty="0" smtClean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</a:t>
            </a:r>
            <a:r>
              <a:rPr lang="en-US" i="1" dirty="0" smtClean="0">
                <a:solidFill>
                  <a:srgbClr val="C00000"/>
                </a:solidFill>
              </a:rPr>
              <a:t> b</a:t>
            </a:r>
            <a:endParaRPr lang="en-US" i="1" baseline="-200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sv-SE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en-US" i="1" dirty="0" smtClean="0">
                <a:solidFill>
                  <a:srgbClr val="C00000"/>
                </a:solidFill>
              </a:rPr>
              <a:t>b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∧</a:t>
            </a:r>
            <a:r>
              <a:rPr lang="en-US" i="1" dirty="0" smtClean="0">
                <a:solidFill>
                  <a:srgbClr val="C00000"/>
                </a:solidFill>
                <a:latin typeface="Book Antiqua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en-US" i="1" dirty="0" smtClean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OpenSymbol"/>
                <a:ea typeface="OpenSymbol"/>
              </a:rPr>
              <a:t></a:t>
            </a:r>
            <a:r>
              <a:rPr lang="en-US" i="1" dirty="0" smtClean="0">
                <a:solidFill>
                  <a:srgbClr val="C00000"/>
                </a:solidFill>
              </a:rPr>
              <a:t> a</a:t>
            </a:r>
            <a:endParaRPr lang="en-US" i="1" baseline="-200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sv-SE" b="1" smtClean="0"/>
              <a:t>Example:</a:t>
            </a:r>
            <a:r>
              <a:rPr lang="sv-SE" smtClean="0"/>
              <a:t> Consider the constraint</a:t>
            </a:r>
          </a:p>
          <a:p>
            <a:pPr>
              <a:buNone/>
            </a:pPr>
            <a:r>
              <a:rPr lang="sv-SE" smtClean="0"/>
              <a:t>	</a:t>
            </a:r>
            <a:r>
              <a:rPr lang="sv-SE" i="1" smtClean="0">
                <a:solidFill>
                  <a:srgbClr val="C00000"/>
                </a:solidFill>
              </a:rPr>
              <a:t>t</a:t>
            </a:r>
            <a:r>
              <a:rPr lang="sv-SE" smtClean="0"/>
              <a:t> = A</a:t>
            </a:r>
            <a:r>
              <a:rPr lang="sv-SE" sz="2400" smtClean="0"/>
              <a:t>ND</a:t>
            </a:r>
            <a:r>
              <a:rPr lang="sv-SE" smtClean="0"/>
              <a:t>(</a:t>
            </a:r>
            <a:r>
              <a:rPr lang="sv-SE" i="1" smtClean="0">
                <a:solidFill>
                  <a:srgbClr val="C00000"/>
                </a:solidFill>
              </a:rPr>
              <a:t>x</a:t>
            </a:r>
            <a:r>
              <a:rPr lang="sv-SE" smtClean="0"/>
              <a:t>, </a:t>
            </a:r>
            <a:r>
              <a:rPr lang="sv-SE" i="1" smtClean="0">
                <a:solidFill>
                  <a:srgbClr val="C00000"/>
                </a:solidFill>
              </a:rPr>
              <a:t>y</a:t>
            </a:r>
            <a:r>
              <a:rPr lang="sv-SE" smtClean="0"/>
              <a:t>)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39365" y="1114926"/>
            <a:ext cx="2803565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v-SE" i="1" smtClean="0">
                <a:solidFill>
                  <a:srgbClr val="C00000"/>
                </a:solidFill>
              </a:rPr>
              <a:t>x</a:t>
            </a:r>
            <a:r>
              <a:rPr lang="sv-SE" smtClean="0">
                <a:solidFill>
                  <a:srgbClr val="C00000"/>
                </a:solidFill>
              </a:rPr>
              <a:t>=0</a:t>
            </a:r>
            <a:r>
              <a:rPr lang="sv-SE" smtClean="0"/>
              <a:t>  </a:t>
            </a:r>
            <a:r>
              <a:rPr lang="sv-SE" smtClean="0">
                <a:latin typeface="OpenSymbol"/>
                <a:ea typeface="OpenSymbol"/>
              </a:rPr>
              <a:t> </a:t>
            </a:r>
            <a:r>
              <a:rPr lang="sv-SE" i="1" smtClean="0">
                <a:solidFill>
                  <a:srgbClr val="C00000"/>
                </a:solidFill>
              </a:rPr>
              <a:t>t</a:t>
            </a:r>
            <a:r>
              <a:rPr lang="sv-SE" smtClean="0">
                <a:solidFill>
                  <a:srgbClr val="C00000"/>
                </a:solidFill>
              </a:rPr>
              <a:t>=0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sv-SE" i="1" smtClean="0">
                <a:solidFill>
                  <a:srgbClr val="C00000"/>
                </a:solidFill>
              </a:rPr>
              <a:t>y</a:t>
            </a:r>
            <a:r>
              <a:rPr lang="sv-SE" smtClean="0">
                <a:solidFill>
                  <a:srgbClr val="C00000"/>
                </a:solidFill>
              </a:rPr>
              <a:t>=0</a:t>
            </a:r>
            <a:r>
              <a:rPr lang="sv-SE" smtClean="0"/>
              <a:t>  </a:t>
            </a:r>
            <a:r>
              <a:rPr lang="sv-SE" smtClean="0">
                <a:latin typeface="OpenSymbol"/>
                <a:ea typeface="OpenSymbol"/>
              </a:rPr>
              <a:t> </a:t>
            </a:r>
            <a:r>
              <a:rPr lang="sv-SE" i="1" smtClean="0">
                <a:solidFill>
                  <a:srgbClr val="C00000"/>
                </a:solidFill>
              </a:rPr>
              <a:t>t</a:t>
            </a:r>
            <a:r>
              <a:rPr lang="sv-SE" smtClean="0">
                <a:solidFill>
                  <a:srgbClr val="C00000"/>
                </a:solidFill>
              </a:rPr>
              <a:t>=0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sv-SE" i="1" smtClean="0">
                <a:solidFill>
                  <a:srgbClr val="C00000"/>
                </a:solidFill>
              </a:rPr>
              <a:t>x</a:t>
            </a:r>
            <a:r>
              <a:rPr lang="sv-SE" smtClean="0">
                <a:solidFill>
                  <a:srgbClr val="C00000"/>
                </a:solidFill>
              </a:rPr>
              <a:t>=1</a:t>
            </a:r>
            <a:r>
              <a:rPr lang="sv-SE" smtClean="0"/>
              <a:t> and </a:t>
            </a:r>
            <a:r>
              <a:rPr lang="sv-SE" i="1" smtClean="0">
                <a:solidFill>
                  <a:srgbClr val="C00000"/>
                </a:solidFill>
              </a:rPr>
              <a:t>y</a:t>
            </a:r>
            <a:r>
              <a:rPr lang="sv-SE" smtClean="0">
                <a:solidFill>
                  <a:srgbClr val="C00000"/>
                </a:solidFill>
              </a:rPr>
              <a:t>=1</a:t>
            </a:r>
            <a:r>
              <a:rPr lang="sv-SE" smtClean="0"/>
              <a:t>  </a:t>
            </a:r>
            <a:r>
              <a:rPr lang="sv-SE" smtClean="0">
                <a:latin typeface="OpenSymbol"/>
                <a:ea typeface="OpenSymbol"/>
              </a:rPr>
              <a:t> </a:t>
            </a:r>
            <a:r>
              <a:rPr lang="sv-SE" i="1" smtClean="0">
                <a:solidFill>
                  <a:srgbClr val="C00000"/>
                </a:solidFill>
              </a:rPr>
              <a:t>t</a:t>
            </a:r>
            <a:r>
              <a:rPr lang="sv-SE" smtClean="0">
                <a:solidFill>
                  <a:srgbClr val="C00000"/>
                </a:solidFill>
              </a:rPr>
              <a:t>=1</a:t>
            </a:r>
            <a:endParaRPr lang="sv-SE" smtClean="0"/>
          </a:p>
        </p:txBody>
      </p:sp>
      <p:sp>
        <p:nvSpPr>
          <p:cNvPr id="5" name="TextBox 4"/>
          <p:cNvSpPr txBox="1"/>
          <p:nvPr/>
        </p:nvSpPr>
        <p:spPr>
          <a:xfrm>
            <a:off x="5839365" y="2238445"/>
            <a:ext cx="2803565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dirty="0" smtClean="0">
                <a:solidFill>
                  <a:srgbClr val="C00000"/>
                </a:solidFill>
              </a:rPr>
              <a:t>x</a:t>
            </a:r>
            <a:r>
              <a:rPr lang="sv-SE" dirty="0" smtClean="0">
                <a:solidFill>
                  <a:srgbClr val="C00000"/>
                </a:solidFill>
              </a:rPr>
              <a:t>  </a:t>
            </a:r>
            <a:r>
              <a:rPr lang="sv-SE" dirty="0" smtClean="0">
                <a:solidFill>
                  <a:srgbClr val="C00000"/>
                </a:solidFill>
                <a:latin typeface="OpenSymbol"/>
                <a:ea typeface="OpenSymbol"/>
              </a:rPr>
              <a:t> ¬</a:t>
            </a:r>
            <a:r>
              <a:rPr lang="sv-SE" i="1" dirty="0" smtClean="0">
                <a:solidFill>
                  <a:srgbClr val="C00000"/>
                </a:solidFill>
              </a:rPr>
              <a:t>t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sv-SE" dirty="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dirty="0" smtClean="0">
                <a:solidFill>
                  <a:srgbClr val="C00000"/>
                </a:solidFill>
              </a:rPr>
              <a:t>y</a:t>
            </a:r>
            <a:r>
              <a:rPr lang="sv-SE" dirty="0" smtClean="0">
                <a:solidFill>
                  <a:srgbClr val="C00000"/>
                </a:solidFill>
              </a:rPr>
              <a:t>  </a:t>
            </a:r>
            <a:r>
              <a:rPr lang="sv-SE" dirty="0" smtClean="0">
                <a:solidFill>
                  <a:srgbClr val="C00000"/>
                </a:solidFill>
                <a:latin typeface="OpenSymbol"/>
                <a:ea typeface="OpenSymbol"/>
              </a:rPr>
              <a:t> ¬</a:t>
            </a:r>
            <a:r>
              <a:rPr lang="sv-SE" i="1" dirty="0" smtClean="0">
                <a:solidFill>
                  <a:srgbClr val="C00000"/>
                </a:solidFill>
              </a:rPr>
              <a:t>t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sv-SE" i="1" dirty="0" smtClean="0">
                <a:solidFill>
                  <a:srgbClr val="C00000"/>
                </a:solidFill>
              </a:rPr>
              <a:t>x</a:t>
            </a:r>
            <a:r>
              <a:rPr lang="sv-SE" dirty="0" smtClean="0">
                <a:solidFill>
                  <a:srgbClr val="C00000"/>
                </a:solidFill>
              </a:rPr>
              <a:t> </a:t>
            </a:r>
            <a:r>
              <a:rPr lang="sv-SE" dirty="0" smtClean="0">
                <a:solidFill>
                  <a:srgbClr val="C00000"/>
                </a:solidFill>
                <a:latin typeface="OpenSymbol"/>
                <a:ea typeface="OpenSymbol"/>
              </a:rPr>
              <a:t>∧</a:t>
            </a:r>
            <a:r>
              <a:rPr lang="sv-SE" dirty="0" smtClean="0">
                <a:solidFill>
                  <a:srgbClr val="C00000"/>
                </a:solidFill>
              </a:rPr>
              <a:t> </a:t>
            </a:r>
            <a:r>
              <a:rPr lang="sv-SE" i="1" dirty="0" smtClean="0">
                <a:solidFill>
                  <a:srgbClr val="C00000"/>
                </a:solidFill>
              </a:rPr>
              <a:t>y</a:t>
            </a:r>
            <a:r>
              <a:rPr lang="sv-SE" dirty="0" smtClean="0">
                <a:solidFill>
                  <a:srgbClr val="C00000"/>
                </a:solidFill>
              </a:rPr>
              <a:t>  </a:t>
            </a:r>
            <a:r>
              <a:rPr lang="sv-SE" dirty="0" smtClean="0">
                <a:solidFill>
                  <a:srgbClr val="C00000"/>
                </a:solidFill>
                <a:latin typeface="OpenSymbol"/>
                <a:ea typeface="OpenSymbol"/>
              </a:rPr>
              <a:t> </a:t>
            </a:r>
            <a:r>
              <a:rPr lang="sv-SE" i="1" dirty="0" smtClean="0">
                <a:solidFill>
                  <a:srgbClr val="C00000"/>
                </a:solidFill>
              </a:rPr>
              <a:t>t</a:t>
            </a:r>
            <a:endParaRPr lang="sv-SE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839365" y="3390595"/>
            <a:ext cx="2803565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v-SE" smtClean="0">
                <a:solidFill>
                  <a:srgbClr val="C00000"/>
                </a:solidFill>
              </a:rPr>
              <a:t>{</a:t>
            </a:r>
            <a:r>
              <a:rPr lang="sv-SE" i="1" smtClean="0">
                <a:solidFill>
                  <a:srgbClr val="C00000"/>
                </a:solidFill>
              </a:rPr>
              <a:t>x,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t</a:t>
            </a:r>
            <a:r>
              <a:rPr lang="sv-SE" smtClean="0">
                <a:solidFill>
                  <a:srgbClr val="C00000"/>
                </a:solidFill>
              </a:rPr>
              <a:t>}</a:t>
            </a:r>
          </a:p>
          <a:p>
            <a:r>
              <a:rPr lang="sv-SE" smtClean="0">
                <a:solidFill>
                  <a:srgbClr val="C00000"/>
                </a:solidFill>
              </a:rPr>
              <a:t>{</a:t>
            </a:r>
            <a:r>
              <a:rPr lang="sv-SE" i="1" smtClean="0">
                <a:solidFill>
                  <a:srgbClr val="C00000"/>
                </a:solidFill>
              </a:rPr>
              <a:t>y,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t</a:t>
            </a:r>
            <a:r>
              <a:rPr lang="sv-SE" smtClean="0">
                <a:solidFill>
                  <a:srgbClr val="C00000"/>
                </a:solidFill>
              </a:rPr>
              <a:t>}</a:t>
            </a:r>
          </a:p>
          <a:p>
            <a:r>
              <a:rPr lang="sv-SE" smtClean="0">
                <a:solidFill>
                  <a:srgbClr val="C00000"/>
                </a:solidFill>
              </a:rPr>
              <a:t>{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x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y, t</a:t>
            </a:r>
            <a:r>
              <a:rPr lang="sv-SE" smtClean="0">
                <a:solidFill>
                  <a:srgbClr val="C00000"/>
                </a:solidFill>
              </a:rPr>
              <a:t>}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5400000">
            <a:off x="7010717" y="4561948"/>
            <a:ext cx="460860" cy="4224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39365" y="5080415"/>
            <a:ext cx="2803565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sv-SE" sz="2600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sz="2600" i="1" smtClean="0">
                <a:solidFill>
                  <a:srgbClr val="C00000"/>
                </a:solidFill>
              </a:rPr>
              <a:t>t</a:t>
            </a:r>
            <a:r>
              <a:rPr lang="sv-SE" sz="2600" smtClean="0">
                <a:solidFill>
                  <a:srgbClr val="C00000"/>
                </a:solidFill>
              </a:rPr>
              <a:t> </a:t>
            </a:r>
            <a:r>
              <a:rPr lang="sv-SE" sz="2600" smtClean="0">
                <a:solidFill>
                  <a:srgbClr val="C00000"/>
                </a:solidFill>
                <a:latin typeface="OpenSymbol"/>
                <a:ea typeface="OpenSymbol"/>
              </a:rPr>
              <a:t>∧</a:t>
            </a:r>
            <a:r>
              <a:rPr lang="sv-SE" sz="2600" smtClean="0">
                <a:solidFill>
                  <a:srgbClr val="C00000"/>
                </a:solidFill>
              </a:rPr>
              <a:t> </a:t>
            </a:r>
            <a:r>
              <a:rPr lang="sv-SE" sz="2600" i="1" smtClean="0">
                <a:solidFill>
                  <a:srgbClr val="C00000"/>
                </a:solidFill>
              </a:rPr>
              <a:t>y</a:t>
            </a:r>
            <a:r>
              <a:rPr lang="sv-SE" sz="2600" smtClean="0">
                <a:solidFill>
                  <a:srgbClr val="C00000"/>
                </a:solidFill>
              </a:rPr>
              <a:t>  </a:t>
            </a:r>
            <a:r>
              <a:rPr lang="sv-SE" sz="2600" smtClean="0">
                <a:solidFill>
                  <a:srgbClr val="C00000"/>
                </a:solidFill>
                <a:latin typeface="OpenSymbol"/>
                <a:ea typeface="OpenSymbol"/>
              </a:rPr>
              <a:t> ¬</a:t>
            </a:r>
            <a:r>
              <a:rPr lang="sv-SE" sz="2600" i="1" smtClean="0">
                <a:solidFill>
                  <a:srgbClr val="C00000"/>
                </a:solidFill>
              </a:rPr>
              <a:t>x</a:t>
            </a:r>
            <a:endParaRPr lang="sv-SE" sz="26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62665" y="971080"/>
            <a:ext cx="1920250" cy="28035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{3, 6, -7, 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{1, 4, 7}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lang="en-US" sz="2000" dirty="0" smtClean="0">
                <a:latin typeface="Cambria" pitchFamily="18" charset="0"/>
                <a:cs typeface="Times New Roman" pitchFamily="18" charset="0"/>
              </a:rPr>
              <a:t>-8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{-1, -3, 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{-3, -4, -8}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{-1, -2, 3, 4, -6}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877770" y="971080"/>
            <a:ext cx="2793597" cy="2803565"/>
            <a:chOff x="3727090" y="971080"/>
            <a:chExt cx="2793597" cy="2803565"/>
          </a:xfrm>
        </p:grpSpPr>
        <p:grpSp>
          <p:nvGrpSpPr>
            <p:cNvPr id="21" name="Group 20"/>
            <p:cNvGrpSpPr/>
            <p:nvPr/>
          </p:nvGrpSpPr>
          <p:grpSpPr>
            <a:xfrm>
              <a:off x="4917645" y="1393535"/>
              <a:ext cx="1603042" cy="883315"/>
              <a:chOff x="6261822" y="1777585"/>
              <a:chExt cx="1603042" cy="883315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 rot="5400000">
                <a:off x="6261821" y="2200041"/>
                <a:ext cx="460860" cy="460858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6569060" y="1777585"/>
                <a:ext cx="129580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sv-SE" smtClean="0">
                    <a:solidFill>
                      <a:srgbClr val="0070C0"/>
                    </a:solidFill>
                  </a:rPr>
                  <a:t>Unit clause</a:t>
                </a:r>
                <a:br>
                  <a:rPr lang="sv-SE" smtClean="0">
                    <a:solidFill>
                      <a:srgbClr val="0070C0"/>
                    </a:solidFill>
                  </a:rPr>
                </a:br>
                <a:r>
                  <a:rPr lang="sv-SE" smtClean="0">
                    <a:solidFill>
                      <a:srgbClr val="0070C0"/>
                    </a:solidFill>
                  </a:rPr>
                  <a:t>(BCP)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3727090" y="971080"/>
              <a:ext cx="1920250" cy="2803565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6000"/>
                <a:buFont typeface="Constantia" pitchFamily="18" charset="0"/>
                <a:buChar char=" "/>
                <a:tabLst/>
                <a:defRPr/>
              </a:pP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{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3</a:t>
              </a: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, 6, -7, 8}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6000"/>
                <a:buFont typeface="Constantia" pitchFamily="18" charset="0"/>
                <a:buChar char=" "/>
                <a:tabLst/>
                <a:defRPr/>
              </a:pP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{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1</a:t>
              </a: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, 4, 7}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6000"/>
                <a:buFont typeface="Constantia" pitchFamily="18" charset="0"/>
                <a:buChar char=" "/>
                <a:tabLst/>
                <a:defRPr/>
              </a:pP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{</a:t>
              </a:r>
              <a:r>
                <a:rPr lang="en-US" sz="2000" dirty="0" smtClean="0">
                  <a:latin typeface="Cambria" pitchFamily="18" charset="0"/>
                  <a:cs typeface="Times New Roman" pitchFamily="18" charset="0"/>
                </a:rPr>
                <a:t>-8</a:t>
              </a: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, 4}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6000"/>
                <a:buFont typeface="Constantia" pitchFamily="18" charset="0"/>
                <a:buChar char=" "/>
                <a:tabLst/>
                <a:defRPr/>
              </a:pP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{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-1</a:t>
              </a: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, 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-3</a:t>
              </a: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, 8}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6000"/>
                <a:buFont typeface="Constantia" pitchFamily="18" charset="0"/>
                <a:buChar char=" "/>
                <a:tabLst/>
                <a:defRPr/>
              </a:pP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{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-3</a:t>
              </a: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, -4, -8}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6000"/>
                <a:buFont typeface="Constantia" pitchFamily="18" charset="0"/>
                <a:buChar char=" "/>
                <a:tabLst/>
                <a:defRPr/>
              </a:pP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{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-1</a:t>
              </a: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, -2, </a:t>
              </a: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3</a:t>
              </a:r>
              <a:r>
                <a:rPr kumimoji="0" lang="en-US" sz="200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mbria" pitchFamily="18" charset="0"/>
                  <a:ea typeface="+mn-ea"/>
                  <a:cs typeface="Times New Roman" pitchFamily="18" charset="0"/>
                </a:rPr>
                <a:t>, 4, -6}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6000"/>
                <a:buFont typeface="Constantia" pitchFamily="18" charset="0"/>
                <a:buChar char=" "/>
                <a:tabLst/>
                <a:defRPr/>
              </a:pPr>
              <a:endPara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1845245" y="3505810"/>
            <a:ext cx="1920250" cy="28035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6, -7,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4, 7}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lang="en-US" sz="20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-8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-1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-4,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-1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-2,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4, -6}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728560" y="3582620"/>
            <a:ext cx="1898914" cy="923330"/>
            <a:chOff x="1730030" y="3582620"/>
            <a:chExt cx="1898914" cy="923330"/>
          </a:xfrm>
        </p:grpSpPr>
        <p:cxnSp>
          <p:nvCxnSpPr>
            <p:cNvPr id="15" name="Straight Arrow Connector 14"/>
            <p:cNvCxnSpPr/>
            <p:nvPr/>
          </p:nvCxnSpPr>
          <p:spPr>
            <a:xfrm rot="5400000">
              <a:off x="1730029" y="4043481"/>
              <a:ext cx="460860" cy="460858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103463" y="3582620"/>
              <a:ext cx="152548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mtClean="0">
                  <a:solidFill>
                    <a:srgbClr val="0070C0"/>
                  </a:solidFill>
                </a:rPr>
                <a:t>Another unit</a:t>
              </a:r>
              <a:br>
                <a:rPr lang="sv-SE" smtClean="0">
                  <a:solidFill>
                    <a:srgbClr val="0070C0"/>
                  </a:solidFill>
                </a:rPr>
              </a:br>
              <a:r>
                <a:rPr lang="sv-SE" smtClean="0">
                  <a:solidFill>
                    <a:srgbClr val="0070C0"/>
                  </a:solidFill>
                </a:rPr>
                <a:t>clause</a:t>
              </a:r>
              <a:br>
                <a:rPr lang="sv-SE" smtClean="0">
                  <a:solidFill>
                    <a:srgbClr val="0070C0"/>
                  </a:solidFill>
                </a:rPr>
              </a:br>
              <a:r>
                <a:rPr lang="sv-SE" smtClean="0">
                  <a:solidFill>
                    <a:srgbClr val="0070C0"/>
                  </a:solidFill>
                </a:rPr>
                <a:t>(more BCP)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4687215" y="3505810"/>
            <a:ext cx="1920250" cy="28035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6, -7,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1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4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7}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lang="en-US" sz="20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-8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4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-1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-4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-1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-2,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4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-6}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992985" y="4350720"/>
            <a:ext cx="1834278" cy="883315"/>
            <a:chOff x="7029920" y="3390595"/>
            <a:chExt cx="1834278" cy="883315"/>
          </a:xfrm>
        </p:grpSpPr>
        <p:cxnSp>
          <p:nvCxnSpPr>
            <p:cNvPr id="18" name="Straight Arrow Connector 17"/>
            <p:cNvCxnSpPr/>
            <p:nvPr/>
          </p:nvCxnSpPr>
          <p:spPr>
            <a:xfrm rot="5400000">
              <a:off x="7029919" y="3813051"/>
              <a:ext cx="460860" cy="460858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489976" y="3390595"/>
              <a:ext cx="13742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mtClean="0">
                  <a:solidFill>
                    <a:srgbClr val="0070C0"/>
                  </a:solidFill>
                </a:rPr>
                <a:t>CONFLICT!</a:t>
              </a:r>
              <a:br>
                <a:rPr lang="sv-SE" smtClean="0">
                  <a:solidFill>
                    <a:srgbClr val="0070C0"/>
                  </a:solidFill>
                </a:rPr>
              </a:br>
              <a:r>
                <a:rPr lang="sv-SE" smtClean="0">
                  <a:solidFill>
                    <a:srgbClr val="0070C0"/>
                  </a:solidFill>
                </a:rPr>
                <a:t>(backtrack)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3304635" y="971080"/>
            <a:ext cx="1920250" cy="28035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6, -7, 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{1, 4, 7}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lang="en-US" sz="2000" dirty="0" smtClean="0">
                <a:latin typeface="Cambria" pitchFamily="18" charset="0"/>
                <a:cs typeface="Times New Roman" pitchFamily="18" charset="0"/>
              </a:rPr>
              <a:t>-8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{-1,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-4, -8}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{-1, -2,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4, -6}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2190890" y="2008015"/>
            <a:ext cx="883315" cy="422455"/>
          </a:xfrm>
          <a:prstGeom prst="rightArrow">
            <a:avLst/>
          </a:prstGeom>
          <a:solidFill>
            <a:srgbClr val="FBE39F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4840835" y="2008015"/>
            <a:ext cx="883315" cy="422455"/>
          </a:xfrm>
          <a:prstGeom prst="rightArrow">
            <a:avLst/>
          </a:prstGeom>
          <a:solidFill>
            <a:srgbClr val="FBE39F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3573470" y="4581150"/>
            <a:ext cx="883315" cy="422455"/>
          </a:xfrm>
          <a:prstGeom prst="rightArrow">
            <a:avLst/>
          </a:prstGeom>
          <a:solidFill>
            <a:srgbClr val="FBE39F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ight Arrow 27"/>
          <p:cNvSpPr/>
          <p:nvPr/>
        </p:nvSpPr>
        <p:spPr>
          <a:xfrm>
            <a:off x="885120" y="4581150"/>
            <a:ext cx="883315" cy="422455"/>
          </a:xfrm>
          <a:prstGeom prst="rightArrow">
            <a:avLst/>
          </a:prstGeom>
          <a:solidFill>
            <a:srgbClr val="FBE39F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ight Arrow 28"/>
          <p:cNvSpPr/>
          <p:nvPr/>
        </p:nvSpPr>
        <p:spPr>
          <a:xfrm>
            <a:off x="7605995" y="2008015"/>
            <a:ext cx="883315" cy="422455"/>
          </a:xfrm>
          <a:prstGeom prst="rightArrow">
            <a:avLst/>
          </a:prstGeom>
          <a:solidFill>
            <a:srgbClr val="FBE39F"/>
          </a:solidFill>
          <a:ln cmpd="sng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8527715" y="196961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. . .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47450" y="4542745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mtClean="0"/>
              <a:t>. .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Search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2665" y="932675"/>
            <a:ext cx="4224550" cy="5376699"/>
          </a:xfrm>
        </p:spPr>
        <p:txBody>
          <a:bodyPr/>
          <a:lstStyle/>
          <a:p>
            <a:r>
              <a:rPr lang="sv-SE" smtClean="0"/>
              <a:t>Decision heuristic</a:t>
            </a:r>
          </a:p>
          <a:p>
            <a:pPr lvl="1"/>
            <a:r>
              <a:rPr lang="sv-SE" smtClean="0"/>
              <a:t>Static (</a:t>
            </a:r>
            <a:r>
              <a:rPr lang="sv-SE" i="1" smtClean="0"/>
              <a:t>x</a:t>
            </a:r>
            <a:r>
              <a:rPr lang="sv-SE" baseline="-18000" smtClean="0"/>
              <a:t>1</a:t>
            </a:r>
            <a:r>
              <a:rPr lang="sv-SE" smtClean="0"/>
              <a:t>, </a:t>
            </a:r>
            <a:r>
              <a:rPr lang="sv-SE" i="1" smtClean="0"/>
              <a:t>x</a:t>
            </a:r>
            <a:r>
              <a:rPr lang="sv-SE" baseline="-18000" smtClean="0"/>
              <a:t>2</a:t>
            </a:r>
            <a:r>
              <a:rPr lang="sv-SE" smtClean="0"/>
              <a:t>, </a:t>
            </a:r>
            <a:r>
              <a:rPr lang="sv-SE" i="1" smtClean="0"/>
              <a:t>x</a:t>
            </a:r>
            <a:r>
              <a:rPr lang="sv-SE" baseline="-18000" smtClean="0"/>
              <a:t>3</a:t>
            </a:r>
            <a:r>
              <a:rPr lang="sv-SE" smtClean="0"/>
              <a:t>...)</a:t>
            </a:r>
          </a:p>
          <a:p>
            <a:pPr lvl="1"/>
            <a:r>
              <a:rPr lang="sv-SE" smtClean="0"/>
              <a:t>State based</a:t>
            </a:r>
          </a:p>
          <a:p>
            <a:pPr lvl="2"/>
            <a:r>
              <a:rPr lang="sv-SE" smtClean="0"/>
              <a:t>Shortest non-satisfied clause, </a:t>
            </a:r>
            <a:br>
              <a:rPr lang="sv-SE" smtClean="0"/>
            </a:br>
            <a:r>
              <a:rPr lang="sv-SE" smtClean="0"/>
              <a:t>most common literal etc.</a:t>
            </a:r>
          </a:p>
          <a:p>
            <a:pPr lvl="1"/>
            <a:r>
              <a:rPr lang="sv-SE" smtClean="0"/>
              <a:t>History based</a:t>
            </a:r>
          </a:p>
          <a:p>
            <a:pPr lvl="2"/>
            <a:r>
              <a:rPr lang="sv-SE" smtClean="0"/>
              <a:t>Pick variables that lead to </a:t>
            </a:r>
            <a:br>
              <a:rPr lang="sv-SE" smtClean="0"/>
            </a:br>
            <a:r>
              <a:rPr lang="sv-SE" smtClean="0"/>
              <a:t>conflicts in the past.</a:t>
            </a:r>
          </a:p>
          <a:p>
            <a:r>
              <a:rPr lang="sv-SE" smtClean="0"/>
              <a:t>Propagation</a:t>
            </a:r>
          </a:p>
          <a:p>
            <a:r>
              <a:rPr lang="sv-SE" smtClean="0"/>
              <a:t>Backtracking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224885" y="1623965"/>
            <a:ext cx="2726755" cy="2997200"/>
            <a:chOff x="2344510" y="1700775"/>
            <a:chExt cx="2726755" cy="2997200"/>
          </a:xfrm>
        </p:grpSpPr>
        <p:cxnSp>
          <p:nvCxnSpPr>
            <p:cNvPr id="5" name="Straight Connector 4"/>
            <p:cNvCxnSpPr/>
            <p:nvPr/>
          </p:nvCxnSpPr>
          <p:spPr>
            <a:xfrm rot="5400000">
              <a:off x="3554268" y="1719978"/>
              <a:ext cx="768100" cy="729695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16200000" flipH="1">
              <a:off x="4264760" y="1739180"/>
              <a:ext cx="384050" cy="307240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2824572" y="2488078"/>
              <a:ext cx="768100" cy="729695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3592673" y="2449673"/>
              <a:ext cx="768100" cy="729695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3592672" y="3217773"/>
              <a:ext cx="768100" cy="729695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4303165" y="3236975"/>
              <a:ext cx="384050" cy="307240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Lightning Bolt 10"/>
            <p:cNvSpPr/>
            <p:nvPr/>
          </p:nvSpPr>
          <p:spPr>
            <a:xfrm>
              <a:off x="2536535" y="3275380"/>
              <a:ext cx="384050" cy="422455"/>
            </a:xfrm>
            <a:prstGeom prst="lightningBol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19850" y="1777585"/>
              <a:ext cx="806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smtClean="0">
                  <a:solidFill>
                    <a:srgbClr val="0070C0"/>
                  </a:solidFill>
                </a:rPr>
                <a:t>x</a:t>
              </a:r>
              <a:r>
                <a:rPr lang="sv-SE" baseline="-18000" smtClean="0">
                  <a:solidFill>
                    <a:srgbClr val="0070C0"/>
                  </a:solidFill>
                </a:rPr>
                <a:t>3</a:t>
              </a:r>
              <a:r>
                <a:rPr lang="sv-SE" smtClean="0">
                  <a:solidFill>
                    <a:srgbClr val="0070C0"/>
                  </a:solidFill>
                </a:rPr>
                <a:t>=1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28560" y="2545685"/>
              <a:ext cx="806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smtClean="0">
                  <a:solidFill>
                    <a:srgbClr val="0070C0"/>
                  </a:solidFill>
                </a:rPr>
                <a:t>x</a:t>
              </a:r>
              <a:r>
                <a:rPr lang="sv-SE" baseline="-18000" smtClean="0">
                  <a:solidFill>
                    <a:srgbClr val="0070C0"/>
                  </a:solidFill>
                </a:rPr>
                <a:t>1</a:t>
              </a:r>
              <a:r>
                <a:rPr lang="sv-SE" smtClean="0">
                  <a:solidFill>
                    <a:srgbClr val="0070C0"/>
                  </a:solidFill>
                </a:rPr>
                <a:t>=1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19115" y="2545685"/>
              <a:ext cx="806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smtClean="0">
                  <a:solidFill>
                    <a:srgbClr val="0070C0"/>
                  </a:solidFill>
                </a:rPr>
                <a:t>x</a:t>
              </a:r>
              <a:r>
                <a:rPr lang="sv-SE" baseline="-18000" smtClean="0">
                  <a:solidFill>
                    <a:srgbClr val="0070C0"/>
                  </a:solidFill>
                </a:rPr>
                <a:t>1</a:t>
              </a:r>
              <a:r>
                <a:rPr lang="sv-SE" smtClean="0">
                  <a:solidFill>
                    <a:srgbClr val="0070C0"/>
                  </a:solidFill>
                </a:rPr>
                <a:t>=0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44510" y="3621025"/>
              <a:ext cx="998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600" i="1" smtClean="0">
                  <a:solidFill>
                    <a:srgbClr val="0070C0"/>
                  </a:solidFill>
                </a:rPr>
                <a:t>Conflict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58255" y="3275380"/>
              <a:ext cx="806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smtClean="0">
                  <a:solidFill>
                    <a:srgbClr val="0070C0"/>
                  </a:solidFill>
                </a:rPr>
                <a:t>x</a:t>
              </a:r>
              <a:r>
                <a:rPr lang="sv-SE" baseline="-18000" smtClean="0">
                  <a:solidFill>
                    <a:srgbClr val="0070C0"/>
                  </a:solidFill>
                </a:rPr>
                <a:t>4</a:t>
              </a:r>
              <a:r>
                <a:rPr lang="sv-SE" smtClean="0">
                  <a:solidFill>
                    <a:srgbClr val="0070C0"/>
                  </a:solidFill>
                </a:rPr>
                <a:t>=1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7090" y="4043480"/>
              <a:ext cx="13441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600" i="1" smtClean="0">
                  <a:solidFill>
                    <a:srgbClr val="0070C0"/>
                  </a:solidFill>
                </a:rPr>
                <a:t>Satisfying Assignment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752725" y="1861457"/>
              <a:ext cx="1517196" cy="2163536"/>
            </a:xfrm>
            <a:custGeom>
              <a:avLst/>
              <a:gdLst>
                <a:gd name="connsiteX0" fmla="*/ 1517196 w 1517196"/>
                <a:gd name="connsiteY0" fmla="*/ 0 h 2201636"/>
                <a:gd name="connsiteX1" fmla="*/ 186418 w 1517196"/>
                <a:gd name="connsiteY1" fmla="*/ 1371600 h 2201636"/>
                <a:gd name="connsiteX2" fmla="*/ 398689 w 1517196"/>
                <a:gd name="connsiteY2" fmla="*/ 1347107 h 2201636"/>
                <a:gd name="connsiteX3" fmla="*/ 855889 w 1517196"/>
                <a:gd name="connsiteY3" fmla="*/ 800100 h 2201636"/>
                <a:gd name="connsiteX4" fmla="*/ 1419225 w 1517196"/>
                <a:gd name="connsiteY4" fmla="*/ 1330779 h 2201636"/>
                <a:gd name="connsiteX5" fmla="*/ 921204 w 1517196"/>
                <a:gd name="connsiteY5" fmla="*/ 1902279 h 2201636"/>
                <a:gd name="connsiteX6" fmla="*/ 733425 w 1517196"/>
                <a:gd name="connsiteY6" fmla="*/ 2163536 h 2201636"/>
                <a:gd name="connsiteX7" fmla="*/ 733425 w 1517196"/>
                <a:gd name="connsiteY7" fmla="*/ 2130879 h 2201636"/>
                <a:gd name="connsiteX8" fmla="*/ 782411 w 1517196"/>
                <a:gd name="connsiteY8" fmla="*/ 2139043 h 2201636"/>
                <a:gd name="connsiteX0" fmla="*/ 1517196 w 1517196"/>
                <a:gd name="connsiteY0" fmla="*/ 0 h 2201636"/>
                <a:gd name="connsiteX1" fmla="*/ 186418 w 1517196"/>
                <a:gd name="connsiteY1" fmla="*/ 1371600 h 2201636"/>
                <a:gd name="connsiteX2" fmla="*/ 398689 w 1517196"/>
                <a:gd name="connsiteY2" fmla="*/ 1347107 h 2201636"/>
                <a:gd name="connsiteX3" fmla="*/ 855889 w 1517196"/>
                <a:gd name="connsiteY3" fmla="*/ 800100 h 2201636"/>
                <a:gd name="connsiteX4" fmla="*/ 1419225 w 1517196"/>
                <a:gd name="connsiteY4" fmla="*/ 1330779 h 2201636"/>
                <a:gd name="connsiteX5" fmla="*/ 921204 w 1517196"/>
                <a:gd name="connsiteY5" fmla="*/ 1902279 h 2201636"/>
                <a:gd name="connsiteX6" fmla="*/ 733425 w 1517196"/>
                <a:gd name="connsiteY6" fmla="*/ 2163536 h 2201636"/>
                <a:gd name="connsiteX7" fmla="*/ 733425 w 1517196"/>
                <a:gd name="connsiteY7" fmla="*/ 2130879 h 22016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94894 w 1517196"/>
                <a:gd name="connsiteY5" fmla="*/ 1823334 h 2163536"/>
                <a:gd name="connsiteX6" fmla="*/ 733425 w 1517196"/>
                <a:gd name="connsiteY6" fmla="*/ 2163536 h 2163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7196" h="2163536">
                  <a:moveTo>
                    <a:pt x="1517196" y="0"/>
                  </a:moveTo>
                  <a:cubicBezTo>
                    <a:pt x="945016" y="573541"/>
                    <a:pt x="372836" y="1147082"/>
                    <a:pt x="186418" y="1371600"/>
                  </a:cubicBezTo>
                  <a:cubicBezTo>
                    <a:pt x="0" y="1596118"/>
                    <a:pt x="163545" y="1573901"/>
                    <a:pt x="398689" y="1347107"/>
                  </a:cubicBezTo>
                  <a:cubicBezTo>
                    <a:pt x="649530" y="1021498"/>
                    <a:pt x="590366" y="954942"/>
                    <a:pt x="792077" y="844300"/>
                  </a:cubicBezTo>
                  <a:cubicBezTo>
                    <a:pt x="1009604" y="739409"/>
                    <a:pt x="1385422" y="1167607"/>
                    <a:pt x="1419225" y="1330779"/>
                  </a:cubicBezTo>
                  <a:cubicBezTo>
                    <a:pt x="1453028" y="1493951"/>
                    <a:pt x="1109194" y="1684541"/>
                    <a:pt x="994894" y="1823334"/>
                  </a:cubicBezTo>
                  <a:cubicBezTo>
                    <a:pt x="880594" y="1962127"/>
                    <a:pt x="764721" y="2125436"/>
                    <a:pt x="733425" y="2163536"/>
                  </a:cubicBezTo>
                </a:path>
              </a:pathLst>
            </a:cu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304635" y="3774645"/>
              <a:ext cx="72968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905"/>
                  <a:gradFill>
                    <a:gsLst>
                      <a:gs pos="0">
                        <a:srgbClr val="2C4E39"/>
                      </a:gs>
                      <a:gs pos="78000">
                        <a:srgbClr val="00B050"/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OpenSymbol"/>
                  <a:ea typeface="OpenSymbol"/>
                </a:rPr>
                <a:t></a:t>
              </a:r>
              <a:endParaRPr lang="en-US" sz="5400" b="1" cap="none" spc="0" dirty="0">
                <a:ln w="1905"/>
                <a:gradFill>
                  <a:gsLst>
                    <a:gs pos="0">
                      <a:srgbClr val="2C4E39"/>
                    </a:gs>
                    <a:gs pos="78000">
                      <a:srgbClr val="00B050"/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17836" y="3489011"/>
              <a:ext cx="9985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smtClean="0">
                  <a:solidFill>
                    <a:srgbClr val="0070C0"/>
                  </a:solidFill>
                  <a:latin typeface="OpenSymbol"/>
                  <a:ea typeface="OpenSymbol"/>
                </a:rPr>
                <a:t></a:t>
              </a:r>
              <a:r>
                <a:rPr lang="sv-SE" sz="1400" i="1" smtClean="0">
                  <a:solidFill>
                    <a:srgbClr val="0070C0"/>
                  </a:solidFill>
                </a:rPr>
                <a:t>x</a:t>
              </a:r>
              <a:r>
                <a:rPr lang="sv-SE" sz="1400" baseline="-18000" smtClean="0">
                  <a:solidFill>
                    <a:srgbClr val="0070C0"/>
                  </a:solidFill>
                </a:rPr>
                <a:t>8</a:t>
              </a:r>
              <a:r>
                <a:rPr lang="sv-SE" sz="1400" smtClean="0">
                  <a:solidFill>
                    <a:srgbClr val="0070C0"/>
                  </a:solidFill>
                </a:rPr>
                <a:t>=0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414715" y="2751644"/>
              <a:ext cx="9985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smtClean="0">
                  <a:solidFill>
                    <a:srgbClr val="0070C0"/>
                  </a:solidFill>
                  <a:latin typeface="OpenSymbol"/>
                  <a:ea typeface="OpenSymbol"/>
                </a:rPr>
                <a:t></a:t>
              </a:r>
              <a:r>
                <a:rPr lang="sv-SE" sz="1400" i="1" smtClean="0">
                  <a:solidFill>
                    <a:srgbClr val="0070C0"/>
                  </a:solidFill>
                </a:rPr>
                <a:t>x</a:t>
              </a:r>
              <a:r>
                <a:rPr lang="sv-SE" sz="1400" baseline="-18000" smtClean="0">
                  <a:solidFill>
                    <a:srgbClr val="0070C0"/>
                  </a:solidFill>
                </a:rPr>
                <a:t>8</a:t>
              </a:r>
              <a:r>
                <a:rPr lang="sv-SE" sz="1400" smtClean="0">
                  <a:solidFill>
                    <a:srgbClr val="0070C0"/>
                  </a:solidFill>
                </a:rPr>
                <a:t>=0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62665" y="932675"/>
            <a:ext cx="3845965" cy="537669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8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sv-SE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Decision heuristic</a:t>
            </a:r>
          </a:p>
          <a:p>
            <a:pPr marL="0" marR="0" lvl="0" indent="0" algn="l" defTabSz="914400" rtl="0" eaLnBrk="1" fontAlgn="auto" latinLnBrk="0" hangingPunct="1">
              <a:lnSpc>
                <a:spcPts val="38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sv-SE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Propagation</a:t>
            </a:r>
          </a:p>
          <a:p>
            <a:pPr marL="0" marR="0" lvl="0" indent="0" algn="l" defTabSz="914400" rtl="0" eaLnBrk="1" fontAlgn="auto" latinLnBrk="0" hangingPunct="1">
              <a:lnSpc>
                <a:spcPts val="38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sv-SE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Backtracking</a:t>
            </a:r>
          </a:p>
          <a:p>
            <a:pPr marL="0" marR="0" lvl="0" indent="0" algn="l" defTabSz="914400" rtl="0" eaLnBrk="1" fontAlgn="auto" latinLnBrk="0" hangingPunct="1">
              <a:lnSpc>
                <a:spcPts val="38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61820" y="1086295"/>
            <a:ext cx="1689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mtClean="0"/>
              <a:t>Search Tree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6442395" y="2308523"/>
            <a:ext cx="91450" cy="914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Oval 23"/>
          <p:cNvSpPr/>
          <p:nvPr/>
        </p:nvSpPr>
        <p:spPr>
          <a:xfrm>
            <a:off x="7138683" y="1578464"/>
            <a:ext cx="91450" cy="914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Oval 24"/>
          <p:cNvSpPr/>
          <p:nvPr/>
        </p:nvSpPr>
        <p:spPr>
          <a:xfrm>
            <a:off x="7162190" y="3076270"/>
            <a:ext cx="91450" cy="914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Search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2665" y="932675"/>
            <a:ext cx="3845965" cy="5376699"/>
          </a:xfrm>
        </p:spPr>
        <p:txBody>
          <a:bodyPr/>
          <a:lstStyle/>
          <a:p>
            <a:r>
              <a:rPr lang="sv-SE" smtClean="0"/>
              <a:t>Decision heuristic</a:t>
            </a:r>
          </a:p>
          <a:p>
            <a:r>
              <a:rPr lang="sv-SE" smtClean="0"/>
              <a:t>Propagation</a:t>
            </a:r>
          </a:p>
          <a:p>
            <a:pPr lvl="1"/>
            <a:r>
              <a:rPr lang="sv-SE" smtClean="0"/>
              <a:t>Unit propagation (”BCP”)</a:t>
            </a:r>
          </a:p>
          <a:p>
            <a:pPr lvl="1"/>
            <a:r>
              <a:rPr lang="sv-SE" smtClean="0"/>
              <a:t>Unate propagation</a:t>
            </a:r>
          </a:p>
          <a:p>
            <a:pPr lvl="1"/>
            <a:r>
              <a:rPr lang="sv-SE" smtClean="0"/>
              <a:t>Probing/Dilemma</a:t>
            </a:r>
          </a:p>
          <a:p>
            <a:pPr lvl="1"/>
            <a:r>
              <a:rPr lang="sv-SE" smtClean="0"/>
              <a:t>Equivalence classes</a:t>
            </a:r>
          </a:p>
          <a:p>
            <a:r>
              <a:rPr lang="sv-SE" smtClean="0"/>
              <a:t>Backtracking</a:t>
            </a:r>
          </a:p>
          <a:p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5224885" y="1047890"/>
            <a:ext cx="1920250" cy="28035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5C488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6, -7, 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{1, 4, 7}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lang="en-US" sz="2000" dirty="0" smtClean="0">
                <a:latin typeface="Cambria" pitchFamily="18" charset="0"/>
                <a:cs typeface="Times New Roman" pitchFamily="18" charset="0"/>
              </a:rPr>
              <a:t>-8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{-1,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-4, -8}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{-1, -2,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5C488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4, -6}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5186480" y="1239915"/>
            <a:ext cx="1459390" cy="1152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174842" y="3116928"/>
            <a:ext cx="2085226" cy="1533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/>
          <p:cNvSpPr txBox="1">
            <a:spLocks/>
          </p:cNvSpPr>
          <p:nvPr/>
        </p:nvSpPr>
        <p:spPr>
          <a:xfrm>
            <a:off x="5224885" y="1047890"/>
            <a:ext cx="1920250" cy="280356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6, -7, 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{1, 4, 7}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lang="en-US" sz="2000" dirty="0" smtClean="0">
                <a:latin typeface="Cambria" pitchFamily="18" charset="0"/>
                <a:cs typeface="Times New Roman" pitchFamily="18" charset="0"/>
              </a:rPr>
              <a:t>-8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{-1,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-3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-4, -8}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{-1, -2,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, 4, -6}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Constantia" pitchFamily="18" charset="0"/>
              <a:buChar char=" "/>
              <a:tabLst/>
              <a:defRPr/>
            </a:pPr>
            <a:endParaRPr kumimoji="0" lang="en-US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10800000">
            <a:off x="6031390" y="1777585"/>
            <a:ext cx="357408" cy="399974"/>
          </a:xfrm>
          <a:prstGeom prst="straightConnector1">
            <a:avLst/>
          </a:prstGeom>
          <a:ln w="12700">
            <a:solidFill>
              <a:srgbClr val="0070C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338630" y="1662370"/>
            <a:ext cx="1441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mtClean="0">
                <a:solidFill>
                  <a:srgbClr val="0070C0"/>
                </a:solidFill>
              </a:rPr>
              <a:t>Unate </a:t>
            </a:r>
            <a:br>
              <a:rPr lang="sv-SE" smtClean="0">
                <a:solidFill>
                  <a:srgbClr val="0070C0"/>
                </a:solidFill>
              </a:rPr>
            </a:br>
            <a:r>
              <a:rPr lang="sv-SE" smtClean="0">
                <a:solidFill>
                  <a:srgbClr val="0070C0"/>
                </a:solidFill>
              </a:rPr>
              <a:t>(pure literal)</a:t>
            </a:r>
            <a:endParaRPr lang="en-US" dirty="0">
              <a:solidFill>
                <a:srgbClr val="0070C0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4648810" y="3966670"/>
            <a:ext cx="3110805" cy="2036001"/>
            <a:chOff x="3151015" y="3813051"/>
            <a:chExt cx="3110805" cy="2036001"/>
          </a:xfrm>
        </p:grpSpPr>
        <p:cxnSp>
          <p:nvCxnSpPr>
            <p:cNvPr id="36" name="Straight Connector 35"/>
            <p:cNvCxnSpPr/>
            <p:nvPr/>
          </p:nvCxnSpPr>
          <p:spPr>
            <a:xfrm rot="5400000">
              <a:off x="3823102" y="4062683"/>
              <a:ext cx="768100" cy="729695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4552798" y="4062683"/>
              <a:ext cx="768100" cy="729695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3727090" y="4120290"/>
              <a:ext cx="806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smtClean="0">
                  <a:solidFill>
                    <a:srgbClr val="0070C0"/>
                  </a:solidFill>
                </a:rPr>
                <a:t>x</a:t>
              </a:r>
              <a:r>
                <a:rPr lang="sv-SE" baseline="-18000" smtClean="0">
                  <a:solidFill>
                    <a:srgbClr val="0070C0"/>
                  </a:solidFill>
                </a:rPr>
                <a:t>1</a:t>
              </a:r>
              <a:r>
                <a:rPr lang="sv-SE" smtClean="0">
                  <a:solidFill>
                    <a:srgbClr val="0070C0"/>
                  </a:solidFill>
                </a:rPr>
                <a:t>=1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917645" y="4120290"/>
              <a:ext cx="8065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smtClean="0">
                  <a:solidFill>
                    <a:srgbClr val="0070C0"/>
                  </a:solidFill>
                </a:rPr>
                <a:t>x</a:t>
              </a:r>
              <a:r>
                <a:rPr lang="sv-SE" baseline="-18000" smtClean="0">
                  <a:solidFill>
                    <a:srgbClr val="0070C0"/>
                  </a:solidFill>
                </a:rPr>
                <a:t>1</a:t>
              </a:r>
              <a:r>
                <a:rPr lang="sv-SE" smtClean="0">
                  <a:solidFill>
                    <a:srgbClr val="0070C0"/>
                  </a:solidFill>
                </a:rPr>
                <a:t>=0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151015" y="4734770"/>
              <a:ext cx="9985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smtClean="0">
                  <a:solidFill>
                    <a:srgbClr val="0070C0"/>
                  </a:solidFill>
                  <a:latin typeface="OpenSymbol"/>
                  <a:ea typeface="OpenSymbol"/>
                </a:rPr>
                <a:t> </a:t>
              </a:r>
              <a:r>
                <a:rPr lang="sv-SE" sz="1400" i="1" smtClean="0">
                  <a:solidFill>
                    <a:srgbClr val="0070C0"/>
                  </a:solidFill>
                </a:rPr>
                <a:t>x</a:t>
              </a:r>
              <a:r>
                <a:rPr lang="sv-SE" sz="1400" baseline="-18000" smtClean="0">
                  <a:solidFill>
                    <a:srgbClr val="0070C0"/>
                  </a:solidFill>
                </a:rPr>
                <a:t>6</a:t>
              </a:r>
              <a:r>
                <a:rPr lang="sv-SE" sz="1400" smtClean="0">
                  <a:solidFill>
                    <a:srgbClr val="0070C0"/>
                  </a:solidFill>
                </a:rPr>
                <a:t>=0</a:t>
              </a:r>
              <a:br>
                <a:rPr lang="sv-SE" sz="1400" smtClean="0">
                  <a:solidFill>
                    <a:srgbClr val="0070C0"/>
                  </a:solidFill>
                </a:rPr>
              </a:br>
              <a:r>
                <a:rPr lang="sv-SE" sz="1400" smtClean="0">
                  <a:solidFill>
                    <a:srgbClr val="0070C0"/>
                  </a:solidFill>
                </a:rPr>
                <a:t>   </a:t>
              </a:r>
              <a:r>
                <a:rPr lang="sv-SE" sz="1400" smtClean="0">
                  <a:solidFill>
                    <a:srgbClr val="0070C0"/>
                  </a:solidFill>
                  <a:latin typeface="OpenSymbol"/>
                  <a:ea typeface="OpenSymbol"/>
                </a:rPr>
                <a:t> </a:t>
              </a:r>
              <a:r>
                <a:rPr lang="sv-SE" sz="1400" i="1" smtClean="0">
                  <a:solidFill>
                    <a:srgbClr val="0070C0"/>
                  </a:solidFill>
                </a:rPr>
                <a:t>x</a:t>
              </a:r>
              <a:r>
                <a:rPr lang="sv-SE" sz="1400" baseline="-18000" smtClean="0">
                  <a:solidFill>
                    <a:srgbClr val="0070C0"/>
                  </a:solidFill>
                </a:rPr>
                <a:t>7</a:t>
              </a:r>
              <a:r>
                <a:rPr lang="sv-SE" sz="1400" smtClean="0">
                  <a:solidFill>
                    <a:srgbClr val="0070C0"/>
                  </a:solidFill>
                </a:rPr>
                <a:t>=1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263290" y="4734770"/>
              <a:ext cx="9985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smtClean="0">
                  <a:solidFill>
                    <a:srgbClr val="0070C0"/>
                  </a:solidFill>
                  <a:latin typeface="OpenSymbol"/>
                  <a:ea typeface="OpenSymbol"/>
                </a:rPr>
                <a:t> </a:t>
              </a:r>
              <a:r>
                <a:rPr lang="sv-SE" sz="1400" i="1" smtClean="0">
                  <a:solidFill>
                    <a:srgbClr val="0070C0"/>
                  </a:solidFill>
                </a:rPr>
                <a:t>x</a:t>
              </a:r>
              <a:r>
                <a:rPr lang="sv-SE" sz="1400" baseline="-18000" smtClean="0">
                  <a:solidFill>
                    <a:srgbClr val="0070C0"/>
                  </a:solidFill>
                </a:rPr>
                <a:t>6</a:t>
              </a:r>
              <a:r>
                <a:rPr lang="sv-SE" sz="1400" smtClean="0">
                  <a:solidFill>
                    <a:srgbClr val="0070C0"/>
                  </a:solidFill>
                </a:rPr>
                <a:t>=0</a:t>
              </a:r>
              <a:br>
                <a:rPr lang="sv-SE" sz="1400" smtClean="0">
                  <a:solidFill>
                    <a:srgbClr val="0070C0"/>
                  </a:solidFill>
                </a:rPr>
              </a:br>
              <a:r>
                <a:rPr lang="sv-SE" sz="1400" smtClean="0">
                  <a:solidFill>
                    <a:srgbClr val="0070C0"/>
                  </a:solidFill>
                </a:rPr>
                <a:t>   </a:t>
              </a:r>
              <a:r>
                <a:rPr lang="sv-SE" sz="1400" smtClean="0">
                  <a:solidFill>
                    <a:srgbClr val="0070C0"/>
                  </a:solidFill>
                  <a:latin typeface="OpenSymbol"/>
                  <a:ea typeface="OpenSymbol"/>
                </a:rPr>
                <a:t> </a:t>
              </a:r>
              <a:r>
                <a:rPr lang="sv-SE" sz="1400" i="1" smtClean="0">
                  <a:solidFill>
                    <a:srgbClr val="0070C0"/>
                  </a:solidFill>
                </a:rPr>
                <a:t>x</a:t>
              </a:r>
              <a:r>
                <a:rPr lang="sv-SE" sz="1400" baseline="-18000" smtClean="0">
                  <a:solidFill>
                    <a:srgbClr val="0070C0"/>
                  </a:solidFill>
                </a:rPr>
                <a:t>4</a:t>
              </a:r>
              <a:r>
                <a:rPr lang="sv-SE" sz="1400" smtClean="0">
                  <a:solidFill>
                    <a:srgbClr val="0070C0"/>
                  </a:solidFill>
                </a:rPr>
                <a:t>=0</a:t>
              </a:r>
            </a:p>
          </p:txBody>
        </p:sp>
        <p:grpSp>
          <p:nvGrpSpPr>
            <p:cNvPr id="55" name="Group 54"/>
            <p:cNvGrpSpPr/>
            <p:nvPr/>
          </p:nvGrpSpPr>
          <p:grpSpPr>
            <a:xfrm flipV="1">
              <a:off x="3842305" y="4811578"/>
              <a:ext cx="1459391" cy="768101"/>
              <a:chOff x="3994704" y="4195881"/>
              <a:chExt cx="1459391" cy="768100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rot="5400000">
                <a:off x="3975502" y="4215083"/>
                <a:ext cx="768100" cy="729695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16200000" flipH="1">
                <a:off x="4705198" y="4215083"/>
                <a:ext cx="768100" cy="729695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/>
            <p:cNvSpPr txBox="1"/>
            <p:nvPr/>
          </p:nvSpPr>
          <p:spPr>
            <a:xfrm>
              <a:off x="4533595" y="5541275"/>
              <a:ext cx="9985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smtClean="0">
                  <a:solidFill>
                    <a:srgbClr val="0070C0"/>
                  </a:solidFill>
                  <a:latin typeface="OpenSymbol"/>
                  <a:ea typeface="OpenSymbol"/>
                </a:rPr>
                <a:t> </a:t>
              </a:r>
              <a:r>
                <a:rPr lang="sv-SE" sz="1400" i="1" smtClean="0">
                  <a:solidFill>
                    <a:srgbClr val="0070C0"/>
                  </a:solidFill>
                </a:rPr>
                <a:t>x</a:t>
              </a:r>
              <a:r>
                <a:rPr lang="sv-SE" sz="1400" baseline="-18000" smtClean="0">
                  <a:solidFill>
                    <a:srgbClr val="0070C0"/>
                  </a:solidFill>
                </a:rPr>
                <a:t>6</a:t>
              </a:r>
              <a:r>
                <a:rPr lang="sv-SE" sz="1400" smtClean="0">
                  <a:solidFill>
                    <a:srgbClr val="0070C0"/>
                  </a:solidFill>
                </a:rPr>
                <a:t>=0</a:t>
              </a:r>
            </a:p>
          </p:txBody>
        </p:sp>
        <p:cxnSp>
          <p:nvCxnSpPr>
            <p:cNvPr id="57" name="Straight Connector 56"/>
            <p:cNvCxnSpPr/>
            <p:nvPr/>
          </p:nvCxnSpPr>
          <p:spPr>
            <a:xfrm rot="5400000">
              <a:off x="4456786" y="3928266"/>
              <a:ext cx="230429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4456785" y="5694895"/>
              <a:ext cx="230429" cy="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Search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932675"/>
            <a:ext cx="4690876" cy="5376699"/>
          </a:xfrm>
        </p:spPr>
        <p:txBody>
          <a:bodyPr>
            <a:normAutofit/>
          </a:bodyPr>
          <a:lstStyle/>
          <a:p>
            <a:r>
              <a:rPr lang="sv-SE" smtClean="0"/>
              <a:t>Decision heuristic</a:t>
            </a:r>
          </a:p>
          <a:p>
            <a:r>
              <a:rPr lang="sv-SE" smtClean="0"/>
              <a:t>Propagation</a:t>
            </a:r>
          </a:p>
          <a:p>
            <a:r>
              <a:rPr lang="sv-SE" smtClean="0"/>
              <a:t>Backtracking</a:t>
            </a:r>
          </a:p>
          <a:p>
            <a:pPr lvl="1">
              <a:defRPr/>
            </a:pPr>
            <a:r>
              <a:rPr lang="sv-SE" smtClean="0"/>
              <a:t>Flip last decision</a:t>
            </a:r>
            <a:br>
              <a:rPr lang="sv-SE" smtClean="0"/>
            </a:br>
            <a:r>
              <a:rPr lang="sv-SE" sz="2000" smtClean="0"/>
              <a:t>(standard recursive backtracking)</a:t>
            </a:r>
          </a:p>
          <a:p>
            <a:pPr lvl="1">
              <a:defRPr/>
            </a:pPr>
            <a:r>
              <a:rPr lang="sv-SE" smtClean="0"/>
              <a:t>Conflict analysis: </a:t>
            </a:r>
          </a:p>
          <a:p>
            <a:pPr lvl="2">
              <a:defRPr/>
            </a:pPr>
            <a:r>
              <a:rPr lang="sv-SE" smtClean="0"/>
              <a:t>Learn an </a:t>
            </a:r>
            <a:r>
              <a:rPr lang="sv-SE" b="1" i="1" smtClean="0"/>
              <a:t>asserting clause</a:t>
            </a:r>
          </a:p>
          <a:p>
            <a:pPr lvl="2">
              <a:defRPr/>
            </a:pPr>
            <a:r>
              <a:rPr lang="sv-SE" smtClean="0"/>
              <a:t>[...]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572001" y="3851455"/>
            <a:ext cx="4572000" cy="23427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15938" marR="0" lvl="1" indent="-2413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tabLst/>
              <a:defRPr/>
            </a:pPr>
            <a:endParaRPr kumimoji="0" lang="sv-SE" sz="23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2431" y="971080"/>
            <a:ext cx="3878904" cy="2062103"/>
          </a:xfrm>
          <a:prstGeom prst="rect">
            <a:avLst/>
          </a:prstGeom>
          <a:gradFill>
            <a:gsLst>
              <a:gs pos="27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42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dpll</a:t>
            </a:r>
            <a:r>
              <a:rPr lang="sv-SE" sz="1600" smtClean="0">
                <a:latin typeface="Georgia" pitchFamily="18" charset="0"/>
              </a:rPr>
              <a:t>(assign){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”do BCP”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b="1" smtClean="0">
                <a:latin typeface="Georgia" pitchFamily="18" charset="0"/>
              </a:rPr>
              <a:t>if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”conflict”</a:t>
            </a:r>
            <a:r>
              <a:rPr lang="sv-SE" sz="1600" smtClean="0">
                <a:latin typeface="Georgia" pitchFamily="18" charset="0"/>
              </a:rPr>
              <a:t>: </a:t>
            </a:r>
            <a:r>
              <a:rPr lang="sv-SE" sz="1600" b="1" smtClean="0">
                <a:latin typeface="Georgia" pitchFamily="18" charset="0"/>
              </a:rPr>
              <a:t>return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F</a:t>
            </a:r>
            <a:r>
              <a:rPr lang="sv-SE" sz="14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ALSE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b="1" smtClean="0">
                <a:latin typeface="Georgia" pitchFamily="18" charset="0"/>
              </a:rPr>
              <a:t>if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”complete assign”</a:t>
            </a:r>
            <a:r>
              <a:rPr lang="sv-SE" sz="1600" smtClean="0">
                <a:latin typeface="Georgia" pitchFamily="18" charset="0"/>
              </a:rPr>
              <a:t>: </a:t>
            </a:r>
            <a:r>
              <a:rPr lang="sv-SE" sz="1600" b="1" smtClean="0">
                <a:latin typeface="Georgia" pitchFamily="18" charset="0"/>
              </a:rPr>
              <a:t>return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T</a:t>
            </a:r>
            <a:r>
              <a:rPr lang="sv-SE" sz="14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RUE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”pick decision variable x”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b="1" smtClean="0">
                <a:latin typeface="Georgia" pitchFamily="18" charset="0"/>
              </a:rPr>
              <a:t>return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dpll</a:t>
            </a:r>
            <a:r>
              <a:rPr lang="sv-SE" sz="1600" smtClean="0">
                <a:latin typeface="Georgia" pitchFamily="18" charset="0"/>
              </a:rPr>
              <a:t>(assign[x=0])</a:t>
            </a:r>
          </a:p>
          <a:p>
            <a:r>
              <a:rPr lang="sv-SE" sz="1600" smtClean="0">
                <a:latin typeface="Georgia" pitchFamily="18" charset="0"/>
              </a:rPr>
              <a:t>               </a:t>
            </a:r>
            <a:r>
              <a:rPr lang="sv-SE" sz="1600" b="1" smtClean="0">
                <a:latin typeface="Georgia" pitchFamily="18" charset="0"/>
              </a:rPr>
              <a:t>||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dpll</a:t>
            </a:r>
            <a:r>
              <a:rPr lang="sv-SE" sz="1600" smtClean="0">
                <a:latin typeface="Georgia" pitchFamily="18" charset="0"/>
              </a:rPr>
              <a:t>(assign[x=1]);</a:t>
            </a:r>
          </a:p>
          <a:p>
            <a:r>
              <a:rPr lang="sv-SE" sz="1600" smtClean="0">
                <a:latin typeface="Georgia" pitchFamily="18" charset="0"/>
              </a:rPr>
              <a:t>}</a:t>
            </a:r>
            <a:endParaRPr lang="en-US" sz="1600" dirty="0">
              <a:latin typeface="Georgia" pitchFamily="18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5378505" y="3313785"/>
            <a:ext cx="2443722" cy="2303744"/>
            <a:chOff x="4970248" y="3136649"/>
            <a:chExt cx="2443722" cy="2303744"/>
          </a:xfrm>
        </p:grpSpPr>
        <p:cxnSp>
          <p:nvCxnSpPr>
            <p:cNvPr id="27" name="Straight Connector 26"/>
            <p:cNvCxnSpPr/>
            <p:nvPr/>
          </p:nvCxnSpPr>
          <p:spPr>
            <a:xfrm rot="16200000" flipH="1">
              <a:off x="7068325" y="3198570"/>
              <a:ext cx="384050" cy="307240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0800000" flipV="1">
              <a:off x="5493720" y="3160168"/>
              <a:ext cx="1651416" cy="1651414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 flipH="1">
              <a:off x="6530655" y="3774645"/>
              <a:ext cx="384050" cy="307240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Lightning Bolt 31"/>
            <p:cNvSpPr/>
            <p:nvPr/>
          </p:nvSpPr>
          <p:spPr>
            <a:xfrm>
              <a:off x="5220561" y="4760407"/>
              <a:ext cx="384050" cy="422455"/>
            </a:xfrm>
            <a:prstGeom prst="lightningBol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429638" y="3136649"/>
              <a:ext cx="729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smtClean="0">
                  <a:solidFill>
                    <a:srgbClr val="0070C0"/>
                  </a:solidFill>
                </a:rPr>
                <a:t>a</a:t>
              </a:r>
              <a:r>
                <a:rPr lang="sv-SE" smtClean="0">
                  <a:solidFill>
                    <a:srgbClr val="0070C0"/>
                  </a:solidFill>
                </a:rPr>
                <a:t>=1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70248" y="5101839"/>
              <a:ext cx="9985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600" i="1" smtClean="0">
                  <a:solidFill>
                    <a:srgbClr val="0070C0"/>
                  </a:solidFill>
                </a:rPr>
                <a:t>Conflict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5570530" y="3236975"/>
              <a:ext cx="1574606" cy="1574605"/>
            </a:xfrm>
            <a:custGeom>
              <a:avLst/>
              <a:gdLst>
                <a:gd name="connsiteX0" fmla="*/ 1517196 w 1517196"/>
                <a:gd name="connsiteY0" fmla="*/ 0 h 2201636"/>
                <a:gd name="connsiteX1" fmla="*/ 186418 w 1517196"/>
                <a:gd name="connsiteY1" fmla="*/ 1371600 h 2201636"/>
                <a:gd name="connsiteX2" fmla="*/ 398689 w 1517196"/>
                <a:gd name="connsiteY2" fmla="*/ 1347107 h 2201636"/>
                <a:gd name="connsiteX3" fmla="*/ 855889 w 1517196"/>
                <a:gd name="connsiteY3" fmla="*/ 800100 h 2201636"/>
                <a:gd name="connsiteX4" fmla="*/ 1419225 w 1517196"/>
                <a:gd name="connsiteY4" fmla="*/ 1330779 h 2201636"/>
                <a:gd name="connsiteX5" fmla="*/ 921204 w 1517196"/>
                <a:gd name="connsiteY5" fmla="*/ 1902279 h 2201636"/>
                <a:gd name="connsiteX6" fmla="*/ 733425 w 1517196"/>
                <a:gd name="connsiteY6" fmla="*/ 2163536 h 2201636"/>
                <a:gd name="connsiteX7" fmla="*/ 733425 w 1517196"/>
                <a:gd name="connsiteY7" fmla="*/ 2130879 h 2201636"/>
                <a:gd name="connsiteX8" fmla="*/ 782411 w 1517196"/>
                <a:gd name="connsiteY8" fmla="*/ 2139043 h 2201636"/>
                <a:gd name="connsiteX0" fmla="*/ 1517196 w 1517196"/>
                <a:gd name="connsiteY0" fmla="*/ 0 h 2201636"/>
                <a:gd name="connsiteX1" fmla="*/ 186418 w 1517196"/>
                <a:gd name="connsiteY1" fmla="*/ 1371600 h 2201636"/>
                <a:gd name="connsiteX2" fmla="*/ 398689 w 1517196"/>
                <a:gd name="connsiteY2" fmla="*/ 1347107 h 2201636"/>
                <a:gd name="connsiteX3" fmla="*/ 855889 w 1517196"/>
                <a:gd name="connsiteY3" fmla="*/ 800100 h 2201636"/>
                <a:gd name="connsiteX4" fmla="*/ 1419225 w 1517196"/>
                <a:gd name="connsiteY4" fmla="*/ 1330779 h 2201636"/>
                <a:gd name="connsiteX5" fmla="*/ 921204 w 1517196"/>
                <a:gd name="connsiteY5" fmla="*/ 1902279 h 2201636"/>
                <a:gd name="connsiteX6" fmla="*/ 733425 w 1517196"/>
                <a:gd name="connsiteY6" fmla="*/ 2163536 h 2201636"/>
                <a:gd name="connsiteX7" fmla="*/ 733425 w 1517196"/>
                <a:gd name="connsiteY7" fmla="*/ 2130879 h 22016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855889 w 1517196"/>
                <a:gd name="connsiteY3" fmla="*/ 8001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21204 w 1517196"/>
                <a:gd name="connsiteY5" fmla="*/ 1902279 h 2163536"/>
                <a:gd name="connsiteX6" fmla="*/ 733425 w 1517196"/>
                <a:gd name="connsiteY6" fmla="*/ 2163536 h 2163536"/>
                <a:gd name="connsiteX0" fmla="*/ 1517196 w 1517196"/>
                <a:gd name="connsiteY0" fmla="*/ 0 h 2163536"/>
                <a:gd name="connsiteX1" fmla="*/ 186418 w 1517196"/>
                <a:gd name="connsiteY1" fmla="*/ 1371600 h 2163536"/>
                <a:gd name="connsiteX2" fmla="*/ 398689 w 1517196"/>
                <a:gd name="connsiteY2" fmla="*/ 1347107 h 2163536"/>
                <a:gd name="connsiteX3" fmla="*/ 792077 w 1517196"/>
                <a:gd name="connsiteY3" fmla="*/ 844300 h 2163536"/>
                <a:gd name="connsiteX4" fmla="*/ 1419225 w 1517196"/>
                <a:gd name="connsiteY4" fmla="*/ 1330779 h 2163536"/>
                <a:gd name="connsiteX5" fmla="*/ 994894 w 1517196"/>
                <a:gd name="connsiteY5" fmla="*/ 1823334 h 2163536"/>
                <a:gd name="connsiteX6" fmla="*/ 733425 w 1517196"/>
                <a:gd name="connsiteY6" fmla="*/ 2163536 h 2163536"/>
                <a:gd name="connsiteX0" fmla="*/ 1451631 w 1451631"/>
                <a:gd name="connsiteY0" fmla="*/ 0 h 2163536"/>
                <a:gd name="connsiteX1" fmla="*/ 120853 w 1451631"/>
                <a:gd name="connsiteY1" fmla="*/ 1371600 h 2163536"/>
                <a:gd name="connsiteX2" fmla="*/ 726512 w 1451631"/>
                <a:gd name="connsiteY2" fmla="*/ 844300 h 2163536"/>
                <a:gd name="connsiteX3" fmla="*/ 1353660 w 1451631"/>
                <a:gd name="connsiteY3" fmla="*/ 1330779 h 2163536"/>
                <a:gd name="connsiteX4" fmla="*/ 929329 w 1451631"/>
                <a:gd name="connsiteY4" fmla="*/ 1823334 h 2163536"/>
                <a:gd name="connsiteX5" fmla="*/ 667860 w 1451631"/>
                <a:gd name="connsiteY5" fmla="*/ 2163536 h 2163536"/>
                <a:gd name="connsiteX0" fmla="*/ 1347106 w 1383881"/>
                <a:gd name="connsiteY0" fmla="*/ 0 h 2163536"/>
                <a:gd name="connsiteX1" fmla="*/ 16328 w 1383881"/>
                <a:gd name="connsiteY1" fmla="*/ 1371600 h 2163536"/>
                <a:gd name="connsiteX2" fmla="*/ 1249135 w 1383881"/>
                <a:gd name="connsiteY2" fmla="*/ 1330779 h 2163536"/>
                <a:gd name="connsiteX3" fmla="*/ 824804 w 1383881"/>
                <a:gd name="connsiteY3" fmla="*/ 1823334 h 2163536"/>
                <a:gd name="connsiteX4" fmla="*/ 563335 w 1383881"/>
                <a:gd name="connsiteY4" fmla="*/ 2163536 h 2163536"/>
                <a:gd name="connsiteX0" fmla="*/ 1417828 w 1417828"/>
                <a:gd name="connsiteY0" fmla="*/ 0 h 2163536"/>
                <a:gd name="connsiteX1" fmla="*/ 87050 w 1417828"/>
                <a:gd name="connsiteY1" fmla="*/ 1371600 h 2163536"/>
                <a:gd name="connsiteX2" fmla="*/ 895526 w 1417828"/>
                <a:gd name="connsiteY2" fmla="*/ 1823334 h 2163536"/>
                <a:gd name="connsiteX3" fmla="*/ 634057 w 1417828"/>
                <a:gd name="connsiteY3" fmla="*/ 2163536 h 2163536"/>
                <a:gd name="connsiteX0" fmla="*/ 1461407 w 1461407"/>
                <a:gd name="connsiteY0" fmla="*/ 0 h 2163536"/>
                <a:gd name="connsiteX1" fmla="*/ 130629 w 1461407"/>
                <a:gd name="connsiteY1" fmla="*/ 1371600 h 2163536"/>
                <a:gd name="connsiteX2" fmla="*/ 677636 w 1461407"/>
                <a:gd name="connsiteY2" fmla="*/ 2163536 h 2163536"/>
                <a:gd name="connsiteX0" fmla="*/ 1330778 w 1330778"/>
                <a:gd name="connsiteY0" fmla="*/ 0 h 1371600"/>
                <a:gd name="connsiteX1" fmla="*/ 0 w 1330778"/>
                <a:gd name="connsiteY1" fmla="*/ 1371600 h 1371600"/>
                <a:gd name="connsiteX0" fmla="*/ 1330778 w 1330778"/>
                <a:gd name="connsiteY0" fmla="*/ 0 h 1371600"/>
                <a:gd name="connsiteX1" fmla="*/ 0 w 1330778"/>
                <a:gd name="connsiteY1" fmla="*/ 1371600 h 1371600"/>
                <a:gd name="connsiteX0" fmla="*/ 1694982 w 1694982"/>
                <a:gd name="connsiteY0" fmla="*/ 0 h 1759568"/>
                <a:gd name="connsiteX1" fmla="*/ 0 w 1694982"/>
                <a:gd name="connsiteY1" fmla="*/ 1759568 h 1759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94982" h="1759568">
                  <a:moveTo>
                    <a:pt x="1694982" y="0"/>
                  </a:moveTo>
                  <a:cubicBezTo>
                    <a:pt x="1122802" y="573541"/>
                    <a:pt x="350232" y="1363885"/>
                    <a:pt x="0" y="1759568"/>
                  </a:cubicBezTo>
                </a:path>
              </a:pathLst>
            </a:cu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16200000" flipH="1">
              <a:off x="6031390" y="4312315"/>
              <a:ext cx="384050" cy="307240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839365" y="3697835"/>
              <a:ext cx="729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smtClean="0">
                  <a:solidFill>
                    <a:srgbClr val="0070C0"/>
                  </a:solidFill>
                </a:rPr>
                <a:t>b</a:t>
              </a:r>
              <a:r>
                <a:rPr lang="sv-SE" smtClean="0">
                  <a:solidFill>
                    <a:srgbClr val="0070C0"/>
                  </a:solidFill>
                </a:rPr>
                <a:t>=1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301695" y="4197100"/>
              <a:ext cx="729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i="1" smtClean="0">
                  <a:solidFill>
                    <a:srgbClr val="0070C0"/>
                  </a:solidFill>
                </a:rPr>
                <a:t>c</a:t>
              </a:r>
              <a:r>
                <a:rPr lang="sv-SE" smtClean="0">
                  <a:solidFill>
                    <a:srgbClr val="0070C0"/>
                  </a:solidFill>
                </a:rPr>
                <a:t>=1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7075885" y="3136649"/>
              <a:ext cx="91450" cy="914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514795" y="3682695"/>
              <a:ext cx="91450" cy="914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6006490" y="4200220"/>
              <a:ext cx="91450" cy="914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645870" y="4965200"/>
            <a:ext cx="1850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mtClean="0"/>
              <a:t>Asserting clause:</a:t>
            </a:r>
            <a:br>
              <a:rPr lang="sv-SE" smtClean="0"/>
            </a:br>
            <a:r>
              <a:rPr lang="sv-SE" smtClean="0">
                <a:solidFill>
                  <a:srgbClr val="C00000"/>
                </a:solidFill>
              </a:rPr>
              <a:t>{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b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c</a:t>
            </a:r>
            <a:r>
              <a:rPr lang="sv-SE" smtClean="0">
                <a:solidFill>
                  <a:srgbClr val="C00000"/>
                </a:solidFill>
              </a:rPr>
              <a:t>}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532125" y="5810110"/>
            <a:ext cx="2658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smtClean="0">
                <a:solidFill>
                  <a:srgbClr val="0070C0"/>
                </a:solidFill>
              </a:rPr>
              <a:t>What if b was irrelevant?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45870" y="4965200"/>
            <a:ext cx="1850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mtClean="0"/>
              <a:t>Asserting clause:</a:t>
            </a:r>
            <a:br>
              <a:rPr lang="sv-SE" smtClean="0"/>
            </a:br>
            <a:r>
              <a:rPr lang="sv-SE" smtClean="0">
                <a:solidFill>
                  <a:srgbClr val="C00000"/>
                </a:solidFill>
              </a:rPr>
              <a:t>{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a</a:t>
            </a:r>
            <a:r>
              <a:rPr lang="sv-SE" smtClean="0">
                <a:solidFill>
                  <a:srgbClr val="C00000"/>
                </a:solidFill>
              </a:rPr>
              <a:t>, </a:t>
            </a:r>
            <a:r>
              <a:rPr lang="sv-SE" smtClean="0">
                <a:solidFill>
                  <a:srgbClr val="C00000"/>
                </a:solidFill>
                <a:latin typeface="OpenSymbol"/>
                <a:ea typeface="OpenSymbol"/>
              </a:rPr>
              <a:t>¬</a:t>
            </a:r>
            <a:r>
              <a:rPr lang="sv-SE" i="1" smtClean="0">
                <a:solidFill>
                  <a:srgbClr val="C00000"/>
                </a:solidFill>
              </a:rPr>
              <a:t>c</a:t>
            </a:r>
            <a:r>
              <a:rPr lang="sv-SE" smtClean="0">
                <a:solidFill>
                  <a:srgbClr val="C00000"/>
                </a:solidFill>
              </a:rPr>
              <a:t>}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63" name="Straight Connector 62"/>
          <p:cNvCxnSpPr>
            <a:stCxn id="61" idx="0"/>
          </p:cNvCxnSpPr>
          <p:nvPr/>
        </p:nvCxnSpPr>
        <p:spPr>
          <a:xfrm rot="16200000" flipV="1">
            <a:off x="3064604" y="4206701"/>
            <a:ext cx="537670" cy="288037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806839" y="4619555"/>
            <a:ext cx="3341235" cy="1400383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5600000" scaled="0"/>
          </a:gradFill>
          <a:ln w="158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91440" rIns="182880" bIns="91440" rtlCol="0">
            <a:spAutoFit/>
          </a:bodyPr>
          <a:lstStyle/>
          <a:p>
            <a:r>
              <a:rPr lang="sv-SE" smtClean="0">
                <a:latin typeface="Times New Roman"/>
                <a:cs typeface="Times New Roman"/>
              </a:rPr>
              <a:t>● </a:t>
            </a:r>
            <a:r>
              <a:rPr lang="sv-SE" smtClean="0"/>
              <a:t>May be expressed in any variables, not just decisions.</a:t>
            </a:r>
          </a:p>
          <a:p>
            <a:endParaRPr lang="sv-SE" sz="700" smtClean="0"/>
          </a:p>
          <a:p>
            <a:r>
              <a:rPr lang="sv-SE" smtClean="0">
                <a:latin typeface="Times New Roman"/>
                <a:cs typeface="Times New Roman"/>
              </a:rPr>
              <a:t>● </a:t>
            </a:r>
            <a:r>
              <a:rPr lang="sv-SE" smtClean="0"/>
              <a:t>Must have only </a:t>
            </a:r>
            <a:r>
              <a:rPr lang="sv-SE" i="1" smtClean="0"/>
              <a:t>one</a:t>
            </a:r>
            <a:r>
              <a:rPr lang="sv-SE" smtClean="0"/>
              <a:t> variable from the last decision level.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4" grpId="1"/>
      <p:bldP spid="58" grpId="0"/>
      <p:bldP spid="60" grpId="0"/>
      <p:bldP spid="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Search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932675"/>
            <a:ext cx="4690876" cy="5376699"/>
          </a:xfrm>
        </p:spPr>
        <p:txBody>
          <a:bodyPr>
            <a:normAutofit/>
          </a:bodyPr>
          <a:lstStyle/>
          <a:p>
            <a:r>
              <a:rPr lang="sv-SE" smtClean="0"/>
              <a:t>Decision heuristic</a:t>
            </a:r>
          </a:p>
          <a:p>
            <a:r>
              <a:rPr lang="sv-SE" smtClean="0"/>
              <a:t>Propagation</a:t>
            </a:r>
          </a:p>
          <a:p>
            <a:r>
              <a:rPr lang="sv-SE" smtClean="0"/>
              <a:t>Backtracking</a:t>
            </a:r>
          </a:p>
          <a:p>
            <a:pPr lvl="1">
              <a:defRPr/>
            </a:pPr>
            <a:r>
              <a:rPr lang="sv-SE" smtClean="0"/>
              <a:t>Flip last decision</a:t>
            </a:r>
            <a:br>
              <a:rPr lang="sv-SE" smtClean="0"/>
            </a:br>
            <a:r>
              <a:rPr lang="sv-SE" sz="2000" smtClean="0"/>
              <a:t>(standard recursive backtracking)</a:t>
            </a:r>
          </a:p>
          <a:p>
            <a:pPr lvl="1">
              <a:defRPr/>
            </a:pPr>
            <a:r>
              <a:rPr lang="sv-SE" smtClean="0"/>
              <a:t>Conflict analysis: </a:t>
            </a:r>
          </a:p>
          <a:p>
            <a:pPr lvl="2">
              <a:defRPr/>
            </a:pPr>
            <a:r>
              <a:rPr lang="sv-SE" smtClean="0"/>
              <a:t>Learn an asserting clause</a:t>
            </a:r>
          </a:p>
          <a:p>
            <a:pPr lvl="2">
              <a:defRPr/>
            </a:pPr>
            <a:r>
              <a:rPr lang="sv-SE" smtClean="0"/>
              <a:t>Backjumping</a:t>
            </a:r>
          </a:p>
          <a:p>
            <a:pPr lvl="2">
              <a:defRPr/>
            </a:pPr>
            <a:r>
              <a:rPr lang="sv-SE" smtClean="0"/>
              <a:t>No recursion</a:t>
            </a:r>
          </a:p>
          <a:p>
            <a:pPr lvl="2">
              <a:defRPr/>
            </a:pPr>
            <a:r>
              <a:rPr lang="sv-SE" smtClean="0"/>
              <a:t>Can be viewed as a resolution  strategy, guided by conflicts.</a:t>
            </a:r>
          </a:p>
          <a:p>
            <a:pPr lvl="2">
              <a:defRPr/>
            </a:pPr>
            <a:r>
              <a:rPr lang="sv-SE" smtClean="0"/>
              <a:t>Together with </a:t>
            </a:r>
            <a:r>
              <a:rPr lang="sv-SE" i="1" smtClean="0"/>
              <a:t>variable activity, </a:t>
            </a:r>
            <a:r>
              <a:rPr lang="sv-SE" smtClean="0"/>
              <a:t>most important innovation.</a:t>
            </a:r>
            <a:endParaRPr lang="sv-SE" i="1" smtClean="0"/>
          </a:p>
          <a:p>
            <a:pPr lvl="1"/>
            <a:endParaRPr lang="sv-SE" smtClean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572001" y="3851455"/>
            <a:ext cx="4572000" cy="23427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15938" marR="0" lvl="1" indent="-2413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76000"/>
              <a:tabLst/>
              <a:defRPr/>
            </a:pPr>
            <a:endParaRPr kumimoji="0" lang="sv-SE" sz="23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2431" y="971080"/>
            <a:ext cx="3878904" cy="2062103"/>
          </a:xfrm>
          <a:prstGeom prst="rect">
            <a:avLst/>
          </a:prstGeom>
          <a:gradFill>
            <a:gsLst>
              <a:gs pos="27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42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dpll</a:t>
            </a:r>
            <a:r>
              <a:rPr lang="sv-SE" sz="1600" smtClean="0">
                <a:latin typeface="Georgia" pitchFamily="18" charset="0"/>
              </a:rPr>
              <a:t>(assign){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”do BCP”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b="1" smtClean="0">
                <a:latin typeface="Georgia" pitchFamily="18" charset="0"/>
              </a:rPr>
              <a:t>if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”conflict”</a:t>
            </a:r>
            <a:r>
              <a:rPr lang="sv-SE" sz="1600" smtClean="0">
                <a:latin typeface="Georgia" pitchFamily="18" charset="0"/>
              </a:rPr>
              <a:t>: </a:t>
            </a:r>
            <a:r>
              <a:rPr lang="sv-SE" sz="1600" b="1" smtClean="0">
                <a:latin typeface="Georgia" pitchFamily="18" charset="0"/>
              </a:rPr>
              <a:t>return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F</a:t>
            </a:r>
            <a:r>
              <a:rPr lang="sv-SE" sz="14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ALSE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b="1" smtClean="0">
                <a:latin typeface="Georgia" pitchFamily="18" charset="0"/>
              </a:rPr>
              <a:t>if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”complete assign”</a:t>
            </a:r>
            <a:r>
              <a:rPr lang="sv-SE" sz="1600" smtClean="0">
                <a:latin typeface="Georgia" pitchFamily="18" charset="0"/>
              </a:rPr>
              <a:t>: </a:t>
            </a:r>
            <a:r>
              <a:rPr lang="sv-SE" sz="1600" b="1" smtClean="0">
                <a:latin typeface="Georgia" pitchFamily="18" charset="0"/>
              </a:rPr>
              <a:t>return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T</a:t>
            </a:r>
            <a:r>
              <a:rPr lang="sv-SE" sz="14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RUE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”pick decision variable x”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 </a:t>
            </a:r>
            <a:r>
              <a:rPr lang="sv-SE" sz="1600" b="1" smtClean="0">
                <a:latin typeface="Georgia" pitchFamily="18" charset="0"/>
              </a:rPr>
              <a:t>return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dpll</a:t>
            </a:r>
            <a:r>
              <a:rPr lang="sv-SE" sz="1600" smtClean="0">
                <a:latin typeface="Georgia" pitchFamily="18" charset="0"/>
              </a:rPr>
              <a:t>(assign[x=0])</a:t>
            </a:r>
          </a:p>
          <a:p>
            <a:r>
              <a:rPr lang="sv-SE" sz="1600" smtClean="0">
                <a:latin typeface="Georgia" pitchFamily="18" charset="0"/>
              </a:rPr>
              <a:t>               </a:t>
            </a:r>
            <a:r>
              <a:rPr lang="sv-SE" sz="1600" b="1" smtClean="0">
                <a:latin typeface="Georgia" pitchFamily="18" charset="0"/>
              </a:rPr>
              <a:t>||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dpll</a:t>
            </a:r>
            <a:r>
              <a:rPr lang="sv-SE" sz="1600" smtClean="0">
                <a:latin typeface="Georgia" pitchFamily="18" charset="0"/>
              </a:rPr>
              <a:t>(assign[x=1]);</a:t>
            </a:r>
          </a:p>
          <a:p>
            <a:r>
              <a:rPr lang="sv-SE" sz="1600" smtClean="0">
                <a:latin typeface="Georgia" pitchFamily="18" charset="0"/>
              </a:rPr>
              <a:t>}</a:t>
            </a:r>
            <a:endParaRPr lang="en-US" sz="1600" dirty="0">
              <a:latin typeface="Georgi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02431" y="3313785"/>
            <a:ext cx="3878904" cy="2800767"/>
          </a:xfrm>
          <a:prstGeom prst="rect">
            <a:avLst/>
          </a:prstGeom>
          <a:gradFill>
            <a:gsLst>
              <a:gs pos="27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42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sv-SE" sz="1600" b="1" smtClean="0">
                <a:latin typeface="Georgia" pitchFamily="18" charset="0"/>
              </a:rPr>
              <a:t>forever</a:t>
            </a:r>
            <a:r>
              <a:rPr lang="sv-SE" sz="1600" smtClean="0">
                <a:latin typeface="Georgia" pitchFamily="18" charset="0"/>
              </a:rPr>
              <a:t>{                       </a:t>
            </a:r>
            <a:r>
              <a:rPr lang="sv-SE" sz="1600" smtClean="0">
                <a:solidFill>
                  <a:srgbClr val="C00000"/>
                </a:solidFill>
                <a:latin typeface="Georgia" pitchFamily="18" charset="0"/>
              </a:rPr>
              <a:t>− CDCL procedure</a:t>
            </a:r>
          </a:p>
          <a:p>
            <a:r>
              <a:rPr lang="sv-SE" sz="1600" smtClean="0">
                <a:latin typeface="Georgia" pitchFamily="18" charset="0"/>
              </a:rPr>
              <a:t>  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”do BCP”</a:t>
            </a:r>
            <a:endParaRPr lang="sv-SE" sz="1600" smtClean="0">
              <a:latin typeface="Georgia" pitchFamily="18" charset="0"/>
            </a:endParaRPr>
          </a:p>
          <a:p>
            <a:r>
              <a:rPr lang="sv-SE" sz="1600" smtClean="0">
                <a:latin typeface="Georgia" pitchFamily="18" charset="0"/>
              </a:rPr>
              <a:t>   </a:t>
            </a:r>
            <a:r>
              <a:rPr lang="sv-SE" sz="1600" b="1" smtClean="0">
                <a:latin typeface="Georgia" pitchFamily="18" charset="0"/>
              </a:rPr>
              <a:t>if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”no conflict”</a:t>
            </a:r>
            <a:r>
              <a:rPr lang="sv-SE" sz="1600" smtClean="0">
                <a:latin typeface="Georgia" pitchFamily="18" charset="0"/>
              </a:rPr>
              <a:t>: </a:t>
            </a:r>
          </a:p>
          <a:p>
            <a:r>
              <a:rPr lang="sv-SE" sz="1600" b="1" smtClean="0">
                <a:latin typeface="Georgia" pitchFamily="18" charset="0"/>
              </a:rPr>
              <a:t>       if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”complete assign”</a:t>
            </a:r>
            <a:r>
              <a:rPr lang="sv-SE" sz="1600" smtClean="0">
                <a:latin typeface="Georgia" pitchFamily="18" charset="0"/>
              </a:rPr>
              <a:t>: </a:t>
            </a:r>
            <a:r>
              <a:rPr lang="sv-SE" sz="1600" b="1" smtClean="0">
                <a:latin typeface="Georgia" pitchFamily="18" charset="0"/>
              </a:rPr>
              <a:t>return </a:t>
            </a:r>
            <a:r>
              <a:rPr lang="sv-SE" sz="16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T</a:t>
            </a:r>
            <a:r>
              <a:rPr lang="sv-SE" sz="14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RUE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   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”pick decision x=0 or x=1”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smtClean="0">
                <a:latin typeface="Georgia" pitchFamily="18" charset="0"/>
              </a:rPr>
              <a:t>   </a:t>
            </a:r>
            <a:r>
              <a:rPr lang="sv-SE" sz="1600" b="1" smtClean="0">
                <a:latin typeface="Georgia" pitchFamily="18" charset="0"/>
              </a:rPr>
              <a:t>else</a:t>
            </a:r>
            <a:r>
              <a:rPr lang="sv-SE" sz="1600" smtClean="0">
                <a:latin typeface="Georgia" pitchFamily="18" charset="0"/>
              </a:rPr>
              <a:t>:</a:t>
            </a:r>
          </a:p>
          <a:p>
            <a:r>
              <a:rPr lang="sv-SE" sz="1600" smtClean="0">
                <a:latin typeface="Georgia" pitchFamily="18" charset="0"/>
              </a:rPr>
              <a:t>       </a:t>
            </a:r>
            <a:r>
              <a:rPr lang="sv-SE" sz="1600" b="1" smtClean="0">
                <a:latin typeface="Georgia" pitchFamily="18" charset="0"/>
              </a:rPr>
              <a:t>if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”at top-level”</a:t>
            </a:r>
            <a:r>
              <a:rPr lang="sv-SE" sz="1600" smtClean="0">
                <a:latin typeface="Georgia" pitchFamily="18" charset="0"/>
              </a:rPr>
              <a:t>: </a:t>
            </a:r>
            <a:r>
              <a:rPr lang="sv-SE" sz="1600" b="1" smtClean="0">
                <a:latin typeface="Georgia" pitchFamily="18" charset="0"/>
              </a:rPr>
              <a:t>return</a:t>
            </a:r>
            <a:r>
              <a:rPr lang="sv-SE" sz="1600" smtClean="0">
                <a:latin typeface="Georgia" pitchFamily="18" charset="0"/>
              </a:rPr>
              <a:t> </a:t>
            </a:r>
            <a:r>
              <a:rPr lang="sv-SE" sz="16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F</a:t>
            </a:r>
            <a:r>
              <a:rPr lang="sv-SE" sz="1400" smtClean="0">
                <a:solidFill>
                  <a:schemeClr val="bg1">
                    <a:lumMod val="50000"/>
                  </a:schemeClr>
                </a:solidFill>
                <a:latin typeface="Georgia" pitchFamily="18" charset="0"/>
              </a:rPr>
              <a:t>ALSE</a:t>
            </a:r>
            <a:r>
              <a:rPr lang="sv-SE" sz="1600" smtClean="0">
                <a:latin typeface="Georgia" pitchFamily="18" charset="0"/>
              </a:rPr>
              <a:t>;</a:t>
            </a:r>
          </a:p>
          <a:p>
            <a:r>
              <a:rPr lang="sv-SE" sz="1600" b="1" smtClean="0">
                <a:latin typeface="Georgia" pitchFamily="18" charset="0"/>
              </a:rPr>
              <a:t>      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”analyze conflict”</a:t>
            </a:r>
          </a:p>
          <a:p>
            <a:r>
              <a:rPr lang="sv-SE" sz="1600" i="1" smtClean="0">
                <a:latin typeface="Georgia" pitchFamily="18" charset="0"/>
              </a:rPr>
              <a:t>      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”undo assignments”</a:t>
            </a:r>
          </a:p>
          <a:p>
            <a:r>
              <a:rPr lang="sv-SE" sz="1600" i="1" smtClean="0">
                <a:latin typeface="Georgia" pitchFamily="18" charset="0"/>
              </a:rPr>
              <a:t>       </a:t>
            </a:r>
            <a:r>
              <a:rPr lang="sv-SE" sz="1600" i="1" smtClean="0">
                <a:solidFill>
                  <a:srgbClr val="0070C0"/>
                </a:solidFill>
                <a:latin typeface="Georgia" pitchFamily="18" charset="0"/>
              </a:rPr>
              <a:t>”add conflict clause”</a:t>
            </a:r>
          </a:p>
          <a:p>
            <a:r>
              <a:rPr lang="sv-SE" sz="1600" smtClean="0">
                <a:latin typeface="Georgia" pitchFamily="18" charset="0"/>
              </a:rPr>
              <a:t>}</a:t>
            </a:r>
            <a:endParaRPr lang="en-US" sz="1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25729</TotalTime>
  <Words>2018</Words>
  <Application>Microsoft Office PowerPoint</Application>
  <PresentationFormat>On-screen Show (4:3)</PresentationFormat>
  <Paragraphs>441</Paragraphs>
  <Slides>28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2" baseType="lpstr">
      <vt:lpstr>Arial</vt:lpstr>
      <vt:lpstr>Constantia</vt:lpstr>
      <vt:lpstr>Wingdings 3</vt:lpstr>
      <vt:lpstr>Arial Black</vt:lpstr>
      <vt:lpstr>OpenSymbol</vt:lpstr>
      <vt:lpstr>Book Antiqua</vt:lpstr>
      <vt:lpstr>Symbol</vt:lpstr>
      <vt:lpstr>Cambria</vt:lpstr>
      <vt:lpstr>Times New Roman</vt:lpstr>
      <vt:lpstr>Georgia</vt:lpstr>
      <vt:lpstr>Century</vt:lpstr>
      <vt:lpstr>Calibri</vt:lpstr>
      <vt:lpstr>Wingdings</vt:lpstr>
      <vt:lpstr>Origin</vt:lpstr>
      <vt:lpstr>Introduction to Satisfiability Solving with Practical Applications</vt:lpstr>
      <vt:lpstr>SAT solvers</vt:lpstr>
      <vt:lpstr>The SAT problem</vt:lpstr>
      <vt:lpstr>What’s a clause?</vt:lpstr>
      <vt:lpstr>Example</vt:lpstr>
      <vt:lpstr>Search Components</vt:lpstr>
      <vt:lpstr>Search Components</vt:lpstr>
      <vt:lpstr>Search Components</vt:lpstr>
      <vt:lpstr>Search Components</vt:lpstr>
      <vt:lpstr>Conflict Analysis – Graph View</vt:lpstr>
      <vt:lpstr>Conflict Analysis – Resolution View</vt:lpstr>
      <vt:lpstr>Variable Activity</vt:lpstr>
      <vt:lpstr>Execution of CDCL Solver</vt:lpstr>
      <vt:lpstr>Other Techniques</vt:lpstr>
      <vt:lpstr>Other Techniques (cont.)</vt:lpstr>
      <vt:lpstr>SAT Research</vt:lpstr>
      <vt:lpstr>Applying SAT solvers</vt:lpstr>
      <vt:lpstr>Slither Link</vt:lpstr>
      <vt:lpstr>Slither Link</vt:lpstr>
      <vt:lpstr>Slither Link (cont.)</vt:lpstr>
      <vt:lpstr>Slither Link (cont.)</vt:lpstr>
      <vt:lpstr>Other nice puzzles</vt:lpstr>
      <vt:lpstr>Applying SAT solvers</vt:lpstr>
      <vt:lpstr>Incremental SAT</vt:lpstr>
      <vt:lpstr>Allows for...</vt:lpstr>
      <vt:lpstr>Bit-level Verification</vt:lpstr>
      <vt:lpstr>Bounded Model Checking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Single Instance Incremental SAT Formulation of Counterexample and Proof Based Abstraction</dc:title>
  <dc:creator>een</dc:creator>
  <cp:lastModifiedBy>Administratr</cp:lastModifiedBy>
  <cp:revision>1808</cp:revision>
  <dcterms:created xsi:type="dcterms:W3CDTF">2010-06-05T01:23:36Z</dcterms:created>
  <dcterms:modified xsi:type="dcterms:W3CDTF">2011-05-31T10:34:52Z</dcterms:modified>
</cp:coreProperties>
</file>