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3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4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rts/chart7.xml" ContentType="application/vnd.openxmlformats-officedocument.drawingml.chart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rts/chart8.xml" ContentType="application/vnd.openxmlformats-officedocument.drawingml.chart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332" r:id="rId3"/>
    <p:sldId id="259" r:id="rId4"/>
    <p:sldId id="300" r:id="rId5"/>
    <p:sldId id="299" r:id="rId6"/>
    <p:sldId id="322" r:id="rId7"/>
    <p:sldId id="323" r:id="rId8"/>
    <p:sldId id="328" r:id="rId9"/>
    <p:sldId id="321" r:id="rId10"/>
    <p:sldId id="301" r:id="rId11"/>
    <p:sldId id="309" r:id="rId12"/>
    <p:sldId id="316" r:id="rId13"/>
    <p:sldId id="304" r:id="rId14"/>
    <p:sldId id="307" r:id="rId15"/>
    <p:sldId id="308" r:id="rId16"/>
    <p:sldId id="317" r:id="rId17"/>
    <p:sldId id="302" r:id="rId18"/>
    <p:sldId id="313" r:id="rId19"/>
    <p:sldId id="318" r:id="rId20"/>
    <p:sldId id="315" r:id="rId21"/>
    <p:sldId id="319" r:id="rId22"/>
    <p:sldId id="303" r:id="rId23"/>
    <p:sldId id="311" r:id="rId24"/>
    <p:sldId id="320" r:id="rId25"/>
    <p:sldId id="324" r:id="rId26"/>
    <p:sldId id="325" r:id="rId27"/>
    <p:sldId id="326" r:id="rId28"/>
    <p:sldId id="329" r:id="rId29"/>
    <p:sldId id="331" r:id="rId30"/>
    <p:sldId id="330" r:id="rId31"/>
    <p:sldId id="327" r:id="rId32"/>
    <p:sldId id="284" r:id="rId33"/>
    <p:sldId id="283" r:id="rId34"/>
    <p:sldId id="298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5F5F5F"/>
    <a:srgbClr val="FFCDCE"/>
    <a:srgbClr val="D60000"/>
    <a:srgbClr val="E38DC6"/>
    <a:srgbClr val="B2B2B2"/>
    <a:srgbClr val="FF8F8F"/>
    <a:srgbClr val="57D3FF"/>
    <a:srgbClr val="CC3399"/>
    <a:srgbClr val="1DC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87" autoAdjust="0"/>
    <p:restoredTop sz="86501" autoAdjust="0"/>
  </p:normalViewPr>
  <p:slideViewPr>
    <p:cSldViewPr>
      <p:cViewPr varScale="1">
        <p:scale>
          <a:sx n="70" d="100"/>
          <a:sy n="70" d="100"/>
        </p:scale>
        <p:origin x="-15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KAYZAD\2011\MIT%20postdoc\DDV\Data\Kayzad-Exp\2010-11-25(only%20ammonium%20sulfate%20at%2030C)\2010-11-25(only%20ammonium%20sulfate%20at%2030C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KAYZAD\2011\MIT%20postdoc\DDV\Data\Fluorimetry%20data(2011-May%20onwards)\Kayzad2011-05-09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KAYZAD\2011\MIT%20postdoc\DDV\Data\Fluorimetry%20data(2011-May%20onwards)\Kayzad2011-05-2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KAYZAD\2011\MIT%20postdoc\DDV\Data\Fluorimetry%20data(2011-May%20onwards)\Kayzad2011-05-22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yzad\Desktop\2011-08-19(Effect%20of%20aTc%20alcohol%201X,%20aTc%20water%2010X%20and%20IPTG%20water%2010X%20on%20various%20parts)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KAYZAD\2011\MIT%20postdoc\DDV\Data\Fluorimetery%20-Kayzad%20(sort%20out)\2011-08-30(aTc,%20IPTG%20&amp;%20aTc+IPTG)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KAYZAD\2011\MIT%20postdoc\DDV\Data\Fluorimetery%20-Kayzad%20(sort%20out)\2011-10-11(RTLK+PN%20clones%20and%20RTLK+N+P%20clone%20for%20induction-Increased%20IPTG%20concs%201-5-10-20)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KAYZAD\2011\MIT%20postdoc\DDV\Data\Fluorimetery%20-Kayzad%20(sort%20out)\2011-10-18(RKpACYC184+TLNpSC101+PpUC-First%20test(in%20Lane-D)%20with%20aTc%20and%20IPTG%20induc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Reporter </a:t>
            </a:r>
            <a:r>
              <a:rPr lang="en-US" dirty="0" smtClean="0"/>
              <a:t>system at steady state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Sheet1!$C$38</c:f>
              <c:strCache>
                <c:ptCount val="1"/>
                <c:pt idx="0">
                  <c:v>Reporter</c:v>
                </c:pt>
              </c:strCache>
            </c:strRef>
          </c:tx>
          <c:invertIfNegative val="0"/>
          <c:cat>
            <c:numRef>
              <c:f>Sheet1!$A$39:$A$43</c:f>
              <c:numCache>
                <c:formatCode>General</c:formatCode>
                <c:ptCount val="5"/>
                <c:pt idx="0">
                  <c:v>1E-3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0.1</c:v>
                </c:pt>
                <c:pt idx="4">
                  <c:v>0.2</c:v>
                </c:pt>
              </c:numCache>
            </c:numRef>
          </c:cat>
          <c:val>
            <c:numRef>
              <c:f>Sheet1!$C$39:$C$43</c:f>
              <c:numCache>
                <c:formatCode>General</c:formatCode>
                <c:ptCount val="5"/>
                <c:pt idx="0">
                  <c:v>22777.777777777777</c:v>
                </c:pt>
                <c:pt idx="1">
                  <c:v>12145.539906103286</c:v>
                </c:pt>
                <c:pt idx="2">
                  <c:v>7668.5552407932046</c:v>
                </c:pt>
                <c:pt idx="3">
                  <c:v>5241.7695473251024</c:v>
                </c:pt>
                <c:pt idx="4">
                  <c:v>4566.077003121748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149184"/>
        <c:axId val="73187328"/>
      </c:barChart>
      <c:catAx>
        <c:axId val="65149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3187328"/>
        <c:crosses val="autoZero"/>
        <c:auto val="1"/>
        <c:lblAlgn val="ctr"/>
        <c:lblOffset val="100"/>
        <c:noMultiLvlLbl val="0"/>
      </c:catAx>
      <c:valAx>
        <c:axId val="731873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51491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pUC19</c:v>
          </c:tx>
          <c:spPr>
            <a:ln w="38100"/>
          </c:spPr>
          <c:marker>
            <c:symbol val="none"/>
          </c:marker>
          <c:cat>
            <c:numRef>
              <c:f>Sheet1!$AF$178:$AF$196</c:f>
              <c:numCache>
                <c:formatCode>General</c:formatCode>
                <c:ptCount val="19"/>
                <c:pt idx="0">
                  <c:v>10.75</c:v>
                </c:pt>
                <c:pt idx="1">
                  <c:v>11</c:v>
                </c:pt>
                <c:pt idx="2">
                  <c:v>11.25</c:v>
                </c:pt>
                <c:pt idx="3">
                  <c:v>11.5</c:v>
                </c:pt>
                <c:pt idx="4">
                  <c:v>11.75</c:v>
                </c:pt>
                <c:pt idx="5">
                  <c:v>12</c:v>
                </c:pt>
                <c:pt idx="6">
                  <c:v>12.25</c:v>
                </c:pt>
                <c:pt idx="7">
                  <c:v>12.5</c:v>
                </c:pt>
                <c:pt idx="8">
                  <c:v>12.75</c:v>
                </c:pt>
                <c:pt idx="9">
                  <c:v>13</c:v>
                </c:pt>
                <c:pt idx="10">
                  <c:v>13.25</c:v>
                </c:pt>
                <c:pt idx="11">
                  <c:v>13.5</c:v>
                </c:pt>
                <c:pt idx="12">
                  <c:v>13.75</c:v>
                </c:pt>
                <c:pt idx="13">
                  <c:v>14</c:v>
                </c:pt>
                <c:pt idx="14">
                  <c:v>14.25</c:v>
                </c:pt>
                <c:pt idx="15">
                  <c:v>14.5</c:v>
                </c:pt>
                <c:pt idx="16">
                  <c:v>14.75</c:v>
                </c:pt>
                <c:pt idx="17">
                  <c:v>15</c:v>
                </c:pt>
                <c:pt idx="18">
                  <c:v>15.25</c:v>
                </c:pt>
              </c:numCache>
            </c:numRef>
          </c:cat>
          <c:val>
            <c:numRef>
              <c:f>Sheet1!$AH$178:$AH$196</c:f>
              <c:numCache>
                <c:formatCode>General</c:formatCode>
                <c:ptCount val="19"/>
                <c:pt idx="0">
                  <c:v>2884.6153846153843</c:v>
                </c:pt>
                <c:pt idx="1">
                  <c:v>3111.1111111111109</c:v>
                </c:pt>
                <c:pt idx="2">
                  <c:v>2032.2580645161286</c:v>
                </c:pt>
                <c:pt idx="3">
                  <c:v>2766.6666666666661</c:v>
                </c:pt>
                <c:pt idx="4">
                  <c:v>3542.8571428571431</c:v>
                </c:pt>
                <c:pt idx="5">
                  <c:v>3121.2121212121206</c:v>
                </c:pt>
                <c:pt idx="6">
                  <c:v>3285.7142857142862</c:v>
                </c:pt>
                <c:pt idx="7">
                  <c:v>2100</c:v>
                </c:pt>
                <c:pt idx="8">
                  <c:v>3125</c:v>
                </c:pt>
                <c:pt idx="9">
                  <c:v>1837.2093023255813</c:v>
                </c:pt>
                <c:pt idx="10">
                  <c:v>2999.9999999999995</c:v>
                </c:pt>
                <c:pt idx="11">
                  <c:v>2239.1304347826085</c:v>
                </c:pt>
                <c:pt idx="12">
                  <c:v>3645.8333333333326</c:v>
                </c:pt>
                <c:pt idx="13">
                  <c:v>4061.224489795919</c:v>
                </c:pt>
                <c:pt idx="14">
                  <c:v>3980.3921568627452</c:v>
                </c:pt>
                <c:pt idx="15">
                  <c:v>4372.5490196078435</c:v>
                </c:pt>
                <c:pt idx="16">
                  <c:v>5000</c:v>
                </c:pt>
                <c:pt idx="17">
                  <c:v>4563.636363636364</c:v>
                </c:pt>
                <c:pt idx="18">
                  <c:v>3785.7142857142858</c:v>
                </c:pt>
              </c:numCache>
            </c:numRef>
          </c:val>
          <c:smooth val="1"/>
        </c:ser>
        <c:ser>
          <c:idx val="1"/>
          <c:order val="1"/>
          <c:tx>
            <c:v>Reporter pUC57</c:v>
          </c:tx>
          <c:spPr>
            <a:ln w="38100"/>
          </c:spPr>
          <c:marker>
            <c:symbol val="none"/>
          </c:marker>
          <c:cat>
            <c:numRef>
              <c:f>Sheet1!$AF$178:$AF$196</c:f>
              <c:numCache>
                <c:formatCode>General</c:formatCode>
                <c:ptCount val="19"/>
                <c:pt idx="0">
                  <c:v>10.75</c:v>
                </c:pt>
                <c:pt idx="1">
                  <c:v>11</c:v>
                </c:pt>
                <c:pt idx="2">
                  <c:v>11.25</c:v>
                </c:pt>
                <c:pt idx="3">
                  <c:v>11.5</c:v>
                </c:pt>
                <c:pt idx="4">
                  <c:v>11.75</c:v>
                </c:pt>
                <c:pt idx="5">
                  <c:v>12</c:v>
                </c:pt>
                <c:pt idx="6">
                  <c:v>12.25</c:v>
                </c:pt>
                <c:pt idx="7">
                  <c:v>12.5</c:v>
                </c:pt>
                <c:pt idx="8">
                  <c:v>12.75</c:v>
                </c:pt>
                <c:pt idx="9">
                  <c:v>13</c:v>
                </c:pt>
                <c:pt idx="10">
                  <c:v>13.25</c:v>
                </c:pt>
                <c:pt idx="11">
                  <c:v>13.5</c:v>
                </c:pt>
                <c:pt idx="12">
                  <c:v>13.75</c:v>
                </c:pt>
                <c:pt idx="13">
                  <c:v>14</c:v>
                </c:pt>
                <c:pt idx="14">
                  <c:v>14.25</c:v>
                </c:pt>
                <c:pt idx="15">
                  <c:v>14.5</c:v>
                </c:pt>
                <c:pt idx="16">
                  <c:v>14.75</c:v>
                </c:pt>
                <c:pt idx="17">
                  <c:v>15</c:v>
                </c:pt>
                <c:pt idx="18">
                  <c:v>15.25</c:v>
                </c:pt>
              </c:numCache>
            </c:numRef>
          </c:cat>
          <c:val>
            <c:numRef>
              <c:f>Sheet1!$AL$178:$AL$196</c:f>
              <c:numCache>
                <c:formatCode>General</c:formatCode>
                <c:ptCount val="19"/>
                <c:pt idx="0">
                  <c:v>4200</c:v>
                </c:pt>
                <c:pt idx="1">
                  <c:v>1333.3333333333335</c:v>
                </c:pt>
                <c:pt idx="2">
                  <c:v>1388.8888888888887</c:v>
                </c:pt>
                <c:pt idx="3">
                  <c:v>2368.4210526315787</c:v>
                </c:pt>
                <c:pt idx="4">
                  <c:v>1714.285714285714</c:v>
                </c:pt>
                <c:pt idx="5">
                  <c:v>2619.0476190476184</c:v>
                </c:pt>
                <c:pt idx="6">
                  <c:v>3565.217391304348</c:v>
                </c:pt>
                <c:pt idx="7">
                  <c:v>38.46153846153846</c:v>
                </c:pt>
                <c:pt idx="8">
                  <c:v>3538.4615384615381</c:v>
                </c:pt>
                <c:pt idx="9">
                  <c:v>1357.1428571428569</c:v>
                </c:pt>
                <c:pt idx="10">
                  <c:v>4419.3548387096762</c:v>
                </c:pt>
                <c:pt idx="11">
                  <c:v>3285.7142857142862</c:v>
                </c:pt>
                <c:pt idx="12">
                  <c:v>6216.2162162162167</c:v>
                </c:pt>
                <c:pt idx="13">
                  <c:v>9307.6923076923085</c:v>
                </c:pt>
                <c:pt idx="14">
                  <c:v>15590.90909090909</c:v>
                </c:pt>
                <c:pt idx="15">
                  <c:v>26222.222222222219</c:v>
                </c:pt>
                <c:pt idx="16">
                  <c:v>34166.666666666664</c:v>
                </c:pt>
                <c:pt idx="17">
                  <c:v>42270.833333333328</c:v>
                </c:pt>
                <c:pt idx="18">
                  <c:v>41140</c:v>
                </c:pt>
              </c:numCache>
            </c:numRef>
          </c:val>
          <c:smooth val="1"/>
        </c:ser>
        <c:ser>
          <c:idx val="2"/>
          <c:order val="2"/>
          <c:tx>
            <c:v>pACYC184</c:v>
          </c:tx>
          <c:spPr>
            <a:ln w="38100"/>
          </c:spPr>
          <c:marker>
            <c:symbol val="none"/>
          </c:marker>
          <c:cat>
            <c:numRef>
              <c:f>Sheet1!$AF$178:$AF$196</c:f>
              <c:numCache>
                <c:formatCode>General</c:formatCode>
                <c:ptCount val="19"/>
                <c:pt idx="0">
                  <c:v>10.75</c:v>
                </c:pt>
                <c:pt idx="1">
                  <c:v>11</c:v>
                </c:pt>
                <c:pt idx="2">
                  <c:v>11.25</c:v>
                </c:pt>
                <c:pt idx="3">
                  <c:v>11.5</c:v>
                </c:pt>
                <c:pt idx="4">
                  <c:v>11.75</c:v>
                </c:pt>
                <c:pt idx="5">
                  <c:v>12</c:v>
                </c:pt>
                <c:pt idx="6">
                  <c:v>12.25</c:v>
                </c:pt>
                <c:pt idx="7">
                  <c:v>12.5</c:v>
                </c:pt>
                <c:pt idx="8">
                  <c:v>12.75</c:v>
                </c:pt>
                <c:pt idx="9">
                  <c:v>13</c:v>
                </c:pt>
                <c:pt idx="10">
                  <c:v>13.25</c:v>
                </c:pt>
                <c:pt idx="11">
                  <c:v>13.5</c:v>
                </c:pt>
                <c:pt idx="12">
                  <c:v>13.75</c:v>
                </c:pt>
                <c:pt idx="13">
                  <c:v>14</c:v>
                </c:pt>
                <c:pt idx="14">
                  <c:v>14.25</c:v>
                </c:pt>
                <c:pt idx="15">
                  <c:v>14.5</c:v>
                </c:pt>
                <c:pt idx="16">
                  <c:v>14.75</c:v>
                </c:pt>
                <c:pt idx="17">
                  <c:v>15</c:v>
                </c:pt>
                <c:pt idx="18">
                  <c:v>15.25</c:v>
                </c:pt>
              </c:numCache>
            </c:numRef>
          </c:cat>
          <c:val>
            <c:numRef>
              <c:f>Sheet1!$AP$178:$AP$196</c:f>
              <c:numCache>
                <c:formatCode>General</c:formatCode>
                <c:ptCount val="19"/>
                <c:pt idx="0">
                  <c:v>4406.25</c:v>
                </c:pt>
                <c:pt idx="1">
                  <c:v>3323.0769230769229</c:v>
                </c:pt>
                <c:pt idx="2">
                  <c:v>3779.411764705882</c:v>
                </c:pt>
                <c:pt idx="3">
                  <c:v>3869.565217391304</c:v>
                </c:pt>
                <c:pt idx="4">
                  <c:v>4414.2857142857138</c:v>
                </c:pt>
                <c:pt idx="5">
                  <c:v>3916.6666666666661</c:v>
                </c:pt>
                <c:pt idx="6">
                  <c:v>3119.9999999999995</c:v>
                </c:pt>
                <c:pt idx="7">
                  <c:v>3934.2105263157887</c:v>
                </c:pt>
                <c:pt idx="8">
                  <c:v>3025.641025641025</c:v>
                </c:pt>
                <c:pt idx="9">
                  <c:v>4075.9493670886068</c:v>
                </c:pt>
                <c:pt idx="10">
                  <c:v>4000.0000000000005</c:v>
                </c:pt>
                <c:pt idx="11">
                  <c:v>3132.530120481928</c:v>
                </c:pt>
                <c:pt idx="12">
                  <c:v>3595.2380952380954</c:v>
                </c:pt>
                <c:pt idx="13">
                  <c:v>3883.7209302325587</c:v>
                </c:pt>
                <c:pt idx="14">
                  <c:v>3806.818181818182</c:v>
                </c:pt>
                <c:pt idx="15">
                  <c:v>3719.1011235955057</c:v>
                </c:pt>
                <c:pt idx="16">
                  <c:v>4021.9780219780223</c:v>
                </c:pt>
                <c:pt idx="17">
                  <c:v>4053.7634408602153</c:v>
                </c:pt>
                <c:pt idx="18">
                  <c:v>4159.5744680851067</c:v>
                </c:pt>
              </c:numCache>
            </c:numRef>
          </c:val>
          <c:smooth val="1"/>
        </c:ser>
        <c:ser>
          <c:idx val="3"/>
          <c:order val="3"/>
          <c:tx>
            <c:v>Reporter pACYC184</c:v>
          </c:tx>
          <c:spPr>
            <a:ln w="38100"/>
          </c:spPr>
          <c:marker>
            <c:symbol val="none"/>
          </c:marker>
          <c:cat>
            <c:numRef>
              <c:f>Sheet1!$AF$178:$AF$196</c:f>
              <c:numCache>
                <c:formatCode>General</c:formatCode>
                <c:ptCount val="19"/>
                <c:pt idx="0">
                  <c:v>10.75</c:v>
                </c:pt>
                <c:pt idx="1">
                  <c:v>11</c:v>
                </c:pt>
                <c:pt idx="2">
                  <c:v>11.25</c:v>
                </c:pt>
                <c:pt idx="3">
                  <c:v>11.5</c:v>
                </c:pt>
                <c:pt idx="4">
                  <c:v>11.75</c:v>
                </c:pt>
                <c:pt idx="5">
                  <c:v>12</c:v>
                </c:pt>
                <c:pt idx="6">
                  <c:v>12.25</c:v>
                </c:pt>
                <c:pt idx="7">
                  <c:v>12.5</c:v>
                </c:pt>
                <c:pt idx="8">
                  <c:v>12.75</c:v>
                </c:pt>
                <c:pt idx="9">
                  <c:v>13</c:v>
                </c:pt>
                <c:pt idx="10">
                  <c:v>13.25</c:v>
                </c:pt>
                <c:pt idx="11">
                  <c:v>13.5</c:v>
                </c:pt>
                <c:pt idx="12">
                  <c:v>13.75</c:v>
                </c:pt>
                <c:pt idx="13">
                  <c:v>14</c:v>
                </c:pt>
                <c:pt idx="14">
                  <c:v>14.25</c:v>
                </c:pt>
                <c:pt idx="15">
                  <c:v>14.5</c:v>
                </c:pt>
                <c:pt idx="16">
                  <c:v>14.75</c:v>
                </c:pt>
                <c:pt idx="17">
                  <c:v>15</c:v>
                </c:pt>
                <c:pt idx="18">
                  <c:v>15.25</c:v>
                </c:pt>
              </c:numCache>
            </c:numRef>
          </c:cat>
          <c:val>
            <c:numRef>
              <c:f>Sheet1!$AT$178:$AT$196</c:f>
              <c:numCache>
                <c:formatCode>General</c:formatCode>
                <c:ptCount val="19"/>
                <c:pt idx="0">
                  <c:v>7235.2941176470586</c:v>
                </c:pt>
                <c:pt idx="1">
                  <c:v>5000</c:v>
                </c:pt>
                <c:pt idx="2">
                  <c:v>2549.9999999999995</c:v>
                </c:pt>
                <c:pt idx="3">
                  <c:v>2571.4285714285706</c:v>
                </c:pt>
                <c:pt idx="4">
                  <c:v>3565.217391304348</c:v>
                </c:pt>
                <c:pt idx="5">
                  <c:v>3120</c:v>
                </c:pt>
                <c:pt idx="6">
                  <c:v>3920</c:v>
                </c:pt>
                <c:pt idx="7">
                  <c:v>1571.4285714285711</c:v>
                </c:pt>
                <c:pt idx="8">
                  <c:v>3379.3103448275856</c:v>
                </c:pt>
                <c:pt idx="9">
                  <c:v>1806.4516129032254</c:v>
                </c:pt>
                <c:pt idx="10">
                  <c:v>4575.7575757575742</c:v>
                </c:pt>
                <c:pt idx="11">
                  <c:v>2055.5555555555557</c:v>
                </c:pt>
                <c:pt idx="12">
                  <c:v>4875</c:v>
                </c:pt>
                <c:pt idx="13">
                  <c:v>7642.8571428571422</c:v>
                </c:pt>
                <c:pt idx="14">
                  <c:v>11688.888888888887</c:v>
                </c:pt>
                <c:pt idx="15">
                  <c:v>17782.608695652172</c:v>
                </c:pt>
                <c:pt idx="16">
                  <c:v>21638.297872340423</c:v>
                </c:pt>
                <c:pt idx="17">
                  <c:v>24020.408163265303</c:v>
                </c:pt>
                <c:pt idx="18">
                  <c:v>20745.098039215689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3492736"/>
        <c:axId val="73494528"/>
      </c:lineChart>
      <c:catAx>
        <c:axId val="73492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3494528"/>
        <c:crosses val="autoZero"/>
        <c:auto val="1"/>
        <c:lblAlgn val="ctr"/>
        <c:lblOffset val="100"/>
        <c:noMultiLvlLbl val="0"/>
      </c:catAx>
      <c:valAx>
        <c:axId val="734945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34927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5470778652668415"/>
          <c:y val="7.7935987168270646E-2"/>
          <c:w val="0.30632042869641296"/>
          <c:h val="0.33486876640419949"/>
        </c:manualLayout>
      </c:layout>
      <c:overlay val="1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463813432853926E-2"/>
          <c:y val="4.2369977238532142E-2"/>
          <c:w val="0.91538904913785002"/>
          <c:h val="0.90486883253518335"/>
        </c:manualLayout>
      </c:layout>
      <c:lineChart>
        <c:grouping val="standard"/>
        <c:varyColors val="0"/>
        <c:ser>
          <c:idx val="0"/>
          <c:order val="0"/>
          <c:tx>
            <c:v>pACYC184</c:v>
          </c:tx>
          <c:spPr>
            <a:ln w="38100"/>
          </c:spPr>
          <c:marker>
            <c:symbol val="none"/>
          </c:marker>
          <c:cat>
            <c:numRef>
              <c:f>Sheet2!$C$163:$C$235</c:f>
              <c:numCache>
                <c:formatCode>General</c:formatCode>
                <c:ptCount val="73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  <c:pt idx="8">
                  <c:v>2.25</c:v>
                </c:pt>
                <c:pt idx="9">
                  <c:v>2.5</c:v>
                </c:pt>
                <c:pt idx="10">
                  <c:v>2.75</c:v>
                </c:pt>
                <c:pt idx="11">
                  <c:v>3</c:v>
                </c:pt>
                <c:pt idx="12">
                  <c:v>3.25</c:v>
                </c:pt>
                <c:pt idx="13">
                  <c:v>3.5</c:v>
                </c:pt>
                <c:pt idx="14">
                  <c:v>3.75</c:v>
                </c:pt>
                <c:pt idx="15">
                  <c:v>4</c:v>
                </c:pt>
                <c:pt idx="16">
                  <c:v>4.25</c:v>
                </c:pt>
                <c:pt idx="17">
                  <c:v>4.5</c:v>
                </c:pt>
                <c:pt idx="18">
                  <c:v>4.75</c:v>
                </c:pt>
                <c:pt idx="19">
                  <c:v>5</c:v>
                </c:pt>
                <c:pt idx="20">
                  <c:v>5.25</c:v>
                </c:pt>
                <c:pt idx="21">
                  <c:v>5.5</c:v>
                </c:pt>
                <c:pt idx="22">
                  <c:v>5.75</c:v>
                </c:pt>
                <c:pt idx="23">
                  <c:v>6</c:v>
                </c:pt>
                <c:pt idx="24">
                  <c:v>6.25</c:v>
                </c:pt>
                <c:pt idx="25">
                  <c:v>6.5</c:v>
                </c:pt>
                <c:pt idx="26">
                  <c:v>6.75</c:v>
                </c:pt>
                <c:pt idx="27">
                  <c:v>7</c:v>
                </c:pt>
                <c:pt idx="28">
                  <c:v>7.25</c:v>
                </c:pt>
                <c:pt idx="29">
                  <c:v>7.5</c:v>
                </c:pt>
                <c:pt idx="30">
                  <c:v>7.75</c:v>
                </c:pt>
                <c:pt idx="31">
                  <c:v>8</c:v>
                </c:pt>
                <c:pt idx="32">
                  <c:v>8.25</c:v>
                </c:pt>
                <c:pt idx="33">
                  <c:v>8.5</c:v>
                </c:pt>
                <c:pt idx="34">
                  <c:v>8.75</c:v>
                </c:pt>
                <c:pt idx="35">
                  <c:v>9</c:v>
                </c:pt>
                <c:pt idx="36">
                  <c:v>9.25</c:v>
                </c:pt>
                <c:pt idx="37">
                  <c:v>9.5</c:v>
                </c:pt>
                <c:pt idx="38">
                  <c:v>9.75</c:v>
                </c:pt>
                <c:pt idx="39">
                  <c:v>10</c:v>
                </c:pt>
                <c:pt idx="40">
                  <c:v>10.25</c:v>
                </c:pt>
                <c:pt idx="41">
                  <c:v>10.5</c:v>
                </c:pt>
                <c:pt idx="42">
                  <c:v>10.75</c:v>
                </c:pt>
                <c:pt idx="43">
                  <c:v>11</c:v>
                </c:pt>
                <c:pt idx="44">
                  <c:v>11.25</c:v>
                </c:pt>
                <c:pt idx="45">
                  <c:v>11.5</c:v>
                </c:pt>
                <c:pt idx="46">
                  <c:v>11.75</c:v>
                </c:pt>
                <c:pt idx="47">
                  <c:v>12</c:v>
                </c:pt>
                <c:pt idx="48">
                  <c:v>12.25</c:v>
                </c:pt>
                <c:pt idx="49">
                  <c:v>12.5</c:v>
                </c:pt>
                <c:pt idx="50">
                  <c:v>12.75</c:v>
                </c:pt>
                <c:pt idx="51">
                  <c:v>13</c:v>
                </c:pt>
                <c:pt idx="52">
                  <c:v>13.25</c:v>
                </c:pt>
                <c:pt idx="53">
                  <c:v>13.5</c:v>
                </c:pt>
                <c:pt idx="54">
                  <c:v>13.75</c:v>
                </c:pt>
                <c:pt idx="55">
                  <c:v>14</c:v>
                </c:pt>
                <c:pt idx="56">
                  <c:v>14.25</c:v>
                </c:pt>
                <c:pt idx="57">
                  <c:v>14.5</c:v>
                </c:pt>
                <c:pt idx="58">
                  <c:v>14.75</c:v>
                </c:pt>
                <c:pt idx="59">
                  <c:v>15</c:v>
                </c:pt>
                <c:pt idx="60">
                  <c:v>15.25</c:v>
                </c:pt>
                <c:pt idx="61">
                  <c:v>15.5</c:v>
                </c:pt>
                <c:pt idx="62">
                  <c:v>15.75</c:v>
                </c:pt>
                <c:pt idx="63">
                  <c:v>16</c:v>
                </c:pt>
                <c:pt idx="64">
                  <c:v>16.25</c:v>
                </c:pt>
                <c:pt idx="65">
                  <c:v>16.5</c:v>
                </c:pt>
                <c:pt idx="66">
                  <c:v>16.75</c:v>
                </c:pt>
                <c:pt idx="67">
                  <c:v>17</c:v>
                </c:pt>
                <c:pt idx="68">
                  <c:v>17.25</c:v>
                </c:pt>
                <c:pt idx="69">
                  <c:v>17.5</c:v>
                </c:pt>
                <c:pt idx="70">
                  <c:v>17.75</c:v>
                </c:pt>
                <c:pt idx="71">
                  <c:v>18</c:v>
                </c:pt>
                <c:pt idx="72">
                  <c:v>18.25</c:v>
                </c:pt>
              </c:numCache>
            </c:numRef>
          </c:cat>
          <c:val>
            <c:numRef>
              <c:f>Sheet2!$G$163:$G$235</c:f>
              <c:numCache>
                <c:formatCode>General</c:formatCode>
                <c:ptCount val="73"/>
                <c:pt idx="0">
                  <c:v>2384.6153846153838</c:v>
                </c:pt>
                <c:pt idx="1">
                  <c:v>6461.5384615384592</c:v>
                </c:pt>
                <c:pt idx="2">
                  <c:v>4230.7692307692296</c:v>
                </c:pt>
                <c:pt idx="3">
                  <c:v>4076.9230769230753</c:v>
                </c:pt>
                <c:pt idx="4">
                  <c:v>5714.2857142857147</c:v>
                </c:pt>
                <c:pt idx="5">
                  <c:v>5749.9999999999982</c:v>
                </c:pt>
                <c:pt idx="6">
                  <c:v>8214.2857142857156</c:v>
                </c:pt>
                <c:pt idx="7">
                  <c:v>4733.3333333333339</c:v>
                </c:pt>
                <c:pt idx="8">
                  <c:v>3937.5</c:v>
                </c:pt>
                <c:pt idx="9">
                  <c:v>2437.5</c:v>
                </c:pt>
                <c:pt idx="10">
                  <c:v>7750</c:v>
                </c:pt>
                <c:pt idx="11">
                  <c:v>4941.1764705882351</c:v>
                </c:pt>
                <c:pt idx="12">
                  <c:v>7611.1111111111104</c:v>
                </c:pt>
                <c:pt idx="13">
                  <c:v>5894.7368421052624</c:v>
                </c:pt>
                <c:pt idx="14">
                  <c:v>8349.9999999999982</c:v>
                </c:pt>
                <c:pt idx="15">
                  <c:v>5238.0952380952367</c:v>
                </c:pt>
                <c:pt idx="16">
                  <c:v>6136.3636363636369</c:v>
                </c:pt>
                <c:pt idx="17">
                  <c:v>3416.6666666666665</c:v>
                </c:pt>
                <c:pt idx="18">
                  <c:v>7269.2307692307686</c:v>
                </c:pt>
                <c:pt idx="19">
                  <c:v>4111.1111111111104</c:v>
                </c:pt>
                <c:pt idx="20">
                  <c:v>5533.3333333333321</c:v>
                </c:pt>
                <c:pt idx="21">
                  <c:v>5187.4999999999991</c:v>
                </c:pt>
                <c:pt idx="22">
                  <c:v>6030.3030303030291</c:v>
                </c:pt>
                <c:pt idx="23">
                  <c:v>5628.5714285714294</c:v>
                </c:pt>
                <c:pt idx="24">
                  <c:v>5736.8421052631584</c:v>
                </c:pt>
                <c:pt idx="25">
                  <c:v>5285.7142857142853</c:v>
                </c:pt>
                <c:pt idx="26">
                  <c:v>6418.6046511627901</c:v>
                </c:pt>
                <c:pt idx="27">
                  <c:v>5478.260869565217</c:v>
                </c:pt>
                <c:pt idx="28">
                  <c:v>4695.652173913043</c:v>
                </c:pt>
                <c:pt idx="29">
                  <c:v>6425.531914893616</c:v>
                </c:pt>
                <c:pt idx="30">
                  <c:v>5374.9999999999991</c:v>
                </c:pt>
                <c:pt idx="31">
                  <c:v>6920.0000000000009</c:v>
                </c:pt>
                <c:pt idx="32">
                  <c:v>4814.8148148148148</c:v>
                </c:pt>
                <c:pt idx="33">
                  <c:v>4615.3846153846152</c:v>
                </c:pt>
                <c:pt idx="34">
                  <c:v>4821.4285714285716</c:v>
                </c:pt>
                <c:pt idx="35">
                  <c:v>6017.8571428571431</c:v>
                </c:pt>
                <c:pt idx="36">
                  <c:v>6372.8813559322034</c:v>
                </c:pt>
                <c:pt idx="37">
                  <c:v>6142.8571428571431</c:v>
                </c:pt>
                <c:pt idx="38">
                  <c:v>5312.5</c:v>
                </c:pt>
                <c:pt idx="39">
                  <c:v>5378.787878787879</c:v>
                </c:pt>
                <c:pt idx="40">
                  <c:v>5619.718309859154</c:v>
                </c:pt>
                <c:pt idx="41">
                  <c:v>5094.5945945945941</c:v>
                </c:pt>
                <c:pt idx="42">
                  <c:v>5513.5135135135124</c:v>
                </c:pt>
                <c:pt idx="43">
                  <c:v>5886.0759493670876</c:v>
                </c:pt>
                <c:pt idx="44">
                  <c:v>5862.4999999999991</c:v>
                </c:pt>
                <c:pt idx="45">
                  <c:v>5817.0731707317082</c:v>
                </c:pt>
                <c:pt idx="46">
                  <c:v>6320.9876543209884</c:v>
                </c:pt>
                <c:pt idx="47">
                  <c:v>6123.4567901234577</c:v>
                </c:pt>
                <c:pt idx="48">
                  <c:v>6437.4999999999991</c:v>
                </c:pt>
                <c:pt idx="49">
                  <c:v>6462.4999999999991</c:v>
                </c:pt>
                <c:pt idx="50">
                  <c:v>6707.3170731707323</c:v>
                </c:pt>
                <c:pt idx="51">
                  <c:v>5891.5662650602417</c:v>
                </c:pt>
                <c:pt idx="52">
                  <c:v>6756.0975609756106</c:v>
                </c:pt>
                <c:pt idx="53">
                  <c:v>6364.7058823529414</c:v>
                </c:pt>
                <c:pt idx="54">
                  <c:v>7059.5238095238101</c:v>
                </c:pt>
                <c:pt idx="55">
                  <c:v>7500.0000000000009</c:v>
                </c:pt>
                <c:pt idx="56">
                  <c:v>6895.3488372093025</c:v>
                </c:pt>
                <c:pt idx="57">
                  <c:v>7238.636363636364</c:v>
                </c:pt>
                <c:pt idx="58">
                  <c:v>7202.2471910112363</c:v>
                </c:pt>
                <c:pt idx="59">
                  <c:v>6744.4444444444443</c:v>
                </c:pt>
                <c:pt idx="60">
                  <c:v>7728.2608695652179</c:v>
                </c:pt>
                <c:pt idx="61">
                  <c:v>7560.4395604395604</c:v>
                </c:pt>
                <c:pt idx="62">
                  <c:v>7739.130434782609</c:v>
                </c:pt>
                <c:pt idx="63">
                  <c:v>7688.1720430107525</c:v>
                </c:pt>
                <c:pt idx="64">
                  <c:v>6915.7894736842109</c:v>
                </c:pt>
                <c:pt idx="65">
                  <c:v>7787.2340425531911</c:v>
                </c:pt>
                <c:pt idx="66">
                  <c:v>7531.25</c:v>
                </c:pt>
                <c:pt idx="67">
                  <c:v>8031.25</c:v>
                </c:pt>
                <c:pt idx="68">
                  <c:v>7479.591836734694</c:v>
                </c:pt>
                <c:pt idx="69">
                  <c:v>7846.9387755102034</c:v>
                </c:pt>
                <c:pt idx="70">
                  <c:v>7898.9898989898984</c:v>
                </c:pt>
                <c:pt idx="71">
                  <c:v>8121.212121212121</c:v>
                </c:pt>
                <c:pt idx="72">
                  <c:v>8101.0101010101007</c:v>
                </c:pt>
              </c:numCache>
            </c:numRef>
          </c:val>
          <c:smooth val="1"/>
        </c:ser>
        <c:ser>
          <c:idx val="1"/>
          <c:order val="1"/>
          <c:tx>
            <c:v>pGreen</c:v>
          </c:tx>
          <c:marker>
            <c:symbol val="none"/>
          </c:marker>
          <c:cat>
            <c:numRef>
              <c:f>Sheet2!$C$163:$C$235</c:f>
              <c:numCache>
                <c:formatCode>General</c:formatCode>
                <c:ptCount val="73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  <c:pt idx="8">
                  <c:v>2.25</c:v>
                </c:pt>
                <c:pt idx="9">
                  <c:v>2.5</c:v>
                </c:pt>
                <c:pt idx="10">
                  <c:v>2.75</c:v>
                </c:pt>
                <c:pt idx="11">
                  <c:v>3</c:v>
                </c:pt>
                <c:pt idx="12">
                  <c:v>3.25</c:v>
                </c:pt>
                <c:pt idx="13">
                  <c:v>3.5</c:v>
                </c:pt>
                <c:pt idx="14">
                  <c:v>3.75</c:v>
                </c:pt>
                <c:pt idx="15">
                  <c:v>4</c:v>
                </c:pt>
                <c:pt idx="16">
                  <c:v>4.25</c:v>
                </c:pt>
                <c:pt idx="17">
                  <c:v>4.5</c:v>
                </c:pt>
                <c:pt idx="18">
                  <c:v>4.75</c:v>
                </c:pt>
                <c:pt idx="19">
                  <c:v>5</c:v>
                </c:pt>
                <c:pt idx="20">
                  <c:v>5.25</c:v>
                </c:pt>
                <c:pt idx="21">
                  <c:v>5.5</c:v>
                </c:pt>
                <c:pt idx="22">
                  <c:v>5.75</c:v>
                </c:pt>
                <c:pt idx="23">
                  <c:v>6</c:v>
                </c:pt>
                <c:pt idx="24">
                  <c:v>6.25</c:v>
                </c:pt>
                <c:pt idx="25">
                  <c:v>6.5</c:v>
                </c:pt>
                <c:pt idx="26">
                  <c:v>6.75</c:v>
                </c:pt>
                <c:pt idx="27">
                  <c:v>7</c:v>
                </c:pt>
                <c:pt idx="28">
                  <c:v>7.25</c:v>
                </c:pt>
                <c:pt idx="29">
                  <c:v>7.5</c:v>
                </c:pt>
                <c:pt idx="30">
                  <c:v>7.75</c:v>
                </c:pt>
                <c:pt idx="31">
                  <c:v>8</c:v>
                </c:pt>
                <c:pt idx="32">
                  <c:v>8.25</c:v>
                </c:pt>
                <c:pt idx="33">
                  <c:v>8.5</c:v>
                </c:pt>
                <c:pt idx="34">
                  <c:v>8.75</c:v>
                </c:pt>
                <c:pt idx="35">
                  <c:v>9</c:v>
                </c:pt>
                <c:pt idx="36">
                  <c:v>9.25</c:v>
                </c:pt>
                <c:pt idx="37">
                  <c:v>9.5</c:v>
                </c:pt>
                <c:pt idx="38">
                  <c:v>9.75</c:v>
                </c:pt>
                <c:pt idx="39">
                  <c:v>10</c:v>
                </c:pt>
                <c:pt idx="40">
                  <c:v>10.25</c:v>
                </c:pt>
                <c:pt idx="41">
                  <c:v>10.5</c:v>
                </c:pt>
                <c:pt idx="42">
                  <c:v>10.75</c:v>
                </c:pt>
                <c:pt idx="43">
                  <c:v>11</c:v>
                </c:pt>
                <c:pt idx="44">
                  <c:v>11.25</c:v>
                </c:pt>
                <c:pt idx="45">
                  <c:v>11.5</c:v>
                </c:pt>
                <c:pt idx="46">
                  <c:v>11.75</c:v>
                </c:pt>
                <c:pt idx="47">
                  <c:v>12</c:v>
                </c:pt>
                <c:pt idx="48">
                  <c:v>12.25</c:v>
                </c:pt>
                <c:pt idx="49">
                  <c:v>12.5</c:v>
                </c:pt>
                <c:pt idx="50">
                  <c:v>12.75</c:v>
                </c:pt>
                <c:pt idx="51">
                  <c:v>13</c:v>
                </c:pt>
                <c:pt idx="52">
                  <c:v>13.25</c:v>
                </c:pt>
                <c:pt idx="53">
                  <c:v>13.5</c:v>
                </c:pt>
                <c:pt idx="54">
                  <c:v>13.75</c:v>
                </c:pt>
                <c:pt idx="55">
                  <c:v>14</c:v>
                </c:pt>
                <c:pt idx="56">
                  <c:v>14.25</c:v>
                </c:pt>
                <c:pt idx="57">
                  <c:v>14.5</c:v>
                </c:pt>
                <c:pt idx="58">
                  <c:v>14.75</c:v>
                </c:pt>
                <c:pt idx="59">
                  <c:v>15</c:v>
                </c:pt>
                <c:pt idx="60">
                  <c:v>15.25</c:v>
                </c:pt>
                <c:pt idx="61">
                  <c:v>15.5</c:v>
                </c:pt>
                <c:pt idx="62">
                  <c:v>15.75</c:v>
                </c:pt>
                <c:pt idx="63">
                  <c:v>16</c:v>
                </c:pt>
                <c:pt idx="64">
                  <c:v>16.25</c:v>
                </c:pt>
                <c:pt idx="65">
                  <c:v>16.5</c:v>
                </c:pt>
                <c:pt idx="66">
                  <c:v>16.75</c:v>
                </c:pt>
                <c:pt idx="67">
                  <c:v>17</c:v>
                </c:pt>
                <c:pt idx="68">
                  <c:v>17.25</c:v>
                </c:pt>
                <c:pt idx="69">
                  <c:v>17.5</c:v>
                </c:pt>
                <c:pt idx="70">
                  <c:v>17.75</c:v>
                </c:pt>
                <c:pt idx="71">
                  <c:v>18</c:v>
                </c:pt>
                <c:pt idx="72">
                  <c:v>18.25</c:v>
                </c:pt>
              </c:numCache>
            </c:numRef>
          </c:cat>
          <c:val>
            <c:numRef>
              <c:f>Sheet2!$J$163:$J$235</c:f>
              <c:numCache>
                <c:formatCode>General</c:formatCode>
                <c:ptCount val="73"/>
                <c:pt idx="0">
                  <c:v>2749.9999999999995</c:v>
                </c:pt>
                <c:pt idx="1">
                  <c:v>2380.9523809523803</c:v>
                </c:pt>
                <c:pt idx="2">
                  <c:v>3047.6190476190468</c:v>
                </c:pt>
                <c:pt idx="3">
                  <c:v>2904.7619047619041</c:v>
                </c:pt>
                <c:pt idx="4">
                  <c:v>4090.909090909091</c:v>
                </c:pt>
                <c:pt idx="5">
                  <c:v>7904.7619047619055</c:v>
                </c:pt>
                <c:pt idx="6">
                  <c:v>17173.91304347826</c:v>
                </c:pt>
                <c:pt idx="7">
                  <c:v>39125</c:v>
                </c:pt>
                <c:pt idx="8">
                  <c:v>78541.666666666672</c:v>
                </c:pt>
                <c:pt idx="9">
                  <c:v>145583.33333333334</c:v>
                </c:pt>
                <c:pt idx="10">
                  <c:v>220840</c:v>
                </c:pt>
                <c:pt idx="11">
                  <c:v>281607.14285714284</c:v>
                </c:pt>
                <c:pt idx="12">
                  <c:v>360620.68965517235</c:v>
                </c:pt>
                <c:pt idx="13">
                  <c:v>433354.83870967734</c:v>
                </c:pt>
                <c:pt idx="14">
                  <c:v>486500.00000000006</c:v>
                </c:pt>
                <c:pt idx="15">
                  <c:v>522263.15789473685</c:v>
                </c:pt>
                <c:pt idx="16">
                  <c:v>548357.14285714284</c:v>
                </c:pt>
                <c:pt idx="17">
                  <c:v>558340.42553191481</c:v>
                </c:pt>
                <c:pt idx="18">
                  <c:v>576230.76923076925</c:v>
                </c:pt>
                <c:pt idx="19">
                  <c:v>589894.73684210528</c:v>
                </c:pt>
                <c:pt idx="20">
                  <c:v>556557.37704918033</c:v>
                </c:pt>
                <c:pt idx="21">
                  <c:v>501180.32786885242</c:v>
                </c:pt>
                <c:pt idx="22">
                  <c:v>401048.38709677412</c:v>
                </c:pt>
                <c:pt idx="23">
                  <c:v>291500</c:v>
                </c:pt>
                <c:pt idx="24">
                  <c:v>186352.94117647057</c:v>
                </c:pt>
                <c:pt idx="25">
                  <c:v>102699.99999999999</c:v>
                </c:pt>
                <c:pt idx="26">
                  <c:v>52833.333333333328</c:v>
                </c:pt>
                <c:pt idx="27">
                  <c:v>29121.621621621616</c:v>
                </c:pt>
                <c:pt idx="28">
                  <c:v>18039.473684210523</c:v>
                </c:pt>
                <c:pt idx="29">
                  <c:v>14615.384615384613</c:v>
                </c:pt>
                <c:pt idx="30">
                  <c:v>13506.172839506175</c:v>
                </c:pt>
                <c:pt idx="31">
                  <c:v>12987.951807228917</c:v>
                </c:pt>
                <c:pt idx="32">
                  <c:v>12116.279069767443</c:v>
                </c:pt>
                <c:pt idx="33">
                  <c:v>11931.818181818182</c:v>
                </c:pt>
                <c:pt idx="34">
                  <c:v>11122.222222222223</c:v>
                </c:pt>
                <c:pt idx="35">
                  <c:v>11150.537634408602</c:v>
                </c:pt>
                <c:pt idx="36">
                  <c:v>11750</c:v>
                </c:pt>
                <c:pt idx="37">
                  <c:v>10806.122448979591</c:v>
                </c:pt>
                <c:pt idx="38">
                  <c:v>9742.574257425742</c:v>
                </c:pt>
                <c:pt idx="39">
                  <c:v>10291.262135922329</c:v>
                </c:pt>
                <c:pt idx="40">
                  <c:v>10228.571428571431</c:v>
                </c:pt>
                <c:pt idx="41">
                  <c:v>10407.407407407409</c:v>
                </c:pt>
                <c:pt idx="42">
                  <c:v>10290.909090909092</c:v>
                </c:pt>
                <c:pt idx="43">
                  <c:v>9947.3684210526317</c:v>
                </c:pt>
                <c:pt idx="44">
                  <c:v>9669.5652173913059</c:v>
                </c:pt>
                <c:pt idx="45">
                  <c:v>9949.1525423728817</c:v>
                </c:pt>
                <c:pt idx="46">
                  <c:v>9800</c:v>
                </c:pt>
                <c:pt idx="47">
                  <c:v>9909.8360655737706</c:v>
                </c:pt>
                <c:pt idx="48">
                  <c:v>9379.032258064517</c:v>
                </c:pt>
                <c:pt idx="49">
                  <c:v>8522.7272727272721</c:v>
                </c:pt>
                <c:pt idx="50">
                  <c:v>9054.2635658914733</c:v>
                </c:pt>
                <c:pt idx="51">
                  <c:v>9572.519083969466</c:v>
                </c:pt>
                <c:pt idx="52">
                  <c:v>9729.3233082706756</c:v>
                </c:pt>
                <c:pt idx="53">
                  <c:v>8985.2941176470595</c:v>
                </c:pt>
                <c:pt idx="54">
                  <c:v>8919.7080291970815</c:v>
                </c:pt>
                <c:pt idx="55">
                  <c:v>9215.8273381294966</c:v>
                </c:pt>
                <c:pt idx="56">
                  <c:v>8843.9716312056753</c:v>
                </c:pt>
                <c:pt idx="57">
                  <c:v>8881.9444444444453</c:v>
                </c:pt>
                <c:pt idx="58">
                  <c:v>9027.2108843537426</c:v>
                </c:pt>
                <c:pt idx="59">
                  <c:v>8476.5100671140935</c:v>
                </c:pt>
                <c:pt idx="60">
                  <c:v>8556.2913907284765</c:v>
                </c:pt>
                <c:pt idx="61">
                  <c:v>9124.1830065359482</c:v>
                </c:pt>
                <c:pt idx="62">
                  <c:v>8961.0389610389611</c:v>
                </c:pt>
                <c:pt idx="63">
                  <c:v>8745.2229299363062</c:v>
                </c:pt>
                <c:pt idx="64">
                  <c:v>8645.5696202531653</c:v>
                </c:pt>
                <c:pt idx="65">
                  <c:v>8843.75</c:v>
                </c:pt>
                <c:pt idx="66">
                  <c:v>9024.691358024691</c:v>
                </c:pt>
                <c:pt idx="67">
                  <c:v>8582.8220858895711</c:v>
                </c:pt>
                <c:pt idx="68">
                  <c:v>8801.2048192771072</c:v>
                </c:pt>
                <c:pt idx="69">
                  <c:v>9215.5688622754478</c:v>
                </c:pt>
                <c:pt idx="70">
                  <c:v>8644.9704142011851</c:v>
                </c:pt>
                <c:pt idx="71">
                  <c:v>8970.5882352941189</c:v>
                </c:pt>
                <c:pt idx="72">
                  <c:v>8970.9302325581411</c:v>
                </c:pt>
              </c:numCache>
            </c:numRef>
          </c:val>
          <c:smooth val="1"/>
        </c:ser>
        <c:ser>
          <c:idx val="2"/>
          <c:order val="2"/>
          <c:tx>
            <c:v>pWhite + tetRLVA</c:v>
          </c:tx>
          <c:spPr>
            <a:ln w="38100"/>
          </c:spPr>
          <c:marker>
            <c:symbol val="none"/>
          </c:marker>
          <c:cat>
            <c:numRef>
              <c:f>Sheet2!$C$163:$C$235</c:f>
              <c:numCache>
                <c:formatCode>General</c:formatCode>
                <c:ptCount val="73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  <c:pt idx="8">
                  <c:v>2.25</c:v>
                </c:pt>
                <c:pt idx="9">
                  <c:v>2.5</c:v>
                </c:pt>
                <c:pt idx="10">
                  <c:v>2.75</c:v>
                </c:pt>
                <c:pt idx="11">
                  <c:v>3</c:v>
                </c:pt>
                <c:pt idx="12">
                  <c:v>3.25</c:v>
                </c:pt>
                <c:pt idx="13">
                  <c:v>3.5</c:v>
                </c:pt>
                <c:pt idx="14">
                  <c:v>3.75</c:v>
                </c:pt>
                <c:pt idx="15">
                  <c:v>4</c:v>
                </c:pt>
                <c:pt idx="16">
                  <c:v>4.25</c:v>
                </c:pt>
                <c:pt idx="17">
                  <c:v>4.5</c:v>
                </c:pt>
                <c:pt idx="18">
                  <c:v>4.75</c:v>
                </c:pt>
                <c:pt idx="19">
                  <c:v>5</c:v>
                </c:pt>
                <c:pt idx="20">
                  <c:v>5.25</c:v>
                </c:pt>
                <c:pt idx="21">
                  <c:v>5.5</c:v>
                </c:pt>
                <c:pt idx="22">
                  <c:v>5.75</c:v>
                </c:pt>
                <c:pt idx="23">
                  <c:v>6</c:v>
                </c:pt>
                <c:pt idx="24">
                  <c:v>6.25</c:v>
                </c:pt>
                <c:pt idx="25">
                  <c:v>6.5</c:v>
                </c:pt>
                <c:pt idx="26">
                  <c:v>6.75</c:v>
                </c:pt>
                <c:pt idx="27">
                  <c:v>7</c:v>
                </c:pt>
                <c:pt idx="28">
                  <c:v>7.25</c:v>
                </c:pt>
                <c:pt idx="29">
                  <c:v>7.5</c:v>
                </c:pt>
                <c:pt idx="30">
                  <c:v>7.75</c:v>
                </c:pt>
                <c:pt idx="31">
                  <c:v>8</c:v>
                </c:pt>
                <c:pt idx="32">
                  <c:v>8.25</c:v>
                </c:pt>
                <c:pt idx="33">
                  <c:v>8.5</c:v>
                </c:pt>
                <c:pt idx="34">
                  <c:v>8.75</c:v>
                </c:pt>
                <c:pt idx="35">
                  <c:v>9</c:v>
                </c:pt>
                <c:pt idx="36">
                  <c:v>9.25</c:v>
                </c:pt>
                <c:pt idx="37">
                  <c:v>9.5</c:v>
                </c:pt>
                <c:pt idx="38">
                  <c:v>9.75</c:v>
                </c:pt>
                <c:pt idx="39">
                  <c:v>10</c:v>
                </c:pt>
                <c:pt idx="40">
                  <c:v>10.25</c:v>
                </c:pt>
                <c:pt idx="41">
                  <c:v>10.5</c:v>
                </c:pt>
                <c:pt idx="42">
                  <c:v>10.75</c:v>
                </c:pt>
                <c:pt idx="43">
                  <c:v>11</c:v>
                </c:pt>
                <c:pt idx="44">
                  <c:v>11.25</c:v>
                </c:pt>
                <c:pt idx="45">
                  <c:v>11.5</c:v>
                </c:pt>
                <c:pt idx="46">
                  <c:v>11.75</c:v>
                </c:pt>
                <c:pt idx="47">
                  <c:v>12</c:v>
                </c:pt>
                <c:pt idx="48">
                  <c:v>12.25</c:v>
                </c:pt>
                <c:pt idx="49">
                  <c:v>12.5</c:v>
                </c:pt>
                <c:pt idx="50">
                  <c:v>12.75</c:v>
                </c:pt>
                <c:pt idx="51">
                  <c:v>13</c:v>
                </c:pt>
                <c:pt idx="52">
                  <c:v>13.25</c:v>
                </c:pt>
                <c:pt idx="53">
                  <c:v>13.5</c:v>
                </c:pt>
                <c:pt idx="54">
                  <c:v>13.75</c:v>
                </c:pt>
                <c:pt idx="55">
                  <c:v>14</c:v>
                </c:pt>
                <c:pt idx="56">
                  <c:v>14.25</c:v>
                </c:pt>
                <c:pt idx="57">
                  <c:v>14.5</c:v>
                </c:pt>
                <c:pt idx="58">
                  <c:v>14.75</c:v>
                </c:pt>
                <c:pt idx="59">
                  <c:v>15</c:v>
                </c:pt>
                <c:pt idx="60">
                  <c:v>15.25</c:v>
                </c:pt>
                <c:pt idx="61">
                  <c:v>15.5</c:v>
                </c:pt>
                <c:pt idx="62">
                  <c:v>15.75</c:v>
                </c:pt>
                <c:pt idx="63">
                  <c:v>16</c:v>
                </c:pt>
                <c:pt idx="64">
                  <c:v>16.25</c:v>
                </c:pt>
                <c:pt idx="65">
                  <c:v>16.5</c:v>
                </c:pt>
                <c:pt idx="66">
                  <c:v>16.75</c:v>
                </c:pt>
                <c:pt idx="67">
                  <c:v>17</c:v>
                </c:pt>
                <c:pt idx="68">
                  <c:v>17.25</c:v>
                </c:pt>
                <c:pt idx="69">
                  <c:v>17.5</c:v>
                </c:pt>
                <c:pt idx="70">
                  <c:v>17.75</c:v>
                </c:pt>
                <c:pt idx="71">
                  <c:v>18</c:v>
                </c:pt>
                <c:pt idx="72">
                  <c:v>18.25</c:v>
                </c:pt>
              </c:numCache>
            </c:numRef>
          </c:cat>
          <c:val>
            <c:numRef>
              <c:f>Sheet2!$O$163:$O$235</c:f>
              <c:numCache>
                <c:formatCode>General</c:formatCode>
                <c:ptCount val="73"/>
                <c:pt idx="0">
                  <c:v>259500</c:v>
                </c:pt>
                <c:pt idx="1">
                  <c:v>223125</c:v>
                </c:pt>
                <c:pt idx="2">
                  <c:v>188937.5</c:v>
                </c:pt>
                <c:pt idx="3">
                  <c:v>161125</c:v>
                </c:pt>
                <c:pt idx="4">
                  <c:v>131812.5</c:v>
                </c:pt>
                <c:pt idx="5">
                  <c:v>113266.66666666667</c:v>
                </c:pt>
                <c:pt idx="6">
                  <c:v>90062.5</c:v>
                </c:pt>
                <c:pt idx="7">
                  <c:v>70125</c:v>
                </c:pt>
                <c:pt idx="8">
                  <c:v>58937.5</c:v>
                </c:pt>
                <c:pt idx="9">
                  <c:v>45375</c:v>
                </c:pt>
                <c:pt idx="10">
                  <c:v>36625</c:v>
                </c:pt>
                <c:pt idx="11">
                  <c:v>34000</c:v>
                </c:pt>
                <c:pt idx="12">
                  <c:v>32411.76470588235</c:v>
                </c:pt>
                <c:pt idx="13">
                  <c:v>33294.117647058818</c:v>
                </c:pt>
                <c:pt idx="14">
                  <c:v>36352.941176470587</c:v>
                </c:pt>
                <c:pt idx="15">
                  <c:v>36444.444444444438</c:v>
                </c:pt>
                <c:pt idx="16">
                  <c:v>39166.666666666664</c:v>
                </c:pt>
                <c:pt idx="17">
                  <c:v>42333.333333333328</c:v>
                </c:pt>
                <c:pt idx="18">
                  <c:v>50052.631578947359</c:v>
                </c:pt>
                <c:pt idx="19">
                  <c:v>51894.736842105252</c:v>
                </c:pt>
                <c:pt idx="20">
                  <c:v>63578.947368421046</c:v>
                </c:pt>
                <c:pt idx="21">
                  <c:v>69649.999999999985</c:v>
                </c:pt>
                <c:pt idx="22">
                  <c:v>71142.85714285713</c:v>
                </c:pt>
                <c:pt idx="23">
                  <c:v>82761.904761904749</c:v>
                </c:pt>
                <c:pt idx="24">
                  <c:v>89454.545454545456</c:v>
                </c:pt>
                <c:pt idx="25">
                  <c:v>95545.454545454544</c:v>
                </c:pt>
                <c:pt idx="26">
                  <c:v>108454.54545454546</c:v>
                </c:pt>
                <c:pt idx="27">
                  <c:v>112782.60869565218</c:v>
                </c:pt>
                <c:pt idx="28">
                  <c:v>119434.78260869565</c:v>
                </c:pt>
                <c:pt idx="29">
                  <c:v>132217.39130434784</c:v>
                </c:pt>
                <c:pt idx="30">
                  <c:v>135541.66666666666</c:v>
                </c:pt>
                <c:pt idx="31">
                  <c:v>139080</c:v>
                </c:pt>
                <c:pt idx="32">
                  <c:v>148280</c:v>
                </c:pt>
                <c:pt idx="33">
                  <c:v>160960</c:v>
                </c:pt>
                <c:pt idx="34">
                  <c:v>163115.3846153846</c:v>
                </c:pt>
                <c:pt idx="35">
                  <c:v>169961.53846153844</c:v>
                </c:pt>
                <c:pt idx="36">
                  <c:v>176333.33333333331</c:v>
                </c:pt>
                <c:pt idx="37">
                  <c:v>182444.44444444441</c:v>
                </c:pt>
                <c:pt idx="38">
                  <c:v>181499.99999999997</c:v>
                </c:pt>
                <c:pt idx="39">
                  <c:v>180724.13793103446</c:v>
                </c:pt>
                <c:pt idx="40">
                  <c:v>185933.33333333328</c:v>
                </c:pt>
                <c:pt idx="41">
                  <c:v>188709.67741935479</c:v>
                </c:pt>
                <c:pt idx="42">
                  <c:v>191249.99999999994</c:v>
                </c:pt>
                <c:pt idx="43">
                  <c:v>194939.39393939389</c:v>
                </c:pt>
                <c:pt idx="44">
                  <c:v>193970.58823529416</c:v>
                </c:pt>
                <c:pt idx="45">
                  <c:v>203828.57142857145</c:v>
                </c:pt>
                <c:pt idx="46">
                  <c:v>201027.77777777778</c:v>
                </c:pt>
                <c:pt idx="47">
                  <c:v>210000</c:v>
                </c:pt>
                <c:pt idx="48">
                  <c:v>211342.10526315789</c:v>
                </c:pt>
                <c:pt idx="49">
                  <c:v>220236.84210526317</c:v>
                </c:pt>
                <c:pt idx="50">
                  <c:v>230921.05263157896</c:v>
                </c:pt>
                <c:pt idx="51">
                  <c:v>224425</c:v>
                </c:pt>
                <c:pt idx="52">
                  <c:v>229512.1951219512</c:v>
                </c:pt>
                <c:pt idx="53">
                  <c:v>224931.81818181815</c:v>
                </c:pt>
                <c:pt idx="54">
                  <c:v>234295.45454545453</c:v>
                </c:pt>
                <c:pt idx="55">
                  <c:v>234891.30434782605</c:v>
                </c:pt>
                <c:pt idx="56">
                  <c:v>235208.33333333328</c:v>
                </c:pt>
                <c:pt idx="57">
                  <c:v>225607.84313725491</c:v>
                </c:pt>
                <c:pt idx="58">
                  <c:v>222148.14814814815</c:v>
                </c:pt>
                <c:pt idx="59">
                  <c:v>227553.57142857142</c:v>
                </c:pt>
                <c:pt idx="60">
                  <c:v>226448.27586206896</c:v>
                </c:pt>
                <c:pt idx="61">
                  <c:v>214806.45161290321</c:v>
                </c:pt>
                <c:pt idx="62">
                  <c:v>205781.25</c:v>
                </c:pt>
                <c:pt idx="63">
                  <c:v>184970.14925373133</c:v>
                </c:pt>
                <c:pt idx="64">
                  <c:v>163750</c:v>
                </c:pt>
                <c:pt idx="65">
                  <c:v>139342.85714285713</c:v>
                </c:pt>
                <c:pt idx="66">
                  <c:v>127957.74647887323</c:v>
                </c:pt>
                <c:pt idx="67">
                  <c:v>110287.6712328767</c:v>
                </c:pt>
                <c:pt idx="68">
                  <c:v>98702.702702702692</c:v>
                </c:pt>
                <c:pt idx="69">
                  <c:v>86219.178082191764</c:v>
                </c:pt>
                <c:pt idx="70">
                  <c:v>77767.123287671217</c:v>
                </c:pt>
                <c:pt idx="71">
                  <c:v>68689.189189189186</c:v>
                </c:pt>
                <c:pt idx="72">
                  <c:v>61999.999999999993</c:v>
                </c:pt>
              </c:numCache>
            </c:numRef>
          </c:val>
          <c:smooth val="1"/>
        </c:ser>
        <c:ser>
          <c:idx val="3"/>
          <c:order val="3"/>
          <c:tx>
            <c:v>pGreen + lacILVA</c:v>
          </c:tx>
          <c:spPr>
            <a:ln w="38100"/>
          </c:spPr>
          <c:marker>
            <c:symbol val="none"/>
          </c:marker>
          <c:cat>
            <c:numRef>
              <c:f>Sheet2!$C$163:$C$235</c:f>
              <c:numCache>
                <c:formatCode>General</c:formatCode>
                <c:ptCount val="73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  <c:pt idx="8">
                  <c:v>2.25</c:v>
                </c:pt>
                <c:pt idx="9">
                  <c:v>2.5</c:v>
                </c:pt>
                <c:pt idx="10">
                  <c:v>2.75</c:v>
                </c:pt>
                <c:pt idx="11">
                  <c:v>3</c:v>
                </c:pt>
                <c:pt idx="12">
                  <c:v>3.25</c:v>
                </c:pt>
                <c:pt idx="13">
                  <c:v>3.5</c:v>
                </c:pt>
                <c:pt idx="14">
                  <c:v>3.75</c:v>
                </c:pt>
                <c:pt idx="15">
                  <c:v>4</c:v>
                </c:pt>
                <c:pt idx="16">
                  <c:v>4.25</c:v>
                </c:pt>
                <c:pt idx="17">
                  <c:v>4.5</c:v>
                </c:pt>
                <c:pt idx="18">
                  <c:v>4.75</c:v>
                </c:pt>
                <c:pt idx="19">
                  <c:v>5</c:v>
                </c:pt>
                <c:pt idx="20">
                  <c:v>5.25</c:v>
                </c:pt>
                <c:pt idx="21">
                  <c:v>5.5</c:v>
                </c:pt>
                <c:pt idx="22">
                  <c:v>5.75</c:v>
                </c:pt>
                <c:pt idx="23">
                  <c:v>6</c:v>
                </c:pt>
                <c:pt idx="24">
                  <c:v>6.25</c:v>
                </c:pt>
                <c:pt idx="25">
                  <c:v>6.5</c:v>
                </c:pt>
                <c:pt idx="26">
                  <c:v>6.75</c:v>
                </c:pt>
                <c:pt idx="27">
                  <c:v>7</c:v>
                </c:pt>
                <c:pt idx="28">
                  <c:v>7.25</c:v>
                </c:pt>
                <c:pt idx="29">
                  <c:v>7.5</c:v>
                </c:pt>
                <c:pt idx="30">
                  <c:v>7.75</c:v>
                </c:pt>
                <c:pt idx="31">
                  <c:v>8</c:v>
                </c:pt>
                <c:pt idx="32">
                  <c:v>8.25</c:v>
                </c:pt>
                <c:pt idx="33">
                  <c:v>8.5</c:v>
                </c:pt>
                <c:pt idx="34">
                  <c:v>8.75</c:v>
                </c:pt>
                <c:pt idx="35">
                  <c:v>9</c:v>
                </c:pt>
                <c:pt idx="36">
                  <c:v>9.25</c:v>
                </c:pt>
                <c:pt idx="37">
                  <c:v>9.5</c:v>
                </c:pt>
                <c:pt idx="38">
                  <c:v>9.75</c:v>
                </c:pt>
                <c:pt idx="39">
                  <c:v>10</c:v>
                </c:pt>
                <c:pt idx="40">
                  <c:v>10.25</c:v>
                </c:pt>
                <c:pt idx="41">
                  <c:v>10.5</c:v>
                </c:pt>
                <c:pt idx="42">
                  <c:v>10.75</c:v>
                </c:pt>
                <c:pt idx="43">
                  <c:v>11</c:v>
                </c:pt>
                <c:pt idx="44">
                  <c:v>11.25</c:v>
                </c:pt>
                <c:pt idx="45">
                  <c:v>11.5</c:v>
                </c:pt>
                <c:pt idx="46">
                  <c:v>11.75</c:v>
                </c:pt>
                <c:pt idx="47">
                  <c:v>12</c:v>
                </c:pt>
                <c:pt idx="48">
                  <c:v>12.25</c:v>
                </c:pt>
                <c:pt idx="49">
                  <c:v>12.5</c:v>
                </c:pt>
                <c:pt idx="50">
                  <c:v>12.75</c:v>
                </c:pt>
                <c:pt idx="51">
                  <c:v>13</c:v>
                </c:pt>
                <c:pt idx="52">
                  <c:v>13.25</c:v>
                </c:pt>
                <c:pt idx="53">
                  <c:v>13.5</c:v>
                </c:pt>
                <c:pt idx="54">
                  <c:v>13.75</c:v>
                </c:pt>
                <c:pt idx="55">
                  <c:v>14</c:v>
                </c:pt>
                <c:pt idx="56">
                  <c:v>14.25</c:v>
                </c:pt>
                <c:pt idx="57">
                  <c:v>14.5</c:v>
                </c:pt>
                <c:pt idx="58">
                  <c:v>14.75</c:v>
                </c:pt>
                <c:pt idx="59">
                  <c:v>15</c:v>
                </c:pt>
                <c:pt idx="60">
                  <c:v>15.25</c:v>
                </c:pt>
                <c:pt idx="61">
                  <c:v>15.5</c:v>
                </c:pt>
                <c:pt idx="62">
                  <c:v>15.75</c:v>
                </c:pt>
                <c:pt idx="63">
                  <c:v>16</c:v>
                </c:pt>
                <c:pt idx="64">
                  <c:v>16.25</c:v>
                </c:pt>
                <c:pt idx="65">
                  <c:v>16.5</c:v>
                </c:pt>
                <c:pt idx="66">
                  <c:v>16.75</c:v>
                </c:pt>
                <c:pt idx="67">
                  <c:v>17</c:v>
                </c:pt>
                <c:pt idx="68">
                  <c:v>17.25</c:v>
                </c:pt>
                <c:pt idx="69">
                  <c:v>17.5</c:v>
                </c:pt>
                <c:pt idx="70">
                  <c:v>17.75</c:v>
                </c:pt>
                <c:pt idx="71">
                  <c:v>18</c:v>
                </c:pt>
                <c:pt idx="72">
                  <c:v>18.25</c:v>
                </c:pt>
              </c:numCache>
            </c:numRef>
          </c:cat>
          <c:val>
            <c:numRef>
              <c:f>Sheet2!$P$163:$P$235</c:f>
              <c:numCache>
                <c:formatCode>General</c:formatCode>
                <c:ptCount val="73"/>
                <c:pt idx="0">
                  <c:v>8307.6923076923049</c:v>
                </c:pt>
                <c:pt idx="1">
                  <c:v>36461.538461538446</c:v>
                </c:pt>
                <c:pt idx="2">
                  <c:v>69692.307692307673</c:v>
                </c:pt>
                <c:pt idx="3">
                  <c:v>91538.461538461503</c:v>
                </c:pt>
                <c:pt idx="4">
                  <c:v>97928.571428571435</c:v>
                </c:pt>
                <c:pt idx="5">
                  <c:v>106000.00000000001</c:v>
                </c:pt>
                <c:pt idx="6">
                  <c:v>95000.000000000015</c:v>
                </c:pt>
                <c:pt idx="7">
                  <c:v>72666.666666666672</c:v>
                </c:pt>
                <c:pt idx="8">
                  <c:v>67000</c:v>
                </c:pt>
                <c:pt idx="9">
                  <c:v>54187.5</c:v>
                </c:pt>
                <c:pt idx="10">
                  <c:v>44687.5</c:v>
                </c:pt>
                <c:pt idx="11">
                  <c:v>37470.588235294112</c:v>
                </c:pt>
                <c:pt idx="12">
                  <c:v>26611.111111111109</c:v>
                </c:pt>
                <c:pt idx="13">
                  <c:v>25166.666666666664</c:v>
                </c:pt>
                <c:pt idx="14">
                  <c:v>19157.894736842103</c:v>
                </c:pt>
                <c:pt idx="15">
                  <c:v>17947.36842105263</c:v>
                </c:pt>
                <c:pt idx="16">
                  <c:v>14095.238095238092</c:v>
                </c:pt>
                <c:pt idx="17">
                  <c:v>11809.523809523807</c:v>
                </c:pt>
                <c:pt idx="18">
                  <c:v>13727.272727272728</c:v>
                </c:pt>
                <c:pt idx="19">
                  <c:v>9565.217391304348</c:v>
                </c:pt>
                <c:pt idx="20">
                  <c:v>11739.130434782608</c:v>
                </c:pt>
                <c:pt idx="21">
                  <c:v>10458.333333333334</c:v>
                </c:pt>
                <c:pt idx="22">
                  <c:v>10120</c:v>
                </c:pt>
                <c:pt idx="23">
                  <c:v>10230.76923076923</c:v>
                </c:pt>
                <c:pt idx="24">
                  <c:v>7518.5185185185173</c:v>
                </c:pt>
                <c:pt idx="25">
                  <c:v>10714.285714285712</c:v>
                </c:pt>
                <c:pt idx="26">
                  <c:v>10714.285714285712</c:v>
                </c:pt>
                <c:pt idx="27">
                  <c:v>10999.999999999998</c:v>
                </c:pt>
                <c:pt idx="28">
                  <c:v>10586.206896551723</c:v>
                </c:pt>
                <c:pt idx="29">
                  <c:v>11928.571428571428</c:v>
                </c:pt>
                <c:pt idx="30">
                  <c:v>9166.6666666666642</c:v>
                </c:pt>
                <c:pt idx="31">
                  <c:v>11562.499999999996</c:v>
                </c:pt>
                <c:pt idx="32">
                  <c:v>10312.499999999998</c:v>
                </c:pt>
                <c:pt idx="33">
                  <c:v>9848.4848484848462</c:v>
                </c:pt>
                <c:pt idx="34">
                  <c:v>9771.4285714285725</c:v>
                </c:pt>
                <c:pt idx="35">
                  <c:v>9361.1111111111113</c:v>
                </c:pt>
                <c:pt idx="36">
                  <c:v>11891.891891891892</c:v>
                </c:pt>
                <c:pt idx="37">
                  <c:v>10921.052631578948</c:v>
                </c:pt>
                <c:pt idx="38">
                  <c:v>11102.564102564103</c:v>
                </c:pt>
                <c:pt idx="39">
                  <c:v>9146.3414634146338</c:v>
                </c:pt>
                <c:pt idx="40">
                  <c:v>9452.3809523809523</c:v>
                </c:pt>
                <c:pt idx="41">
                  <c:v>9772.7272727272721</c:v>
                </c:pt>
                <c:pt idx="42">
                  <c:v>10217.391304347824</c:v>
                </c:pt>
                <c:pt idx="43">
                  <c:v>10319.148936170212</c:v>
                </c:pt>
                <c:pt idx="44">
                  <c:v>10749.999999999998</c:v>
                </c:pt>
                <c:pt idx="45">
                  <c:v>11142.857142857143</c:v>
                </c:pt>
                <c:pt idx="46">
                  <c:v>10428.571428571429</c:v>
                </c:pt>
                <c:pt idx="47">
                  <c:v>11693.877551020409</c:v>
                </c:pt>
                <c:pt idx="48">
                  <c:v>11294.117647058823</c:v>
                </c:pt>
                <c:pt idx="49">
                  <c:v>10431.372549019608</c:v>
                </c:pt>
                <c:pt idx="50">
                  <c:v>12519.23076923077</c:v>
                </c:pt>
                <c:pt idx="51">
                  <c:v>11711.538461538463</c:v>
                </c:pt>
                <c:pt idx="52">
                  <c:v>11442.307692307693</c:v>
                </c:pt>
                <c:pt idx="53">
                  <c:v>13407.407407407407</c:v>
                </c:pt>
                <c:pt idx="54">
                  <c:v>13351.851851851852</c:v>
                </c:pt>
                <c:pt idx="55">
                  <c:v>13181.818181818182</c:v>
                </c:pt>
                <c:pt idx="56">
                  <c:v>13368.421052631578</c:v>
                </c:pt>
                <c:pt idx="57">
                  <c:v>13172.413793103447</c:v>
                </c:pt>
                <c:pt idx="58">
                  <c:v>13576.271186440677</c:v>
                </c:pt>
                <c:pt idx="59">
                  <c:v>13283.333333333332</c:v>
                </c:pt>
                <c:pt idx="60">
                  <c:v>14499.999999999998</c:v>
                </c:pt>
                <c:pt idx="61">
                  <c:v>14096.774193548386</c:v>
                </c:pt>
                <c:pt idx="62">
                  <c:v>14109.375</c:v>
                </c:pt>
                <c:pt idx="63">
                  <c:v>14184.615384615385</c:v>
                </c:pt>
                <c:pt idx="64">
                  <c:v>14196.969696969696</c:v>
                </c:pt>
                <c:pt idx="65">
                  <c:v>15134.328358208953</c:v>
                </c:pt>
                <c:pt idx="66">
                  <c:v>14941.176470588234</c:v>
                </c:pt>
                <c:pt idx="67">
                  <c:v>15985.50724637681</c:v>
                </c:pt>
                <c:pt idx="68">
                  <c:v>15385.714285714284</c:v>
                </c:pt>
                <c:pt idx="69">
                  <c:v>16225.352112676055</c:v>
                </c:pt>
                <c:pt idx="70">
                  <c:v>15347.222222222221</c:v>
                </c:pt>
                <c:pt idx="71">
                  <c:v>15777.777777777776</c:v>
                </c:pt>
                <c:pt idx="72">
                  <c:v>16164.383561643834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404032"/>
        <c:axId val="75405568"/>
      </c:lineChart>
      <c:catAx>
        <c:axId val="75404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5405568"/>
        <c:crosses val="autoZero"/>
        <c:auto val="1"/>
        <c:lblAlgn val="ctr"/>
        <c:lblOffset val="100"/>
        <c:tickLblSkip val="5"/>
        <c:noMultiLvlLbl val="0"/>
      </c:catAx>
      <c:valAx>
        <c:axId val="75405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54040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2321400386155267"/>
          <c:y val="7.3299052769589104E-2"/>
          <c:w val="0.49302024497618274"/>
          <c:h val="0.2786714385560588"/>
        </c:manualLayout>
      </c:layout>
      <c:overlay val="1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pACYC184</c:v>
          </c:tx>
          <c:spPr>
            <a:ln w="38100"/>
          </c:spPr>
          <c:marker>
            <c:symbol val="none"/>
          </c:marker>
          <c:cat>
            <c:numRef>
              <c:f>Sheet2!$C$163:$C$235</c:f>
              <c:numCache>
                <c:formatCode>General</c:formatCode>
                <c:ptCount val="73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  <c:pt idx="8">
                  <c:v>2.25</c:v>
                </c:pt>
                <c:pt idx="9">
                  <c:v>2.5</c:v>
                </c:pt>
                <c:pt idx="10">
                  <c:v>2.75</c:v>
                </c:pt>
                <c:pt idx="11">
                  <c:v>3</c:v>
                </c:pt>
                <c:pt idx="12">
                  <c:v>3.25</c:v>
                </c:pt>
                <c:pt idx="13">
                  <c:v>3.5</c:v>
                </c:pt>
                <c:pt idx="14">
                  <c:v>3.75</c:v>
                </c:pt>
                <c:pt idx="15">
                  <c:v>4</c:v>
                </c:pt>
                <c:pt idx="16">
                  <c:v>4.25</c:v>
                </c:pt>
                <c:pt idx="17">
                  <c:v>4.5</c:v>
                </c:pt>
                <c:pt idx="18">
                  <c:v>4.75</c:v>
                </c:pt>
                <c:pt idx="19">
                  <c:v>5</c:v>
                </c:pt>
                <c:pt idx="20">
                  <c:v>5.25</c:v>
                </c:pt>
                <c:pt idx="21">
                  <c:v>5.5</c:v>
                </c:pt>
                <c:pt idx="22">
                  <c:v>5.75</c:v>
                </c:pt>
                <c:pt idx="23">
                  <c:v>6</c:v>
                </c:pt>
                <c:pt idx="24">
                  <c:v>6.25</c:v>
                </c:pt>
                <c:pt idx="25">
                  <c:v>6.5</c:v>
                </c:pt>
                <c:pt idx="26">
                  <c:v>6.75</c:v>
                </c:pt>
                <c:pt idx="27">
                  <c:v>7</c:v>
                </c:pt>
                <c:pt idx="28">
                  <c:v>7.25</c:v>
                </c:pt>
                <c:pt idx="29">
                  <c:v>7.5</c:v>
                </c:pt>
                <c:pt idx="30">
                  <c:v>7.75</c:v>
                </c:pt>
                <c:pt idx="31">
                  <c:v>8</c:v>
                </c:pt>
                <c:pt idx="32">
                  <c:v>8.25</c:v>
                </c:pt>
                <c:pt idx="33">
                  <c:v>8.5</c:v>
                </c:pt>
                <c:pt idx="34">
                  <c:v>8.75</c:v>
                </c:pt>
                <c:pt idx="35">
                  <c:v>9</c:v>
                </c:pt>
                <c:pt idx="36">
                  <c:v>9.25</c:v>
                </c:pt>
                <c:pt idx="37">
                  <c:v>9.5</c:v>
                </c:pt>
                <c:pt idx="38">
                  <c:v>9.75</c:v>
                </c:pt>
                <c:pt idx="39">
                  <c:v>10</c:v>
                </c:pt>
                <c:pt idx="40">
                  <c:v>10.25</c:v>
                </c:pt>
                <c:pt idx="41">
                  <c:v>10.5</c:v>
                </c:pt>
                <c:pt idx="42">
                  <c:v>10.75</c:v>
                </c:pt>
                <c:pt idx="43">
                  <c:v>11</c:v>
                </c:pt>
                <c:pt idx="44">
                  <c:v>11.25</c:v>
                </c:pt>
                <c:pt idx="45">
                  <c:v>11.5</c:v>
                </c:pt>
                <c:pt idx="46">
                  <c:v>11.75</c:v>
                </c:pt>
                <c:pt idx="47">
                  <c:v>12</c:v>
                </c:pt>
                <c:pt idx="48">
                  <c:v>12.25</c:v>
                </c:pt>
                <c:pt idx="49">
                  <c:v>12.5</c:v>
                </c:pt>
                <c:pt idx="50">
                  <c:v>12.75</c:v>
                </c:pt>
                <c:pt idx="51">
                  <c:v>13</c:v>
                </c:pt>
                <c:pt idx="52">
                  <c:v>13.25</c:v>
                </c:pt>
                <c:pt idx="53">
                  <c:v>13.5</c:v>
                </c:pt>
                <c:pt idx="54">
                  <c:v>13.75</c:v>
                </c:pt>
                <c:pt idx="55">
                  <c:v>14</c:v>
                </c:pt>
                <c:pt idx="56">
                  <c:v>14.25</c:v>
                </c:pt>
                <c:pt idx="57">
                  <c:v>14.5</c:v>
                </c:pt>
                <c:pt idx="58">
                  <c:v>14.75</c:v>
                </c:pt>
                <c:pt idx="59">
                  <c:v>15</c:v>
                </c:pt>
                <c:pt idx="60">
                  <c:v>15.25</c:v>
                </c:pt>
                <c:pt idx="61">
                  <c:v>15.5</c:v>
                </c:pt>
                <c:pt idx="62">
                  <c:v>15.75</c:v>
                </c:pt>
                <c:pt idx="63">
                  <c:v>16</c:v>
                </c:pt>
                <c:pt idx="64">
                  <c:v>16.25</c:v>
                </c:pt>
                <c:pt idx="65">
                  <c:v>16.5</c:v>
                </c:pt>
                <c:pt idx="66">
                  <c:v>16.75</c:v>
                </c:pt>
                <c:pt idx="67">
                  <c:v>17</c:v>
                </c:pt>
                <c:pt idx="68">
                  <c:v>17.25</c:v>
                </c:pt>
                <c:pt idx="69">
                  <c:v>17.5</c:v>
                </c:pt>
                <c:pt idx="70">
                  <c:v>17.75</c:v>
                </c:pt>
                <c:pt idx="71">
                  <c:v>18</c:v>
                </c:pt>
                <c:pt idx="72">
                  <c:v>18.25</c:v>
                </c:pt>
              </c:numCache>
            </c:numRef>
          </c:cat>
          <c:val>
            <c:numRef>
              <c:f>Sheet2!$G$163:$G$235</c:f>
              <c:numCache>
                <c:formatCode>General</c:formatCode>
                <c:ptCount val="73"/>
                <c:pt idx="0">
                  <c:v>2384.6153846153838</c:v>
                </c:pt>
                <c:pt idx="1">
                  <c:v>6461.5384615384592</c:v>
                </c:pt>
                <c:pt idx="2">
                  <c:v>4230.7692307692296</c:v>
                </c:pt>
                <c:pt idx="3">
                  <c:v>4076.9230769230753</c:v>
                </c:pt>
                <c:pt idx="4">
                  <c:v>5714.2857142857147</c:v>
                </c:pt>
                <c:pt idx="5">
                  <c:v>5749.9999999999982</c:v>
                </c:pt>
                <c:pt idx="6">
                  <c:v>8214.2857142857156</c:v>
                </c:pt>
                <c:pt idx="7">
                  <c:v>4733.3333333333339</c:v>
                </c:pt>
                <c:pt idx="8">
                  <c:v>3937.5</c:v>
                </c:pt>
                <c:pt idx="9">
                  <c:v>2437.5</c:v>
                </c:pt>
                <c:pt idx="10">
                  <c:v>7750</c:v>
                </c:pt>
                <c:pt idx="11">
                  <c:v>4941.1764705882351</c:v>
                </c:pt>
                <c:pt idx="12">
                  <c:v>7611.1111111111104</c:v>
                </c:pt>
                <c:pt idx="13">
                  <c:v>5894.7368421052624</c:v>
                </c:pt>
                <c:pt idx="14">
                  <c:v>8349.9999999999982</c:v>
                </c:pt>
                <c:pt idx="15">
                  <c:v>5238.0952380952367</c:v>
                </c:pt>
                <c:pt idx="16">
                  <c:v>6136.3636363636369</c:v>
                </c:pt>
                <c:pt idx="17">
                  <c:v>3416.6666666666665</c:v>
                </c:pt>
                <c:pt idx="18">
                  <c:v>7269.2307692307686</c:v>
                </c:pt>
                <c:pt idx="19">
                  <c:v>4111.1111111111104</c:v>
                </c:pt>
                <c:pt idx="20">
                  <c:v>5533.3333333333321</c:v>
                </c:pt>
                <c:pt idx="21">
                  <c:v>5187.4999999999991</c:v>
                </c:pt>
                <c:pt idx="22">
                  <c:v>6030.3030303030291</c:v>
                </c:pt>
                <c:pt idx="23">
                  <c:v>5628.5714285714294</c:v>
                </c:pt>
                <c:pt idx="24">
                  <c:v>5736.8421052631584</c:v>
                </c:pt>
                <c:pt idx="25">
                  <c:v>5285.7142857142853</c:v>
                </c:pt>
                <c:pt idx="26">
                  <c:v>6418.6046511627901</c:v>
                </c:pt>
                <c:pt idx="27">
                  <c:v>5478.260869565217</c:v>
                </c:pt>
                <c:pt idx="28">
                  <c:v>4695.652173913043</c:v>
                </c:pt>
                <c:pt idx="29">
                  <c:v>6425.531914893616</c:v>
                </c:pt>
                <c:pt idx="30">
                  <c:v>5374.9999999999991</c:v>
                </c:pt>
                <c:pt idx="31">
                  <c:v>6920.0000000000009</c:v>
                </c:pt>
                <c:pt idx="32">
                  <c:v>4814.8148148148148</c:v>
                </c:pt>
                <c:pt idx="33">
                  <c:v>4615.3846153846152</c:v>
                </c:pt>
                <c:pt idx="34">
                  <c:v>4821.4285714285716</c:v>
                </c:pt>
                <c:pt idx="35">
                  <c:v>6017.8571428571431</c:v>
                </c:pt>
                <c:pt idx="36">
                  <c:v>6372.8813559322034</c:v>
                </c:pt>
                <c:pt idx="37">
                  <c:v>6142.8571428571431</c:v>
                </c:pt>
                <c:pt idx="38">
                  <c:v>5312.5</c:v>
                </c:pt>
                <c:pt idx="39">
                  <c:v>5378.787878787879</c:v>
                </c:pt>
                <c:pt idx="40">
                  <c:v>5619.718309859154</c:v>
                </c:pt>
                <c:pt idx="41">
                  <c:v>5094.5945945945941</c:v>
                </c:pt>
                <c:pt idx="42">
                  <c:v>5513.5135135135124</c:v>
                </c:pt>
                <c:pt idx="43">
                  <c:v>5886.0759493670876</c:v>
                </c:pt>
                <c:pt idx="44">
                  <c:v>5862.4999999999991</c:v>
                </c:pt>
                <c:pt idx="45">
                  <c:v>5817.0731707317082</c:v>
                </c:pt>
                <c:pt idx="46">
                  <c:v>6320.9876543209884</c:v>
                </c:pt>
                <c:pt idx="47">
                  <c:v>6123.4567901234577</c:v>
                </c:pt>
                <c:pt idx="48">
                  <c:v>6437.4999999999991</c:v>
                </c:pt>
                <c:pt idx="49">
                  <c:v>6462.4999999999991</c:v>
                </c:pt>
                <c:pt idx="50">
                  <c:v>6707.3170731707323</c:v>
                </c:pt>
                <c:pt idx="51">
                  <c:v>5891.5662650602417</c:v>
                </c:pt>
                <c:pt idx="52">
                  <c:v>6756.0975609756106</c:v>
                </c:pt>
                <c:pt idx="53">
                  <c:v>6364.7058823529414</c:v>
                </c:pt>
                <c:pt idx="54">
                  <c:v>7059.5238095238101</c:v>
                </c:pt>
                <c:pt idx="55">
                  <c:v>7500.0000000000009</c:v>
                </c:pt>
                <c:pt idx="56">
                  <c:v>6895.3488372093025</c:v>
                </c:pt>
                <c:pt idx="57">
                  <c:v>7238.636363636364</c:v>
                </c:pt>
                <c:pt idx="58">
                  <c:v>7202.2471910112363</c:v>
                </c:pt>
                <c:pt idx="59">
                  <c:v>6744.4444444444443</c:v>
                </c:pt>
                <c:pt idx="60">
                  <c:v>7728.2608695652179</c:v>
                </c:pt>
                <c:pt idx="61">
                  <c:v>7560.4395604395604</c:v>
                </c:pt>
                <c:pt idx="62">
                  <c:v>7739.130434782609</c:v>
                </c:pt>
                <c:pt idx="63">
                  <c:v>7688.1720430107525</c:v>
                </c:pt>
                <c:pt idx="64">
                  <c:v>6915.7894736842109</c:v>
                </c:pt>
                <c:pt idx="65">
                  <c:v>7787.2340425531911</c:v>
                </c:pt>
                <c:pt idx="66">
                  <c:v>7531.25</c:v>
                </c:pt>
                <c:pt idx="67">
                  <c:v>8031.25</c:v>
                </c:pt>
                <c:pt idx="68">
                  <c:v>7479.591836734694</c:v>
                </c:pt>
                <c:pt idx="69">
                  <c:v>7846.9387755102034</c:v>
                </c:pt>
                <c:pt idx="70">
                  <c:v>7898.9898989898984</c:v>
                </c:pt>
                <c:pt idx="71">
                  <c:v>8121.212121212121</c:v>
                </c:pt>
                <c:pt idx="72">
                  <c:v>8101.0101010101007</c:v>
                </c:pt>
              </c:numCache>
            </c:numRef>
          </c:val>
          <c:smooth val="1"/>
        </c:ser>
        <c:ser>
          <c:idx val="1"/>
          <c:order val="1"/>
          <c:tx>
            <c:v>Reporter pACYC184</c:v>
          </c:tx>
          <c:spPr>
            <a:ln w="38100"/>
          </c:spPr>
          <c:marker>
            <c:symbol val="none"/>
          </c:marker>
          <c:dPt>
            <c:idx val="25"/>
            <c:bubble3D val="0"/>
          </c:dPt>
          <c:cat>
            <c:numRef>
              <c:f>Sheet2!$C$163:$C$235</c:f>
              <c:numCache>
                <c:formatCode>General</c:formatCode>
                <c:ptCount val="73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  <c:pt idx="8">
                  <c:v>2.25</c:v>
                </c:pt>
                <c:pt idx="9">
                  <c:v>2.5</c:v>
                </c:pt>
                <c:pt idx="10">
                  <c:v>2.75</c:v>
                </c:pt>
                <c:pt idx="11">
                  <c:v>3</c:v>
                </c:pt>
                <c:pt idx="12">
                  <c:v>3.25</c:v>
                </c:pt>
                <c:pt idx="13">
                  <c:v>3.5</c:v>
                </c:pt>
                <c:pt idx="14">
                  <c:v>3.75</c:v>
                </c:pt>
                <c:pt idx="15">
                  <c:v>4</c:v>
                </c:pt>
                <c:pt idx="16">
                  <c:v>4.25</c:v>
                </c:pt>
                <c:pt idx="17">
                  <c:v>4.5</c:v>
                </c:pt>
                <c:pt idx="18">
                  <c:v>4.75</c:v>
                </c:pt>
                <c:pt idx="19">
                  <c:v>5</c:v>
                </c:pt>
                <c:pt idx="20">
                  <c:v>5.25</c:v>
                </c:pt>
                <c:pt idx="21">
                  <c:v>5.5</c:v>
                </c:pt>
                <c:pt idx="22">
                  <c:v>5.75</c:v>
                </c:pt>
                <c:pt idx="23">
                  <c:v>6</c:v>
                </c:pt>
                <c:pt idx="24">
                  <c:v>6.25</c:v>
                </c:pt>
                <c:pt idx="25">
                  <c:v>6.5</c:v>
                </c:pt>
                <c:pt idx="26">
                  <c:v>6.75</c:v>
                </c:pt>
                <c:pt idx="27">
                  <c:v>7</c:v>
                </c:pt>
                <c:pt idx="28">
                  <c:v>7.25</c:v>
                </c:pt>
                <c:pt idx="29">
                  <c:v>7.5</c:v>
                </c:pt>
                <c:pt idx="30">
                  <c:v>7.75</c:v>
                </c:pt>
                <c:pt idx="31">
                  <c:v>8</c:v>
                </c:pt>
                <c:pt idx="32">
                  <c:v>8.25</c:v>
                </c:pt>
                <c:pt idx="33">
                  <c:v>8.5</c:v>
                </c:pt>
                <c:pt idx="34">
                  <c:v>8.75</c:v>
                </c:pt>
                <c:pt idx="35">
                  <c:v>9</c:v>
                </c:pt>
                <c:pt idx="36">
                  <c:v>9.25</c:v>
                </c:pt>
                <c:pt idx="37">
                  <c:v>9.5</c:v>
                </c:pt>
                <c:pt idx="38">
                  <c:v>9.75</c:v>
                </c:pt>
                <c:pt idx="39">
                  <c:v>10</c:v>
                </c:pt>
                <c:pt idx="40">
                  <c:v>10.25</c:v>
                </c:pt>
                <c:pt idx="41">
                  <c:v>10.5</c:v>
                </c:pt>
                <c:pt idx="42">
                  <c:v>10.75</c:v>
                </c:pt>
                <c:pt idx="43">
                  <c:v>11</c:v>
                </c:pt>
                <c:pt idx="44">
                  <c:v>11.25</c:v>
                </c:pt>
                <c:pt idx="45">
                  <c:v>11.5</c:v>
                </c:pt>
                <c:pt idx="46">
                  <c:v>11.75</c:v>
                </c:pt>
                <c:pt idx="47">
                  <c:v>12</c:v>
                </c:pt>
                <c:pt idx="48">
                  <c:v>12.25</c:v>
                </c:pt>
                <c:pt idx="49">
                  <c:v>12.5</c:v>
                </c:pt>
                <c:pt idx="50">
                  <c:v>12.75</c:v>
                </c:pt>
                <c:pt idx="51">
                  <c:v>13</c:v>
                </c:pt>
                <c:pt idx="52">
                  <c:v>13.25</c:v>
                </c:pt>
                <c:pt idx="53">
                  <c:v>13.5</c:v>
                </c:pt>
                <c:pt idx="54">
                  <c:v>13.75</c:v>
                </c:pt>
                <c:pt idx="55">
                  <c:v>14</c:v>
                </c:pt>
                <c:pt idx="56">
                  <c:v>14.25</c:v>
                </c:pt>
                <c:pt idx="57">
                  <c:v>14.5</c:v>
                </c:pt>
                <c:pt idx="58">
                  <c:v>14.75</c:v>
                </c:pt>
                <c:pt idx="59">
                  <c:v>15</c:v>
                </c:pt>
                <c:pt idx="60">
                  <c:v>15.25</c:v>
                </c:pt>
                <c:pt idx="61">
                  <c:v>15.5</c:v>
                </c:pt>
                <c:pt idx="62">
                  <c:v>15.75</c:v>
                </c:pt>
                <c:pt idx="63">
                  <c:v>16</c:v>
                </c:pt>
                <c:pt idx="64">
                  <c:v>16.25</c:v>
                </c:pt>
                <c:pt idx="65">
                  <c:v>16.5</c:v>
                </c:pt>
                <c:pt idx="66">
                  <c:v>16.75</c:v>
                </c:pt>
                <c:pt idx="67">
                  <c:v>17</c:v>
                </c:pt>
                <c:pt idx="68">
                  <c:v>17.25</c:v>
                </c:pt>
                <c:pt idx="69">
                  <c:v>17.5</c:v>
                </c:pt>
                <c:pt idx="70">
                  <c:v>17.75</c:v>
                </c:pt>
                <c:pt idx="71">
                  <c:v>18</c:v>
                </c:pt>
                <c:pt idx="72">
                  <c:v>18.25</c:v>
                </c:pt>
              </c:numCache>
            </c:numRef>
          </c:cat>
          <c:val>
            <c:numRef>
              <c:f>Sheet2!$H$163:$H$235</c:f>
              <c:numCache>
                <c:formatCode>General</c:formatCode>
                <c:ptCount val="73"/>
                <c:pt idx="0">
                  <c:v>2615.3846153846143</c:v>
                </c:pt>
                <c:pt idx="1">
                  <c:v>8153.8461538461506</c:v>
                </c:pt>
                <c:pt idx="2">
                  <c:v>5000.0000000000009</c:v>
                </c:pt>
                <c:pt idx="3">
                  <c:v>6066.666666666667</c:v>
                </c:pt>
                <c:pt idx="4">
                  <c:v>4933.3333333333339</c:v>
                </c:pt>
                <c:pt idx="5">
                  <c:v>6866.666666666667</c:v>
                </c:pt>
                <c:pt idx="6">
                  <c:v>4705.8823529411766</c:v>
                </c:pt>
                <c:pt idx="7">
                  <c:v>5666.6666666666661</c:v>
                </c:pt>
                <c:pt idx="8">
                  <c:v>6111.1111111111104</c:v>
                </c:pt>
                <c:pt idx="9">
                  <c:v>3789.4736842105258</c:v>
                </c:pt>
                <c:pt idx="10">
                  <c:v>7449.9999999999982</c:v>
                </c:pt>
                <c:pt idx="11">
                  <c:v>3681.818181818182</c:v>
                </c:pt>
                <c:pt idx="12">
                  <c:v>5260.869565217391</c:v>
                </c:pt>
                <c:pt idx="13">
                  <c:v>4916.666666666667</c:v>
                </c:pt>
                <c:pt idx="14">
                  <c:v>4230.7692307692305</c:v>
                </c:pt>
                <c:pt idx="15">
                  <c:v>4249.9999999999991</c:v>
                </c:pt>
                <c:pt idx="16">
                  <c:v>5451.612903225805</c:v>
                </c:pt>
                <c:pt idx="17">
                  <c:v>3909.0909090909081</c:v>
                </c:pt>
                <c:pt idx="18">
                  <c:v>5571.4285714285716</c:v>
                </c:pt>
                <c:pt idx="19">
                  <c:v>1973.6842105263158</c:v>
                </c:pt>
                <c:pt idx="20">
                  <c:v>6394.7368421052633</c:v>
                </c:pt>
                <c:pt idx="21">
                  <c:v>7358.9743589743593</c:v>
                </c:pt>
                <c:pt idx="22">
                  <c:v>9550</c:v>
                </c:pt>
                <c:pt idx="23">
                  <c:v>12951.219512195121</c:v>
                </c:pt>
                <c:pt idx="24">
                  <c:v>13761.904761904761</c:v>
                </c:pt>
                <c:pt idx="25">
                  <c:v>14279.069767441859</c:v>
                </c:pt>
                <c:pt idx="26">
                  <c:v>14931.81818181818</c:v>
                </c:pt>
                <c:pt idx="27">
                  <c:v>14043.478260869564</c:v>
                </c:pt>
                <c:pt idx="28">
                  <c:v>11847.82608695652</c:v>
                </c:pt>
                <c:pt idx="29">
                  <c:v>13652.173913043476</c:v>
                </c:pt>
                <c:pt idx="30">
                  <c:v>11571.428571428572</c:v>
                </c:pt>
                <c:pt idx="31">
                  <c:v>12480.000000000002</c:v>
                </c:pt>
                <c:pt idx="32">
                  <c:v>9549.0196078431381</c:v>
                </c:pt>
                <c:pt idx="33">
                  <c:v>10653.846153846154</c:v>
                </c:pt>
                <c:pt idx="34">
                  <c:v>10056.603773584906</c:v>
                </c:pt>
                <c:pt idx="35">
                  <c:v>10222.222222222223</c:v>
                </c:pt>
                <c:pt idx="36">
                  <c:v>9425.9259259259252</c:v>
                </c:pt>
                <c:pt idx="37">
                  <c:v>9944.4444444444453</c:v>
                </c:pt>
                <c:pt idx="38">
                  <c:v>9074.0740740740748</c:v>
                </c:pt>
                <c:pt idx="39">
                  <c:v>9145.454545454546</c:v>
                </c:pt>
                <c:pt idx="40">
                  <c:v>8464.2857142857138</c:v>
                </c:pt>
                <c:pt idx="41">
                  <c:v>8473.6842105263149</c:v>
                </c:pt>
                <c:pt idx="42">
                  <c:v>9137.9310344827591</c:v>
                </c:pt>
                <c:pt idx="43">
                  <c:v>8639.3442622950806</c:v>
                </c:pt>
                <c:pt idx="44">
                  <c:v>9213.1147540983602</c:v>
                </c:pt>
                <c:pt idx="45">
                  <c:v>8269.8412698412703</c:v>
                </c:pt>
                <c:pt idx="46">
                  <c:v>8428.5714285714294</c:v>
                </c:pt>
                <c:pt idx="47">
                  <c:v>8936.5079365079364</c:v>
                </c:pt>
                <c:pt idx="48">
                  <c:v>9301.5873015873021</c:v>
                </c:pt>
                <c:pt idx="49">
                  <c:v>8206.3492063492067</c:v>
                </c:pt>
                <c:pt idx="50">
                  <c:v>8937.5</c:v>
                </c:pt>
                <c:pt idx="51">
                  <c:v>7753.8461538461534</c:v>
                </c:pt>
                <c:pt idx="52">
                  <c:v>7969.6969696969691</c:v>
                </c:pt>
                <c:pt idx="53">
                  <c:v>8797.101449275362</c:v>
                </c:pt>
                <c:pt idx="54">
                  <c:v>8617.6470588235279</c:v>
                </c:pt>
                <c:pt idx="55">
                  <c:v>8202.8985507246362</c:v>
                </c:pt>
                <c:pt idx="56">
                  <c:v>8718.3098591549278</c:v>
                </c:pt>
                <c:pt idx="57">
                  <c:v>8698.6301369862995</c:v>
                </c:pt>
                <c:pt idx="58">
                  <c:v>8135.1351351351341</c:v>
                </c:pt>
                <c:pt idx="59">
                  <c:v>8239.9999999999982</c:v>
                </c:pt>
                <c:pt idx="60">
                  <c:v>8105.2631578947357</c:v>
                </c:pt>
                <c:pt idx="61">
                  <c:v>8831.1688311688304</c:v>
                </c:pt>
                <c:pt idx="62">
                  <c:v>7910.2564102564093</c:v>
                </c:pt>
                <c:pt idx="63">
                  <c:v>8461.5384615384592</c:v>
                </c:pt>
                <c:pt idx="64">
                  <c:v>8012.8205128205118</c:v>
                </c:pt>
                <c:pt idx="65">
                  <c:v>8423.076923076922</c:v>
                </c:pt>
                <c:pt idx="66">
                  <c:v>8717.9487179487169</c:v>
                </c:pt>
                <c:pt idx="67">
                  <c:v>8153.8461538461524</c:v>
                </c:pt>
                <c:pt idx="68">
                  <c:v>8256.4102564102541</c:v>
                </c:pt>
                <c:pt idx="69">
                  <c:v>8531.645569620252</c:v>
                </c:pt>
                <c:pt idx="70">
                  <c:v>8822.7848101265809</c:v>
                </c:pt>
                <c:pt idx="71">
                  <c:v>8949.3670886075924</c:v>
                </c:pt>
                <c:pt idx="72">
                  <c:v>7624.9999999999982</c:v>
                </c:pt>
              </c:numCache>
            </c:numRef>
          </c:val>
          <c:smooth val="1"/>
        </c:ser>
        <c:ser>
          <c:idx val="2"/>
          <c:order val="2"/>
          <c:tx>
            <c:v>Reporter pACYC184 + Kinase</c:v>
          </c:tx>
          <c:spPr>
            <a:ln w="38100"/>
          </c:spPr>
          <c:marker>
            <c:symbol val="none"/>
          </c:marker>
          <c:cat>
            <c:numRef>
              <c:f>Sheet2!$C$163:$C$235</c:f>
              <c:numCache>
                <c:formatCode>General</c:formatCode>
                <c:ptCount val="73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  <c:pt idx="8">
                  <c:v>2.25</c:v>
                </c:pt>
                <c:pt idx="9">
                  <c:v>2.5</c:v>
                </c:pt>
                <c:pt idx="10">
                  <c:v>2.75</c:v>
                </c:pt>
                <c:pt idx="11">
                  <c:v>3</c:v>
                </c:pt>
                <c:pt idx="12">
                  <c:v>3.25</c:v>
                </c:pt>
                <c:pt idx="13">
                  <c:v>3.5</c:v>
                </c:pt>
                <c:pt idx="14">
                  <c:v>3.75</c:v>
                </c:pt>
                <c:pt idx="15">
                  <c:v>4</c:v>
                </c:pt>
                <c:pt idx="16">
                  <c:v>4.25</c:v>
                </c:pt>
                <c:pt idx="17">
                  <c:v>4.5</c:v>
                </c:pt>
                <c:pt idx="18">
                  <c:v>4.75</c:v>
                </c:pt>
                <c:pt idx="19">
                  <c:v>5</c:v>
                </c:pt>
                <c:pt idx="20">
                  <c:v>5.25</c:v>
                </c:pt>
                <c:pt idx="21">
                  <c:v>5.5</c:v>
                </c:pt>
                <c:pt idx="22">
                  <c:v>5.75</c:v>
                </c:pt>
                <c:pt idx="23">
                  <c:v>6</c:v>
                </c:pt>
                <c:pt idx="24">
                  <c:v>6.25</c:v>
                </c:pt>
                <c:pt idx="25">
                  <c:v>6.5</c:v>
                </c:pt>
                <c:pt idx="26">
                  <c:v>6.75</c:v>
                </c:pt>
                <c:pt idx="27">
                  <c:v>7</c:v>
                </c:pt>
                <c:pt idx="28">
                  <c:v>7.25</c:v>
                </c:pt>
                <c:pt idx="29">
                  <c:v>7.5</c:v>
                </c:pt>
                <c:pt idx="30">
                  <c:v>7.75</c:v>
                </c:pt>
                <c:pt idx="31">
                  <c:v>8</c:v>
                </c:pt>
                <c:pt idx="32">
                  <c:v>8.25</c:v>
                </c:pt>
                <c:pt idx="33">
                  <c:v>8.5</c:v>
                </c:pt>
                <c:pt idx="34">
                  <c:v>8.75</c:v>
                </c:pt>
                <c:pt idx="35">
                  <c:v>9</c:v>
                </c:pt>
                <c:pt idx="36">
                  <c:v>9.25</c:v>
                </c:pt>
                <c:pt idx="37">
                  <c:v>9.5</c:v>
                </c:pt>
                <c:pt idx="38">
                  <c:v>9.75</c:v>
                </c:pt>
                <c:pt idx="39">
                  <c:v>10</c:v>
                </c:pt>
                <c:pt idx="40">
                  <c:v>10.25</c:v>
                </c:pt>
                <c:pt idx="41">
                  <c:v>10.5</c:v>
                </c:pt>
                <c:pt idx="42">
                  <c:v>10.75</c:v>
                </c:pt>
                <c:pt idx="43">
                  <c:v>11</c:v>
                </c:pt>
                <c:pt idx="44">
                  <c:v>11.25</c:v>
                </c:pt>
                <c:pt idx="45">
                  <c:v>11.5</c:v>
                </c:pt>
                <c:pt idx="46">
                  <c:v>11.75</c:v>
                </c:pt>
                <c:pt idx="47">
                  <c:v>12</c:v>
                </c:pt>
                <c:pt idx="48">
                  <c:v>12.25</c:v>
                </c:pt>
                <c:pt idx="49">
                  <c:v>12.5</c:v>
                </c:pt>
                <c:pt idx="50">
                  <c:v>12.75</c:v>
                </c:pt>
                <c:pt idx="51">
                  <c:v>13</c:v>
                </c:pt>
                <c:pt idx="52">
                  <c:v>13.25</c:v>
                </c:pt>
                <c:pt idx="53">
                  <c:v>13.5</c:v>
                </c:pt>
                <c:pt idx="54">
                  <c:v>13.75</c:v>
                </c:pt>
                <c:pt idx="55">
                  <c:v>14</c:v>
                </c:pt>
                <c:pt idx="56">
                  <c:v>14.25</c:v>
                </c:pt>
                <c:pt idx="57">
                  <c:v>14.5</c:v>
                </c:pt>
                <c:pt idx="58">
                  <c:v>14.75</c:v>
                </c:pt>
                <c:pt idx="59">
                  <c:v>15</c:v>
                </c:pt>
                <c:pt idx="60">
                  <c:v>15.25</c:v>
                </c:pt>
                <c:pt idx="61">
                  <c:v>15.5</c:v>
                </c:pt>
                <c:pt idx="62">
                  <c:v>15.75</c:v>
                </c:pt>
                <c:pt idx="63">
                  <c:v>16</c:v>
                </c:pt>
                <c:pt idx="64">
                  <c:v>16.25</c:v>
                </c:pt>
                <c:pt idx="65">
                  <c:v>16.5</c:v>
                </c:pt>
                <c:pt idx="66">
                  <c:v>16.75</c:v>
                </c:pt>
                <c:pt idx="67">
                  <c:v>17</c:v>
                </c:pt>
                <c:pt idx="68">
                  <c:v>17.25</c:v>
                </c:pt>
                <c:pt idx="69">
                  <c:v>17.5</c:v>
                </c:pt>
                <c:pt idx="70">
                  <c:v>17.75</c:v>
                </c:pt>
                <c:pt idx="71">
                  <c:v>18</c:v>
                </c:pt>
                <c:pt idx="72">
                  <c:v>18.25</c:v>
                </c:pt>
              </c:numCache>
            </c:numRef>
          </c:cat>
          <c:val>
            <c:numRef>
              <c:f>Sheet2!$L$163:$L$235</c:f>
              <c:numCache>
                <c:formatCode>General</c:formatCode>
                <c:ptCount val="73"/>
                <c:pt idx="0">
                  <c:v>7923.0769230769201</c:v>
                </c:pt>
                <c:pt idx="1">
                  <c:v>8642.8571428571431</c:v>
                </c:pt>
                <c:pt idx="2">
                  <c:v>5928.5714285714294</c:v>
                </c:pt>
                <c:pt idx="3">
                  <c:v>6714.2857142857147</c:v>
                </c:pt>
                <c:pt idx="4">
                  <c:v>6133.3333333333339</c:v>
                </c:pt>
                <c:pt idx="5">
                  <c:v>6142.8571428571431</c:v>
                </c:pt>
                <c:pt idx="6">
                  <c:v>9933.3333333333339</c:v>
                </c:pt>
                <c:pt idx="7">
                  <c:v>5866.666666666667</c:v>
                </c:pt>
                <c:pt idx="8">
                  <c:v>5187.5</c:v>
                </c:pt>
                <c:pt idx="9">
                  <c:v>6312.5</c:v>
                </c:pt>
                <c:pt idx="10">
                  <c:v>7941.1764705882351</c:v>
                </c:pt>
                <c:pt idx="11">
                  <c:v>6722.2222222222217</c:v>
                </c:pt>
                <c:pt idx="12">
                  <c:v>6111.1111111111104</c:v>
                </c:pt>
                <c:pt idx="13">
                  <c:v>8333.3333333333321</c:v>
                </c:pt>
                <c:pt idx="14">
                  <c:v>7368.4210526315774</c:v>
                </c:pt>
                <c:pt idx="15">
                  <c:v>8349.9999999999982</c:v>
                </c:pt>
                <c:pt idx="16">
                  <c:v>8761.9047619047597</c:v>
                </c:pt>
                <c:pt idx="17">
                  <c:v>3571.4285714285706</c:v>
                </c:pt>
                <c:pt idx="18">
                  <c:v>8863.636363636364</c:v>
                </c:pt>
                <c:pt idx="19">
                  <c:v>5565.217391304348</c:v>
                </c:pt>
                <c:pt idx="20">
                  <c:v>9541.6666666666661</c:v>
                </c:pt>
                <c:pt idx="21">
                  <c:v>9916.6666666666661</c:v>
                </c:pt>
                <c:pt idx="22">
                  <c:v>8400</c:v>
                </c:pt>
                <c:pt idx="23">
                  <c:v>6615.3846153846152</c:v>
                </c:pt>
                <c:pt idx="24">
                  <c:v>7703.7037037037026</c:v>
                </c:pt>
                <c:pt idx="25">
                  <c:v>8678.5714285714275</c:v>
                </c:pt>
                <c:pt idx="26">
                  <c:v>8892.8571428571413</c:v>
                </c:pt>
                <c:pt idx="27">
                  <c:v>8833.3333333333321</c:v>
                </c:pt>
                <c:pt idx="28">
                  <c:v>6699.9999999999991</c:v>
                </c:pt>
                <c:pt idx="29">
                  <c:v>11225.806451612902</c:v>
                </c:pt>
                <c:pt idx="30">
                  <c:v>7787.8787878787862</c:v>
                </c:pt>
                <c:pt idx="31">
                  <c:v>10771.428571428572</c:v>
                </c:pt>
                <c:pt idx="32">
                  <c:v>8083.3333333333339</c:v>
                </c:pt>
                <c:pt idx="33">
                  <c:v>9500</c:v>
                </c:pt>
                <c:pt idx="34">
                  <c:v>8925</c:v>
                </c:pt>
                <c:pt idx="35">
                  <c:v>9833.3333333333321</c:v>
                </c:pt>
                <c:pt idx="36">
                  <c:v>11045.454545454544</c:v>
                </c:pt>
                <c:pt idx="37">
                  <c:v>9739.1304347826081</c:v>
                </c:pt>
                <c:pt idx="38">
                  <c:v>10916.666666666664</c:v>
                </c:pt>
                <c:pt idx="39">
                  <c:v>12120.000000000002</c:v>
                </c:pt>
                <c:pt idx="40">
                  <c:v>12075.471698113208</c:v>
                </c:pt>
                <c:pt idx="41">
                  <c:v>12854.545454545454</c:v>
                </c:pt>
                <c:pt idx="42">
                  <c:v>13413.793103448275</c:v>
                </c:pt>
                <c:pt idx="43">
                  <c:v>15278.688524590163</c:v>
                </c:pt>
                <c:pt idx="44">
                  <c:v>15723.076923076922</c:v>
                </c:pt>
                <c:pt idx="45">
                  <c:v>19044.117647058822</c:v>
                </c:pt>
                <c:pt idx="46">
                  <c:v>23957.142857142855</c:v>
                </c:pt>
                <c:pt idx="47">
                  <c:v>30594.59459459459</c:v>
                </c:pt>
                <c:pt idx="48">
                  <c:v>41688.311688311682</c:v>
                </c:pt>
                <c:pt idx="49">
                  <c:v>55493.670886075939</c:v>
                </c:pt>
                <c:pt idx="50">
                  <c:v>69777.777777777781</c:v>
                </c:pt>
                <c:pt idx="51">
                  <c:v>78385.542168674714</c:v>
                </c:pt>
                <c:pt idx="52">
                  <c:v>85400.000000000015</c:v>
                </c:pt>
                <c:pt idx="53">
                  <c:v>86123.595505617981</c:v>
                </c:pt>
                <c:pt idx="54">
                  <c:v>86044.943820224726</c:v>
                </c:pt>
                <c:pt idx="55">
                  <c:v>82858.695652173919</c:v>
                </c:pt>
                <c:pt idx="56">
                  <c:v>77287.234042553187</c:v>
                </c:pt>
                <c:pt idx="57">
                  <c:v>74843.75</c:v>
                </c:pt>
                <c:pt idx="58">
                  <c:v>68785.71428571429</c:v>
                </c:pt>
                <c:pt idx="59">
                  <c:v>65297.029702970292</c:v>
                </c:pt>
                <c:pt idx="60">
                  <c:v>59696.078431372545</c:v>
                </c:pt>
                <c:pt idx="61">
                  <c:v>57451.923076923071</c:v>
                </c:pt>
                <c:pt idx="62">
                  <c:v>53584.905660377364</c:v>
                </c:pt>
                <c:pt idx="63">
                  <c:v>51824.07407407408</c:v>
                </c:pt>
                <c:pt idx="64">
                  <c:v>50318.181818181823</c:v>
                </c:pt>
                <c:pt idx="65">
                  <c:v>48522.522522522529</c:v>
                </c:pt>
                <c:pt idx="66">
                  <c:v>45867.256637168146</c:v>
                </c:pt>
                <c:pt idx="67">
                  <c:v>44894.736842105267</c:v>
                </c:pt>
                <c:pt idx="68">
                  <c:v>44387.931034482761</c:v>
                </c:pt>
                <c:pt idx="69">
                  <c:v>43627.118644067799</c:v>
                </c:pt>
                <c:pt idx="70">
                  <c:v>42336.134453781517</c:v>
                </c:pt>
                <c:pt idx="71">
                  <c:v>42825</c:v>
                </c:pt>
                <c:pt idx="72">
                  <c:v>42024.59016393443</c:v>
                </c:pt>
              </c:numCache>
            </c:numRef>
          </c:val>
          <c:smooth val="1"/>
        </c:ser>
        <c:ser>
          <c:idx val="3"/>
          <c:order val="3"/>
          <c:tx>
            <c:v>Reporter pACYC184 + Phosphatase</c:v>
          </c:tx>
          <c:spPr>
            <a:ln w="38100"/>
          </c:spPr>
          <c:marker>
            <c:symbol val="none"/>
          </c:marker>
          <c:val>
            <c:numRef>
              <c:f>Sheet2!$M$163:$M$235</c:f>
              <c:numCache>
                <c:formatCode>General</c:formatCode>
                <c:ptCount val="73"/>
                <c:pt idx="0">
                  <c:v>2454.545454545454</c:v>
                </c:pt>
                <c:pt idx="1">
                  <c:v>2333.3333333333326</c:v>
                </c:pt>
                <c:pt idx="2">
                  <c:v>1705.8823529411768</c:v>
                </c:pt>
                <c:pt idx="3">
                  <c:v>2848.4848484848476</c:v>
                </c:pt>
                <c:pt idx="4">
                  <c:v>3970.588235294118</c:v>
                </c:pt>
                <c:pt idx="5">
                  <c:v>3757.575757575758</c:v>
                </c:pt>
                <c:pt idx="6">
                  <c:v>5205.8823529411775</c:v>
                </c:pt>
                <c:pt idx="7">
                  <c:v>4200</c:v>
                </c:pt>
                <c:pt idx="8">
                  <c:v>4142.8571428571431</c:v>
                </c:pt>
                <c:pt idx="9">
                  <c:v>3771.428571428572</c:v>
                </c:pt>
                <c:pt idx="10">
                  <c:v>4833.3333333333339</c:v>
                </c:pt>
                <c:pt idx="11">
                  <c:v>4361.1111111111113</c:v>
                </c:pt>
                <c:pt idx="12">
                  <c:v>6000</c:v>
                </c:pt>
                <c:pt idx="13">
                  <c:v>5702.7027027027034</c:v>
                </c:pt>
                <c:pt idx="14">
                  <c:v>5729.72972972973</c:v>
                </c:pt>
                <c:pt idx="15">
                  <c:v>6756.7567567567567</c:v>
                </c:pt>
                <c:pt idx="16">
                  <c:v>6526.3157894736842</c:v>
                </c:pt>
                <c:pt idx="17">
                  <c:v>6282.0512820512822</c:v>
                </c:pt>
                <c:pt idx="18">
                  <c:v>9128.2051282051289</c:v>
                </c:pt>
                <c:pt idx="19">
                  <c:v>5575</c:v>
                </c:pt>
                <c:pt idx="20">
                  <c:v>7275</c:v>
                </c:pt>
                <c:pt idx="21">
                  <c:v>8536.585365853658</c:v>
                </c:pt>
                <c:pt idx="22">
                  <c:v>6642.8571428571422</c:v>
                </c:pt>
                <c:pt idx="23">
                  <c:v>7000</c:v>
                </c:pt>
                <c:pt idx="24">
                  <c:v>7976.7441860465105</c:v>
                </c:pt>
                <c:pt idx="25">
                  <c:v>7139.5348837209294</c:v>
                </c:pt>
                <c:pt idx="26">
                  <c:v>8604.6511627906966</c:v>
                </c:pt>
                <c:pt idx="27">
                  <c:v>7045.454545454545</c:v>
                </c:pt>
                <c:pt idx="28">
                  <c:v>7911.1111111111104</c:v>
                </c:pt>
                <c:pt idx="29">
                  <c:v>9199.9999999999982</c:v>
                </c:pt>
                <c:pt idx="30">
                  <c:v>7531.9148936170204</c:v>
                </c:pt>
                <c:pt idx="31">
                  <c:v>8020.8333333333321</c:v>
                </c:pt>
                <c:pt idx="32">
                  <c:v>7460.0000000000009</c:v>
                </c:pt>
                <c:pt idx="33">
                  <c:v>7600.0000000000009</c:v>
                </c:pt>
                <c:pt idx="34">
                  <c:v>8627.4509803921574</c:v>
                </c:pt>
                <c:pt idx="35">
                  <c:v>7000</c:v>
                </c:pt>
                <c:pt idx="36">
                  <c:v>8603.7735849056608</c:v>
                </c:pt>
                <c:pt idx="37">
                  <c:v>9240.7407407407409</c:v>
                </c:pt>
                <c:pt idx="38">
                  <c:v>8654.545454545454</c:v>
                </c:pt>
                <c:pt idx="39">
                  <c:v>8267.8571428571431</c:v>
                </c:pt>
                <c:pt idx="40">
                  <c:v>7137.9310344827582</c:v>
                </c:pt>
                <c:pt idx="41">
                  <c:v>8135.593220338983</c:v>
                </c:pt>
                <c:pt idx="42">
                  <c:v>8416.6666666666661</c:v>
                </c:pt>
                <c:pt idx="43">
                  <c:v>8803.2786885245896</c:v>
                </c:pt>
                <c:pt idx="44">
                  <c:v>8677.4193548387084</c:v>
                </c:pt>
                <c:pt idx="45">
                  <c:v>9359.375</c:v>
                </c:pt>
                <c:pt idx="46">
                  <c:v>9400</c:v>
                </c:pt>
                <c:pt idx="47">
                  <c:v>9892.3076923076915</c:v>
                </c:pt>
                <c:pt idx="48">
                  <c:v>10166.666666666666</c:v>
                </c:pt>
                <c:pt idx="49">
                  <c:v>9104.4776119402977</c:v>
                </c:pt>
                <c:pt idx="50">
                  <c:v>9764.7058823529405</c:v>
                </c:pt>
                <c:pt idx="51">
                  <c:v>8695.6521739130421</c:v>
                </c:pt>
                <c:pt idx="52">
                  <c:v>9657.1428571428569</c:v>
                </c:pt>
                <c:pt idx="53">
                  <c:v>9972.6027397260259</c:v>
                </c:pt>
                <c:pt idx="54">
                  <c:v>10506.849315068492</c:v>
                </c:pt>
                <c:pt idx="55">
                  <c:v>9919.9999999999982</c:v>
                </c:pt>
                <c:pt idx="56">
                  <c:v>10064.935064935064</c:v>
                </c:pt>
                <c:pt idx="57">
                  <c:v>9737.4999999999982</c:v>
                </c:pt>
                <c:pt idx="58">
                  <c:v>9698.7951807228928</c:v>
                </c:pt>
                <c:pt idx="59">
                  <c:v>9383.7209302325591</c:v>
                </c:pt>
                <c:pt idx="60">
                  <c:v>9011.363636363636</c:v>
                </c:pt>
                <c:pt idx="61">
                  <c:v>8911.1111111111113</c:v>
                </c:pt>
                <c:pt idx="62">
                  <c:v>9387.0967741935492</c:v>
                </c:pt>
                <c:pt idx="63">
                  <c:v>9659.5744680851058</c:v>
                </c:pt>
                <c:pt idx="64">
                  <c:v>9051.5463917525776</c:v>
                </c:pt>
                <c:pt idx="65">
                  <c:v>9428.5714285714275</c:v>
                </c:pt>
                <c:pt idx="66">
                  <c:v>9300</c:v>
                </c:pt>
                <c:pt idx="67">
                  <c:v>10594.059405940594</c:v>
                </c:pt>
                <c:pt idx="68">
                  <c:v>9951.4563106796104</c:v>
                </c:pt>
                <c:pt idx="69">
                  <c:v>9682.6923076923067</c:v>
                </c:pt>
                <c:pt idx="70">
                  <c:v>10066.037735849059</c:v>
                </c:pt>
                <c:pt idx="71">
                  <c:v>9467.2897196261692</c:v>
                </c:pt>
                <c:pt idx="72">
                  <c:v>9880.7339449541305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7171072"/>
        <c:axId val="47172608"/>
      </c:lineChart>
      <c:catAx>
        <c:axId val="47171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7172608"/>
        <c:crosses val="autoZero"/>
        <c:auto val="1"/>
        <c:lblAlgn val="ctr"/>
        <c:lblOffset val="100"/>
        <c:tickLblSkip val="5"/>
        <c:noMultiLvlLbl val="0"/>
      </c:catAx>
      <c:valAx>
        <c:axId val="471726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717107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1641320580537082"/>
          <c:y val="9.6508923142258729E-2"/>
          <c:w val="0.4536163016093635"/>
          <c:h val="0.42958968023891514"/>
        </c:manualLayout>
      </c:layout>
      <c:overlay val="1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Reporter without circuit+aTc</c:v>
          </c:tx>
          <c:spPr>
            <a:ln w="63500"/>
          </c:spPr>
          <c:marker>
            <c:symbol val="none"/>
          </c:marker>
          <c:cat>
            <c:numRef>
              <c:f>Sheet1!$B$463:$B$571</c:f>
              <c:numCache>
                <c:formatCode>General</c:formatCode>
                <c:ptCount val="109"/>
                <c:pt idx="0">
                  <c:v>0.16700000000000001</c:v>
                </c:pt>
                <c:pt idx="1">
                  <c:v>0.33400000000000002</c:v>
                </c:pt>
                <c:pt idx="2">
                  <c:v>0.501</c:v>
                </c:pt>
                <c:pt idx="3">
                  <c:v>0.66800000000000004</c:v>
                </c:pt>
                <c:pt idx="4">
                  <c:v>0.83499999999999996</c:v>
                </c:pt>
                <c:pt idx="5">
                  <c:v>1.002</c:v>
                </c:pt>
                <c:pt idx="6">
                  <c:v>1.169</c:v>
                </c:pt>
                <c:pt idx="7">
                  <c:v>1.3360000000000001</c:v>
                </c:pt>
                <c:pt idx="8">
                  <c:v>1.5029999999999999</c:v>
                </c:pt>
                <c:pt idx="9">
                  <c:v>1.67</c:v>
                </c:pt>
                <c:pt idx="10">
                  <c:v>1.837</c:v>
                </c:pt>
                <c:pt idx="11">
                  <c:v>2.004</c:v>
                </c:pt>
                <c:pt idx="12">
                  <c:v>2.1709999999999998</c:v>
                </c:pt>
                <c:pt idx="13">
                  <c:v>2.3380000000000001</c:v>
                </c:pt>
                <c:pt idx="14">
                  <c:v>2.5049999999999999</c:v>
                </c:pt>
                <c:pt idx="15">
                  <c:v>2.6720000000000002</c:v>
                </c:pt>
                <c:pt idx="16">
                  <c:v>2.839</c:v>
                </c:pt>
                <c:pt idx="17">
                  <c:v>3.0059999999999998</c:v>
                </c:pt>
                <c:pt idx="18">
                  <c:v>3.173</c:v>
                </c:pt>
                <c:pt idx="19">
                  <c:v>3.34</c:v>
                </c:pt>
                <c:pt idx="20">
                  <c:v>3.5070000000000001</c:v>
                </c:pt>
                <c:pt idx="21">
                  <c:v>3.6739999999999999</c:v>
                </c:pt>
                <c:pt idx="22">
                  <c:v>3.8410000000000002</c:v>
                </c:pt>
                <c:pt idx="23">
                  <c:v>4.008</c:v>
                </c:pt>
                <c:pt idx="24">
                  <c:v>4.1749999999999998</c:v>
                </c:pt>
                <c:pt idx="25">
                  <c:v>4.3419999999999996</c:v>
                </c:pt>
                <c:pt idx="26">
                  <c:v>4.5090000000000003</c:v>
                </c:pt>
                <c:pt idx="27">
                  <c:v>4.6760000000000002</c:v>
                </c:pt>
                <c:pt idx="28">
                  <c:v>4.843</c:v>
                </c:pt>
                <c:pt idx="29">
                  <c:v>5.01</c:v>
                </c:pt>
                <c:pt idx="30">
                  <c:v>5.1769999999999996</c:v>
                </c:pt>
                <c:pt idx="31">
                  <c:v>5.3440000000000003</c:v>
                </c:pt>
                <c:pt idx="32">
                  <c:v>5.5110000000000001</c:v>
                </c:pt>
                <c:pt idx="33">
                  <c:v>5.6779999999999999</c:v>
                </c:pt>
                <c:pt idx="34">
                  <c:v>5.8449999999999998</c:v>
                </c:pt>
                <c:pt idx="35">
                  <c:v>6.0119999999999996</c:v>
                </c:pt>
                <c:pt idx="36">
                  <c:v>6.1790000000000003</c:v>
                </c:pt>
                <c:pt idx="37">
                  <c:v>6.3460000000000001</c:v>
                </c:pt>
                <c:pt idx="38">
                  <c:v>6.5129999999999999</c:v>
                </c:pt>
                <c:pt idx="39">
                  <c:v>6.68</c:v>
                </c:pt>
                <c:pt idx="40">
                  <c:v>6.8470000000000004</c:v>
                </c:pt>
                <c:pt idx="41">
                  <c:v>7.0140000000000002</c:v>
                </c:pt>
                <c:pt idx="42">
                  <c:v>7.181</c:v>
                </c:pt>
                <c:pt idx="43">
                  <c:v>7.3479999999999999</c:v>
                </c:pt>
                <c:pt idx="44">
                  <c:v>7.5149999999999997</c:v>
                </c:pt>
                <c:pt idx="45">
                  <c:v>7.6820000000000004</c:v>
                </c:pt>
                <c:pt idx="46">
                  <c:v>7.8490000000000002</c:v>
                </c:pt>
                <c:pt idx="47">
                  <c:v>8.016</c:v>
                </c:pt>
                <c:pt idx="48">
                  <c:v>8.1829999999999998</c:v>
                </c:pt>
                <c:pt idx="49">
                  <c:v>8.35</c:v>
                </c:pt>
                <c:pt idx="50">
                  <c:v>8.5169999999999995</c:v>
                </c:pt>
                <c:pt idx="51">
                  <c:v>8.6839999999999993</c:v>
                </c:pt>
                <c:pt idx="52">
                  <c:v>8.8510000000000009</c:v>
                </c:pt>
                <c:pt idx="53">
                  <c:v>9.0180000000000007</c:v>
                </c:pt>
                <c:pt idx="54">
                  <c:v>9.1850000000000005</c:v>
                </c:pt>
                <c:pt idx="55">
                  <c:v>9.3520000000000003</c:v>
                </c:pt>
                <c:pt idx="56">
                  <c:v>9.5190000000000001</c:v>
                </c:pt>
                <c:pt idx="57">
                  <c:v>9.6859999999999999</c:v>
                </c:pt>
                <c:pt idx="58">
                  <c:v>9.8529999999999998</c:v>
                </c:pt>
                <c:pt idx="59">
                  <c:v>10.02</c:v>
                </c:pt>
                <c:pt idx="60">
                  <c:v>10.186999999999999</c:v>
                </c:pt>
                <c:pt idx="61">
                  <c:v>10.353999999999999</c:v>
                </c:pt>
                <c:pt idx="62">
                  <c:v>10.521000000000001</c:v>
                </c:pt>
                <c:pt idx="63">
                  <c:v>10.688000000000001</c:v>
                </c:pt>
                <c:pt idx="64">
                  <c:v>10.855</c:v>
                </c:pt>
                <c:pt idx="65">
                  <c:v>11.022</c:v>
                </c:pt>
                <c:pt idx="66">
                  <c:v>11.189</c:v>
                </c:pt>
                <c:pt idx="67">
                  <c:v>11.356</c:v>
                </c:pt>
                <c:pt idx="68">
                  <c:v>11.523</c:v>
                </c:pt>
                <c:pt idx="69">
                  <c:v>11.69</c:v>
                </c:pt>
                <c:pt idx="70">
                  <c:v>11.856999999999999</c:v>
                </c:pt>
                <c:pt idx="71">
                  <c:v>12.023999999999999</c:v>
                </c:pt>
                <c:pt idx="72">
                  <c:v>12.191000000000001</c:v>
                </c:pt>
                <c:pt idx="73">
                  <c:v>12.358000000000001</c:v>
                </c:pt>
                <c:pt idx="74">
                  <c:v>12.525</c:v>
                </c:pt>
                <c:pt idx="75">
                  <c:v>12.692</c:v>
                </c:pt>
                <c:pt idx="76">
                  <c:v>12.859</c:v>
                </c:pt>
                <c:pt idx="77">
                  <c:v>13.026</c:v>
                </c:pt>
                <c:pt idx="78">
                  <c:v>13.193</c:v>
                </c:pt>
                <c:pt idx="79">
                  <c:v>13.36</c:v>
                </c:pt>
                <c:pt idx="80">
                  <c:v>13.526999999999999</c:v>
                </c:pt>
                <c:pt idx="81">
                  <c:v>13.694000000000001</c:v>
                </c:pt>
                <c:pt idx="82">
                  <c:v>13.861000000000001</c:v>
                </c:pt>
                <c:pt idx="83">
                  <c:v>14.028</c:v>
                </c:pt>
                <c:pt idx="84">
                  <c:v>14.195</c:v>
                </c:pt>
                <c:pt idx="85">
                  <c:v>14.362</c:v>
                </c:pt>
                <c:pt idx="86">
                  <c:v>14.529</c:v>
                </c:pt>
                <c:pt idx="87">
                  <c:v>14.696</c:v>
                </c:pt>
                <c:pt idx="88">
                  <c:v>14.863</c:v>
                </c:pt>
                <c:pt idx="89">
                  <c:v>15.03</c:v>
                </c:pt>
                <c:pt idx="90">
                  <c:v>15.196999999999999</c:v>
                </c:pt>
                <c:pt idx="91">
                  <c:v>15.364000000000001</c:v>
                </c:pt>
                <c:pt idx="92">
                  <c:v>15.531000000000001</c:v>
                </c:pt>
                <c:pt idx="93">
                  <c:v>15.698</c:v>
                </c:pt>
                <c:pt idx="94">
                  <c:v>15.865</c:v>
                </c:pt>
                <c:pt idx="95">
                  <c:v>16.032</c:v>
                </c:pt>
                <c:pt idx="96">
                  <c:v>16.199000000000002</c:v>
                </c:pt>
                <c:pt idx="97">
                  <c:v>16.366</c:v>
                </c:pt>
                <c:pt idx="98">
                  <c:v>16.533000000000001</c:v>
                </c:pt>
                <c:pt idx="99">
                  <c:v>16.7</c:v>
                </c:pt>
                <c:pt idx="100">
                  <c:v>16.867000000000001</c:v>
                </c:pt>
                <c:pt idx="101">
                  <c:v>17.033999999999999</c:v>
                </c:pt>
                <c:pt idx="102">
                  <c:v>17.201000000000001</c:v>
                </c:pt>
                <c:pt idx="103">
                  <c:v>17.367999999999999</c:v>
                </c:pt>
                <c:pt idx="104">
                  <c:v>17.535</c:v>
                </c:pt>
                <c:pt idx="105">
                  <c:v>17.702000000000002</c:v>
                </c:pt>
                <c:pt idx="106">
                  <c:v>17.869</c:v>
                </c:pt>
                <c:pt idx="107">
                  <c:v>18.036000000000001</c:v>
                </c:pt>
                <c:pt idx="108">
                  <c:v>18.202999999999999</c:v>
                </c:pt>
              </c:numCache>
            </c:numRef>
          </c:cat>
          <c:val>
            <c:numRef>
              <c:f>Sheet1!$K$463:$K$571</c:f>
              <c:numCache>
                <c:formatCode>General</c:formatCode>
                <c:ptCount val="109"/>
                <c:pt idx="0">
                  <c:v>55692.307692307673</c:v>
                </c:pt>
                <c:pt idx="1">
                  <c:v>53461.538461538439</c:v>
                </c:pt>
                <c:pt idx="2">
                  <c:v>52384.615384615368</c:v>
                </c:pt>
                <c:pt idx="3">
                  <c:v>59076.923076923056</c:v>
                </c:pt>
                <c:pt idx="4">
                  <c:v>60999.999999999978</c:v>
                </c:pt>
                <c:pt idx="5">
                  <c:v>56384.615384615361</c:v>
                </c:pt>
                <c:pt idx="6">
                  <c:v>49857.142857142841</c:v>
                </c:pt>
                <c:pt idx="7">
                  <c:v>49499.999999999978</c:v>
                </c:pt>
                <c:pt idx="8">
                  <c:v>56214.285714285696</c:v>
                </c:pt>
                <c:pt idx="9">
                  <c:v>58357.142857142833</c:v>
                </c:pt>
                <c:pt idx="10">
                  <c:v>57785.714285714261</c:v>
                </c:pt>
                <c:pt idx="11">
                  <c:v>55400</c:v>
                </c:pt>
                <c:pt idx="12">
                  <c:v>53133.333333333336</c:v>
                </c:pt>
                <c:pt idx="13">
                  <c:v>56533.333333333336</c:v>
                </c:pt>
                <c:pt idx="14">
                  <c:v>53533.333333333336</c:v>
                </c:pt>
                <c:pt idx="15">
                  <c:v>54812.5</c:v>
                </c:pt>
                <c:pt idx="16">
                  <c:v>54562.5</c:v>
                </c:pt>
                <c:pt idx="17">
                  <c:v>55375</c:v>
                </c:pt>
                <c:pt idx="18">
                  <c:v>53235.294117647056</c:v>
                </c:pt>
                <c:pt idx="19">
                  <c:v>52294.117647058818</c:v>
                </c:pt>
                <c:pt idx="20">
                  <c:v>52117.647058823524</c:v>
                </c:pt>
                <c:pt idx="21">
                  <c:v>48999.999999999993</c:v>
                </c:pt>
                <c:pt idx="22">
                  <c:v>50333.333333333328</c:v>
                </c:pt>
                <c:pt idx="23">
                  <c:v>48473.684210526306</c:v>
                </c:pt>
                <c:pt idx="24">
                  <c:v>50736.842105263153</c:v>
                </c:pt>
                <c:pt idx="25">
                  <c:v>44799.999999999993</c:v>
                </c:pt>
                <c:pt idx="26">
                  <c:v>44699.999999999993</c:v>
                </c:pt>
                <c:pt idx="27">
                  <c:v>45952.38095238094</c:v>
                </c:pt>
                <c:pt idx="28">
                  <c:v>41954.545454545441</c:v>
                </c:pt>
                <c:pt idx="29">
                  <c:v>41565.217391304352</c:v>
                </c:pt>
                <c:pt idx="30">
                  <c:v>40375</c:v>
                </c:pt>
                <c:pt idx="31">
                  <c:v>39416.666666666664</c:v>
                </c:pt>
                <c:pt idx="32">
                  <c:v>38384.615384615383</c:v>
                </c:pt>
                <c:pt idx="33">
                  <c:v>36148.148148148146</c:v>
                </c:pt>
                <c:pt idx="34">
                  <c:v>33964.28571428571</c:v>
                </c:pt>
                <c:pt idx="35">
                  <c:v>33066.666666666657</c:v>
                </c:pt>
                <c:pt idx="36">
                  <c:v>31343.749999999993</c:v>
                </c:pt>
                <c:pt idx="37">
                  <c:v>30303.030303030297</c:v>
                </c:pt>
                <c:pt idx="38">
                  <c:v>30228.571428571431</c:v>
                </c:pt>
                <c:pt idx="39">
                  <c:v>29729.72972972973</c:v>
                </c:pt>
                <c:pt idx="40">
                  <c:v>27487.179487179488</c:v>
                </c:pt>
                <c:pt idx="41">
                  <c:v>25380.952380952378</c:v>
                </c:pt>
                <c:pt idx="42">
                  <c:v>23488.888888888887</c:v>
                </c:pt>
                <c:pt idx="43">
                  <c:v>23208.333333333328</c:v>
                </c:pt>
                <c:pt idx="44">
                  <c:v>20882.352941176472</c:v>
                </c:pt>
                <c:pt idx="45">
                  <c:v>20945.454545454544</c:v>
                </c:pt>
                <c:pt idx="46">
                  <c:v>20172.413793103446</c:v>
                </c:pt>
                <c:pt idx="47">
                  <c:v>19904.761904761905</c:v>
                </c:pt>
                <c:pt idx="48">
                  <c:v>19537.313432835821</c:v>
                </c:pt>
                <c:pt idx="49">
                  <c:v>17374.999999999996</c:v>
                </c:pt>
                <c:pt idx="50">
                  <c:v>17870.129870129866</c:v>
                </c:pt>
                <c:pt idx="51">
                  <c:v>16385.542168674699</c:v>
                </c:pt>
                <c:pt idx="52">
                  <c:v>15155.555555555557</c:v>
                </c:pt>
                <c:pt idx="53">
                  <c:v>14618.556701030928</c:v>
                </c:pt>
                <c:pt idx="54">
                  <c:v>13857.142857142859</c:v>
                </c:pt>
                <c:pt idx="55">
                  <c:v>13347.826086956522</c:v>
                </c:pt>
                <c:pt idx="56">
                  <c:v>12912</c:v>
                </c:pt>
                <c:pt idx="57">
                  <c:v>11610.294117647059</c:v>
                </c:pt>
                <c:pt idx="58">
                  <c:v>11020.27027027027</c:v>
                </c:pt>
                <c:pt idx="59">
                  <c:v>10658.385093167701</c:v>
                </c:pt>
                <c:pt idx="60">
                  <c:v>10067.796610169493</c:v>
                </c:pt>
                <c:pt idx="61">
                  <c:v>9696.3350785340317</c:v>
                </c:pt>
                <c:pt idx="62">
                  <c:v>8917.8743961352666</c:v>
                </c:pt>
                <c:pt idx="63">
                  <c:v>8696.4285714285706</c:v>
                </c:pt>
                <c:pt idx="64">
                  <c:v>8443.9834024896263</c:v>
                </c:pt>
                <c:pt idx="65">
                  <c:v>7953.4883720930229</c:v>
                </c:pt>
                <c:pt idx="66">
                  <c:v>7877.3234200743491</c:v>
                </c:pt>
                <c:pt idx="67">
                  <c:v>7356.8904593639572</c:v>
                </c:pt>
                <c:pt idx="68">
                  <c:v>7555.1839464882933</c:v>
                </c:pt>
                <c:pt idx="69">
                  <c:v>6899.6865203761754</c:v>
                </c:pt>
                <c:pt idx="70">
                  <c:v>6905.604719764011</c:v>
                </c:pt>
                <c:pt idx="71">
                  <c:v>6629.5264623955427</c:v>
                </c:pt>
                <c:pt idx="72">
                  <c:v>6601.5831134564642</c:v>
                </c:pt>
                <c:pt idx="73">
                  <c:v>6298.9949748743711</c:v>
                </c:pt>
                <c:pt idx="74">
                  <c:v>6117.5059952038364</c:v>
                </c:pt>
                <c:pt idx="75">
                  <c:v>6027.3972602739723</c:v>
                </c:pt>
                <c:pt idx="76">
                  <c:v>5927.9475982532749</c:v>
                </c:pt>
                <c:pt idx="77">
                  <c:v>5762.6050420168067</c:v>
                </c:pt>
                <c:pt idx="78">
                  <c:v>5574.8987854251009</c:v>
                </c:pt>
                <c:pt idx="79">
                  <c:v>5552.734375</c:v>
                </c:pt>
                <c:pt idx="80">
                  <c:v>5302.457466918715</c:v>
                </c:pt>
                <c:pt idx="81">
                  <c:v>5367.45886654479</c:v>
                </c:pt>
                <c:pt idx="82">
                  <c:v>5142.0959147424519</c:v>
                </c:pt>
                <c:pt idx="83">
                  <c:v>4889.6551724137935</c:v>
                </c:pt>
                <c:pt idx="84">
                  <c:v>4870.588235294118</c:v>
                </c:pt>
                <c:pt idx="85">
                  <c:v>4849.8349834983501</c:v>
                </c:pt>
                <c:pt idx="86">
                  <c:v>4721.2317666126419</c:v>
                </c:pt>
                <c:pt idx="87">
                  <c:v>4807.6923076923076</c:v>
                </c:pt>
                <c:pt idx="88">
                  <c:v>4739.336492890995</c:v>
                </c:pt>
                <c:pt idx="89">
                  <c:v>4757.8125</c:v>
                </c:pt>
                <c:pt idx="90">
                  <c:v>4885.6259659969082</c:v>
                </c:pt>
                <c:pt idx="91">
                  <c:v>4921.8989280245032</c:v>
                </c:pt>
                <c:pt idx="92">
                  <c:v>4840.6676783004559</c:v>
                </c:pt>
                <c:pt idx="93">
                  <c:v>4852.6315789473692</c:v>
                </c:pt>
                <c:pt idx="94">
                  <c:v>4921.0134128166919</c:v>
                </c:pt>
                <c:pt idx="95">
                  <c:v>4868.5376661742985</c:v>
                </c:pt>
                <c:pt idx="96">
                  <c:v>4901.9033674963403</c:v>
                </c:pt>
                <c:pt idx="97">
                  <c:v>5017.4418604651164</c:v>
                </c:pt>
                <c:pt idx="98">
                  <c:v>4894.8126801152739</c:v>
                </c:pt>
                <c:pt idx="99">
                  <c:v>4876.9670958512161</c:v>
                </c:pt>
                <c:pt idx="100">
                  <c:v>5086.5248226950362</c:v>
                </c:pt>
                <c:pt idx="101">
                  <c:v>4931.2762973352037</c:v>
                </c:pt>
                <c:pt idx="102">
                  <c:v>4987.4301675977658</c:v>
                </c:pt>
                <c:pt idx="103">
                  <c:v>5047.1567267683777</c:v>
                </c:pt>
                <c:pt idx="104">
                  <c:v>5063.3608815426996</c:v>
                </c:pt>
                <c:pt idx="105">
                  <c:v>4972.6402188782495</c:v>
                </c:pt>
                <c:pt idx="106">
                  <c:v>5031.25</c:v>
                </c:pt>
                <c:pt idx="107">
                  <c:v>5201.623815967524</c:v>
                </c:pt>
                <c:pt idx="108">
                  <c:v>5222.8187919463089</c:v>
                </c:pt>
              </c:numCache>
            </c:numRef>
          </c:val>
          <c:smooth val="1"/>
        </c:ser>
        <c:ser>
          <c:idx val="5"/>
          <c:order val="1"/>
          <c:tx>
            <c:v>Complete circuit+aTc</c:v>
          </c:tx>
          <c:spPr>
            <a:ln w="63500"/>
          </c:spPr>
          <c:marker>
            <c:symbol val="none"/>
          </c:marker>
          <c:cat>
            <c:numRef>
              <c:f>Sheet1!$B$463:$B$571</c:f>
              <c:numCache>
                <c:formatCode>General</c:formatCode>
                <c:ptCount val="109"/>
                <c:pt idx="0">
                  <c:v>0.16700000000000001</c:v>
                </c:pt>
                <c:pt idx="1">
                  <c:v>0.33400000000000002</c:v>
                </c:pt>
                <c:pt idx="2">
                  <c:v>0.501</c:v>
                </c:pt>
                <c:pt idx="3">
                  <c:v>0.66800000000000004</c:v>
                </c:pt>
                <c:pt idx="4">
                  <c:v>0.83499999999999996</c:v>
                </c:pt>
                <c:pt idx="5">
                  <c:v>1.002</c:v>
                </c:pt>
                <c:pt idx="6">
                  <c:v>1.169</c:v>
                </c:pt>
                <c:pt idx="7">
                  <c:v>1.3360000000000001</c:v>
                </c:pt>
                <c:pt idx="8">
                  <c:v>1.5029999999999999</c:v>
                </c:pt>
                <c:pt idx="9">
                  <c:v>1.67</c:v>
                </c:pt>
                <c:pt idx="10">
                  <c:v>1.837</c:v>
                </c:pt>
                <c:pt idx="11">
                  <c:v>2.004</c:v>
                </c:pt>
                <c:pt idx="12">
                  <c:v>2.1709999999999998</c:v>
                </c:pt>
                <c:pt idx="13">
                  <c:v>2.3380000000000001</c:v>
                </c:pt>
                <c:pt idx="14">
                  <c:v>2.5049999999999999</c:v>
                </c:pt>
                <c:pt idx="15">
                  <c:v>2.6720000000000002</c:v>
                </c:pt>
                <c:pt idx="16">
                  <c:v>2.839</c:v>
                </c:pt>
                <c:pt idx="17">
                  <c:v>3.0059999999999998</c:v>
                </c:pt>
                <c:pt idx="18">
                  <c:v>3.173</c:v>
                </c:pt>
                <c:pt idx="19">
                  <c:v>3.34</c:v>
                </c:pt>
                <c:pt idx="20">
                  <c:v>3.5070000000000001</c:v>
                </c:pt>
                <c:pt idx="21">
                  <c:v>3.6739999999999999</c:v>
                </c:pt>
                <c:pt idx="22">
                  <c:v>3.8410000000000002</c:v>
                </c:pt>
                <c:pt idx="23">
                  <c:v>4.008</c:v>
                </c:pt>
                <c:pt idx="24">
                  <c:v>4.1749999999999998</c:v>
                </c:pt>
                <c:pt idx="25">
                  <c:v>4.3419999999999996</c:v>
                </c:pt>
                <c:pt idx="26">
                  <c:v>4.5090000000000003</c:v>
                </c:pt>
                <c:pt idx="27">
                  <c:v>4.6760000000000002</c:v>
                </c:pt>
                <c:pt idx="28">
                  <c:v>4.843</c:v>
                </c:pt>
                <c:pt idx="29">
                  <c:v>5.01</c:v>
                </c:pt>
                <c:pt idx="30">
                  <c:v>5.1769999999999996</c:v>
                </c:pt>
                <c:pt idx="31">
                  <c:v>5.3440000000000003</c:v>
                </c:pt>
                <c:pt idx="32">
                  <c:v>5.5110000000000001</c:v>
                </c:pt>
                <c:pt idx="33">
                  <c:v>5.6779999999999999</c:v>
                </c:pt>
                <c:pt idx="34">
                  <c:v>5.8449999999999998</c:v>
                </c:pt>
                <c:pt idx="35">
                  <c:v>6.0119999999999996</c:v>
                </c:pt>
                <c:pt idx="36">
                  <c:v>6.1790000000000003</c:v>
                </c:pt>
                <c:pt idx="37">
                  <c:v>6.3460000000000001</c:v>
                </c:pt>
                <c:pt idx="38">
                  <c:v>6.5129999999999999</c:v>
                </c:pt>
                <c:pt idx="39">
                  <c:v>6.68</c:v>
                </c:pt>
                <c:pt idx="40">
                  <c:v>6.8470000000000004</c:v>
                </c:pt>
                <c:pt idx="41">
                  <c:v>7.0140000000000002</c:v>
                </c:pt>
                <c:pt idx="42">
                  <c:v>7.181</c:v>
                </c:pt>
                <c:pt idx="43">
                  <c:v>7.3479999999999999</c:v>
                </c:pt>
                <c:pt idx="44">
                  <c:v>7.5149999999999997</c:v>
                </c:pt>
                <c:pt idx="45">
                  <c:v>7.6820000000000004</c:v>
                </c:pt>
                <c:pt idx="46">
                  <c:v>7.8490000000000002</c:v>
                </c:pt>
                <c:pt idx="47">
                  <c:v>8.016</c:v>
                </c:pt>
                <c:pt idx="48">
                  <c:v>8.1829999999999998</c:v>
                </c:pt>
                <c:pt idx="49">
                  <c:v>8.35</c:v>
                </c:pt>
                <c:pt idx="50">
                  <c:v>8.5169999999999995</c:v>
                </c:pt>
                <c:pt idx="51">
                  <c:v>8.6839999999999993</c:v>
                </c:pt>
                <c:pt idx="52">
                  <c:v>8.8510000000000009</c:v>
                </c:pt>
                <c:pt idx="53">
                  <c:v>9.0180000000000007</c:v>
                </c:pt>
                <c:pt idx="54">
                  <c:v>9.1850000000000005</c:v>
                </c:pt>
                <c:pt idx="55">
                  <c:v>9.3520000000000003</c:v>
                </c:pt>
                <c:pt idx="56">
                  <c:v>9.5190000000000001</c:v>
                </c:pt>
                <c:pt idx="57">
                  <c:v>9.6859999999999999</c:v>
                </c:pt>
                <c:pt idx="58">
                  <c:v>9.8529999999999998</c:v>
                </c:pt>
                <c:pt idx="59">
                  <c:v>10.02</c:v>
                </c:pt>
                <c:pt idx="60">
                  <c:v>10.186999999999999</c:v>
                </c:pt>
                <c:pt idx="61">
                  <c:v>10.353999999999999</c:v>
                </c:pt>
                <c:pt idx="62">
                  <c:v>10.521000000000001</c:v>
                </c:pt>
                <c:pt idx="63">
                  <c:v>10.688000000000001</c:v>
                </c:pt>
                <c:pt idx="64">
                  <c:v>10.855</c:v>
                </c:pt>
                <c:pt idx="65">
                  <c:v>11.022</c:v>
                </c:pt>
                <c:pt idx="66">
                  <c:v>11.189</c:v>
                </c:pt>
                <c:pt idx="67">
                  <c:v>11.356</c:v>
                </c:pt>
                <c:pt idx="68">
                  <c:v>11.523</c:v>
                </c:pt>
                <c:pt idx="69">
                  <c:v>11.69</c:v>
                </c:pt>
                <c:pt idx="70">
                  <c:v>11.856999999999999</c:v>
                </c:pt>
                <c:pt idx="71">
                  <c:v>12.023999999999999</c:v>
                </c:pt>
                <c:pt idx="72">
                  <c:v>12.191000000000001</c:v>
                </c:pt>
                <c:pt idx="73">
                  <c:v>12.358000000000001</c:v>
                </c:pt>
                <c:pt idx="74">
                  <c:v>12.525</c:v>
                </c:pt>
                <c:pt idx="75">
                  <c:v>12.692</c:v>
                </c:pt>
                <c:pt idx="76">
                  <c:v>12.859</c:v>
                </c:pt>
                <c:pt idx="77">
                  <c:v>13.026</c:v>
                </c:pt>
                <c:pt idx="78">
                  <c:v>13.193</c:v>
                </c:pt>
                <c:pt idx="79">
                  <c:v>13.36</c:v>
                </c:pt>
                <c:pt idx="80">
                  <c:v>13.526999999999999</c:v>
                </c:pt>
                <c:pt idx="81">
                  <c:v>13.694000000000001</c:v>
                </c:pt>
                <c:pt idx="82">
                  <c:v>13.861000000000001</c:v>
                </c:pt>
                <c:pt idx="83">
                  <c:v>14.028</c:v>
                </c:pt>
                <c:pt idx="84">
                  <c:v>14.195</c:v>
                </c:pt>
                <c:pt idx="85">
                  <c:v>14.362</c:v>
                </c:pt>
                <c:pt idx="86">
                  <c:v>14.529</c:v>
                </c:pt>
                <c:pt idx="87">
                  <c:v>14.696</c:v>
                </c:pt>
                <c:pt idx="88">
                  <c:v>14.863</c:v>
                </c:pt>
                <c:pt idx="89">
                  <c:v>15.03</c:v>
                </c:pt>
                <c:pt idx="90">
                  <c:v>15.196999999999999</c:v>
                </c:pt>
                <c:pt idx="91">
                  <c:v>15.364000000000001</c:v>
                </c:pt>
                <c:pt idx="92">
                  <c:v>15.531000000000001</c:v>
                </c:pt>
                <c:pt idx="93">
                  <c:v>15.698</c:v>
                </c:pt>
                <c:pt idx="94">
                  <c:v>15.865</c:v>
                </c:pt>
                <c:pt idx="95">
                  <c:v>16.032</c:v>
                </c:pt>
                <c:pt idx="96">
                  <c:v>16.199000000000002</c:v>
                </c:pt>
                <c:pt idx="97">
                  <c:v>16.366</c:v>
                </c:pt>
                <c:pt idx="98">
                  <c:v>16.533000000000001</c:v>
                </c:pt>
                <c:pt idx="99">
                  <c:v>16.7</c:v>
                </c:pt>
                <c:pt idx="100">
                  <c:v>16.867000000000001</c:v>
                </c:pt>
                <c:pt idx="101">
                  <c:v>17.033999999999999</c:v>
                </c:pt>
                <c:pt idx="102">
                  <c:v>17.201000000000001</c:v>
                </c:pt>
                <c:pt idx="103">
                  <c:v>17.367999999999999</c:v>
                </c:pt>
                <c:pt idx="104">
                  <c:v>17.535</c:v>
                </c:pt>
                <c:pt idx="105">
                  <c:v>17.702000000000002</c:v>
                </c:pt>
                <c:pt idx="106">
                  <c:v>17.869</c:v>
                </c:pt>
                <c:pt idx="107">
                  <c:v>18.036000000000001</c:v>
                </c:pt>
                <c:pt idx="108">
                  <c:v>18.202999999999999</c:v>
                </c:pt>
              </c:numCache>
            </c:numRef>
          </c:cat>
          <c:val>
            <c:numRef>
              <c:f>Sheet1!$P$463:$P$571</c:f>
              <c:numCache>
                <c:formatCode>General</c:formatCode>
                <c:ptCount val="109"/>
                <c:pt idx="0">
                  <c:v>61692.307692307673</c:v>
                </c:pt>
                <c:pt idx="1">
                  <c:v>65538.461538461517</c:v>
                </c:pt>
                <c:pt idx="2">
                  <c:v>71307.692307692283</c:v>
                </c:pt>
                <c:pt idx="3">
                  <c:v>71999.999999999971</c:v>
                </c:pt>
                <c:pt idx="4">
                  <c:v>76714.285714285681</c:v>
                </c:pt>
                <c:pt idx="5">
                  <c:v>84538.461538461503</c:v>
                </c:pt>
                <c:pt idx="6">
                  <c:v>89857.142857142826</c:v>
                </c:pt>
                <c:pt idx="7">
                  <c:v>93571.428571428536</c:v>
                </c:pt>
                <c:pt idx="8">
                  <c:v>97642.857142857101</c:v>
                </c:pt>
                <c:pt idx="9">
                  <c:v>98571.428571428536</c:v>
                </c:pt>
                <c:pt idx="10">
                  <c:v>100285.71428571425</c:v>
                </c:pt>
                <c:pt idx="11">
                  <c:v>110071.42857142852</c:v>
                </c:pt>
                <c:pt idx="12">
                  <c:v>108785.71428571425</c:v>
                </c:pt>
                <c:pt idx="13">
                  <c:v>116642.8571428571</c:v>
                </c:pt>
                <c:pt idx="14">
                  <c:v>117571.42857142852</c:v>
                </c:pt>
                <c:pt idx="15">
                  <c:v>127428.57142857138</c:v>
                </c:pt>
                <c:pt idx="16">
                  <c:v>125714.28571428567</c:v>
                </c:pt>
                <c:pt idx="17">
                  <c:v>130714.28571428567</c:v>
                </c:pt>
                <c:pt idx="18">
                  <c:v>134071.42857142852</c:v>
                </c:pt>
                <c:pt idx="19">
                  <c:v>142928.57142857136</c:v>
                </c:pt>
                <c:pt idx="20">
                  <c:v>151230.76923076919</c:v>
                </c:pt>
                <c:pt idx="21">
                  <c:v>138142.8571428571</c:v>
                </c:pt>
                <c:pt idx="22">
                  <c:v>142857.14285714281</c:v>
                </c:pt>
                <c:pt idx="23">
                  <c:v>146499.99999999994</c:v>
                </c:pt>
                <c:pt idx="24">
                  <c:v>161230.76923076916</c:v>
                </c:pt>
                <c:pt idx="25">
                  <c:v>156307.69230769225</c:v>
                </c:pt>
                <c:pt idx="26">
                  <c:v>164846.15384615379</c:v>
                </c:pt>
                <c:pt idx="27">
                  <c:v>151642.85714285707</c:v>
                </c:pt>
                <c:pt idx="28">
                  <c:v>167538.46153846147</c:v>
                </c:pt>
                <c:pt idx="29">
                  <c:v>170923.07692307685</c:v>
                </c:pt>
                <c:pt idx="30">
                  <c:v>168384.61538461532</c:v>
                </c:pt>
                <c:pt idx="31">
                  <c:v>171769.23076923072</c:v>
                </c:pt>
                <c:pt idx="32">
                  <c:v>170769.23076923072</c:v>
                </c:pt>
                <c:pt idx="33">
                  <c:v>166538.46153846147</c:v>
                </c:pt>
                <c:pt idx="34">
                  <c:v>172923.07692307685</c:v>
                </c:pt>
                <c:pt idx="35">
                  <c:v>173307.69230769225</c:v>
                </c:pt>
                <c:pt idx="36">
                  <c:v>178153.8461538461</c:v>
                </c:pt>
                <c:pt idx="37">
                  <c:v>167692.30769230763</c:v>
                </c:pt>
                <c:pt idx="38">
                  <c:v>169999.99999999994</c:v>
                </c:pt>
                <c:pt idx="39">
                  <c:v>174461.53846153841</c:v>
                </c:pt>
                <c:pt idx="40">
                  <c:v>181384.61538461532</c:v>
                </c:pt>
                <c:pt idx="41">
                  <c:v>170923.07692307685</c:v>
                </c:pt>
                <c:pt idx="42">
                  <c:v>164785.71428571423</c:v>
                </c:pt>
                <c:pt idx="43">
                  <c:v>162071.42857142852</c:v>
                </c:pt>
                <c:pt idx="44">
                  <c:v>164928.57142857136</c:v>
                </c:pt>
                <c:pt idx="45">
                  <c:v>161928.57142857136</c:v>
                </c:pt>
                <c:pt idx="46">
                  <c:v>160999.99999999994</c:v>
                </c:pt>
                <c:pt idx="47">
                  <c:v>162142.85714285707</c:v>
                </c:pt>
                <c:pt idx="48">
                  <c:v>146666.66666666669</c:v>
                </c:pt>
                <c:pt idx="49">
                  <c:v>148400</c:v>
                </c:pt>
                <c:pt idx="50">
                  <c:v>152666.66666666669</c:v>
                </c:pt>
                <c:pt idx="51">
                  <c:v>149600</c:v>
                </c:pt>
                <c:pt idx="52">
                  <c:v>143812.5</c:v>
                </c:pt>
                <c:pt idx="53">
                  <c:v>143562.5</c:v>
                </c:pt>
                <c:pt idx="54">
                  <c:v>135882.35294117645</c:v>
                </c:pt>
                <c:pt idx="55">
                  <c:v>132352.94117647057</c:v>
                </c:pt>
                <c:pt idx="56">
                  <c:v>128277.77777777777</c:v>
                </c:pt>
                <c:pt idx="57">
                  <c:v>126611.11111111109</c:v>
                </c:pt>
                <c:pt idx="58">
                  <c:v>116789.4736842105</c:v>
                </c:pt>
                <c:pt idx="59">
                  <c:v>121631.5789473684</c:v>
                </c:pt>
                <c:pt idx="60">
                  <c:v>108849.99999999999</c:v>
                </c:pt>
                <c:pt idx="61">
                  <c:v>102571.42857142855</c:v>
                </c:pt>
                <c:pt idx="62">
                  <c:v>105772.72727272725</c:v>
                </c:pt>
                <c:pt idx="63">
                  <c:v>100739.13043478261</c:v>
                </c:pt>
                <c:pt idx="64">
                  <c:v>99043.478260869568</c:v>
                </c:pt>
                <c:pt idx="65">
                  <c:v>88840</c:v>
                </c:pt>
                <c:pt idx="66">
                  <c:v>83846.153846153844</c:v>
                </c:pt>
                <c:pt idx="67">
                  <c:v>82259.259259259255</c:v>
                </c:pt>
                <c:pt idx="68">
                  <c:v>77758.620689655159</c:v>
                </c:pt>
                <c:pt idx="69">
                  <c:v>74866.666666666657</c:v>
                </c:pt>
                <c:pt idx="70">
                  <c:v>70812.499999999985</c:v>
                </c:pt>
                <c:pt idx="71">
                  <c:v>65558.823529411748</c:v>
                </c:pt>
                <c:pt idx="72">
                  <c:v>66000</c:v>
                </c:pt>
                <c:pt idx="73">
                  <c:v>61783.783783783787</c:v>
                </c:pt>
                <c:pt idx="74">
                  <c:v>58076.923076923078</c:v>
                </c:pt>
                <c:pt idx="75">
                  <c:v>53404.761904761901</c:v>
                </c:pt>
                <c:pt idx="76">
                  <c:v>51863.63636363636</c:v>
                </c:pt>
                <c:pt idx="77">
                  <c:v>49787.234042553187</c:v>
                </c:pt>
                <c:pt idx="78">
                  <c:v>46140.000000000007</c:v>
                </c:pt>
                <c:pt idx="79">
                  <c:v>42962.264150943396</c:v>
                </c:pt>
                <c:pt idx="80">
                  <c:v>42403.508771929824</c:v>
                </c:pt>
                <c:pt idx="81">
                  <c:v>40065.573770491799</c:v>
                </c:pt>
                <c:pt idx="82">
                  <c:v>37015.384615384617</c:v>
                </c:pt>
                <c:pt idx="83">
                  <c:v>36014.492753623184</c:v>
                </c:pt>
                <c:pt idx="84">
                  <c:v>32878.378378378373</c:v>
                </c:pt>
                <c:pt idx="85">
                  <c:v>31860.759493670881</c:v>
                </c:pt>
                <c:pt idx="86">
                  <c:v>29752.941176470591</c:v>
                </c:pt>
                <c:pt idx="87">
                  <c:v>28736.263736263736</c:v>
                </c:pt>
                <c:pt idx="88">
                  <c:v>27183.673469387755</c:v>
                </c:pt>
                <c:pt idx="89">
                  <c:v>25209.523809523813</c:v>
                </c:pt>
                <c:pt idx="90">
                  <c:v>23964.601769911507</c:v>
                </c:pt>
                <c:pt idx="91">
                  <c:v>22303.278688524591</c:v>
                </c:pt>
                <c:pt idx="92">
                  <c:v>21083.969465648854</c:v>
                </c:pt>
                <c:pt idx="93">
                  <c:v>20276.595744680853</c:v>
                </c:pt>
                <c:pt idx="94">
                  <c:v>19066.225165562915</c:v>
                </c:pt>
                <c:pt idx="95">
                  <c:v>18153.374233128834</c:v>
                </c:pt>
                <c:pt idx="96">
                  <c:v>16350.282485875707</c:v>
                </c:pt>
                <c:pt idx="97">
                  <c:v>16510.526315789473</c:v>
                </c:pt>
                <c:pt idx="98">
                  <c:v>14839.80582524272</c:v>
                </c:pt>
                <c:pt idx="99">
                  <c:v>14339.366515837104</c:v>
                </c:pt>
                <c:pt idx="100">
                  <c:v>13555.084745762711</c:v>
                </c:pt>
                <c:pt idx="101">
                  <c:v>12828.685258964144</c:v>
                </c:pt>
                <c:pt idx="102">
                  <c:v>12498.127340823969</c:v>
                </c:pt>
                <c:pt idx="103">
                  <c:v>11028.571428571428</c:v>
                </c:pt>
                <c:pt idx="104">
                  <c:v>11303.754266211603</c:v>
                </c:pt>
                <c:pt idx="105">
                  <c:v>11341.935483870968</c:v>
                </c:pt>
                <c:pt idx="106">
                  <c:v>10585.365853658535</c:v>
                </c:pt>
                <c:pt idx="107">
                  <c:v>10338.108882521488</c:v>
                </c:pt>
                <c:pt idx="108">
                  <c:v>10097.035040431267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6037504"/>
        <c:axId val="76043392"/>
      </c:lineChart>
      <c:catAx>
        <c:axId val="76037504"/>
        <c:scaling>
          <c:orientation val="minMax"/>
        </c:scaling>
        <c:delete val="0"/>
        <c:axPos val="b"/>
        <c:numFmt formatCode="#,##0.0" sourceLinked="0"/>
        <c:majorTickMark val="out"/>
        <c:minorTickMark val="none"/>
        <c:tickLblPos val="nextTo"/>
        <c:crossAx val="76043392"/>
        <c:crosses val="autoZero"/>
        <c:auto val="1"/>
        <c:lblAlgn val="ctr"/>
        <c:lblOffset val="100"/>
        <c:noMultiLvlLbl val="0"/>
      </c:catAx>
      <c:valAx>
        <c:axId val="76043392"/>
        <c:scaling>
          <c:orientation val="minMax"/>
          <c:max val="200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60375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6018654802565004"/>
          <c:y val="5.5848052777186637E-2"/>
          <c:w val="0.4328664787037097"/>
          <c:h val="0.28751826629779387"/>
        </c:manualLayout>
      </c:layout>
      <c:overlay val="1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Uninduced circuit</c:v>
          </c:tx>
          <c:spPr>
            <a:ln w="63500"/>
          </c:spPr>
          <c:marker>
            <c:symbol val="none"/>
          </c:marker>
          <c:cat>
            <c:numRef>
              <c:f>Sheet1!$D$73:$D$91</c:f>
              <c:numCache>
                <c:formatCode>h:mm:ss</c:formatCode>
                <c:ptCount val="19"/>
                <c:pt idx="0">
                  <c:v>6.6319444444444446E-3</c:v>
                </c:pt>
                <c:pt idx="1">
                  <c:v>1.357638888888889E-2</c:v>
                </c:pt>
                <c:pt idx="2">
                  <c:v>2.0520833333333332E-2</c:v>
                </c:pt>
                <c:pt idx="3">
                  <c:v>2.7465277777777772E-2</c:v>
                </c:pt>
                <c:pt idx="4">
                  <c:v>3.4409722222222223E-2</c:v>
                </c:pt>
                <c:pt idx="5">
                  <c:v>4.1354166666666664E-2</c:v>
                </c:pt>
                <c:pt idx="6">
                  <c:v>4.8298611111111112E-2</c:v>
                </c:pt>
                <c:pt idx="7">
                  <c:v>5.5243055555555559E-2</c:v>
                </c:pt>
                <c:pt idx="8">
                  <c:v>6.21875E-2</c:v>
                </c:pt>
                <c:pt idx="9">
                  <c:v>6.913194444444444E-2</c:v>
                </c:pt>
                <c:pt idx="10">
                  <c:v>7.6076388888888888E-2</c:v>
                </c:pt>
                <c:pt idx="11">
                  <c:v>8.3020833333333335E-2</c:v>
                </c:pt>
                <c:pt idx="12">
                  <c:v>8.9965277777777783E-2</c:v>
                </c:pt>
                <c:pt idx="13">
                  <c:v>9.6909722222222217E-2</c:v>
                </c:pt>
                <c:pt idx="14">
                  <c:v>0.10385416666666668</c:v>
                </c:pt>
                <c:pt idx="15">
                  <c:v>0.11079861111111111</c:v>
                </c:pt>
                <c:pt idx="16">
                  <c:v>0.11774305555555555</c:v>
                </c:pt>
                <c:pt idx="17">
                  <c:v>0.12468749999999999</c:v>
                </c:pt>
                <c:pt idx="18">
                  <c:v>0.13163194444444445</c:v>
                </c:pt>
              </c:numCache>
            </c:numRef>
          </c:cat>
          <c:val>
            <c:numRef>
              <c:f>Sheet1!$N$73:$N$89</c:f>
              <c:numCache>
                <c:formatCode>General</c:formatCode>
                <c:ptCount val="17"/>
                <c:pt idx="0">
                  <c:v>9331.6830000000009</c:v>
                </c:pt>
                <c:pt idx="1">
                  <c:v>7475.9619999999995</c:v>
                </c:pt>
                <c:pt idx="2">
                  <c:v>6789.9759999999987</c:v>
                </c:pt>
                <c:pt idx="3">
                  <c:v>5658.8240000000005</c:v>
                </c:pt>
                <c:pt idx="4">
                  <c:v>6478.0600000000013</c:v>
                </c:pt>
                <c:pt idx="5">
                  <c:v>5183.4860000000008</c:v>
                </c:pt>
                <c:pt idx="6">
                  <c:v>6801.8019999999997</c:v>
                </c:pt>
                <c:pt idx="7">
                  <c:v>4955.7520000000004</c:v>
                </c:pt>
                <c:pt idx="8">
                  <c:v>4676.0260000000017</c:v>
                </c:pt>
                <c:pt idx="9">
                  <c:v>5021.2309999999998</c:v>
                </c:pt>
                <c:pt idx="10">
                  <c:v>3195.0210000000006</c:v>
                </c:pt>
                <c:pt idx="11">
                  <c:v>4251.0119999999988</c:v>
                </c:pt>
                <c:pt idx="12">
                  <c:v>4920.9490000000005</c:v>
                </c:pt>
                <c:pt idx="13">
                  <c:v>2418.7380000000012</c:v>
                </c:pt>
                <c:pt idx="14">
                  <c:v>1759.2589999999982</c:v>
                </c:pt>
                <c:pt idx="15">
                  <c:v>2700.5349999999999</c:v>
                </c:pt>
                <c:pt idx="16">
                  <c:v>1179.0020000000004</c:v>
                </c:pt>
              </c:numCache>
            </c:numRef>
          </c:val>
          <c:smooth val="1"/>
        </c:ser>
        <c:ser>
          <c:idx val="2"/>
          <c:order val="1"/>
          <c:tx>
            <c:v>Circuit induced with aTc</c:v>
          </c:tx>
          <c:spPr>
            <a:ln w="63500"/>
          </c:spPr>
          <c:marker>
            <c:symbol val="none"/>
          </c:marker>
          <c:cat>
            <c:numRef>
              <c:f>Sheet1!$D$73:$D$91</c:f>
              <c:numCache>
                <c:formatCode>h:mm:ss</c:formatCode>
                <c:ptCount val="19"/>
                <c:pt idx="0">
                  <c:v>6.6319444444444446E-3</c:v>
                </c:pt>
                <c:pt idx="1">
                  <c:v>1.357638888888889E-2</c:v>
                </c:pt>
                <c:pt idx="2">
                  <c:v>2.0520833333333332E-2</c:v>
                </c:pt>
                <c:pt idx="3">
                  <c:v>2.7465277777777772E-2</c:v>
                </c:pt>
                <c:pt idx="4">
                  <c:v>3.4409722222222223E-2</c:v>
                </c:pt>
                <c:pt idx="5">
                  <c:v>4.1354166666666664E-2</c:v>
                </c:pt>
                <c:pt idx="6">
                  <c:v>4.8298611111111112E-2</c:v>
                </c:pt>
                <c:pt idx="7">
                  <c:v>5.5243055555555559E-2</c:v>
                </c:pt>
                <c:pt idx="8">
                  <c:v>6.21875E-2</c:v>
                </c:pt>
                <c:pt idx="9">
                  <c:v>6.913194444444444E-2</c:v>
                </c:pt>
                <c:pt idx="10">
                  <c:v>7.6076388888888888E-2</c:v>
                </c:pt>
                <c:pt idx="11">
                  <c:v>8.3020833333333335E-2</c:v>
                </c:pt>
                <c:pt idx="12">
                  <c:v>8.9965277777777783E-2</c:v>
                </c:pt>
                <c:pt idx="13">
                  <c:v>9.6909722222222217E-2</c:v>
                </c:pt>
                <c:pt idx="14">
                  <c:v>0.10385416666666668</c:v>
                </c:pt>
                <c:pt idx="15">
                  <c:v>0.11079861111111111</c:v>
                </c:pt>
                <c:pt idx="16">
                  <c:v>0.11774305555555555</c:v>
                </c:pt>
                <c:pt idx="17">
                  <c:v>0.12468749999999999</c:v>
                </c:pt>
                <c:pt idx="18">
                  <c:v>0.13163194444444445</c:v>
                </c:pt>
              </c:numCache>
            </c:numRef>
          </c:cat>
          <c:val>
            <c:numRef>
              <c:f>Sheet1!$P$73:$P$89</c:f>
              <c:numCache>
                <c:formatCode>General</c:formatCode>
                <c:ptCount val="17"/>
                <c:pt idx="0">
                  <c:v>9864.8650000000016</c:v>
                </c:pt>
                <c:pt idx="1">
                  <c:v>9797.1359999999986</c:v>
                </c:pt>
                <c:pt idx="2">
                  <c:v>11888.361000000001</c:v>
                </c:pt>
                <c:pt idx="3">
                  <c:v>14522.672999999999</c:v>
                </c:pt>
                <c:pt idx="4">
                  <c:v>15791.366999999998</c:v>
                </c:pt>
                <c:pt idx="5">
                  <c:v>16518.072</c:v>
                </c:pt>
                <c:pt idx="6">
                  <c:v>15606.795999999998</c:v>
                </c:pt>
                <c:pt idx="7">
                  <c:v>14221.411</c:v>
                </c:pt>
                <c:pt idx="8">
                  <c:v>15390.243999999999</c:v>
                </c:pt>
                <c:pt idx="9">
                  <c:v>15562.347000000002</c:v>
                </c:pt>
                <c:pt idx="10">
                  <c:v>14754.901999999998</c:v>
                </c:pt>
                <c:pt idx="11">
                  <c:v>13108.108</c:v>
                </c:pt>
                <c:pt idx="12">
                  <c:v>13888.888999999999</c:v>
                </c:pt>
                <c:pt idx="13">
                  <c:v>13938.272000000001</c:v>
                </c:pt>
                <c:pt idx="14">
                  <c:v>13345.679</c:v>
                </c:pt>
                <c:pt idx="15">
                  <c:v>13193.069</c:v>
                </c:pt>
                <c:pt idx="16">
                  <c:v>13258.705999999998</c:v>
                </c:pt>
              </c:numCache>
            </c:numRef>
          </c:val>
          <c:smooth val="1"/>
        </c:ser>
        <c:ser>
          <c:idx val="4"/>
          <c:order val="2"/>
          <c:tx>
            <c:v>Circuit induced with aTc+IPTG</c:v>
          </c:tx>
          <c:spPr>
            <a:ln w="63500"/>
          </c:spPr>
          <c:marker>
            <c:symbol val="none"/>
          </c:marker>
          <c:cat>
            <c:numRef>
              <c:f>Sheet1!$D$73:$D$91</c:f>
              <c:numCache>
                <c:formatCode>h:mm:ss</c:formatCode>
                <c:ptCount val="19"/>
                <c:pt idx="0">
                  <c:v>6.6319444444444446E-3</c:v>
                </c:pt>
                <c:pt idx="1">
                  <c:v>1.357638888888889E-2</c:v>
                </c:pt>
                <c:pt idx="2">
                  <c:v>2.0520833333333332E-2</c:v>
                </c:pt>
                <c:pt idx="3">
                  <c:v>2.7465277777777772E-2</c:v>
                </c:pt>
                <c:pt idx="4">
                  <c:v>3.4409722222222223E-2</c:v>
                </c:pt>
                <c:pt idx="5">
                  <c:v>4.1354166666666664E-2</c:v>
                </c:pt>
                <c:pt idx="6">
                  <c:v>4.8298611111111112E-2</c:v>
                </c:pt>
                <c:pt idx="7">
                  <c:v>5.5243055555555559E-2</c:v>
                </c:pt>
                <c:pt idx="8">
                  <c:v>6.21875E-2</c:v>
                </c:pt>
                <c:pt idx="9">
                  <c:v>6.913194444444444E-2</c:v>
                </c:pt>
                <c:pt idx="10">
                  <c:v>7.6076388888888888E-2</c:v>
                </c:pt>
                <c:pt idx="11">
                  <c:v>8.3020833333333335E-2</c:v>
                </c:pt>
                <c:pt idx="12">
                  <c:v>8.9965277777777783E-2</c:v>
                </c:pt>
                <c:pt idx="13">
                  <c:v>9.6909722222222217E-2</c:v>
                </c:pt>
                <c:pt idx="14">
                  <c:v>0.10385416666666668</c:v>
                </c:pt>
                <c:pt idx="15">
                  <c:v>0.11079861111111111</c:v>
                </c:pt>
                <c:pt idx="16">
                  <c:v>0.11774305555555555</c:v>
                </c:pt>
                <c:pt idx="17">
                  <c:v>0.12468749999999999</c:v>
                </c:pt>
                <c:pt idx="18">
                  <c:v>0.13163194444444445</c:v>
                </c:pt>
              </c:numCache>
            </c:numRef>
          </c:cat>
          <c:val>
            <c:numRef>
              <c:f>Sheet1!$R$73:$R$89</c:f>
              <c:numCache>
                <c:formatCode>General</c:formatCode>
                <c:ptCount val="17"/>
                <c:pt idx="0">
                  <c:v>8022.1130000000012</c:v>
                </c:pt>
                <c:pt idx="1">
                  <c:v>10344.418000000001</c:v>
                </c:pt>
                <c:pt idx="2">
                  <c:v>11777.251</c:v>
                </c:pt>
                <c:pt idx="3">
                  <c:v>13761.904999999999</c:v>
                </c:pt>
                <c:pt idx="4">
                  <c:v>14428.571</c:v>
                </c:pt>
                <c:pt idx="5">
                  <c:v>13966.346000000001</c:v>
                </c:pt>
                <c:pt idx="6">
                  <c:v>13574.879000000001</c:v>
                </c:pt>
                <c:pt idx="7">
                  <c:v>13886.199000000001</c:v>
                </c:pt>
                <c:pt idx="8">
                  <c:v>13926.829000000002</c:v>
                </c:pt>
                <c:pt idx="9">
                  <c:v>13073.170999999998</c:v>
                </c:pt>
                <c:pt idx="10">
                  <c:v>13497.537</c:v>
                </c:pt>
                <c:pt idx="11">
                  <c:v>13419.753000000001</c:v>
                </c:pt>
                <c:pt idx="12">
                  <c:v>11268.656999999999</c:v>
                </c:pt>
                <c:pt idx="13">
                  <c:v>11228.288</c:v>
                </c:pt>
                <c:pt idx="14">
                  <c:v>10746.269</c:v>
                </c:pt>
                <c:pt idx="15">
                  <c:v>13880.597000000002</c:v>
                </c:pt>
                <c:pt idx="16">
                  <c:v>11393.035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6065024"/>
        <c:axId val="76079104"/>
      </c:lineChart>
      <c:catAx>
        <c:axId val="76065024"/>
        <c:scaling>
          <c:orientation val="minMax"/>
        </c:scaling>
        <c:delete val="0"/>
        <c:axPos val="b"/>
        <c:numFmt formatCode="h:mm:ss" sourceLinked="1"/>
        <c:majorTickMark val="out"/>
        <c:minorTickMark val="none"/>
        <c:tickLblPos val="nextTo"/>
        <c:crossAx val="76079104"/>
        <c:crosses val="autoZero"/>
        <c:auto val="1"/>
        <c:lblAlgn val="ctr"/>
        <c:lblOffset val="100"/>
        <c:noMultiLvlLbl val="0"/>
      </c:catAx>
      <c:valAx>
        <c:axId val="76079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60650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5225178749208071"/>
          <c:y val="0.2079652062722929"/>
          <c:w val="0.57592632817449541"/>
          <c:h val="0.36325433136319307"/>
        </c:manualLayout>
      </c:layout>
      <c:overlay val="1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No induction</c:v>
          </c:tx>
          <c:spPr>
            <a:ln w="63500"/>
          </c:spPr>
          <c:marker>
            <c:symbol val="none"/>
          </c:marker>
          <c:cat>
            <c:numRef>
              <c:f>Sheet1!$C$232:$C$267</c:f>
              <c:numCache>
                <c:formatCode>h:mm:ss</c:formatCode>
                <c:ptCount val="36"/>
                <c:pt idx="0">
                  <c:v>6.7592592592592591E-3</c:v>
                </c:pt>
                <c:pt idx="1">
                  <c:v>1.3703703703703704E-2</c:v>
                </c:pt>
                <c:pt idx="2">
                  <c:v>2.0648148148148148E-2</c:v>
                </c:pt>
                <c:pt idx="3">
                  <c:v>2.7592592592592596E-2</c:v>
                </c:pt>
                <c:pt idx="4">
                  <c:v>3.453703703703704E-2</c:v>
                </c:pt>
                <c:pt idx="5">
                  <c:v>4.148148148148148E-2</c:v>
                </c:pt>
                <c:pt idx="6">
                  <c:v>4.8425925925925928E-2</c:v>
                </c:pt>
                <c:pt idx="7">
                  <c:v>5.5370370370370368E-2</c:v>
                </c:pt>
                <c:pt idx="8">
                  <c:v>6.2314814814814816E-2</c:v>
                </c:pt>
                <c:pt idx="9">
                  <c:v>6.9259259259259257E-2</c:v>
                </c:pt>
                <c:pt idx="10">
                  <c:v>7.6203703703703704E-2</c:v>
                </c:pt>
                <c:pt idx="11">
                  <c:v>8.3148148148148152E-2</c:v>
                </c:pt>
                <c:pt idx="12">
                  <c:v>9.0092592592592599E-2</c:v>
                </c:pt>
                <c:pt idx="13">
                  <c:v>9.7037037037037033E-2</c:v>
                </c:pt>
                <c:pt idx="14">
                  <c:v>0.10398148148148149</c:v>
                </c:pt>
                <c:pt idx="15">
                  <c:v>0.11092592592592593</c:v>
                </c:pt>
                <c:pt idx="16">
                  <c:v>0.11787037037037036</c:v>
                </c:pt>
                <c:pt idx="17">
                  <c:v>0.12481481481481482</c:v>
                </c:pt>
                <c:pt idx="18">
                  <c:v>0.13175925925925927</c:v>
                </c:pt>
                <c:pt idx="19">
                  <c:v>0.13870370370370369</c:v>
                </c:pt>
                <c:pt idx="20">
                  <c:v>0.14564814814814817</c:v>
                </c:pt>
                <c:pt idx="21">
                  <c:v>0.15259259259259259</c:v>
                </c:pt>
                <c:pt idx="22">
                  <c:v>0.15953703703703703</c:v>
                </c:pt>
                <c:pt idx="23">
                  <c:v>0.16648148148148148</c:v>
                </c:pt>
                <c:pt idx="24">
                  <c:v>0.1734259259259259</c:v>
                </c:pt>
                <c:pt idx="25">
                  <c:v>0.18037037037037038</c:v>
                </c:pt>
                <c:pt idx="26">
                  <c:v>0.18731481481481482</c:v>
                </c:pt>
                <c:pt idx="27">
                  <c:v>0.19425925925925927</c:v>
                </c:pt>
                <c:pt idx="28">
                  <c:v>0.20120370370370369</c:v>
                </c:pt>
                <c:pt idx="29">
                  <c:v>0.20814814814814817</c:v>
                </c:pt>
                <c:pt idx="30">
                  <c:v>0.21509259259259259</c:v>
                </c:pt>
                <c:pt idx="31">
                  <c:v>0.22203703703703703</c:v>
                </c:pt>
                <c:pt idx="32">
                  <c:v>0.22898148148148148</c:v>
                </c:pt>
                <c:pt idx="33">
                  <c:v>0.23592592592592596</c:v>
                </c:pt>
                <c:pt idx="34">
                  <c:v>0.24287037037037038</c:v>
                </c:pt>
                <c:pt idx="35">
                  <c:v>0.24981481481481482</c:v>
                </c:pt>
              </c:numCache>
            </c:numRef>
          </c:cat>
          <c:val>
            <c:numRef>
              <c:f>Sheet1!$V$232:$V$267</c:f>
              <c:numCache>
                <c:formatCode>General</c:formatCode>
                <c:ptCount val="36"/>
                <c:pt idx="0">
                  <c:v>1666.6666666666665</c:v>
                </c:pt>
                <c:pt idx="1">
                  <c:v>2151.5151515151515</c:v>
                </c:pt>
                <c:pt idx="2">
                  <c:v>3939.393939393939</c:v>
                </c:pt>
                <c:pt idx="3">
                  <c:v>3787.8787878787875</c:v>
                </c:pt>
                <c:pt idx="4">
                  <c:v>2794.1176470588234</c:v>
                </c:pt>
                <c:pt idx="5">
                  <c:v>2764.705882352941</c:v>
                </c:pt>
                <c:pt idx="6">
                  <c:v>4371.4285714285706</c:v>
                </c:pt>
                <c:pt idx="7">
                  <c:v>3828.571428571428</c:v>
                </c:pt>
                <c:pt idx="8">
                  <c:v>3742.8571428571427</c:v>
                </c:pt>
                <c:pt idx="9">
                  <c:v>4285.7142857142853</c:v>
                </c:pt>
                <c:pt idx="10">
                  <c:v>4777.7777777777783</c:v>
                </c:pt>
                <c:pt idx="11">
                  <c:v>4194.4444444444443</c:v>
                </c:pt>
                <c:pt idx="12">
                  <c:v>4837.8378378378384</c:v>
                </c:pt>
                <c:pt idx="13">
                  <c:v>5702.7027027027034</c:v>
                </c:pt>
                <c:pt idx="14">
                  <c:v>5648.6486486486492</c:v>
                </c:pt>
                <c:pt idx="15">
                  <c:v>4236.8421052631584</c:v>
                </c:pt>
                <c:pt idx="16">
                  <c:v>4789.4736842105267</c:v>
                </c:pt>
                <c:pt idx="17">
                  <c:v>4500</c:v>
                </c:pt>
                <c:pt idx="18">
                  <c:v>3256.4102564102564</c:v>
                </c:pt>
                <c:pt idx="19">
                  <c:v>5794.8717948717949</c:v>
                </c:pt>
                <c:pt idx="20">
                  <c:v>5794.8717948717949</c:v>
                </c:pt>
                <c:pt idx="21">
                  <c:v>6846.1538461538457</c:v>
                </c:pt>
                <c:pt idx="22">
                  <c:v>4846.1538461538457</c:v>
                </c:pt>
                <c:pt idx="23">
                  <c:v>6375</c:v>
                </c:pt>
                <c:pt idx="24">
                  <c:v>5450</c:v>
                </c:pt>
                <c:pt idx="25">
                  <c:v>7525</c:v>
                </c:pt>
                <c:pt idx="26">
                  <c:v>7325</c:v>
                </c:pt>
                <c:pt idx="27">
                  <c:v>9250</c:v>
                </c:pt>
                <c:pt idx="28">
                  <c:v>7195.1219512195121</c:v>
                </c:pt>
                <c:pt idx="29">
                  <c:v>7809.5238095238092</c:v>
                </c:pt>
                <c:pt idx="30">
                  <c:v>7190.4761904761899</c:v>
                </c:pt>
                <c:pt idx="31">
                  <c:v>7930.2325581395353</c:v>
                </c:pt>
                <c:pt idx="32">
                  <c:v>7590.909090909091</c:v>
                </c:pt>
                <c:pt idx="33">
                  <c:v>7822.2222222222226</c:v>
                </c:pt>
                <c:pt idx="34">
                  <c:v>8739.1304347826081</c:v>
                </c:pt>
                <c:pt idx="35">
                  <c:v>9638.2978723404249</c:v>
                </c:pt>
              </c:numCache>
            </c:numRef>
          </c:val>
          <c:smooth val="1"/>
        </c:ser>
        <c:ser>
          <c:idx val="1"/>
          <c:order val="1"/>
          <c:tx>
            <c:v>2 micromolar aTc</c:v>
          </c:tx>
          <c:spPr>
            <a:ln w="63500"/>
          </c:spPr>
          <c:marker>
            <c:symbol val="none"/>
          </c:marker>
          <c:cat>
            <c:numRef>
              <c:f>Sheet1!$C$232:$C$267</c:f>
              <c:numCache>
                <c:formatCode>h:mm:ss</c:formatCode>
                <c:ptCount val="36"/>
                <c:pt idx="0">
                  <c:v>6.7592592592592591E-3</c:v>
                </c:pt>
                <c:pt idx="1">
                  <c:v>1.3703703703703704E-2</c:v>
                </c:pt>
                <c:pt idx="2">
                  <c:v>2.0648148148148148E-2</c:v>
                </c:pt>
                <c:pt idx="3">
                  <c:v>2.7592592592592596E-2</c:v>
                </c:pt>
                <c:pt idx="4">
                  <c:v>3.453703703703704E-2</c:v>
                </c:pt>
                <c:pt idx="5">
                  <c:v>4.148148148148148E-2</c:v>
                </c:pt>
                <c:pt idx="6">
                  <c:v>4.8425925925925928E-2</c:v>
                </c:pt>
                <c:pt idx="7">
                  <c:v>5.5370370370370368E-2</c:v>
                </c:pt>
                <c:pt idx="8">
                  <c:v>6.2314814814814816E-2</c:v>
                </c:pt>
                <c:pt idx="9">
                  <c:v>6.9259259259259257E-2</c:v>
                </c:pt>
                <c:pt idx="10">
                  <c:v>7.6203703703703704E-2</c:v>
                </c:pt>
                <c:pt idx="11">
                  <c:v>8.3148148148148152E-2</c:v>
                </c:pt>
                <c:pt idx="12">
                  <c:v>9.0092592592592599E-2</c:v>
                </c:pt>
                <c:pt idx="13">
                  <c:v>9.7037037037037033E-2</c:v>
                </c:pt>
                <c:pt idx="14">
                  <c:v>0.10398148148148149</c:v>
                </c:pt>
                <c:pt idx="15">
                  <c:v>0.11092592592592593</c:v>
                </c:pt>
                <c:pt idx="16">
                  <c:v>0.11787037037037036</c:v>
                </c:pt>
                <c:pt idx="17">
                  <c:v>0.12481481481481482</c:v>
                </c:pt>
                <c:pt idx="18">
                  <c:v>0.13175925925925927</c:v>
                </c:pt>
                <c:pt idx="19">
                  <c:v>0.13870370370370369</c:v>
                </c:pt>
                <c:pt idx="20">
                  <c:v>0.14564814814814817</c:v>
                </c:pt>
                <c:pt idx="21">
                  <c:v>0.15259259259259259</c:v>
                </c:pt>
                <c:pt idx="22">
                  <c:v>0.15953703703703703</c:v>
                </c:pt>
                <c:pt idx="23">
                  <c:v>0.16648148148148148</c:v>
                </c:pt>
                <c:pt idx="24">
                  <c:v>0.1734259259259259</c:v>
                </c:pt>
                <c:pt idx="25">
                  <c:v>0.18037037037037038</c:v>
                </c:pt>
                <c:pt idx="26">
                  <c:v>0.18731481481481482</c:v>
                </c:pt>
                <c:pt idx="27">
                  <c:v>0.19425925925925927</c:v>
                </c:pt>
                <c:pt idx="28">
                  <c:v>0.20120370370370369</c:v>
                </c:pt>
                <c:pt idx="29">
                  <c:v>0.20814814814814817</c:v>
                </c:pt>
                <c:pt idx="30">
                  <c:v>0.21509259259259259</c:v>
                </c:pt>
                <c:pt idx="31">
                  <c:v>0.22203703703703703</c:v>
                </c:pt>
                <c:pt idx="32">
                  <c:v>0.22898148148148148</c:v>
                </c:pt>
                <c:pt idx="33">
                  <c:v>0.23592592592592596</c:v>
                </c:pt>
                <c:pt idx="34">
                  <c:v>0.24287037037037038</c:v>
                </c:pt>
                <c:pt idx="35">
                  <c:v>0.24981481481481482</c:v>
                </c:pt>
              </c:numCache>
            </c:numRef>
          </c:cat>
          <c:val>
            <c:numRef>
              <c:f>Sheet1!$W$232:$W$267</c:f>
              <c:numCache>
                <c:formatCode>General</c:formatCode>
                <c:ptCount val="36"/>
                <c:pt idx="0">
                  <c:v>15419.354838709678</c:v>
                </c:pt>
                <c:pt idx="1">
                  <c:v>16718.75</c:v>
                </c:pt>
                <c:pt idx="2">
                  <c:v>19531.25</c:v>
                </c:pt>
                <c:pt idx="3">
                  <c:v>16687.5</c:v>
                </c:pt>
                <c:pt idx="4">
                  <c:v>18250</c:v>
                </c:pt>
                <c:pt idx="5">
                  <c:v>21781.25</c:v>
                </c:pt>
                <c:pt idx="6">
                  <c:v>20606.060606060604</c:v>
                </c:pt>
                <c:pt idx="7">
                  <c:v>23030.303030303028</c:v>
                </c:pt>
                <c:pt idx="8">
                  <c:v>22636.363636363636</c:v>
                </c:pt>
                <c:pt idx="9">
                  <c:v>27151.515151515152</c:v>
                </c:pt>
                <c:pt idx="10">
                  <c:v>23588.235294117647</c:v>
                </c:pt>
                <c:pt idx="11">
                  <c:v>24088.235294117647</c:v>
                </c:pt>
                <c:pt idx="12">
                  <c:v>26235.294117647056</c:v>
                </c:pt>
                <c:pt idx="13">
                  <c:v>25742.857142857141</c:v>
                </c:pt>
                <c:pt idx="14">
                  <c:v>24742.857142857141</c:v>
                </c:pt>
                <c:pt idx="15">
                  <c:v>24457.142857142855</c:v>
                </c:pt>
                <c:pt idx="16">
                  <c:v>25085.714285714283</c:v>
                </c:pt>
                <c:pt idx="17">
                  <c:v>21388.888888888891</c:v>
                </c:pt>
                <c:pt idx="18">
                  <c:v>26500.000000000004</c:v>
                </c:pt>
                <c:pt idx="19">
                  <c:v>24888.888888888891</c:v>
                </c:pt>
                <c:pt idx="20">
                  <c:v>28083.333333333336</c:v>
                </c:pt>
                <c:pt idx="21">
                  <c:v>27388.888888888891</c:v>
                </c:pt>
                <c:pt idx="22">
                  <c:v>24805.555555555558</c:v>
                </c:pt>
                <c:pt idx="23">
                  <c:v>25777.777777777781</c:v>
                </c:pt>
                <c:pt idx="24">
                  <c:v>26055.555555555558</c:v>
                </c:pt>
                <c:pt idx="25">
                  <c:v>24459.45945945946</c:v>
                </c:pt>
                <c:pt idx="26">
                  <c:v>26756.756756756757</c:v>
                </c:pt>
                <c:pt idx="27">
                  <c:v>27078.947368421053</c:v>
                </c:pt>
                <c:pt idx="28">
                  <c:v>25631.57894736842</c:v>
                </c:pt>
                <c:pt idx="29">
                  <c:v>25700</c:v>
                </c:pt>
                <c:pt idx="30">
                  <c:v>26100</c:v>
                </c:pt>
                <c:pt idx="31">
                  <c:v>25560.975609756097</c:v>
                </c:pt>
                <c:pt idx="32">
                  <c:v>24404.761904761905</c:v>
                </c:pt>
                <c:pt idx="33">
                  <c:v>24380.952380952378</c:v>
                </c:pt>
                <c:pt idx="34">
                  <c:v>26744.18604651163</c:v>
                </c:pt>
                <c:pt idx="35">
                  <c:v>25279.069767441862</c:v>
                </c:pt>
              </c:numCache>
            </c:numRef>
          </c:val>
          <c:smooth val="1"/>
        </c:ser>
        <c:ser>
          <c:idx val="4"/>
          <c:order val="2"/>
          <c:tx>
            <c:v>2 micromolar aTc+10 mM IPTG</c:v>
          </c:tx>
          <c:spPr>
            <a:ln w="63500">
              <a:solidFill>
                <a:schemeClr val="accent6"/>
              </a:solidFill>
            </a:ln>
          </c:spPr>
          <c:marker>
            <c:symbol val="none"/>
          </c:marker>
          <c:cat>
            <c:numRef>
              <c:f>Sheet1!$C$232:$C$267</c:f>
              <c:numCache>
                <c:formatCode>h:mm:ss</c:formatCode>
                <c:ptCount val="36"/>
                <c:pt idx="0">
                  <c:v>6.7592592592592591E-3</c:v>
                </c:pt>
                <c:pt idx="1">
                  <c:v>1.3703703703703704E-2</c:v>
                </c:pt>
                <c:pt idx="2">
                  <c:v>2.0648148148148148E-2</c:v>
                </c:pt>
                <c:pt idx="3">
                  <c:v>2.7592592592592596E-2</c:v>
                </c:pt>
                <c:pt idx="4">
                  <c:v>3.453703703703704E-2</c:v>
                </c:pt>
                <c:pt idx="5">
                  <c:v>4.148148148148148E-2</c:v>
                </c:pt>
                <c:pt idx="6">
                  <c:v>4.8425925925925928E-2</c:v>
                </c:pt>
                <c:pt idx="7">
                  <c:v>5.5370370370370368E-2</c:v>
                </c:pt>
                <c:pt idx="8">
                  <c:v>6.2314814814814816E-2</c:v>
                </c:pt>
                <c:pt idx="9">
                  <c:v>6.9259259259259257E-2</c:v>
                </c:pt>
                <c:pt idx="10">
                  <c:v>7.6203703703703704E-2</c:v>
                </c:pt>
                <c:pt idx="11">
                  <c:v>8.3148148148148152E-2</c:v>
                </c:pt>
                <c:pt idx="12">
                  <c:v>9.0092592592592599E-2</c:v>
                </c:pt>
                <c:pt idx="13">
                  <c:v>9.7037037037037033E-2</c:v>
                </c:pt>
                <c:pt idx="14">
                  <c:v>0.10398148148148149</c:v>
                </c:pt>
                <c:pt idx="15">
                  <c:v>0.11092592592592593</c:v>
                </c:pt>
                <c:pt idx="16">
                  <c:v>0.11787037037037036</c:v>
                </c:pt>
                <c:pt idx="17">
                  <c:v>0.12481481481481482</c:v>
                </c:pt>
                <c:pt idx="18">
                  <c:v>0.13175925925925927</c:v>
                </c:pt>
                <c:pt idx="19">
                  <c:v>0.13870370370370369</c:v>
                </c:pt>
                <c:pt idx="20">
                  <c:v>0.14564814814814817</c:v>
                </c:pt>
                <c:pt idx="21">
                  <c:v>0.15259259259259259</c:v>
                </c:pt>
                <c:pt idx="22">
                  <c:v>0.15953703703703703</c:v>
                </c:pt>
                <c:pt idx="23">
                  <c:v>0.16648148148148148</c:v>
                </c:pt>
                <c:pt idx="24">
                  <c:v>0.1734259259259259</c:v>
                </c:pt>
                <c:pt idx="25">
                  <c:v>0.18037037037037038</c:v>
                </c:pt>
                <c:pt idx="26">
                  <c:v>0.18731481481481482</c:v>
                </c:pt>
                <c:pt idx="27">
                  <c:v>0.19425925925925927</c:v>
                </c:pt>
                <c:pt idx="28">
                  <c:v>0.20120370370370369</c:v>
                </c:pt>
                <c:pt idx="29">
                  <c:v>0.20814814814814817</c:v>
                </c:pt>
                <c:pt idx="30">
                  <c:v>0.21509259259259259</c:v>
                </c:pt>
                <c:pt idx="31">
                  <c:v>0.22203703703703703</c:v>
                </c:pt>
                <c:pt idx="32">
                  <c:v>0.22898148148148148</c:v>
                </c:pt>
                <c:pt idx="33">
                  <c:v>0.23592592592592596</c:v>
                </c:pt>
                <c:pt idx="34">
                  <c:v>0.24287037037037038</c:v>
                </c:pt>
                <c:pt idx="35">
                  <c:v>0.24981481481481482</c:v>
                </c:pt>
              </c:numCache>
            </c:numRef>
          </c:cat>
          <c:val>
            <c:numRef>
              <c:f>Sheet1!$Z$232:$Z$267</c:f>
              <c:numCache>
                <c:formatCode>General</c:formatCode>
                <c:ptCount val="36"/>
                <c:pt idx="0">
                  <c:v>11194.444444444445</c:v>
                </c:pt>
                <c:pt idx="1">
                  <c:v>10500</c:v>
                </c:pt>
                <c:pt idx="2">
                  <c:v>14194.444444444445</c:v>
                </c:pt>
                <c:pt idx="3">
                  <c:v>14027.777777777779</c:v>
                </c:pt>
                <c:pt idx="4">
                  <c:v>14810.810810810812</c:v>
                </c:pt>
                <c:pt idx="5">
                  <c:v>14135.135135135135</c:v>
                </c:pt>
                <c:pt idx="6">
                  <c:v>16702.702702702703</c:v>
                </c:pt>
                <c:pt idx="7">
                  <c:v>16810.81081081081</c:v>
                </c:pt>
                <c:pt idx="8">
                  <c:v>16763.157894736843</c:v>
                </c:pt>
                <c:pt idx="9">
                  <c:v>18368.42105263158</c:v>
                </c:pt>
                <c:pt idx="10">
                  <c:v>20263.157894736843</c:v>
                </c:pt>
                <c:pt idx="11">
                  <c:v>17846.153846153848</c:v>
                </c:pt>
                <c:pt idx="12">
                  <c:v>18000</c:v>
                </c:pt>
                <c:pt idx="13">
                  <c:v>19615.384615384617</c:v>
                </c:pt>
                <c:pt idx="14">
                  <c:v>19230.76923076923</c:v>
                </c:pt>
                <c:pt idx="15">
                  <c:v>17325</c:v>
                </c:pt>
                <c:pt idx="16">
                  <c:v>16925</c:v>
                </c:pt>
                <c:pt idx="17">
                  <c:v>18025</c:v>
                </c:pt>
                <c:pt idx="18">
                  <c:v>20525</c:v>
                </c:pt>
                <c:pt idx="19">
                  <c:v>18750</c:v>
                </c:pt>
                <c:pt idx="20">
                  <c:v>19121.951219512193</c:v>
                </c:pt>
                <c:pt idx="21">
                  <c:v>19609.756097560974</c:v>
                </c:pt>
                <c:pt idx="22">
                  <c:v>20024.390243902439</c:v>
                </c:pt>
                <c:pt idx="23">
                  <c:v>19261.90476190476</c:v>
                </c:pt>
                <c:pt idx="24">
                  <c:v>20951.219512195123</c:v>
                </c:pt>
                <c:pt idx="25">
                  <c:v>20547.619047619046</c:v>
                </c:pt>
                <c:pt idx="26">
                  <c:v>18878.048780487803</c:v>
                </c:pt>
                <c:pt idx="27">
                  <c:v>20642.857142857141</c:v>
                </c:pt>
                <c:pt idx="28">
                  <c:v>21642.857142857141</c:v>
                </c:pt>
                <c:pt idx="29">
                  <c:v>23285.714285714283</c:v>
                </c:pt>
                <c:pt idx="30">
                  <c:v>22093.023255813954</c:v>
                </c:pt>
                <c:pt idx="31">
                  <c:v>19953.488372093027</c:v>
                </c:pt>
                <c:pt idx="32">
                  <c:v>18590.909090909092</c:v>
                </c:pt>
                <c:pt idx="33">
                  <c:v>22568.18181818182</c:v>
                </c:pt>
                <c:pt idx="34">
                  <c:v>20909.090909090912</c:v>
                </c:pt>
                <c:pt idx="35">
                  <c:v>22088.888888888891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717056"/>
        <c:axId val="72718592"/>
      </c:lineChart>
      <c:catAx>
        <c:axId val="72717056"/>
        <c:scaling>
          <c:orientation val="minMax"/>
        </c:scaling>
        <c:delete val="0"/>
        <c:axPos val="b"/>
        <c:numFmt formatCode="h:mm:ss" sourceLinked="1"/>
        <c:majorTickMark val="out"/>
        <c:minorTickMark val="none"/>
        <c:tickLblPos val="nextTo"/>
        <c:crossAx val="72718592"/>
        <c:crosses val="autoZero"/>
        <c:auto val="1"/>
        <c:lblAlgn val="ctr"/>
        <c:lblOffset val="100"/>
        <c:noMultiLvlLbl val="0"/>
      </c:catAx>
      <c:valAx>
        <c:axId val="72718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27170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456268723985255"/>
          <c:y val="9.7831124767940592E-2"/>
          <c:w val="0.35207030939314399"/>
          <c:h val="0.40967565358179142"/>
        </c:manualLayout>
      </c:layout>
      <c:overlay val="0"/>
      <c:txPr>
        <a:bodyPr/>
        <a:lstStyle/>
        <a:p>
          <a:pPr>
            <a:defRPr sz="14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No induction</c:v>
          </c:tx>
          <c:spPr>
            <a:ln w="63500"/>
          </c:spPr>
          <c:marker>
            <c:symbol val="none"/>
          </c:marker>
          <c:cat>
            <c:numRef>
              <c:f>Sheet1!$C$232:$C$340</c:f>
              <c:numCache>
                <c:formatCode>h:mm:ss</c:formatCode>
                <c:ptCount val="109"/>
                <c:pt idx="0">
                  <c:v>6.7592592592592591E-3</c:v>
                </c:pt>
                <c:pt idx="1">
                  <c:v>1.3703703703703704E-2</c:v>
                </c:pt>
                <c:pt idx="2">
                  <c:v>2.0648148148148148E-2</c:v>
                </c:pt>
                <c:pt idx="3">
                  <c:v>2.7592592592592596E-2</c:v>
                </c:pt>
                <c:pt idx="4">
                  <c:v>3.453703703703704E-2</c:v>
                </c:pt>
                <c:pt idx="5">
                  <c:v>4.148148148148148E-2</c:v>
                </c:pt>
                <c:pt idx="6">
                  <c:v>4.8425925925925928E-2</c:v>
                </c:pt>
                <c:pt idx="7">
                  <c:v>5.5370370370370368E-2</c:v>
                </c:pt>
                <c:pt idx="8">
                  <c:v>6.2314814814814816E-2</c:v>
                </c:pt>
                <c:pt idx="9">
                  <c:v>6.9259259259259257E-2</c:v>
                </c:pt>
                <c:pt idx="10">
                  <c:v>7.6203703703703704E-2</c:v>
                </c:pt>
                <c:pt idx="11">
                  <c:v>8.3148148148148152E-2</c:v>
                </c:pt>
                <c:pt idx="12">
                  <c:v>9.0092592592592599E-2</c:v>
                </c:pt>
                <c:pt idx="13">
                  <c:v>9.7037037037037033E-2</c:v>
                </c:pt>
                <c:pt idx="14">
                  <c:v>0.10398148148148149</c:v>
                </c:pt>
                <c:pt idx="15">
                  <c:v>0.11092592592592593</c:v>
                </c:pt>
                <c:pt idx="16">
                  <c:v>0.11787037037037036</c:v>
                </c:pt>
                <c:pt idx="17">
                  <c:v>0.12481481481481482</c:v>
                </c:pt>
                <c:pt idx="18">
                  <c:v>0.13175925925925927</c:v>
                </c:pt>
                <c:pt idx="19">
                  <c:v>0.13870370370370369</c:v>
                </c:pt>
                <c:pt idx="20">
                  <c:v>0.14564814814814817</c:v>
                </c:pt>
                <c:pt idx="21">
                  <c:v>0.15259259259259259</c:v>
                </c:pt>
                <c:pt idx="22">
                  <c:v>0.15953703703703703</c:v>
                </c:pt>
                <c:pt idx="23">
                  <c:v>0.16648148148148148</c:v>
                </c:pt>
                <c:pt idx="24">
                  <c:v>0.1734259259259259</c:v>
                </c:pt>
                <c:pt idx="25">
                  <c:v>0.18037037037037038</c:v>
                </c:pt>
                <c:pt idx="26">
                  <c:v>0.18731481481481482</c:v>
                </c:pt>
                <c:pt idx="27">
                  <c:v>0.19425925925925927</c:v>
                </c:pt>
                <c:pt idx="28">
                  <c:v>0.20120370370370369</c:v>
                </c:pt>
                <c:pt idx="29">
                  <c:v>0.20814814814814817</c:v>
                </c:pt>
                <c:pt idx="30">
                  <c:v>0.21509259259259259</c:v>
                </c:pt>
                <c:pt idx="31">
                  <c:v>0.22203703703703703</c:v>
                </c:pt>
                <c:pt idx="32">
                  <c:v>0.22898148148148148</c:v>
                </c:pt>
                <c:pt idx="33">
                  <c:v>0.23592592592592596</c:v>
                </c:pt>
                <c:pt idx="34">
                  <c:v>0.24287037037037038</c:v>
                </c:pt>
                <c:pt idx="35">
                  <c:v>0.24981481481481482</c:v>
                </c:pt>
                <c:pt idx="36">
                  <c:v>0.25675925925925924</c:v>
                </c:pt>
                <c:pt idx="37">
                  <c:v>0.26370370370370372</c:v>
                </c:pt>
                <c:pt idx="38">
                  <c:v>0.27064814814814814</c:v>
                </c:pt>
                <c:pt idx="39">
                  <c:v>0.27759259259259261</c:v>
                </c:pt>
                <c:pt idx="40">
                  <c:v>0.28453703703703703</c:v>
                </c:pt>
                <c:pt idx="41">
                  <c:v>0.29148148148148151</c:v>
                </c:pt>
                <c:pt idx="42">
                  <c:v>0.29842592592592593</c:v>
                </c:pt>
                <c:pt idx="43">
                  <c:v>0.30537037037037035</c:v>
                </c:pt>
                <c:pt idx="44">
                  <c:v>0.31231481481481482</c:v>
                </c:pt>
                <c:pt idx="45">
                  <c:v>0.3192592592592593</c:v>
                </c:pt>
                <c:pt idx="46">
                  <c:v>0.32620370370370372</c:v>
                </c:pt>
                <c:pt idx="47">
                  <c:v>0.33314814814814814</c:v>
                </c:pt>
                <c:pt idx="48">
                  <c:v>0.34009259259259261</c:v>
                </c:pt>
                <c:pt idx="49">
                  <c:v>0.34703703703703703</c:v>
                </c:pt>
                <c:pt idx="50">
                  <c:v>0.35398148148148145</c:v>
                </c:pt>
                <c:pt idx="51">
                  <c:v>0.36092592592592593</c:v>
                </c:pt>
                <c:pt idx="52">
                  <c:v>0.36787037037037035</c:v>
                </c:pt>
                <c:pt idx="53">
                  <c:v>0.37481481481481477</c:v>
                </c:pt>
                <c:pt idx="54">
                  <c:v>0.3817592592592593</c:v>
                </c:pt>
                <c:pt idx="55">
                  <c:v>0.38870370370370372</c:v>
                </c:pt>
                <c:pt idx="56">
                  <c:v>0.39564814814814814</c:v>
                </c:pt>
                <c:pt idx="57">
                  <c:v>0.40259259259259261</c:v>
                </c:pt>
                <c:pt idx="58">
                  <c:v>0.40953703703703703</c:v>
                </c:pt>
                <c:pt idx="59">
                  <c:v>0.41648148148148145</c:v>
                </c:pt>
                <c:pt idx="60">
                  <c:v>0.42342592592592593</c:v>
                </c:pt>
                <c:pt idx="61">
                  <c:v>0.43037037037037035</c:v>
                </c:pt>
                <c:pt idx="62">
                  <c:v>0.43731481481481477</c:v>
                </c:pt>
                <c:pt idx="63">
                  <c:v>0.4442592592592593</c:v>
                </c:pt>
                <c:pt idx="64">
                  <c:v>0.45120370370370372</c:v>
                </c:pt>
                <c:pt idx="65">
                  <c:v>0.45814814814814814</c:v>
                </c:pt>
                <c:pt idx="66">
                  <c:v>0.46509259259259261</c:v>
                </c:pt>
                <c:pt idx="67">
                  <c:v>0.47203703703703703</c:v>
                </c:pt>
                <c:pt idx="68">
                  <c:v>0.47898148148148145</c:v>
                </c:pt>
                <c:pt idx="69">
                  <c:v>0.48592592592592593</c:v>
                </c:pt>
                <c:pt idx="70">
                  <c:v>0.49287037037037035</c:v>
                </c:pt>
                <c:pt idx="71">
                  <c:v>0.49981481481481477</c:v>
                </c:pt>
                <c:pt idx="72">
                  <c:v>0.50675925925925924</c:v>
                </c:pt>
                <c:pt idx="73">
                  <c:v>0.51370370370370366</c:v>
                </c:pt>
                <c:pt idx="74">
                  <c:v>0.52064814814814808</c:v>
                </c:pt>
                <c:pt idx="75">
                  <c:v>0.52759259259259261</c:v>
                </c:pt>
                <c:pt idx="76">
                  <c:v>0.53453703703703703</c:v>
                </c:pt>
                <c:pt idx="77">
                  <c:v>0.54148148148148145</c:v>
                </c:pt>
                <c:pt idx="78">
                  <c:v>0.54842592592592598</c:v>
                </c:pt>
                <c:pt idx="79">
                  <c:v>0.5553703703703704</c:v>
                </c:pt>
                <c:pt idx="80">
                  <c:v>0.56231481481481482</c:v>
                </c:pt>
                <c:pt idx="81">
                  <c:v>0.56925925925925924</c:v>
                </c:pt>
                <c:pt idx="82">
                  <c:v>0.57620370370370366</c:v>
                </c:pt>
                <c:pt idx="83">
                  <c:v>0.58314814814814808</c:v>
                </c:pt>
                <c:pt idx="84">
                  <c:v>0.59009259259259261</c:v>
                </c:pt>
                <c:pt idx="85">
                  <c:v>0.59703703703703703</c:v>
                </c:pt>
                <c:pt idx="86">
                  <c:v>0.60398148148148145</c:v>
                </c:pt>
                <c:pt idx="87">
                  <c:v>0.61092592592592598</c:v>
                </c:pt>
                <c:pt idx="88">
                  <c:v>0.6178703703703704</c:v>
                </c:pt>
                <c:pt idx="89">
                  <c:v>0.62481481481481482</c:v>
                </c:pt>
                <c:pt idx="90">
                  <c:v>0.63175925925925924</c:v>
                </c:pt>
                <c:pt idx="91">
                  <c:v>0.63870370370370366</c:v>
                </c:pt>
                <c:pt idx="92">
                  <c:v>0.64564814814814808</c:v>
                </c:pt>
                <c:pt idx="93">
                  <c:v>0.65259259259259261</c:v>
                </c:pt>
                <c:pt idx="94">
                  <c:v>0.65953703703703703</c:v>
                </c:pt>
                <c:pt idx="95">
                  <c:v>0.66648148148148145</c:v>
                </c:pt>
                <c:pt idx="96">
                  <c:v>0.67342592592592598</c:v>
                </c:pt>
                <c:pt idx="97">
                  <c:v>0.6803703703703704</c:v>
                </c:pt>
                <c:pt idx="98">
                  <c:v>0.68731481481481482</c:v>
                </c:pt>
                <c:pt idx="99">
                  <c:v>0.69425925925925924</c:v>
                </c:pt>
                <c:pt idx="100">
                  <c:v>0.70120370370370377</c:v>
                </c:pt>
                <c:pt idx="101">
                  <c:v>0.70814814814814808</c:v>
                </c:pt>
                <c:pt idx="102">
                  <c:v>0.71509259259259261</c:v>
                </c:pt>
                <c:pt idx="103">
                  <c:v>0.72203703703703714</c:v>
                </c:pt>
                <c:pt idx="104">
                  <c:v>0.72898148148148145</c:v>
                </c:pt>
                <c:pt idx="105">
                  <c:v>0.73592592592592598</c:v>
                </c:pt>
                <c:pt idx="106">
                  <c:v>0.7428703703703704</c:v>
                </c:pt>
                <c:pt idx="107">
                  <c:v>0.74981481481481482</c:v>
                </c:pt>
                <c:pt idx="108">
                  <c:v>0.75675925925925924</c:v>
                </c:pt>
              </c:numCache>
            </c:numRef>
          </c:cat>
          <c:val>
            <c:numRef>
              <c:f>Sheet1!$D$232:$D$279</c:f>
              <c:numCache>
                <c:formatCode>General</c:formatCode>
                <c:ptCount val="48"/>
                <c:pt idx="0">
                  <c:v>11000</c:v>
                </c:pt>
                <c:pt idx="1">
                  <c:v>7785.7142857142853</c:v>
                </c:pt>
                <c:pt idx="2">
                  <c:v>3785.7142857142858</c:v>
                </c:pt>
                <c:pt idx="3">
                  <c:v>1600</c:v>
                </c:pt>
                <c:pt idx="4">
                  <c:v>4125</c:v>
                </c:pt>
                <c:pt idx="5">
                  <c:v>6529.411764705882</c:v>
                </c:pt>
                <c:pt idx="6">
                  <c:v>2388.8888888888891</c:v>
                </c:pt>
                <c:pt idx="7">
                  <c:v>7611.1111111111113</c:v>
                </c:pt>
                <c:pt idx="8">
                  <c:v>6250</c:v>
                </c:pt>
                <c:pt idx="9">
                  <c:v>4666.6666666666661</c:v>
                </c:pt>
                <c:pt idx="10">
                  <c:v>6238.0952380952376</c:v>
                </c:pt>
                <c:pt idx="11">
                  <c:v>2500</c:v>
                </c:pt>
                <c:pt idx="12">
                  <c:v>6000</c:v>
                </c:pt>
                <c:pt idx="13">
                  <c:v>6640</c:v>
                </c:pt>
                <c:pt idx="14">
                  <c:v>4692.3076923076924</c:v>
                </c:pt>
                <c:pt idx="15">
                  <c:v>4296.2962962962965</c:v>
                </c:pt>
                <c:pt idx="16">
                  <c:v>3571.4285714285716</c:v>
                </c:pt>
                <c:pt idx="17">
                  <c:v>2666.666666666667</c:v>
                </c:pt>
                <c:pt idx="18">
                  <c:v>3677.4193548387098</c:v>
                </c:pt>
                <c:pt idx="19">
                  <c:v>2969.6969696969695</c:v>
                </c:pt>
                <c:pt idx="20">
                  <c:v>4941.1764705882351</c:v>
                </c:pt>
                <c:pt idx="21">
                  <c:v>2805.5555555555557</c:v>
                </c:pt>
                <c:pt idx="22">
                  <c:v>4675.6756756756758</c:v>
                </c:pt>
                <c:pt idx="23">
                  <c:v>4512.8205128205127</c:v>
                </c:pt>
                <c:pt idx="24">
                  <c:v>4707.3170731707314</c:v>
                </c:pt>
                <c:pt idx="25">
                  <c:v>3380.9523809523807</c:v>
                </c:pt>
                <c:pt idx="26">
                  <c:v>5136.3636363636369</c:v>
                </c:pt>
                <c:pt idx="27">
                  <c:v>3239.130434782609</c:v>
                </c:pt>
                <c:pt idx="28">
                  <c:v>4340.4255319148933</c:v>
                </c:pt>
                <c:pt idx="29">
                  <c:v>2469.3877551020405</c:v>
                </c:pt>
                <c:pt idx="30">
                  <c:v>3803.9215686274511</c:v>
                </c:pt>
                <c:pt idx="31">
                  <c:v>2711.5384615384619</c:v>
                </c:pt>
                <c:pt idx="32">
                  <c:v>3555.5555555555557</c:v>
                </c:pt>
                <c:pt idx="33">
                  <c:v>3321.4285714285716</c:v>
                </c:pt>
                <c:pt idx="34">
                  <c:v>5051.7241379310344</c:v>
                </c:pt>
                <c:pt idx="35">
                  <c:v>3934.4262295081967</c:v>
                </c:pt>
                <c:pt idx="36">
                  <c:v>4435.4838709677424</c:v>
                </c:pt>
                <c:pt idx="37">
                  <c:v>3953.8461538461538</c:v>
                </c:pt>
                <c:pt idx="38">
                  <c:v>4208.9552238805963</c:v>
                </c:pt>
                <c:pt idx="39">
                  <c:v>4257.1428571428569</c:v>
                </c:pt>
                <c:pt idx="40">
                  <c:v>3972.6027397260277</c:v>
                </c:pt>
                <c:pt idx="41">
                  <c:v>4181.818181818182</c:v>
                </c:pt>
                <c:pt idx="42">
                  <c:v>3679.012345679012</c:v>
                </c:pt>
                <c:pt idx="43">
                  <c:v>3255.8139534883721</c:v>
                </c:pt>
                <c:pt idx="44">
                  <c:v>4000</c:v>
                </c:pt>
                <c:pt idx="45">
                  <c:v>2666.6666666666665</c:v>
                </c:pt>
                <c:pt idx="46">
                  <c:v>3831.6831683168316</c:v>
                </c:pt>
                <c:pt idx="47">
                  <c:v>3358.4905660377358</c:v>
                </c:pt>
              </c:numCache>
            </c:numRef>
          </c:val>
          <c:smooth val="1"/>
        </c:ser>
        <c:ser>
          <c:idx val="1"/>
          <c:order val="1"/>
          <c:tx>
            <c:v>2 micromolar aTc</c:v>
          </c:tx>
          <c:spPr>
            <a:ln w="63500"/>
          </c:spPr>
          <c:marker>
            <c:symbol val="none"/>
          </c:marker>
          <c:cat>
            <c:numRef>
              <c:f>Sheet1!$C$232:$C$340</c:f>
              <c:numCache>
                <c:formatCode>h:mm:ss</c:formatCode>
                <c:ptCount val="109"/>
                <c:pt idx="0">
                  <c:v>6.7592592592592591E-3</c:v>
                </c:pt>
                <c:pt idx="1">
                  <c:v>1.3703703703703704E-2</c:v>
                </c:pt>
                <c:pt idx="2">
                  <c:v>2.0648148148148148E-2</c:v>
                </c:pt>
                <c:pt idx="3">
                  <c:v>2.7592592592592596E-2</c:v>
                </c:pt>
                <c:pt idx="4">
                  <c:v>3.453703703703704E-2</c:v>
                </c:pt>
                <c:pt idx="5">
                  <c:v>4.148148148148148E-2</c:v>
                </c:pt>
                <c:pt idx="6">
                  <c:v>4.8425925925925928E-2</c:v>
                </c:pt>
                <c:pt idx="7">
                  <c:v>5.5370370370370368E-2</c:v>
                </c:pt>
                <c:pt idx="8">
                  <c:v>6.2314814814814816E-2</c:v>
                </c:pt>
                <c:pt idx="9">
                  <c:v>6.9259259259259257E-2</c:v>
                </c:pt>
                <c:pt idx="10">
                  <c:v>7.6203703703703704E-2</c:v>
                </c:pt>
                <c:pt idx="11">
                  <c:v>8.3148148148148152E-2</c:v>
                </c:pt>
                <c:pt idx="12">
                  <c:v>9.0092592592592599E-2</c:v>
                </c:pt>
                <c:pt idx="13">
                  <c:v>9.7037037037037033E-2</c:v>
                </c:pt>
                <c:pt idx="14">
                  <c:v>0.10398148148148149</c:v>
                </c:pt>
                <c:pt idx="15">
                  <c:v>0.11092592592592593</c:v>
                </c:pt>
                <c:pt idx="16">
                  <c:v>0.11787037037037036</c:v>
                </c:pt>
                <c:pt idx="17">
                  <c:v>0.12481481481481482</c:v>
                </c:pt>
                <c:pt idx="18">
                  <c:v>0.13175925925925927</c:v>
                </c:pt>
                <c:pt idx="19">
                  <c:v>0.13870370370370369</c:v>
                </c:pt>
                <c:pt idx="20">
                  <c:v>0.14564814814814817</c:v>
                </c:pt>
                <c:pt idx="21">
                  <c:v>0.15259259259259259</c:v>
                </c:pt>
                <c:pt idx="22">
                  <c:v>0.15953703703703703</c:v>
                </c:pt>
                <c:pt idx="23">
                  <c:v>0.16648148148148148</c:v>
                </c:pt>
                <c:pt idx="24">
                  <c:v>0.1734259259259259</c:v>
                </c:pt>
                <c:pt idx="25">
                  <c:v>0.18037037037037038</c:v>
                </c:pt>
                <c:pt idx="26">
                  <c:v>0.18731481481481482</c:v>
                </c:pt>
                <c:pt idx="27">
                  <c:v>0.19425925925925927</c:v>
                </c:pt>
                <c:pt idx="28">
                  <c:v>0.20120370370370369</c:v>
                </c:pt>
                <c:pt idx="29">
                  <c:v>0.20814814814814817</c:v>
                </c:pt>
                <c:pt idx="30">
                  <c:v>0.21509259259259259</c:v>
                </c:pt>
                <c:pt idx="31">
                  <c:v>0.22203703703703703</c:v>
                </c:pt>
                <c:pt idx="32">
                  <c:v>0.22898148148148148</c:v>
                </c:pt>
                <c:pt idx="33">
                  <c:v>0.23592592592592596</c:v>
                </c:pt>
                <c:pt idx="34">
                  <c:v>0.24287037037037038</c:v>
                </c:pt>
                <c:pt idx="35">
                  <c:v>0.24981481481481482</c:v>
                </c:pt>
                <c:pt idx="36">
                  <c:v>0.25675925925925924</c:v>
                </c:pt>
                <c:pt idx="37">
                  <c:v>0.26370370370370372</c:v>
                </c:pt>
                <c:pt idx="38">
                  <c:v>0.27064814814814814</c:v>
                </c:pt>
                <c:pt idx="39">
                  <c:v>0.27759259259259261</c:v>
                </c:pt>
                <c:pt idx="40">
                  <c:v>0.28453703703703703</c:v>
                </c:pt>
                <c:pt idx="41">
                  <c:v>0.29148148148148151</c:v>
                </c:pt>
                <c:pt idx="42">
                  <c:v>0.29842592592592593</c:v>
                </c:pt>
                <c:pt idx="43">
                  <c:v>0.30537037037037035</c:v>
                </c:pt>
                <c:pt idx="44">
                  <c:v>0.31231481481481482</c:v>
                </c:pt>
                <c:pt idx="45">
                  <c:v>0.3192592592592593</c:v>
                </c:pt>
                <c:pt idx="46">
                  <c:v>0.32620370370370372</c:v>
                </c:pt>
                <c:pt idx="47">
                  <c:v>0.33314814814814814</c:v>
                </c:pt>
                <c:pt idx="48">
                  <c:v>0.34009259259259261</c:v>
                </c:pt>
                <c:pt idx="49">
                  <c:v>0.34703703703703703</c:v>
                </c:pt>
                <c:pt idx="50">
                  <c:v>0.35398148148148145</c:v>
                </c:pt>
                <c:pt idx="51">
                  <c:v>0.36092592592592593</c:v>
                </c:pt>
                <c:pt idx="52">
                  <c:v>0.36787037037037035</c:v>
                </c:pt>
                <c:pt idx="53">
                  <c:v>0.37481481481481477</c:v>
                </c:pt>
                <c:pt idx="54">
                  <c:v>0.3817592592592593</c:v>
                </c:pt>
                <c:pt idx="55">
                  <c:v>0.38870370370370372</c:v>
                </c:pt>
                <c:pt idx="56">
                  <c:v>0.39564814814814814</c:v>
                </c:pt>
                <c:pt idx="57">
                  <c:v>0.40259259259259261</c:v>
                </c:pt>
                <c:pt idx="58">
                  <c:v>0.40953703703703703</c:v>
                </c:pt>
                <c:pt idx="59">
                  <c:v>0.41648148148148145</c:v>
                </c:pt>
                <c:pt idx="60">
                  <c:v>0.42342592592592593</c:v>
                </c:pt>
                <c:pt idx="61">
                  <c:v>0.43037037037037035</c:v>
                </c:pt>
                <c:pt idx="62">
                  <c:v>0.43731481481481477</c:v>
                </c:pt>
                <c:pt idx="63">
                  <c:v>0.4442592592592593</c:v>
                </c:pt>
                <c:pt idx="64">
                  <c:v>0.45120370370370372</c:v>
                </c:pt>
                <c:pt idx="65">
                  <c:v>0.45814814814814814</c:v>
                </c:pt>
                <c:pt idx="66">
                  <c:v>0.46509259259259261</c:v>
                </c:pt>
                <c:pt idx="67">
                  <c:v>0.47203703703703703</c:v>
                </c:pt>
                <c:pt idx="68">
                  <c:v>0.47898148148148145</c:v>
                </c:pt>
                <c:pt idx="69">
                  <c:v>0.48592592592592593</c:v>
                </c:pt>
                <c:pt idx="70">
                  <c:v>0.49287037037037035</c:v>
                </c:pt>
                <c:pt idx="71">
                  <c:v>0.49981481481481477</c:v>
                </c:pt>
                <c:pt idx="72">
                  <c:v>0.50675925925925924</c:v>
                </c:pt>
                <c:pt idx="73">
                  <c:v>0.51370370370370366</c:v>
                </c:pt>
                <c:pt idx="74">
                  <c:v>0.52064814814814808</c:v>
                </c:pt>
                <c:pt idx="75">
                  <c:v>0.52759259259259261</c:v>
                </c:pt>
                <c:pt idx="76">
                  <c:v>0.53453703703703703</c:v>
                </c:pt>
                <c:pt idx="77">
                  <c:v>0.54148148148148145</c:v>
                </c:pt>
                <c:pt idx="78">
                  <c:v>0.54842592592592598</c:v>
                </c:pt>
                <c:pt idx="79">
                  <c:v>0.5553703703703704</c:v>
                </c:pt>
                <c:pt idx="80">
                  <c:v>0.56231481481481482</c:v>
                </c:pt>
                <c:pt idx="81">
                  <c:v>0.56925925925925924</c:v>
                </c:pt>
                <c:pt idx="82">
                  <c:v>0.57620370370370366</c:v>
                </c:pt>
                <c:pt idx="83">
                  <c:v>0.58314814814814808</c:v>
                </c:pt>
                <c:pt idx="84">
                  <c:v>0.59009259259259261</c:v>
                </c:pt>
                <c:pt idx="85">
                  <c:v>0.59703703703703703</c:v>
                </c:pt>
                <c:pt idx="86">
                  <c:v>0.60398148148148145</c:v>
                </c:pt>
                <c:pt idx="87">
                  <c:v>0.61092592592592598</c:v>
                </c:pt>
                <c:pt idx="88">
                  <c:v>0.6178703703703704</c:v>
                </c:pt>
                <c:pt idx="89">
                  <c:v>0.62481481481481482</c:v>
                </c:pt>
                <c:pt idx="90">
                  <c:v>0.63175925925925924</c:v>
                </c:pt>
                <c:pt idx="91">
                  <c:v>0.63870370370370366</c:v>
                </c:pt>
                <c:pt idx="92">
                  <c:v>0.64564814814814808</c:v>
                </c:pt>
                <c:pt idx="93">
                  <c:v>0.65259259259259261</c:v>
                </c:pt>
                <c:pt idx="94">
                  <c:v>0.65953703703703703</c:v>
                </c:pt>
                <c:pt idx="95">
                  <c:v>0.66648148148148145</c:v>
                </c:pt>
                <c:pt idx="96">
                  <c:v>0.67342592592592598</c:v>
                </c:pt>
                <c:pt idx="97">
                  <c:v>0.6803703703703704</c:v>
                </c:pt>
                <c:pt idx="98">
                  <c:v>0.68731481481481482</c:v>
                </c:pt>
                <c:pt idx="99">
                  <c:v>0.69425925925925924</c:v>
                </c:pt>
                <c:pt idx="100">
                  <c:v>0.70120370370370377</c:v>
                </c:pt>
                <c:pt idx="101">
                  <c:v>0.70814814814814808</c:v>
                </c:pt>
                <c:pt idx="102">
                  <c:v>0.71509259259259261</c:v>
                </c:pt>
                <c:pt idx="103">
                  <c:v>0.72203703703703714</c:v>
                </c:pt>
                <c:pt idx="104">
                  <c:v>0.72898148148148145</c:v>
                </c:pt>
                <c:pt idx="105">
                  <c:v>0.73592592592592598</c:v>
                </c:pt>
                <c:pt idx="106">
                  <c:v>0.7428703703703704</c:v>
                </c:pt>
                <c:pt idx="107">
                  <c:v>0.74981481481481482</c:v>
                </c:pt>
                <c:pt idx="108">
                  <c:v>0.75675925925925924</c:v>
                </c:pt>
              </c:numCache>
            </c:numRef>
          </c:cat>
          <c:val>
            <c:numRef>
              <c:f>Sheet1!$E$232:$E$279</c:f>
              <c:numCache>
                <c:formatCode>General</c:formatCode>
                <c:ptCount val="48"/>
                <c:pt idx="0">
                  <c:v>15714.285714285714</c:v>
                </c:pt>
                <c:pt idx="1">
                  <c:v>17857.142857142855</c:v>
                </c:pt>
                <c:pt idx="2">
                  <c:v>20500</c:v>
                </c:pt>
                <c:pt idx="3">
                  <c:v>25133.333333333336</c:v>
                </c:pt>
                <c:pt idx="4">
                  <c:v>26333.333333333336</c:v>
                </c:pt>
                <c:pt idx="5">
                  <c:v>33466.666666666672</c:v>
                </c:pt>
                <c:pt idx="6">
                  <c:v>34625</c:v>
                </c:pt>
                <c:pt idx="7">
                  <c:v>40333.333333333336</c:v>
                </c:pt>
                <c:pt idx="8">
                  <c:v>41666.666666666672</c:v>
                </c:pt>
                <c:pt idx="9">
                  <c:v>41200</c:v>
                </c:pt>
                <c:pt idx="10">
                  <c:v>41533.333333333336</c:v>
                </c:pt>
                <c:pt idx="11">
                  <c:v>39400</c:v>
                </c:pt>
                <c:pt idx="12">
                  <c:v>39800</c:v>
                </c:pt>
                <c:pt idx="13">
                  <c:v>42200</c:v>
                </c:pt>
                <c:pt idx="14">
                  <c:v>40250</c:v>
                </c:pt>
                <c:pt idx="15">
                  <c:v>41375</c:v>
                </c:pt>
                <c:pt idx="16">
                  <c:v>37312.5</c:v>
                </c:pt>
                <c:pt idx="17">
                  <c:v>41375</c:v>
                </c:pt>
                <c:pt idx="18">
                  <c:v>38687.5</c:v>
                </c:pt>
                <c:pt idx="19">
                  <c:v>37187.5</c:v>
                </c:pt>
                <c:pt idx="20">
                  <c:v>38058.823529411762</c:v>
                </c:pt>
                <c:pt idx="21">
                  <c:v>37470.588235294112</c:v>
                </c:pt>
                <c:pt idx="22">
                  <c:v>32722.222222222226</c:v>
                </c:pt>
                <c:pt idx="23">
                  <c:v>34944.444444444445</c:v>
                </c:pt>
                <c:pt idx="24">
                  <c:v>35111.111111111117</c:v>
                </c:pt>
                <c:pt idx="25">
                  <c:v>35944.444444444445</c:v>
                </c:pt>
                <c:pt idx="26">
                  <c:v>37166.666666666672</c:v>
                </c:pt>
                <c:pt idx="27">
                  <c:v>37777.777777777781</c:v>
                </c:pt>
                <c:pt idx="28">
                  <c:v>36333.333333333336</c:v>
                </c:pt>
                <c:pt idx="29">
                  <c:v>36888.888888888891</c:v>
                </c:pt>
                <c:pt idx="30">
                  <c:v>34315.789473684214</c:v>
                </c:pt>
                <c:pt idx="31">
                  <c:v>34631.57894736842</c:v>
                </c:pt>
                <c:pt idx="32">
                  <c:v>35526.315789473687</c:v>
                </c:pt>
                <c:pt idx="33">
                  <c:v>34100</c:v>
                </c:pt>
                <c:pt idx="34">
                  <c:v>33100</c:v>
                </c:pt>
                <c:pt idx="35">
                  <c:v>32500</c:v>
                </c:pt>
                <c:pt idx="36">
                  <c:v>34523.809523809519</c:v>
                </c:pt>
                <c:pt idx="37">
                  <c:v>33142.857142857138</c:v>
                </c:pt>
                <c:pt idx="38">
                  <c:v>29818.18181818182</c:v>
                </c:pt>
                <c:pt idx="39">
                  <c:v>33636.36363636364</c:v>
                </c:pt>
                <c:pt idx="40">
                  <c:v>33227.272727272728</c:v>
                </c:pt>
                <c:pt idx="41">
                  <c:v>34521.739130434784</c:v>
                </c:pt>
                <c:pt idx="42">
                  <c:v>31458.333333333332</c:v>
                </c:pt>
                <c:pt idx="43">
                  <c:v>31541.666666666664</c:v>
                </c:pt>
                <c:pt idx="44">
                  <c:v>27880</c:v>
                </c:pt>
                <c:pt idx="45">
                  <c:v>28153.846153846156</c:v>
                </c:pt>
                <c:pt idx="46">
                  <c:v>26074.074074074073</c:v>
                </c:pt>
                <c:pt idx="47">
                  <c:v>29000</c:v>
                </c:pt>
              </c:numCache>
            </c:numRef>
          </c:val>
          <c:smooth val="1"/>
        </c:ser>
        <c:ser>
          <c:idx val="4"/>
          <c:order val="2"/>
          <c:tx>
            <c:v>2 micromolar aTc+10 mM IPTG</c:v>
          </c:tx>
          <c:spPr>
            <a:ln w="63500">
              <a:solidFill>
                <a:schemeClr val="accent6"/>
              </a:solidFill>
            </a:ln>
          </c:spPr>
          <c:marker>
            <c:symbol val="none"/>
          </c:marker>
          <c:cat>
            <c:numRef>
              <c:f>Sheet1!$C$232:$C$340</c:f>
              <c:numCache>
                <c:formatCode>h:mm:ss</c:formatCode>
                <c:ptCount val="109"/>
                <c:pt idx="0">
                  <c:v>6.7592592592592591E-3</c:v>
                </c:pt>
                <c:pt idx="1">
                  <c:v>1.3703703703703704E-2</c:v>
                </c:pt>
                <c:pt idx="2">
                  <c:v>2.0648148148148148E-2</c:v>
                </c:pt>
                <c:pt idx="3">
                  <c:v>2.7592592592592596E-2</c:v>
                </c:pt>
                <c:pt idx="4">
                  <c:v>3.453703703703704E-2</c:v>
                </c:pt>
                <c:pt idx="5">
                  <c:v>4.148148148148148E-2</c:v>
                </c:pt>
                <c:pt idx="6">
                  <c:v>4.8425925925925928E-2</c:v>
                </c:pt>
                <c:pt idx="7">
                  <c:v>5.5370370370370368E-2</c:v>
                </c:pt>
                <c:pt idx="8">
                  <c:v>6.2314814814814816E-2</c:v>
                </c:pt>
                <c:pt idx="9">
                  <c:v>6.9259259259259257E-2</c:v>
                </c:pt>
                <c:pt idx="10">
                  <c:v>7.6203703703703704E-2</c:v>
                </c:pt>
                <c:pt idx="11">
                  <c:v>8.3148148148148152E-2</c:v>
                </c:pt>
                <c:pt idx="12">
                  <c:v>9.0092592592592599E-2</c:v>
                </c:pt>
                <c:pt idx="13">
                  <c:v>9.7037037037037033E-2</c:v>
                </c:pt>
                <c:pt idx="14">
                  <c:v>0.10398148148148149</c:v>
                </c:pt>
                <c:pt idx="15">
                  <c:v>0.11092592592592593</c:v>
                </c:pt>
                <c:pt idx="16">
                  <c:v>0.11787037037037036</c:v>
                </c:pt>
                <c:pt idx="17">
                  <c:v>0.12481481481481482</c:v>
                </c:pt>
                <c:pt idx="18">
                  <c:v>0.13175925925925927</c:v>
                </c:pt>
                <c:pt idx="19">
                  <c:v>0.13870370370370369</c:v>
                </c:pt>
                <c:pt idx="20">
                  <c:v>0.14564814814814817</c:v>
                </c:pt>
                <c:pt idx="21">
                  <c:v>0.15259259259259259</c:v>
                </c:pt>
                <c:pt idx="22">
                  <c:v>0.15953703703703703</c:v>
                </c:pt>
                <c:pt idx="23">
                  <c:v>0.16648148148148148</c:v>
                </c:pt>
                <c:pt idx="24">
                  <c:v>0.1734259259259259</c:v>
                </c:pt>
                <c:pt idx="25">
                  <c:v>0.18037037037037038</c:v>
                </c:pt>
                <c:pt idx="26">
                  <c:v>0.18731481481481482</c:v>
                </c:pt>
                <c:pt idx="27">
                  <c:v>0.19425925925925927</c:v>
                </c:pt>
                <c:pt idx="28">
                  <c:v>0.20120370370370369</c:v>
                </c:pt>
                <c:pt idx="29">
                  <c:v>0.20814814814814817</c:v>
                </c:pt>
                <c:pt idx="30">
                  <c:v>0.21509259259259259</c:v>
                </c:pt>
                <c:pt idx="31">
                  <c:v>0.22203703703703703</c:v>
                </c:pt>
                <c:pt idx="32">
                  <c:v>0.22898148148148148</c:v>
                </c:pt>
                <c:pt idx="33">
                  <c:v>0.23592592592592596</c:v>
                </c:pt>
                <c:pt idx="34">
                  <c:v>0.24287037037037038</c:v>
                </c:pt>
                <c:pt idx="35">
                  <c:v>0.24981481481481482</c:v>
                </c:pt>
                <c:pt idx="36">
                  <c:v>0.25675925925925924</c:v>
                </c:pt>
                <c:pt idx="37">
                  <c:v>0.26370370370370372</c:v>
                </c:pt>
                <c:pt idx="38">
                  <c:v>0.27064814814814814</c:v>
                </c:pt>
                <c:pt idx="39">
                  <c:v>0.27759259259259261</c:v>
                </c:pt>
                <c:pt idx="40">
                  <c:v>0.28453703703703703</c:v>
                </c:pt>
                <c:pt idx="41">
                  <c:v>0.29148148148148151</c:v>
                </c:pt>
                <c:pt idx="42">
                  <c:v>0.29842592592592593</c:v>
                </c:pt>
                <c:pt idx="43">
                  <c:v>0.30537037037037035</c:v>
                </c:pt>
                <c:pt idx="44">
                  <c:v>0.31231481481481482</c:v>
                </c:pt>
                <c:pt idx="45">
                  <c:v>0.3192592592592593</c:v>
                </c:pt>
                <c:pt idx="46">
                  <c:v>0.32620370370370372</c:v>
                </c:pt>
                <c:pt idx="47">
                  <c:v>0.33314814814814814</c:v>
                </c:pt>
                <c:pt idx="48">
                  <c:v>0.34009259259259261</c:v>
                </c:pt>
                <c:pt idx="49">
                  <c:v>0.34703703703703703</c:v>
                </c:pt>
                <c:pt idx="50">
                  <c:v>0.35398148148148145</c:v>
                </c:pt>
                <c:pt idx="51">
                  <c:v>0.36092592592592593</c:v>
                </c:pt>
                <c:pt idx="52">
                  <c:v>0.36787037037037035</c:v>
                </c:pt>
                <c:pt idx="53">
                  <c:v>0.37481481481481477</c:v>
                </c:pt>
                <c:pt idx="54">
                  <c:v>0.3817592592592593</c:v>
                </c:pt>
                <c:pt idx="55">
                  <c:v>0.38870370370370372</c:v>
                </c:pt>
                <c:pt idx="56">
                  <c:v>0.39564814814814814</c:v>
                </c:pt>
                <c:pt idx="57">
                  <c:v>0.40259259259259261</c:v>
                </c:pt>
                <c:pt idx="58">
                  <c:v>0.40953703703703703</c:v>
                </c:pt>
                <c:pt idx="59">
                  <c:v>0.41648148148148145</c:v>
                </c:pt>
                <c:pt idx="60">
                  <c:v>0.42342592592592593</c:v>
                </c:pt>
                <c:pt idx="61">
                  <c:v>0.43037037037037035</c:v>
                </c:pt>
                <c:pt idx="62">
                  <c:v>0.43731481481481477</c:v>
                </c:pt>
                <c:pt idx="63">
                  <c:v>0.4442592592592593</c:v>
                </c:pt>
                <c:pt idx="64">
                  <c:v>0.45120370370370372</c:v>
                </c:pt>
                <c:pt idx="65">
                  <c:v>0.45814814814814814</c:v>
                </c:pt>
                <c:pt idx="66">
                  <c:v>0.46509259259259261</c:v>
                </c:pt>
                <c:pt idx="67">
                  <c:v>0.47203703703703703</c:v>
                </c:pt>
                <c:pt idx="68">
                  <c:v>0.47898148148148145</c:v>
                </c:pt>
                <c:pt idx="69">
                  <c:v>0.48592592592592593</c:v>
                </c:pt>
                <c:pt idx="70">
                  <c:v>0.49287037037037035</c:v>
                </c:pt>
                <c:pt idx="71">
                  <c:v>0.49981481481481477</c:v>
                </c:pt>
                <c:pt idx="72">
                  <c:v>0.50675925925925924</c:v>
                </c:pt>
                <c:pt idx="73">
                  <c:v>0.51370370370370366</c:v>
                </c:pt>
                <c:pt idx="74">
                  <c:v>0.52064814814814808</c:v>
                </c:pt>
                <c:pt idx="75">
                  <c:v>0.52759259259259261</c:v>
                </c:pt>
                <c:pt idx="76">
                  <c:v>0.53453703703703703</c:v>
                </c:pt>
                <c:pt idx="77">
                  <c:v>0.54148148148148145</c:v>
                </c:pt>
                <c:pt idx="78">
                  <c:v>0.54842592592592598</c:v>
                </c:pt>
                <c:pt idx="79">
                  <c:v>0.5553703703703704</c:v>
                </c:pt>
                <c:pt idx="80">
                  <c:v>0.56231481481481482</c:v>
                </c:pt>
                <c:pt idx="81">
                  <c:v>0.56925925925925924</c:v>
                </c:pt>
                <c:pt idx="82">
                  <c:v>0.57620370370370366</c:v>
                </c:pt>
                <c:pt idx="83">
                  <c:v>0.58314814814814808</c:v>
                </c:pt>
                <c:pt idx="84">
                  <c:v>0.59009259259259261</c:v>
                </c:pt>
                <c:pt idx="85">
                  <c:v>0.59703703703703703</c:v>
                </c:pt>
                <c:pt idx="86">
                  <c:v>0.60398148148148145</c:v>
                </c:pt>
                <c:pt idx="87">
                  <c:v>0.61092592592592598</c:v>
                </c:pt>
                <c:pt idx="88">
                  <c:v>0.6178703703703704</c:v>
                </c:pt>
                <c:pt idx="89">
                  <c:v>0.62481481481481482</c:v>
                </c:pt>
                <c:pt idx="90">
                  <c:v>0.63175925925925924</c:v>
                </c:pt>
                <c:pt idx="91">
                  <c:v>0.63870370370370366</c:v>
                </c:pt>
                <c:pt idx="92">
                  <c:v>0.64564814814814808</c:v>
                </c:pt>
                <c:pt idx="93">
                  <c:v>0.65259259259259261</c:v>
                </c:pt>
                <c:pt idx="94">
                  <c:v>0.65953703703703703</c:v>
                </c:pt>
                <c:pt idx="95">
                  <c:v>0.66648148148148145</c:v>
                </c:pt>
                <c:pt idx="96">
                  <c:v>0.67342592592592598</c:v>
                </c:pt>
                <c:pt idx="97">
                  <c:v>0.6803703703703704</c:v>
                </c:pt>
                <c:pt idx="98">
                  <c:v>0.68731481481481482</c:v>
                </c:pt>
                <c:pt idx="99">
                  <c:v>0.69425925925925924</c:v>
                </c:pt>
                <c:pt idx="100">
                  <c:v>0.70120370370370377</c:v>
                </c:pt>
                <c:pt idx="101">
                  <c:v>0.70814814814814808</c:v>
                </c:pt>
                <c:pt idx="102">
                  <c:v>0.71509259259259261</c:v>
                </c:pt>
                <c:pt idx="103">
                  <c:v>0.72203703703703714</c:v>
                </c:pt>
                <c:pt idx="104">
                  <c:v>0.72898148148148145</c:v>
                </c:pt>
                <c:pt idx="105">
                  <c:v>0.73592592592592598</c:v>
                </c:pt>
                <c:pt idx="106">
                  <c:v>0.7428703703703704</c:v>
                </c:pt>
                <c:pt idx="107">
                  <c:v>0.74981481481481482</c:v>
                </c:pt>
                <c:pt idx="108">
                  <c:v>0.75675925925925924</c:v>
                </c:pt>
              </c:numCache>
            </c:numRef>
          </c:cat>
          <c:val>
            <c:numRef>
              <c:f>Sheet1!$H$232:$H$279</c:f>
              <c:numCache>
                <c:formatCode>General</c:formatCode>
                <c:ptCount val="48"/>
                <c:pt idx="0">
                  <c:v>11785.714285714286</c:v>
                </c:pt>
                <c:pt idx="1">
                  <c:v>21714.285714285714</c:v>
                </c:pt>
                <c:pt idx="2">
                  <c:v>16266.666666666668</c:v>
                </c:pt>
                <c:pt idx="3">
                  <c:v>23600</c:v>
                </c:pt>
                <c:pt idx="4">
                  <c:v>21500</c:v>
                </c:pt>
                <c:pt idx="5">
                  <c:v>26000</c:v>
                </c:pt>
                <c:pt idx="6">
                  <c:v>27058.823529411762</c:v>
                </c:pt>
                <c:pt idx="7">
                  <c:v>24588.235294117647</c:v>
                </c:pt>
                <c:pt idx="8">
                  <c:v>27176.470588235294</c:v>
                </c:pt>
                <c:pt idx="9">
                  <c:v>26352.941176470587</c:v>
                </c:pt>
                <c:pt idx="10">
                  <c:v>30222.222222222226</c:v>
                </c:pt>
                <c:pt idx="11">
                  <c:v>25277.777777777781</c:v>
                </c:pt>
                <c:pt idx="12">
                  <c:v>25166.666666666668</c:v>
                </c:pt>
                <c:pt idx="13">
                  <c:v>24421.052631578947</c:v>
                </c:pt>
                <c:pt idx="14">
                  <c:v>27842.105263157897</c:v>
                </c:pt>
                <c:pt idx="15">
                  <c:v>27631.578947368424</c:v>
                </c:pt>
                <c:pt idx="16">
                  <c:v>26650</c:v>
                </c:pt>
                <c:pt idx="17">
                  <c:v>25100</c:v>
                </c:pt>
                <c:pt idx="18">
                  <c:v>23857.142857142855</c:v>
                </c:pt>
                <c:pt idx="19">
                  <c:v>27142.857142857141</c:v>
                </c:pt>
                <c:pt idx="20">
                  <c:v>21909.090909090912</c:v>
                </c:pt>
                <c:pt idx="21">
                  <c:v>23772.727272727276</c:v>
                </c:pt>
                <c:pt idx="22">
                  <c:v>23818.18181818182</c:v>
                </c:pt>
                <c:pt idx="23">
                  <c:v>19521.739130434784</c:v>
                </c:pt>
                <c:pt idx="24">
                  <c:v>20956.521739130436</c:v>
                </c:pt>
                <c:pt idx="25">
                  <c:v>20833.333333333332</c:v>
                </c:pt>
                <c:pt idx="26">
                  <c:v>24791.666666666668</c:v>
                </c:pt>
                <c:pt idx="27">
                  <c:v>18840</c:v>
                </c:pt>
                <c:pt idx="28">
                  <c:v>21360</c:v>
                </c:pt>
                <c:pt idx="29">
                  <c:v>20115.384615384617</c:v>
                </c:pt>
                <c:pt idx="30">
                  <c:v>22296.296296296296</c:v>
                </c:pt>
                <c:pt idx="31">
                  <c:v>22185.185185185186</c:v>
                </c:pt>
                <c:pt idx="32">
                  <c:v>21892.857142857141</c:v>
                </c:pt>
                <c:pt idx="33">
                  <c:v>19551.724137931033</c:v>
                </c:pt>
                <c:pt idx="34">
                  <c:v>20333.333333333336</c:v>
                </c:pt>
                <c:pt idx="35">
                  <c:v>19580.645161290322</c:v>
                </c:pt>
                <c:pt idx="36">
                  <c:v>19375</c:v>
                </c:pt>
                <c:pt idx="37">
                  <c:v>21187.5</c:v>
                </c:pt>
                <c:pt idx="38">
                  <c:v>18515.151515151516</c:v>
                </c:pt>
                <c:pt idx="39">
                  <c:v>19657.142857142855</c:v>
                </c:pt>
                <c:pt idx="40">
                  <c:v>19055.555555555558</c:v>
                </c:pt>
                <c:pt idx="41">
                  <c:v>18250</c:v>
                </c:pt>
                <c:pt idx="42">
                  <c:v>18315.78947368421</c:v>
                </c:pt>
                <c:pt idx="43">
                  <c:v>18102.564102564102</c:v>
                </c:pt>
                <c:pt idx="44">
                  <c:v>17600</c:v>
                </c:pt>
                <c:pt idx="45">
                  <c:v>16309.523809523809</c:v>
                </c:pt>
                <c:pt idx="46">
                  <c:v>16558.139534883721</c:v>
                </c:pt>
                <c:pt idx="47">
                  <c:v>16500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6108928"/>
        <c:axId val="76110464"/>
      </c:lineChart>
      <c:catAx>
        <c:axId val="76108928"/>
        <c:scaling>
          <c:orientation val="minMax"/>
        </c:scaling>
        <c:delete val="0"/>
        <c:axPos val="b"/>
        <c:numFmt formatCode="h:mm:ss" sourceLinked="1"/>
        <c:majorTickMark val="out"/>
        <c:minorTickMark val="none"/>
        <c:tickLblPos val="nextTo"/>
        <c:crossAx val="76110464"/>
        <c:crosses val="autoZero"/>
        <c:auto val="1"/>
        <c:lblAlgn val="ctr"/>
        <c:lblOffset val="100"/>
        <c:tickLblSkip val="1"/>
        <c:noMultiLvlLbl val="0"/>
      </c:catAx>
      <c:valAx>
        <c:axId val="761104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61089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061291795047362"/>
          <c:y val="0.23084380195781506"/>
          <c:w val="0.32775841606755679"/>
          <c:h val="0.46544014156084773"/>
        </c:manualLayout>
      </c:layout>
      <c:overlay val="0"/>
      <c:txPr>
        <a:bodyPr/>
        <a:lstStyle/>
        <a:p>
          <a:pPr>
            <a:defRPr sz="14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65097F-5398-471E-B24B-577CEB10A877}" type="datetimeFigureOut">
              <a:rPr lang="en-US" smtClean="0"/>
              <a:t>10/21/2011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4E96D-7488-4B99-8EFD-D26D23FD7F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083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7539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9486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53218-FFE7-42C5-A4C6-ECF9565DCDB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1068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1084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572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CB545-8D4D-4859-98B4-7FC8D8F684B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403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CB545-8D4D-4859-98B4-7FC8D8F684B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5709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8048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9270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CB545-8D4D-4859-98B4-7FC8D8F684B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3736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281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4033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CB545-8D4D-4859-98B4-7FC8D8F684B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3067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9135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0564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CB545-8D4D-4859-98B4-7FC8D8F684B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9836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078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8205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04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97401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15814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974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4305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1706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06584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88422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27251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02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5897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861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757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31066-9CAA-49C1-9DA6-46A4153198F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371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3839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4E96D-7488-4B99-8EFD-D26D23FD7FC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018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microsoft.com/office/2007/relationships/hdphoto" Target="../media/hdphoto1.wdp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21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22.jpeg"/><Relationship Id="rId4" Type="http://schemas.openxmlformats.org/officeDocument/2006/relationships/image" Target="../media/image10.wmf"/><Relationship Id="rId9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7.wdp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microsoft.com/office/2007/relationships/hdphoto" Target="../media/hdphoto8.wdp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microsoft.com/office/2007/relationships/hdphoto" Target="../media/hdphoto5.wdp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9.wdp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hdphoto" Target="../media/hdphoto11.wdp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0.wdp"/><Relationship Id="rId5" Type="http://schemas.openxmlformats.org/officeDocument/2006/relationships/image" Target="../media/image29.png"/><Relationship Id="rId4" Type="http://schemas.microsoft.com/office/2007/relationships/hdphoto" Target="../media/hdphoto9.wdp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1208" y="2057400"/>
            <a:ext cx="7848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u="sng" dirty="0" smtClean="0"/>
              <a:t>Construction of an insulation gene circuit towards studying attenuation of retroactivity </a:t>
            </a:r>
            <a:r>
              <a:rPr lang="en-US" sz="2500" b="1" i="1" u="sng" dirty="0" smtClean="0"/>
              <a:t>in vivo</a:t>
            </a:r>
            <a:endParaRPr lang="en-US" sz="2500" b="1" i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3485346"/>
            <a:ext cx="7848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err="1" smtClean="0">
                <a:solidFill>
                  <a:schemeClr val="accent1">
                    <a:lumMod val="75000"/>
                  </a:schemeClr>
                </a:solidFill>
              </a:rPr>
              <a:t>Kayzad</a:t>
            </a:r>
            <a:r>
              <a:rPr lang="en-US" sz="2500" b="1" dirty="0" smtClean="0">
                <a:solidFill>
                  <a:schemeClr val="accent1">
                    <a:lumMod val="75000"/>
                  </a:schemeClr>
                </a:solidFill>
              </a:rPr>
              <a:t> Soli </a:t>
            </a:r>
            <a:r>
              <a:rPr lang="en-US" sz="2500" b="1" dirty="0" err="1" smtClean="0">
                <a:solidFill>
                  <a:schemeClr val="accent1">
                    <a:lumMod val="75000"/>
                  </a:schemeClr>
                </a:solidFill>
              </a:rPr>
              <a:t>Nilgiriwala</a:t>
            </a:r>
            <a:endParaRPr lang="en-US" sz="25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86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438400" y="990600"/>
            <a:ext cx="4032634" cy="4038600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600200" y="3429000"/>
            <a:ext cx="740478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err="1">
                <a:solidFill>
                  <a:schemeClr val="tx1"/>
                </a:solidFill>
              </a:rPr>
              <a:t>Bso</a:t>
            </a:r>
            <a:r>
              <a:rPr lang="en-US" dirty="0" err="1">
                <a:solidFill>
                  <a:schemeClr val="tx1"/>
                </a:solidFill>
              </a:rPr>
              <a:t>BI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06444" y="4648200"/>
            <a:ext cx="701040" cy="2476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err="1" smtClean="0">
                <a:solidFill>
                  <a:schemeClr val="tx1"/>
                </a:solidFill>
              </a:rPr>
              <a:t>Sph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81400" y="5181600"/>
            <a:ext cx="886242" cy="2410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err="1">
                <a:solidFill>
                  <a:schemeClr val="tx1"/>
                </a:solidFill>
              </a:rPr>
              <a:t>Bsp</a:t>
            </a:r>
            <a:r>
              <a:rPr lang="en-US" dirty="0" err="1">
                <a:solidFill>
                  <a:schemeClr val="tx1"/>
                </a:solidFill>
              </a:rPr>
              <a:t>HI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82048" y="5062998"/>
            <a:ext cx="866769" cy="2199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err="1">
                <a:solidFill>
                  <a:schemeClr val="tx1"/>
                </a:solidFill>
              </a:rPr>
              <a:t>Bam</a:t>
            </a:r>
            <a:r>
              <a:rPr lang="en-US" dirty="0" err="1">
                <a:solidFill>
                  <a:schemeClr val="tx1"/>
                </a:solidFill>
              </a:rPr>
              <a:t>HI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5112" y="4318679"/>
            <a:ext cx="827188" cy="2865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err="1">
                <a:solidFill>
                  <a:schemeClr val="tx1"/>
                </a:solidFill>
              </a:rPr>
              <a:t>Hind</a:t>
            </a:r>
            <a:r>
              <a:rPr lang="en-US" dirty="0" err="1">
                <a:solidFill>
                  <a:schemeClr val="tx1"/>
                </a:solidFill>
              </a:rPr>
              <a:t>III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24164" y="3733800"/>
            <a:ext cx="640080" cy="2771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err="1" smtClean="0">
                <a:solidFill>
                  <a:schemeClr val="tx1"/>
                </a:solidFill>
              </a:rPr>
              <a:t>Xba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076166" y="3915696"/>
            <a:ext cx="81915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7049496" y="4068096"/>
            <a:ext cx="845820" cy="33313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ight Brace 12"/>
          <p:cNvSpPr/>
          <p:nvPr/>
        </p:nvSpPr>
        <p:spPr>
          <a:xfrm>
            <a:off x="7867662" y="3868992"/>
            <a:ext cx="209550" cy="2433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990566" y="3672348"/>
            <a:ext cx="1077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Reporter system</a:t>
            </a:r>
            <a:endParaRPr lang="en-US" b="1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970270" y="5156200"/>
            <a:ext cx="759186" cy="573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629400" y="4835154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Repressor system (</a:t>
            </a:r>
            <a:r>
              <a:rPr lang="en-US" b="1" i="1" dirty="0" err="1" smtClean="0"/>
              <a:t>tetR</a:t>
            </a:r>
            <a:r>
              <a:rPr lang="en-US" b="1" dirty="0" err="1" smtClean="0"/>
              <a:t>LVA</a:t>
            </a:r>
            <a:r>
              <a:rPr lang="en-US" b="1" dirty="0" smtClean="0"/>
              <a:t> + </a:t>
            </a:r>
            <a:r>
              <a:rPr lang="en-US" b="1" i="1" dirty="0" err="1" smtClean="0"/>
              <a:t>lacI</a:t>
            </a:r>
            <a:r>
              <a:rPr lang="en-US" b="1" dirty="0" err="1" smtClean="0"/>
              <a:t>LVA</a:t>
            </a:r>
            <a:r>
              <a:rPr lang="en-US" b="1" dirty="0" smtClean="0"/>
              <a:t>)</a:t>
            </a:r>
            <a:endParaRPr lang="en-US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985260" y="5504071"/>
            <a:ext cx="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200400" y="5650468"/>
            <a:ext cx="1534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NRII</a:t>
            </a:r>
          </a:p>
          <a:p>
            <a:pPr algn="ctr"/>
            <a:r>
              <a:rPr lang="en-US" b="1" dirty="0" smtClean="0"/>
              <a:t>(Phosphatase)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828800" y="5126651"/>
            <a:ext cx="1659684" cy="229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NRII (Kinase)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94366" y="4078069"/>
            <a:ext cx="1571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NRI</a:t>
            </a:r>
            <a:endParaRPr lang="en-US" b="1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2728452" y="4965700"/>
            <a:ext cx="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1284966" y="3766066"/>
            <a:ext cx="412956" cy="42493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2378778" y="3495675"/>
            <a:ext cx="321516" cy="76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3005884" y="4417603"/>
            <a:ext cx="228600" cy="15794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953000" y="4798140"/>
            <a:ext cx="76200" cy="31432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855060" y="4252004"/>
            <a:ext cx="213852" cy="20369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143625" y="3849021"/>
            <a:ext cx="237216" cy="76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3985260" y="4819279"/>
            <a:ext cx="39262" cy="31152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875766" y="2706469"/>
            <a:ext cx="1153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pACYC184</a:t>
            </a:r>
          </a:p>
          <a:p>
            <a:pPr algn="ctr"/>
            <a:r>
              <a:rPr lang="en-US" b="1" dirty="0" smtClean="0"/>
              <a:t>Plasmid</a:t>
            </a:r>
            <a:endParaRPr lang="en-US" b="1" dirty="0"/>
          </a:p>
        </p:txBody>
      </p:sp>
      <p:sp>
        <p:nvSpPr>
          <p:cNvPr id="30" name="Text Box 180"/>
          <p:cNvSpPr txBox="1">
            <a:spLocks noChangeArrowheads="1"/>
          </p:cNvSpPr>
          <p:nvPr/>
        </p:nvSpPr>
        <p:spPr bwMode="auto">
          <a:xfrm>
            <a:off x="2362200" y="0"/>
            <a:ext cx="441018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Cloning locations in pACYC184</a:t>
            </a:r>
            <a:endParaRPr lang="en-US" sz="2200" b="1" u="sng" dirty="0"/>
          </a:p>
        </p:txBody>
      </p:sp>
    </p:spTree>
    <p:extLst>
      <p:ext uri="{BB962C8B-B14F-4D97-AF65-F5344CB8AC3E}">
        <p14:creationId xmlns:p14="http://schemas.microsoft.com/office/powerpoint/2010/main" val="96271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Arrow Connector 17"/>
          <p:cNvCxnSpPr/>
          <p:nvPr/>
        </p:nvCxnSpPr>
        <p:spPr>
          <a:xfrm>
            <a:off x="1981200" y="2819400"/>
            <a:ext cx="1233714" cy="236517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598594" y="2819400"/>
            <a:ext cx="1104116" cy="259352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895600" y="3262086"/>
            <a:ext cx="3025901" cy="1200329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Digested the pUC57 reporter plasmid with </a:t>
            </a:r>
            <a:r>
              <a:rPr lang="en-US" i="1" dirty="0" err="1" smtClean="0"/>
              <a:t>Xba</a:t>
            </a:r>
            <a:r>
              <a:rPr lang="en-US" dirty="0" err="1" smtClean="0"/>
              <a:t>I</a:t>
            </a:r>
            <a:r>
              <a:rPr lang="en-US" dirty="0" smtClean="0"/>
              <a:t> - </a:t>
            </a:r>
            <a:r>
              <a:rPr lang="en-US" i="1" dirty="0" err="1" smtClean="0"/>
              <a:t>Hind</a:t>
            </a:r>
            <a:r>
              <a:rPr lang="en-US" dirty="0" err="1" smtClean="0"/>
              <a:t>III</a:t>
            </a:r>
            <a:r>
              <a:rPr lang="en-US" dirty="0" smtClean="0"/>
              <a:t> and cloned reporter in pACYC184 at same sites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3429000" y="521601"/>
            <a:ext cx="1219200" cy="2678799"/>
            <a:chOff x="3505200" y="976086"/>
            <a:chExt cx="1017220" cy="2133600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306" t="2673" r="25679" b="59915"/>
            <a:stretch/>
          </p:blipFill>
          <p:spPr>
            <a:xfrm>
              <a:off x="3989020" y="976086"/>
              <a:ext cx="533400" cy="2133600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14" t="2673" r="68777" b="59915"/>
            <a:stretch/>
          </p:blipFill>
          <p:spPr>
            <a:xfrm>
              <a:off x="3505200" y="976086"/>
              <a:ext cx="532970" cy="2133600"/>
            </a:xfrm>
            <a:prstGeom prst="rect">
              <a:avLst/>
            </a:prstGeom>
          </p:spPr>
        </p:pic>
      </p:grpSp>
      <p:sp>
        <p:nvSpPr>
          <p:cNvPr id="45" name="Arc 44"/>
          <p:cNvSpPr/>
          <p:nvPr/>
        </p:nvSpPr>
        <p:spPr>
          <a:xfrm rot="7064823">
            <a:off x="3888741" y="-628868"/>
            <a:ext cx="2879571" cy="3007568"/>
          </a:xfrm>
          <a:prstGeom prst="arc">
            <a:avLst>
              <a:gd name="adj1" fmla="val 16067765"/>
              <a:gd name="adj2" fmla="val 41639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 Box 180"/>
          <p:cNvSpPr txBox="1">
            <a:spLocks noChangeArrowheads="1"/>
          </p:cNvSpPr>
          <p:nvPr/>
        </p:nvSpPr>
        <p:spPr bwMode="auto">
          <a:xfrm>
            <a:off x="1676400" y="0"/>
            <a:ext cx="574227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Cloning of Reporter system in pACYC184</a:t>
            </a:r>
            <a:endParaRPr lang="en-US" sz="2200" b="1" u="sng" dirty="0"/>
          </a:p>
        </p:txBody>
      </p:sp>
      <p:cxnSp>
        <p:nvCxnSpPr>
          <p:cNvPr id="50" name="Elbow Connector 49"/>
          <p:cNvCxnSpPr/>
          <p:nvPr/>
        </p:nvCxnSpPr>
        <p:spPr>
          <a:xfrm flipV="1">
            <a:off x="5766354" y="1533988"/>
            <a:ext cx="376080" cy="290276"/>
          </a:xfrm>
          <a:prstGeom prst="bentConnector3">
            <a:avLst>
              <a:gd name="adj1" fmla="val -2070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6139190" y="1447800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Bent Arrow 51"/>
          <p:cNvSpPr/>
          <p:nvPr/>
        </p:nvSpPr>
        <p:spPr>
          <a:xfrm rot="2470856">
            <a:off x="6430436" y="1177190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rgbClr val="92D05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lowchart: Preparation 52"/>
          <p:cNvSpPr/>
          <p:nvPr/>
        </p:nvSpPr>
        <p:spPr>
          <a:xfrm rot="4307534">
            <a:off x="7254089" y="1751117"/>
            <a:ext cx="253547" cy="2286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 rot="18389246">
            <a:off x="6103000" y="1691845"/>
            <a:ext cx="228600" cy="15789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6378414" y="1847204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pUC57</a:t>
            </a:r>
            <a:endParaRPr lang="en-US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5123574" y="1447800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P</a:t>
            </a:r>
            <a:r>
              <a:rPr lang="en-US" b="1" i="1" dirty="0" err="1" smtClean="0"/>
              <a:t>glnA</a:t>
            </a:r>
            <a:endParaRPr lang="en-US" b="1" i="1" dirty="0" smtClean="0"/>
          </a:p>
        </p:txBody>
      </p:sp>
      <p:sp>
        <p:nvSpPr>
          <p:cNvPr id="57" name="TextBox 56"/>
          <p:cNvSpPr txBox="1"/>
          <p:nvPr/>
        </p:nvSpPr>
        <p:spPr>
          <a:xfrm>
            <a:off x="6226014" y="1002268"/>
            <a:ext cx="1097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s</a:t>
            </a:r>
            <a:r>
              <a:rPr lang="en-US" b="1" dirty="0" err="1" smtClean="0"/>
              <a:t>f-</a:t>
            </a:r>
            <a:r>
              <a:rPr lang="en-US" b="1" i="1" dirty="0" err="1" smtClean="0"/>
              <a:t>gfp</a:t>
            </a:r>
            <a:r>
              <a:rPr lang="en-US" b="1" dirty="0" err="1" smtClean="0"/>
              <a:t>LVA</a:t>
            </a:r>
            <a:endParaRPr lang="en-US" b="1" dirty="0"/>
          </a:p>
        </p:txBody>
      </p:sp>
      <p:sp>
        <p:nvSpPr>
          <p:cNvPr id="59" name="Oval 58"/>
          <p:cNvSpPr/>
          <p:nvPr/>
        </p:nvSpPr>
        <p:spPr>
          <a:xfrm>
            <a:off x="1168016" y="1443910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1219200" y="1843314"/>
            <a:ext cx="11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pACYC184</a:t>
            </a:r>
            <a:endParaRPr lang="en-US" b="1" dirty="0"/>
          </a:p>
        </p:txBody>
      </p:sp>
      <p:cxnSp>
        <p:nvCxnSpPr>
          <p:cNvPr id="66" name="Elbow Connector 65"/>
          <p:cNvCxnSpPr/>
          <p:nvPr/>
        </p:nvCxnSpPr>
        <p:spPr>
          <a:xfrm flipV="1">
            <a:off x="3495102" y="5420188"/>
            <a:ext cx="376080" cy="290276"/>
          </a:xfrm>
          <a:prstGeom prst="bentConnector3">
            <a:avLst>
              <a:gd name="adj1" fmla="val -2070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/>
          <p:cNvSpPr/>
          <p:nvPr/>
        </p:nvSpPr>
        <p:spPr>
          <a:xfrm>
            <a:off x="3867938" y="5334000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Bent Arrow 67"/>
          <p:cNvSpPr/>
          <p:nvPr/>
        </p:nvSpPr>
        <p:spPr>
          <a:xfrm rot="2470856">
            <a:off x="4159184" y="5063390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rgbClr val="92D05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lowchart: Preparation 68"/>
          <p:cNvSpPr/>
          <p:nvPr/>
        </p:nvSpPr>
        <p:spPr>
          <a:xfrm rot="4307534">
            <a:off x="4982837" y="5637317"/>
            <a:ext cx="253547" cy="2286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 rot="18389246">
            <a:off x="3831748" y="5578045"/>
            <a:ext cx="228600" cy="15789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3933825" y="5774293"/>
            <a:ext cx="11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pACYC184</a:t>
            </a:r>
            <a:endParaRPr lang="en-US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2852322" y="5334000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P</a:t>
            </a:r>
            <a:r>
              <a:rPr lang="en-US" b="1" i="1" dirty="0" err="1" smtClean="0"/>
              <a:t>glnA</a:t>
            </a:r>
            <a:endParaRPr lang="en-US" b="1" i="1" dirty="0" smtClean="0"/>
          </a:p>
        </p:txBody>
      </p:sp>
      <p:sp>
        <p:nvSpPr>
          <p:cNvPr id="73" name="TextBox 72"/>
          <p:cNvSpPr txBox="1"/>
          <p:nvPr/>
        </p:nvSpPr>
        <p:spPr>
          <a:xfrm>
            <a:off x="3954762" y="4888468"/>
            <a:ext cx="1097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s</a:t>
            </a:r>
            <a:r>
              <a:rPr lang="en-US" b="1" dirty="0" err="1" smtClean="0"/>
              <a:t>f-</a:t>
            </a:r>
            <a:r>
              <a:rPr lang="en-US" b="1" i="1" dirty="0" err="1" smtClean="0"/>
              <a:t>gfp</a:t>
            </a:r>
            <a:r>
              <a:rPr lang="en-US" b="1" dirty="0" err="1" smtClean="0"/>
              <a:t>LVA</a:t>
            </a:r>
            <a:endParaRPr lang="en-US" b="1" dirty="0"/>
          </a:p>
        </p:txBody>
      </p:sp>
      <p:cxnSp>
        <p:nvCxnSpPr>
          <p:cNvPr id="79" name="Straight Connector 78"/>
          <p:cNvCxnSpPr/>
          <p:nvPr/>
        </p:nvCxnSpPr>
        <p:spPr>
          <a:xfrm>
            <a:off x="6087874" y="2034401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7343775" y="2152650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6058947" y="2110601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7350829" y="2228850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5715000" y="1882001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Xba</a:t>
            </a:r>
            <a:r>
              <a:rPr lang="en-US" sz="1200" b="1" dirty="0" err="1" smtClean="0"/>
              <a:t>I</a:t>
            </a:r>
            <a:endParaRPr lang="en-US" sz="12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5869776" y="2009001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7436930" y="2000250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7449630" y="2127250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7434404" y="1880411"/>
            <a:ext cx="6094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Hind</a:t>
            </a:r>
            <a:r>
              <a:rPr lang="en-US" sz="1200" b="1" dirty="0" err="1" smtClean="0"/>
              <a:t>III</a:t>
            </a:r>
            <a:endParaRPr lang="en-US" sz="1200" b="1" dirty="0"/>
          </a:p>
        </p:txBody>
      </p:sp>
      <p:cxnSp>
        <p:nvCxnSpPr>
          <p:cNvPr id="88" name="Straight Connector 87"/>
          <p:cNvCxnSpPr/>
          <p:nvPr/>
        </p:nvCxnSpPr>
        <p:spPr>
          <a:xfrm>
            <a:off x="7358484" y="2059781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1748089" y="1338267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1849689" y="1338267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1371600" y="1143000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Xba</a:t>
            </a:r>
            <a:r>
              <a:rPr lang="en-US" sz="1200" b="1" dirty="0" err="1" smtClean="0"/>
              <a:t>I</a:t>
            </a:r>
            <a:endParaRPr lang="en-US" sz="12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1752600" y="1143000"/>
            <a:ext cx="6126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Hind</a:t>
            </a:r>
            <a:r>
              <a:rPr lang="en-US" sz="1200" b="1" dirty="0" err="1" smtClean="0"/>
              <a:t>III</a:t>
            </a:r>
            <a:endParaRPr lang="en-US" sz="1200" b="1" dirty="0"/>
          </a:p>
        </p:txBody>
      </p:sp>
      <p:cxnSp>
        <p:nvCxnSpPr>
          <p:cNvPr id="93" name="Straight Connector 92"/>
          <p:cNvCxnSpPr/>
          <p:nvPr/>
        </p:nvCxnSpPr>
        <p:spPr>
          <a:xfrm>
            <a:off x="3801874" y="5886452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3429000" y="5734052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Xba</a:t>
            </a:r>
            <a:r>
              <a:rPr lang="en-US" sz="1200" b="1" dirty="0" err="1" smtClean="0"/>
              <a:t>I</a:t>
            </a:r>
            <a:endParaRPr lang="en-US" sz="12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5172213" y="5762625"/>
            <a:ext cx="6094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Hind</a:t>
            </a:r>
            <a:r>
              <a:rPr lang="en-US" sz="1200" b="1" dirty="0" err="1" smtClean="0"/>
              <a:t>III</a:t>
            </a:r>
            <a:endParaRPr lang="en-US" sz="1200" b="1" dirty="0"/>
          </a:p>
        </p:txBody>
      </p:sp>
      <p:cxnSp>
        <p:nvCxnSpPr>
          <p:cNvPr id="98" name="Straight Connector 97"/>
          <p:cNvCxnSpPr/>
          <p:nvPr/>
        </p:nvCxnSpPr>
        <p:spPr>
          <a:xfrm>
            <a:off x="5096293" y="5941995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573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6" t="11381" r="14045" b="8654"/>
          <a:stretch/>
        </p:blipFill>
        <p:spPr bwMode="auto">
          <a:xfrm>
            <a:off x="1981200" y="1295400"/>
            <a:ext cx="5397494" cy="3652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L-Shape 16"/>
          <p:cNvSpPr/>
          <p:nvPr/>
        </p:nvSpPr>
        <p:spPr>
          <a:xfrm rot="19621684">
            <a:off x="6875412" y="2894520"/>
            <a:ext cx="485774" cy="207750"/>
          </a:xfrm>
          <a:prstGeom prst="corner">
            <a:avLst>
              <a:gd name="adj1" fmla="val 18054"/>
              <a:gd name="adj2" fmla="val 16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768152" y="3257872"/>
            <a:ext cx="631850" cy="362907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Box 180"/>
          <p:cNvSpPr txBox="1">
            <a:spLocks noChangeArrowheads="1"/>
          </p:cNvSpPr>
          <p:nvPr/>
        </p:nvSpPr>
        <p:spPr bwMode="auto">
          <a:xfrm>
            <a:off x="2008496" y="0"/>
            <a:ext cx="510267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Complete circuit construction status</a:t>
            </a:r>
            <a:endParaRPr lang="en-US" sz="2200" b="1" u="sng" dirty="0"/>
          </a:p>
        </p:txBody>
      </p:sp>
      <p:sp>
        <p:nvSpPr>
          <p:cNvPr id="6" name="Text Box 180"/>
          <p:cNvSpPr txBox="1">
            <a:spLocks noChangeArrowheads="1"/>
          </p:cNvSpPr>
          <p:nvPr/>
        </p:nvSpPr>
        <p:spPr bwMode="auto">
          <a:xfrm>
            <a:off x="686229" y="5410200"/>
            <a:ext cx="5240537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Result</a:t>
            </a:r>
            <a:r>
              <a:rPr lang="en-US" sz="2200" b="1" dirty="0" smtClean="0"/>
              <a:t>: Reporter cloned in pACYC184</a:t>
            </a:r>
            <a:endParaRPr lang="en-US" sz="2200" b="1" u="sng" dirty="0"/>
          </a:p>
        </p:txBody>
      </p:sp>
    </p:spTree>
    <p:extLst>
      <p:ext uri="{BB962C8B-B14F-4D97-AF65-F5344CB8AC3E}">
        <p14:creationId xmlns:p14="http://schemas.microsoft.com/office/powerpoint/2010/main" val="247722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97040"/>
              </p:ext>
            </p:extLst>
          </p:nvPr>
        </p:nvGraphicFramePr>
        <p:xfrm>
          <a:off x="2591938" y="571272"/>
          <a:ext cx="4267200" cy="28408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76600" y="3276600"/>
            <a:ext cx="330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en-US" dirty="0"/>
              <a:t>Concentration of ammonium (%)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10696" y="-19854"/>
            <a:ext cx="51157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 smtClean="0"/>
              <a:t>Functionality tests for the reporter system</a:t>
            </a:r>
            <a:endParaRPr lang="en-US" sz="2200" b="1" u="sng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0425147"/>
              </p:ext>
            </p:extLst>
          </p:nvPr>
        </p:nvGraphicFramePr>
        <p:xfrm>
          <a:off x="2591938" y="3886200"/>
          <a:ext cx="44196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648200" y="6412468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Time (h)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1294027" y="4825309"/>
            <a:ext cx="2376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Fluorescence / OD</a:t>
            </a:r>
            <a:r>
              <a:rPr lang="en-US" b="1" baseline="-25000" dirty="0" smtClean="0"/>
              <a:t>600nm</a:t>
            </a:r>
            <a:endParaRPr lang="en-US" b="1" baseline="-250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1282360" y="1918041"/>
            <a:ext cx="2376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Fluorescence / OD</a:t>
            </a:r>
            <a:r>
              <a:rPr lang="en-US" b="1" baseline="-25000" dirty="0" smtClean="0"/>
              <a:t>600nm</a:t>
            </a:r>
            <a:endParaRPr lang="en-US" b="1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4183040" y="3947277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Dynamics with 0.001% ammonium salt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0802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/>
          <p:cNvSpPr/>
          <p:nvPr/>
        </p:nvSpPr>
        <p:spPr>
          <a:xfrm>
            <a:off x="6532790" y="2586910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Bent Arrow 21"/>
          <p:cNvSpPr/>
          <p:nvPr/>
        </p:nvSpPr>
        <p:spPr>
          <a:xfrm rot="2470856">
            <a:off x="6824036" y="2316300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Preparation 22"/>
          <p:cNvSpPr/>
          <p:nvPr/>
        </p:nvSpPr>
        <p:spPr>
          <a:xfrm rot="4307534">
            <a:off x="7647689" y="2890227"/>
            <a:ext cx="253547" cy="2286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6508904" y="3030558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BB plasmid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676764" y="2141378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err="1" smtClean="0"/>
              <a:t>lacI</a:t>
            </a:r>
            <a:r>
              <a:rPr lang="en-US" b="1" dirty="0" err="1" smtClean="0"/>
              <a:t>LVA</a:t>
            </a:r>
            <a:endParaRPr lang="en-US" b="1" dirty="0"/>
          </a:p>
        </p:txBody>
      </p:sp>
      <p:sp>
        <p:nvSpPr>
          <p:cNvPr id="26" name="Oval 25"/>
          <p:cNvSpPr/>
          <p:nvPr/>
        </p:nvSpPr>
        <p:spPr>
          <a:xfrm>
            <a:off x="6530330" y="4484132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Bent Arrow 26"/>
          <p:cNvSpPr/>
          <p:nvPr/>
        </p:nvSpPr>
        <p:spPr>
          <a:xfrm rot="2470856">
            <a:off x="6821576" y="4221300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Preparation 27"/>
          <p:cNvSpPr/>
          <p:nvPr/>
        </p:nvSpPr>
        <p:spPr>
          <a:xfrm rot="4307534">
            <a:off x="7645229" y="4787449"/>
            <a:ext cx="253547" cy="2286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 rot="18389246">
            <a:off x="6494140" y="4728177"/>
            <a:ext cx="228600" cy="15789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6674304" y="4038600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err="1" smtClean="0"/>
              <a:t>lacI</a:t>
            </a:r>
            <a:r>
              <a:rPr lang="en-US" b="1" dirty="0" err="1" smtClean="0"/>
              <a:t>LVA</a:t>
            </a:r>
            <a:endParaRPr lang="en-US" b="1" dirty="0"/>
          </a:p>
        </p:txBody>
      </p:sp>
      <p:sp>
        <p:nvSpPr>
          <p:cNvPr id="32" name="Oval 31"/>
          <p:cNvSpPr/>
          <p:nvPr/>
        </p:nvSpPr>
        <p:spPr>
          <a:xfrm>
            <a:off x="6532790" y="758110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Bent Arrow 32"/>
          <p:cNvSpPr/>
          <p:nvPr/>
        </p:nvSpPr>
        <p:spPr>
          <a:xfrm rot="2470856">
            <a:off x="6824036" y="487500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508904" y="1201758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BB plasmid</a:t>
            </a:r>
            <a:endParaRPr lang="en-US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6676764" y="312578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err="1" smtClean="0"/>
              <a:t>lacI</a:t>
            </a:r>
            <a:r>
              <a:rPr lang="en-US" b="1" dirty="0" err="1" smtClean="0"/>
              <a:t>LVA</a:t>
            </a:r>
            <a:endParaRPr lang="en-US" b="1" dirty="0"/>
          </a:p>
        </p:txBody>
      </p:sp>
      <p:sp>
        <p:nvSpPr>
          <p:cNvPr id="36" name="Oval 35"/>
          <p:cNvSpPr/>
          <p:nvPr/>
        </p:nvSpPr>
        <p:spPr>
          <a:xfrm>
            <a:off x="855578" y="2514600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Bent Arrow 36"/>
          <p:cNvSpPr/>
          <p:nvPr/>
        </p:nvSpPr>
        <p:spPr>
          <a:xfrm rot="2470856">
            <a:off x="1146824" y="2257308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owchart: Preparation 37"/>
          <p:cNvSpPr/>
          <p:nvPr/>
        </p:nvSpPr>
        <p:spPr>
          <a:xfrm rot="4307534">
            <a:off x="1970477" y="2817917"/>
            <a:ext cx="253547" cy="2286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831692" y="2958248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BB plasmid</a:t>
            </a:r>
            <a:endParaRPr lang="en-US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999552" y="2118852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err="1" smtClean="0"/>
              <a:t>tetR</a:t>
            </a:r>
            <a:r>
              <a:rPr lang="en-US" b="1" dirty="0" err="1" smtClean="0"/>
              <a:t>LVA</a:t>
            </a:r>
            <a:endParaRPr lang="en-US" b="1" dirty="0"/>
          </a:p>
        </p:txBody>
      </p:sp>
      <p:sp>
        <p:nvSpPr>
          <p:cNvPr id="42" name="Oval 41"/>
          <p:cNvSpPr/>
          <p:nvPr/>
        </p:nvSpPr>
        <p:spPr>
          <a:xfrm>
            <a:off x="853118" y="4484132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Bent Arrow 42"/>
          <p:cNvSpPr/>
          <p:nvPr/>
        </p:nvSpPr>
        <p:spPr>
          <a:xfrm rot="2470856">
            <a:off x="1144364" y="4221300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lowchart: Preparation 43"/>
          <p:cNvSpPr/>
          <p:nvPr/>
        </p:nvSpPr>
        <p:spPr>
          <a:xfrm rot="4307534">
            <a:off x="1968017" y="4787449"/>
            <a:ext cx="253547" cy="2286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 rot="18389246">
            <a:off x="816928" y="4728177"/>
            <a:ext cx="228600" cy="15789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997092" y="4038600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err="1" smtClean="0"/>
              <a:t>tetR</a:t>
            </a:r>
            <a:r>
              <a:rPr lang="en-US" b="1" dirty="0" err="1" smtClean="0"/>
              <a:t>LVA</a:t>
            </a:r>
            <a:endParaRPr lang="en-US" b="1" dirty="0"/>
          </a:p>
        </p:txBody>
      </p:sp>
      <p:sp>
        <p:nvSpPr>
          <p:cNvPr id="49" name="Oval 48"/>
          <p:cNvSpPr/>
          <p:nvPr/>
        </p:nvSpPr>
        <p:spPr>
          <a:xfrm>
            <a:off x="855578" y="681910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Bent Arrow 49"/>
          <p:cNvSpPr/>
          <p:nvPr/>
        </p:nvSpPr>
        <p:spPr>
          <a:xfrm rot="2470856">
            <a:off x="1146824" y="411300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831692" y="1125558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BB plasmid</a:t>
            </a:r>
            <a:endParaRPr lang="en-US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999552" y="272926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err="1" smtClean="0"/>
              <a:t>tetR</a:t>
            </a:r>
            <a:r>
              <a:rPr lang="en-US" b="1" dirty="0" err="1" smtClean="0"/>
              <a:t>LVA</a:t>
            </a:r>
            <a:endParaRPr lang="en-US" b="1" dirty="0"/>
          </a:p>
        </p:txBody>
      </p:sp>
      <p:cxnSp>
        <p:nvCxnSpPr>
          <p:cNvPr id="83" name="Straight Connector 82"/>
          <p:cNvCxnSpPr/>
          <p:nvPr/>
        </p:nvCxnSpPr>
        <p:spPr>
          <a:xfrm>
            <a:off x="885473" y="93980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2022827" y="1028700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843846" y="101600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2019300" y="1104900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879827" y="277249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2073627" y="3115390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38200" y="284869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2070100" y="3191590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790927" y="4932522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2073627" y="5072222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787400" y="5008722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2070100" y="5148422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6544027" y="100330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7683500" y="1092200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6515100" y="107950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7690554" y="1168400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6552472" y="283210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7742745" y="3200400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6523545" y="290830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7749799" y="3276600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6467827" y="4957922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7742745" y="5072222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6438900" y="5034122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7749799" y="5148422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2102130" y="866775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2095780" y="993775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sp>
        <p:nvSpPr>
          <p:cNvPr id="127" name="TextBox 126"/>
          <p:cNvSpPr txBox="1"/>
          <p:nvPr/>
        </p:nvSpPr>
        <p:spPr>
          <a:xfrm>
            <a:off x="2139950" y="2962990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128" name="TextBox 127"/>
          <p:cNvSpPr txBox="1"/>
          <p:nvPr/>
        </p:nvSpPr>
        <p:spPr>
          <a:xfrm>
            <a:off x="2133600" y="3089990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sp>
        <p:nvSpPr>
          <p:cNvPr id="129" name="TextBox 128"/>
          <p:cNvSpPr txBox="1"/>
          <p:nvPr/>
        </p:nvSpPr>
        <p:spPr>
          <a:xfrm>
            <a:off x="2139950" y="4915873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2133600" y="5042873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sp>
        <p:nvSpPr>
          <p:cNvPr id="131" name="TextBox 130"/>
          <p:cNvSpPr txBox="1"/>
          <p:nvPr/>
        </p:nvSpPr>
        <p:spPr>
          <a:xfrm>
            <a:off x="7817130" y="4900772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132" name="TextBox 131"/>
          <p:cNvSpPr txBox="1"/>
          <p:nvPr/>
        </p:nvSpPr>
        <p:spPr>
          <a:xfrm>
            <a:off x="7810780" y="5027772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sp>
        <p:nvSpPr>
          <p:cNvPr id="133" name="TextBox 132"/>
          <p:cNvSpPr txBox="1"/>
          <p:nvPr/>
        </p:nvSpPr>
        <p:spPr>
          <a:xfrm>
            <a:off x="7823480" y="3025001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134" name="TextBox 133"/>
          <p:cNvSpPr txBox="1"/>
          <p:nvPr/>
        </p:nvSpPr>
        <p:spPr>
          <a:xfrm>
            <a:off x="7817130" y="3152001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sp>
        <p:nvSpPr>
          <p:cNvPr id="135" name="TextBox 134"/>
          <p:cNvSpPr txBox="1"/>
          <p:nvPr/>
        </p:nvSpPr>
        <p:spPr>
          <a:xfrm>
            <a:off x="7772400" y="929501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136" name="TextBox 135"/>
          <p:cNvSpPr txBox="1"/>
          <p:nvPr/>
        </p:nvSpPr>
        <p:spPr>
          <a:xfrm>
            <a:off x="7766050" y="1056501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sp>
        <p:nvSpPr>
          <p:cNvPr id="137" name="TextBox 136"/>
          <p:cNvSpPr txBox="1"/>
          <p:nvPr/>
        </p:nvSpPr>
        <p:spPr>
          <a:xfrm>
            <a:off x="685800" y="7620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X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660400" y="889000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139" name="TextBox 138"/>
          <p:cNvSpPr txBox="1"/>
          <p:nvPr/>
        </p:nvSpPr>
        <p:spPr>
          <a:xfrm>
            <a:off x="685800" y="259709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X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660400" y="2724091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6344534" y="8382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X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6325826" y="957580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6359774" y="265924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X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6341066" y="2778621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606670" y="4748865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X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587962" y="4868245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6267108" y="4785202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X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6248400" y="4904582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cxnSp>
        <p:nvCxnSpPr>
          <p:cNvPr id="162" name="Straight Arrow Connector 161"/>
          <p:cNvCxnSpPr/>
          <p:nvPr/>
        </p:nvCxnSpPr>
        <p:spPr>
          <a:xfrm>
            <a:off x="1509252" y="1937266"/>
            <a:ext cx="0" cy="2725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/>
          <p:nvPr/>
        </p:nvCxnSpPr>
        <p:spPr>
          <a:xfrm>
            <a:off x="1524000" y="3838376"/>
            <a:ext cx="0" cy="2725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/>
          <p:cNvCxnSpPr/>
          <p:nvPr/>
        </p:nvCxnSpPr>
        <p:spPr>
          <a:xfrm>
            <a:off x="7162800" y="1977310"/>
            <a:ext cx="0" cy="2725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/>
          <p:nvPr/>
        </p:nvCxnSpPr>
        <p:spPr>
          <a:xfrm>
            <a:off x="7162800" y="3882310"/>
            <a:ext cx="0" cy="2725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/>
          <p:nvPr/>
        </p:nvCxnSpPr>
        <p:spPr>
          <a:xfrm>
            <a:off x="1524000" y="5823466"/>
            <a:ext cx="0" cy="2725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 Box 180"/>
          <p:cNvSpPr txBox="1">
            <a:spLocks noChangeArrowheads="1"/>
          </p:cNvSpPr>
          <p:nvPr/>
        </p:nvSpPr>
        <p:spPr bwMode="auto">
          <a:xfrm>
            <a:off x="206992" y="-29028"/>
            <a:ext cx="8723863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Cloning of Repressor system in BB plasmid (</a:t>
            </a:r>
            <a:r>
              <a:rPr lang="en-US" sz="2200" b="1" u="sng" dirty="0" err="1" smtClean="0"/>
              <a:t>pUC</a:t>
            </a:r>
            <a:r>
              <a:rPr lang="en-US" sz="2200" b="1" u="sng" dirty="0" smtClean="0"/>
              <a:t>) &amp; pACYC184</a:t>
            </a:r>
            <a:endParaRPr lang="en-US" sz="2200" b="1" u="sng" dirty="0"/>
          </a:p>
        </p:txBody>
      </p:sp>
      <p:sp>
        <p:nvSpPr>
          <p:cNvPr id="110" name="TextBox 109"/>
          <p:cNvSpPr txBox="1"/>
          <p:nvPr/>
        </p:nvSpPr>
        <p:spPr>
          <a:xfrm>
            <a:off x="2426724" y="929501"/>
            <a:ext cx="3745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u="sng" dirty="0" err="1" smtClean="0"/>
              <a:t>tetR</a:t>
            </a:r>
            <a:r>
              <a:rPr lang="en-US" b="1" u="sng" dirty="0" err="1" smtClean="0"/>
              <a:t>LVA</a:t>
            </a:r>
            <a:r>
              <a:rPr lang="en-US" b="1" u="sng" dirty="0" smtClean="0"/>
              <a:t> and </a:t>
            </a:r>
            <a:r>
              <a:rPr lang="en-US" b="1" i="1" u="sng" dirty="0" err="1" smtClean="0"/>
              <a:t>lacI</a:t>
            </a:r>
            <a:r>
              <a:rPr lang="en-US" b="1" u="sng" dirty="0" err="1" smtClean="0"/>
              <a:t>LVA</a:t>
            </a:r>
            <a:r>
              <a:rPr lang="en-US" b="1" u="sng" dirty="0" smtClean="0"/>
              <a:t> in BB plasmids</a:t>
            </a:r>
            <a:endParaRPr lang="en-US" b="1" dirty="0" smtClean="0"/>
          </a:p>
        </p:txBody>
      </p:sp>
      <p:sp>
        <p:nvSpPr>
          <p:cNvPr id="111" name="TextBox 110"/>
          <p:cNvSpPr txBox="1"/>
          <p:nvPr/>
        </p:nvSpPr>
        <p:spPr>
          <a:xfrm>
            <a:off x="2438400" y="2743200"/>
            <a:ext cx="3745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Cloning of double terminator</a:t>
            </a:r>
            <a:endParaRPr lang="en-US" b="1" dirty="0" smtClean="0"/>
          </a:p>
        </p:txBody>
      </p:sp>
      <p:sp>
        <p:nvSpPr>
          <p:cNvPr id="112" name="TextBox 111"/>
          <p:cNvSpPr txBox="1"/>
          <p:nvPr/>
        </p:nvSpPr>
        <p:spPr>
          <a:xfrm>
            <a:off x="2438400" y="4488022"/>
            <a:ext cx="3745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Cloning of RBS</a:t>
            </a:r>
            <a:endParaRPr lang="en-US" b="1" dirty="0" smtClean="0"/>
          </a:p>
        </p:txBody>
      </p:sp>
      <p:sp>
        <p:nvSpPr>
          <p:cNvPr id="178" name="TextBox 177"/>
          <p:cNvSpPr txBox="1"/>
          <p:nvPr/>
        </p:nvSpPr>
        <p:spPr>
          <a:xfrm>
            <a:off x="838200" y="4942376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BB plasmid</a:t>
            </a:r>
            <a:endParaRPr lang="en-US" b="1" dirty="0"/>
          </a:p>
        </p:txBody>
      </p:sp>
      <p:sp>
        <p:nvSpPr>
          <p:cNvPr id="179" name="TextBox 178"/>
          <p:cNvSpPr txBox="1"/>
          <p:nvPr/>
        </p:nvSpPr>
        <p:spPr>
          <a:xfrm>
            <a:off x="6491514" y="489805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BB plasmid</a:t>
            </a:r>
            <a:endParaRPr lang="en-US" b="1" dirty="0"/>
          </a:p>
        </p:txBody>
      </p:sp>
      <p:cxnSp>
        <p:nvCxnSpPr>
          <p:cNvPr id="108" name="Elbow Connector 107"/>
          <p:cNvCxnSpPr>
            <a:cxnSpLocks noChangeAspect="1"/>
          </p:cNvCxnSpPr>
          <p:nvPr/>
        </p:nvCxnSpPr>
        <p:spPr>
          <a:xfrm flipV="1">
            <a:off x="5401828" y="6097361"/>
            <a:ext cx="304800" cy="250371"/>
          </a:xfrm>
          <a:prstGeom prst="bentConnector3">
            <a:avLst>
              <a:gd name="adj1" fmla="val 1613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cxnSpLocks noChangeAspect="1"/>
          </p:cNvCxnSpPr>
          <p:nvPr/>
        </p:nvCxnSpPr>
        <p:spPr>
          <a:xfrm>
            <a:off x="4991100" y="6346676"/>
            <a:ext cx="40005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Oval 112"/>
          <p:cNvSpPr>
            <a:spLocks noChangeAspect="1"/>
          </p:cNvSpPr>
          <p:nvPr/>
        </p:nvSpPr>
        <p:spPr>
          <a:xfrm>
            <a:off x="5778770" y="6243411"/>
            <a:ext cx="352879" cy="19120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Flowchart: Preparation 113"/>
          <p:cNvSpPr>
            <a:spLocks noChangeAspect="1"/>
          </p:cNvSpPr>
          <p:nvPr/>
        </p:nvSpPr>
        <p:spPr>
          <a:xfrm>
            <a:off x="8231684" y="6196913"/>
            <a:ext cx="381000" cy="303219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ight Arrow 114"/>
          <p:cNvSpPr>
            <a:spLocks noChangeAspect="1"/>
          </p:cNvSpPr>
          <p:nvPr/>
        </p:nvSpPr>
        <p:spPr>
          <a:xfrm>
            <a:off x="6235970" y="6156236"/>
            <a:ext cx="1903770" cy="372924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8722397" y="6238101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8823997" y="6238101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8592471" y="6428601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119" name="TextBox 118"/>
          <p:cNvSpPr txBox="1"/>
          <p:nvPr/>
        </p:nvSpPr>
        <p:spPr>
          <a:xfrm>
            <a:off x="8706771" y="6428601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cxnSp>
        <p:nvCxnSpPr>
          <p:cNvPr id="120" name="Straight Arrow Connector 119"/>
          <p:cNvCxnSpPr/>
          <p:nvPr/>
        </p:nvCxnSpPr>
        <p:spPr>
          <a:xfrm flipH="1">
            <a:off x="8535370" y="6663416"/>
            <a:ext cx="447858" cy="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/>
          <p:nvPr/>
        </p:nvCxnSpPr>
        <p:spPr>
          <a:xfrm>
            <a:off x="7206342" y="5823466"/>
            <a:ext cx="0" cy="2725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Elbow Connector 121"/>
          <p:cNvCxnSpPr>
            <a:cxnSpLocks noChangeAspect="1"/>
          </p:cNvCxnSpPr>
          <p:nvPr/>
        </p:nvCxnSpPr>
        <p:spPr>
          <a:xfrm flipV="1">
            <a:off x="661972" y="6098721"/>
            <a:ext cx="304800" cy="250371"/>
          </a:xfrm>
          <a:prstGeom prst="bentConnector3">
            <a:avLst>
              <a:gd name="adj1" fmla="val 1613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>
            <a:cxnSpLocks noChangeAspect="1"/>
          </p:cNvCxnSpPr>
          <p:nvPr/>
        </p:nvCxnSpPr>
        <p:spPr>
          <a:xfrm>
            <a:off x="228600" y="6348036"/>
            <a:ext cx="40005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Oval 125"/>
          <p:cNvSpPr>
            <a:spLocks noChangeAspect="1"/>
          </p:cNvSpPr>
          <p:nvPr/>
        </p:nvSpPr>
        <p:spPr>
          <a:xfrm>
            <a:off x="1038914" y="6244771"/>
            <a:ext cx="352879" cy="19120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Flowchart: Preparation 140"/>
          <p:cNvSpPr>
            <a:spLocks noChangeAspect="1"/>
          </p:cNvSpPr>
          <p:nvPr/>
        </p:nvSpPr>
        <p:spPr>
          <a:xfrm>
            <a:off x="3491828" y="6198273"/>
            <a:ext cx="381000" cy="303219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ight Arrow 141"/>
          <p:cNvSpPr>
            <a:spLocks noChangeAspect="1"/>
          </p:cNvSpPr>
          <p:nvPr/>
        </p:nvSpPr>
        <p:spPr>
          <a:xfrm>
            <a:off x="1496114" y="6157596"/>
            <a:ext cx="1903770" cy="372924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1" name="Straight Connector 150"/>
          <p:cNvCxnSpPr/>
          <p:nvPr/>
        </p:nvCxnSpPr>
        <p:spPr>
          <a:xfrm>
            <a:off x="431800" y="621937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533400" y="621937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304800" y="6409870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/>
              <a:t>E</a:t>
            </a:r>
            <a:endParaRPr lang="en-US" sz="1200" b="1" dirty="0"/>
          </a:p>
        </p:txBody>
      </p:sp>
      <p:sp>
        <p:nvSpPr>
          <p:cNvPr id="154" name="TextBox 153"/>
          <p:cNvSpPr txBox="1"/>
          <p:nvPr/>
        </p:nvSpPr>
        <p:spPr>
          <a:xfrm>
            <a:off x="419100" y="640987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/>
              <a:t>X</a:t>
            </a:r>
            <a:endParaRPr lang="en-US" sz="1200" b="1" dirty="0"/>
          </a:p>
        </p:txBody>
      </p:sp>
      <p:cxnSp>
        <p:nvCxnSpPr>
          <p:cNvPr id="155" name="Straight Arrow Connector 154"/>
          <p:cNvCxnSpPr/>
          <p:nvPr/>
        </p:nvCxnSpPr>
        <p:spPr>
          <a:xfrm>
            <a:off x="357172" y="5995760"/>
            <a:ext cx="989135" cy="136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>
            <a:off x="2209800" y="5562600"/>
            <a:ext cx="4229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PCR with promoter (low; 256) in primer</a:t>
            </a:r>
            <a:endParaRPr lang="en-US" b="1" dirty="0" smtClean="0"/>
          </a:p>
        </p:txBody>
      </p:sp>
      <p:cxnSp>
        <p:nvCxnSpPr>
          <p:cNvPr id="161" name="Straight Arrow Connector 160"/>
          <p:cNvCxnSpPr/>
          <p:nvPr/>
        </p:nvCxnSpPr>
        <p:spPr>
          <a:xfrm>
            <a:off x="5143500" y="6019800"/>
            <a:ext cx="989135" cy="136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>
            <a:off x="5191374" y="6238874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>
            <a:off x="5292974" y="6238874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169"/>
          <p:cNvSpPr txBox="1"/>
          <p:nvPr/>
        </p:nvSpPr>
        <p:spPr>
          <a:xfrm>
            <a:off x="5064374" y="6429374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/>
              <a:t>E</a:t>
            </a:r>
            <a:endParaRPr lang="en-US" sz="1200" b="1" dirty="0"/>
          </a:p>
        </p:txBody>
      </p:sp>
      <p:sp>
        <p:nvSpPr>
          <p:cNvPr id="171" name="TextBox 170"/>
          <p:cNvSpPr txBox="1"/>
          <p:nvPr/>
        </p:nvSpPr>
        <p:spPr>
          <a:xfrm>
            <a:off x="5178674" y="642937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/>
              <a:t>X</a:t>
            </a:r>
            <a:endParaRPr lang="en-US" sz="1200" b="1" dirty="0"/>
          </a:p>
        </p:txBody>
      </p:sp>
      <p:cxnSp>
        <p:nvCxnSpPr>
          <p:cNvPr id="172" name="Straight Connector 171"/>
          <p:cNvCxnSpPr/>
          <p:nvPr/>
        </p:nvCxnSpPr>
        <p:spPr>
          <a:xfrm>
            <a:off x="3997027" y="622935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4098627" y="622935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3867101" y="6419850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175" name="TextBox 174"/>
          <p:cNvSpPr txBox="1"/>
          <p:nvPr/>
        </p:nvSpPr>
        <p:spPr>
          <a:xfrm>
            <a:off x="3981401" y="6419850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cxnSp>
        <p:nvCxnSpPr>
          <p:cNvPr id="176" name="Straight Arrow Connector 175"/>
          <p:cNvCxnSpPr/>
          <p:nvPr/>
        </p:nvCxnSpPr>
        <p:spPr>
          <a:xfrm flipH="1">
            <a:off x="3810000" y="6654665"/>
            <a:ext cx="447858" cy="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/>
          <p:cNvCxnSpPr/>
          <p:nvPr/>
        </p:nvCxnSpPr>
        <p:spPr>
          <a:xfrm>
            <a:off x="1524000" y="6553200"/>
            <a:ext cx="0" cy="2725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/>
          <p:nvPr/>
        </p:nvCxnSpPr>
        <p:spPr>
          <a:xfrm>
            <a:off x="7487556" y="6553200"/>
            <a:ext cx="0" cy="2725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615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Elbow Connector 3"/>
          <p:cNvCxnSpPr/>
          <p:nvPr/>
        </p:nvCxnSpPr>
        <p:spPr>
          <a:xfrm flipV="1">
            <a:off x="6009942" y="955063"/>
            <a:ext cx="376080" cy="290276"/>
          </a:xfrm>
          <a:prstGeom prst="bentConnector3">
            <a:avLst>
              <a:gd name="adj1" fmla="val -2070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Elbow Connector 4"/>
          <p:cNvCxnSpPr/>
          <p:nvPr/>
        </p:nvCxnSpPr>
        <p:spPr>
          <a:xfrm flipV="1">
            <a:off x="3658337" y="3135892"/>
            <a:ext cx="335262" cy="192314"/>
          </a:xfrm>
          <a:prstGeom prst="bentConnector3">
            <a:avLst>
              <a:gd name="adj1" fmla="val 6438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010534" y="2870775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Preparation 6"/>
          <p:cNvSpPr>
            <a:spLocks noChangeAspect="1"/>
          </p:cNvSpPr>
          <p:nvPr/>
        </p:nvSpPr>
        <p:spPr>
          <a:xfrm rot="20183996">
            <a:off x="4524504" y="2827402"/>
            <a:ext cx="126774" cy="1143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231761" y="3310147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pUC57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819400" y="2870775"/>
            <a:ext cx="1096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/>
              <a:t>Pconst</a:t>
            </a:r>
            <a:endParaRPr lang="en-US" sz="1600" b="1" dirty="0" smtClean="0"/>
          </a:p>
          <a:p>
            <a:pPr algn="ctr"/>
            <a:r>
              <a:rPr lang="en-US" sz="1600" b="1" dirty="0" smtClean="0"/>
              <a:t>(low; 256)</a:t>
            </a:r>
            <a:endParaRPr lang="en-US" sz="1600" b="1" dirty="0"/>
          </a:p>
        </p:txBody>
      </p:sp>
      <p:sp>
        <p:nvSpPr>
          <p:cNvPr id="10" name="Bent Arrow 9"/>
          <p:cNvSpPr>
            <a:spLocks noChangeAspect="1"/>
          </p:cNvSpPr>
          <p:nvPr/>
        </p:nvSpPr>
        <p:spPr>
          <a:xfrm>
            <a:off x="4079383" y="2851927"/>
            <a:ext cx="429328" cy="404206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 rot="18389246">
            <a:off x="3972577" y="3276966"/>
            <a:ext cx="114300" cy="7894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Elbow Connector 11"/>
          <p:cNvCxnSpPr/>
          <p:nvPr/>
        </p:nvCxnSpPr>
        <p:spPr>
          <a:xfrm rot="5054704" flipV="1">
            <a:off x="4735629" y="2577667"/>
            <a:ext cx="335262" cy="192314"/>
          </a:xfrm>
          <a:prstGeom prst="bentConnector3">
            <a:avLst>
              <a:gd name="adj1" fmla="val 6438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lowchart: Preparation 12"/>
          <p:cNvSpPr>
            <a:spLocks noChangeAspect="1"/>
          </p:cNvSpPr>
          <p:nvPr/>
        </p:nvSpPr>
        <p:spPr>
          <a:xfrm rot="4450598">
            <a:off x="5222615" y="3339960"/>
            <a:ext cx="126774" cy="1143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Bent Arrow 13"/>
          <p:cNvSpPr>
            <a:spLocks noChangeAspect="1"/>
          </p:cNvSpPr>
          <p:nvPr/>
        </p:nvSpPr>
        <p:spPr>
          <a:xfrm rot="5054704">
            <a:off x="4887238" y="2917034"/>
            <a:ext cx="429328" cy="404206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 rot="1843950">
            <a:off x="4756845" y="2849130"/>
            <a:ext cx="114300" cy="7894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490218" y="2653843"/>
            <a:ext cx="95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err="1" smtClean="0"/>
              <a:t>tetR</a:t>
            </a:r>
            <a:r>
              <a:rPr lang="en-US" sz="1600" b="1" dirty="0" err="1" smtClean="0"/>
              <a:t>LVA</a:t>
            </a:r>
            <a:endParaRPr lang="en-US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014218" y="2730043"/>
            <a:ext cx="95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err="1" smtClean="0"/>
              <a:t>lacI</a:t>
            </a:r>
            <a:r>
              <a:rPr lang="en-US" sz="1600" b="1" dirty="0" err="1" smtClean="0"/>
              <a:t>LVA</a:t>
            </a:r>
            <a:endParaRPr lang="en-US" sz="1600" b="1" dirty="0"/>
          </a:p>
        </p:txBody>
      </p:sp>
      <p:cxnSp>
        <p:nvCxnSpPr>
          <p:cNvPr id="18" name="Elbow Connector 17"/>
          <p:cNvCxnSpPr/>
          <p:nvPr/>
        </p:nvCxnSpPr>
        <p:spPr>
          <a:xfrm flipV="1">
            <a:off x="1183290" y="955063"/>
            <a:ext cx="376080" cy="290276"/>
          </a:xfrm>
          <a:prstGeom prst="bentConnector3">
            <a:avLst>
              <a:gd name="adj1" fmla="val -2070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1556126" y="868875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Bent Arrow 19"/>
          <p:cNvSpPr/>
          <p:nvPr/>
        </p:nvSpPr>
        <p:spPr>
          <a:xfrm rot="2470856">
            <a:off x="1847372" y="598265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Preparation 20"/>
          <p:cNvSpPr/>
          <p:nvPr/>
        </p:nvSpPr>
        <p:spPr>
          <a:xfrm rot="4307534">
            <a:off x="2671025" y="1172192"/>
            <a:ext cx="253547" cy="2286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 rot="18389246">
            <a:off x="1519936" y="1112920"/>
            <a:ext cx="228600" cy="15789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793361" y="1312523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pUC57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-76200" y="683634"/>
            <a:ext cx="1712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Pconst</a:t>
            </a:r>
            <a:endParaRPr lang="en-US" b="1" dirty="0" smtClean="0"/>
          </a:p>
          <a:p>
            <a:pPr algn="ctr"/>
            <a:r>
              <a:rPr lang="en-US" b="1" dirty="0" smtClean="0"/>
              <a:t>(low; 256)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700100" y="423343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err="1" smtClean="0"/>
              <a:t>tetR</a:t>
            </a:r>
            <a:r>
              <a:rPr lang="en-US" b="1" dirty="0" err="1" smtClean="0"/>
              <a:t>LVA</a:t>
            </a:r>
            <a:endParaRPr lang="en-US" b="1" dirty="0"/>
          </a:p>
        </p:txBody>
      </p:sp>
      <p:sp>
        <p:nvSpPr>
          <p:cNvPr id="26" name="Oval 25"/>
          <p:cNvSpPr/>
          <p:nvPr/>
        </p:nvSpPr>
        <p:spPr>
          <a:xfrm>
            <a:off x="6382538" y="868875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Bent Arrow 26"/>
          <p:cNvSpPr/>
          <p:nvPr/>
        </p:nvSpPr>
        <p:spPr>
          <a:xfrm rot="2470856">
            <a:off x="6673784" y="598265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Preparation 27"/>
          <p:cNvSpPr/>
          <p:nvPr/>
        </p:nvSpPr>
        <p:spPr>
          <a:xfrm rot="4307534">
            <a:off x="7497437" y="1172192"/>
            <a:ext cx="253547" cy="2286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 rot="18389246">
            <a:off x="6346348" y="1112920"/>
            <a:ext cx="228600" cy="15789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620997" y="1283261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pUC57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526512" y="423343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err="1" smtClean="0"/>
              <a:t>lacI</a:t>
            </a:r>
            <a:r>
              <a:rPr lang="en-US" b="1" dirty="0" err="1" smtClean="0"/>
              <a:t>LVA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764960" y="683634"/>
            <a:ext cx="1712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Pconst</a:t>
            </a:r>
            <a:endParaRPr lang="en-US" b="1" dirty="0" smtClean="0"/>
          </a:p>
          <a:p>
            <a:pPr algn="ctr"/>
            <a:r>
              <a:rPr lang="en-US" b="1" dirty="0" smtClean="0"/>
              <a:t>(low; 256)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360426" y="2133600"/>
            <a:ext cx="10964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/>
              <a:t>Pconst</a:t>
            </a:r>
            <a:endParaRPr lang="en-US" sz="1600" b="1" dirty="0" smtClean="0"/>
          </a:p>
          <a:p>
            <a:pPr algn="ctr"/>
            <a:r>
              <a:rPr lang="en-US" sz="1600" b="1" dirty="0" smtClean="0"/>
              <a:t>(low; 256)</a:t>
            </a:r>
            <a:endParaRPr lang="en-US" sz="1600" b="1" dirty="0"/>
          </a:p>
        </p:txBody>
      </p:sp>
      <p:cxnSp>
        <p:nvCxnSpPr>
          <p:cNvPr id="34" name="Elbow Connector 33"/>
          <p:cNvCxnSpPr/>
          <p:nvPr/>
        </p:nvCxnSpPr>
        <p:spPr>
          <a:xfrm flipV="1">
            <a:off x="3734537" y="5847207"/>
            <a:ext cx="335262" cy="192314"/>
          </a:xfrm>
          <a:prstGeom prst="bentConnector3">
            <a:avLst>
              <a:gd name="adj1" fmla="val 6438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4086734" y="5582090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lowchart: Preparation 35"/>
          <p:cNvSpPr>
            <a:spLocks noChangeAspect="1"/>
          </p:cNvSpPr>
          <p:nvPr/>
        </p:nvSpPr>
        <p:spPr>
          <a:xfrm rot="20183996">
            <a:off x="4600704" y="5538717"/>
            <a:ext cx="126774" cy="1143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4183236" y="6021462"/>
            <a:ext cx="11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pACYC184</a:t>
            </a:r>
            <a:endParaRPr lang="en-US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2180122" y="5801761"/>
            <a:ext cx="1934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/>
              <a:t>Pconst</a:t>
            </a:r>
            <a:r>
              <a:rPr lang="en-US" sz="1600" b="1" dirty="0"/>
              <a:t> </a:t>
            </a:r>
            <a:r>
              <a:rPr lang="en-US" sz="1600" b="1" dirty="0" smtClean="0"/>
              <a:t>(low; 256)</a:t>
            </a:r>
            <a:endParaRPr lang="en-US" sz="1600" b="1" dirty="0"/>
          </a:p>
        </p:txBody>
      </p:sp>
      <p:sp>
        <p:nvSpPr>
          <p:cNvPr id="39" name="Bent Arrow 38"/>
          <p:cNvSpPr>
            <a:spLocks noChangeAspect="1"/>
          </p:cNvSpPr>
          <p:nvPr/>
        </p:nvSpPr>
        <p:spPr>
          <a:xfrm>
            <a:off x="4155583" y="5563242"/>
            <a:ext cx="429328" cy="404206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 rot="18389246">
            <a:off x="4048777" y="5988281"/>
            <a:ext cx="114300" cy="7894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Elbow Connector 40"/>
          <p:cNvCxnSpPr/>
          <p:nvPr/>
        </p:nvCxnSpPr>
        <p:spPr>
          <a:xfrm rot="5054704" flipV="1">
            <a:off x="4811829" y="5288982"/>
            <a:ext cx="335262" cy="192314"/>
          </a:xfrm>
          <a:prstGeom prst="bentConnector3">
            <a:avLst>
              <a:gd name="adj1" fmla="val 6438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lowchart: Preparation 41"/>
          <p:cNvSpPr>
            <a:spLocks noChangeAspect="1"/>
          </p:cNvSpPr>
          <p:nvPr/>
        </p:nvSpPr>
        <p:spPr>
          <a:xfrm rot="3638700">
            <a:off x="5324532" y="6051275"/>
            <a:ext cx="126774" cy="1143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Bent Arrow 42"/>
          <p:cNvSpPr>
            <a:spLocks noChangeAspect="1"/>
          </p:cNvSpPr>
          <p:nvPr/>
        </p:nvSpPr>
        <p:spPr>
          <a:xfrm rot="5054704">
            <a:off x="4963438" y="5628349"/>
            <a:ext cx="429328" cy="404206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 rot="1843950">
            <a:off x="4833045" y="5560445"/>
            <a:ext cx="114300" cy="7894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3566418" y="5365158"/>
            <a:ext cx="95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err="1" smtClean="0"/>
              <a:t>tetR</a:t>
            </a:r>
            <a:r>
              <a:rPr lang="en-US" sz="1600" b="1" dirty="0" err="1" smtClean="0"/>
              <a:t>LVA</a:t>
            </a:r>
            <a:endParaRPr lang="en-US" sz="16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5090418" y="5441358"/>
            <a:ext cx="95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err="1" smtClean="0"/>
              <a:t>lacI</a:t>
            </a:r>
            <a:r>
              <a:rPr lang="en-US" sz="1600" b="1" dirty="0" err="1" smtClean="0"/>
              <a:t>LVA</a:t>
            </a:r>
            <a:endParaRPr lang="en-US" sz="16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4220678" y="5073515"/>
            <a:ext cx="1799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/>
              <a:t>Pconst</a:t>
            </a:r>
            <a:r>
              <a:rPr lang="en-US" sz="1600" b="1" dirty="0"/>
              <a:t> </a:t>
            </a:r>
            <a:r>
              <a:rPr lang="en-US" sz="1600" b="1" dirty="0" smtClean="0"/>
              <a:t>(low; 256)</a:t>
            </a:r>
            <a:endParaRPr lang="en-US" sz="1600" b="1" dirty="0"/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5791200" y="3295016"/>
            <a:ext cx="1157918" cy="18315"/>
          </a:xfrm>
          <a:prstGeom prst="straightConnector1">
            <a:avLst/>
          </a:prstGeom>
          <a:ln w="254000" cmpd="tri">
            <a:prstDash val="solid"/>
            <a:round/>
            <a:headEnd type="none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934200" y="3121120"/>
            <a:ext cx="21634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Construct is stable</a:t>
            </a:r>
            <a:endParaRPr lang="en-US" b="1" dirty="0"/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5770542" y="6136986"/>
            <a:ext cx="1157918" cy="18315"/>
          </a:xfrm>
          <a:prstGeom prst="straightConnector1">
            <a:avLst/>
          </a:prstGeom>
          <a:ln w="254000" cmpd="tri">
            <a:prstDash val="solid"/>
            <a:round/>
            <a:headEnd type="none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934200" y="5963090"/>
            <a:ext cx="21634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Construct is stable</a:t>
            </a:r>
            <a:endParaRPr lang="en-US" b="1" dirty="0"/>
          </a:p>
        </p:txBody>
      </p:sp>
      <p:cxnSp>
        <p:nvCxnSpPr>
          <p:cNvPr id="58" name="Straight Connector 57"/>
          <p:cNvCxnSpPr/>
          <p:nvPr/>
        </p:nvCxnSpPr>
        <p:spPr>
          <a:xfrm>
            <a:off x="1473200" y="1440375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2787626" y="1457112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1469673" y="1516575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784099" y="1533312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6302727" y="1431565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7617153" y="1448302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6299200" y="1507765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7613626" y="1524502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2864130" y="1311561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2857780" y="1438561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7702550" y="1297441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7696200" y="1424441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cxnSp>
        <p:nvCxnSpPr>
          <p:cNvPr id="74" name="Straight Connector 73"/>
          <p:cNvCxnSpPr/>
          <p:nvPr/>
        </p:nvCxnSpPr>
        <p:spPr>
          <a:xfrm>
            <a:off x="3927485" y="3489325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5241911" y="3506062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3923958" y="3565525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5238384" y="3582262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5327308" y="3355201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5320958" y="3482201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cxnSp>
        <p:nvCxnSpPr>
          <p:cNvPr id="82" name="Straight Connector 81"/>
          <p:cNvCxnSpPr/>
          <p:nvPr/>
        </p:nvCxnSpPr>
        <p:spPr>
          <a:xfrm>
            <a:off x="3999730" y="621074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314156" y="6227477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3996203" y="628694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5310629" y="6303677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399553" y="6076616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5393203" y="6203616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1297940" y="1272735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X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1302092" y="1392115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3745637" y="333137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X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3755732" y="3456801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6115934" y="126124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X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6120086" y="1380626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3814948" y="606709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X</a:t>
            </a:r>
            <a:endParaRPr lang="en-US" sz="12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3809575" y="6171866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cxnSp>
        <p:nvCxnSpPr>
          <p:cNvPr id="98" name="Straight Arrow Connector 97"/>
          <p:cNvCxnSpPr/>
          <p:nvPr/>
        </p:nvCxnSpPr>
        <p:spPr>
          <a:xfrm>
            <a:off x="2209800" y="62941"/>
            <a:ext cx="0" cy="2725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>
            <a:off x="7010400" y="74919"/>
            <a:ext cx="0" cy="2725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>
            <a:off x="2605548" y="2026623"/>
            <a:ext cx="1078637" cy="64037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H="1">
            <a:off x="5456906" y="1874223"/>
            <a:ext cx="974246" cy="762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Elbow Connector 105"/>
          <p:cNvCxnSpPr>
            <a:cxnSpLocks noChangeAspect="1"/>
          </p:cNvCxnSpPr>
          <p:nvPr/>
        </p:nvCxnSpPr>
        <p:spPr>
          <a:xfrm flipV="1">
            <a:off x="5218235" y="4368801"/>
            <a:ext cx="304800" cy="250371"/>
          </a:xfrm>
          <a:prstGeom prst="bentConnector3">
            <a:avLst>
              <a:gd name="adj1" fmla="val 1613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cxnSpLocks noChangeAspect="1"/>
          </p:cNvCxnSpPr>
          <p:nvPr/>
        </p:nvCxnSpPr>
        <p:spPr>
          <a:xfrm>
            <a:off x="4761035" y="4618116"/>
            <a:ext cx="40005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Oval 107"/>
          <p:cNvSpPr>
            <a:spLocks noChangeAspect="1"/>
          </p:cNvSpPr>
          <p:nvPr/>
        </p:nvSpPr>
        <p:spPr>
          <a:xfrm>
            <a:off x="5595177" y="4514851"/>
            <a:ext cx="352879" cy="19120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Flowchart: Preparation 108"/>
          <p:cNvSpPr>
            <a:spLocks noChangeAspect="1"/>
          </p:cNvSpPr>
          <p:nvPr/>
        </p:nvSpPr>
        <p:spPr>
          <a:xfrm>
            <a:off x="8048091" y="4468353"/>
            <a:ext cx="381000" cy="303219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ight Arrow 109"/>
          <p:cNvSpPr>
            <a:spLocks noChangeAspect="1"/>
          </p:cNvSpPr>
          <p:nvPr/>
        </p:nvSpPr>
        <p:spPr>
          <a:xfrm>
            <a:off x="6052377" y="4427676"/>
            <a:ext cx="1903770" cy="372924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Straight Arrow Connector 110"/>
          <p:cNvCxnSpPr/>
          <p:nvPr/>
        </p:nvCxnSpPr>
        <p:spPr>
          <a:xfrm>
            <a:off x="4728030" y="4832866"/>
            <a:ext cx="0" cy="2725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6008987" y="2145268"/>
            <a:ext cx="2754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Adding up both constructs</a:t>
            </a:r>
            <a:endParaRPr lang="en-US" b="1" dirty="0" smtClean="0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8538804" y="4509541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8640404" y="4509541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8408878" y="4700041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119" name="TextBox 118"/>
          <p:cNvSpPr txBox="1"/>
          <p:nvPr/>
        </p:nvSpPr>
        <p:spPr>
          <a:xfrm>
            <a:off x="8523178" y="4700041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cxnSp>
        <p:nvCxnSpPr>
          <p:cNvPr id="120" name="Straight Arrow Connector 119"/>
          <p:cNvCxnSpPr/>
          <p:nvPr/>
        </p:nvCxnSpPr>
        <p:spPr>
          <a:xfrm flipH="1">
            <a:off x="8351777" y="4934856"/>
            <a:ext cx="447858" cy="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/>
          <p:nvPr/>
        </p:nvCxnSpPr>
        <p:spPr>
          <a:xfrm>
            <a:off x="4691742" y="4143828"/>
            <a:ext cx="0" cy="2725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Elbow Connector 121"/>
          <p:cNvCxnSpPr>
            <a:cxnSpLocks noChangeAspect="1"/>
          </p:cNvCxnSpPr>
          <p:nvPr/>
        </p:nvCxnSpPr>
        <p:spPr>
          <a:xfrm flipV="1">
            <a:off x="1827335" y="4370161"/>
            <a:ext cx="304800" cy="250371"/>
          </a:xfrm>
          <a:prstGeom prst="bentConnector3">
            <a:avLst>
              <a:gd name="adj1" fmla="val 1613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>
            <a:cxnSpLocks noChangeAspect="1"/>
          </p:cNvCxnSpPr>
          <p:nvPr/>
        </p:nvCxnSpPr>
        <p:spPr>
          <a:xfrm>
            <a:off x="1370135" y="4619476"/>
            <a:ext cx="40005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Oval 123"/>
          <p:cNvSpPr>
            <a:spLocks noChangeAspect="1"/>
          </p:cNvSpPr>
          <p:nvPr/>
        </p:nvSpPr>
        <p:spPr>
          <a:xfrm>
            <a:off x="2204277" y="4516211"/>
            <a:ext cx="352879" cy="19120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Flowchart: Preparation 124"/>
          <p:cNvSpPr>
            <a:spLocks noChangeAspect="1"/>
          </p:cNvSpPr>
          <p:nvPr/>
        </p:nvSpPr>
        <p:spPr>
          <a:xfrm>
            <a:off x="4657191" y="4469713"/>
            <a:ext cx="381000" cy="303219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ight Arrow 125"/>
          <p:cNvSpPr>
            <a:spLocks noChangeAspect="1"/>
          </p:cNvSpPr>
          <p:nvPr/>
        </p:nvSpPr>
        <p:spPr>
          <a:xfrm>
            <a:off x="2661477" y="4429036"/>
            <a:ext cx="1903770" cy="372924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7" name="Straight Connector 126"/>
          <p:cNvCxnSpPr/>
          <p:nvPr/>
        </p:nvCxnSpPr>
        <p:spPr>
          <a:xfrm>
            <a:off x="1597163" y="449081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1698763" y="449081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1470163" y="4681310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/>
              <a:t>E</a:t>
            </a:r>
            <a:endParaRPr lang="en-US" sz="1200" b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1584463" y="468131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/>
              <a:t>X</a:t>
            </a:r>
            <a:endParaRPr lang="en-US" sz="1200" b="1" dirty="0"/>
          </a:p>
        </p:txBody>
      </p:sp>
      <p:cxnSp>
        <p:nvCxnSpPr>
          <p:cNvPr id="131" name="Straight Arrow Connector 130"/>
          <p:cNvCxnSpPr/>
          <p:nvPr/>
        </p:nvCxnSpPr>
        <p:spPr>
          <a:xfrm>
            <a:off x="1370135" y="4268560"/>
            <a:ext cx="439722" cy="0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1490785" y="44958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987670" y="3990201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Bam</a:t>
            </a:r>
            <a:r>
              <a:rPr lang="en-US" sz="1200" b="1" dirty="0" err="1" smtClean="0"/>
              <a:t>HI</a:t>
            </a:r>
            <a:endParaRPr lang="en-US" sz="1200" b="1" dirty="0"/>
          </a:p>
        </p:txBody>
      </p:sp>
      <p:sp>
        <p:nvSpPr>
          <p:cNvPr id="139" name="TextBox 138"/>
          <p:cNvSpPr txBox="1"/>
          <p:nvPr/>
        </p:nvSpPr>
        <p:spPr>
          <a:xfrm>
            <a:off x="8577942" y="4953000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Bam</a:t>
            </a:r>
            <a:r>
              <a:rPr lang="en-US" sz="1200" b="1" dirty="0" err="1" smtClean="0"/>
              <a:t>HI</a:t>
            </a:r>
            <a:endParaRPr lang="en-US" sz="1200" b="1" dirty="0"/>
          </a:p>
        </p:txBody>
      </p:sp>
      <p:cxnSp>
        <p:nvCxnSpPr>
          <p:cNvPr id="140" name="Straight Connector 139"/>
          <p:cNvCxnSpPr/>
          <p:nvPr/>
        </p:nvCxnSpPr>
        <p:spPr>
          <a:xfrm>
            <a:off x="8729785" y="45085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5276852" y="6378441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4038608" y="6368915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3514726" y="6292715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Bam</a:t>
            </a:r>
            <a:r>
              <a:rPr lang="en-US" sz="1200" b="1" dirty="0" err="1" smtClean="0"/>
              <a:t>HI</a:t>
            </a:r>
            <a:endParaRPr lang="en-US" sz="1200" b="1" dirty="0"/>
          </a:p>
        </p:txBody>
      </p:sp>
      <p:sp>
        <p:nvSpPr>
          <p:cNvPr id="145" name="TextBox 144"/>
          <p:cNvSpPr txBox="1"/>
          <p:nvPr/>
        </p:nvSpPr>
        <p:spPr>
          <a:xfrm>
            <a:off x="5324474" y="6297477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Bam</a:t>
            </a:r>
            <a:r>
              <a:rPr lang="en-US" sz="1200" b="1" dirty="0" err="1" smtClean="0"/>
              <a:t>HI</a:t>
            </a:r>
            <a:endParaRPr lang="en-US" sz="1200" b="1" dirty="0"/>
          </a:p>
        </p:txBody>
      </p:sp>
      <p:sp>
        <p:nvSpPr>
          <p:cNvPr id="146" name="TextBox 145"/>
          <p:cNvSpPr txBox="1"/>
          <p:nvPr/>
        </p:nvSpPr>
        <p:spPr>
          <a:xfrm>
            <a:off x="4038600" y="4049484"/>
            <a:ext cx="62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PCR</a:t>
            </a:r>
            <a:endParaRPr lang="en-US" b="1" dirty="0" smtClean="0"/>
          </a:p>
        </p:txBody>
      </p:sp>
      <p:pic>
        <p:nvPicPr>
          <p:cNvPr id="147" name="Picture 14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13" t="2673" r="56748" b="59915"/>
          <a:stretch/>
        </p:blipFill>
        <p:spPr>
          <a:xfrm>
            <a:off x="3505200" y="61452"/>
            <a:ext cx="1447800" cy="2133600"/>
          </a:xfrm>
          <a:prstGeom prst="rect">
            <a:avLst/>
          </a:prstGeom>
        </p:spPr>
      </p:pic>
      <p:cxnSp>
        <p:nvCxnSpPr>
          <p:cNvPr id="148" name="Straight Arrow Connector 147"/>
          <p:cNvCxnSpPr/>
          <p:nvPr/>
        </p:nvCxnSpPr>
        <p:spPr>
          <a:xfrm flipV="1">
            <a:off x="4254500" y="1636252"/>
            <a:ext cx="0" cy="17573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/>
          <p:nvPr/>
        </p:nvCxnSpPr>
        <p:spPr>
          <a:xfrm flipV="1">
            <a:off x="4711700" y="1394952"/>
            <a:ext cx="0" cy="17573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>
            <a:off x="3892199" y="1765653"/>
            <a:ext cx="6798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>
                <a:solidFill>
                  <a:schemeClr val="bg1"/>
                </a:solidFill>
              </a:rPr>
              <a:t>tetR</a:t>
            </a:r>
            <a:r>
              <a:rPr lang="en-US" sz="1200" b="1" dirty="0" err="1" smtClean="0">
                <a:solidFill>
                  <a:schemeClr val="bg1"/>
                </a:solidFill>
              </a:rPr>
              <a:t>LVA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4359676" y="1537053"/>
            <a:ext cx="640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>
                <a:solidFill>
                  <a:schemeClr val="bg1"/>
                </a:solidFill>
              </a:rPr>
              <a:t>lacI</a:t>
            </a:r>
            <a:r>
              <a:rPr lang="en-US" sz="1200" b="1" dirty="0" err="1" smtClean="0">
                <a:solidFill>
                  <a:schemeClr val="bg1"/>
                </a:solidFill>
              </a:rPr>
              <a:t>LVA</a:t>
            </a:r>
            <a:endParaRPr lang="en-US" sz="1200" b="1" dirty="0">
              <a:solidFill>
                <a:schemeClr val="bg1"/>
              </a:solidFill>
            </a:endParaRPr>
          </a:p>
        </p:txBody>
      </p:sp>
      <p:grpSp>
        <p:nvGrpSpPr>
          <p:cNvPr id="152" name="Group 151"/>
          <p:cNvGrpSpPr/>
          <p:nvPr/>
        </p:nvGrpSpPr>
        <p:grpSpPr>
          <a:xfrm>
            <a:off x="90714" y="3619501"/>
            <a:ext cx="914400" cy="2781299"/>
            <a:chOff x="4753363" y="990600"/>
            <a:chExt cx="2003037" cy="5230131"/>
          </a:xfrm>
        </p:grpSpPr>
        <p:pic>
          <p:nvPicPr>
            <p:cNvPr id="153" name="Picture 15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6000" contrast="6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21" t="15836" r="63004" b="39590"/>
            <a:stretch/>
          </p:blipFill>
          <p:spPr>
            <a:xfrm>
              <a:off x="4753363" y="991755"/>
              <a:ext cx="1169212" cy="5228976"/>
            </a:xfrm>
            <a:prstGeom prst="rect">
              <a:avLst/>
            </a:prstGeom>
          </p:spPr>
        </p:pic>
        <p:pic>
          <p:nvPicPr>
            <p:cNvPr id="154" name="Picture 15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0000" contrast="7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085" t="15836" r="32475" b="39590"/>
            <a:stretch/>
          </p:blipFill>
          <p:spPr>
            <a:xfrm>
              <a:off x="5905500" y="990600"/>
              <a:ext cx="850900" cy="5228976"/>
            </a:xfrm>
            <a:prstGeom prst="rect">
              <a:avLst/>
            </a:prstGeom>
          </p:spPr>
        </p:pic>
      </p:grpSp>
      <p:sp>
        <p:nvSpPr>
          <p:cNvPr id="132" name="Arc 131"/>
          <p:cNvSpPr/>
          <p:nvPr/>
        </p:nvSpPr>
        <p:spPr>
          <a:xfrm rot="6176833">
            <a:off x="589080" y="2965632"/>
            <a:ext cx="2063785" cy="2226552"/>
          </a:xfrm>
          <a:prstGeom prst="arc">
            <a:avLst>
              <a:gd name="adj1" fmla="val 18357307"/>
              <a:gd name="adj2" fmla="val 1314698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66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6" t="11381" r="14045" b="8654"/>
          <a:stretch/>
        </p:blipFill>
        <p:spPr bwMode="auto">
          <a:xfrm>
            <a:off x="152400" y="1295400"/>
            <a:ext cx="5397494" cy="3652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-Shape 4"/>
          <p:cNvSpPr/>
          <p:nvPr/>
        </p:nvSpPr>
        <p:spPr>
          <a:xfrm rot="19621684">
            <a:off x="5108318" y="2894520"/>
            <a:ext cx="485774" cy="207750"/>
          </a:xfrm>
          <a:prstGeom prst="corner">
            <a:avLst>
              <a:gd name="adj1" fmla="val 18054"/>
              <a:gd name="adj2" fmla="val 16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939352" y="3257872"/>
            <a:ext cx="631850" cy="362907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-Shape 32"/>
          <p:cNvSpPr/>
          <p:nvPr/>
        </p:nvSpPr>
        <p:spPr>
          <a:xfrm rot="19621684">
            <a:off x="4602214" y="3688261"/>
            <a:ext cx="485774" cy="207750"/>
          </a:xfrm>
          <a:prstGeom prst="corner">
            <a:avLst>
              <a:gd name="adj1" fmla="val 18054"/>
              <a:gd name="adj2" fmla="val 16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038600" y="4051613"/>
            <a:ext cx="1221080" cy="362907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 Box 180"/>
          <p:cNvSpPr txBox="1">
            <a:spLocks noChangeArrowheads="1"/>
          </p:cNvSpPr>
          <p:nvPr/>
        </p:nvSpPr>
        <p:spPr bwMode="auto">
          <a:xfrm>
            <a:off x="2008496" y="0"/>
            <a:ext cx="510267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Complete circuit construction status</a:t>
            </a:r>
            <a:endParaRPr lang="en-US" sz="2200" b="1" u="sng" dirty="0"/>
          </a:p>
        </p:txBody>
      </p:sp>
      <p:sp>
        <p:nvSpPr>
          <p:cNvPr id="8" name="Text Box 180"/>
          <p:cNvSpPr txBox="1">
            <a:spLocks noChangeArrowheads="1"/>
          </p:cNvSpPr>
          <p:nvPr/>
        </p:nvSpPr>
        <p:spPr bwMode="auto">
          <a:xfrm>
            <a:off x="686229" y="5410200"/>
            <a:ext cx="7202613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Result</a:t>
            </a:r>
            <a:r>
              <a:rPr lang="en-US" sz="2200" b="1" dirty="0" smtClean="0"/>
              <a:t>: Reporter and repressor cloned in pACYC184</a:t>
            </a:r>
            <a:endParaRPr lang="en-US" sz="2200" b="1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57244" r="50000" b="24634"/>
          <a:stretch/>
        </p:blipFill>
        <p:spPr>
          <a:xfrm>
            <a:off x="6400800" y="2096364"/>
            <a:ext cx="2165243" cy="1405734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7747255" y="3010764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593105" y="3171124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8284593" y="2561524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024759" y="2741220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T+L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52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882170"/>
              </p:ext>
            </p:extLst>
          </p:nvPr>
        </p:nvGraphicFramePr>
        <p:xfrm>
          <a:off x="489156" y="348695"/>
          <a:ext cx="8153400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8800"/>
                <a:gridCol w="2514600"/>
              </a:tblGrid>
              <a:tr h="1905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Visually the co-</a:t>
                      </a:r>
                      <a:r>
                        <a:rPr lang="en-US" dirty="0" err="1" smtClean="0">
                          <a:solidFill>
                            <a:srgbClr val="00B050"/>
                          </a:solidFill>
                        </a:rPr>
                        <a:t>transformants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 (COTs)</a:t>
                      </a:r>
                      <a:r>
                        <a:rPr lang="en-US" baseline="0" dirty="0" smtClean="0">
                          <a:solidFill>
                            <a:srgbClr val="00B050"/>
                          </a:solidFill>
                        </a:rPr>
                        <a:t> are observed to be </a:t>
                      </a:r>
                      <a:r>
                        <a:rPr lang="en-US" u="sng" baseline="0" dirty="0" smtClean="0">
                          <a:solidFill>
                            <a:srgbClr val="00B050"/>
                          </a:solidFill>
                        </a:rPr>
                        <a:t>green</a:t>
                      </a:r>
                      <a:r>
                        <a:rPr lang="en-US" baseline="0" dirty="0" smtClean="0">
                          <a:solidFill>
                            <a:srgbClr val="00B050"/>
                          </a:solidFill>
                        </a:rPr>
                        <a:t> and hence, the </a:t>
                      </a:r>
                      <a:r>
                        <a:rPr lang="en-US" i="1" baseline="0" dirty="0" err="1" smtClean="0">
                          <a:solidFill>
                            <a:srgbClr val="00B050"/>
                          </a:solidFill>
                        </a:rPr>
                        <a:t>tetR</a:t>
                      </a:r>
                      <a:r>
                        <a:rPr lang="en-US" baseline="0" dirty="0" err="1" smtClean="0">
                          <a:solidFill>
                            <a:srgbClr val="00B050"/>
                          </a:solidFill>
                        </a:rPr>
                        <a:t>LVA</a:t>
                      </a:r>
                      <a:r>
                        <a:rPr lang="en-US" baseline="0" dirty="0" smtClean="0">
                          <a:solidFill>
                            <a:srgbClr val="00B050"/>
                          </a:solidFill>
                        </a:rPr>
                        <a:t> is functional.</a:t>
                      </a:r>
                      <a:endParaRPr lang="en-US" dirty="0" smtClean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Visually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the COTs are observed to have become </a:t>
                      </a:r>
                      <a:r>
                        <a:rPr lang="en-US" b="1" u="sng" baseline="0" dirty="0" smtClean="0">
                          <a:solidFill>
                            <a:schemeClr val="tx1"/>
                          </a:solidFill>
                        </a:rPr>
                        <a:t>colorless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from green and hence, the </a:t>
                      </a:r>
                      <a:r>
                        <a:rPr lang="en-US" b="1" i="1" baseline="0" dirty="0" err="1" smtClean="0">
                          <a:solidFill>
                            <a:schemeClr val="tx1"/>
                          </a:solidFill>
                        </a:rPr>
                        <a:t>lacI</a:t>
                      </a:r>
                      <a:r>
                        <a:rPr lang="en-US" b="1" baseline="0" dirty="0" err="1" smtClean="0">
                          <a:solidFill>
                            <a:schemeClr val="tx1"/>
                          </a:solidFill>
                        </a:rPr>
                        <a:t>LVA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is functional.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Cross 4"/>
          <p:cNvSpPr/>
          <p:nvPr/>
        </p:nvSpPr>
        <p:spPr>
          <a:xfrm>
            <a:off x="3079956" y="1244909"/>
            <a:ext cx="533400" cy="514780"/>
          </a:xfrm>
          <a:prstGeom prst="plus">
            <a:avLst>
              <a:gd name="adj" fmla="val 39098"/>
            </a:avLst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998408" y="-61452"/>
            <a:ext cx="51046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 smtClean="0"/>
              <a:t>Functionality tests for </a:t>
            </a:r>
            <a:r>
              <a:rPr lang="en-US" sz="2200" b="1" i="1" u="sng" dirty="0" err="1" smtClean="0"/>
              <a:t>tetR</a:t>
            </a:r>
            <a:r>
              <a:rPr lang="en-US" sz="2200" b="1" u="sng" dirty="0" err="1" smtClean="0"/>
              <a:t>LVA</a:t>
            </a:r>
            <a:r>
              <a:rPr lang="en-US" sz="2200" b="1" u="sng" dirty="0" smtClean="0"/>
              <a:t> and </a:t>
            </a:r>
            <a:r>
              <a:rPr lang="en-US" sz="2200" b="1" i="1" u="sng" dirty="0" err="1" smtClean="0"/>
              <a:t>lacI</a:t>
            </a:r>
            <a:r>
              <a:rPr lang="en-US" sz="2200" b="1" u="sng" dirty="0" err="1" smtClean="0"/>
              <a:t>LVA</a:t>
            </a:r>
            <a:endParaRPr lang="en-US" sz="2200" b="1" u="sng" dirty="0"/>
          </a:p>
        </p:txBody>
      </p:sp>
      <p:cxnSp>
        <p:nvCxnSpPr>
          <p:cNvPr id="7" name="Elbow Connector 6"/>
          <p:cNvCxnSpPr/>
          <p:nvPr/>
        </p:nvCxnSpPr>
        <p:spPr>
          <a:xfrm flipV="1">
            <a:off x="1026972" y="968283"/>
            <a:ext cx="376080" cy="290276"/>
          </a:xfrm>
          <a:prstGeom prst="bentConnector3">
            <a:avLst>
              <a:gd name="adj1" fmla="val -2070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399808" y="882095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Bent Arrow 8"/>
          <p:cNvSpPr/>
          <p:nvPr/>
        </p:nvSpPr>
        <p:spPr>
          <a:xfrm rot="2470856">
            <a:off x="1691054" y="611485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Preparation 9"/>
          <p:cNvSpPr/>
          <p:nvPr/>
        </p:nvSpPr>
        <p:spPr>
          <a:xfrm rot="4307534">
            <a:off x="2514707" y="1185412"/>
            <a:ext cx="253547" cy="2286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 rot="18389246">
            <a:off x="1363618" y="1126140"/>
            <a:ext cx="228600" cy="15789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43040" y="1310267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pUC57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77316" y="501095"/>
            <a:ext cx="95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Pconst</a:t>
            </a:r>
            <a:endParaRPr lang="en-US" b="1" dirty="0" smtClean="0"/>
          </a:p>
          <a:p>
            <a:pPr algn="ctr"/>
            <a:r>
              <a:rPr lang="en-US" b="1" dirty="0" smtClean="0"/>
              <a:t>(low)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543782" y="436563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err="1" smtClean="0"/>
              <a:t>tetR</a:t>
            </a:r>
            <a:r>
              <a:rPr lang="en-US" b="1" dirty="0" err="1" smtClean="0"/>
              <a:t>LVA</a:t>
            </a:r>
            <a:endParaRPr lang="en-US" b="1" dirty="0"/>
          </a:p>
        </p:txBody>
      </p:sp>
      <p:cxnSp>
        <p:nvCxnSpPr>
          <p:cNvPr id="15" name="Elbow Connector 14"/>
          <p:cNvCxnSpPr/>
          <p:nvPr/>
        </p:nvCxnSpPr>
        <p:spPr>
          <a:xfrm flipV="1">
            <a:off x="4243595" y="1180443"/>
            <a:ext cx="335262" cy="192314"/>
          </a:xfrm>
          <a:prstGeom prst="bentConnector3">
            <a:avLst>
              <a:gd name="adj1" fmla="val 6438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595792" y="915326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Preparation 16"/>
          <p:cNvSpPr>
            <a:spLocks noChangeAspect="1"/>
          </p:cNvSpPr>
          <p:nvPr/>
        </p:nvSpPr>
        <p:spPr>
          <a:xfrm rot="20183996">
            <a:off x="5109762" y="871953"/>
            <a:ext cx="126774" cy="1143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796916" y="1347333"/>
            <a:ext cx="890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pWhite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701088" y="1091455"/>
            <a:ext cx="95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/>
              <a:t>P</a:t>
            </a:r>
            <a:r>
              <a:rPr lang="en-US" sz="1600" b="1" i="1" dirty="0" err="1" smtClean="0"/>
              <a:t>tet</a:t>
            </a:r>
            <a:endParaRPr lang="en-US" sz="1600" b="1" i="1" dirty="0" smtClean="0"/>
          </a:p>
        </p:txBody>
      </p:sp>
      <p:sp>
        <p:nvSpPr>
          <p:cNvPr id="20" name="Bent Arrow 19"/>
          <p:cNvSpPr>
            <a:spLocks noChangeAspect="1"/>
          </p:cNvSpPr>
          <p:nvPr/>
        </p:nvSpPr>
        <p:spPr>
          <a:xfrm>
            <a:off x="4664641" y="896478"/>
            <a:ext cx="429328" cy="404206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 rot="18389246">
            <a:off x="4557835" y="1321517"/>
            <a:ext cx="114300" cy="7894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Elbow Connector 21"/>
          <p:cNvCxnSpPr/>
          <p:nvPr/>
        </p:nvCxnSpPr>
        <p:spPr>
          <a:xfrm rot="5054704" flipV="1">
            <a:off x="5320887" y="622218"/>
            <a:ext cx="335262" cy="192314"/>
          </a:xfrm>
          <a:prstGeom prst="bentConnector3">
            <a:avLst>
              <a:gd name="adj1" fmla="val 6438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lowchart: Preparation 22"/>
          <p:cNvSpPr>
            <a:spLocks noChangeAspect="1"/>
          </p:cNvSpPr>
          <p:nvPr/>
        </p:nvSpPr>
        <p:spPr>
          <a:xfrm rot="3638700">
            <a:off x="5833590" y="1384511"/>
            <a:ext cx="126774" cy="1143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Bent Arrow 23"/>
          <p:cNvSpPr>
            <a:spLocks noChangeAspect="1"/>
          </p:cNvSpPr>
          <p:nvPr/>
        </p:nvSpPr>
        <p:spPr>
          <a:xfrm rot="5054704">
            <a:off x="5472496" y="961585"/>
            <a:ext cx="429328" cy="404206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rgbClr val="92D05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 rot="1843950">
            <a:off x="5342103" y="893681"/>
            <a:ext cx="114300" cy="7894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075476" y="698394"/>
            <a:ext cx="95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err="1" smtClean="0"/>
              <a:t>lacI</a:t>
            </a:r>
            <a:r>
              <a:rPr lang="en-US" sz="1600" b="1" dirty="0" err="1" smtClean="0"/>
              <a:t>LVA</a:t>
            </a:r>
            <a:endParaRPr lang="en-US" sz="16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351442" y="695941"/>
            <a:ext cx="95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err="1" smtClean="0"/>
              <a:t>gfp</a:t>
            </a:r>
            <a:r>
              <a:rPr lang="en-US" sz="1600" b="1" dirty="0" err="1" smtClean="0"/>
              <a:t>LVA</a:t>
            </a:r>
            <a:endParaRPr lang="en-US" sz="16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025516" y="391141"/>
            <a:ext cx="95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/>
              <a:t>P</a:t>
            </a:r>
            <a:r>
              <a:rPr lang="en-US" sz="1600" b="1" i="1" dirty="0" err="1" smtClean="0"/>
              <a:t>lac</a:t>
            </a:r>
            <a:endParaRPr lang="en-US" sz="1600" b="1" i="1" dirty="0"/>
          </a:p>
        </p:txBody>
      </p:sp>
      <p:sp>
        <p:nvSpPr>
          <p:cNvPr id="29" name="Arc 28"/>
          <p:cNvSpPr/>
          <p:nvPr/>
        </p:nvSpPr>
        <p:spPr>
          <a:xfrm rot="464444">
            <a:off x="1749763" y="767538"/>
            <a:ext cx="2458423" cy="385622"/>
          </a:xfrm>
          <a:prstGeom prst="arc">
            <a:avLst>
              <a:gd name="adj1" fmla="val 11745242"/>
              <a:gd name="adj2" fmla="val 0"/>
            </a:avLst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c 29"/>
          <p:cNvSpPr/>
          <p:nvPr/>
        </p:nvSpPr>
        <p:spPr>
          <a:xfrm rot="19846085">
            <a:off x="4526923" y="501081"/>
            <a:ext cx="809860" cy="385622"/>
          </a:xfrm>
          <a:prstGeom prst="arc">
            <a:avLst>
              <a:gd name="adj1" fmla="val 11745242"/>
              <a:gd name="adj2" fmla="val 0"/>
            </a:avLst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ross 30"/>
          <p:cNvSpPr/>
          <p:nvPr/>
        </p:nvSpPr>
        <p:spPr>
          <a:xfrm>
            <a:off x="3078522" y="3183663"/>
            <a:ext cx="533400" cy="514780"/>
          </a:xfrm>
          <a:prstGeom prst="plus">
            <a:avLst>
              <a:gd name="adj" fmla="val 39098"/>
            </a:avLst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Elbow Connector 31"/>
          <p:cNvCxnSpPr/>
          <p:nvPr/>
        </p:nvCxnSpPr>
        <p:spPr>
          <a:xfrm flipV="1">
            <a:off x="1025538" y="2907037"/>
            <a:ext cx="376080" cy="290276"/>
          </a:xfrm>
          <a:prstGeom prst="bentConnector3">
            <a:avLst>
              <a:gd name="adj1" fmla="val -2070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1398374" y="2820849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Bent Arrow 33"/>
          <p:cNvSpPr/>
          <p:nvPr/>
        </p:nvSpPr>
        <p:spPr>
          <a:xfrm rot="2470856">
            <a:off x="1689620" y="2550239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lowchart: Preparation 34"/>
          <p:cNvSpPr/>
          <p:nvPr/>
        </p:nvSpPr>
        <p:spPr>
          <a:xfrm rot="4307534">
            <a:off x="2513273" y="3124166"/>
            <a:ext cx="253547" cy="2286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 rot="18389246">
            <a:off x="1362184" y="3064894"/>
            <a:ext cx="228600" cy="15789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1684313" y="3258809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pUC57</a:t>
            </a:r>
            <a:endParaRPr lang="en-US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77316" y="2482295"/>
            <a:ext cx="95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Pconst</a:t>
            </a:r>
            <a:endParaRPr lang="en-US" b="1" dirty="0" smtClean="0"/>
          </a:p>
          <a:p>
            <a:pPr algn="ctr"/>
            <a:r>
              <a:rPr lang="en-US" b="1" dirty="0" smtClean="0"/>
              <a:t>(low)</a:t>
            </a:r>
            <a:endParaRPr lang="en-US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1542348" y="2375317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err="1" smtClean="0"/>
              <a:t>lacI</a:t>
            </a:r>
            <a:r>
              <a:rPr lang="en-US" b="1" dirty="0" err="1" smtClean="0"/>
              <a:t>LVA</a:t>
            </a:r>
            <a:endParaRPr lang="en-US" b="1" dirty="0"/>
          </a:p>
        </p:txBody>
      </p:sp>
      <p:cxnSp>
        <p:nvCxnSpPr>
          <p:cNvPr id="40" name="Elbow Connector 39"/>
          <p:cNvCxnSpPr/>
          <p:nvPr/>
        </p:nvCxnSpPr>
        <p:spPr>
          <a:xfrm flipV="1">
            <a:off x="4339716" y="2974621"/>
            <a:ext cx="376080" cy="290276"/>
          </a:xfrm>
          <a:prstGeom prst="bentConnector3">
            <a:avLst>
              <a:gd name="adj1" fmla="val -2070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4712552" y="2888433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Bent Arrow 41"/>
          <p:cNvSpPr/>
          <p:nvPr/>
        </p:nvSpPr>
        <p:spPr>
          <a:xfrm rot="2470856">
            <a:off x="5003798" y="2617823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rgbClr val="92D05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lowchart: Preparation 42"/>
          <p:cNvSpPr/>
          <p:nvPr/>
        </p:nvSpPr>
        <p:spPr>
          <a:xfrm rot="4307534">
            <a:off x="5827451" y="3191750"/>
            <a:ext cx="253547" cy="2286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 rot="18389246">
            <a:off x="4676362" y="3132478"/>
            <a:ext cx="228600" cy="15789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4908756" y="3244295"/>
            <a:ext cx="889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pGreen</a:t>
            </a:r>
            <a:endParaRPr lang="en-US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3715602" y="2986667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P</a:t>
            </a:r>
            <a:r>
              <a:rPr lang="en-US" b="1" i="1" dirty="0" err="1" smtClean="0"/>
              <a:t>lac</a:t>
            </a:r>
            <a:endParaRPr lang="en-US" b="1" i="1" dirty="0"/>
          </a:p>
        </p:txBody>
      </p:sp>
      <p:sp>
        <p:nvSpPr>
          <p:cNvPr id="47" name="TextBox 46"/>
          <p:cNvSpPr txBox="1"/>
          <p:nvPr/>
        </p:nvSpPr>
        <p:spPr>
          <a:xfrm>
            <a:off x="4787321" y="2417763"/>
            <a:ext cx="1235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err="1" smtClean="0"/>
              <a:t>gfp</a:t>
            </a:r>
            <a:r>
              <a:rPr lang="en-US" b="1" dirty="0" err="1" smtClean="0"/>
              <a:t>LVA</a:t>
            </a:r>
            <a:endParaRPr lang="en-US" b="1" dirty="0"/>
          </a:p>
        </p:txBody>
      </p:sp>
      <p:cxnSp>
        <p:nvCxnSpPr>
          <p:cNvPr id="48" name="Straight Connector 47"/>
          <p:cNvCxnSpPr/>
          <p:nvPr/>
        </p:nvCxnSpPr>
        <p:spPr>
          <a:xfrm flipH="1">
            <a:off x="4146756" y="1044020"/>
            <a:ext cx="126045" cy="1388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5239911" y="424895"/>
            <a:ext cx="126045" cy="1388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rc 49"/>
          <p:cNvSpPr/>
          <p:nvPr/>
        </p:nvSpPr>
        <p:spPr>
          <a:xfrm rot="464444">
            <a:off x="1534557" y="2574033"/>
            <a:ext cx="2854188" cy="385622"/>
          </a:xfrm>
          <a:prstGeom prst="arc">
            <a:avLst>
              <a:gd name="adj1" fmla="val 11745242"/>
              <a:gd name="adj2" fmla="val 0"/>
            </a:avLst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/>
          <p:cNvCxnSpPr/>
          <p:nvPr/>
        </p:nvCxnSpPr>
        <p:spPr>
          <a:xfrm flipH="1">
            <a:off x="4325511" y="2877168"/>
            <a:ext cx="126045" cy="1388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ross 51"/>
          <p:cNvSpPr/>
          <p:nvPr/>
        </p:nvSpPr>
        <p:spPr>
          <a:xfrm rot="1893169">
            <a:off x="4715850" y="309207"/>
            <a:ext cx="349985" cy="347833"/>
          </a:xfrm>
          <a:prstGeom prst="plus">
            <a:avLst>
              <a:gd name="adj" fmla="val 45734"/>
            </a:avLst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4" descr="C:\Users\Kayzad\AppData\Local\Microsoft\Windows\Temporary Internet Files\Content.IE5\FC1JVPMK\MC900384174[1]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12000" contrast="-1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956" y="348695"/>
            <a:ext cx="386643" cy="41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C:\Users\Kayzad\AppData\Local\Microsoft\Windows\Temporary Internet Files\Content.IE5\FC1JVPMK\MC900384174[1]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12000" contrast="-1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956" y="2253695"/>
            <a:ext cx="386643" cy="41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Cross 54"/>
          <p:cNvSpPr/>
          <p:nvPr/>
        </p:nvSpPr>
        <p:spPr>
          <a:xfrm rot="2540215">
            <a:off x="5754949" y="2313493"/>
            <a:ext cx="349985" cy="347833"/>
          </a:xfrm>
          <a:prstGeom prst="plus">
            <a:avLst>
              <a:gd name="adj" fmla="val 45734"/>
            </a:avLst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ross 55"/>
          <p:cNvSpPr/>
          <p:nvPr/>
        </p:nvSpPr>
        <p:spPr>
          <a:xfrm rot="2540215">
            <a:off x="5145349" y="2671564"/>
            <a:ext cx="349985" cy="347833"/>
          </a:xfrm>
          <a:prstGeom prst="plus">
            <a:avLst>
              <a:gd name="adj" fmla="val 45734"/>
            </a:avLst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Cross 56"/>
          <p:cNvSpPr/>
          <p:nvPr/>
        </p:nvSpPr>
        <p:spPr>
          <a:xfrm rot="2540215">
            <a:off x="4599249" y="881904"/>
            <a:ext cx="349985" cy="347833"/>
          </a:xfrm>
          <a:prstGeom prst="plus">
            <a:avLst>
              <a:gd name="adj" fmla="val 45734"/>
            </a:avLst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0"/>
                    </a14:imgEffect>
                    <a14:imgEffect>
                      <a14:brightnessContrast bright="-3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879" t="3333" r="3499" b="5000"/>
          <a:stretch/>
        </p:blipFill>
        <p:spPr>
          <a:xfrm>
            <a:off x="6629400" y="4381500"/>
            <a:ext cx="2304979" cy="209550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100000"/>
                    </a14:imgEffect>
                    <a14:imgEffect>
                      <a14:brightnessContrast bright="-1000" contras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24" t="4722" r="7106" b="3124"/>
          <a:stretch/>
        </p:blipFill>
        <p:spPr>
          <a:xfrm>
            <a:off x="228600" y="4370387"/>
            <a:ext cx="2272878" cy="2106613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609178" y="6113660"/>
            <a:ext cx="735522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chemeClr val="bg1"/>
                </a:solidFill>
              </a:rPr>
              <a:t>pWhite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473856" y="6113660"/>
            <a:ext cx="732508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chemeClr val="bg1"/>
                </a:solidFill>
              </a:rPr>
              <a:t>pGreen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864279" y="5930900"/>
            <a:ext cx="864678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err="1" smtClean="0">
                <a:solidFill>
                  <a:schemeClr val="bg1"/>
                </a:solidFill>
              </a:rPr>
              <a:t>tetR</a:t>
            </a:r>
            <a:r>
              <a:rPr lang="en-US" sz="1400" b="1" dirty="0" err="1" smtClean="0">
                <a:solidFill>
                  <a:schemeClr val="bg1"/>
                </a:solidFill>
              </a:rPr>
              <a:t>LVA+pWhite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795472" y="5930900"/>
            <a:ext cx="821407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400" b="1" i="1" dirty="0" err="1" smtClean="0">
                <a:solidFill>
                  <a:schemeClr val="bg1"/>
                </a:solidFill>
              </a:rPr>
              <a:t>lacI</a:t>
            </a:r>
            <a:r>
              <a:rPr lang="en-US" sz="1400" b="1" dirty="0" err="1" smtClean="0">
                <a:solidFill>
                  <a:schemeClr val="bg1"/>
                </a:solidFill>
              </a:rPr>
              <a:t>LVA+pGreen</a:t>
            </a:r>
            <a:endParaRPr lang="en-US" sz="1400" b="1" dirty="0">
              <a:solidFill>
                <a:schemeClr val="bg1"/>
              </a:solidFill>
            </a:endParaRPr>
          </a:p>
        </p:txBody>
      </p:sp>
      <p:graphicFrame>
        <p:nvGraphicFramePr>
          <p:cNvPr id="64" name="Chart 6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0055509"/>
              </p:ext>
            </p:extLst>
          </p:nvPr>
        </p:nvGraphicFramePr>
        <p:xfrm>
          <a:off x="2861452" y="4246292"/>
          <a:ext cx="3663403" cy="2427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65" name="TextBox 64"/>
          <p:cNvSpPr txBox="1"/>
          <p:nvPr/>
        </p:nvSpPr>
        <p:spPr>
          <a:xfrm>
            <a:off x="4483974" y="6564868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Time (h)</a:t>
            </a:r>
            <a:endParaRPr lang="en-US" b="1" dirty="0"/>
          </a:p>
        </p:txBody>
      </p:sp>
      <p:sp>
        <p:nvSpPr>
          <p:cNvPr id="66" name="TextBox 65"/>
          <p:cNvSpPr txBox="1"/>
          <p:nvPr/>
        </p:nvSpPr>
        <p:spPr>
          <a:xfrm rot="16200000">
            <a:off x="1510960" y="5162065"/>
            <a:ext cx="2376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Fluorescence / OD</a:t>
            </a:r>
            <a:r>
              <a:rPr lang="en-US" b="1" baseline="-25000" dirty="0" smtClean="0"/>
              <a:t>600nm</a:t>
            </a:r>
            <a:endParaRPr lang="en-US" b="1" baseline="-25000" dirty="0"/>
          </a:p>
        </p:txBody>
      </p:sp>
    </p:spTree>
    <p:extLst>
      <p:ext uri="{BB962C8B-B14F-4D97-AF65-F5344CB8AC3E}">
        <p14:creationId xmlns:p14="http://schemas.microsoft.com/office/powerpoint/2010/main" val="426021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Elbow Connector 40"/>
          <p:cNvCxnSpPr/>
          <p:nvPr/>
        </p:nvCxnSpPr>
        <p:spPr>
          <a:xfrm flipV="1">
            <a:off x="3686122" y="5343988"/>
            <a:ext cx="376080" cy="290276"/>
          </a:xfrm>
          <a:prstGeom prst="bentConnector3">
            <a:avLst>
              <a:gd name="adj1" fmla="val -2070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4058718" y="5257800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Bent Arrow 42"/>
          <p:cNvSpPr/>
          <p:nvPr/>
        </p:nvSpPr>
        <p:spPr>
          <a:xfrm rot="2470856">
            <a:off x="4349964" y="4987190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lowchart: Preparation 43"/>
          <p:cNvSpPr/>
          <p:nvPr/>
        </p:nvSpPr>
        <p:spPr>
          <a:xfrm rot="4307534">
            <a:off x="5173617" y="5561117"/>
            <a:ext cx="253547" cy="2286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 rot="18389246">
            <a:off x="4022528" y="5501845"/>
            <a:ext cx="228600" cy="15789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>
            <a:off x="3978907" y="582049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5293333" y="5837227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975380" y="589669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289806" y="5913427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378730" y="5686366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5372380" y="5813366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3792114" y="565017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X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796266" y="5769551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108033" y="5650468"/>
            <a:ext cx="11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pACYC184</a:t>
            </a:r>
            <a:endParaRPr lang="en-US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3100894" y="5289164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P</a:t>
            </a:r>
            <a:r>
              <a:rPr lang="en-US" b="1" i="1" dirty="0" err="1" smtClean="0"/>
              <a:t>tet</a:t>
            </a:r>
            <a:endParaRPr lang="en-US" b="1" i="1" dirty="0" smtClean="0"/>
          </a:p>
        </p:txBody>
      </p:sp>
      <p:sp>
        <p:nvSpPr>
          <p:cNvPr id="59" name="TextBox 58"/>
          <p:cNvSpPr txBox="1"/>
          <p:nvPr/>
        </p:nvSpPr>
        <p:spPr>
          <a:xfrm>
            <a:off x="4019715" y="4569154"/>
            <a:ext cx="1352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NRII (Kinase)</a:t>
            </a:r>
            <a:endParaRPr lang="en-US" b="1" dirty="0"/>
          </a:p>
        </p:txBody>
      </p:sp>
      <p:cxnSp>
        <p:nvCxnSpPr>
          <p:cNvPr id="60" name="Elbow Connector 59"/>
          <p:cNvCxnSpPr>
            <a:cxnSpLocks noChangeAspect="1"/>
          </p:cNvCxnSpPr>
          <p:nvPr/>
        </p:nvCxnSpPr>
        <p:spPr>
          <a:xfrm flipV="1">
            <a:off x="2966358" y="3262311"/>
            <a:ext cx="304800" cy="250371"/>
          </a:xfrm>
          <a:prstGeom prst="bentConnector3">
            <a:avLst>
              <a:gd name="adj1" fmla="val 1613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cxnSpLocks noChangeAspect="1"/>
          </p:cNvCxnSpPr>
          <p:nvPr/>
        </p:nvCxnSpPr>
        <p:spPr>
          <a:xfrm>
            <a:off x="2571750" y="3511626"/>
            <a:ext cx="40005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61"/>
          <p:cNvSpPr>
            <a:spLocks noChangeAspect="1"/>
          </p:cNvSpPr>
          <p:nvPr/>
        </p:nvSpPr>
        <p:spPr>
          <a:xfrm>
            <a:off x="3343300" y="3408361"/>
            <a:ext cx="352879" cy="19120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lowchart: Preparation 62"/>
          <p:cNvSpPr>
            <a:spLocks noChangeAspect="1"/>
          </p:cNvSpPr>
          <p:nvPr/>
        </p:nvSpPr>
        <p:spPr>
          <a:xfrm>
            <a:off x="5796214" y="3361863"/>
            <a:ext cx="381000" cy="303219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ight Arrow 63"/>
          <p:cNvSpPr>
            <a:spLocks noChangeAspect="1"/>
          </p:cNvSpPr>
          <p:nvPr/>
        </p:nvSpPr>
        <p:spPr>
          <a:xfrm>
            <a:off x="3800500" y="3321186"/>
            <a:ext cx="1903770" cy="372924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Straight Connector 64"/>
          <p:cNvCxnSpPr/>
          <p:nvPr/>
        </p:nvCxnSpPr>
        <p:spPr>
          <a:xfrm>
            <a:off x="6308227" y="34036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6409827" y="34036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6194207" y="3594100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6308507" y="3594100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cxnSp>
        <p:nvCxnSpPr>
          <p:cNvPr id="69" name="Straight Arrow Connector 68"/>
          <p:cNvCxnSpPr/>
          <p:nvPr/>
        </p:nvCxnSpPr>
        <p:spPr>
          <a:xfrm flipH="1">
            <a:off x="6181542" y="3886200"/>
            <a:ext cx="447858" cy="0"/>
          </a:xfrm>
          <a:prstGeom prst="straightConnector1">
            <a:avLst/>
          </a:prstGeom>
          <a:ln w="317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735265" y="3407587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2836865" y="3407587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601915" y="3585387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/>
              <a:t>E</a:t>
            </a:r>
            <a:endParaRPr lang="en-US" sz="1200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2716215" y="358538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/>
              <a:t>X</a:t>
            </a:r>
            <a:endParaRPr lang="en-US" sz="1200" b="1" dirty="0"/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2471058" y="3109911"/>
            <a:ext cx="439722" cy="0"/>
          </a:xfrm>
          <a:prstGeom prst="straightConnector1">
            <a:avLst/>
          </a:prstGeom>
          <a:ln w="317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2622550" y="340995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6515100" y="34036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2209800" y="2847201"/>
            <a:ext cx="461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Sph</a:t>
            </a:r>
            <a:r>
              <a:rPr lang="en-US" sz="1200" b="1" dirty="0" err="1" smtClean="0"/>
              <a:t>I</a:t>
            </a:r>
            <a:endParaRPr lang="en-US" sz="12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6379240" y="3837801"/>
            <a:ext cx="461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Sph</a:t>
            </a:r>
            <a:r>
              <a:rPr lang="en-US" sz="1200" b="1" dirty="0" err="1" smtClean="0"/>
              <a:t>I</a:t>
            </a:r>
            <a:endParaRPr lang="en-US" sz="1200" b="1" dirty="0"/>
          </a:p>
        </p:txBody>
      </p:sp>
      <p:cxnSp>
        <p:nvCxnSpPr>
          <p:cNvPr id="79" name="Elbow Connector 78"/>
          <p:cNvCxnSpPr/>
          <p:nvPr/>
        </p:nvCxnSpPr>
        <p:spPr>
          <a:xfrm flipV="1">
            <a:off x="3609922" y="1229188"/>
            <a:ext cx="376080" cy="290276"/>
          </a:xfrm>
          <a:prstGeom prst="bentConnector3">
            <a:avLst>
              <a:gd name="adj1" fmla="val -2070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Oval 79"/>
          <p:cNvSpPr/>
          <p:nvPr/>
        </p:nvSpPr>
        <p:spPr>
          <a:xfrm>
            <a:off x="3982518" y="1143000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Bent Arrow 80"/>
          <p:cNvSpPr/>
          <p:nvPr/>
        </p:nvSpPr>
        <p:spPr>
          <a:xfrm rot="2470856">
            <a:off x="4273764" y="872390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lowchart: Preparation 81"/>
          <p:cNvSpPr/>
          <p:nvPr/>
        </p:nvSpPr>
        <p:spPr>
          <a:xfrm rot="4307534">
            <a:off x="5097417" y="1446317"/>
            <a:ext cx="253547" cy="2286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 rot="18389246">
            <a:off x="3946328" y="1387045"/>
            <a:ext cx="228600" cy="15789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83"/>
          <p:cNvCxnSpPr/>
          <p:nvPr/>
        </p:nvCxnSpPr>
        <p:spPr>
          <a:xfrm>
            <a:off x="3902707" y="170569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5217133" y="1722427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3899180" y="178189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5213606" y="1798627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5302530" y="1571566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5296180" y="1698566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3715914" y="153537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X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3720066" y="1654751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3708699" y="689690"/>
            <a:ext cx="1755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NRII (Kinase)</a:t>
            </a:r>
            <a:endParaRPr lang="en-US" b="1" dirty="0"/>
          </a:p>
        </p:txBody>
      </p:sp>
      <p:sp>
        <p:nvSpPr>
          <p:cNvPr id="93" name="TextBox 92"/>
          <p:cNvSpPr txBox="1"/>
          <p:nvPr/>
        </p:nvSpPr>
        <p:spPr>
          <a:xfrm>
            <a:off x="2975727" y="1223874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P</a:t>
            </a:r>
            <a:r>
              <a:rPr lang="en-US" b="1" i="1" dirty="0" err="1" smtClean="0"/>
              <a:t>tet</a:t>
            </a:r>
            <a:endParaRPr lang="en-US" b="1" i="1" dirty="0" smtClean="0"/>
          </a:p>
        </p:txBody>
      </p:sp>
      <p:sp>
        <p:nvSpPr>
          <p:cNvPr id="94" name="TextBox 93"/>
          <p:cNvSpPr txBox="1"/>
          <p:nvPr/>
        </p:nvSpPr>
        <p:spPr>
          <a:xfrm>
            <a:off x="3983639" y="158673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BB plasmid</a:t>
            </a:r>
            <a:endParaRPr lang="en-US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5315615" y="5937250"/>
            <a:ext cx="461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Sph</a:t>
            </a:r>
            <a:r>
              <a:rPr lang="en-US" sz="1200" b="1" dirty="0" err="1" smtClean="0"/>
              <a:t>I</a:t>
            </a:r>
            <a:endParaRPr lang="en-US" sz="12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3521075" y="5911984"/>
            <a:ext cx="461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Sph</a:t>
            </a:r>
            <a:r>
              <a:rPr lang="en-US" sz="1200" b="1" dirty="0" err="1" smtClean="0"/>
              <a:t>I</a:t>
            </a:r>
            <a:endParaRPr lang="en-US" sz="1200" b="1" dirty="0"/>
          </a:p>
        </p:txBody>
      </p:sp>
      <p:cxnSp>
        <p:nvCxnSpPr>
          <p:cNvPr id="97" name="Straight Connector 96"/>
          <p:cNvCxnSpPr/>
          <p:nvPr/>
        </p:nvCxnSpPr>
        <p:spPr>
          <a:xfrm>
            <a:off x="3987800" y="5997575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5257800" y="6009413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 Box 180"/>
          <p:cNvSpPr txBox="1">
            <a:spLocks noChangeArrowheads="1"/>
          </p:cNvSpPr>
          <p:nvPr/>
        </p:nvSpPr>
        <p:spPr bwMode="auto">
          <a:xfrm>
            <a:off x="1295400" y="0"/>
            <a:ext cx="648286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Cloning of NRII (Kinase) with </a:t>
            </a:r>
            <a:r>
              <a:rPr lang="en-US" sz="2200" b="1" u="sng" dirty="0" err="1" smtClean="0"/>
              <a:t>P</a:t>
            </a:r>
            <a:r>
              <a:rPr lang="en-US" sz="2200" b="1" i="1" u="sng" dirty="0" err="1" smtClean="0"/>
              <a:t>tet</a:t>
            </a:r>
            <a:r>
              <a:rPr lang="en-US" sz="2200" b="1" u="sng" dirty="0" smtClean="0"/>
              <a:t> in pACYC184</a:t>
            </a:r>
            <a:endParaRPr lang="en-US" sz="2200" b="1" u="sng" dirty="0"/>
          </a:p>
        </p:txBody>
      </p:sp>
      <p:cxnSp>
        <p:nvCxnSpPr>
          <p:cNvPr id="101" name="Straight Arrow Connector 100"/>
          <p:cNvCxnSpPr/>
          <p:nvPr/>
        </p:nvCxnSpPr>
        <p:spPr>
          <a:xfrm>
            <a:off x="4648200" y="2699266"/>
            <a:ext cx="0" cy="2725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4648200" y="4132552"/>
            <a:ext cx="0" cy="2725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4724400" y="2590800"/>
            <a:ext cx="62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PCR</a:t>
            </a:r>
            <a:endParaRPr lang="en-US" b="1" dirty="0" smtClean="0"/>
          </a:p>
        </p:txBody>
      </p:sp>
      <p:sp>
        <p:nvSpPr>
          <p:cNvPr id="104" name="TextBox 103"/>
          <p:cNvSpPr txBox="1"/>
          <p:nvPr/>
        </p:nvSpPr>
        <p:spPr>
          <a:xfrm>
            <a:off x="4724400" y="405026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Cloning in </a:t>
            </a:r>
            <a:r>
              <a:rPr lang="en-US" b="1" i="1" u="sng" dirty="0" err="1" smtClean="0"/>
              <a:t>Sp</a:t>
            </a:r>
            <a:r>
              <a:rPr lang="en-US" b="1" i="1" u="sng" dirty="0" err="1"/>
              <a:t>h</a:t>
            </a:r>
            <a:r>
              <a:rPr lang="en-US" b="1" u="sng" dirty="0" err="1" smtClean="0"/>
              <a:t>I</a:t>
            </a:r>
            <a:r>
              <a:rPr lang="en-US" b="1" u="sng" dirty="0" smtClean="0"/>
              <a:t> site</a:t>
            </a:r>
            <a:endParaRPr lang="en-US" b="1" dirty="0" smtClean="0"/>
          </a:p>
        </p:txBody>
      </p:sp>
      <p:pic>
        <p:nvPicPr>
          <p:cNvPr id="105" name="Picture 10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76000" contras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749" r="67694" b="46532"/>
          <a:stretch/>
        </p:blipFill>
        <p:spPr>
          <a:xfrm>
            <a:off x="1066800" y="2039320"/>
            <a:ext cx="576119" cy="3523280"/>
          </a:xfrm>
          <a:prstGeom prst="rect">
            <a:avLst/>
          </a:prstGeom>
        </p:spPr>
      </p:pic>
      <p:pic>
        <p:nvPicPr>
          <p:cNvPr id="106" name="Picture 10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76000" contras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914" r="37150" b="46532"/>
          <a:stretch/>
        </p:blipFill>
        <p:spPr>
          <a:xfrm>
            <a:off x="1607642" y="2036981"/>
            <a:ext cx="521505" cy="3523279"/>
          </a:xfrm>
          <a:prstGeom prst="rect">
            <a:avLst/>
          </a:prstGeom>
        </p:spPr>
      </p:pic>
      <p:sp>
        <p:nvSpPr>
          <p:cNvPr id="107" name="Arc 106"/>
          <p:cNvSpPr/>
          <p:nvPr/>
        </p:nvSpPr>
        <p:spPr>
          <a:xfrm rot="6966654">
            <a:off x="1466386" y="1333228"/>
            <a:ext cx="2292835" cy="3095506"/>
          </a:xfrm>
          <a:prstGeom prst="arc">
            <a:avLst>
              <a:gd name="adj1" fmla="val 16851098"/>
              <a:gd name="adj2" fmla="val 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76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6" t="11381" r="14045" b="8654"/>
          <a:stretch/>
        </p:blipFill>
        <p:spPr bwMode="auto">
          <a:xfrm>
            <a:off x="381000" y="1295400"/>
            <a:ext cx="5397494" cy="3652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-Shape 4"/>
          <p:cNvSpPr/>
          <p:nvPr/>
        </p:nvSpPr>
        <p:spPr>
          <a:xfrm rot="19621684">
            <a:off x="5336918" y="2894520"/>
            <a:ext cx="485774" cy="207750"/>
          </a:xfrm>
          <a:prstGeom prst="corner">
            <a:avLst>
              <a:gd name="adj1" fmla="val 18054"/>
              <a:gd name="adj2" fmla="val 16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167952" y="3257872"/>
            <a:ext cx="631850" cy="362907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-Shape 6"/>
          <p:cNvSpPr/>
          <p:nvPr/>
        </p:nvSpPr>
        <p:spPr>
          <a:xfrm rot="19621684">
            <a:off x="4830814" y="3688261"/>
            <a:ext cx="485774" cy="207750"/>
          </a:xfrm>
          <a:prstGeom prst="corner">
            <a:avLst>
              <a:gd name="adj1" fmla="val 18054"/>
              <a:gd name="adj2" fmla="val 16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267200" y="4051613"/>
            <a:ext cx="1221080" cy="362907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-Shape 8"/>
          <p:cNvSpPr/>
          <p:nvPr/>
        </p:nvSpPr>
        <p:spPr>
          <a:xfrm rot="19621684">
            <a:off x="1312812" y="4453776"/>
            <a:ext cx="485774" cy="207750"/>
          </a:xfrm>
          <a:prstGeom prst="corner">
            <a:avLst>
              <a:gd name="adj1" fmla="val 18054"/>
              <a:gd name="adj2" fmla="val 16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13824" y="4219419"/>
            <a:ext cx="916280" cy="195102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Box 180"/>
          <p:cNvSpPr txBox="1">
            <a:spLocks noChangeArrowheads="1"/>
          </p:cNvSpPr>
          <p:nvPr/>
        </p:nvSpPr>
        <p:spPr bwMode="auto">
          <a:xfrm>
            <a:off x="2008496" y="0"/>
            <a:ext cx="510267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Complete circuit construction status</a:t>
            </a:r>
            <a:endParaRPr lang="en-US" sz="2200" b="1" u="sng" dirty="0"/>
          </a:p>
        </p:txBody>
      </p:sp>
      <p:sp>
        <p:nvSpPr>
          <p:cNvPr id="12" name="Text Box 180"/>
          <p:cNvSpPr txBox="1">
            <a:spLocks noChangeArrowheads="1"/>
          </p:cNvSpPr>
          <p:nvPr/>
        </p:nvSpPr>
        <p:spPr bwMode="auto">
          <a:xfrm>
            <a:off x="686229" y="5410200"/>
            <a:ext cx="814562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Result</a:t>
            </a:r>
            <a:r>
              <a:rPr lang="en-US" sz="2200" b="1" dirty="0" smtClean="0"/>
              <a:t>: Reporter, repressor and kinase cloned in pACYC184</a:t>
            </a:r>
            <a:endParaRPr lang="en-US" sz="2200" b="1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569" t="31594" r="47117" b="26144"/>
          <a:stretch/>
        </p:blipFill>
        <p:spPr>
          <a:xfrm>
            <a:off x="6477000" y="1915324"/>
            <a:ext cx="1947081" cy="1970876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7051180" y="2896558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98780" y="304895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7844414" y="2640662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598228" y="2793062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T+L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8242360" y="3255668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077200" y="340208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K</a:t>
            </a:r>
          </a:p>
        </p:txBody>
      </p:sp>
    </p:spTree>
    <p:extLst>
      <p:ext uri="{BB962C8B-B14F-4D97-AF65-F5344CB8AC3E}">
        <p14:creationId xmlns:p14="http://schemas.microsoft.com/office/powerpoint/2010/main" val="182689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val 37"/>
          <p:cNvSpPr/>
          <p:nvPr/>
        </p:nvSpPr>
        <p:spPr>
          <a:xfrm>
            <a:off x="2057400" y="3515339"/>
            <a:ext cx="553357" cy="34211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Elbow Connector 38"/>
          <p:cNvCxnSpPr>
            <a:cxnSpLocks noChangeAspect="1"/>
          </p:cNvCxnSpPr>
          <p:nvPr/>
        </p:nvCxnSpPr>
        <p:spPr>
          <a:xfrm flipV="1">
            <a:off x="1147058" y="988098"/>
            <a:ext cx="609600" cy="500741"/>
          </a:xfrm>
          <a:prstGeom prst="bentConnector3">
            <a:avLst>
              <a:gd name="adj1" fmla="val 1613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cxnSpLocks noChangeAspect="1"/>
          </p:cNvCxnSpPr>
          <p:nvPr/>
        </p:nvCxnSpPr>
        <p:spPr>
          <a:xfrm>
            <a:off x="457200" y="1501127"/>
            <a:ext cx="8001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ight Arrow 40"/>
          <p:cNvSpPr>
            <a:spLocks noChangeAspect="1"/>
          </p:cNvSpPr>
          <p:nvPr/>
        </p:nvSpPr>
        <p:spPr>
          <a:xfrm>
            <a:off x="2743200" y="1137335"/>
            <a:ext cx="3807540" cy="745848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1931747" y="1303079"/>
            <a:ext cx="705757" cy="38240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lowchart: Preparation 42"/>
          <p:cNvSpPr/>
          <p:nvPr/>
        </p:nvSpPr>
        <p:spPr>
          <a:xfrm>
            <a:off x="6858000" y="1184742"/>
            <a:ext cx="762000" cy="606437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685800" y="587783"/>
            <a:ext cx="1299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PROMOTER</a:t>
            </a:r>
            <a:endParaRPr lang="en-US" b="1" baseline="30000" dirty="0"/>
          </a:p>
        </p:txBody>
      </p:sp>
      <p:sp>
        <p:nvSpPr>
          <p:cNvPr id="45" name="TextBox 44"/>
          <p:cNvSpPr txBox="1"/>
          <p:nvPr/>
        </p:nvSpPr>
        <p:spPr>
          <a:xfrm>
            <a:off x="1981200" y="980451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RBS</a:t>
            </a:r>
            <a:endParaRPr lang="en-US" b="1" baseline="30000" dirty="0"/>
          </a:p>
        </p:txBody>
      </p:sp>
      <p:sp>
        <p:nvSpPr>
          <p:cNvPr id="46" name="TextBox 45"/>
          <p:cNvSpPr txBox="1"/>
          <p:nvPr/>
        </p:nvSpPr>
        <p:spPr>
          <a:xfrm>
            <a:off x="3537156" y="1012407"/>
            <a:ext cx="2034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GENE CODING DNA</a:t>
            </a:r>
            <a:endParaRPr lang="en-US" b="1" baseline="30000" dirty="0"/>
          </a:p>
        </p:txBody>
      </p:sp>
      <p:sp>
        <p:nvSpPr>
          <p:cNvPr id="47" name="TextBox 46"/>
          <p:cNvSpPr txBox="1"/>
          <p:nvPr/>
        </p:nvSpPr>
        <p:spPr>
          <a:xfrm>
            <a:off x="6454718" y="874755"/>
            <a:ext cx="147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TERMINATOR</a:t>
            </a:r>
            <a:endParaRPr lang="en-US" b="1" baseline="30000" dirty="0"/>
          </a:p>
        </p:txBody>
      </p:sp>
      <p:sp>
        <p:nvSpPr>
          <p:cNvPr id="48" name="Oval 47"/>
          <p:cNvSpPr/>
          <p:nvPr/>
        </p:nvSpPr>
        <p:spPr>
          <a:xfrm>
            <a:off x="1936956" y="3026183"/>
            <a:ext cx="762000" cy="533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Connector 48"/>
          <p:cNvCxnSpPr>
            <a:cxnSpLocks noChangeAspect="1"/>
          </p:cNvCxnSpPr>
          <p:nvPr/>
        </p:nvCxnSpPr>
        <p:spPr>
          <a:xfrm>
            <a:off x="1688688" y="3559583"/>
            <a:ext cx="596326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4554390" y="1791179"/>
            <a:ext cx="0" cy="1501704"/>
          </a:xfrm>
          <a:prstGeom prst="straightConnector1">
            <a:avLst/>
          </a:prstGeom>
          <a:ln w="254000" cmpd="tri">
            <a:prstDash val="solid"/>
            <a:round/>
            <a:headEnd type="none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4572000" y="3886679"/>
            <a:ext cx="0" cy="1501704"/>
          </a:xfrm>
          <a:prstGeom prst="straightConnector1">
            <a:avLst/>
          </a:prstGeom>
          <a:ln w="254000" cmpd="tri">
            <a:prstDash val="solid"/>
            <a:round/>
            <a:headEnd type="none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159193" y="3251703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mRNA</a:t>
            </a:r>
            <a:endParaRPr lang="en-US" b="1" baseline="30000" dirty="0"/>
          </a:p>
        </p:txBody>
      </p:sp>
      <p:sp>
        <p:nvSpPr>
          <p:cNvPr id="53" name="TextBox 52"/>
          <p:cNvSpPr txBox="1"/>
          <p:nvPr/>
        </p:nvSpPr>
        <p:spPr>
          <a:xfrm>
            <a:off x="4624978" y="2184903"/>
            <a:ext cx="1746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TRANSCRIPTION</a:t>
            </a:r>
            <a:endParaRPr lang="en-US" b="1" u="sng" baseline="30000" dirty="0"/>
          </a:p>
        </p:txBody>
      </p:sp>
      <p:sp>
        <p:nvSpPr>
          <p:cNvPr id="54" name="TextBox 53"/>
          <p:cNvSpPr txBox="1"/>
          <p:nvPr/>
        </p:nvSpPr>
        <p:spPr>
          <a:xfrm>
            <a:off x="4641396" y="4257051"/>
            <a:ext cx="1530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TRANSLATION</a:t>
            </a:r>
            <a:endParaRPr lang="en-US" b="1" u="sng" baseline="30000" dirty="0"/>
          </a:p>
        </p:txBody>
      </p:sp>
      <p:sp>
        <p:nvSpPr>
          <p:cNvPr id="55" name="TextBox 54"/>
          <p:cNvSpPr txBox="1"/>
          <p:nvPr/>
        </p:nvSpPr>
        <p:spPr>
          <a:xfrm>
            <a:off x="7017316" y="1836479"/>
            <a:ext cx="1396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Transcription stop</a:t>
            </a:r>
            <a:endParaRPr lang="en-US" baseline="30000" dirty="0"/>
          </a:p>
        </p:txBody>
      </p:sp>
      <p:sp>
        <p:nvSpPr>
          <p:cNvPr id="56" name="TextBox 55"/>
          <p:cNvSpPr txBox="1"/>
          <p:nvPr/>
        </p:nvSpPr>
        <p:spPr>
          <a:xfrm>
            <a:off x="762000" y="1694052"/>
            <a:ext cx="1550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Transcription start</a:t>
            </a:r>
            <a:endParaRPr lang="en-US" baseline="30000" dirty="0"/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2751">
            <a:off x="3025490" y="5155488"/>
            <a:ext cx="1089447" cy="1097587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12290">
            <a:off x="4016221" y="5688698"/>
            <a:ext cx="1089447" cy="1097587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4873">
            <a:off x="5051124" y="5163991"/>
            <a:ext cx="1089447" cy="1097587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4065307" y="5312183"/>
            <a:ext cx="1025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PROTEIN</a:t>
            </a:r>
            <a:endParaRPr lang="en-US" b="1" baseline="30000" dirty="0"/>
          </a:p>
        </p:txBody>
      </p:sp>
      <p:sp>
        <p:nvSpPr>
          <p:cNvPr id="61" name="TextBox 60"/>
          <p:cNvSpPr txBox="1"/>
          <p:nvPr/>
        </p:nvSpPr>
        <p:spPr>
          <a:xfrm>
            <a:off x="1790686" y="2721383"/>
            <a:ext cx="1117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Ribosome</a:t>
            </a:r>
            <a:endParaRPr lang="en-US" baseline="30000" dirty="0"/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1600200" y="1524444"/>
            <a:ext cx="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7634748" y="1654583"/>
            <a:ext cx="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315496" y="3785103"/>
            <a:ext cx="1265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Translation start</a:t>
            </a:r>
            <a:endParaRPr lang="en-US" baseline="30000" dirty="0"/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2819400" y="3615495"/>
            <a:ext cx="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6049296" y="3775895"/>
            <a:ext cx="1265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Translation stop</a:t>
            </a:r>
            <a:endParaRPr lang="en-US" baseline="30000" dirty="0"/>
          </a:p>
        </p:txBody>
      </p:sp>
      <p:cxnSp>
        <p:nvCxnSpPr>
          <p:cNvPr id="67" name="Straight Arrow Connector 66"/>
          <p:cNvCxnSpPr/>
          <p:nvPr/>
        </p:nvCxnSpPr>
        <p:spPr>
          <a:xfrm flipV="1">
            <a:off x="6553200" y="3606287"/>
            <a:ext cx="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692400" y="3409584"/>
            <a:ext cx="473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AUG</a:t>
            </a:r>
            <a:endParaRPr lang="en-US" sz="1200" b="1" baseline="30000" dirty="0"/>
          </a:p>
        </p:txBody>
      </p:sp>
      <p:sp>
        <p:nvSpPr>
          <p:cNvPr id="69" name="TextBox 68"/>
          <p:cNvSpPr txBox="1"/>
          <p:nvPr/>
        </p:nvSpPr>
        <p:spPr>
          <a:xfrm>
            <a:off x="6270160" y="3419883"/>
            <a:ext cx="4354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TAA</a:t>
            </a:r>
            <a:endParaRPr lang="en-US" sz="1200" b="1" baseline="30000" dirty="0"/>
          </a:p>
        </p:txBody>
      </p:sp>
      <p:sp>
        <p:nvSpPr>
          <p:cNvPr id="70" name="Text Box 180"/>
          <p:cNvSpPr txBox="1">
            <a:spLocks noChangeArrowheads="1"/>
          </p:cNvSpPr>
          <p:nvPr/>
        </p:nvSpPr>
        <p:spPr bwMode="auto">
          <a:xfrm>
            <a:off x="1828800" y="0"/>
            <a:ext cx="547778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Symbols used and some basics in brief</a:t>
            </a:r>
            <a:endParaRPr lang="en-US" sz="2200" b="1" u="sng" dirty="0"/>
          </a:p>
        </p:txBody>
      </p:sp>
    </p:spTree>
    <p:extLst>
      <p:ext uri="{BB962C8B-B14F-4D97-AF65-F5344CB8AC3E}">
        <p14:creationId xmlns:p14="http://schemas.microsoft.com/office/powerpoint/2010/main" val="24150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 Box 180"/>
          <p:cNvSpPr txBox="1">
            <a:spLocks noChangeArrowheads="1"/>
          </p:cNvSpPr>
          <p:nvPr/>
        </p:nvSpPr>
        <p:spPr bwMode="auto">
          <a:xfrm>
            <a:off x="867228" y="0"/>
            <a:ext cx="740940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Cloning of NRII (Phosphatase) with </a:t>
            </a:r>
            <a:r>
              <a:rPr lang="en-US" sz="2200" b="1" u="sng" dirty="0" err="1" smtClean="0"/>
              <a:t>P</a:t>
            </a:r>
            <a:r>
              <a:rPr lang="en-US" sz="2200" b="1" i="1" u="sng" dirty="0" err="1" smtClean="0"/>
              <a:t>lac</a:t>
            </a:r>
            <a:r>
              <a:rPr lang="en-US" sz="2200" b="1" u="sng" dirty="0" smtClean="0"/>
              <a:t> in pACYC184</a:t>
            </a:r>
            <a:endParaRPr lang="en-US" sz="2200" b="1" u="sng" dirty="0"/>
          </a:p>
        </p:txBody>
      </p:sp>
      <p:cxnSp>
        <p:nvCxnSpPr>
          <p:cNvPr id="55" name="Elbow Connector 54"/>
          <p:cNvCxnSpPr/>
          <p:nvPr/>
        </p:nvCxnSpPr>
        <p:spPr>
          <a:xfrm flipV="1">
            <a:off x="3591037" y="5267788"/>
            <a:ext cx="376080" cy="290276"/>
          </a:xfrm>
          <a:prstGeom prst="bentConnector3">
            <a:avLst>
              <a:gd name="adj1" fmla="val -2070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3963633" y="5181600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Bent Arrow 56"/>
          <p:cNvSpPr/>
          <p:nvPr/>
        </p:nvSpPr>
        <p:spPr>
          <a:xfrm rot="2470856">
            <a:off x="4254879" y="4910990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rgbClr val="FFFF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lowchart: Preparation 57"/>
          <p:cNvSpPr/>
          <p:nvPr/>
        </p:nvSpPr>
        <p:spPr>
          <a:xfrm rot="4307534">
            <a:off x="5078532" y="5484917"/>
            <a:ext cx="253547" cy="2286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 rot="18389246">
            <a:off x="3927443" y="5425645"/>
            <a:ext cx="228600" cy="15789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/>
          <p:cNvCxnSpPr/>
          <p:nvPr/>
        </p:nvCxnSpPr>
        <p:spPr>
          <a:xfrm>
            <a:off x="3883822" y="574429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5198248" y="5761027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3880295" y="582049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5194721" y="5837227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283645" y="5610166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5277295" y="5737166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3697029" y="557397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X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701181" y="5693351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012948" y="5574268"/>
            <a:ext cx="11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pACYC184</a:t>
            </a:r>
            <a:endParaRPr lang="en-US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3005809" y="5212964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P</a:t>
            </a:r>
            <a:r>
              <a:rPr lang="en-US" b="1" i="1" dirty="0" err="1" smtClean="0"/>
              <a:t>lac</a:t>
            </a:r>
            <a:endParaRPr lang="en-US" b="1" i="1" dirty="0" smtClean="0"/>
          </a:p>
        </p:txBody>
      </p:sp>
      <p:sp>
        <p:nvSpPr>
          <p:cNvPr id="70" name="TextBox 69"/>
          <p:cNvSpPr txBox="1"/>
          <p:nvPr/>
        </p:nvSpPr>
        <p:spPr>
          <a:xfrm>
            <a:off x="3486315" y="4736068"/>
            <a:ext cx="2609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NRII (Phosphatase)</a:t>
            </a:r>
            <a:endParaRPr lang="en-US" b="1" dirty="0"/>
          </a:p>
        </p:txBody>
      </p:sp>
      <p:cxnSp>
        <p:nvCxnSpPr>
          <p:cNvPr id="71" name="Elbow Connector 70"/>
          <p:cNvCxnSpPr>
            <a:cxnSpLocks noChangeAspect="1"/>
          </p:cNvCxnSpPr>
          <p:nvPr/>
        </p:nvCxnSpPr>
        <p:spPr>
          <a:xfrm flipV="1">
            <a:off x="2966358" y="3262311"/>
            <a:ext cx="304800" cy="250371"/>
          </a:xfrm>
          <a:prstGeom prst="bentConnector3">
            <a:avLst>
              <a:gd name="adj1" fmla="val 1613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cxnSpLocks noChangeAspect="1"/>
          </p:cNvCxnSpPr>
          <p:nvPr/>
        </p:nvCxnSpPr>
        <p:spPr>
          <a:xfrm>
            <a:off x="2571750" y="3511626"/>
            <a:ext cx="40005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val 72"/>
          <p:cNvSpPr>
            <a:spLocks noChangeAspect="1"/>
          </p:cNvSpPr>
          <p:nvPr/>
        </p:nvSpPr>
        <p:spPr>
          <a:xfrm>
            <a:off x="3343300" y="3408361"/>
            <a:ext cx="352879" cy="19120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lowchart: Preparation 73"/>
          <p:cNvSpPr>
            <a:spLocks noChangeAspect="1"/>
          </p:cNvSpPr>
          <p:nvPr/>
        </p:nvSpPr>
        <p:spPr>
          <a:xfrm>
            <a:off x="5796214" y="3361863"/>
            <a:ext cx="381000" cy="303219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ight Arrow 74"/>
          <p:cNvSpPr>
            <a:spLocks noChangeAspect="1"/>
          </p:cNvSpPr>
          <p:nvPr/>
        </p:nvSpPr>
        <p:spPr>
          <a:xfrm>
            <a:off x="3800500" y="3321186"/>
            <a:ext cx="1903770" cy="372924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Connector 75"/>
          <p:cNvCxnSpPr/>
          <p:nvPr/>
        </p:nvCxnSpPr>
        <p:spPr>
          <a:xfrm>
            <a:off x="6308227" y="34036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6409827" y="34036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6194207" y="3594100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6308507" y="3594100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cxnSp>
        <p:nvCxnSpPr>
          <p:cNvPr id="80" name="Straight Arrow Connector 79"/>
          <p:cNvCxnSpPr/>
          <p:nvPr/>
        </p:nvCxnSpPr>
        <p:spPr>
          <a:xfrm flipH="1">
            <a:off x="6181542" y="3886200"/>
            <a:ext cx="447858" cy="0"/>
          </a:xfrm>
          <a:prstGeom prst="straightConnector1">
            <a:avLst/>
          </a:prstGeom>
          <a:ln w="317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2735265" y="3407587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2836865" y="3407587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2601915" y="3585387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/>
              <a:t>E</a:t>
            </a:r>
            <a:endParaRPr lang="en-US" sz="12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2716215" y="358538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/>
              <a:t>X</a:t>
            </a:r>
            <a:endParaRPr lang="en-US" sz="1200" b="1" dirty="0"/>
          </a:p>
        </p:txBody>
      </p:sp>
      <p:cxnSp>
        <p:nvCxnSpPr>
          <p:cNvPr id="85" name="Straight Arrow Connector 84"/>
          <p:cNvCxnSpPr/>
          <p:nvPr/>
        </p:nvCxnSpPr>
        <p:spPr>
          <a:xfrm>
            <a:off x="2471058" y="3109911"/>
            <a:ext cx="439722" cy="0"/>
          </a:xfrm>
          <a:prstGeom prst="straightConnector1">
            <a:avLst/>
          </a:prstGeom>
          <a:ln w="317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2622550" y="340995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6515100" y="34036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2209800" y="2895600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Bsp</a:t>
            </a:r>
            <a:r>
              <a:rPr lang="en-US" sz="1200" b="1" dirty="0" err="1" smtClean="0"/>
              <a:t>HI</a:t>
            </a:r>
            <a:endParaRPr lang="en-US" sz="12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6379240" y="3837801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Bsp</a:t>
            </a:r>
            <a:r>
              <a:rPr lang="en-US" sz="1200" b="1" dirty="0" err="1" smtClean="0"/>
              <a:t>HI</a:t>
            </a:r>
            <a:endParaRPr lang="en-US" sz="1200" b="1" dirty="0"/>
          </a:p>
        </p:txBody>
      </p:sp>
      <p:cxnSp>
        <p:nvCxnSpPr>
          <p:cNvPr id="90" name="Elbow Connector 89"/>
          <p:cNvCxnSpPr/>
          <p:nvPr/>
        </p:nvCxnSpPr>
        <p:spPr>
          <a:xfrm flipV="1">
            <a:off x="3609922" y="1229188"/>
            <a:ext cx="376080" cy="290276"/>
          </a:xfrm>
          <a:prstGeom prst="bentConnector3">
            <a:avLst>
              <a:gd name="adj1" fmla="val -2070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Oval 90"/>
          <p:cNvSpPr/>
          <p:nvPr/>
        </p:nvSpPr>
        <p:spPr>
          <a:xfrm>
            <a:off x="3982518" y="1143000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Bent Arrow 91"/>
          <p:cNvSpPr/>
          <p:nvPr/>
        </p:nvSpPr>
        <p:spPr>
          <a:xfrm rot="2470856">
            <a:off x="4273764" y="872390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rgbClr val="FFFF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Flowchart: Preparation 92"/>
          <p:cNvSpPr/>
          <p:nvPr/>
        </p:nvSpPr>
        <p:spPr>
          <a:xfrm rot="4307534">
            <a:off x="5097417" y="1446317"/>
            <a:ext cx="253547" cy="2286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 rot="18389246">
            <a:off x="3946328" y="1387045"/>
            <a:ext cx="228600" cy="15789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5" name="Straight Connector 94"/>
          <p:cNvCxnSpPr/>
          <p:nvPr/>
        </p:nvCxnSpPr>
        <p:spPr>
          <a:xfrm>
            <a:off x="3902707" y="170569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5217133" y="1722427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3899180" y="178189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5213606" y="1798627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5302530" y="1571566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100" name="TextBox 99"/>
          <p:cNvSpPr txBox="1"/>
          <p:nvPr/>
        </p:nvSpPr>
        <p:spPr>
          <a:xfrm>
            <a:off x="5296180" y="1698566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sp>
        <p:nvSpPr>
          <p:cNvPr id="101" name="TextBox 100"/>
          <p:cNvSpPr txBox="1"/>
          <p:nvPr/>
        </p:nvSpPr>
        <p:spPr>
          <a:xfrm>
            <a:off x="3715914" y="153537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X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720066" y="1654751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3581400" y="689690"/>
            <a:ext cx="2472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NRII (Phosphatase)</a:t>
            </a:r>
            <a:endParaRPr lang="en-US" b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2975727" y="1223874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P</a:t>
            </a:r>
            <a:r>
              <a:rPr lang="en-US" b="1" i="1" dirty="0" err="1" smtClean="0"/>
              <a:t>lac</a:t>
            </a:r>
            <a:endParaRPr lang="en-US" b="1" i="1" dirty="0" smtClean="0"/>
          </a:p>
        </p:txBody>
      </p:sp>
      <p:sp>
        <p:nvSpPr>
          <p:cNvPr id="105" name="TextBox 104"/>
          <p:cNvSpPr txBox="1"/>
          <p:nvPr/>
        </p:nvSpPr>
        <p:spPr>
          <a:xfrm>
            <a:off x="3983639" y="158673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BB plasmid</a:t>
            </a:r>
            <a:endParaRPr lang="en-US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5220530" y="5861050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Bsp</a:t>
            </a:r>
            <a:r>
              <a:rPr lang="en-US" sz="1200" b="1" dirty="0" err="1" smtClean="0"/>
              <a:t>HI</a:t>
            </a:r>
            <a:endParaRPr lang="en-US" sz="1200" b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3425990" y="5835784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Bsp</a:t>
            </a:r>
            <a:r>
              <a:rPr lang="en-US" sz="1200" b="1" dirty="0" err="1" smtClean="0"/>
              <a:t>HI</a:t>
            </a:r>
            <a:endParaRPr lang="en-US" sz="1200" b="1" dirty="0"/>
          </a:p>
        </p:txBody>
      </p:sp>
      <p:cxnSp>
        <p:nvCxnSpPr>
          <p:cNvPr id="108" name="Straight Connector 107"/>
          <p:cNvCxnSpPr/>
          <p:nvPr/>
        </p:nvCxnSpPr>
        <p:spPr>
          <a:xfrm>
            <a:off x="3892715" y="5921375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5162715" y="5933213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>
            <a:off x="4648200" y="2699266"/>
            <a:ext cx="0" cy="2725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>
            <a:off x="4648200" y="4132552"/>
            <a:ext cx="0" cy="2725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4724400" y="2590800"/>
            <a:ext cx="62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PCR</a:t>
            </a:r>
            <a:endParaRPr lang="en-US" b="1" dirty="0" smtClean="0"/>
          </a:p>
        </p:txBody>
      </p:sp>
      <p:sp>
        <p:nvSpPr>
          <p:cNvPr id="113" name="TextBox 112"/>
          <p:cNvSpPr txBox="1"/>
          <p:nvPr/>
        </p:nvSpPr>
        <p:spPr>
          <a:xfrm>
            <a:off x="4724400" y="405026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Cloning in </a:t>
            </a:r>
            <a:r>
              <a:rPr lang="en-US" b="1" i="1" u="sng" dirty="0" err="1" smtClean="0"/>
              <a:t>Bsp</a:t>
            </a:r>
            <a:r>
              <a:rPr lang="en-US" b="1" u="sng" dirty="0" err="1" smtClean="0"/>
              <a:t>HI</a:t>
            </a:r>
            <a:r>
              <a:rPr lang="en-US" b="1" u="sng" dirty="0" smtClean="0"/>
              <a:t> site</a:t>
            </a:r>
            <a:endParaRPr lang="en-US" b="1" dirty="0" smtClean="0"/>
          </a:p>
        </p:txBody>
      </p:sp>
      <p:pic>
        <p:nvPicPr>
          <p:cNvPr id="114" name="Picture 113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76000" contras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749" r="67694" b="46532"/>
          <a:stretch/>
        </p:blipFill>
        <p:spPr>
          <a:xfrm>
            <a:off x="1001837" y="2039320"/>
            <a:ext cx="576119" cy="3523280"/>
          </a:xfrm>
          <a:prstGeom prst="rect">
            <a:avLst/>
          </a:prstGeom>
        </p:spPr>
      </p:pic>
      <p:pic>
        <p:nvPicPr>
          <p:cNvPr id="115" name="Picture 11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76000" contras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500" r="31779" b="46532"/>
          <a:stretch/>
        </p:blipFill>
        <p:spPr>
          <a:xfrm>
            <a:off x="1577956" y="2036981"/>
            <a:ext cx="414798" cy="3523279"/>
          </a:xfrm>
          <a:prstGeom prst="rect">
            <a:avLst/>
          </a:prstGeom>
        </p:spPr>
      </p:pic>
      <p:sp>
        <p:nvSpPr>
          <p:cNvPr id="116" name="Arc 115"/>
          <p:cNvSpPr/>
          <p:nvPr/>
        </p:nvSpPr>
        <p:spPr>
          <a:xfrm rot="5400000">
            <a:off x="2088673" y="1519338"/>
            <a:ext cx="1254275" cy="3631848"/>
          </a:xfrm>
          <a:prstGeom prst="arc">
            <a:avLst>
              <a:gd name="adj1" fmla="val 17086834"/>
              <a:gd name="adj2" fmla="val 3127922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43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6" t="11381" r="14045" b="8654"/>
          <a:stretch/>
        </p:blipFill>
        <p:spPr bwMode="auto">
          <a:xfrm>
            <a:off x="76200" y="1295400"/>
            <a:ext cx="5397494" cy="3652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-Shape 4"/>
          <p:cNvSpPr/>
          <p:nvPr/>
        </p:nvSpPr>
        <p:spPr>
          <a:xfrm rot="19621684">
            <a:off x="5181312" y="2908168"/>
            <a:ext cx="485774" cy="207750"/>
          </a:xfrm>
          <a:prstGeom prst="corner">
            <a:avLst>
              <a:gd name="adj1" fmla="val 18054"/>
              <a:gd name="adj2" fmla="val 16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863152" y="3257872"/>
            <a:ext cx="631850" cy="362907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-Shape 6"/>
          <p:cNvSpPr/>
          <p:nvPr/>
        </p:nvSpPr>
        <p:spPr>
          <a:xfrm rot="19621684">
            <a:off x="4526014" y="3688261"/>
            <a:ext cx="485774" cy="207750"/>
          </a:xfrm>
          <a:prstGeom prst="corner">
            <a:avLst>
              <a:gd name="adj1" fmla="val 18054"/>
              <a:gd name="adj2" fmla="val 16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962400" y="4051613"/>
            <a:ext cx="1221080" cy="362907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-Shape 8"/>
          <p:cNvSpPr/>
          <p:nvPr/>
        </p:nvSpPr>
        <p:spPr>
          <a:xfrm rot="19621684">
            <a:off x="1008012" y="4458666"/>
            <a:ext cx="485774" cy="207750"/>
          </a:xfrm>
          <a:prstGeom prst="corner">
            <a:avLst>
              <a:gd name="adj1" fmla="val 18054"/>
              <a:gd name="adj2" fmla="val 16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09024" y="4219419"/>
            <a:ext cx="916280" cy="195102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L-Shape 30"/>
          <p:cNvSpPr/>
          <p:nvPr/>
        </p:nvSpPr>
        <p:spPr>
          <a:xfrm rot="19621684">
            <a:off x="1887156" y="4958567"/>
            <a:ext cx="485774" cy="207750"/>
          </a:xfrm>
          <a:prstGeom prst="corner">
            <a:avLst>
              <a:gd name="adj1" fmla="val 18054"/>
              <a:gd name="adj2" fmla="val 16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701816" y="4603485"/>
            <a:ext cx="916280" cy="351881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 Box 180"/>
          <p:cNvSpPr txBox="1">
            <a:spLocks noChangeArrowheads="1"/>
          </p:cNvSpPr>
          <p:nvPr/>
        </p:nvSpPr>
        <p:spPr bwMode="auto">
          <a:xfrm>
            <a:off x="2008496" y="0"/>
            <a:ext cx="510267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Complete circuit construction status</a:t>
            </a:r>
            <a:endParaRPr lang="en-US" sz="2200" b="1" u="sng" dirty="0"/>
          </a:p>
        </p:txBody>
      </p:sp>
      <p:sp>
        <p:nvSpPr>
          <p:cNvPr id="13" name="Text Box 180"/>
          <p:cNvSpPr txBox="1">
            <a:spLocks noChangeArrowheads="1"/>
          </p:cNvSpPr>
          <p:nvPr/>
        </p:nvSpPr>
        <p:spPr bwMode="auto">
          <a:xfrm>
            <a:off x="686229" y="5410200"/>
            <a:ext cx="822917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Result</a:t>
            </a:r>
            <a:r>
              <a:rPr lang="en-US" sz="2200" b="1" dirty="0" smtClean="0"/>
              <a:t>: Reporter, repressor, kinase and phosphatase cloned in pACYC184</a:t>
            </a:r>
            <a:endParaRPr lang="en-US" sz="22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7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363" t="31270" r="39667" b="27432"/>
          <a:stretch/>
        </p:blipFill>
        <p:spPr>
          <a:xfrm>
            <a:off x="6096000" y="1700639"/>
            <a:ext cx="2679210" cy="2185561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V="1">
            <a:off x="6808800" y="2838128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642752" y="299052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7688676" y="2595880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428842" y="2761928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T+L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8145144" y="3256404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979096" y="337552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8554896" y="3258384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402496" y="337750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K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57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5348" y="-19854"/>
            <a:ext cx="71013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u="sng" dirty="0" smtClean="0"/>
              <a:t>Functionality tests for NRII (Kinase) and NRII (Phosphatase)</a:t>
            </a:r>
            <a:endParaRPr lang="en-US" sz="2200" b="1" u="sng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996105"/>
              </p:ext>
            </p:extLst>
          </p:nvPr>
        </p:nvGraphicFramePr>
        <p:xfrm>
          <a:off x="489858" y="373480"/>
          <a:ext cx="8153400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8800"/>
                <a:gridCol w="2514600"/>
              </a:tblGrid>
              <a:tr h="1905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sng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Enhances</a:t>
                      </a:r>
                      <a:r>
                        <a:rPr lang="en-US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the reporter fluorescence due to kinase activity (Please see graph below).</a:t>
                      </a:r>
                      <a:endParaRPr lang="en-US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sng" baseline="0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Represses</a:t>
                      </a:r>
                      <a:r>
                        <a:rPr lang="en-US" b="1" baseline="0" dirty="0" smtClean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 the reporter fluorescence due to phosphatase activity (Please see Graph below).</a:t>
                      </a:r>
                      <a:endParaRPr lang="en-US" b="1" dirty="0" smtClean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6" name="Elbow Connector 5"/>
          <p:cNvCxnSpPr/>
          <p:nvPr/>
        </p:nvCxnSpPr>
        <p:spPr>
          <a:xfrm flipV="1">
            <a:off x="4294938" y="1094406"/>
            <a:ext cx="376080" cy="290276"/>
          </a:xfrm>
          <a:prstGeom prst="bentConnector3">
            <a:avLst>
              <a:gd name="adj1" fmla="val -2070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667774" y="1008218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Bent Arrow 7"/>
          <p:cNvSpPr/>
          <p:nvPr/>
        </p:nvSpPr>
        <p:spPr>
          <a:xfrm rot="2470856">
            <a:off x="4959020" y="737608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Preparation 8"/>
          <p:cNvSpPr/>
          <p:nvPr/>
        </p:nvSpPr>
        <p:spPr>
          <a:xfrm rot="4307534">
            <a:off x="5782673" y="1311535"/>
            <a:ext cx="253547" cy="2286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8389246">
            <a:off x="4631584" y="1252263"/>
            <a:ext cx="228600" cy="15789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648200" y="1407622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BB plasmid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675744" y="1008218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P</a:t>
            </a:r>
            <a:r>
              <a:rPr lang="en-US" b="1" i="1" dirty="0" err="1" smtClean="0"/>
              <a:t>tet</a:t>
            </a:r>
            <a:endParaRPr lang="en-US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4811748" y="326308"/>
            <a:ext cx="95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NRII</a:t>
            </a:r>
          </a:p>
          <a:p>
            <a:pPr algn="ctr"/>
            <a:r>
              <a:rPr lang="en-US" b="1" dirty="0" smtClean="0"/>
              <a:t>(Kinase)</a:t>
            </a:r>
            <a:endParaRPr lang="en-US" b="1" dirty="0"/>
          </a:p>
        </p:txBody>
      </p:sp>
      <p:cxnSp>
        <p:nvCxnSpPr>
          <p:cNvPr id="14" name="Elbow Connector 13"/>
          <p:cNvCxnSpPr/>
          <p:nvPr/>
        </p:nvCxnSpPr>
        <p:spPr>
          <a:xfrm flipV="1">
            <a:off x="1013160" y="1101926"/>
            <a:ext cx="376080" cy="290276"/>
          </a:xfrm>
          <a:prstGeom prst="bentConnector3">
            <a:avLst>
              <a:gd name="adj1" fmla="val -2070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1385996" y="1015738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Bent Arrow 15"/>
          <p:cNvSpPr/>
          <p:nvPr/>
        </p:nvSpPr>
        <p:spPr>
          <a:xfrm rot="2470856">
            <a:off x="1677242" y="745128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rgbClr val="92D05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Preparation 16"/>
          <p:cNvSpPr/>
          <p:nvPr/>
        </p:nvSpPr>
        <p:spPr>
          <a:xfrm rot="4307534">
            <a:off x="2500895" y="1319055"/>
            <a:ext cx="253547" cy="2286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rot="18389246">
            <a:off x="1349806" y="1259783"/>
            <a:ext cx="228600" cy="15789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420206" y="1415142"/>
            <a:ext cx="11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pACYC184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37458" y="1031296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P</a:t>
            </a:r>
            <a:r>
              <a:rPr lang="en-US" b="1" i="1" dirty="0" err="1" smtClean="0"/>
              <a:t>glnA</a:t>
            </a:r>
            <a:endParaRPr lang="en-US" b="1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1460765" y="304800"/>
            <a:ext cx="1235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Reporter</a:t>
            </a:r>
          </a:p>
          <a:p>
            <a:pPr algn="ctr"/>
            <a:r>
              <a:rPr lang="en-US" b="1" dirty="0" err="1"/>
              <a:t>s</a:t>
            </a:r>
            <a:r>
              <a:rPr lang="en-US" b="1" dirty="0" err="1" smtClean="0"/>
              <a:t>f-</a:t>
            </a:r>
            <a:r>
              <a:rPr lang="en-US" b="1" i="1" dirty="0" err="1" smtClean="0"/>
              <a:t>gfp</a:t>
            </a:r>
            <a:r>
              <a:rPr lang="en-US" b="1" dirty="0" err="1" smtClean="0"/>
              <a:t>LVA</a:t>
            </a:r>
            <a:endParaRPr lang="en-US" b="1" dirty="0"/>
          </a:p>
        </p:txBody>
      </p:sp>
      <p:sp>
        <p:nvSpPr>
          <p:cNvPr id="22" name="Cross 21"/>
          <p:cNvSpPr/>
          <p:nvPr/>
        </p:nvSpPr>
        <p:spPr>
          <a:xfrm>
            <a:off x="3080658" y="1269694"/>
            <a:ext cx="533400" cy="514780"/>
          </a:xfrm>
          <a:prstGeom prst="plus">
            <a:avLst>
              <a:gd name="adj" fmla="val 39098"/>
            </a:avLst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Elbow Connector 22"/>
          <p:cNvCxnSpPr/>
          <p:nvPr/>
        </p:nvCxnSpPr>
        <p:spPr>
          <a:xfrm flipV="1">
            <a:off x="4294938" y="2991886"/>
            <a:ext cx="376080" cy="290276"/>
          </a:xfrm>
          <a:prstGeom prst="bentConnector3">
            <a:avLst>
              <a:gd name="adj1" fmla="val -2070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4667774" y="2905698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Bent Arrow 24"/>
          <p:cNvSpPr/>
          <p:nvPr/>
        </p:nvSpPr>
        <p:spPr>
          <a:xfrm rot="2470856">
            <a:off x="4959020" y="2635088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rgbClr val="FFFF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Preparation 25"/>
          <p:cNvSpPr/>
          <p:nvPr/>
        </p:nvSpPr>
        <p:spPr>
          <a:xfrm rot="4307534">
            <a:off x="5782673" y="3209015"/>
            <a:ext cx="253547" cy="2286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 rot="18389246">
            <a:off x="4631584" y="3149743"/>
            <a:ext cx="228600" cy="15789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4648200" y="3305102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BB plasmid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701790" y="2934726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P</a:t>
            </a:r>
            <a:r>
              <a:rPr lang="en-US" b="1" i="1" dirty="0" err="1" smtClean="0"/>
              <a:t>lac</a:t>
            </a:r>
            <a:endParaRPr lang="en-US" b="1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4430748" y="2223788"/>
            <a:ext cx="1697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NRII</a:t>
            </a:r>
          </a:p>
          <a:p>
            <a:pPr algn="ctr"/>
            <a:r>
              <a:rPr lang="en-US" b="1" dirty="0" smtClean="0"/>
              <a:t>(Phosphatase)</a:t>
            </a:r>
            <a:endParaRPr lang="en-US" b="1" dirty="0"/>
          </a:p>
        </p:txBody>
      </p:sp>
      <p:cxnSp>
        <p:nvCxnSpPr>
          <p:cNvPr id="31" name="Elbow Connector 30"/>
          <p:cNvCxnSpPr/>
          <p:nvPr/>
        </p:nvCxnSpPr>
        <p:spPr>
          <a:xfrm flipV="1">
            <a:off x="1013160" y="2999406"/>
            <a:ext cx="376080" cy="290276"/>
          </a:xfrm>
          <a:prstGeom prst="bentConnector3">
            <a:avLst>
              <a:gd name="adj1" fmla="val -2070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1385996" y="2913218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Bent Arrow 32"/>
          <p:cNvSpPr/>
          <p:nvPr/>
        </p:nvSpPr>
        <p:spPr>
          <a:xfrm rot="2470856">
            <a:off x="1677242" y="2642608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rgbClr val="92D05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lowchart: Preparation 33"/>
          <p:cNvSpPr/>
          <p:nvPr/>
        </p:nvSpPr>
        <p:spPr>
          <a:xfrm rot="4307534">
            <a:off x="2500895" y="3216535"/>
            <a:ext cx="253547" cy="2286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 rot="18389246">
            <a:off x="1349806" y="3157263"/>
            <a:ext cx="228600" cy="15789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1420206" y="3312622"/>
            <a:ext cx="11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pACYC184</a:t>
            </a:r>
            <a:endParaRPr lang="en-US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337458" y="2928776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P</a:t>
            </a:r>
            <a:r>
              <a:rPr lang="en-US" b="1" i="1" dirty="0" err="1" smtClean="0"/>
              <a:t>glnA</a:t>
            </a:r>
            <a:endParaRPr lang="en-US" b="1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1460765" y="2202280"/>
            <a:ext cx="1235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Reporter</a:t>
            </a:r>
          </a:p>
          <a:p>
            <a:pPr algn="ctr"/>
            <a:r>
              <a:rPr lang="en-US" b="1" dirty="0" err="1"/>
              <a:t>s</a:t>
            </a:r>
            <a:r>
              <a:rPr lang="en-US" b="1" dirty="0" err="1" smtClean="0"/>
              <a:t>f-</a:t>
            </a:r>
            <a:r>
              <a:rPr lang="en-US" b="1" i="1" dirty="0" err="1" smtClean="0"/>
              <a:t>gfp</a:t>
            </a:r>
            <a:r>
              <a:rPr lang="en-US" b="1" dirty="0" err="1" smtClean="0"/>
              <a:t>LVA</a:t>
            </a:r>
            <a:endParaRPr lang="en-US" b="1" dirty="0"/>
          </a:p>
        </p:txBody>
      </p:sp>
      <p:sp>
        <p:nvSpPr>
          <p:cNvPr id="39" name="Cross 38"/>
          <p:cNvSpPr/>
          <p:nvPr/>
        </p:nvSpPr>
        <p:spPr>
          <a:xfrm>
            <a:off x="3080658" y="3167174"/>
            <a:ext cx="533400" cy="514780"/>
          </a:xfrm>
          <a:prstGeom prst="plus">
            <a:avLst>
              <a:gd name="adj" fmla="val 39098"/>
            </a:avLst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0" name="Chart 3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4754272"/>
              </p:ext>
            </p:extLst>
          </p:nvPr>
        </p:nvGraphicFramePr>
        <p:xfrm>
          <a:off x="2627668" y="4176586"/>
          <a:ext cx="4839932" cy="2590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1" name="TextBox 40"/>
          <p:cNvSpPr txBox="1"/>
          <p:nvPr/>
        </p:nvSpPr>
        <p:spPr>
          <a:xfrm rot="16200000">
            <a:off x="1383958" y="5180127"/>
            <a:ext cx="2376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Fluorescence / OD</a:t>
            </a:r>
            <a:r>
              <a:rPr lang="en-US" b="1" baseline="-25000" dirty="0" smtClean="0"/>
              <a:t>600nm</a:t>
            </a:r>
            <a:endParaRPr lang="en-US" b="1" baseline="-25000" dirty="0"/>
          </a:p>
        </p:txBody>
      </p:sp>
      <p:sp>
        <p:nvSpPr>
          <p:cNvPr id="42" name="TextBox 41"/>
          <p:cNvSpPr txBox="1"/>
          <p:nvPr/>
        </p:nvSpPr>
        <p:spPr>
          <a:xfrm>
            <a:off x="4648200" y="6567714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Time (h)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7060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Elbow Connector 3"/>
          <p:cNvCxnSpPr>
            <a:cxnSpLocks noChangeAspect="1"/>
          </p:cNvCxnSpPr>
          <p:nvPr/>
        </p:nvCxnSpPr>
        <p:spPr>
          <a:xfrm flipV="1">
            <a:off x="3271158" y="4252911"/>
            <a:ext cx="304800" cy="250371"/>
          </a:xfrm>
          <a:prstGeom prst="bentConnector3">
            <a:avLst>
              <a:gd name="adj1" fmla="val 1613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cxnSpLocks noChangeAspect="1"/>
          </p:cNvCxnSpPr>
          <p:nvPr/>
        </p:nvCxnSpPr>
        <p:spPr>
          <a:xfrm>
            <a:off x="2876550" y="4502226"/>
            <a:ext cx="40005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>
            <a:spLocks noChangeAspect="1"/>
          </p:cNvSpPr>
          <p:nvPr/>
        </p:nvSpPr>
        <p:spPr>
          <a:xfrm>
            <a:off x="3648100" y="4398961"/>
            <a:ext cx="352879" cy="19120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Preparation 6"/>
          <p:cNvSpPr>
            <a:spLocks noChangeAspect="1"/>
          </p:cNvSpPr>
          <p:nvPr/>
        </p:nvSpPr>
        <p:spPr>
          <a:xfrm>
            <a:off x="6101014" y="4352463"/>
            <a:ext cx="381000" cy="303219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>
            <a:spLocks noChangeAspect="1"/>
          </p:cNvSpPr>
          <p:nvPr/>
        </p:nvSpPr>
        <p:spPr>
          <a:xfrm>
            <a:off x="4105300" y="4311786"/>
            <a:ext cx="1903770" cy="372924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6613027" y="43942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714627" y="43942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499007" y="4584700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613307" y="4584700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486342" y="4876800"/>
            <a:ext cx="447858" cy="0"/>
          </a:xfrm>
          <a:prstGeom prst="straightConnector1">
            <a:avLst/>
          </a:prstGeom>
          <a:ln w="317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040065" y="4398187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141665" y="4398187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06715" y="4575987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/>
              <a:t>E</a:t>
            </a:r>
            <a:endParaRPr lang="en-US" sz="1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021015" y="457598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/>
              <a:t>X</a:t>
            </a:r>
            <a:endParaRPr lang="en-US" sz="1200" b="1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775858" y="4100511"/>
            <a:ext cx="439722" cy="0"/>
          </a:xfrm>
          <a:prstGeom prst="straightConnector1">
            <a:avLst/>
          </a:prstGeom>
          <a:ln w="317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 flipV="1">
            <a:off x="3919884" y="5648788"/>
            <a:ext cx="376080" cy="290276"/>
          </a:xfrm>
          <a:prstGeom prst="bentConnector3">
            <a:avLst>
              <a:gd name="adj1" fmla="val -2070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4292480" y="5562600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Bent Arrow 20"/>
          <p:cNvSpPr/>
          <p:nvPr/>
        </p:nvSpPr>
        <p:spPr>
          <a:xfrm rot="2470856">
            <a:off x="4583726" y="5291990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Preparation 21"/>
          <p:cNvSpPr/>
          <p:nvPr/>
        </p:nvSpPr>
        <p:spPr>
          <a:xfrm rot="4307534">
            <a:off x="5407379" y="5865917"/>
            <a:ext cx="253547" cy="2286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 rot="18389246">
            <a:off x="4256290" y="5806645"/>
            <a:ext cx="228600" cy="15789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>
            <a:off x="4212669" y="612529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527095" y="6142027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209142" y="620149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523568" y="6218227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12492" y="5991166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606142" y="6118166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025876" y="595497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X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030028" y="6074351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344637" y="5973412"/>
            <a:ext cx="11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pACYC184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3200400" y="5257800"/>
            <a:ext cx="950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Pconst</a:t>
            </a:r>
            <a:endParaRPr lang="en-US" b="1" dirty="0" smtClean="0"/>
          </a:p>
          <a:p>
            <a:pPr algn="ctr"/>
            <a:r>
              <a:rPr lang="en-US" b="1" dirty="0" smtClean="0"/>
              <a:t>(low; 256)</a:t>
            </a:r>
            <a:endParaRPr lang="en-US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4438650" y="5128476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NRI</a:t>
            </a:r>
            <a:endParaRPr lang="en-US" b="1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2927350" y="440055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819900" y="43942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514600" y="3886200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Bso</a:t>
            </a:r>
            <a:r>
              <a:rPr lang="en-US" sz="1200" b="1" dirty="0" err="1" smtClean="0"/>
              <a:t>BI</a:t>
            </a:r>
            <a:endParaRPr lang="en-US" sz="12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6696864" y="4828401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BsoBI</a:t>
            </a:r>
            <a:endParaRPr lang="en-US" sz="1200" b="1" dirty="0"/>
          </a:p>
        </p:txBody>
      </p:sp>
      <p:cxnSp>
        <p:nvCxnSpPr>
          <p:cNvPr id="41" name="Elbow Connector 40"/>
          <p:cNvCxnSpPr/>
          <p:nvPr/>
        </p:nvCxnSpPr>
        <p:spPr>
          <a:xfrm flipV="1">
            <a:off x="1786284" y="1152988"/>
            <a:ext cx="376080" cy="290276"/>
          </a:xfrm>
          <a:prstGeom prst="bentConnector3">
            <a:avLst>
              <a:gd name="adj1" fmla="val -2070"/>
            </a:avLst>
          </a:prstGeom>
          <a:ln w="38100">
            <a:solidFill>
              <a:srgbClr val="00B050"/>
            </a:solidFill>
            <a:round/>
            <a:tailEnd type="arrow"/>
          </a:ln>
          <a:scene3d>
            <a:camera prst="orthographicFront">
              <a:rot lat="0" lon="0" rev="4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2158880" y="1066800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Bent Arrow 42"/>
          <p:cNvSpPr/>
          <p:nvPr/>
        </p:nvSpPr>
        <p:spPr>
          <a:xfrm rot="2470856">
            <a:off x="2450126" y="796190"/>
            <a:ext cx="858655" cy="808411"/>
          </a:xfrm>
          <a:prstGeom prst="bentArrow">
            <a:avLst>
              <a:gd name="adj1" fmla="val 17347"/>
              <a:gd name="adj2" fmla="val 23354"/>
              <a:gd name="adj3" fmla="val 31523"/>
              <a:gd name="adj4" fmla="val 74692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 rot="18389246">
            <a:off x="2122690" y="1310845"/>
            <a:ext cx="228600" cy="15789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>
            <a:off x="2079069" y="162949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393495" y="1646227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2075542" y="170569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389968" y="1722427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478892" y="1495366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3472542" y="1622366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1892276" y="145917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X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896428" y="1578551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066800" y="762000"/>
            <a:ext cx="950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Pconst</a:t>
            </a:r>
            <a:endParaRPr lang="en-US" b="1" dirty="0" smtClean="0"/>
          </a:p>
          <a:p>
            <a:pPr algn="ctr"/>
            <a:r>
              <a:rPr lang="en-US" b="1" dirty="0" smtClean="0"/>
              <a:t>(low; 256)</a:t>
            </a:r>
            <a:endParaRPr lang="en-US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2305050" y="632676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NRI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2175347" y="1494972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BB plasmid</a:t>
            </a:r>
            <a:endParaRPr lang="en-US" b="1" dirty="0"/>
          </a:p>
        </p:txBody>
      </p:sp>
      <p:sp>
        <p:nvSpPr>
          <p:cNvPr id="56" name="Text Box 180"/>
          <p:cNvSpPr txBox="1">
            <a:spLocks noChangeArrowheads="1"/>
          </p:cNvSpPr>
          <p:nvPr/>
        </p:nvSpPr>
        <p:spPr bwMode="auto">
          <a:xfrm>
            <a:off x="1066800" y="0"/>
            <a:ext cx="7048724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Cloning of NRI with </a:t>
            </a:r>
            <a:r>
              <a:rPr lang="en-US" sz="2200" b="1" u="sng" dirty="0" err="1" smtClean="0"/>
              <a:t>Pconst</a:t>
            </a:r>
            <a:r>
              <a:rPr lang="en-US" sz="2200" b="1" u="sng" dirty="0" smtClean="0"/>
              <a:t> (low; 256) in pACYC184</a:t>
            </a:r>
            <a:endParaRPr lang="en-US" sz="2200" b="1" u="sng" dirty="0"/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2819400" y="2470666"/>
            <a:ext cx="0" cy="2725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4876800" y="4832866"/>
            <a:ext cx="0" cy="2725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cxnSpLocks noChangeAspect="1"/>
          </p:cNvCxnSpPr>
          <p:nvPr/>
        </p:nvCxnSpPr>
        <p:spPr>
          <a:xfrm flipV="1">
            <a:off x="1137558" y="3033711"/>
            <a:ext cx="304800" cy="250371"/>
          </a:xfrm>
          <a:prstGeom prst="bentConnector3">
            <a:avLst>
              <a:gd name="adj1" fmla="val 1613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cxnSpLocks noChangeAspect="1"/>
          </p:cNvCxnSpPr>
          <p:nvPr/>
        </p:nvCxnSpPr>
        <p:spPr>
          <a:xfrm>
            <a:off x="685800" y="3283026"/>
            <a:ext cx="36576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val 60"/>
          <p:cNvSpPr>
            <a:spLocks noChangeAspect="1"/>
          </p:cNvSpPr>
          <p:nvPr/>
        </p:nvSpPr>
        <p:spPr>
          <a:xfrm>
            <a:off x="1514500" y="3179761"/>
            <a:ext cx="352879" cy="19120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ight Arrow 62"/>
          <p:cNvSpPr>
            <a:spLocks noChangeAspect="1"/>
          </p:cNvSpPr>
          <p:nvPr/>
        </p:nvSpPr>
        <p:spPr>
          <a:xfrm>
            <a:off x="1971700" y="3092586"/>
            <a:ext cx="1903770" cy="372924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Straight Connector 63"/>
          <p:cNvCxnSpPr/>
          <p:nvPr/>
        </p:nvCxnSpPr>
        <p:spPr>
          <a:xfrm>
            <a:off x="4000220" y="31750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101820" y="31750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886200" y="3365500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4000500" y="3365500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cxnSp>
        <p:nvCxnSpPr>
          <p:cNvPr id="68" name="Straight Arrow Connector 67"/>
          <p:cNvCxnSpPr/>
          <p:nvPr/>
        </p:nvCxnSpPr>
        <p:spPr>
          <a:xfrm flipH="1">
            <a:off x="3894673" y="3657600"/>
            <a:ext cx="274320" cy="0"/>
          </a:xfrm>
          <a:prstGeom prst="straightConnector1">
            <a:avLst/>
          </a:prstGeom>
          <a:ln w="317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906465" y="3178987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1008065" y="3178987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773115" y="3356787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/>
              <a:t>E</a:t>
            </a:r>
            <a:endParaRPr lang="en-US" sz="12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887415" y="335678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/>
              <a:t>X</a:t>
            </a:r>
            <a:endParaRPr lang="en-US" sz="1200" b="1" dirty="0"/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853932" y="2971800"/>
            <a:ext cx="274320" cy="0"/>
          </a:xfrm>
          <a:prstGeom prst="straightConnector1">
            <a:avLst/>
          </a:prstGeom>
          <a:ln w="317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cxnSpLocks noChangeAspect="1"/>
          </p:cNvCxnSpPr>
          <p:nvPr/>
        </p:nvCxnSpPr>
        <p:spPr>
          <a:xfrm>
            <a:off x="5715000" y="3297315"/>
            <a:ext cx="1828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Flowchart: Preparation 80"/>
          <p:cNvSpPr>
            <a:spLocks noChangeAspect="1"/>
          </p:cNvSpPr>
          <p:nvPr/>
        </p:nvSpPr>
        <p:spPr>
          <a:xfrm>
            <a:off x="6365377" y="3147552"/>
            <a:ext cx="381000" cy="303219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3" name="Straight Connector 82"/>
          <p:cNvCxnSpPr/>
          <p:nvPr/>
        </p:nvCxnSpPr>
        <p:spPr>
          <a:xfrm>
            <a:off x="6877390" y="3189289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6978990" y="3189289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6763370" y="3379789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6877670" y="3379789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cxnSp>
        <p:nvCxnSpPr>
          <p:cNvPr id="87" name="Straight Arrow Connector 86"/>
          <p:cNvCxnSpPr/>
          <p:nvPr/>
        </p:nvCxnSpPr>
        <p:spPr>
          <a:xfrm flipH="1">
            <a:off x="6771843" y="3671889"/>
            <a:ext cx="274320" cy="0"/>
          </a:xfrm>
          <a:prstGeom prst="straightConnector1">
            <a:avLst/>
          </a:prstGeom>
          <a:ln w="317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5878515" y="3193276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5980115" y="3193276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5745165" y="3371076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/>
              <a:t>E</a:t>
            </a:r>
            <a:endParaRPr lang="en-US" sz="1200" b="1" dirty="0"/>
          </a:p>
        </p:txBody>
      </p:sp>
      <p:sp>
        <p:nvSpPr>
          <p:cNvPr id="91" name="TextBox 90"/>
          <p:cNvSpPr txBox="1"/>
          <p:nvPr/>
        </p:nvSpPr>
        <p:spPr>
          <a:xfrm>
            <a:off x="5859465" y="337107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/>
              <a:t>X</a:t>
            </a:r>
            <a:endParaRPr lang="en-US" sz="1200" b="1" dirty="0"/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5840730" y="3048000"/>
            <a:ext cx="274320" cy="0"/>
          </a:xfrm>
          <a:prstGeom prst="straightConnector1">
            <a:avLst/>
          </a:prstGeom>
          <a:ln w="317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4876800" y="3886200"/>
            <a:ext cx="0" cy="2725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Cross 93"/>
          <p:cNvSpPr/>
          <p:nvPr/>
        </p:nvSpPr>
        <p:spPr>
          <a:xfrm>
            <a:off x="4615542" y="3048000"/>
            <a:ext cx="533400" cy="514780"/>
          </a:xfrm>
          <a:prstGeom prst="plus">
            <a:avLst>
              <a:gd name="adj" fmla="val 39098"/>
            </a:avLst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/>
          <p:nvPr/>
        </p:nvSpPr>
        <p:spPr>
          <a:xfrm>
            <a:off x="5892680" y="1062910"/>
            <a:ext cx="1295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Flowchart: Preparation 113"/>
          <p:cNvSpPr/>
          <p:nvPr/>
        </p:nvSpPr>
        <p:spPr>
          <a:xfrm>
            <a:off x="6407150" y="951934"/>
            <a:ext cx="253547" cy="228600"/>
          </a:xfrm>
          <a:prstGeom prst="flowChartPreparation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6075370" y="1167269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6781424" y="1137512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6005168" y="1237119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6858000" y="1194662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6858000" y="967601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121" name="TextBox 120"/>
          <p:cNvSpPr txBox="1"/>
          <p:nvPr/>
        </p:nvSpPr>
        <p:spPr>
          <a:xfrm>
            <a:off x="6940574" y="1094601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sp>
        <p:nvSpPr>
          <p:cNvPr id="122" name="TextBox 121"/>
          <p:cNvSpPr txBox="1"/>
          <p:nvPr/>
        </p:nvSpPr>
        <p:spPr>
          <a:xfrm>
            <a:off x="5893049" y="9906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X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5826054" y="1109980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893801" y="1480458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BB plasmid</a:t>
            </a:r>
            <a:endParaRPr lang="en-US" b="1" dirty="0"/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6553200" y="2514600"/>
            <a:ext cx="0" cy="2725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4267200" y="3810000"/>
            <a:ext cx="62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PCR</a:t>
            </a:r>
            <a:endParaRPr lang="en-US" b="1" dirty="0" smtClean="0"/>
          </a:p>
        </p:txBody>
      </p:sp>
      <p:sp>
        <p:nvSpPr>
          <p:cNvPr id="129" name="TextBox 128"/>
          <p:cNvSpPr txBox="1"/>
          <p:nvPr/>
        </p:nvSpPr>
        <p:spPr>
          <a:xfrm>
            <a:off x="4267200" y="4736068"/>
            <a:ext cx="62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PCR</a:t>
            </a:r>
            <a:endParaRPr lang="en-US" b="1" dirty="0" smtClean="0"/>
          </a:p>
        </p:txBody>
      </p:sp>
      <p:sp>
        <p:nvSpPr>
          <p:cNvPr id="130" name="TextBox 129"/>
          <p:cNvSpPr txBox="1"/>
          <p:nvPr/>
        </p:nvSpPr>
        <p:spPr>
          <a:xfrm>
            <a:off x="5551464" y="6230941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Bso</a:t>
            </a:r>
            <a:r>
              <a:rPr lang="en-US" sz="1200" b="1" dirty="0" err="1" smtClean="0"/>
              <a:t>BI</a:t>
            </a:r>
            <a:endParaRPr lang="en-US" sz="1200" b="1" dirty="0"/>
          </a:p>
        </p:txBody>
      </p:sp>
      <p:cxnSp>
        <p:nvCxnSpPr>
          <p:cNvPr id="131" name="Straight Connector 130"/>
          <p:cNvCxnSpPr/>
          <p:nvPr/>
        </p:nvCxnSpPr>
        <p:spPr>
          <a:xfrm>
            <a:off x="5499999" y="6277704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4229100" y="6280150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3770993" y="6191250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err="1" smtClean="0"/>
              <a:t>Bso</a:t>
            </a:r>
            <a:r>
              <a:rPr lang="en-US" sz="1200" b="1" dirty="0" err="1" smtClean="0"/>
              <a:t>BI</a:t>
            </a:r>
            <a:endParaRPr lang="en-US" sz="1200" b="1" dirty="0"/>
          </a:p>
        </p:txBody>
      </p:sp>
      <p:pic>
        <p:nvPicPr>
          <p:cNvPr id="101" name="Picture 100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76000" contras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749" r="55533" b="46532"/>
          <a:stretch/>
        </p:blipFill>
        <p:spPr>
          <a:xfrm>
            <a:off x="4343400" y="916739"/>
            <a:ext cx="923654" cy="1978861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1219200" y="3581400"/>
            <a:ext cx="975761" cy="2724834"/>
            <a:chOff x="1386439" y="4056966"/>
            <a:chExt cx="975761" cy="1967465"/>
          </a:xfrm>
        </p:grpSpPr>
        <p:pic>
          <p:nvPicPr>
            <p:cNvPr id="103" name="Picture 10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3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14" t="2672" r="68710" b="62828"/>
            <a:stretch/>
          </p:blipFill>
          <p:spPr>
            <a:xfrm>
              <a:off x="1386439" y="4056966"/>
              <a:ext cx="538163" cy="1967465"/>
            </a:xfrm>
            <a:prstGeom prst="rect">
              <a:avLst/>
            </a:prstGeom>
          </p:spPr>
        </p:pic>
        <p:pic>
          <p:nvPicPr>
            <p:cNvPr id="104" name="Picture 10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3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835" t="2672" r="50349" b="62828"/>
            <a:stretch/>
          </p:blipFill>
          <p:spPr>
            <a:xfrm>
              <a:off x="1919840" y="4056966"/>
              <a:ext cx="442360" cy="1967465"/>
            </a:xfrm>
            <a:prstGeom prst="rect">
              <a:avLst/>
            </a:prstGeom>
          </p:spPr>
        </p:pic>
      </p:grpSp>
      <p:sp>
        <p:nvSpPr>
          <p:cNvPr id="107" name="Arc 106"/>
          <p:cNvSpPr/>
          <p:nvPr/>
        </p:nvSpPr>
        <p:spPr>
          <a:xfrm rot="15985547">
            <a:off x="3624764" y="1765378"/>
            <a:ext cx="2186533" cy="2472034"/>
          </a:xfrm>
          <a:prstGeom prst="arc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Arc 107"/>
          <p:cNvSpPr/>
          <p:nvPr/>
        </p:nvSpPr>
        <p:spPr>
          <a:xfrm rot="15985547" flipV="1">
            <a:off x="5030152" y="2107171"/>
            <a:ext cx="838092" cy="2039943"/>
          </a:xfrm>
          <a:prstGeom prst="arc">
            <a:avLst>
              <a:gd name="adj1" fmla="val 16303077"/>
              <a:gd name="adj2" fmla="val 1049968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Arc 108"/>
          <p:cNvSpPr/>
          <p:nvPr/>
        </p:nvSpPr>
        <p:spPr>
          <a:xfrm rot="4963682">
            <a:off x="1813705" y="2416925"/>
            <a:ext cx="2063785" cy="3265477"/>
          </a:xfrm>
          <a:prstGeom prst="arc">
            <a:avLst>
              <a:gd name="adj1" fmla="val 18357307"/>
              <a:gd name="adj2" fmla="val 2532018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0" name="Straight Arrow Connector 109"/>
          <p:cNvCxnSpPr/>
          <p:nvPr/>
        </p:nvCxnSpPr>
        <p:spPr>
          <a:xfrm flipV="1">
            <a:off x="5770542" y="5824364"/>
            <a:ext cx="1157918" cy="18315"/>
          </a:xfrm>
          <a:prstGeom prst="straightConnector1">
            <a:avLst/>
          </a:prstGeom>
          <a:ln w="254000" cmpd="tri">
            <a:prstDash val="solid"/>
            <a:round/>
            <a:headEnd type="none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6934200" y="5650468"/>
            <a:ext cx="21634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Construct is stable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1580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6" t="11381" r="14045" b="8654"/>
          <a:stretch/>
        </p:blipFill>
        <p:spPr bwMode="auto">
          <a:xfrm>
            <a:off x="179696" y="1219200"/>
            <a:ext cx="5397494" cy="3652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-Shape 4"/>
          <p:cNvSpPr/>
          <p:nvPr/>
        </p:nvSpPr>
        <p:spPr>
          <a:xfrm rot="19621684">
            <a:off x="5135614" y="2818320"/>
            <a:ext cx="485774" cy="207750"/>
          </a:xfrm>
          <a:prstGeom prst="corner">
            <a:avLst>
              <a:gd name="adj1" fmla="val 18054"/>
              <a:gd name="adj2" fmla="val 16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966648" y="3181672"/>
            <a:ext cx="631850" cy="362907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-Shape 6"/>
          <p:cNvSpPr/>
          <p:nvPr/>
        </p:nvSpPr>
        <p:spPr>
          <a:xfrm rot="19621684">
            <a:off x="4629510" y="3612061"/>
            <a:ext cx="485774" cy="207750"/>
          </a:xfrm>
          <a:prstGeom prst="corner">
            <a:avLst>
              <a:gd name="adj1" fmla="val 18054"/>
              <a:gd name="adj2" fmla="val 16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065896" y="3975413"/>
            <a:ext cx="1221080" cy="362907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-Shape 8"/>
          <p:cNvSpPr/>
          <p:nvPr/>
        </p:nvSpPr>
        <p:spPr>
          <a:xfrm rot="19621684">
            <a:off x="1111508" y="4355170"/>
            <a:ext cx="485774" cy="207750"/>
          </a:xfrm>
          <a:prstGeom prst="corner">
            <a:avLst>
              <a:gd name="adj1" fmla="val 18054"/>
              <a:gd name="adj2" fmla="val 16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12520" y="4143219"/>
            <a:ext cx="916280" cy="195102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-Shape 10"/>
          <p:cNvSpPr/>
          <p:nvPr/>
        </p:nvSpPr>
        <p:spPr>
          <a:xfrm rot="19621684">
            <a:off x="1990652" y="4882367"/>
            <a:ext cx="485774" cy="207750"/>
          </a:xfrm>
          <a:prstGeom prst="corner">
            <a:avLst>
              <a:gd name="adj1" fmla="val 18054"/>
              <a:gd name="adj2" fmla="val 16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805312" y="4527285"/>
            <a:ext cx="916280" cy="351881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-Shape 32"/>
          <p:cNvSpPr/>
          <p:nvPr/>
        </p:nvSpPr>
        <p:spPr>
          <a:xfrm rot="19621684">
            <a:off x="120908" y="3663167"/>
            <a:ext cx="485774" cy="207750"/>
          </a:xfrm>
          <a:prstGeom prst="corner">
            <a:avLst>
              <a:gd name="adj1" fmla="val 18054"/>
              <a:gd name="adj2" fmla="val 16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05173" y="3423920"/>
            <a:ext cx="441875" cy="243113"/>
          </a:xfrm>
          <a:prstGeom prst="rect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 Box 180"/>
          <p:cNvSpPr txBox="1">
            <a:spLocks noChangeArrowheads="1"/>
          </p:cNvSpPr>
          <p:nvPr/>
        </p:nvSpPr>
        <p:spPr bwMode="auto">
          <a:xfrm>
            <a:off x="2008496" y="0"/>
            <a:ext cx="510267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Complete circuit construction status</a:t>
            </a:r>
            <a:endParaRPr lang="en-US" sz="2200" b="1" u="sng" dirty="0"/>
          </a:p>
        </p:txBody>
      </p:sp>
      <p:sp>
        <p:nvSpPr>
          <p:cNvPr id="15" name="Text Box 180"/>
          <p:cNvSpPr txBox="1">
            <a:spLocks noChangeArrowheads="1"/>
          </p:cNvSpPr>
          <p:nvPr/>
        </p:nvSpPr>
        <p:spPr bwMode="auto">
          <a:xfrm>
            <a:off x="686229" y="5410200"/>
            <a:ext cx="822917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Result</a:t>
            </a:r>
            <a:r>
              <a:rPr lang="en-US" sz="2200" b="1" dirty="0" smtClean="0"/>
              <a:t>: Reporter, repressor, kinase, phosphatase and NRI cloned in pACYC184 which completes the circuit</a:t>
            </a:r>
            <a:endParaRPr lang="en-US" sz="2200" b="1" u="sng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8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06" t="38245" r="20272" b="6251"/>
          <a:stretch/>
        </p:blipFill>
        <p:spPr>
          <a:xfrm>
            <a:off x="5867400" y="1828800"/>
            <a:ext cx="2971800" cy="2041546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flipV="1">
            <a:off x="6768152" y="3186752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602104" y="336644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7498834" y="2944504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239000" y="3124200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T+L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7852538" y="3489572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686490" y="360869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8212654" y="3505200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060254" y="361067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K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8580006" y="3200400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413958" y="3305876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N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12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0"/>
          <p:cNvSpPr txBox="1">
            <a:spLocks noChangeArrowheads="1"/>
          </p:cNvSpPr>
          <p:nvPr/>
        </p:nvSpPr>
        <p:spPr bwMode="auto">
          <a:xfrm>
            <a:off x="196433" y="0"/>
            <a:ext cx="873348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Functionality of complete circuit in 3.300LG strain with controls</a:t>
            </a:r>
            <a:endParaRPr lang="en-US" sz="2200" b="1" u="sng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3741591"/>
              </p:ext>
            </p:extLst>
          </p:nvPr>
        </p:nvGraphicFramePr>
        <p:xfrm>
          <a:off x="304800" y="1524000"/>
          <a:ext cx="4127409" cy="281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6549459"/>
              </p:ext>
            </p:extLst>
          </p:nvPr>
        </p:nvGraphicFramePr>
        <p:xfrm>
          <a:off x="4724400" y="1447800"/>
          <a:ext cx="44196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09800" y="4278868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Time (h)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923444" y="2550941"/>
            <a:ext cx="227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Fluorescence/OD</a:t>
            </a:r>
            <a:r>
              <a:rPr lang="en-US" b="1" baseline="-25000" dirty="0" smtClean="0"/>
              <a:t>600nm</a:t>
            </a:r>
            <a:endParaRPr lang="en-US" b="1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6322533" y="4278868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Time (h)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3536525" y="2474741"/>
            <a:ext cx="227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Fluorescence/OD</a:t>
            </a:r>
            <a:r>
              <a:rPr lang="en-US" b="1" baseline="-25000" dirty="0" smtClean="0"/>
              <a:t>600nm</a:t>
            </a:r>
            <a:endParaRPr lang="en-US" b="1" baseline="-25000" dirty="0"/>
          </a:p>
        </p:txBody>
      </p:sp>
    </p:spTree>
    <p:extLst>
      <p:ext uri="{BB962C8B-B14F-4D97-AF65-F5344CB8AC3E}">
        <p14:creationId xmlns:p14="http://schemas.microsoft.com/office/powerpoint/2010/main" val="20414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0"/>
          <p:cNvSpPr txBox="1">
            <a:spLocks noChangeArrowheads="1"/>
          </p:cNvSpPr>
          <p:nvPr/>
        </p:nvSpPr>
        <p:spPr bwMode="auto">
          <a:xfrm>
            <a:off x="2600618" y="0"/>
            <a:ext cx="387638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smtClean="0"/>
              <a:t>Stability of </a:t>
            </a:r>
            <a:r>
              <a:rPr lang="en-US" sz="2200" b="1" u="sng" dirty="0" smtClean="0"/>
              <a:t>complete circuit</a:t>
            </a:r>
            <a:endParaRPr lang="en-US" sz="22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06" t="38245" r="20272" b="6251"/>
          <a:stretch/>
        </p:blipFill>
        <p:spPr>
          <a:xfrm>
            <a:off x="0" y="838200"/>
            <a:ext cx="2971800" cy="20415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365" t="41954" r="25513" b="10471"/>
          <a:stretch/>
        </p:blipFill>
        <p:spPr>
          <a:xfrm>
            <a:off x="3062229" y="2680968"/>
            <a:ext cx="3096323" cy="21196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402" t="13487" r="19077" b="38938"/>
          <a:stretch/>
        </p:blipFill>
        <p:spPr>
          <a:xfrm>
            <a:off x="6235321" y="4495800"/>
            <a:ext cx="2908679" cy="207755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55975" y="484496"/>
            <a:ext cx="1730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First sub-culture</a:t>
            </a:r>
            <a:endParaRPr lang="en-US" b="1" u="sng" dirty="0"/>
          </a:p>
        </p:txBody>
      </p:sp>
      <p:sp>
        <p:nvSpPr>
          <p:cNvPr id="15" name="TextBox 14"/>
          <p:cNvSpPr txBox="1"/>
          <p:nvPr/>
        </p:nvSpPr>
        <p:spPr>
          <a:xfrm>
            <a:off x="3581400" y="2326944"/>
            <a:ext cx="2009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Second sub-culture</a:t>
            </a:r>
            <a:endParaRPr lang="en-US" b="1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6794654" y="4140116"/>
            <a:ext cx="1815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Third sub-culture</a:t>
            </a:r>
            <a:endParaRPr lang="en-US" b="1" u="sng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900752" y="2196152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34704" y="237584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631434" y="1953904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371600" y="2133600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T+L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985138" y="2498972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19090" y="261809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2345254" y="2514600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192854" y="262007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K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2712606" y="2209800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546558" y="2315276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N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4052248" y="3952752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886200" y="413244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4796578" y="3841296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536744" y="4020992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T+L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5156684" y="4251572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990636" y="437069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5516800" y="4267200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364400" y="437267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K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5925096" y="4052248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759048" y="4157724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N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7817282" y="5715000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557448" y="5894696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T+L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8140484" y="6082352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974436" y="620147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8500600" y="6097980"/>
            <a:ext cx="0" cy="228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8348200" y="620345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K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91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0"/>
          <p:cNvSpPr txBox="1">
            <a:spLocks noChangeArrowheads="1"/>
          </p:cNvSpPr>
          <p:nvPr/>
        </p:nvSpPr>
        <p:spPr bwMode="auto">
          <a:xfrm>
            <a:off x="2438400" y="0"/>
            <a:ext cx="425469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Distributive cloning strategy-1</a:t>
            </a:r>
            <a:endParaRPr lang="en-US" sz="2200" b="1" u="sng" dirty="0"/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1773922" y="2519515"/>
            <a:ext cx="3024476" cy="302895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492044" y="5255252"/>
            <a:ext cx="701040" cy="2476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err="1" smtClean="0">
                <a:solidFill>
                  <a:schemeClr val="tx1"/>
                </a:solidFill>
              </a:rPr>
              <a:t>Sph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32046" y="5677513"/>
            <a:ext cx="866769" cy="2199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err="1">
                <a:solidFill>
                  <a:schemeClr val="tx1"/>
                </a:solidFill>
              </a:rPr>
              <a:t>Bam</a:t>
            </a:r>
            <a:r>
              <a:rPr lang="en-US" dirty="0" err="1">
                <a:solidFill>
                  <a:schemeClr val="tx1"/>
                </a:solidFill>
              </a:rPr>
              <a:t>HI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695110" y="4933194"/>
            <a:ext cx="827188" cy="2865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err="1">
                <a:solidFill>
                  <a:schemeClr val="tx1"/>
                </a:solidFill>
              </a:rPr>
              <a:t>Hind</a:t>
            </a:r>
            <a:r>
              <a:rPr lang="en-US" dirty="0" err="1">
                <a:solidFill>
                  <a:schemeClr val="tx1"/>
                </a:solidFill>
              </a:rPr>
              <a:t>III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850337" y="4375969"/>
            <a:ext cx="640080" cy="2771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err="1" smtClean="0">
                <a:solidFill>
                  <a:schemeClr val="tx1"/>
                </a:solidFill>
              </a:rPr>
              <a:t>Xba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5484198" y="4530211"/>
            <a:ext cx="91440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5599494" y="4682611"/>
            <a:ext cx="845820" cy="33313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ight Brace 23"/>
          <p:cNvSpPr/>
          <p:nvPr/>
        </p:nvSpPr>
        <p:spPr>
          <a:xfrm>
            <a:off x="6417660" y="4483507"/>
            <a:ext cx="209550" cy="2433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540564" y="4286863"/>
            <a:ext cx="1077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Reporter system</a:t>
            </a:r>
            <a:endParaRPr lang="en-US" b="1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4520268" y="5770715"/>
            <a:ext cx="759186" cy="573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179398" y="5449669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Repressor system (</a:t>
            </a:r>
            <a:r>
              <a:rPr lang="en-US" b="1" i="1" dirty="0" err="1" smtClean="0"/>
              <a:t>tetR</a:t>
            </a:r>
            <a:r>
              <a:rPr lang="en-US" b="1" dirty="0" err="1" smtClean="0"/>
              <a:t>LVA</a:t>
            </a:r>
            <a:r>
              <a:rPr lang="en-US" b="1" dirty="0" smtClean="0"/>
              <a:t> + </a:t>
            </a:r>
            <a:r>
              <a:rPr lang="en-US" b="1" i="1" dirty="0" err="1" smtClean="0"/>
              <a:t>lacI</a:t>
            </a:r>
            <a:r>
              <a:rPr lang="en-US" b="1" dirty="0" err="1" smtClean="0"/>
              <a:t>LVA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914400" y="5733703"/>
            <a:ext cx="1659684" cy="229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NRII (Kinase)</a:t>
            </a:r>
            <a:endParaRPr lang="en-US" b="1" dirty="0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1814052" y="5572752"/>
            <a:ext cx="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2091484" y="5024655"/>
            <a:ext cx="228600" cy="15794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502998" y="5412655"/>
            <a:ext cx="76200" cy="31432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405058" y="4866519"/>
            <a:ext cx="213852" cy="20369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569798" y="4491190"/>
            <a:ext cx="237216" cy="76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730564" y="3902783"/>
            <a:ext cx="1153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pACYC184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990600" y="1939751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pSC101</a:t>
            </a:r>
            <a:endParaRPr lang="en-US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990600" y="1115199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NRI</a:t>
            </a:r>
            <a:endParaRPr lang="en-US" b="1" dirty="0"/>
          </a:p>
        </p:txBody>
      </p:sp>
      <p:sp>
        <p:nvSpPr>
          <p:cNvPr id="83" name="Oval 82"/>
          <p:cNvSpPr/>
          <p:nvPr/>
        </p:nvSpPr>
        <p:spPr>
          <a:xfrm>
            <a:off x="6497118" y="2362200"/>
            <a:ext cx="1295400" cy="1219200"/>
          </a:xfrm>
          <a:prstGeom prst="ellipse">
            <a:avLst/>
          </a:prstGeom>
          <a:noFill/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83"/>
          <p:cNvCxnSpPr/>
          <p:nvPr/>
        </p:nvCxnSpPr>
        <p:spPr>
          <a:xfrm>
            <a:off x="6484780" y="2684919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7642412" y="2665461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6481253" y="2761119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7638885" y="2741661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7727809" y="2514600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7721459" y="2641600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6297987" y="25146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X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6302139" y="2633980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6829677" y="2754868"/>
            <a:ext cx="58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pUC</a:t>
            </a:r>
            <a:endParaRPr lang="en-US" b="1" dirty="0"/>
          </a:p>
        </p:txBody>
      </p:sp>
      <p:cxnSp>
        <p:nvCxnSpPr>
          <p:cNvPr id="93" name="Straight Connector 92"/>
          <p:cNvCxnSpPr/>
          <p:nvPr/>
        </p:nvCxnSpPr>
        <p:spPr>
          <a:xfrm>
            <a:off x="7144818" y="2246531"/>
            <a:ext cx="0" cy="19186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6019800" y="1941731"/>
            <a:ext cx="2609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NRII (Phosphatase)</a:t>
            </a:r>
            <a:endParaRPr lang="en-US" b="1" dirty="0"/>
          </a:p>
        </p:txBody>
      </p:sp>
      <p:sp>
        <p:nvSpPr>
          <p:cNvPr id="95" name="Oval 94"/>
          <p:cNvSpPr/>
          <p:nvPr/>
        </p:nvSpPr>
        <p:spPr>
          <a:xfrm>
            <a:off x="808731" y="1524000"/>
            <a:ext cx="1295400" cy="12192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6" name="Straight Connector 95"/>
          <p:cNvCxnSpPr/>
          <p:nvPr/>
        </p:nvCxnSpPr>
        <p:spPr>
          <a:xfrm>
            <a:off x="796393" y="1846719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1954025" y="1827261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792866" y="1922919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1950498" y="1903461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2039422" y="1676400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101" name="TextBox 100"/>
          <p:cNvSpPr txBox="1"/>
          <p:nvPr/>
        </p:nvSpPr>
        <p:spPr>
          <a:xfrm>
            <a:off x="2033072" y="1803400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609600" y="16764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X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13752" y="1795780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cxnSp>
        <p:nvCxnSpPr>
          <p:cNvPr id="105" name="Straight Connector 104"/>
          <p:cNvCxnSpPr/>
          <p:nvPr/>
        </p:nvCxnSpPr>
        <p:spPr>
          <a:xfrm>
            <a:off x="1447800" y="1408331"/>
            <a:ext cx="0" cy="19186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040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4918348"/>
              </p:ext>
            </p:extLst>
          </p:nvPr>
        </p:nvGraphicFramePr>
        <p:xfrm>
          <a:off x="304800" y="1143000"/>
          <a:ext cx="8614229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Box 180"/>
          <p:cNvSpPr txBox="1">
            <a:spLocks noChangeArrowheads="1"/>
          </p:cNvSpPr>
          <p:nvPr/>
        </p:nvSpPr>
        <p:spPr bwMode="auto">
          <a:xfrm>
            <a:off x="1006892" y="0"/>
            <a:ext cx="714650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Functionality of complete circuit in DH5alpha strain</a:t>
            </a:r>
            <a:endParaRPr lang="en-US" sz="2200" b="1" u="sng" dirty="0"/>
          </a:p>
        </p:txBody>
      </p:sp>
      <p:cxnSp>
        <p:nvCxnSpPr>
          <p:cNvPr id="5" name="Straight Connector 4"/>
          <p:cNvCxnSpPr/>
          <p:nvPr/>
        </p:nvCxnSpPr>
        <p:spPr>
          <a:xfrm flipH="1" flipV="1">
            <a:off x="2667000" y="2057400"/>
            <a:ext cx="1" cy="777240"/>
          </a:xfrm>
          <a:prstGeom prst="line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604448" y="2243076"/>
            <a:ext cx="200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(20-25)% reduction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756848" y="6172200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Time (h)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923444" y="3292871"/>
            <a:ext cx="227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Fluorescence/OD</a:t>
            </a:r>
            <a:r>
              <a:rPr lang="en-US" b="1" baseline="-25000" dirty="0" smtClean="0"/>
              <a:t>600nm</a:t>
            </a:r>
            <a:endParaRPr lang="en-US" b="1" baseline="-25000" dirty="0"/>
          </a:p>
        </p:txBody>
      </p:sp>
    </p:spTree>
    <p:extLst>
      <p:ext uri="{BB962C8B-B14F-4D97-AF65-F5344CB8AC3E}">
        <p14:creationId xmlns:p14="http://schemas.microsoft.com/office/powerpoint/2010/main" val="141086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0"/>
          <p:cNvSpPr txBox="1">
            <a:spLocks noChangeArrowheads="1"/>
          </p:cNvSpPr>
          <p:nvPr/>
        </p:nvSpPr>
        <p:spPr bwMode="auto">
          <a:xfrm>
            <a:off x="2438400" y="0"/>
            <a:ext cx="425469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Distributive cloning strategy-2</a:t>
            </a:r>
            <a:endParaRPr lang="en-US" sz="2200" b="1" u="sng" dirty="0"/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2456043" y="3595687"/>
            <a:ext cx="2268357" cy="2271713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70760" y="5845423"/>
            <a:ext cx="701040" cy="2476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err="1" smtClean="0">
                <a:solidFill>
                  <a:schemeClr val="tx1"/>
                </a:solidFill>
              </a:rPr>
              <a:t>Sph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695110" y="5390394"/>
            <a:ext cx="827188" cy="2865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err="1">
                <a:solidFill>
                  <a:schemeClr val="tx1"/>
                </a:solidFill>
              </a:rPr>
              <a:t>Hind</a:t>
            </a:r>
            <a:r>
              <a:rPr lang="en-US" dirty="0" err="1">
                <a:solidFill>
                  <a:schemeClr val="tx1"/>
                </a:solidFill>
              </a:rPr>
              <a:t>III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850337" y="4833169"/>
            <a:ext cx="640080" cy="2771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err="1" smtClean="0">
                <a:solidFill>
                  <a:schemeClr val="tx1"/>
                </a:solidFill>
              </a:rPr>
              <a:t>Xba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5484198" y="4987411"/>
            <a:ext cx="91440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5599494" y="5139811"/>
            <a:ext cx="845820" cy="33313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ight Brace 23"/>
          <p:cNvSpPr/>
          <p:nvPr/>
        </p:nvSpPr>
        <p:spPr>
          <a:xfrm>
            <a:off x="6417660" y="4940707"/>
            <a:ext cx="209550" cy="2433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540564" y="4744063"/>
            <a:ext cx="1077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Reporter system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693116" y="6323874"/>
            <a:ext cx="1659684" cy="229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NRII (Kinase)</a:t>
            </a:r>
            <a:endParaRPr lang="en-US" b="1" dirty="0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2592768" y="6162923"/>
            <a:ext cx="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2870200" y="5614826"/>
            <a:ext cx="228600" cy="15794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405058" y="5323719"/>
            <a:ext cx="213852" cy="20369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569798" y="4948390"/>
            <a:ext cx="237216" cy="76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971800" y="4495800"/>
            <a:ext cx="1153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pACYC184</a:t>
            </a:r>
          </a:p>
        </p:txBody>
      </p:sp>
      <p:sp>
        <p:nvSpPr>
          <p:cNvPr id="64" name="Oval 63"/>
          <p:cNvSpPr/>
          <p:nvPr/>
        </p:nvSpPr>
        <p:spPr>
          <a:xfrm>
            <a:off x="6192318" y="2807732"/>
            <a:ext cx="1295400" cy="1219200"/>
          </a:xfrm>
          <a:prstGeom prst="ellipse">
            <a:avLst/>
          </a:prstGeom>
          <a:noFill/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/>
          <p:cNvCxnSpPr/>
          <p:nvPr/>
        </p:nvCxnSpPr>
        <p:spPr>
          <a:xfrm>
            <a:off x="6179980" y="3130451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7337612" y="3110993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6176453" y="3206651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7334085" y="3187193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7423009" y="2960132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7416659" y="3087132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5993187" y="2960132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X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997339" y="3079512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524877" y="3200400"/>
            <a:ext cx="58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pUC</a:t>
            </a:r>
            <a:endParaRPr lang="en-US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5715000" y="2362200"/>
            <a:ext cx="2609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NRII (Phosphatase)</a:t>
            </a:r>
            <a:endParaRPr lang="en-US" b="1" dirty="0"/>
          </a:p>
        </p:txBody>
      </p:sp>
      <p:sp>
        <p:nvSpPr>
          <p:cNvPr id="135" name="TextBox 134"/>
          <p:cNvSpPr txBox="1"/>
          <p:nvPr/>
        </p:nvSpPr>
        <p:spPr>
          <a:xfrm>
            <a:off x="762000" y="1138535"/>
            <a:ext cx="1378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Repressor system</a:t>
            </a:r>
            <a:endParaRPr lang="en-US" b="1" dirty="0"/>
          </a:p>
        </p:txBody>
      </p:sp>
      <p:cxnSp>
        <p:nvCxnSpPr>
          <p:cNvPr id="155" name="Straight Connector 154"/>
          <p:cNvCxnSpPr/>
          <p:nvPr/>
        </p:nvCxnSpPr>
        <p:spPr>
          <a:xfrm>
            <a:off x="6840018" y="2692063"/>
            <a:ext cx="0" cy="19186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1295400" y="2470666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pSC101</a:t>
            </a:r>
            <a:endParaRPr lang="en-US" b="1" dirty="0"/>
          </a:p>
        </p:txBody>
      </p:sp>
      <p:sp>
        <p:nvSpPr>
          <p:cNvPr id="157" name="TextBox 156"/>
          <p:cNvSpPr txBox="1"/>
          <p:nvPr/>
        </p:nvSpPr>
        <p:spPr>
          <a:xfrm>
            <a:off x="1945560" y="1521010"/>
            <a:ext cx="9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NRI</a:t>
            </a:r>
            <a:endParaRPr lang="en-US" b="1" dirty="0"/>
          </a:p>
        </p:txBody>
      </p:sp>
      <p:sp>
        <p:nvSpPr>
          <p:cNvPr id="158" name="Oval 157"/>
          <p:cNvSpPr/>
          <p:nvPr/>
        </p:nvSpPr>
        <p:spPr>
          <a:xfrm>
            <a:off x="791469" y="1784866"/>
            <a:ext cx="1987371" cy="187273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9" name="Straight Connector 158"/>
          <p:cNvCxnSpPr/>
          <p:nvPr/>
        </p:nvCxnSpPr>
        <p:spPr>
          <a:xfrm>
            <a:off x="796393" y="2244606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2473933" y="2088127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792866" y="2320806"/>
            <a:ext cx="163505" cy="10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2470406" y="2164327"/>
            <a:ext cx="1496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2559330" y="1937266"/>
            <a:ext cx="256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</a:t>
            </a:r>
            <a:endParaRPr lang="en-US" sz="1200" b="1" dirty="0"/>
          </a:p>
        </p:txBody>
      </p:sp>
      <p:sp>
        <p:nvSpPr>
          <p:cNvPr id="164" name="TextBox 163"/>
          <p:cNvSpPr txBox="1"/>
          <p:nvPr/>
        </p:nvSpPr>
        <p:spPr>
          <a:xfrm>
            <a:off x="2552980" y="2064266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</a:t>
            </a:r>
            <a:endParaRPr lang="en-US" sz="1200" b="1" dirty="0"/>
          </a:p>
        </p:txBody>
      </p:sp>
      <p:sp>
        <p:nvSpPr>
          <p:cNvPr id="165" name="TextBox 164"/>
          <p:cNvSpPr txBox="1"/>
          <p:nvPr/>
        </p:nvSpPr>
        <p:spPr>
          <a:xfrm>
            <a:off x="609600" y="207428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X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613752" y="2193667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</a:t>
            </a:r>
          </a:p>
        </p:txBody>
      </p:sp>
      <p:cxnSp>
        <p:nvCxnSpPr>
          <p:cNvPr id="167" name="Straight Connector 166"/>
          <p:cNvCxnSpPr/>
          <p:nvPr/>
        </p:nvCxnSpPr>
        <p:spPr>
          <a:xfrm flipH="1">
            <a:off x="2213744" y="1848893"/>
            <a:ext cx="94020" cy="11566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>
            <a:off x="1447800" y="1745397"/>
            <a:ext cx="0" cy="19186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216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664192" y="2793096"/>
            <a:ext cx="7946408" cy="15389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636896" y="0"/>
            <a:ext cx="7848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u="sng" dirty="0" smtClean="0"/>
              <a:t>Retroactivity and Insulation in biology</a:t>
            </a:r>
            <a:endParaRPr lang="en-US" sz="2500" b="1" i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2868329" y="5401554"/>
                <a:ext cx="4599271" cy="618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b="0" i="1">
                    <a:latin typeface="Cambria Math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>
                              <a:latin typeface="Cambria Math"/>
                            </a:rPr>
                            <m:t>𝑑𝑋</m:t>
                          </m:r>
                        </m:num>
                        <m:den>
                          <m:r>
                            <a:rPr lang="en-US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>
                          <a:latin typeface="Cambria Math"/>
                        </a:rPr>
                        <m:t>=</m:t>
                      </m:r>
                      <m:r>
                        <a:rPr lang="en-US">
                          <a:latin typeface="Cambria Math"/>
                        </a:rPr>
                        <m:t>𝑘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>
                          <a:latin typeface="Cambria Math"/>
                        </a:rPr>
                        <m:t>− </m:t>
                      </m:r>
                      <m:r>
                        <m:rPr>
                          <m:sty m:val="p"/>
                        </m:rPr>
                        <a:rPr lang="el-GR">
                          <a:latin typeface="Cambria Math"/>
                        </a:rPr>
                        <m:t>δ</m:t>
                      </m:r>
                      <m:r>
                        <a:rPr lang="en-US">
                          <a:latin typeface="Cambria Math"/>
                        </a:rPr>
                        <m:t>𝑋</m:t>
                      </m:r>
                      <m:r>
                        <a:rPr lang="en-US" smtClean="0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en-US" smtClean="0">
                          <a:solidFill>
                            <a:srgbClr val="FF0000"/>
                          </a:solidFill>
                          <a:latin typeface="Cambria Math"/>
                        </a:rPr>
                        <m:t>𝑘𝑜𝑓𝑓𝐶</m:t>
                      </m:r>
                      <m:r>
                        <a:rPr lang="en-US" smtClean="0">
                          <a:solidFill>
                            <a:srgbClr val="FF0000"/>
                          </a:solidFill>
                          <a:latin typeface="Cambria Math"/>
                        </a:rPr>
                        <m:t> −</m:t>
                      </m:r>
                      <m:r>
                        <a:rPr lang="en-US" smtClean="0">
                          <a:solidFill>
                            <a:srgbClr val="FF0000"/>
                          </a:solidFill>
                          <a:latin typeface="Cambria Math"/>
                        </a:rPr>
                        <m:t>𝑘𝑜𝑛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𝑝</m:t>
                          </m:r>
                          <m:r>
                            <a:rPr lang="en-US" baseline="-2500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𝑡𝑜𝑡</m:t>
                          </m:r>
                          <m:r>
                            <a:rPr lang="en-US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𝐶</m:t>
                          </m:r>
                        </m:e>
                      </m:d>
                      <m:r>
                        <a:rPr lang="en-US">
                          <a:solidFill>
                            <a:srgbClr val="FF0000"/>
                          </a:solidFill>
                          <a:latin typeface="Cambria Math"/>
                        </a:rPr>
                        <m:t>𝑋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8329" y="5401554"/>
                <a:ext cx="4599271" cy="61824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2868329" y="6163554"/>
                <a:ext cx="3550972" cy="618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𝑑𝐶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=−(</m:t>
                      </m:r>
                      <m:r>
                        <a:rPr lang="en-US" b="0" i="1" smtClean="0">
                          <a:latin typeface="Cambria Math"/>
                        </a:rPr>
                        <m:t>𝑘𝑜𝑓𝑓𝐶</m:t>
                      </m:r>
                      <m:r>
                        <a:rPr lang="en-US" b="0" i="1" smtClean="0">
                          <a:latin typeface="Cambria Math"/>
                        </a:rPr>
                        <m:t> −</m:t>
                      </m:r>
                      <m:r>
                        <a:rPr lang="en-US" b="0" i="1" smtClean="0">
                          <a:latin typeface="Cambria Math"/>
                        </a:rPr>
                        <m:t>𝑘𝑜𝑛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𝑡𝑜𝑡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𝐶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𝑋</m:t>
                      </m:r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8329" y="6163554"/>
                <a:ext cx="3550972" cy="61824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Oval 29"/>
          <p:cNvSpPr>
            <a:spLocks noChangeAspect="1"/>
          </p:cNvSpPr>
          <p:nvPr/>
        </p:nvSpPr>
        <p:spPr>
          <a:xfrm>
            <a:off x="4855266" y="3225417"/>
            <a:ext cx="274320" cy="27432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836668" y="317643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</a:t>
            </a:r>
            <a:endParaRPr lang="en-US" b="1" baseline="-25000" dirty="0"/>
          </a:p>
        </p:txBody>
      </p:sp>
      <p:sp>
        <p:nvSpPr>
          <p:cNvPr id="34" name="Arc 33"/>
          <p:cNvSpPr/>
          <p:nvPr/>
        </p:nvSpPr>
        <p:spPr>
          <a:xfrm rot="17368648">
            <a:off x="4136066" y="2917715"/>
            <a:ext cx="1089750" cy="1785499"/>
          </a:xfrm>
          <a:prstGeom prst="arc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921992" y="3635454"/>
            <a:ext cx="2057400" cy="66844"/>
          </a:xfrm>
          <a:prstGeom prst="rect">
            <a:avLst/>
          </a:prstGeom>
          <a:solidFill>
            <a:srgbClr val="FF0000">
              <a:alpha val="5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>
            <a:off x="6302992" y="3276560"/>
            <a:ext cx="0" cy="3624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302992" y="3276560"/>
            <a:ext cx="45720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/>
        </p:nvSpPr>
        <p:spPr>
          <a:xfrm rot="20119484">
            <a:off x="4713403" y="3312308"/>
            <a:ext cx="1352874" cy="1168400"/>
          </a:xfrm>
          <a:prstGeom prst="arc">
            <a:avLst/>
          </a:prstGeom>
          <a:ln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2035792" y="3637888"/>
            <a:ext cx="2057400" cy="66844"/>
          </a:xfrm>
          <a:prstGeom prst="rect">
            <a:avLst/>
          </a:prstGeom>
          <a:solidFill>
            <a:srgbClr val="7030A0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/>
          <p:cNvCxnSpPr/>
          <p:nvPr/>
        </p:nvCxnSpPr>
        <p:spPr>
          <a:xfrm>
            <a:off x="2416792" y="3278994"/>
            <a:ext cx="0" cy="3624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416792" y="3278994"/>
            <a:ext cx="45720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>
            <a:spLocks noChangeAspect="1"/>
          </p:cNvSpPr>
          <p:nvPr/>
        </p:nvSpPr>
        <p:spPr>
          <a:xfrm>
            <a:off x="991217" y="3368056"/>
            <a:ext cx="274320" cy="27432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991217" y="3317256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Z</a:t>
            </a:r>
            <a:endParaRPr lang="en-US" b="1" dirty="0"/>
          </a:p>
        </p:txBody>
      </p:sp>
      <p:sp>
        <p:nvSpPr>
          <p:cNvPr id="46" name="Arc 45"/>
          <p:cNvSpPr/>
          <p:nvPr/>
        </p:nvSpPr>
        <p:spPr>
          <a:xfrm rot="18430619">
            <a:off x="1395007" y="2922273"/>
            <a:ext cx="1142909" cy="1774015"/>
          </a:xfrm>
          <a:prstGeom prst="arc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3788392" y="2971800"/>
                <a:ext cx="61561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b="0" i="1">
                    <a:latin typeface="Cambria Math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/>
                        </a:rPr>
                        <m:t>+</m:t>
                      </m:r>
                      <m:r>
                        <a:rPr lang="en-US" sz="1200">
                          <a:latin typeface="Cambria Math"/>
                        </a:rPr>
                        <m:t>𝑘</m:t>
                      </m:r>
                      <m:d>
                        <m:dPr>
                          <m:ctrlPr>
                            <a:rPr lang="en-US" sz="12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20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8392" y="2971800"/>
                <a:ext cx="615618" cy="27699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4740735" y="3963897"/>
                <a:ext cx="51706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b="0" i="1">
                    <a:latin typeface="Cambria Math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sz="1200">
                          <a:latin typeface="Cambria Math"/>
                        </a:rPr>
                        <m:t>δ</m:t>
                      </m:r>
                      <m:r>
                        <a:rPr lang="en-US" sz="1200" smtClean="0">
                          <a:latin typeface="Cambria Math"/>
                        </a:rPr>
                        <m:t>𝑋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0735" y="3963897"/>
                <a:ext cx="517065" cy="27699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 rot="1009765">
                <a:off x="4922450" y="3667230"/>
                <a:ext cx="202446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b="0" i="1">
                    <a:latin typeface="Cambria Math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+(</m:t>
                      </m:r>
                      <m:r>
                        <a:rPr lang="en-US" sz="1200" smtClean="0">
                          <a:solidFill>
                            <a:srgbClr val="FF0000"/>
                          </a:solidFill>
                          <a:latin typeface="Cambria Math"/>
                        </a:rPr>
                        <m:t>𝑘</m:t>
                      </m:r>
                      <m:r>
                        <a:rPr lang="en-US" sz="1200" baseline="-25000">
                          <a:solidFill>
                            <a:srgbClr val="FF0000"/>
                          </a:solidFill>
                          <a:latin typeface="Cambria Math"/>
                        </a:rPr>
                        <m:t>𝑜𝑓𝑓</m:t>
                      </m:r>
                      <m:r>
                        <a:rPr lang="en-US" sz="1200">
                          <a:solidFill>
                            <a:srgbClr val="FF0000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sz="1200">
                          <a:solidFill>
                            <a:srgbClr val="FF0000"/>
                          </a:solidFill>
                          <a:latin typeface="Cambria Math"/>
                        </a:rPr>
                        <m:t> −</m:t>
                      </m:r>
                      <m:r>
                        <a:rPr lang="en-US" sz="1200">
                          <a:solidFill>
                            <a:srgbClr val="FF0000"/>
                          </a:solidFill>
                          <a:latin typeface="Cambria Math"/>
                        </a:rPr>
                        <m:t>𝑘𝑜𝑛</m:t>
                      </m:r>
                      <m:d>
                        <m:dPr>
                          <m:ctrlPr>
                            <a:rPr lang="en-US" sz="1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20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𝑝</m:t>
                          </m:r>
                          <m:r>
                            <a:rPr lang="en-US" sz="1200" baseline="-2500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𝑡𝑜𝑡</m:t>
                          </m:r>
                          <m:r>
                            <a:rPr lang="en-US" sz="120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120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𝐶</m:t>
                          </m:r>
                        </m:e>
                      </m:d>
                      <m:r>
                        <a:rPr lang="en-US" sz="1200">
                          <a:solidFill>
                            <a:srgbClr val="FF0000"/>
                          </a:solidFill>
                          <a:latin typeface="Cambria Math"/>
                        </a:rPr>
                        <m:t>𝑋</m:t>
                      </m:r>
                      <m:r>
                        <a:rPr lang="en-US" sz="1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09765">
                <a:off x="4922450" y="3667230"/>
                <a:ext cx="2024465" cy="276999"/>
              </a:xfrm>
              <a:prstGeom prst="rect">
                <a:avLst/>
              </a:prstGeom>
              <a:blipFill rotWithShape="1">
                <a:blip r:embed="rId7"/>
                <a:stretch>
                  <a:fillRect b="-7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Curved Connector 49"/>
          <p:cNvCxnSpPr>
            <a:stCxn id="33" idx="2"/>
          </p:cNvCxnSpPr>
          <p:nvPr/>
        </p:nvCxnSpPr>
        <p:spPr>
          <a:xfrm rot="16200000" flipH="1">
            <a:off x="4817948" y="3720135"/>
            <a:ext cx="440219" cy="91474"/>
          </a:xfrm>
          <a:prstGeom prst="curvedConnector3">
            <a:avLst>
              <a:gd name="adj1" fmla="val 53100"/>
            </a:avLst>
          </a:prstGeom>
          <a:ln w="2540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302992" y="328822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endParaRPr lang="en-US" i="1" dirty="0"/>
          </a:p>
        </p:txBody>
      </p:sp>
      <p:sp>
        <p:nvSpPr>
          <p:cNvPr id="52" name="TextBox 51"/>
          <p:cNvSpPr txBox="1"/>
          <p:nvPr/>
        </p:nvSpPr>
        <p:spPr>
          <a:xfrm>
            <a:off x="2416792" y="3276560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i="1" baseline="-25000" dirty="0" smtClean="0"/>
              <a:t>0</a:t>
            </a:r>
            <a:endParaRPr lang="en-US" i="1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4800600" y="2869296"/>
                <a:ext cx="19603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b="0" i="1">
                    <a:latin typeface="Cambria Math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1200" smtClean="0">
                          <a:solidFill>
                            <a:schemeClr val="tx1"/>
                          </a:solidFill>
                          <a:latin typeface="Cambria Math"/>
                        </a:rPr>
                        <m:t>𝑘</m:t>
                      </m:r>
                      <m:r>
                        <a:rPr lang="en-US" sz="1200" baseline="-25000">
                          <a:solidFill>
                            <a:schemeClr val="tx1"/>
                          </a:solidFill>
                          <a:latin typeface="Cambria Math"/>
                        </a:rPr>
                        <m:t>𝑜𝑓𝑓</m:t>
                      </m:r>
                      <m:r>
                        <a:rPr lang="en-US" sz="1200">
                          <a:solidFill>
                            <a:schemeClr val="tx1"/>
                          </a:solidFill>
                          <a:latin typeface="Cambria Math"/>
                        </a:rPr>
                        <m:t>𝐶</m:t>
                      </m:r>
                      <m:r>
                        <a:rPr lang="en-US" sz="1200">
                          <a:solidFill>
                            <a:schemeClr val="tx1"/>
                          </a:solidFill>
                          <a:latin typeface="Cambria Math"/>
                        </a:rPr>
                        <m:t> −</m:t>
                      </m:r>
                      <m:r>
                        <a:rPr lang="en-US" sz="1200">
                          <a:solidFill>
                            <a:schemeClr val="tx1"/>
                          </a:solidFill>
                          <a:latin typeface="Cambria Math"/>
                        </a:rPr>
                        <m:t>𝑘𝑜𝑛</m:t>
                      </m:r>
                      <m:d>
                        <m:dPr>
                          <m:ctrlPr>
                            <a:rPr lang="en-US" sz="12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2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𝑝</m:t>
                          </m:r>
                          <m:r>
                            <a:rPr lang="en-US" sz="1200" baseline="-250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𝑡𝑜𝑡</m:t>
                          </m:r>
                          <m:r>
                            <a:rPr lang="en-US" sz="12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12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𝐶</m:t>
                          </m:r>
                        </m:e>
                      </m:d>
                      <m:r>
                        <a:rPr lang="en-US" sz="1200">
                          <a:solidFill>
                            <a:schemeClr val="tx1"/>
                          </a:solidFill>
                          <a:latin typeface="Cambria Math"/>
                        </a:rPr>
                        <m:t>𝑋</m:t>
                      </m:r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2869296"/>
                <a:ext cx="1960344" cy="276999"/>
              </a:xfrm>
              <a:prstGeom prst="rect">
                <a:avLst/>
              </a:prstGeom>
              <a:blipFill rotWithShape="1">
                <a:blip r:embed="rId8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3885717" y="4757676"/>
                <a:ext cx="13905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X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r>
                        <a:rPr lang="en-US" b="0" i="0" smtClean="0">
                          <a:latin typeface="Cambria Math"/>
                        </a:rPr>
                        <m:t>        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C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5717" y="4757676"/>
                <a:ext cx="1390573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Straight Arrow Connector 57"/>
          <p:cNvCxnSpPr/>
          <p:nvPr/>
        </p:nvCxnSpPr>
        <p:spPr>
          <a:xfrm>
            <a:off x="4620929" y="4937372"/>
            <a:ext cx="36685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>
            <a:off x="4609224" y="5022218"/>
            <a:ext cx="35126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572025" y="4568040"/>
            <a:ext cx="470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>
                <a:latin typeface="Cambria Math"/>
              </a:rPr>
              <a:t>k</a:t>
            </a:r>
            <a:r>
              <a:rPr lang="en-US" i="1" baseline="-25000" dirty="0" err="1">
                <a:latin typeface="Cambria Math"/>
              </a:rPr>
              <a:t>on</a:t>
            </a:r>
            <a:endParaRPr lang="en-US" i="1" baseline="-25000" dirty="0">
              <a:latin typeface="Cambria Math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544729" y="4964668"/>
            <a:ext cx="47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latin typeface="Cambria Math"/>
              </a:rPr>
              <a:t>k</a:t>
            </a:r>
            <a:r>
              <a:rPr lang="en-US" i="1" baseline="-25000" dirty="0" err="1" smtClean="0">
                <a:latin typeface="Cambria Math"/>
              </a:rPr>
              <a:t>off</a:t>
            </a:r>
            <a:endParaRPr lang="en-US" i="1" baseline="-25000" dirty="0">
              <a:latin typeface="Cambria Math"/>
            </a:endParaRPr>
          </a:p>
        </p:txBody>
      </p:sp>
      <p:sp>
        <p:nvSpPr>
          <p:cNvPr id="62" name="Arc 61"/>
          <p:cNvSpPr/>
          <p:nvPr/>
        </p:nvSpPr>
        <p:spPr>
          <a:xfrm rot="20119484">
            <a:off x="4754123" y="3174548"/>
            <a:ext cx="1352874" cy="1168400"/>
          </a:xfrm>
          <a:prstGeom prst="arc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8"/>
          <a:stretch/>
        </p:blipFill>
        <p:spPr bwMode="auto">
          <a:xfrm flipH="1">
            <a:off x="4822167" y="1696779"/>
            <a:ext cx="947295" cy="66382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</p:pic>
      <p:pic>
        <p:nvPicPr>
          <p:cNvPr id="36" name="Picture 35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8"/>
          <a:stretch/>
        </p:blipFill>
        <p:spPr bwMode="auto">
          <a:xfrm flipH="1">
            <a:off x="1973879" y="1779896"/>
            <a:ext cx="947295" cy="663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" name="Rectangle 62"/>
          <p:cNvSpPr/>
          <p:nvPr/>
        </p:nvSpPr>
        <p:spPr>
          <a:xfrm>
            <a:off x="3661116" y="914400"/>
            <a:ext cx="2079458" cy="1412544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2899682" y="1158168"/>
            <a:ext cx="75619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5744032" y="1073006"/>
            <a:ext cx="75619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2899682" y="2058875"/>
            <a:ext cx="756196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5751992" y="1973758"/>
            <a:ext cx="756196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768774" y="831742"/>
            <a:ext cx="1025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Input (u)</a:t>
            </a:r>
            <a:endParaRPr lang="en-US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685982" y="748352"/>
            <a:ext cx="1107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Output (y)</a:t>
            </a:r>
            <a:endParaRPr lang="en-US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252588" y="1447800"/>
            <a:ext cx="1493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Retroactivity to input (r)</a:t>
            </a:r>
            <a:endParaRPr lang="en-US" sz="1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678022" y="1418033"/>
            <a:ext cx="1484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Retroactivity to output (s)</a:t>
            </a:r>
            <a:endParaRPr lang="en-US" sz="1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Arc 71"/>
          <p:cNvSpPr/>
          <p:nvPr/>
        </p:nvSpPr>
        <p:spPr>
          <a:xfrm rot="19649799">
            <a:off x="957995" y="3306328"/>
            <a:ext cx="1352874" cy="1168400"/>
          </a:xfrm>
          <a:prstGeom prst="arc">
            <a:avLst/>
          </a:prstGeom>
          <a:ln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976952" y="3657600"/>
            <a:ext cx="1493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Retroactivity to input (r)</a:t>
            </a:r>
            <a:endParaRPr lang="en-US" sz="1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744822" y="3733800"/>
            <a:ext cx="1484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Retroactivity to output (s)</a:t>
            </a:r>
            <a:endParaRPr lang="en-US" sz="1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38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4436281"/>
              </p:ext>
            </p:extLst>
          </p:nvPr>
        </p:nvGraphicFramePr>
        <p:xfrm>
          <a:off x="381000" y="990600"/>
          <a:ext cx="8763000" cy="5325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Box 180"/>
          <p:cNvSpPr txBox="1">
            <a:spLocks noChangeArrowheads="1"/>
          </p:cNvSpPr>
          <p:nvPr/>
        </p:nvSpPr>
        <p:spPr bwMode="auto">
          <a:xfrm>
            <a:off x="1006892" y="0"/>
            <a:ext cx="714650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Functionality of complete circuit in DH5alpha strain</a:t>
            </a:r>
            <a:endParaRPr lang="en-US" sz="2200" b="1" u="sng" dirty="0"/>
          </a:p>
        </p:txBody>
      </p:sp>
      <p:cxnSp>
        <p:nvCxnSpPr>
          <p:cNvPr id="5" name="Straight Connector 4"/>
          <p:cNvCxnSpPr/>
          <p:nvPr/>
        </p:nvCxnSpPr>
        <p:spPr>
          <a:xfrm flipH="1" flipV="1">
            <a:off x="1905000" y="1524000"/>
            <a:ext cx="1" cy="1371600"/>
          </a:xfrm>
          <a:prstGeom prst="line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876676" y="2330652"/>
            <a:ext cx="200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(40-45)% reduction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792104" y="6246420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Time (h)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888188" y="3064271"/>
            <a:ext cx="227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Fluorescence/OD</a:t>
            </a:r>
            <a:r>
              <a:rPr lang="en-US" b="1" baseline="-25000" dirty="0" smtClean="0"/>
              <a:t>600nm</a:t>
            </a:r>
            <a:endParaRPr lang="en-US" b="1" baseline="-25000" dirty="0"/>
          </a:p>
        </p:txBody>
      </p:sp>
    </p:spTree>
    <p:extLst>
      <p:ext uri="{BB962C8B-B14F-4D97-AF65-F5344CB8AC3E}">
        <p14:creationId xmlns:p14="http://schemas.microsoft.com/office/powerpoint/2010/main" val="50592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815" y="4094946"/>
            <a:ext cx="1620044" cy="358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92283" y="4399746"/>
            <a:ext cx="2878931" cy="45720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798634" y="4316403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878009" y="4319578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960559" y="4319578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039934" y="4316403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122484" y="4316403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201859" y="4319578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284409" y="4319578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363784" y="4316403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446334" y="4316403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687634" y="4317196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770184" y="4317196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849559" y="4320371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932109" y="4320371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011484" y="4317196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094034" y="4317196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173409" y="4320371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255959" y="4320371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335334" y="4317196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417884" y="4317196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5497259" y="4320371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5579809" y="4320371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5659184" y="4317196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5741734" y="4317196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821109" y="4320371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063203" y="4316403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142578" y="4319578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225128" y="4319578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6304503" y="4316403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387053" y="4316403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466428" y="4319578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6548978" y="4319578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6618828" y="4316403"/>
            <a:ext cx="76200" cy="76200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owchart: Alternate Process 37"/>
          <p:cNvSpPr>
            <a:spLocks/>
          </p:cNvSpPr>
          <p:nvPr/>
        </p:nvSpPr>
        <p:spPr>
          <a:xfrm>
            <a:off x="4857655" y="4254966"/>
            <a:ext cx="182880" cy="52250"/>
          </a:xfrm>
          <a:prstGeom prst="flowChartAlternateProces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lowchart: Alternate Process 38"/>
          <p:cNvSpPr>
            <a:spLocks/>
          </p:cNvSpPr>
          <p:nvPr/>
        </p:nvSpPr>
        <p:spPr>
          <a:xfrm>
            <a:off x="5208175" y="4254966"/>
            <a:ext cx="182880" cy="52250"/>
          </a:xfrm>
          <a:prstGeom prst="flowChartAlternateProces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lowchart: Alternate Process 39"/>
          <p:cNvSpPr>
            <a:spLocks/>
          </p:cNvSpPr>
          <p:nvPr/>
        </p:nvSpPr>
        <p:spPr>
          <a:xfrm>
            <a:off x="5512975" y="4254966"/>
            <a:ext cx="182880" cy="52250"/>
          </a:xfrm>
          <a:prstGeom prst="flowChartAlternateProces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6694075" y="4430226"/>
            <a:ext cx="2743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6692216" y="4336881"/>
            <a:ext cx="2743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5299615" y="3933021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83" y="1629578"/>
            <a:ext cx="3547968" cy="2180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283" y="2667000"/>
            <a:ext cx="302418" cy="278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886" y="2013507"/>
            <a:ext cx="1350169" cy="1281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7" name="Straight Arrow Connector 46"/>
          <p:cNvCxnSpPr/>
          <p:nvPr/>
        </p:nvCxnSpPr>
        <p:spPr>
          <a:xfrm>
            <a:off x="4754308" y="3323421"/>
            <a:ext cx="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5811583" y="3318612"/>
            <a:ext cx="9526" cy="8525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897433" y="4314021"/>
            <a:ext cx="12196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Coverslip (VWR)</a:t>
            </a:r>
            <a:endParaRPr lang="en-US" sz="12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6887908" y="4171146"/>
            <a:ext cx="2179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Concanavalin-A (Sigma-Aldrich)</a:t>
            </a:r>
            <a:endParaRPr lang="en-US" sz="12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4954333" y="3713172"/>
            <a:ext cx="7069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Bacteria</a:t>
            </a:r>
            <a:endParaRPr lang="en-US" sz="1200" b="1" dirty="0"/>
          </a:p>
        </p:txBody>
      </p:sp>
      <p:cxnSp>
        <p:nvCxnSpPr>
          <p:cNvPr id="52" name="Straight Arrow Connector 51"/>
          <p:cNvCxnSpPr/>
          <p:nvPr/>
        </p:nvCxnSpPr>
        <p:spPr>
          <a:xfrm flipH="1">
            <a:off x="6063203" y="3780621"/>
            <a:ext cx="424899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285695" y="3552021"/>
            <a:ext cx="23885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Perfusion chamber (Grace </a:t>
            </a:r>
            <a:r>
              <a:rPr lang="en-US" sz="1200" b="1" dirty="0" err="1" smtClean="0"/>
              <a:t>Biolabs</a:t>
            </a:r>
            <a:r>
              <a:rPr lang="en-US" sz="1200" b="1" dirty="0" smtClean="0"/>
              <a:t>)</a:t>
            </a:r>
            <a:endParaRPr lang="en-US" sz="12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3688080" y="1519535"/>
            <a:ext cx="3180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Pumps/valve box/ramps/syringe warmers/</a:t>
            </a:r>
            <a:r>
              <a:rPr lang="en-US" sz="1200" b="1" dirty="0" err="1" smtClean="0"/>
              <a:t>tubings</a:t>
            </a:r>
            <a:r>
              <a:rPr lang="en-US" sz="1200" b="1" dirty="0" smtClean="0"/>
              <a:t> (Harvard apparatus)</a:t>
            </a:r>
            <a:endParaRPr lang="en-US" sz="12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2148114" y="0"/>
            <a:ext cx="480990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u="sng" dirty="0" smtClean="0"/>
              <a:t>Construction of microfluidic device</a:t>
            </a:r>
            <a:endParaRPr lang="en-US" sz="2500" b="1" u="sng" dirty="0"/>
          </a:p>
        </p:txBody>
      </p:sp>
      <p:sp>
        <p:nvSpPr>
          <p:cNvPr id="56" name="TextBox 55"/>
          <p:cNvSpPr txBox="1"/>
          <p:nvPr/>
        </p:nvSpPr>
        <p:spPr>
          <a:xfrm>
            <a:off x="4749938" y="3301058"/>
            <a:ext cx="10597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INLET</a:t>
            </a:r>
            <a:endParaRPr lang="en-US" sz="10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5820296" y="3233709"/>
            <a:ext cx="1059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OUTLET</a:t>
            </a:r>
            <a:endParaRPr lang="en-US" sz="1000" b="1" dirty="0"/>
          </a:p>
        </p:txBody>
      </p:sp>
      <p:sp>
        <p:nvSpPr>
          <p:cNvPr id="58" name="Chord 57"/>
          <p:cNvSpPr/>
          <p:nvPr/>
        </p:nvSpPr>
        <p:spPr>
          <a:xfrm rot="19376376">
            <a:off x="4991323" y="4116839"/>
            <a:ext cx="496811" cy="592998"/>
          </a:xfrm>
          <a:prstGeom prst="chord">
            <a:avLst>
              <a:gd name="adj1" fmla="val 2836705"/>
              <a:gd name="adj2" fmla="val 122877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980"/>
          <a:stretch/>
        </p:blipFill>
        <p:spPr>
          <a:xfrm rot="10800000">
            <a:off x="4116749" y="4580136"/>
            <a:ext cx="2274387" cy="1534884"/>
          </a:xfrm>
          <a:prstGeom prst="rect">
            <a:avLst/>
          </a:prstGeom>
        </p:spPr>
      </p:pic>
      <p:cxnSp>
        <p:nvCxnSpPr>
          <p:cNvPr id="60" name="Straight Arrow Connector 59"/>
          <p:cNvCxnSpPr/>
          <p:nvPr/>
        </p:nvCxnSpPr>
        <p:spPr>
          <a:xfrm flipH="1">
            <a:off x="6400800" y="5452556"/>
            <a:ext cx="2743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6610763" y="5313443"/>
            <a:ext cx="2234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Fluorescence microscope (Leica)</a:t>
            </a:r>
            <a:endParaRPr lang="en-US" sz="1200" b="1" dirty="0"/>
          </a:p>
        </p:txBody>
      </p:sp>
      <p:pic>
        <p:nvPicPr>
          <p:cNvPr id="62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9" y="4690556"/>
            <a:ext cx="3751174" cy="129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" name="Rectangle 62"/>
          <p:cNvSpPr/>
          <p:nvPr/>
        </p:nvSpPr>
        <p:spPr>
          <a:xfrm>
            <a:off x="620911" y="5054917"/>
            <a:ext cx="1905000" cy="9434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1191733" y="4614356"/>
            <a:ext cx="771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dirty="0" smtClean="0"/>
              <a:t>Top View</a:t>
            </a:r>
            <a:endParaRPr lang="en-US" sz="1200" b="1" u="sng" dirty="0"/>
          </a:p>
        </p:txBody>
      </p:sp>
      <p:sp>
        <p:nvSpPr>
          <p:cNvPr id="65" name="TextBox 64"/>
          <p:cNvSpPr txBox="1"/>
          <p:nvPr/>
        </p:nvSpPr>
        <p:spPr>
          <a:xfrm>
            <a:off x="2954083" y="4246643"/>
            <a:ext cx="812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dirty="0" smtClean="0"/>
              <a:t>Side View</a:t>
            </a:r>
            <a:endParaRPr lang="en-US" sz="1200" b="1" u="sng" dirty="0"/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1977997" y="5575928"/>
            <a:ext cx="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V="1">
            <a:off x="1049083" y="5575928"/>
            <a:ext cx="9526" cy="8525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896683" y="5572298"/>
            <a:ext cx="10597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INLET</a:t>
            </a:r>
            <a:endParaRPr lang="en-US" sz="10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1980880" y="5423528"/>
            <a:ext cx="1059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OUTLET</a:t>
            </a:r>
            <a:endParaRPr lang="en-US" sz="1000" b="1" dirty="0"/>
          </a:p>
        </p:txBody>
      </p:sp>
      <p:sp>
        <p:nvSpPr>
          <p:cNvPr id="70" name="Flowchart: Alternate Process 69"/>
          <p:cNvSpPr>
            <a:spLocks/>
          </p:cNvSpPr>
          <p:nvPr/>
        </p:nvSpPr>
        <p:spPr>
          <a:xfrm>
            <a:off x="1201483" y="5376356"/>
            <a:ext cx="182880" cy="52250"/>
          </a:xfrm>
          <a:prstGeom prst="flowChartAlternateProces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lowchart: Alternate Process 70"/>
          <p:cNvSpPr>
            <a:spLocks/>
          </p:cNvSpPr>
          <p:nvPr/>
        </p:nvSpPr>
        <p:spPr>
          <a:xfrm>
            <a:off x="1399603" y="5528756"/>
            <a:ext cx="182880" cy="52250"/>
          </a:xfrm>
          <a:prstGeom prst="flowChartAlternateProces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lowchart: Alternate Process 71"/>
          <p:cNvSpPr>
            <a:spLocks/>
          </p:cNvSpPr>
          <p:nvPr/>
        </p:nvSpPr>
        <p:spPr>
          <a:xfrm>
            <a:off x="1628203" y="5681156"/>
            <a:ext cx="182880" cy="52250"/>
          </a:xfrm>
          <a:prstGeom prst="flowChartAlternateProces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4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483" y="1109156"/>
            <a:ext cx="2322200" cy="1647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936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3248" y="76200"/>
            <a:ext cx="7848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u="sng" dirty="0" smtClean="0"/>
              <a:t>Conclusions</a:t>
            </a:r>
            <a:endParaRPr lang="en-US" sz="2500" b="1" i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685800"/>
            <a:ext cx="8382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en-US" dirty="0" smtClean="0"/>
              <a:t>Complete insulation circuit was cloned in pACYC184 plasmid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en-US" dirty="0"/>
          </a:p>
          <a:p>
            <a:pPr marL="285750" indent="-285750" algn="just">
              <a:buFont typeface="Wingdings" pitchFamily="2" charset="2"/>
              <a:buChar char="v"/>
            </a:pPr>
            <a:r>
              <a:rPr lang="en-US" dirty="0" smtClean="0"/>
              <a:t>The complete circuit in pACYC184 functional except for phosphatase which showed only mild activity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en-US" dirty="0"/>
          </a:p>
          <a:p>
            <a:pPr marL="285750" indent="-285750" algn="just">
              <a:buFont typeface="Wingdings" pitchFamily="2" charset="2"/>
              <a:buChar char="v"/>
            </a:pPr>
            <a:r>
              <a:rPr lang="en-US" dirty="0" smtClean="0"/>
              <a:t>Circuit DNA is unstable in pACYC184 and leads to arbitrary deletions of genes after two </a:t>
            </a:r>
            <a:r>
              <a:rPr lang="en-US" smtClean="0"/>
              <a:t>subsequent </a:t>
            </a:r>
            <a:r>
              <a:rPr lang="en-US" smtClean="0"/>
              <a:t>sub-cultures</a:t>
            </a:r>
            <a:endParaRPr lang="en-US" dirty="0" smtClean="0"/>
          </a:p>
          <a:p>
            <a:pPr marL="285750" indent="-285750" algn="just">
              <a:buFont typeface="Wingdings" pitchFamily="2" charset="2"/>
              <a:buChar char="v"/>
            </a:pPr>
            <a:endParaRPr lang="en-US" dirty="0"/>
          </a:p>
          <a:p>
            <a:pPr marL="285750" indent="-285750" algn="just">
              <a:buFont typeface="Wingdings" pitchFamily="2" charset="2"/>
              <a:buChar char="v"/>
            </a:pPr>
            <a:r>
              <a:rPr lang="en-US" dirty="0" smtClean="0"/>
              <a:t>Alternative strategy of distributive cloning in different vectors </a:t>
            </a:r>
            <a:r>
              <a:rPr lang="en-US" dirty="0"/>
              <a:t>was </a:t>
            </a:r>
            <a:r>
              <a:rPr lang="en-US" dirty="0" smtClean="0"/>
              <a:t>applied to surpass the toxicity of the genes in the circuit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en-US" dirty="0"/>
          </a:p>
          <a:p>
            <a:pPr marL="285750" indent="-285750" algn="just">
              <a:buFont typeface="Wingdings" pitchFamily="2" charset="2"/>
              <a:buChar char="v"/>
            </a:pPr>
            <a:r>
              <a:rPr lang="en-US" dirty="0" smtClean="0"/>
              <a:t>Functionality of all genes in the distributive cloning strategy-2 in DH5alpha showed positive response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24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3248" y="76200"/>
            <a:ext cx="78486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u="sng" dirty="0" smtClean="0"/>
              <a:t>Future directions</a:t>
            </a:r>
            <a:endParaRPr lang="en-US" sz="2500" b="1" i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762000"/>
            <a:ext cx="8153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US" dirty="0" smtClean="0"/>
              <a:t>To test the </a:t>
            </a:r>
            <a:r>
              <a:rPr lang="en-US" dirty="0"/>
              <a:t>complete circuit </a:t>
            </a:r>
            <a:r>
              <a:rPr lang="en-US" dirty="0" smtClean="0"/>
              <a:t>(in </a:t>
            </a:r>
            <a:r>
              <a:rPr lang="en-US" dirty="0"/>
              <a:t>the distributive strategy-2) in 3.300LG </a:t>
            </a:r>
            <a:r>
              <a:rPr lang="en-US" dirty="0" smtClean="0"/>
              <a:t>strain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en-US" dirty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dirty="0" smtClean="0"/>
              <a:t>Addition of variable DNA loads in the circuit to test for increase in retroactivity and to test the insulation device by increasing the amount of substrate and phosphatase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en-US" dirty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dirty="0" smtClean="0"/>
              <a:t>To test for stability of the circuit in the distributive cloning strategies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en-US" dirty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dirty="0" smtClean="0"/>
              <a:t>Deleting the </a:t>
            </a:r>
            <a:r>
              <a:rPr lang="en-US" i="1" dirty="0" err="1" smtClean="0"/>
              <a:t>recA</a:t>
            </a:r>
            <a:r>
              <a:rPr lang="en-US" dirty="0" smtClean="0"/>
              <a:t> gene in the 3.300LG strain if the circuit is still unstable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en-US" dirty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dirty="0" smtClean="0"/>
              <a:t>Integrating the circuit in the genome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68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71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V="1">
            <a:off x="1066800" y="1714540"/>
            <a:ext cx="5943600" cy="9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ight Arrow 4"/>
          <p:cNvSpPr/>
          <p:nvPr/>
        </p:nvSpPr>
        <p:spPr>
          <a:xfrm>
            <a:off x="5192115" y="1485939"/>
            <a:ext cx="1600200" cy="457200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20715" y="1515736"/>
            <a:ext cx="1058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ntr</a:t>
            </a:r>
            <a:r>
              <a:rPr lang="en-US" dirty="0" smtClean="0"/>
              <a:t> genes</a:t>
            </a:r>
            <a:endParaRPr lang="en-US" dirty="0"/>
          </a:p>
        </p:txBody>
      </p:sp>
      <p:cxnSp>
        <p:nvCxnSpPr>
          <p:cNvPr id="7" name="Elbow Connector 6"/>
          <p:cNvCxnSpPr/>
          <p:nvPr/>
        </p:nvCxnSpPr>
        <p:spPr>
          <a:xfrm flipV="1">
            <a:off x="4582513" y="1261641"/>
            <a:ext cx="533402" cy="438150"/>
          </a:xfrm>
          <a:prstGeom prst="bentConnector3">
            <a:avLst>
              <a:gd name="adj1" fmla="val 1387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987411" y="1518816"/>
            <a:ext cx="323849" cy="2286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254110" y="1518816"/>
            <a:ext cx="323849" cy="2286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82513" y="920884"/>
            <a:ext cx="46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σ</a:t>
            </a:r>
            <a:r>
              <a:rPr lang="en-US" baseline="30000" dirty="0" smtClean="0"/>
              <a:t>54</a:t>
            </a:r>
            <a:endParaRPr lang="en-US" baseline="30000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130650" y="6145148"/>
            <a:ext cx="3260750" cy="92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Arrow 11"/>
          <p:cNvSpPr/>
          <p:nvPr/>
        </p:nvSpPr>
        <p:spPr>
          <a:xfrm>
            <a:off x="5377436" y="5901499"/>
            <a:ext cx="1600200" cy="457200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606036" y="5931296"/>
            <a:ext cx="1058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ntr</a:t>
            </a:r>
            <a:r>
              <a:rPr lang="en-US" dirty="0" smtClean="0"/>
              <a:t> genes</a:t>
            </a:r>
            <a:endParaRPr lang="en-US" dirty="0"/>
          </a:p>
        </p:txBody>
      </p:sp>
      <p:cxnSp>
        <p:nvCxnSpPr>
          <p:cNvPr id="14" name="Elbow Connector 13"/>
          <p:cNvCxnSpPr/>
          <p:nvPr/>
        </p:nvCxnSpPr>
        <p:spPr>
          <a:xfrm flipV="1">
            <a:off x="4767834" y="5706697"/>
            <a:ext cx="533402" cy="438150"/>
          </a:xfrm>
          <a:prstGeom prst="bentConnector3">
            <a:avLst>
              <a:gd name="adj1" fmla="val 1387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67834" y="5336444"/>
            <a:ext cx="46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σ</a:t>
            </a:r>
            <a:r>
              <a:rPr lang="en-US" baseline="30000" dirty="0" smtClean="0"/>
              <a:t>54</a:t>
            </a:r>
            <a:endParaRPr lang="en-US" baseline="30000" dirty="0"/>
          </a:p>
        </p:txBody>
      </p:sp>
      <p:sp>
        <p:nvSpPr>
          <p:cNvPr id="16" name="Arc 15"/>
          <p:cNvSpPr/>
          <p:nvPr/>
        </p:nvSpPr>
        <p:spPr>
          <a:xfrm rot="15594244">
            <a:off x="3932303" y="5152970"/>
            <a:ext cx="928909" cy="1112743"/>
          </a:xfrm>
          <a:prstGeom prst="arc">
            <a:avLst>
              <a:gd name="adj1" fmla="val 13055562"/>
              <a:gd name="adj2" fmla="val 20969559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4175444" y="5154548"/>
            <a:ext cx="1585581" cy="12290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3657600" y="4987400"/>
            <a:ext cx="1555306" cy="1386348"/>
          </a:xfrm>
          <a:prstGeom prst="ellipse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838200" y="4733396"/>
            <a:ext cx="3037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/>
              <a:t>An </a:t>
            </a:r>
            <a:r>
              <a:rPr lang="en-US" sz="1600" b="1" dirty="0" err="1" smtClean="0"/>
              <a:t>octamer</a:t>
            </a:r>
            <a:r>
              <a:rPr lang="en-US" sz="1600" b="1" dirty="0" smtClean="0"/>
              <a:t> of phosphorylated NRI (NP) is required for activation of transcription</a:t>
            </a:r>
            <a:endParaRPr lang="en-US" sz="1600" b="1" dirty="0"/>
          </a:p>
        </p:txBody>
      </p:sp>
      <p:sp>
        <p:nvSpPr>
          <p:cNvPr id="20" name="Oval 19"/>
          <p:cNvSpPr/>
          <p:nvPr/>
        </p:nvSpPr>
        <p:spPr>
          <a:xfrm>
            <a:off x="1981200" y="1316331"/>
            <a:ext cx="323849" cy="2286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247899" y="1316331"/>
            <a:ext cx="323849" cy="2286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219452" y="1536024"/>
            <a:ext cx="323849" cy="2286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486151" y="1536024"/>
            <a:ext cx="323849" cy="2286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213241" y="1333539"/>
            <a:ext cx="323849" cy="2286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479940" y="1333539"/>
            <a:ext cx="323849" cy="2286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010140" y="5474096"/>
            <a:ext cx="323849" cy="2286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4276839" y="5474096"/>
            <a:ext cx="323849" cy="2286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003929" y="5271611"/>
            <a:ext cx="323849" cy="2286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270628" y="5271611"/>
            <a:ext cx="323849" cy="2286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4024888" y="5949425"/>
            <a:ext cx="323849" cy="2286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4291587" y="5949425"/>
            <a:ext cx="323849" cy="2286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4018677" y="5746940"/>
            <a:ext cx="323849" cy="2286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4285376" y="5746940"/>
            <a:ext cx="323849" cy="2286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990600" y="1695120"/>
            <a:ext cx="3589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/>
              <a:t>Two tetramers of </a:t>
            </a:r>
            <a:r>
              <a:rPr lang="en-US" sz="1600" b="1" dirty="0" err="1" smtClean="0"/>
              <a:t>unphosphorylated</a:t>
            </a:r>
            <a:r>
              <a:rPr lang="en-US" sz="1600" b="1" dirty="0" smtClean="0"/>
              <a:t> NRI (N) binds to the enhancer sites</a:t>
            </a:r>
            <a:endParaRPr lang="en-US" sz="1600" b="1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4369099" y="2133600"/>
            <a:ext cx="1" cy="274320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757488" y="3075296"/>
            <a:ext cx="1585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Phosphorylation</a:t>
            </a:r>
          </a:p>
          <a:p>
            <a:pPr algn="ctr"/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b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y </a:t>
            </a:r>
            <a:r>
              <a:rPr lang="en-US" sz="1600" b="1" u="sng" dirty="0" smtClean="0">
                <a:solidFill>
                  <a:schemeClr val="tx2">
                    <a:lumMod val="75000"/>
                  </a:schemeClr>
                </a:solidFill>
              </a:rPr>
              <a:t>Kinase (K)</a:t>
            </a:r>
          </a:p>
          <a:p>
            <a:pPr algn="ctr"/>
            <a:r>
              <a:rPr lang="en-US" sz="1600" b="1" u="sng" dirty="0" smtClean="0">
                <a:solidFill>
                  <a:schemeClr val="tx2">
                    <a:lumMod val="75000"/>
                  </a:schemeClr>
                </a:solidFill>
              </a:rPr>
              <a:t>(Input)</a:t>
            </a:r>
            <a:endParaRPr lang="en-US" sz="16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5318881" y="5702696"/>
            <a:ext cx="1894485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5152104" y="1270630"/>
            <a:ext cx="1894485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ross 38"/>
          <p:cNvSpPr/>
          <p:nvPr/>
        </p:nvSpPr>
        <p:spPr>
          <a:xfrm rot="2829105">
            <a:off x="5695083" y="1009810"/>
            <a:ext cx="518504" cy="529102"/>
          </a:xfrm>
          <a:prstGeom prst="plus">
            <a:avLst>
              <a:gd name="adj" fmla="val 45734"/>
            </a:avLst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L-Shape 39"/>
          <p:cNvSpPr/>
          <p:nvPr/>
        </p:nvSpPr>
        <p:spPr>
          <a:xfrm rot="19621684">
            <a:off x="5920630" y="5513352"/>
            <a:ext cx="485774" cy="207750"/>
          </a:xfrm>
          <a:prstGeom prst="corner">
            <a:avLst>
              <a:gd name="adj1" fmla="val 18054"/>
              <a:gd name="adj2" fmla="val 162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1328058" y="6159061"/>
            <a:ext cx="2700715" cy="22135"/>
          </a:xfrm>
          <a:prstGeom prst="line">
            <a:avLst/>
          </a:prstGeom>
          <a:ln w="381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Arc 41"/>
          <p:cNvSpPr/>
          <p:nvPr/>
        </p:nvSpPr>
        <p:spPr>
          <a:xfrm rot="16200000">
            <a:off x="3269523" y="5403123"/>
            <a:ext cx="1210203" cy="1394750"/>
          </a:xfrm>
          <a:prstGeom prst="arc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4724400" y="609600"/>
            <a:ext cx="27834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solidFill>
                  <a:srgbClr val="FF0000"/>
                </a:solidFill>
              </a:rPr>
              <a:t>No transcriptional activation</a:t>
            </a:r>
            <a:endParaRPr lang="en-US" sz="1600" b="1" u="sng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555209" y="5233042"/>
            <a:ext cx="13027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u="sng" dirty="0" smtClean="0">
                <a:solidFill>
                  <a:srgbClr val="00B050"/>
                </a:solidFill>
              </a:rPr>
              <a:t>Transcription</a:t>
            </a:r>
            <a:endParaRPr lang="en-US" sz="1600" b="1" u="sng" dirty="0">
              <a:solidFill>
                <a:srgbClr val="00B05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79536" y="76200"/>
            <a:ext cx="742626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u="sng" dirty="0" smtClean="0"/>
              <a:t>Activation of </a:t>
            </a:r>
            <a:r>
              <a:rPr lang="en-US" sz="2500" b="1" i="1" u="sng" dirty="0" err="1" smtClean="0"/>
              <a:t>ntr</a:t>
            </a:r>
            <a:r>
              <a:rPr lang="en-US" sz="2500" b="1" u="sng" dirty="0" err="1" smtClean="0"/>
              <a:t>-regulon</a:t>
            </a:r>
            <a:r>
              <a:rPr lang="en-US" sz="2500" b="1" u="sng" dirty="0" smtClean="0"/>
              <a:t> genes by phosphorylated NRI</a:t>
            </a:r>
            <a:endParaRPr lang="en-US" sz="2500" b="1" u="sng" baseline="30000" dirty="0"/>
          </a:p>
        </p:txBody>
      </p:sp>
      <p:sp>
        <p:nvSpPr>
          <p:cNvPr id="46" name="Rectangle 45"/>
          <p:cNvSpPr>
            <a:spLocks noChangeAspect="1"/>
          </p:cNvSpPr>
          <p:nvPr/>
        </p:nvSpPr>
        <p:spPr>
          <a:xfrm>
            <a:off x="4086225" y="5253914"/>
            <a:ext cx="137160" cy="1371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</a:t>
            </a:r>
            <a:endParaRPr lang="en-US" sz="1200" dirty="0"/>
          </a:p>
        </p:txBody>
      </p:sp>
      <p:sp>
        <p:nvSpPr>
          <p:cNvPr id="47" name="Rectangle 46"/>
          <p:cNvSpPr>
            <a:spLocks noChangeAspect="1"/>
          </p:cNvSpPr>
          <p:nvPr/>
        </p:nvSpPr>
        <p:spPr>
          <a:xfrm>
            <a:off x="4364990" y="5244389"/>
            <a:ext cx="137160" cy="1371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</a:t>
            </a:r>
            <a:endParaRPr lang="en-US" sz="1200" dirty="0"/>
          </a:p>
        </p:txBody>
      </p:sp>
      <p:sp>
        <p:nvSpPr>
          <p:cNvPr id="48" name="Rectangle 47"/>
          <p:cNvSpPr>
            <a:spLocks noChangeAspect="1"/>
          </p:cNvSpPr>
          <p:nvPr/>
        </p:nvSpPr>
        <p:spPr>
          <a:xfrm>
            <a:off x="4345940" y="5577764"/>
            <a:ext cx="137160" cy="1371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</a:t>
            </a:r>
            <a:endParaRPr lang="en-US" sz="1200" dirty="0"/>
          </a:p>
        </p:txBody>
      </p:sp>
      <p:sp>
        <p:nvSpPr>
          <p:cNvPr id="49" name="Rectangle 48"/>
          <p:cNvSpPr>
            <a:spLocks noChangeAspect="1"/>
          </p:cNvSpPr>
          <p:nvPr/>
        </p:nvSpPr>
        <p:spPr>
          <a:xfrm>
            <a:off x="4070350" y="5571414"/>
            <a:ext cx="137160" cy="1371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</a:t>
            </a:r>
            <a:endParaRPr lang="en-US" sz="1200" dirty="0"/>
          </a:p>
        </p:txBody>
      </p:sp>
      <p:sp>
        <p:nvSpPr>
          <p:cNvPr id="50" name="Rectangle 49"/>
          <p:cNvSpPr>
            <a:spLocks noChangeAspect="1"/>
          </p:cNvSpPr>
          <p:nvPr/>
        </p:nvSpPr>
        <p:spPr>
          <a:xfrm>
            <a:off x="4145915" y="5730164"/>
            <a:ext cx="137160" cy="1371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</a:t>
            </a:r>
            <a:endParaRPr lang="en-US" sz="1200" dirty="0"/>
          </a:p>
        </p:txBody>
      </p:sp>
      <p:sp>
        <p:nvSpPr>
          <p:cNvPr id="51" name="Rectangle 50"/>
          <p:cNvSpPr>
            <a:spLocks noChangeAspect="1"/>
          </p:cNvSpPr>
          <p:nvPr/>
        </p:nvSpPr>
        <p:spPr>
          <a:xfrm>
            <a:off x="4419600" y="5733974"/>
            <a:ext cx="137160" cy="1371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</a:t>
            </a:r>
            <a:endParaRPr lang="en-US" sz="1200" dirty="0"/>
          </a:p>
        </p:txBody>
      </p:sp>
      <p:sp>
        <p:nvSpPr>
          <p:cNvPr id="52" name="Rectangle 51"/>
          <p:cNvSpPr>
            <a:spLocks noChangeAspect="1"/>
          </p:cNvSpPr>
          <p:nvPr/>
        </p:nvSpPr>
        <p:spPr>
          <a:xfrm>
            <a:off x="4130040" y="6057824"/>
            <a:ext cx="137160" cy="1371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</a:t>
            </a:r>
            <a:endParaRPr lang="en-US" sz="1200" dirty="0"/>
          </a:p>
        </p:txBody>
      </p:sp>
      <p:sp>
        <p:nvSpPr>
          <p:cNvPr id="53" name="Rectangle 52"/>
          <p:cNvSpPr>
            <a:spLocks noChangeAspect="1"/>
          </p:cNvSpPr>
          <p:nvPr/>
        </p:nvSpPr>
        <p:spPr>
          <a:xfrm>
            <a:off x="4415790" y="6057824"/>
            <a:ext cx="137160" cy="1371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</a:t>
            </a:r>
            <a:endParaRPr lang="en-US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4419600" y="3048000"/>
            <a:ext cx="2089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De-phosphorylation</a:t>
            </a:r>
          </a:p>
          <a:p>
            <a:pPr algn="ctr"/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b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y </a:t>
            </a:r>
            <a:r>
              <a:rPr lang="en-US" sz="1600" b="1" u="sng" dirty="0" smtClean="0">
                <a:solidFill>
                  <a:schemeClr val="tx2">
                    <a:lumMod val="75000"/>
                  </a:schemeClr>
                </a:solidFill>
              </a:rPr>
              <a:t>Phosphatase (P)</a:t>
            </a:r>
          </a:p>
          <a:p>
            <a:pPr algn="ctr"/>
            <a:r>
              <a:rPr lang="en-US" sz="1600" b="1" u="sng" dirty="0" smtClean="0">
                <a:solidFill>
                  <a:schemeClr val="tx2">
                    <a:lumMod val="75000"/>
                  </a:schemeClr>
                </a:solidFill>
              </a:rPr>
              <a:t>(Negative feedback)</a:t>
            </a:r>
            <a:endParaRPr lang="en-US" sz="16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4521499" y="2057400"/>
            <a:ext cx="1" cy="274320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>
            <a:off x="1328058" y="989098"/>
            <a:ext cx="653142" cy="3134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3759008" y="6202944"/>
            <a:ext cx="396736" cy="358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98768" y="661721"/>
            <a:ext cx="1025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latin typeface="Times New Roman" pitchFamily="18" charset="0"/>
                <a:cs typeface="Times New Roman" pitchFamily="18" charset="0"/>
              </a:rPr>
              <a:t>Substrate protein</a:t>
            </a:r>
            <a:endParaRPr lang="en-US" sz="1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895600" y="6324600"/>
            <a:ext cx="1025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latin typeface="Times New Roman" pitchFamily="18" charset="0"/>
                <a:cs typeface="Times New Roman" pitchFamily="18" charset="0"/>
              </a:rPr>
              <a:t>Output protein</a:t>
            </a:r>
            <a:endParaRPr lang="en-US" sz="1600" b="1" u="sng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H="1">
            <a:off x="5910836" y="4448251"/>
            <a:ext cx="642364" cy="7333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366168" y="4157246"/>
            <a:ext cx="1939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Downstream system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65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3130" y="1562712"/>
            <a:ext cx="5596000" cy="4208820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201696" y="2104104"/>
            <a:ext cx="2913530" cy="1872424"/>
          </a:xfrm>
          <a:prstGeom prst="rect">
            <a:avLst/>
          </a:prstGeom>
          <a:solidFill>
            <a:srgbClr val="92D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0246" y="5775352"/>
            <a:ext cx="3332050" cy="1062203"/>
          </a:xfrm>
          <a:prstGeom prst="rect">
            <a:avLst/>
          </a:prstGeom>
          <a:solidFill>
            <a:srgbClr val="FFDD71">
              <a:alpha val="2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704" y="213852"/>
            <a:ext cx="3332050" cy="1354392"/>
          </a:xfrm>
          <a:prstGeom prst="rect">
            <a:avLst/>
          </a:prstGeom>
          <a:solidFill>
            <a:srgbClr val="FFDD71">
              <a:alpha val="2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76200" y="973392"/>
            <a:ext cx="2819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 flipV="1">
            <a:off x="383460" y="522653"/>
            <a:ext cx="533402" cy="438150"/>
          </a:xfrm>
          <a:prstGeom prst="bentConnector3">
            <a:avLst>
              <a:gd name="adj1" fmla="val 1387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ight Arrow 9"/>
          <p:cNvSpPr/>
          <p:nvPr/>
        </p:nvSpPr>
        <p:spPr>
          <a:xfrm>
            <a:off x="993060" y="733124"/>
            <a:ext cx="1600200" cy="45720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248696" y="762620"/>
            <a:ext cx="928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/>
              <a:t>tetR</a:t>
            </a:r>
            <a:r>
              <a:rPr lang="en-US" b="1" dirty="0" err="1" smtClean="0"/>
              <a:t>LVA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4860" y="152400"/>
            <a:ext cx="1468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Pconst</a:t>
            </a:r>
            <a:r>
              <a:rPr lang="en-US" b="1" dirty="0" smtClean="0"/>
              <a:t>(weak)</a:t>
            </a:r>
            <a:endParaRPr lang="en-US" b="1" baseline="300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76200" y="6488668"/>
            <a:ext cx="2819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flipV="1">
            <a:off x="383460" y="6037929"/>
            <a:ext cx="533402" cy="438150"/>
          </a:xfrm>
          <a:prstGeom prst="bentConnector3">
            <a:avLst>
              <a:gd name="adj1" fmla="val 1387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ight Arrow 14"/>
          <p:cNvSpPr/>
          <p:nvPr/>
        </p:nvSpPr>
        <p:spPr>
          <a:xfrm>
            <a:off x="993060" y="6248400"/>
            <a:ext cx="1600200" cy="457200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288032" y="6292644"/>
            <a:ext cx="861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/>
              <a:t>lacI</a:t>
            </a:r>
            <a:r>
              <a:rPr lang="en-US" b="1" dirty="0" err="1" smtClean="0"/>
              <a:t>LVA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54860" y="5667676"/>
            <a:ext cx="146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Pconst</a:t>
            </a:r>
            <a:r>
              <a:rPr lang="en-US" b="1" dirty="0" smtClean="0"/>
              <a:t>(weak</a:t>
            </a:r>
            <a:r>
              <a:rPr lang="en-US" dirty="0" smtClean="0"/>
              <a:t>)</a:t>
            </a:r>
            <a:endParaRPr lang="en-US" baseline="300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228600" y="4402392"/>
            <a:ext cx="2819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 flipV="1">
            <a:off x="535860" y="3951653"/>
            <a:ext cx="533402" cy="438150"/>
          </a:xfrm>
          <a:prstGeom prst="bentConnector3">
            <a:avLst>
              <a:gd name="adj1" fmla="val 1387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Arrow 19"/>
          <p:cNvSpPr/>
          <p:nvPr/>
        </p:nvSpPr>
        <p:spPr>
          <a:xfrm>
            <a:off x="1145460" y="4162124"/>
            <a:ext cx="1600200" cy="457200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602364" y="4205128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NRI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07260" y="3581400"/>
            <a:ext cx="1468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Pconst</a:t>
            </a:r>
            <a:r>
              <a:rPr lang="en-US" b="1" dirty="0" smtClean="0"/>
              <a:t>(weak)</a:t>
            </a:r>
            <a:endParaRPr lang="en-US" b="1" baseline="30000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2971800" y="2083816"/>
            <a:ext cx="2819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/>
          <p:nvPr/>
        </p:nvCxnSpPr>
        <p:spPr>
          <a:xfrm flipV="1">
            <a:off x="3279060" y="1633077"/>
            <a:ext cx="533402" cy="438150"/>
          </a:xfrm>
          <a:prstGeom prst="bentConnector3">
            <a:avLst>
              <a:gd name="adj1" fmla="val 1387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ight Arrow 24"/>
          <p:cNvSpPr/>
          <p:nvPr/>
        </p:nvSpPr>
        <p:spPr>
          <a:xfrm>
            <a:off x="3888660" y="1843548"/>
            <a:ext cx="1600200" cy="45720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242624" y="1873044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Kinase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227436" y="1641364"/>
            <a:ext cx="581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P</a:t>
            </a:r>
            <a:r>
              <a:rPr lang="en-US" b="1" i="1" dirty="0" err="1" smtClean="0"/>
              <a:t>tet</a:t>
            </a:r>
            <a:endParaRPr lang="en-US" b="1" i="1" baseline="30000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2875636" y="5499928"/>
            <a:ext cx="2819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 flipV="1">
            <a:off x="3182896" y="5049189"/>
            <a:ext cx="533402" cy="438150"/>
          </a:xfrm>
          <a:prstGeom prst="bentConnector3">
            <a:avLst>
              <a:gd name="adj1" fmla="val 1387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ight Arrow 29"/>
          <p:cNvSpPr/>
          <p:nvPr/>
        </p:nvSpPr>
        <p:spPr>
          <a:xfrm>
            <a:off x="3792496" y="5259660"/>
            <a:ext cx="1600200" cy="457200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3790036" y="5289156"/>
            <a:ext cx="1403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Phosphatase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138444" y="5026120"/>
            <a:ext cx="58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P</a:t>
            </a:r>
            <a:r>
              <a:rPr lang="en-US" b="1" i="1" dirty="0" err="1" smtClean="0"/>
              <a:t>lac</a:t>
            </a:r>
            <a:endParaRPr lang="en-US" b="1" i="1" baseline="30000" dirty="0"/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6400800" y="3704924"/>
            <a:ext cx="2667000" cy="116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 flipV="1">
            <a:off x="6708060" y="3265853"/>
            <a:ext cx="533402" cy="438150"/>
          </a:xfrm>
          <a:prstGeom prst="bentConnector3">
            <a:avLst>
              <a:gd name="adj1" fmla="val 1387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ight Arrow 34"/>
          <p:cNvSpPr/>
          <p:nvPr/>
        </p:nvSpPr>
        <p:spPr>
          <a:xfrm>
            <a:off x="7317660" y="3491072"/>
            <a:ext cx="1600200" cy="457200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7467600" y="3520568"/>
            <a:ext cx="1078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s</a:t>
            </a:r>
            <a:r>
              <a:rPr lang="en-US" b="1" dirty="0" err="1" smtClean="0"/>
              <a:t>f-</a:t>
            </a:r>
            <a:r>
              <a:rPr lang="en-US" b="1" i="1" dirty="0" err="1" smtClean="0"/>
              <a:t>gfp</a:t>
            </a:r>
            <a:r>
              <a:rPr lang="en-US" b="1" dirty="0" err="1" smtClean="0"/>
              <a:t>LVA</a:t>
            </a:r>
            <a:endParaRPr lang="en-US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6592579" y="2895600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P</a:t>
            </a:r>
            <a:r>
              <a:rPr lang="en-US" b="1" i="1" dirty="0" err="1" smtClean="0"/>
              <a:t>glnA</a:t>
            </a:r>
            <a:endParaRPr lang="en-US" b="1" i="1" baseline="30000" dirty="0"/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1447800" y="5230165"/>
            <a:ext cx="1545875" cy="98935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846140" y="5034441"/>
            <a:ext cx="285187" cy="36564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637372" y="1203833"/>
            <a:ext cx="1526185" cy="59547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3094705" y="1603581"/>
            <a:ext cx="118038" cy="40988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2132580" y="3672038"/>
            <a:ext cx="654668" cy="486697"/>
          </a:xfrm>
          <a:prstGeom prst="line">
            <a:avLst/>
          </a:prstGeom>
          <a:ln w="3810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693840" y="3472624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</a:t>
            </a:r>
            <a:endParaRPr lang="en-US" b="1" baseline="30000" dirty="0"/>
          </a:p>
        </p:txBody>
      </p:sp>
      <p:sp>
        <p:nvSpPr>
          <p:cNvPr id="44" name="TextBox 43"/>
          <p:cNvSpPr txBox="1"/>
          <p:nvPr/>
        </p:nvSpPr>
        <p:spPr>
          <a:xfrm>
            <a:off x="5363496" y="3440668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NP</a:t>
            </a:r>
            <a:endParaRPr lang="en-US" b="1" baseline="30000" dirty="0"/>
          </a:p>
        </p:txBody>
      </p:sp>
      <p:sp>
        <p:nvSpPr>
          <p:cNvPr id="45" name="Arc 44"/>
          <p:cNvSpPr/>
          <p:nvPr/>
        </p:nvSpPr>
        <p:spPr>
          <a:xfrm rot="18753963">
            <a:off x="2592872" y="2898753"/>
            <a:ext cx="3626418" cy="3948393"/>
          </a:xfrm>
          <a:prstGeom prst="arc">
            <a:avLst>
              <a:gd name="adj1" fmla="val 16200000"/>
              <a:gd name="adj2" fmla="val 21500851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Arc 45"/>
          <p:cNvSpPr/>
          <p:nvPr/>
        </p:nvSpPr>
        <p:spPr>
          <a:xfrm rot="8037424">
            <a:off x="2288701" y="465906"/>
            <a:ext cx="3626418" cy="3948393"/>
          </a:xfrm>
          <a:prstGeom prst="arc">
            <a:avLst>
              <a:gd name="adj1" fmla="val 16200000"/>
              <a:gd name="adj2" fmla="val 21500851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/>
          <p:cNvCxnSpPr/>
          <p:nvPr/>
        </p:nvCxnSpPr>
        <p:spPr>
          <a:xfrm flipH="1" flipV="1">
            <a:off x="4267200" y="2300748"/>
            <a:ext cx="1" cy="594852"/>
          </a:xfrm>
          <a:prstGeom prst="line">
            <a:avLst/>
          </a:prstGeom>
          <a:ln w="3810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267200" y="4405467"/>
            <a:ext cx="0" cy="913785"/>
          </a:xfrm>
          <a:prstGeom prst="line">
            <a:avLst/>
          </a:prstGeom>
          <a:ln w="3810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5773992" y="3596148"/>
            <a:ext cx="880086" cy="0"/>
          </a:xfrm>
          <a:prstGeom prst="line">
            <a:avLst/>
          </a:prstGeom>
          <a:ln w="3810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452632" y="0"/>
            <a:ext cx="56913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u="sng" dirty="0" err="1" smtClean="0"/>
              <a:t>Biomolecular</a:t>
            </a:r>
            <a:r>
              <a:rPr lang="en-US" sz="3000" b="1" u="sng" dirty="0" smtClean="0"/>
              <a:t> circuit for testing the insulation device in the </a:t>
            </a:r>
            <a:r>
              <a:rPr lang="en-US" sz="3000" b="1" i="1" u="sng" dirty="0" err="1" smtClean="0"/>
              <a:t>ntr</a:t>
            </a:r>
            <a:r>
              <a:rPr lang="en-US" sz="3000" b="1" u="sng" dirty="0" smtClean="0"/>
              <a:t> </a:t>
            </a:r>
            <a:r>
              <a:rPr lang="en-US" sz="3000" b="1" u="sng" dirty="0" err="1" smtClean="0"/>
              <a:t>regulon</a:t>
            </a:r>
            <a:r>
              <a:rPr lang="en-US" sz="3000" b="1" u="sng" dirty="0" smtClean="0"/>
              <a:t> of </a:t>
            </a:r>
            <a:r>
              <a:rPr lang="en-US" sz="3000" b="1" i="1" u="sng" dirty="0" smtClean="0"/>
              <a:t>E. coli</a:t>
            </a:r>
            <a:endParaRPr lang="en-US" sz="3000" b="1" i="1" u="sng" baseline="30000" dirty="0"/>
          </a:p>
        </p:txBody>
      </p:sp>
      <p:cxnSp>
        <p:nvCxnSpPr>
          <p:cNvPr id="51" name="Straight Connector 50"/>
          <p:cNvCxnSpPr/>
          <p:nvPr/>
        </p:nvCxnSpPr>
        <p:spPr>
          <a:xfrm flipH="1">
            <a:off x="2427748" y="1171877"/>
            <a:ext cx="278626" cy="238618"/>
          </a:xfrm>
          <a:prstGeom prst="line">
            <a:avLst/>
          </a:prstGeom>
          <a:ln w="38100">
            <a:solidFill>
              <a:srgbClr val="FF0000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 flipV="1">
            <a:off x="2241756" y="1354392"/>
            <a:ext cx="308626" cy="116760"/>
          </a:xfrm>
          <a:prstGeom prst="line">
            <a:avLst/>
          </a:prstGeom>
          <a:ln w="38100">
            <a:solidFill>
              <a:srgbClr val="FF0000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2044891" y="5967381"/>
            <a:ext cx="355573" cy="139279"/>
          </a:xfrm>
          <a:prstGeom prst="line">
            <a:avLst/>
          </a:prstGeom>
          <a:ln w="38100">
            <a:solidFill>
              <a:srgbClr val="FF0000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1882906" y="5871997"/>
            <a:ext cx="308626" cy="181577"/>
          </a:xfrm>
          <a:prstGeom prst="line">
            <a:avLst/>
          </a:prstGeom>
          <a:ln w="38100">
            <a:solidFill>
              <a:srgbClr val="FF0000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596040" y="897192"/>
            <a:ext cx="812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X </a:t>
            </a:r>
            <a:r>
              <a:rPr lang="en-US" b="1" dirty="0" smtClean="0"/>
              <a:t>(</a:t>
            </a:r>
            <a:r>
              <a:rPr lang="en-US" b="1" dirty="0" err="1" smtClean="0"/>
              <a:t>aTc</a:t>
            </a:r>
            <a:r>
              <a:rPr lang="en-US" b="1" dirty="0" smtClean="0"/>
              <a:t>)</a:t>
            </a:r>
            <a:endParaRPr lang="en-US" b="1" baseline="30000" dirty="0"/>
          </a:p>
        </p:txBody>
      </p:sp>
      <p:sp>
        <p:nvSpPr>
          <p:cNvPr id="56" name="TextBox 55"/>
          <p:cNvSpPr txBox="1"/>
          <p:nvPr/>
        </p:nvSpPr>
        <p:spPr>
          <a:xfrm>
            <a:off x="2321145" y="6046216"/>
            <a:ext cx="940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Y (IPTG)</a:t>
            </a:r>
            <a:endParaRPr lang="en-US" b="1" baseline="30000" dirty="0"/>
          </a:p>
        </p:txBody>
      </p:sp>
      <p:sp>
        <p:nvSpPr>
          <p:cNvPr id="57" name="TextBox 56"/>
          <p:cNvSpPr txBox="1"/>
          <p:nvPr/>
        </p:nvSpPr>
        <p:spPr>
          <a:xfrm>
            <a:off x="4114800" y="240289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K</a:t>
            </a:r>
            <a:endParaRPr lang="en-US" b="1" baseline="30000" dirty="0"/>
          </a:p>
        </p:txBody>
      </p:sp>
      <p:sp>
        <p:nvSpPr>
          <p:cNvPr id="58" name="TextBox 57"/>
          <p:cNvSpPr txBox="1"/>
          <p:nvPr/>
        </p:nvSpPr>
        <p:spPr>
          <a:xfrm>
            <a:off x="4114800" y="47360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</a:t>
            </a:r>
            <a:endParaRPr lang="en-US" b="1" baseline="30000" dirty="0"/>
          </a:p>
        </p:txBody>
      </p:sp>
      <p:cxnSp>
        <p:nvCxnSpPr>
          <p:cNvPr id="59" name="Straight Connector 58"/>
          <p:cNvCxnSpPr/>
          <p:nvPr/>
        </p:nvCxnSpPr>
        <p:spPr>
          <a:xfrm flipH="1">
            <a:off x="8001000" y="2906195"/>
            <a:ext cx="1179" cy="645785"/>
          </a:xfrm>
          <a:prstGeom prst="line">
            <a:avLst/>
          </a:prstGeom>
          <a:ln w="3810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4" descr="C:\Users\Kayzad\AppData\Local\Microsoft\Windows\Temporary Internet Files\Content.IE5\FC1JVPMK\MC900384174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12000" contrast="-1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385" y="2133600"/>
            <a:ext cx="701587" cy="758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7815942" y="2355435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</a:t>
            </a:r>
            <a:endParaRPr lang="en-US" b="1" baseline="30000" dirty="0"/>
          </a:p>
        </p:txBody>
      </p:sp>
      <p:sp>
        <p:nvSpPr>
          <p:cNvPr id="62" name="TextBox 61"/>
          <p:cNvSpPr txBox="1"/>
          <p:nvPr/>
        </p:nvSpPr>
        <p:spPr>
          <a:xfrm>
            <a:off x="2118852" y="128065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</a:t>
            </a:r>
            <a:endParaRPr lang="en-US" b="1" baseline="30000" dirty="0"/>
          </a:p>
        </p:txBody>
      </p:sp>
      <p:sp>
        <p:nvSpPr>
          <p:cNvPr id="63" name="TextBox 62"/>
          <p:cNvSpPr txBox="1"/>
          <p:nvPr/>
        </p:nvSpPr>
        <p:spPr>
          <a:xfrm>
            <a:off x="1831260" y="5672273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</a:t>
            </a:r>
            <a:endParaRPr lang="en-US" b="1" baseline="30000" dirty="0"/>
          </a:p>
        </p:txBody>
      </p:sp>
      <p:sp>
        <p:nvSpPr>
          <p:cNvPr id="64" name="TextBox 63"/>
          <p:cNvSpPr txBox="1"/>
          <p:nvPr/>
        </p:nvSpPr>
        <p:spPr>
          <a:xfrm>
            <a:off x="6172200" y="3995678"/>
            <a:ext cx="2971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u="sng" dirty="0" smtClean="0"/>
              <a:t>Legend</a:t>
            </a:r>
            <a:r>
              <a:rPr lang="en-US" sz="1500" b="1" dirty="0" smtClean="0"/>
              <a:t>:</a:t>
            </a:r>
          </a:p>
          <a:p>
            <a:r>
              <a:rPr lang="en-US" sz="1500" b="1" dirty="0" smtClean="0"/>
              <a:t>T   </a:t>
            </a:r>
            <a:r>
              <a:rPr lang="en-US" sz="1500" b="1" dirty="0" smtClean="0">
                <a:sym typeface="Wingdings" pitchFamily="2" charset="2"/>
              </a:rPr>
              <a:t> </a:t>
            </a:r>
            <a:r>
              <a:rPr lang="en-US" sz="1500" b="1" dirty="0" err="1" smtClean="0">
                <a:sym typeface="Wingdings" pitchFamily="2" charset="2"/>
              </a:rPr>
              <a:t>TetRLVA</a:t>
            </a:r>
            <a:endParaRPr lang="en-US" sz="1500" b="1" dirty="0" smtClean="0">
              <a:sym typeface="Wingdings" pitchFamily="2" charset="2"/>
            </a:endParaRPr>
          </a:p>
          <a:p>
            <a:r>
              <a:rPr lang="en-US" sz="1500" b="1" dirty="0" smtClean="0">
                <a:sym typeface="Wingdings" pitchFamily="2" charset="2"/>
              </a:rPr>
              <a:t>L    </a:t>
            </a:r>
            <a:r>
              <a:rPr lang="en-US" sz="1500" b="1" dirty="0" err="1" smtClean="0">
                <a:sym typeface="Wingdings" pitchFamily="2" charset="2"/>
              </a:rPr>
              <a:t>LacILVA</a:t>
            </a:r>
            <a:endParaRPr lang="en-US" sz="1500" b="1" dirty="0" smtClean="0">
              <a:sym typeface="Wingdings" pitchFamily="2" charset="2"/>
            </a:endParaRPr>
          </a:p>
          <a:p>
            <a:r>
              <a:rPr lang="en-US" sz="1500" b="1" dirty="0" smtClean="0">
                <a:sym typeface="Wingdings" pitchFamily="2" charset="2"/>
              </a:rPr>
              <a:t>N   NRI</a:t>
            </a:r>
          </a:p>
          <a:p>
            <a:r>
              <a:rPr lang="en-US" sz="1500" b="1" dirty="0" smtClean="0">
                <a:sym typeface="Wingdings" pitchFamily="2" charset="2"/>
              </a:rPr>
              <a:t>NP  NRI~P</a:t>
            </a:r>
          </a:p>
          <a:p>
            <a:r>
              <a:rPr lang="en-US" sz="1500" b="1" dirty="0" smtClean="0">
                <a:sym typeface="Wingdings" pitchFamily="2" charset="2"/>
              </a:rPr>
              <a:t>K   NRII (Kinase)</a:t>
            </a:r>
          </a:p>
          <a:p>
            <a:r>
              <a:rPr lang="en-US" sz="1500" b="1" dirty="0" smtClean="0">
                <a:sym typeface="Wingdings" pitchFamily="2" charset="2"/>
              </a:rPr>
              <a:t>P   NRII (Phosphatase)</a:t>
            </a:r>
          </a:p>
          <a:p>
            <a:r>
              <a:rPr lang="en-US" sz="1500" b="1" smtClean="0">
                <a:sym typeface="Wingdings" pitchFamily="2" charset="2"/>
              </a:rPr>
              <a:t>X  </a:t>
            </a:r>
            <a:r>
              <a:rPr lang="en-US" sz="1500" b="1" dirty="0" smtClean="0">
                <a:sym typeface="Wingdings" pitchFamily="2" charset="2"/>
              </a:rPr>
              <a:t> </a:t>
            </a:r>
            <a:r>
              <a:rPr lang="en-US" sz="1500" b="1" dirty="0" err="1" smtClean="0">
                <a:sym typeface="Wingdings" pitchFamily="2" charset="2"/>
              </a:rPr>
              <a:t>aTc</a:t>
            </a:r>
            <a:r>
              <a:rPr lang="en-US" sz="1500" b="1" dirty="0" smtClean="0">
                <a:sym typeface="Wingdings" pitchFamily="2" charset="2"/>
              </a:rPr>
              <a:t>  </a:t>
            </a:r>
            <a:r>
              <a:rPr lang="en-US" sz="1500" b="1" dirty="0" err="1" smtClean="0">
                <a:sym typeface="Wingdings" pitchFamily="2" charset="2"/>
              </a:rPr>
              <a:t>anhydrotetracycline</a:t>
            </a:r>
            <a:endParaRPr lang="en-US" sz="1500" b="1" dirty="0" smtClean="0">
              <a:sym typeface="Wingdings" pitchFamily="2" charset="2"/>
            </a:endParaRPr>
          </a:p>
          <a:p>
            <a:r>
              <a:rPr lang="en-US" sz="1500" b="1" dirty="0" smtClean="0">
                <a:sym typeface="Wingdings" pitchFamily="2" charset="2"/>
              </a:rPr>
              <a:t>Y   IPTG  Isopropyl-</a:t>
            </a:r>
            <a:r>
              <a:rPr lang="en-US" sz="1500" b="1" dirty="0" smtClean="0">
                <a:sym typeface="Symbol"/>
              </a:rPr>
              <a:t>-D-</a:t>
            </a:r>
            <a:r>
              <a:rPr lang="en-US" sz="1500" b="1" dirty="0" err="1" smtClean="0">
                <a:sym typeface="Symbol"/>
              </a:rPr>
              <a:t>thiogalactopyranoside</a:t>
            </a:r>
            <a:endParaRPr lang="en-US" sz="1500" b="1" dirty="0" smtClean="0">
              <a:sym typeface="Symbol"/>
            </a:endParaRPr>
          </a:p>
          <a:p>
            <a:r>
              <a:rPr lang="en-US" sz="1500" b="1" dirty="0" smtClean="0">
                <a:sym typeface="Symbol"/>
              </a:rPr>
              <a:t>G  </a:t>
            </a:r>
            <a:r>
              <a:rPr lang="en-US" sz="1500" b="1" dirty="0" smtClean="0">
                <a:sym typeface="Wingdings" pitchFamily="2" charset="2"/>
              </a:rPr>
              <a:t> </a:t>
            </a:r>
            <a:r>
              <a:rPr lang="en-US" sz="1500" b="1" dirty="0" err="1" smtClean="0">
                <a:sym typeface="Wingdings" pitchFamily="2" charset="2"/>
              </a:rPr>
              <a:t>sf</a:t>
            </a:r>
            <a:r>
              <a:rPr lang="en-US" sz="1500" b="1" dirty="0" smtClean="0">
                <a:sym typeface="Wingdings" pitchFamily="2" charset="2"/>
              </a:rPr>
              <a:t>-GFPLVA</a:t>
            </a:r>
          </a:p>
          <a:p>
            <a:r>
              <a:rPr lang="en-US" sz="1500" b="1" dirty="0" err="1" smtClean="0">
                <a:sym typeface="Wingdings" pitchFamily="2" charset="2"/>
              </a:rPr>
              <a:t>P</a:t>
            </a:r>
            <a:r>
              <a:rPr lang="en-US" sz="1500" b="1" i="1" dirty="0" err="1" smtClean="0">
                <a:sym typeface="Wingdings" pitchFamily="2" charset="2"/>
              </a:rPr>
              <a:t>glnA</a:t>
            </a:r>
            <a:r>
              <a:rPr lang="en-US" sz="1500" b="1" dirty="0" smtClean="0">
                <a:sym typeface="Wingdings" pitchFamily="2" charset="2"/>
              </a:rPr>
              <a:t>   Promoter </a:t>
            </a:r>
            <a:r>
              <a:rPr lang="en-US" sz="1500" b="1" i="1" dirty="0" err="1" smtClean="0">
                <a:sym typeface="Wingdings" pitchFamily="2" charset="2"/>
              </a:rPr>
              <a:t>glnA</a:t>
            </a:r>
            <a:endParaRPr lang="en-US" sz="1500" b="1" i="1" dirty="0" smtClean="0">
              <a:sym typeface="Wingdings" pitchFamily="2" charset="2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733800" y="5914104"/>
            <a:ext cx="333214" cy="152400"/>
          </a:xfrm>
          <a:prstGeom prst="rect">
            <a:avLst/>
          </a:prstGeom>
          <a:solidFill>
            <a:srgbClr val="FFDD71">
              <a:alpha val="2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3733800" y="6263148"/>
            <a:ext cx="333214" cy="152400"/>
          </a:xfrm>
          <a:prstGeom prst="rect">
            <a:avLst/>
          </a:prstGeom>
          <a:solidFill>
            <a:srgbClr val="92D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3733800" y="6614652"/>
            <a:ext cx="333214" cy="152400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4038600" y="5716663"/>
            <a:ext cx="17090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 smtClean="0"/>
              <a:t>Repressor System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ym typeface="Wingdings" pitchFamily="2" charset="2"/>
              </a:rPr>
              <a:t>Reporter System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ym typeface="Wingdings" pitchFamily="2" charset="2"/>
              </a:rPr>
              <a:t>Test System</a:t>
            </a:r>
          </a:p>
        </p:txBody>
      </p:sp>
    </p:spTree>
    <p:extLst>
      <p:ext uri="{BB962C8B-B14F-4D97-AF65-F5344CB8AC3E}">
        <p14:creationId xmlns:p14="http://schemas.microsoft.com/office/powerpoint/2010/main" val="148525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6200" y="973392"/>
            <a:ext cx="2819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Elbow Connector 4"/>
          <p:cNvCxnSpPr/>
          <p:nvPr/>
        </p:nvCxnSpPr>
        <p:spPr>
          <a:xfrm flipV="1">
            <a:off x="383460" y="522653"/>
            <a:ext cx="533402" cy="438150"/>
          </a:xfrm>
          <a:prstGeom prst="bentConnector3">
            <a:avLst>
              <a:gd name="adj1" fmla="val 1387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ight Arrow 5"/>
          <p:cNvSpPr/>
          <p:nvPr/>
        </p:nvSpPr>
        <p:spPr>
          <a:xfrm>
            <a:off x="993060" y="733124"/>
            <a:ext cx="1600200" cy="45720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47024" y="762620"/>
            <a:ext cx="90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tetR</a:t>
            </a:r>
            <a:r>
              <a:rPr lang="en-US" dirty="0" err="1" smtClean="0"/>
              <a:t>LVA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4860" y="152400"/>
            <a:ext cx="1436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Pconst</a:t>
            </a:r>
            <a:r>
              <a:rPr lang="en-US" dirty="0" smtClean="0"/>
              <a:t>(weak)</a:t>
            </a:r>
            <a:endParaRPr lang="en-US" baseline="300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76200" y="6488668"/>
            <a:ext cx="2819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 flipV="1">
            <a:off x="383460" y="6037929"/>
            <a:ext cx="533402" cy="438150"/>
          </a:xfrm>
          <a:prstGeom prst="bentConnector3">
            <a:avLst>
              <a:gd name="adj1" fmla="val 1387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ight Arrow 10"/>
          <p:cNvSpPr/>
          <p:nvPr/>
        </p:nvSpPr>
        <p:spPr>
          <a:xfrm>
            <a:off x="993060" y="6248400"/>
            <a:ext cx="1600200" cy="457200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347024" y="6292644"/>
            <a:ext cx="8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lacI</a:t>
            </a:r>
            <a:r>
              <a:rPr lang="en-US" dirty="0" err="1" smtClean="0"/>
              <a:t>LVA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54860" y="5667676"/>
            <a:ext cx="1436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Pconst</a:t>
            </a:r>
            <a:r>
              <a:rPr lang="en-US" dirty="0" smtClean="0"/>
              <a:t>(weak)</a:t>
            </a:r>
            <a:endParaRPr lang="en-US" baseline="300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76200" y="4402392"/>
            <a:ext cx="2819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flipV="1">
            <a:off x="383460" y="3951653"/>
            <a:ext cx="533402" cy="438150"/>
          </a:xfrm>
          <a:prstGeom prst="bentConnector3">
            <a:avLst>
              <a:gd name="adj1" fmla="val 1387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ight Arrow 15"/>
          <p:cNvSpPr/>
          <p:nvPr/>
        </p:nvSpPr>
        <p:spPr>
          <a:xfrm>
            <a:off x="993060" y="4162124"/>
            <a:ext cx="1600200" cy="457200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347024" y="4191620"/>
            <a:ext cx="51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NRI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54860" y="3581400"/>
            <a:ext cx="1436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Pconst</a:t>
            </a:r>
            <a:r>
              <a:rPr lang="en-US" dirty="0" smtClean="0"/>
              <a:t>(weak)</a:t>
            </a:r>
            <a:endParaRPr lang="en-US" baseline="300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050460" y="2083816"/>
            <a:ext cx="2819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/>
          <p:nvPr/>
        </p:nvCxnSpPr>
        <p:spPr>
          <a:xfrm flipV="1">
            <a:off x="3357720" y="1633077"/>
            <a:ext cx="533402" cy="438150"/>
          </a:xfrm>
          <a:prstGeom prst="bentConnector3">
            <a:avLst>
              <a:gd name="adj1" fmla="val 1387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ight Arrow 20"/>
          <p:cNvSpPr/>
          <p:nvPr/>
        </p:nvSpPr>
        <p:spPr>
          <a:xfrm>
            <a:off x="3967320" y="1843548"/>
            <a:ext cx="1600200" cy="45720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321284" y="1871944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Kinase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242239" y="1262824"/>
            <a:ext cx="570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i="1" dirty="0" err="1" smtClean="0"/>
              <a:t>tet</a:t>
            </a:r>
            <a:endParaRPr lang="en-US" i="1" baseline="300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2875636" y="5499928"/>
            <a:ext cx="2819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/>
          <p:nvPr/>
        </p:nvCxnSpPr>
        <p:spPr>
          <a:xfrm flipV="1">
            <a:off x="3182896" y="5049189"/>
            <a:ext cx="533402" cy="438150"/>
          </a:xfrm>
          <a:prstGeom prst="bentConnector3">
            <a:avLst>
              <a:gd name="adj1" fmla="val 1387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ight Arrow 25"/>
          <p:cNvSpPr/>
          <p:nvPr/>
        </p:nvSpPr>
        <p:spPr>
          <a:xfrm>
            <a:off x="3792496" y="5259660"/>
            <a:ext cx="1600200" cy="457200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3790036" y="5288056"/>
            <a:ext cx="137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Phosphatase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067415" y="4678936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i="1" dirty="0" err="1" smtClean="0"/>
              <a:t>lac</a:t>
            </a:r>
            <a:endParaRPr lang="en-US" i="1" baseline="30000" dirty="0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6400800" y="3704924"/>
            <a:ext cx="2667000" cy="116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/>
          <p:nvPr/>
        </p:nvCxnSpPr>
        <p:spPr>
          <a:xfrm flipV="1">
            <a:off x="6708060" y="3265853"/>
            <a:ext cx="533402" cy="438150"/>
          </a:xfrm>
          <a:prstGeom prst="bentConnector3">
            <a:avLst>
              <a:gd name="adj1" fmla="val 1387"/>
            </a:avLst>
          </a:prstGeom>
          <a:ln w="38100">
            <a:solidFill>
              <a:srgbClr val="00B05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ight Arrow 30"/>
          <p:cNvSpPr/>
          <p:nvPr/>
        </p:nvSpPr>
        <p:spPr>
          <a:xfrm>
            <a:off x="7317660" y="3491072"/>
            <a:ext cx="1600200" cy="457200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7467600" y="3535316"/>
            <a:ext cx="1056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</a:t>
            </a:r>
            <a:r>
              <a:rPr lang="en-US" dirty="0" err="1" smtClean="0"/>
              <a:t>f-</a:t>
            </a:r>
            <a:r>
              <a:rPr lang="en-US" i="1" dirty="0" err="1" smtClean="0"/>
              <a:t>gfp</a:t>
            </a:r>
            <a:r>
              <a:rPr lang="en-US" dirty="0" err="1" smtClean="0"/>
              <a:t>LVA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592579" y="2895600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i="1" dirty="0" err="1" smtClean="0"/>
              <a:t>glnA</a:t>
            </a:r>
            <a:endParaRPr lang="en-US" i="1" baseline="30000" dirty="0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1447800" y="5230165"/>
            <a:ext cx="1545875" cy="98935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846140" y="5034441"/>
            <a:ext cx="285187" cy="36564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637372" y="1203833"/>
            <a:ext cx="1526185" cy="59547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3094705" y="1603581"/>
            <a:ext cx="118038" cy="40988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39" idx="1"/>
          </p:cNvCxnSpPr>
          <p:nvPr/>
        </p:nvCxnSpPr>
        <p:spPr>
          <a:xfrm flipH="1">
            <a:off x="1980180" y="3672038"/>
            <a:ext cx="654668" cy="486697"/>
          </a:xfrm>
          <a:prstGeom prst="line">
            <a:avLst/>
          </a:prstGeom>
          <a:ln w="3810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634848" y="3487372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</a:t>
            </a:r>
            <a:endParaRPr lang="en-US" b="1" baseline="30000" dirty="0"/>
          </a:p>
        </p:txBody>
      </p:sp>
      <p:sp>
        <p:nvSpPr>
          <p:cNvPr id="40" name="TextBox 39"/>
          <p:cNvSpPr txBox="1"/>
          <p:nvPr/>
        </p:nvSpPr>
        <p:spPr>
          <a:xfrm>
            <a:off x="5363496" y="3440668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NP</a:t>
            </a:r>
            <a:endParaRPr lang="en-US" b="1" baseline="30000" dirty="0"/>
          </a:p>
        </p:txBody>
      </p:sp>
      <p:sp>
        <p:nvSpPr>
          <p:cNvPr id="41" name="Arc 40"/>
          <p:cNvSpPr/>
          <p:nvPr/>
        </p:nvSpPr>
        <p:spPr>
          <a:xfrm rot="18753963">
            <a:off x="2592872" y="2898753"/>
            <a:ext cx="3626418" cy="3948393"/>
          </a:xfrm>
          <a:prstGeom prst="arc">
            <a:avLst>
              <a:gd name="adj1" fmla="val 16200000"/>
              <a:gd name="adj2" fmla="val 21500851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c 41"/>
          <p:cNvSpPr/>
          <p:nvPr/>
        </p:nvSpPr>
        <p:spPr>
          <a:xfrm rot="8037424">
            <a:off x="2288701" y="465906"/>
            <a:ext cx="3626418" cy="3948393"/>
          </a:xfrm>
          <a:prstGeom prst="arc">
            <a:avLst>
              <a:gd name="adj1" fmla="val 16200000"/>
              <a:gd name="adj2" fmla="val 21500851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 flipH="1" flipV="1">
            <a:off x="4267200" y="2300748"/>
            <a:ext cx="1" cy="594852"/>
          </a:xfrm>
          <a:prstGeom prst="line">
            <a:avLst/>
          </a:prstGeom>
          <a:ln w="3810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4267200" y="4405467"/>
            <a:ext cx="0" cy="913785"/>
          </a:xfrm>
          <a:prstGeom prst="line">
            <a:avLst/>
          </a:prstGeom>
          <a:ln w="3810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5791200" y="3603008"/>
            <a:ext cx="914400" cy="0"/>
          </a:xfrm>
          <a:prstGeom prst="line">
            <a:avLst/>
          </a:prstGeom>
          <a:ln w="3810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819400" y="55602"/>
            <a:ext cx="350288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u="sng" dirty="0" smtClean="0"/>
              <a:t>Details of the model</a:t>
            </a:r>
            <a:endParaRPr lang="en-US" sz="3000" b="1" u="sng" baseline="30000" dirty="0"/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2117593" y="1588341"/>
            <a:ext cx="112807" cy="269955"/>
          </a:xfrm>
          <a:prstGeom prst="line">
            <a:avLst/>
          </a:prstGeom>
          <a:ln w="38100">
            <a:solidFill>
              <a:srgbClr val="FF0000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 flipV="1">
            <a:off x="2091838" y="1516317"/>
            <a:ext cx="308626" cy="116760"/>
          </a:xfrm>
          <a:prstGeom prst="line">
            <a:avLst/>
          </a:prstGeom>
          <a:ln w="38100">
            <a:solidFill>
              <a:srgbClr val="FF0000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2406223" y="5734184"/>
            <a:ext cx="170063" cy="278559"/>
          </a:xfrm>
          <a:prstGeom prst="line">
            <a:avLst/>
          </a:prstGeom>
          <a:ln w="38100">
            <a:solidFill>
              <a:srgbClr val="FF0000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244238" y="5638800"/>
            <a:ext cx="308626" cy="181577"/>
          </a:xfrm>
          <a:prstGeom prst="line">
            <a:avLst/>
          </a:prstGeom>
          <a:ln w="38100">
            <a:solidFill>
              <a:srgbClr val="FF0000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828800" y="1825170"/>
            <a:ext cx="812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X (</a:t>
            </a:r>
            <a:r>
              <a:rPr lang="en-US" b="1" dirty="0" err="1" smtClean="0"/>
              <a:t>aTc</a:t>
            </a:r>
            <a:r>
              <a:rPr lang="en-US" b="1" dirty="0" smtClean="0"/>
              <a:t>)</a:t>
            </a:r>
            <a:endParaRPr lang="en-US" b="1" baseline="30000" dirty="0"/>
          </a:p>
        </p:txBody>
      </p:sp>
      <p:sp>
        <p:nvSpPr>
          <p:cNvPr id="52" name="TextBox 51"/>
          <p:cNvSpPr txBox="1"/>
          <p:nvPr/>
        </p:nvSpPr>
        <p:spPr>
          <a:xfrm>
            <a:off x="2410274" y="5955268"/>
            <a:ext cx="940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Y (IPTG)</a:t>
            </a:r>
            <a:endParaRPr lang="en-US" b="1" baseline="30000" dirty="0"/>
          </a:p>
        </p:txBody>
      </p:sp>
      <p:sp>
        <p:nvSpPr>
          <p:cNvPr id="53" name="TextBox 52"/>
          <p:cNvSpPr txBox="1"/>
          <p:nvPr/>
        </p:nvSpPr>
        <p:spPr>
          <a:xfrm>
            <a:off x="3159263" y="3200400"/>
            <a:ext cx="225093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N + K </a:t>
            </a:r>
            <a:r>
              <a:rPr lang="en-US" b="1" dirty="0" smtClean="0">
                <a:sym typeface="Symbol"/>
              </a:rPr>
              <a:t></a:t>
            </a:r>
            <a:r>
              <a:rPr lang="en-US" b="1" dirty="0" smtClean="0"/>
              <a:t> D1</a:t>
            </a:r>
            <a:r>
              <a:rPr lang="en-US" b="1" dirty="0" smtClean="0">
                <a:sym typeface="Symbol"/>
              </a:rPr>
              <a:t>  NP + K</a:t>
            </a:r>
            <a:endParaRPr lang="en-US" b="1" dirty="0">
              <a:sym typeface="Symbol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165675" y="3732181"/>
            <a:ext cx="224452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NP + P </a:t>
            </a:r>
            <a:r>
              <a:rPr lang="en-US" b="1" dirty="0" smtClean="0">
                <a:sym typeface="Symbol"/>
              </a:rPr>
              <a:t></a:t>
            </a:r>
            <a:r>
              <a:rPr lang="en-US" b="1" dirty="0" smtClean="0"/>
              <a:t> D2</a:t>
            </a:r>
            <a:r>
              <a:rPr lang="en-US" b="1" dirty="0" smtClean="0">
                <a:sym typeface="Symbol"/>
              </a:rPr>
              <a:t>  N + P</a:t>
            </a:r>
            <a:endParaRPr lang="en-US" b="1" dirty="0">
              <a:sym typeface="Symbol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372876" y="1210270"/>
            <a:ext cx="1390124" cy="92333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NP + p </a:t>
            </a:r>
            <a:r>
              <a:rPr lang="en-US" b="1" dirty="0" smtClean="0">
                <a:sym typeface="Symbol"/>
              </a:rPr>
              <a:t></a:t>
            </a:r>
            <a:r>
              <a:rPr lang="en-US" b="1" dirty="0" smtClean="0"/>
              <a:t> C5</a:t>
            </a:r>
            <a:endParaRPr lang="en-US" b="1" dirty="0">
              <a:sym typeface="Symbol"/>
            </a:endParaRPr>
          </a:p>
          <a:p>
            <a:endParaRPr lang="en-US" b="1" dirty="0" smtClean="0">
              <a:sym typeface="Symbol"/>
            </a:endParaRPr>
          </a:p>
          <a:p>
            <a:r>
              <a:rPr lang="en-US" b="1" dirty="0" smtClean="0">
                <a:sym typeface="Symbol"/>
              </a:rPr>
              <a:t>C5  G  </a:t>
            </a:r>
            <a:endParaRPr lang="en-US" b="1" dirty="0">
              <a:sym typeface="Symbol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776246" y="3124200"/>
            <a:ext cx="360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ym typeface="Symbol"/>
              </a:rPr>
              <a:t></a:t>
            </a:r>
            <a:r>
              <a:rPr lang="en-US" sz="1200" dirty="0" smtClean="0">
                <a:sym typeface="Symbol"/>
              </a:rPr>
              <a:t>1</a:t>
            </a:r>
            <a:endParaRPr lang="en-US" sz="1200" baseline="30000" dirty="0"/>
          </a:p>
        </p:txBody>
      </p:sp>
      <p:sp>
        <p:nvSpPr>
          <p:cNvPr id="57" name="TextBox 56"/>
          <p:cNvSpPr txBox="1"/>
          <p:nvPr/>
        </p:nvSpPr>
        <p:spPr>
          <a:xfrm>
            <a:off x="4314372" y="3138714"/>
            <a:ext cx="3337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ym typeface="Symbol"/>
              </a:rPr>
              <a:t>k1</a:t>
            </a:r>
            <a:endParaRPr lang="en-US" sz="1200" baseline="30000" dirty="0"/>
          </a:p>
        </p:txBody>
      </p:sp>
      <p:sp>
        <p:nvSpPr>
          <p:cNvPr id="58" name="TextBox 57"/>
          <p:cNvSpPr txBox="1"/>
          <p:nvPr/>
        </p:nvSpPr>
        <p:spPr>
          <a:xfrm>
            <a:off x="3753804" y="3380601"/>
            <a:ext cx="348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ym typeface="Symbol"/>
              </a:rPr>
              <a:t>1</a:t>
            </a:r>
            <a:endParaRPr lang="en-US" sz="1200" baseline="30000" dirty="0"/>
          </a:p>
        </p:txBody>
      </p:sp>
      <p:sp>
        <p:nvSpPr>
          <p:cNvPr id="59" name="TextBox 58"/>
          <p:cNvSpPr txBox="1"/>
          <p:nvPr/>
        </p:nvSpPr>
        <p:spPr>
          <a:xfrm>
            <a:off x="3891690" y="3657600"/>
            <a:ext cx="360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ym typeface="Symbol"/>
              </a:rPr>
              <a:t></a:t>
            </a:r>
            <a:r>
              <a:rPr lang="en-US" sz="1200" dirty="0">
                <a:sym typeface="Symbol"/>
              </a:rPr>
              <a:t>2</a:t>
            </a:r>
            <a:endParaRPr lang="en-US" sz="1200" baseline="30000" dirty="0"/>
          </a:p>
        </p:txBody>
      </p:sp>
      <p:sp>
        <p:nvSpPr>
          <p:cNvPr id="60" name="TextBox 59"/>
          <p:cNvSpPr txBox="1"/>
          <p:nvPr/>
        </p:nvSpPr>
        <p:spPr>
          <a:xfrm>
            <a:off x="3906204" y="3929742"/>
            <a:ext cx="348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ym typeface="Symbol"/>
              </a:rPr>
              <a:t>2</a:t>
            </a:r>
            <a:endParaRPr lang="en-US" sz="1200" baseline="30000" dirty="0"/>
          </a:p>
        </p:txBody>
      </p:sp>
      <p:sp>
        <p:nvSpPr>
          <p:cNvPr id="61" name="TextBox 60"/>
          <p:cNvSpPr txBox="1"/>
          <p:nvPr/>
        </p:nvSpPr>
        <p:spPr>
          <a:xfrm>
            <a:off x="4437826" y="3686628"/>
            <a:ext cx="3337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ym typeface="Symbol"/>
              </a:rPr>
              <a:t>k2</a:t>
            </a:r>
            <a:endParaRPr lang="en-US" sz="1200" baseline="30000" dirty="0"/>
          </a:p>
        </p:txBody>
      </p:sp>
      <p:sp>
        <p:nvSpPr>
          <p:cNvPr id="62" name="TextBox 61"/>
          <p:cNvSpPr txBox="1"/>
          <p:nvPr/>
        </p:nvSpPr>
        <p:spPr>
          <a:xfrm>
            <a:off x="8062686" y="1148584"/>
            <a:ext cx="411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ym typeface="Symbol"/>
              </a:rPr>
              <a:t>kon</a:t>
            </a:r>
            <a:endParaRPr lang="en-US" sz="1200" baseline="30000" dirty="0"/>
          </a:p>
        </p:txBody>
      </p:sp>
      <p:sp>
        <p:nvSpPr>
          <p:cNvPr id="63" name="TextBox 62"/>
          <p:cNvSpPr txBox="1"/>
          <p:nvPr/>
        </p:nvSpPr>
        <p:spPr>
          <a:xfrm>
            <a:off x="8077200" y="1362670"/>
            <a:ext cx="423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ym typeface="Symbol"/>
              </a:rPr>
              <a:t>koff</a:t>
            </a:r>
            <a:endParaRPr lang="en-US" sz="1200" baseline="30000" dirty="0"/>
          </a:p>
        </p:txBody>
      </p:sp>
      <p:sp>
        <p:nvSpPr>
          <p:cNvPr id="64" name="TextBox 63"/>
          <p:cNvSpPr txBox="1"/>
          <p:nvPr/>
        </p:nvSpPr>
        <p:spPr>
          <a:xfrm>
            <a:off x="8135256" y="1695271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ym typeface="Symbol"/>
              </a:rPr>
              <a:t>3</a:t>
            </a:r>
            <a:endParaRPr lang="en-US" sz="1200" baseline="30000" dirty="0"/>
          </a:p>
        </p:txBody>
      </p:sp>
      <p:sp>
        <p:nvSpPr>
          <p:cNvPr id="65" name="TextBox 64"/>
          <p:cNvSpPr txBox="1"/>
          <p:nvPr/>
        </p:nvSpPr>
        <p:spPr>
          <a:xfrm>
            <a:off x="4114800" y="240289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K</a:t>
            </a:r>
            <a:endParaRPr lang="en-US" b="1" baseline="30000" dirty="0"/>
          </a:p>
        </p:txBody>
      </p:sp>
      <p:sp>
        <p:nvSpPr>
          <p:cNvPr id="66" name="TextBox 65"/>
          <p:cNvSpPr txBox="1"/>
          <p:nvPr/>
        </p:nvSpPr>
        <p:spPr>
          <a:xfrm>
            <a:off x="4114800" y="47360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</a:t>
            </a:r>
            <a:endParaRPr lang="en-US" b="1" baseline="30000" dirty="0"/>
          </a:p>
        </p:txBody>
      </p:sp>
      <p:cxnSp>
        <p:nvCxnSpPr>
          <p:cNvPr id="67" name="Straight Connector 66"/>
          <p:cNvCxnSpPr/>
          <p:nvPr/>
        </p:nvCxnSpPr>
        <p:spPr>
          <a:xfrm flipH="1">
            <a:off x="8001000" y="2906195"/>
            <a:ext cx="1179" cy="645785"/>
          </a:xfrm>
          <a:prstGeom prst="line">
            <a:avLst/>
          </a:prstGeom>
          <a:ln w="3810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8" name="Picture 4" descr="C:\Users\Kayzad\AppData\Local\Microsoft\Windows\Temporary Internet Files\Content.IE5\FC1JVPMK\MC900384174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-12000" contrast="-1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385" y="2147248"/>
            <a:ext cx="701587" cy="758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TextBox 68"/>
          <p:cNvSpPr txBox="1"/>
          <p:nvPr/>
        </p:nvSpPr>
        <p:spPr>
          <a:xfrm>
            <a:off x="7815942" y="2369083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</a:t>
            </a:r>
            <a:endParaRPr lang="en-US" b="1" baseline="30000" dirty="0"/>
          </a:p>
        </p:txBody>
      </p:sp>
      <p:sp>
        <p:nvSpPr>
          <p:cNvPr id="70" name="TextBox 69"/>
          <p:cNvSpPr txBox="1"/>
          <p:nvPr/>
        </p:nvSpPr>
        <p:spPr>
          <a:xfrm>
            <a:off x="2165556" y="127757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</a:t>
            </a:r>
            <a:endParaRPr lang="en-US" b="1" baseline="30000" dirty="0"/>
          </a:p>
        </p:txBody>
      </p:sp>
      <p:sp>
        <p:nvSpPr>
          <p:cNvPr id="71" name="TextBox 70"/>
          <p:cNvSpPr txBox="1"/>
          <p:nvPr/>
        </p:nvSpPr>
        <p:spPr>
          <a:xfrm>
            <a:off x="2177844" y="5424328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</a:t>
            </a:r>
            <a:endParaRPr lang="en-US" b="1" baseline="30000" dirty="0"/>
          </a:p>
        </p:txBody>
      </p:sp>
      <p:sp>
        <p:nvSpPr>
          <p:cNvPr id="72" name="TextBox 71"/>
          <p:cNvSpPr txBox="1"/>
          <p:nvPr/>
        </p:nvSpPr>
        <p:spPr>
          <a:xfrm>
            <a:off x="152400" y="1295400"/>
            <a:ext cx="1342034" cy="923330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T + X</a:t>
            </a:r>
            <a:r>
              <a:rPr lang="en-US" b="1" dirty="0"/>
              <a:t> </a:t>
            </a:r>
            <a:r>
              <a:rPr lang="en-US" b="1" dirty="0" smtClean="0">
                <a:sym typeface="Symbol"/>
              </a:rPr>
              <a:t></a:t>
            </a:r>
            <a:r>
              <a:rPr lang="en-US" b="1" dirty="0" smtClean="0"/>
              <a:t> C1</a:t>
            </a:r>
          </a:p>
          <a:p>
            <a:r>
              <a:rPr lang="en-US" b="1" dirty="0" smtClean="0"/>
              <a:t>T + </a:t>
            </a:r>
            <a:r>
              <a:rPr lang="en-US" b="1" dirty="0" smtClean="0">
                <a:sym typeface="Symbol"/>
              </a:rPr>
              <a:t>1</a:t>
            </a:r>
            <a:r>
              <a:rPr lang="en-US" b="1" dirty="0">
                <a:sym typeface="Symbol"/>
              </a:rPr>
              <a:t> </a:t>
            </a:r>
            <a:r>
              <a:rPr lang="en-US" b="1" dirty="0" smtClean="0">
                <a:sym typeface="Symbol"/>
              </a:rPr>
              <a:t> C2</a:t>
            </a:r>
          </a:p>
          <a:p>
            <a:r>
              <a:rPr lang="en-US" b="1" dirty="0" smtClean="0">
                <a:sym typeface="Symbol"/>
              </a:rPr>
              <a:t>1  K </a:t>
            </a:r>
            <a:r>
              <a:rPr lang="en-US" b="1" dirty="0">
                <a:sym typeface="Symbol"/>
              </a:rPr>
              <a:t></a:t>
            </a:r>
            <a:r>
              <a:rPr lang="en-US" b="1" dirty="0" smtClean="0">
                <a:sym typeface="Symbol"/>
              </a:rPr>
              <a:t> </a:t>
            </a:r>
            <a:endParaRPr lang="en-US" b="1" dirty="0">
              <a:sym typeface="Symbol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849184" y="5706070"/>
            <a:ext cx="1332416" cy="92333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/>
              <a:t>L</a:t>
            </a:r>
            <a:r>
              <a:rPr lang="en-US" b="1" dirty="0" smtClean="0"/>
              <a:t> + Y </a:t>
            </a:r>
            <a:r>
              <a:rPr lang="en-US" b="1" dirty="0" smtClean="0">
                <a:sym typeface="Symbol"/>
              </a:rPr>
              <a:t></a:t>
            </a:r>
            <a:r>
              <a:rPr lang="en-US" b="1" dirty="0" smtClean="0"/>
              <a:t> C3</a:t>
            </a:r>
          </a:p>
          <a:p>
            <a:r>
              <a:rPr lang="en-US" b="1" dirty="0" smtClean="0"/>
              <a:t>L + </a:t>
            </a:r>
            <a:r>
              <a:rPr lang="en-US" b="1" dirty="0" smtClean="0">
                <a:sym typeface="Symbol"/>
              </a:rPr>
              <a:t>2  C4</a:t>
            </a:r>
          </a:p>
          <a:p>
            <a:r>
              <a:rPr lang="en-US" b="1" dirty="0" smtClean="0">
                <a:sym typeface="Symbol"/>
              </a:rPr>
              <a:t>2  P </a:t>
            </a:r>
            <a:r>
              <a:rPr lang="en-US" b="1" dirty="0">
                <a:sym typeface="Symbol"/>
              </a:rPr>
              <a:t></a:t>
            </a:r>
            <a:r>
              <a:rPr lang="en-US" b="1" dirty="0" smtClean="0">
                <a:sym typeface="Symbol"/>
              </a:rPr>
              <a:t> </a:t>
            </a:r>
            <a:endParaRPr lang="en-US" b="1" dirty="0">
              <a:sym typeface="Symbol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42028" y="179930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ym typeface="Symbol"/>
              </a:rPr>
              <a:t>1</a:t>
            </a:r>
            <a:endParaRPr lang="en-US" sz="1200" baseline="30000" dirty="0"/>
          </a:p>
        </p:txBody>
      </p:sp>
      <p:sp>
        <p:nvSpPr>
          <p:cNvPr id="75" name="TextBox 74"/>
          <p:cNvSpPr txBox="1"/>
          <p:nvPr/>
        </p:nvSpPr>
        <p:spPr>
          <a:xfrm>
            <a:off x="4638882" y="6220599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ym typeface="Symbol"/>
              </a:rPr>
              <a:t>2</a:t>
            </a:r>
            <a:endParaRPr lang="en-US" sz="1200" baseline="30000" dirty="0"/>
          </a:p>
        </p:txBody>
      </p:sp>
      <p:sp>
        <p:nvSpPr>
          <p:cNvPr id="76" name="TextBox 75"/>
          <p:cNvSpPr txBox="1"/>
          <p:nvPr/>
        </p:nvSpPr>
        <p:spPr>
          <a:xfrm>
            <a:off x="5791200" y="3733800"/>
            <a:ext cx="3352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Legend</a:t>
            </a:r>
            <a:r>
              <a:rPr lang="en-US" sz="1200" b="1" dirty="0" smtClean="0"/>
              <a:t>:</a:t>
            </a:r>
          </a:p>
          <a:p>
            <a:r>
              <a:rPr lang="en-US" sz="1200" b="1" dirty="0" smtClean="0"/>
              <a:t>T   </a:t>
            </a:r>
            <a:r>
              <a:rPr lang="en-US" sz="1200" b="1" dirty="0" smtClean="0">
                <a:sym typeface="Wingdings" pitchFamily="2" charset="2"/>
              </a:rPr>
              <a:t> </a:t>
            </a:r>
            <a:r>
              <a:rPr lang="en-US" sz="1200" b="1" dirty="0" err="1" smtClean="0">
                <a:sym typeface="Wingdings" pitchFamily="2" charset="2"/>
              </a:rPr>
              <a:t>TetRLVA</a:t>
            </a:r>
            <a:endParaRPr lang="en-US" sz="1200" b="1" dirty="0" smtClean="0">
              <a:sym typeface="Wingdings" pitchFamily="2" charset="2"/>
            </a:endParaRPr>
          </a:p>
          <a:p>
            <a:r>
              <a:rPr lang="en-US" sz="1200" b="1" dirty="0" smtClean="0">
                <a:sym typeface="Wingdings" pitchFamily="2" charset="2"/>
              </a:rPr>
              <a:t>L    </a:t>
            </a:r>
            <a:r>
              <a:rPr lang="en-US" sz="1200" b="1" dirty="0" err="1" smtClean="0">
                <a:sym typeface="Wingdings" pitchFamily="2" charset="2"/>
              </a:rPr>
              <a:t>LacILVA</a:t>
            </a:r>
            <a:endParaRPr lang="en-US" sz="1200" b="1" dirty="0" smtClean="0">
              <a:sym typeface="Wingdings" pitchFamily="2" charset="2"/>
            </a:endParaRPr>
          </a:p>
          <a:p>
            <a:r>
              <a:rPr lang="en-US" sz="1200" b="1" dirty="0" smtClean="0">
                <a:sym typeface="Wingdings" pitchFamily="2" charset="2"/>
              </a:rPr>
              <a:t>N   NRI</a:t>
            </a:r>
          </a:p>
          <a:p>
            <a:r>
              <a:rPr lang="en-US" sz="1200" b="1" dirty="0" smtClean="0">
                <a:sym typeface="Wingdings" pitchFamily="2" charset="2"/>
              </a:rPr>
              <a:t>NP  NRI~P</a:t>
            </a:r>
          </a:p>
          <a:p>
            <a:r>
              <a:rPr lang="en-US" sz="1200" b="1" dirty="0" smtClean="0">
                <a:sym typeface="Wingdings" pitchFamily="2" charset="2"/>
              </a:rPr>
              <a:t>K   NRII (Kinase)</a:t>
            </a:r>
          </a:p>
          <a:p>
            <a:r>
              <a:rPr lang="en-US" sz="1200" b="1" dirty="0" smtClean="0">
                <a:sym typeface="Wingdings" pitchFamily="2" charset="2"/>
              </a:rPr>
              <a:t>P   NRII (Phosphatase)</a:t>
            </a:r>
          </a:p>
          <a:p>
            <a:r>
              <a:rPr lang="en-US" sz="1200" b="1" dirty="0" smtClean="0">
                <a:sym typeface="Wingdings" pitchFamily="2" charset="2"/>
              </a:rPr>
              <a:t>X   </a:t>
            </a:r>
            <a:r>
              <a:rPr lang="en-US" sz="1200" b="1" dirty="0" err="1" smtClean="0">
                <a:sym typeface="Wingdings" pitchFamily="2" charset="2"/>
              </a:rPr>
              <a:t>aTc</a:t>
            </a:r>
            <a:r>
              <a:rPr lang="en-US" sz="1200" b="1" dirty="0" smtClean="0">
                <a:sym typeface="Wingdings" pitchFamily="2" charset="2"/>
              </a:rPr>
              <a:t>  </a:t>
            </a:r>
            <a:r>
              <a:rPr lang="en-US" sz="1200" b="1" dirty="0" err="1" smtClean="0">
                <a:sym typeface="Wingdings" pitchFamily="2" charset="2"/>
              </a:rPr>
              <a:t>anhydrotetracycline</a:t>
            </a:r>
            <a:endParaRPr lang="en-US" sz="1200" b="1" dirty="0" smtClean="0">
              <a:sym typeface="Wingdings" pitchFamily="2" charset="2"/>
            </a:endParaRPr>
          </a:p>
          <a:p>
            <a:r>
              <a:rPr lang="en-US" sz="1200" b="1" dirty="0" smtClean="0">
                <a:sym typeface="Wingdings" pitchFamily="2" charset="2"/>
              </a:rPr>
              <a:t>Y   IPTG  Isopropyl-</a:t>
            </a:r>
            <a:r>
              <a:rPr lang="en-US" sz="1200" b="1" dirty="0" smtClean="0">
                <a:sym typeface="Symbol"/>
              </a:rPr>
              <a:t>-D-</a:t>
            </a:r>
            <a:r>
              <a:rPr lang="en-US" sz="1200" b="1" dirty="0" err="1" smtClean="0">
                <a:sym typeface="Symbol"/>
              </a:rPr>
              <a:t>thiogalactopyranoside</a:t>
            </a:r>
            <a:endParaRPr lang="en-US" sz="1200" b="1" dirty="0" smtClean="0">
              <a:sym typeface="Symbol"/>
            </a:endParaRPr>
          </a:p>
          <a:p>
            <a:r>
              <a:rPr lang="en-US" sz="1200" b="1" dirty="0" smtClean="0">
                <a:sym typeface="Symbol"/>
              </a:rPr>
              <a:t>G  </a:t>
            </a:r>
            <a:r>
              <a:rPr lang="en-US" sz="1200" b="1" dirty="0" smtClean="0">
                <a:sym typeface="Wingdings" pitchFamily="2" charset="2"/>
              </a:rPr>
              <a:t> </a:t>
            </a:r>
            <a:r>
              <a:rPr lang="en-US" sz="1200" b="1" dirty="0" err="1" smtClean="0">
                <a:sym typeface="Wingdings" pitchFamily="2" charset="2"/>
              </a:rPr>
              <a:t>sf</a:t>
            </a:r>
            <a:r>
              <a:rPr lang="en-US" sz="1200" b="1" dirty="0" smtClean="0">
                <a:sym typeface="Wingdings" pitchFamily="2" charset="2"/>
              </a:rPr>
              <a:t>-GFPLVA</a:t>
            </a:r>
          </a:p>
          <a:p>
            <a:r>
              <a:rPr lang="en-US" sz="1200" b="1" dirty="0">
                <a:sym typeface="Wingdings" pitchFamily="2" charset="2"/>
              </a:rPr>
              <a:t>p</a:t>
            </a:r>
            <a:r>
              <a:rPr lang="en-US" sz="1200" b="1" dirty="0" smtClean="0">
                <a:sym typeface="Wingdings" pitchFamily="2" charset="2"/>
              </a:rPr>
              <a:t>   Promoter </a:t>
            </a:r>
            <a:r>
              <a:rPr lang="en-US" sz="1200" b="1" dirty="0" err="1" smtClean="0">
                <a:sym typeface="Wingdings" pitchFamily="2" charset="2"/>
              </a:rPr>
              <a:t>P</a:t>
            </a:r>
            <a:r>
              <a:rPr lang="en-US" sz="1200" b="1" i="1" dirty="0" err="1" smtClean="0">
                <a:sym typeface="Wingdings" pitchFamily="2" charset="2"/>
              </a:rPr>
              <a:t>glnA</a:t>
            </a:r>
            <a:endParaRPr lang="en-US" sz="1200" b="1" i="1" dirty="0" smtClean="0">
              <a:sym typeface="Wingdings" pitchFamily="2" charset="2"/>
            </a:endParaRPr>
          </a:p>
          <a:p>
            <a:r>
              <a:rPr lang="en-US" sz="1200" b="1" dirty="0" smtClean="0">
                <a:sym typeface="Wingdings" pitchFamily="2" charset="2"/>
              </a:rPr>
              <a:t>W  Load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225540" y="5997507"/>
            <a:ext cx="2888964" cy="83099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Conservation law</a:t>
            </a:r>
            <a:r>
              <a:rPr lang="en-US" sz="1600" b="1" dirty="0" smtClean="0"/>
              <a:t>:</a:t>
            </a:r>
          </a:p>
          <a:p>
            <a:r>
              <a:rPr lang="en-US" sz="1600" b="1" dirty="0" smtClean="0">
                <a:sym typeface="Symbol"/>
              </a:rPr>
              <a:t>N</a:t>
            </a:r>
            <a:r>
              <a:rPr lang="en-US" sz="1600" b="1" baseline="-25000" dirty="0" smtClean="0">
                <a:sym typeface="Symbol"/>
              </a:rPr>
              <a:t>T</a:t>
            </a:r>
            <a:r>
              <a:rPr lang="en-US" sz="1600" b="1" dirty="0" smtClean="0">
                <a:sym typeface="Symbol"/>
              </a:rPr>
              <a:t> = N + NP + D1 + D2 + C5</a:t>
            </a:r>
          </a:p>
          <a:p>
            <a:r>
              <a:rPr lang="en-US" sz="1600" b="1" dirty="0" err="1" smtClean="0">
                <a:sym typeface="Symbol"/>
              </a:rPr>
              <a:t>p</a:t>
            </a:r>
            <a:r>
              <a:rPr lang="en-US" sz="1600" b="1" baseline="-25000" dirty="0" err="1" smtClean="0">
                <a:sym typeface="Symbol"/>
              </a:rPr>
              <a:t>T</a:t>
            </a:r>
            <a:r>
              <a:rPr lang="en-US" sz="1600" b="1" dirty="0" smtClean="0">
                <a:sym typeface="Symbol"/>
              </a:rPr>
              <a:t> = p + C5</a:t>
            </a:r>
            <a:endParaRPr lang="en-US" sz="1600" b="1" baseline="-25000" dirty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388833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6736" y="1000585"/>
                <a:ext cx="7388064" cy="66191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d</m:t>
                        </m:r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K</m:t>
                        </m:r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dt</m:t>
                        </m:r>
                      </m:den>
                    </m:f>
                    <m:r>
                      <a: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rPr>
                      <m:t>=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1.</m:t>
                    </m:r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 pitchFamily="18" charset="0"/>
                            <a:sym typeface="Symbol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  <a:sym typeface="Symbol"/>
                          </a:rPr>
                          <m:t>X</m:t>
                        </m:r>
                      </m:num>
                      <m:den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  <a:sym typeface="Symbol"/>
                          </a:rPr>
                          <m:t>1+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 pitchFamily="18" charset="0"/>
                                <a:sym typeface="Symbol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 pitchFamily="18" charset="0"/>
                                <a:ea typeface="Cambria Math" pitchFamily="18" charset="0"/>
                                <a:sym typeface="Symbol"/>
                              </a:rPr>
                              <m:t>X</m:t>
                            </m:r>
                          </m:num>
                          <m:den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 pitchFamily="18" charset="0"/>
                                <a:ea typeface="Cambria Math" pitchFamily="18" charset="0"/>
                                <a:sym typeface="Symbol"/>
                              </a:rPr>
                              <m:t>1</m:t>
                            </m:r>
                          </m:den>
                        </m:f>
                      </m:den>
                    </m:f>
                    <m:r>
                      <a: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- </a:t>
                </a:r>
                <a:r>
                  <a:rPr lang="en-US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sym typeface="Symbol"/>
                  </a:rPr>
                  <a:t>1.K - 1(N</a:t>
                </a:r>
                <a:r>
                  <a:rPr lang="en-US" baseline="-25000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sym typeface="Symbol"/>
                  </a:rPr>
                  <a:t>T</a:t>
                </a:r>
                <a:r>
                  <a:rPr lang="en-US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sym typeface="Symbol"/>
                  </a:rPr>
                  <a:t> – NP – D1 – </a:t>
                </a:r>
                <a:r>
                  <a:rPr lang="en-US" dirty="0" smtClean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sym typeface="Symbol"/>
                  </a:rPr>
                  <a:t>D2 – C5).</a:t>
                </a:r>
                <a:r>
                  <a:rPr lang="en-US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sym typeface="Symbol"/>
                  </a:rPr>
                  <a:t>K + (1 + k1).D1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736" y="1000585"/>
                <a:ext cx="7388064" cy="661912"/>
              </a:xfrm>
              <a:prstGeom prst="rect">
                <a:avLst/>
              </a:prstGeom>
              <a:blipFill rotWithShape="1">
                <a:blip r:embed="rId3"/>
                <a:stretch>
                  <a:fillRect b="-3540"/>
                </a:stretch>
              </a:blipFill>
              <a:ln>
                <a:solidFill>
                  <a:schemeClr val="accent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36534" y="1927215"/>
                <a:ext cx="8226466" cy="673570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>
                  <a:tabLst>
                    <a:tab pos="736600" algn="l"/>
                  </a:tabLs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d</m:t>
                        </m:r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NP</m:t>
                        </m:r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dt</m:t>
                        </m:r>
                      </m:den>
                    </m:f>
                    <m:r>
                      <a: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rPr>
                      <m:t>k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rPr>
                      <m:t>1.</m:t>
                    </m:r>
                    <m:r>
                      <m:rPr>
                        <m:sty m:val="p"/>
                      </m:rPr>
                      <a: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rPr>
                      <m:t>D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rPr>
                      <m:t>1 −</m:t>
                    </m:r>
                    <m:r>
                      <m:rPr>
                        <m:nor/>
                      </m:rPr>
                      <a:rPr lang="en-US" dirty="0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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rPr>
                      <m:t>2.</m:t>
                    </m:r>
                    <m:r>
                      <m:rPr>
                        <m:sty m:val="p"/>
                      </m:rPr>
                      <a: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NP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.</m:t>
                    </m:r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 pitchFamily="18" charset="0"/>
                            <a:sym typeface="Symbol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  <a:sym typeface="Symbol"/>
                          </a:rPr>
                          <m:t>P</m:t>
                        </m:r>
                        <m:r>
                          <m:rPr>
                            <m:sty m:val="p"/>
                          </m:rPr>
                          <a:rPr lang="en-US" baseline="-25000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  <a:sym typeface="Symbol"/>
                          </a:rPr>
                          <m:t>T</m:t>
                        </m:r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  <a:sym typeface="Symbol"/>
                          </a:rPr>
                          <m:t> −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  <a:sym typeface="Symbol"/>
                          </a:rPr>
                          <m:t>D</m:t>
                        </m:r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  <a:sym typeface="Symbol"/>
                          </a:rPr>
                          <m:t>2</m:t>
                        </m:r>
                      </m:e>
                    </m:d>
                    <m:r>
                      <a: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+ 2.</m:t>
                    </m:r>
                    <m:r>
                      <m:rPr>
                        <m:sty m:val="p"/>
                      </m:rPr>
                      <a: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D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2 −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kon</m:t>
                    </m:r>
                    <m:r>
                      <a:rPr lang="en-US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.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NP</m:t>
                    </m:r>
                    <m:r>
                      <a:rPr lang="en-US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.(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pT</m:t>
                    </m:r>
                    <m:r>
                      <a:rPr lang="en-US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 −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C</m:t>
                    </m:r>
                    <m:r>
                      <a:rPr lang="en-US" b="0" i="0" smtClean="0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5</m:t>
                    </m:r>
                    <m:r>
                      <a:rPr lang="en-US">
                        <a:solidFill>
                          <a:srgbClr val="FF0000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+ </a:t>
                </a:r>
                <a:r>
                  <a:rPr lang="en-US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koff.C5</a:t>
                </a:r>
                <a:endParaRPr lang="en-US" dirty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534" y="1927215"/>
                <a:ext cx="8226466" cy="67357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accent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43087" y="2819007"/>
                <a:ext cx="6695913" cy="61997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ctr"/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d</m:t>
                          </m:r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D</m:t>
                          </m:r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dt</m:t>
                          </m:r>
                        </m:den>
                      </m:f>
                      <m:r>
                        <a:rPr lang="en-US">
                          <a:solidFill>
                            <a:schemeClr val="tx1"/>
                          </a:solidFill>
                          <a:latin typeface="Cambria Math"/>
                        </a:rPr>
                        <m:t>= </m:t>
                      </m:r>
                      <m:r>
                        <a:rPr lang="en-US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1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N</m:t>
                          </m:r>
                          <m:r>
                            <m:rPr>
                              <m:sty m:val="p"/>
                            </m:rPr>
                            <a:rPr lang="en-US" baseline="-2500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T</m:t>
                          </m:r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 −</m:t>
                          </m:r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NP</m:t>
                          </m:r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 −</m:t>
                          </m:r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D</m:t>
                          </m:r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1 −</m:t>
                          </m:r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D</m:t>
                          </m:r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2 −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C</m:t>
                          </m:r>
                          <m: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5</m:t>
                          </m:r>
                        </m:e>
                      </m:d>
                      <m:r>
                        <a:rPr lang="en-US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K</m:t>
                      </m:r>
                      <m:r>
                        <a:rPr lang="en-US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 −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dPr>
                        <m:e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1+</m:t>
                          </m:r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k</m:t>
                          </m:r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1</m:t>
                          </m:r>
                        </m:e>
                      </m:d>
                      <m:r>
                        <a:rPr lang="en-US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D</m:t>
                      </m:r>
                      <m:r>
                        <a:rPr lang="en-US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1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087" y="2819007"/>
                <a:ext cx="6695913" cy="61997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chemeClr val="accent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33400" y="3703285"/>
                <a:ext cx="4572000" cy="49770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ctr"/>
              </a:lstStyle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d</m:t>
                        </m:r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D</m:t>
                        </m:r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2)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itchFamily="18" charset="0"/>
                            <a:ea typeface="Cambria Math" pitchFamily="18" charset="0"/>
                          </a:rPr>
                          <m:t>dt</m:t>
                        </m:r>
                      </m:den>
                    </m:f>
                    <m:r>
                      <a: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</a:rPr>
                      <m:t>= 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2.</m:t>
                    </m:r>
                    <m:r>
                      <m:rPr>
                        <m:sty m:val="p"/>
                      </m:rPr>
                      <a: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NP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(</m:t>
                    </m:r>
                    <m:r>
                      <m:rPr>
                        <m:sty m:val="p"/>
                      </m:rPr>
                      <a: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PT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 −</m:t>
                    </m:r>
                    <m:r>
                      <m:rPr>
                        <m:sty m:val="p"/>
                      </m:rPr>
                      <a: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D</m:t>
                    </m:r>
                    <m:r>
                      <a:rPr lang="en-US">
                        <a:solidFill>
                          <a:schemeClr val="tx1"/>
                        </a:solidFill>
                        <a:latin typeface="Cambria Math" pitchFamily="18" charset="0"/>
                        <a:ea typeface="Cambria Math" pitchFamily="18" charset="0"/>
                        <a:sym typeface="Symbol"/>
                      </a:rPr>
                      <m:t>2)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 – (</a:t>
                </a:r>
                <a:r>
                  <a:rPr lang="en-US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sym typeface="Symbol"/>
                  </a:rPr>
                  <a:t>2 + k2</a:t>
                </a:r>
                <a:r>
                  <a:rPr lang="en-US" dirty="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</a:rPr>
                  <a:t>).D2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3703285"/>
                <a:ext cx="4572000" cy="497700"/>
              </a:xfrm>
              <a:prstGeom prst="rect">
                <a:avLst/>
              </a:prstGeom>
              <a:blipFill rotWithShape="1">
                <a:blip r:embed="rId6"/>
                <a:stretch>
                  <a:fillRect b="-3488"/>
                </a:stretch>
              </a:blipFill>
              <a:ln>
                <a:solidFill>
                  <a:schemeClr val="accent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64125" y="4465285"/>
                <a:ext cx="4087209" cy="497700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ctr">
                  <a:tabLst>
                    <a:tab pos="736600" algn="l"/>
                  </a:tabLst>
                  <a:defRPr i="1">
                    <a:solidFill>
                      <a:schemeClr val="tx1"/>
                    </a:solidFill>
                    <a:latin typeface="Cambria Math"/>
                  </a:defRPr>
                </a:lvl1pPr>
              </a:lstStyle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d</m:t>
                        </m:r>
                        <m:r>
                          <a:rPr lang="en-US">
                            <a:latin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C</m:t>
                        </m:r>
                        <m:r>
                          <a:rPr lang="en-US">
                            <a:latin typeface="Cambria Math"/>
                          </a:rPr>
                          <m:t>5)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dt</m:t>
                        </m:r>
                      </m:den>
                    </m:f>
                    <m:r>
                      <a:rPr lang="en-US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kon</m:t>
                    </m:r>
                    <m:r>
                      <a:rPr lang="en-US">
                        <a:latin typeface="Cambria Math"/>
                      </a:rPr>
                      <m:t>.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NP</m:t>
                    </m:r>
                    <m:r>
                      <a:rPr lang="en-US"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pT</m:t>
                    </m:r>
                    <m:r>
                      <a:rPr lang="en-US">
                        <a:latin typeface="Cambria Math"/>
                      </a:rPr>
                      <m:t> −</m:t>
                    </m:r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C</m:t>
                    </m:r>
                    <m:r>
                      <a:rPr lang="en-US">
                        <a:latin typeface="Cambria Math"/>
                      </a:rPr>
                      <m:t>5)</m:t>
                    </m:r>
                  </m:oMath>
                </a14:m>
                <a:r>
                  <a:rPr lang="en-US" dirty="0" smtClean="0"/>
                  <a:t> -</a:t>
                </a:r>
                <a:r>
                  <a:rPr lang="en-US" i="0" dirty="0" smtClean="0"/>
                  <a:t> </a:t>
                </a:r>
                <a:r>
                  <a:rPr lang="en-US" i="0" dirty="0"/>
                  <a:t>koff.C5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125" y="4465285"/>
                <a:ext cx="4087209" cy="497700"/>
              </a:xfrm>
              <a:prstGeom prst="rect">
                <a:avLst/>
              </a:prstGeom>
              <a:blipFill rotWithShape="1">
                <a:blip r:embed="rId7"/>
                <a:stretch>
                  <a:fillRect b="-3488"/>
                </a:stretch>
              </a:blipFill>
              <a:ln>
                <a:solidFill>
                  <a:schemeClr val="accent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911436" y="76200"/>
            <a:ext cx="31303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u="sng" dirty="0" smtClean="0"/>
              <a:t>ODEs of the circuit</a:t>
            </a:r>
            <a:endParaRPr lang="en-US" sz="3000" b="1" u="sng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45380" y="5191585"/>
                <a:ext cx="3267754" cy="904415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d</m:t>
                          </m:r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G</m:t>
                          </m:r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dt</m:t>
                          </m:r>
                        </m:den>
                      </m:f>
                      <m:r>
                        <a:rPr lang="en-US">
                          <a:solidFill>
                            <a:schemeClr val="tx1"/>
                          </a:solidFill>
                          <a:latin typeface="Cambria Math"/>
                        </a:rPr>
                        <m:t>= </m:t>
                      </m:r>
                      <m:r>
                        <a:rPr lang="en-US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2.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NP</m:t>
                              </m:r>
                            </m:e>
                          </m:d>
                          <m:r>
                            <a:rPr lang="en-US" b="0" i="1" baseline="3000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8</m:t>
                          </m:r>
                        </m:num>
                        <m:den>
                          <m:r>
                            <a:rPr lang="en-US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1+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</m:ctrlPr>
                                </m:fPr>
                                <m:num>
                                  <m:r>
                                    <a:rPr lang="en-US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𝑁𝑃</m:t>
                                  </m:r>
                                </m:num>
                                <m:den>
                                  <m:r>
                                    <a:rPr lang="en-US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2</m:t>
                                  </m:r>
                                </m:den>
                              </m:f>
                            </m:e>
                          </m:d>
                          <m:r>
                            <a:rPr lang="en-US" b="0" i="1" baseline="30000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  <m:t>8</m:t>
                          </m:r>
                        </m:den>
                      </m:f>
                      <m:r>
                        <a:rPr lang="en-US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− 3.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G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380" y="5191585"/>
                <a:ext cx="3267754" cy="90441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solidFill>
                  <a:schemeClr val="accent1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915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886200"/>
            <a:ext cx="8153400" cy="269557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62000"/>
            <a:ext cx="8153400" cy="29718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89907" y="76200"/>
            <a:ext cx="534909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u="sng" dirty="0" smtClean="0"/>
              <a:t>Retroactivity and its attenuation</a:t>
            </a:r>
            <a:endParaRPr lang="en-US" sz="3000" b="1" baseline="300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752600" y="1981200"/>
            <a:ext cx="762000" cy="117029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1551296" y="5334000"/>
            <a:ext cx="533400" cy="76200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133600" y="3090446"/>
            <a:ext cx="19440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Increase</a:t>
            </a:r>
            <a:r>
              <a:rPr lang="en-US" sz="1600" b="1" dirty="0" smtClean="0"/>
              <a:t> in </a:t>
            </a:r>
            <a:r>
              <a:rPr lang="en-US" sz="1600" b="1" u="sng" dirty="0" smtClean="0"/>
              <a:t>Load (</a:t>
            </a:r>
            <a:r>
              <a:rPr lang="en-US" sz="1600" b="1" u="sng" dirty="0" err="1" smtClean="0"/>
              <a:t>pT</a:t>
            </a:r>
            <a:r>
              <a:rPr lang="en-US" sz="1600" b="1" u="sng" dirty="0" smtClean="0"/>
              <a:t>)</a:t>
            </a:r>
            <a:endParaRPr lang="en-US" sz="1600" b="1" u="sng" dirty="0"/>
          </a:p>
        </p:txBody>
      </p:sp>
      <p:sp>
        <p:nvSpPr>
          <p:cNvPr id="39" name="TextBox 38"/>
          <p:cNvSpPr txBox="1"/>
          <p:nvPr/>
        </p:nvSpPr>
        <p:spPr>
          <a:xfrm>
            <a:off x="2133600" y="5728648"/>
            <a:ext cx="419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Increase</a:t>
            </a:r>
            <a:r>
              <a:rPr lang="en-US" sz="1600" b="1" dirty="0" smtClean="0"/>
              <a:t> in S</a:t>
            </a:r>
            <a:r>
              <a:rPr lang="en-US" sz="1600" b="1" u="sng" dirty="0" smtClean="0"/>
              <a:t>ubstrate (N</a:t>
            </a:r>
            <a:r>
              <a:rPr lang="en-US" sz="1600" b="1" u="sng" baseline="-25000" dirty="0" smtClean="0"/>
              <a:t>T</a:t>
            </a:r>
            <a:r>
              <a:rPr lang="en-US" sz="1600" b="1" u="sng" dirty="0" smtClean="0"/>
              <a:t>)</a:t>
            </a:r>
            <a:r>
              <a:rPr lang="en-US" sz="1600" b="1" dirty="0" smtClean="0"/>
              <a:t> and </a:t>
            </a:r>
            <a:r>
              <a:rPr lang="en-US" sz="1600" b="1" u="sng" dirty="0" smtClean="0"/>
              <a:t>Negative </a:t>
            </a:r>
            <a:r>
              <a:rPr lang="en-US" sz="1600" b="1" u="sng" dirty="0"/>
              <a:t>F</a:t>
            </a:r>
            <a:r>
              <a:rPr lang="en-US" sz="1600" b="1" u="sng" dirty="0" smtClean="0"/>
              <a:t>eedback (P)</a:t>
            </a:r>
            <a:r>
              <a:rPr lang="en-US" sz="1600" b="1" dirty="0" smtClean="0"/>
              <a:t> with a </a:t>
            </a:r>
            <a:r>
              <a:rPr lang="en-US" sz="1600" b="1" u="sng" dirty="0" smtClean="0"/>
              <a:t>constant high Load</a:t>
            </a:r>
            <a:endParaRPr lang="en-US" sz="1600" b="1" u="sng" dirty="0"/>
          </a:p>
        </p:txBody>
      </p:sp>
    </p:spTree>
    <p:extLst>
      <p:ext uri="{BB962C8B-B14F-4D97-AF65-F5344CB8AC3E}">
        <p14:creationId xmlns:p14="http://schemas.microsoft.com/office/powerpoint/2010/main" val="291320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80"/>
          <p:cNvSpPr txBox="1">
            <a:spLocks noChangeArrowheads="1"/>
          </p:cNvSpPr>
          <p:nvPr/>
        </p:nvSpPr>
        <p:spPr bwMode="auto">
          <a:xfrm>
            <a:off x="2667000" y="0"/>
            <a:ext cx="376975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200" b="1" u="sng" dirty="0" smtClean="0"/>
              <a:t>A brief recap and overview</a:t>
            </a:r>
            <a:endParaRPr lang="en-US" sz="2200" b="1" u="sn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766227"/>
              </p:ext>
            </p:extLst>
          </p:nvPr>
        </p:nvGraphicFramePr>
        <p:xfrm>
          <a:off x="152400" y="832531"/>
          <a:ext cx="8814179" cy="4806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5789"/>
                <a:gridCol w="3610330"/>
                <a:gridCol w="2938060"/>
              </a:tblGrid>
              <a:tr h="50015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Past status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Process performed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Current status</a:t>
                      </a:r>
                      <a:endParaRPr lang="en-US" dirty="0"/>
                    </a:p>
                  </a:txBody>
                  <a:tcPr/>
                </a:tc>
              </a:tr>
              <a:tr h="863277">
                <a:tc>
                  <a:txBody>
                    <a:bodyPr/>
                    <a:lstStyle/>
                    <a:p>
                      <a:r>
                        <a:rPr lang="en-US" dirty="0" smtClean="0"/>
                        <a:t>Repressor system mutations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Decrease in promoter strength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Successfully cloned</a:t>
                      </a:r>
                      <a:endParaRPr lang="en-US" dirty="0"/>
                    </a:p>
                  </a:txBody>
                  <a:tcPr/>
                </a:tc>
              </a:tr>
              <a:tr h="500153">
                <a:tc>
                  <a:txBody>
                    <a:bodyPr/>
                    <a:lstStyle/>
                    <a:p>
                      <a:r>
                        <a:rPr lang="en-US" dirty="0" smtClean="0"/>
                        <a:t>NRI mutations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Decrease in promoter strength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Successfully cloned</a:t>
                      </a:r>
                      <a:endParaRPr lang="en-US" dirty="0"/>
                    </a:p>
                  </a:txBody>
                  <a:tcPr/>
                </a:tc>
              </a:tr>
              <a:tr h="500153"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Functionality tests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 parts individually tested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</a:t>
                      </a:r>
                      <a:r>
                        <a:rPr lang="en-US" baseline="0" dirty="0" smtClean="0"/>
                        <a:t> parts are functional</a:t>
                      </a:r>
                      <a:endParaRPr lang="en-US" dirty="0"/>
                    </a:p>
                  </a:txBody>
                  <a:tcPr/>
                </a:tc>
              </a:tr>
              <a:tr h="1061971">
                <a:tc>
                  <a:txBody>
                    <a:bodyPr/>
                    <a:lstStyle/>
                    <a:p>
                      <a:r>
                        <a:rPr lang="en-US" dirty="0" smtClean="0"/>
                        <a:t>Complete circuit not constructed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Sequential cloning of parts done to complete the circuit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Complete circuit constructed (but unstable in pACYC184)</a:t>
                      </a:r>
                      <a:endParaRPr lang="en-US" dirty="0"/>
                    </a:p>
                  </a:txBody>
                  <a:tcPr/>
                </a:tc>
              </a:tr>
              <a:tr h="1380562">
                <a:tc>
                  <a:txBody>
                    <a:bodyPr/>
                    <a:lstStyle/>
                    <a:p>
                      <a:r>
                        <a:rPr lang="en-US" dirty="0" smtClean="0"/>
                        <a:t>Microfluidics</a:t>
                      </a:r>
                      <a:r>
                        <a:rPr lang="en-US" baseline="0" dirty="0" smtClean="0"/>
                        <a:t> strategy designed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Obtained microscope, pumps,</a:t>
                      </a:r>
                      <a:r>
                        <a:rPr lang="en-US" baseline="0" dirty="0" smtClean="0"/>
                        <a:t> tubing and perfusion chambers for microfluidics and standardization process started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Microfluidics</a:t>
                      </a:r>
                      <a:r>
                        <a:rPr lang="en-US" baseline="0" dirty="0" smtClean="0"/>
                        <a:t> setup being tested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542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1990</TotalTime>
  <Words>1792</Words>
  <Application>Microsoft Office PowerPoint</Application>
  <PresentationFormat>On-screen Show (4:3)</PresentationFormat>
  <Paragraphs>626</Paragraphs>
  <Slides>34</Slides>
  <Notes>34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Kayzad</dc:creator>
  <cp:lastModifiedBy>Kayzad</cp:lastModifiedBy>
  <cp:revision>372</cp:revision>
  <dcterms:created xsi:type="dcterms:W3CDTF">2006-08-16T00:00:00Z</dcterms:created>
  <dcterms:modified xsi:type="dcterms:W3CDTF">2011-10-21T15:57:13Z</dcterms:modified>
</cp:coreProperties>
</file>