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86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86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11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43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39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0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49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67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88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16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15A89-6BBE-4E5D-8601-64B37D47C4EA}" type="datetimeFigureOut">
              <a:rPr lang="en-US" smtClean="0"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65234-974B-49D7-9CFE-BA8EDA307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3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9812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GOLC</a:t>
            </a:r>
            <a:br>
              <a:rPr lang="en-US" sz="6600" b="1" dirty="0" smtClean="0">
                <a:latin typeface="Comic Sans MS" pitchFamily="66" charset="0"/>
              </a:rPr>
            </a:br>
            <a:r>
              <a:rPr lang="en-US" sz="6600" b="1" dirty="0" smtClean="0">
                <a:latin typeface="Comic Sans MS" pitchFamily="66" charset="0"/>
              </a:rPr>
              <a:t>UTC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Jim Henry</a:t>
            </a:r>
          </a:p>
          <a:p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University of Tennessee at Chattanooga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5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077200" cy="4419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2 Modes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</a:t>
            </a:r>
            <a:r>
              <a:rPr lang="en-US" sz="4000" dirty="0" err="1" smtClean="0">
                <a:solidFill>
                  <a:schemeClr val="tx1"/>
                </a:solidFill>
                <a:latin typeface="Comic Sans MS" pitchFamily="66" charset="0"/>
              </a:rPr>
              <a:t>LabVIEW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Remote Panels</a:t>
            </a:r>
          </a:p>
          <a:p>
            <a:pPr algn="l"/>
            <a:endParaRPr lang="en-US" sz="4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DB-driven</a:t>
            </a:r>
          </a:p>
          <a:p>
            <a:pPr algn="l"/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2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077200" cy="4419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2 Modes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</a:t>
            </a:r>
            <a:r>
              <a:rPr lang="en-US" sz="4000" dirty="0" err="1" smtClean="0">
                <a:solidFill>
                  <a:schemeClr val="tx1"/>
                </a:solidFill>
                <a:latin typeface="Comic Sans MS" pitchFamily="66" charset="0"/>
              </a:rPr>
              <a:t>LabVIEW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Remote Panels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http://flow.engr.utc.edu:443/LRC-Step.htm</a:t>
            </a:r>
          </a:p>
          <a:p>
            <a:pPr algn="l"/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8" y="823913"/>
            <a:ext cx="6767512" cy="5961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404938"/>
            <a:ext cx="8066087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 rot="949620">
            <a:off x="2101996" y="3052502"/>
            <a:ext cx="2438400" cy="12247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576"/>
            <a:ext cx="7918450" cy="6879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0584202">
            <a:off x="3028476" y="4088788"/>
            <a:ext cx="5737464" cy="18158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Side note:  Colton-2003</a:t>
            </a:r>
          </a:p>
          <a:p>
            <a:r>
              <a:rPr lang="en-US" sz="2800" dirty="0" smtClean="0">
                <a:latin typeface="Comic Sans MS" pitchFamily="66" charset="0"/>
              </a:rPr>
              <a:t>“It’s the richness of transient behavior that can be seen in these experiments.”</a:t>
            </a:r>
            <a:endParaRPr lang="en-US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51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077200" cy="4419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2 Modes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Data-Base Driven</a:t>
            </a:r>
            <a:endParaRPr lang="en-US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509588"/>
            <a:ext cx="7246937" cy="583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655526"/>
            <a:ext cx="6900862" cy="5841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342596"/>
            <a:ext cx="7246937" cy="617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78" y="290141"/>
            <a:ext cx="7510034" cy="5599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4" y="4267200"/>
            <a:ext cx="828589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untitled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881" y="655526"/>
            <a:ext cx="7703511" cy="513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 rot="20584202">
            <a:off x="3028476" y="4088788"/>
            <a:ext cx="5737464" cy="18158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Side note:  Colton-2003</a:t>
            </a:r>
          </a:p>
          <a:p>
            <a:r>
              <a:rPr lang="en-US" sz="2800" dirty="0" smtClean="0">
                <a:latin typeface="Comic Sans MS" pitchFamily="66" charset="0"/>
              </a:rPr>
              <a:t>“It’s the richness of transient behavior that can be seen in these experiments.”</a:t>
            </a:r>
            <a:endParaRPr lang="en-US" sz="2800" dirty="0">
              <a:latin typeface="Comic Sans MS" pitchFamily="66" charset="0"/>
            </a:endParaRPr>
          </a:p>
        </p:txBody>
      </p:sp>
      <p:pic>
        <p:nvPicPr>
          <p:cNvPr id="13" name="Picture 8" descr="class-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313" y="655526"/>
            <a:ext cx="7262962" cy="545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871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077200" cy="4419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Thanks to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Tennessee Taxpayers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UTC Students</a:t>
            </a:r>
          </a:p>
          <a:p>
            <a:pPr algn="l"/>
            <a:r>
              <a:rPr lang="en-US" sz="4000" smtClean="0">
                <a:solidFill>
                  <a:schemeClr val="tx1"/>
                </a:solidFill>
                <a:latin typeface="Comic Sans MS" pitchFamily="66" charset="0"/>
              </a:rPr>
              <a:t>-- National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Instruments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NSF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EIF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NATO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-- Boeing</a:t>
            </a:r>
            <a:endParaRPr lang="en-US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83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9812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GOLC</a:t>
            </a:r>
            <a:br>
              <a:rPr lang="en-US" sz="6600" b="1" dirty="0" smtClean="0">
                <a:latin typeface="Comic Sans MS" pitchFamily="66" charset="0"/>
              </a:rPr>
            </a:br>
            <a:r>
              <a:rPr lang="en-US" sz="6600" b="1" dirty="0" smtClean="0">
                <a:latin typeface="Comic Sans MS" pitchFamily="66" charset="0"/>
              </a:rPr>
              <a:t>UTC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19400"/>
            <a:ext cx="7772400" cy="28194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Comic Sans MS" pitchFamily="66" charset="0"/>
              </a:rPr>
              <a:t>--Features, Philosophy, …</a:t>
            </a:r>
          </a:p>
          <a:p>
            <a:pPr algn="l"/>
            <a:r>
              <a:rPr lang="en-US" sz="4800" dirty="0" smtClean="0">
                <a:solidFill>
                  <a:schemeClr val="tx1"/>
                </a:solidFill>
                <a:latin typeface="Comic Sans MS" pitchFamily="66" charset="0"/>
              </a:rPr>
              <a:t>--Examples</a:t>
            </a:r>
          </a:p>
          <a:p>
            <a:pPr algn="l"/>
            <a:r>
              <a:rPr lang="en-US" sz="4800" dirty="0" smtClean="0">
                <a:solidFill>
                  <a:schemeClr val="tx1"/>
                </a:solidFill>
                <a:latin typeface="Comic Sans MS" pitchFamily="66" charset="0"/>
              </a:rPr>
              <a:t>--All this on the web at</a:t>
            </a:r>
            <a:endParaRPr lang="en-US" sz="4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88758" y="4800600"/>
            <a:ext cx="8610600" cy="9906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400" dirty="0" smtClean="0">
                <a:solidFill>
                  <a:srgbClr val="FF0000"/>
                </a:solidFill>
                <a:latin typeface="Comic Sans MS" pitchFamily="66" charset="0"/>
              </a:rPr>
              <a:t>http://chem.engr.utc.edu/GOLC</a:t>
            </a:r>
            <a:endParaRPr lang="en-U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52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9812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GOLC</a:t>
            </a:r>
            <a:br>
              <a:rPr lang="en-US" sz="6600" b="1" dirty="0" smtClean="0">
                <a:latin typeface="Comic Sans MS" pitchFamily="66" charset="0"/>
              </a:rPr>
            </a:br>
            <a:r>
              <a:rPr lang="en-US" sz="6600" b="1" dirty="0" smtClean="0">
                <a:latin typeface="Comic Sans MS" pitchFamily="66" charset="0"/>
              </a:rPr>
              <a:t>UTC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19400"/>
            <a:ext cx="7772400" cy="28194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Comic Sans MS" pitchFamily="66" charset="0"/>
              </a:rPr>
              <a:t>--Features, Philosophy, …</a:t>
            </a:r>
          </a:p>
          <a:p>
            <a:pPr algn="l"/>
            <a:r>
              <a:rPr lang="en-US" sz="4800" dirty="0" smtClean="0">
                <a:solidFill>
                  <a:schemeClr val="tx1"/>
                </a:solidFill>
                <a:latin typeface="Comic Sans MS" pitchFamily="66" charset="0"/>
              </a:rPr>
              <a:t>--Examples</a:t>
            </a:r>
          </a:p>
          <a:p>
            <a:pPr algn="l"/>
            <a:r>
              <a:rPr lang="en-US" sz="4800" dirty="0" smtClean="0">
                <a:solidFill>
                  <a:schemeClr val="tx1"/>
                </a:solidFill>
                <a:latin typeface="Comic Sans MS" pitchFamily="66" charset="0"/>
              </a:rPr>
              <a:t>--All this on the web at</a:t>
            </a:r>
            <a:endParaRPr lang="en-US" sz="4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88758" y="4800600"/>
            <a:ext cx="8610600" cy="9906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400" dirty="0" smtClean="0">
                <a:solidFill>
                  <a:srgbClr val="FF0000"/>
                </a:solidFill>
                <a:latin typeface="Comic Sans MS" pitchFamily="66" charset="0"/>
              </a:rPr>
              <a:t>http://chem.engr.utc.edu/GOLC</a:t>
            </a:r>
            <a:endParaRPr lang="en-U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1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057400"/>
            <a:ext cx="8696960" cy="41910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UTC’s Focus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Applications in engineering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Operation of equipment</a:t>
            </a:r>
          </a:p>
          <a:p>
            <a:pPr algn="l"/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	Less so about fundamentals, 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                 per se</a:t>
            </a:r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57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3733800" cy="4419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4000" b="1" u="sng" dirty="0" smtClean="0">
                <a:solidFill>
                  <a:schemeClr val="tx1"/>
                </a:solidFill>
                <a:latin typeface="Comic Sans MS" pitchFamily="66" charset="0"/>
              </a:rPr>
              <a:t>Controls Systems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Pressure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Voltage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Speed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Level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Flow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Temperature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2960" y="1981200"/>
            <a:ext cx="37338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000" b="1" u="sng" dirty="0" smtClean="0">
                <a:solidFill>
                  <a:schemeClr val="tx1"/>
                </a:solidFill>
                <a:latin typeface="Comic Sans MS" pitchFamily="66" charset="0"/>
              </a:rPr>
              <a:t>Chemical </a:t>
            </a:r>
            <a:r>
              <a:rPr lang="en-US" sz="4000" b="1" u="sng" dirty="0" err="1" smtClean="0">
                <a:solidFill>
                  <a:schemeClr val="tx1"/>
                </a:solidFill>
                <a:latin typeface="Comic Sans MS" pitchFamily="66" charset="0"/>
              </a:rPr>
              <a:t>Eng’g</a:t>
            </a:r>
            <a:endParaRPr lang="en-US" sz="4000" b="1" u="sng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Distillation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Pressure Swing  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 adsorption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PEM Fuel Cell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Drying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Packed bed 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 absorption</a:t>
            </a:r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72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4191000" cy="4419600"/>
          </a:xfrm>
        </p:spPr>
        <p:txBody>
          <a:bodyPr>
            <a:normAutofit fontScale="92500"/>
          </a:bodyPr>
          <a:lstStyle/>
          <a:p>
            <a:pPr algn="l"/>
            <a:r>
              <a:rPr lang="en-US" sz="4000" b="1" u="sng" dirty="0" smtClean="0">
                <a:solidFill>
                  <a:schemeClr val="tx1"/>
                </a:solidFill>
                <a:latin typeface="Comic Sans MS" pitchFamily="66" charset="0"/>
              </a:rPr>
              <a:t>Mechanical </a:t>
            </a:r>
            <a:r>
              <a:rPr lang="en-US" sz="4000" b="1" u="sng" dirty="0" err="1" smtClean="0">
                <a:solidFill>
                  <a:schemeClr val="tx1"/>
                </a:solidFill>
                <a:latin typeface="Comic Sans MS" pitchFamily="66" charset="0"/>
              </a:rPr>
              <a:t>Eng’g</a:t>
            </a:r>
            <a:endParaRPr lang="en-US" sz="4000" b="1" u="sng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Heat exchanger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Vibrations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Slider-crank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HVAC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Journal Bearing</a:t>
            </a:r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2960" y="1981200"/>
            <a:ext cx="37338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000" b="1" u="sng" dirty="0" smtClean="0">
                <a:solidFill>
                  <a:schemeClr val="tx1"/>
                </a:solidFill>
                <a:latin typeface="Comic Sans MS" pitchFamily="66" charset="0"/>
              </a:rPr>
              <a:t>Electrical </a:t>
            </a:r>
            <a:r>
              <a:rPr lang="en-US" sz="4000" b="1" u="sng" dirty="0" err="1" smtClean="0">
                <a:solidFill>
                  <a:schemeClr val="tx1"/>
                </a:solidFill>
                <a:latin typeface="Comic Sans MS" pitchFamily="66" charset="0"/>
              </a:rPr>
              <a:t>Eng’g</a:t>
            </a:r>
            <a:endParaRPr lang="en-US" sz="4000" b="1" u="sng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Variable-speed 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 3-phase 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 motor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DC, self-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excited 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generator</a:t>
            </a:r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95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077200" cy="4419600"/>
          </a:xfrm>
        </p:spPr>
        <p:txBody>
          <a:bodyPr>
            <a:normAutofit/>
          </a:bodyPr>
          <a:lstStyle/>
          <a:p>
            <a:pPr algn="l"/>
            <a:r>
              <a:rPr lang="en-US" sz="4000" b="1" u="sng" dirty="0" smtClean="0">
                <a:solidFill>
                  <a:schemeClr val="tx1"/>
                </a:solidFill>
                <a:latin typeface="Comic Sans MS" pitchFamily="66" charset="0"/>
              </a:rPr>
              <a:t>Features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Users first-come, first served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Simultaneous real-time shared 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       viewing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History of experiments saved</a:t>
            </a:r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20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077200" cy="4419600"/>
          </a:xfrm>
        </p:spPr>
        <p:txBody>
          <a:bodyPr>
            <a:normAutofit/>
          </a:bodyPr>
          <a:lstStyle/>
          <a:p>
            <a:pPr algn="l"/>
            <a:r>
              <a:rPr lang="en-US" sz="4000" b="1" u="sng" dirty="0" smtClean="0">
                <a:solidFill>
                  <a:schemeClr val="tx1"/>
                </a:solidFill>
                <a:latin typeface="Comic Sans MS" pitchFamily="66" charset="0"/>
              </a:rPr>
              <a:t>Features (2)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“Password” needed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      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GOLC-EMCS</a:t>
            </a:r>
          </a:p>
          <a:p>
            <a:pPr algn="l"/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4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077200" cy="4419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Usage history includes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USA, Canada, Mexico, Australia, Germany, Romania, Armenia, </a:t>
            </a:r>
            <a:r>
              <a:rPr lang="en-US" sz="4000" dirty="0" err="1" smtClean="0">
                <a:solidFill>
                  <a:schemeClr val="tx1"/>
                </a:solidFill>
                <a:latin typeface="Comic Sans MS" pitchFamily="66" charset="0"/>
              </a:rPr>
              <a:t>Diponegoro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, ISS, ...</a:t>
            </a:r>
          </a:p>
          <a:p>
            <a:pPr algn="l"/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73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371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UTC Remote Labs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077200" cy="4419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Philosophy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Provide a menu of experiments for engineering schools worldwide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Particularly developing schools and regions</a:t>
            </a:r>
          </a:p>
          <a:p>
            <a:pPr algn="l"/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05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268</Words>
  <Application>Microsoft Office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GOLC UTC</vt:lpstr>
      <vt:lpstr>GOLC UTC</vt:lpstr>
      <vt:lpstr>UTC Remote Labs</vt:lpstr>
      <vt:lpstr>UTC Remote Labs</vt:lpstr>
      <vt:lpstr>UTC Remote Labs</vt:lpstr>
      <vt:lpstr>UTC Remote Labs</vt:lpstr>
      <vt:lpstr>UTC Remote Labs</vt:lpstr>
      <vt:lpstr>UTC Remote Labs</vt:lpstr>
      <vt:lpstr>UTC Remote Labs</vt:lpstr>
      <vt:lpstr>UTC Remote Labs</vt:lpstr>
      <vt:lpstr>UTC Remote Labs</vt:lpstr>
      <vt:lpstr>UTC Remote Labs</vt:lpstr>
      <vt:lpstr>UTC Remote Labs</vt:lpstr>
      <vt:lpstr>GOLC UTC</vt:lpstr>
    </vt:vector>
  </TitlesOfParts>
  <Company>UTC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GOLC UTC</dc:title>
  <dc:creator>Jim Henry</dc:creator>
  <cp:lastModifiedBy>Jim Henry</cp:lastModifiedBy>
  <cp:revision>17</cp:revision>
  <dcterms:created xsi:type="dcterms:W3CDTF">2011-02-07T03:32:28Z</dcterms:created>
  <dcterms:modified xsi:type="dcterms:W3CDTF">2011-02-07T11:48:41Z</dcterms:modified>
</cp:coreProperties>
</file>