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8" r:id="rId2"/>
    <p:sldId id="406" r:id="rId3"/>
    <p:sldId id="420" r:id="rId4"/>
    <p:sldId id="419" r:id="rId5"/>
    <p:sldId id="408" r:id="rId6"/>
    <p:sldId id="409" r:id="rId7"/>
    <p:sldId id="403" r:id="rId8"/>
    <p:sldId id="410" r:id="rId9"/>
    <p:sldId id="411" r:id="rId10"/>
    <p:sldId id="402" r:id="rId11"/>
    <p:sldId id="417" r:id="rId12"/>
    <p:sldId id="414" r:id="rId13"/>
    <p:sldId id="412" r:id="rId14"/>
    <p:sldId id="415" r:id="rId15"/>
    <p:sldId id="416" r:id="rId16"/>
    <p:sldId id="413" r:id="rId17"/>
    <p:sldId id="418" r:id="rId18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775F55"/>
    <a:srgbClr val="94B6D2"/>
    <a:srgbClr val="DD804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22593" autoAdjust="0"/>
    <p:restoredTop sz="94721" autoAdjust="0"/>
  </p:normalViewPr>
  <p:slideViewPr>
    <p:cSldViewPr>
      <p:cViewPr varScale="1">
        <p:scale>
          <a:sx n="65" d="100"/>
          <a:sy n="65" d="100"/>
        </p:scale>
        <p:origin x="-28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1968" y="-108"/>
      </p:cViewPr>
      <p:guideLst>
        <p:guide orient="horz" pos="3223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r>
              <a:rPr lang="de-DE" dirty="0" smtClean="0"/>
              <a:t>Center </a:t>
            </a:r>
            <a:r>
              <a:rPr lang="de-DE" dirty="0" err="1" smtClean="0"/>
              <a:t>of</a:t>
            </a:r>
            <a:r>
              <a:rPr lang="de-DE" dirty="0" smtClean="0"/>
              <a:t> Competence in Online Labs </a:t>
            </a:r>
            <a:r>
              <a:rPr lang="de-DE" dirty="0" err="1" smtClean="0"/>
              <a:t>and</a:t>
            </a:r>
            <a:r>
              <a:rPr lang="de-DE" dirty="0" smtClean="0"/>
              <a:t> Open Learning</a:t>
            </a:r>
            <a:endParaRPr lang="de-D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66A02F6-3874-48E1-9726-B71ED028FA19}" type="datetimeFigureOut">
              <a:rPr lang="de-DE" smtClean="0"/>
              <a:pPr/>
              <a:t>07.02.2011</a:t>
            </a:fld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r>
              <a:rPr lang="de-DE" dirty="0" smtClean="0"/>
              <a:t>CCOL Villach, Austria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C535920C-6415-4DA5-B2BC-A1E2C2A6E15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1F8FE40E-2EE2-4DDD-8D07-7CDFB3EA744E}" type="datetimeFigureOut">
              <a:rPr lang="de-DE" smtClean="0"/>
              <a:pPr/>
              <a:t>07.02.2011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F05FCD16-6C03-4BBC-9DB6-0785B2CB9D2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COL Presentation - Title">
    <p:bg>
      <p:bgPr>
        <a:blipFill dpi="0" rotWithShape="1">
          <a:blip r:embed="rId2" cstate="print">
            <a:alphaModFix amt="10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0" y="-428652"/>
            <a:ext cx="9144000" cy="30718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85720" y="3000372"/>
            <a:ext cx="8643998" cy="1470025"/>
          </a:xfrm>
        </p:spPr>
        <p:txBody>
          <a:bodyPr/>
          <a:lstStyle>
            <a:lvl1pPr algn="l">
              <a:defRPr sz="4000" b="0">
                <a:solidFill>
                  <a:srgbClr val="775F55"/>
                </a:solidFill>
                <a:latin typeface="Lucida Sans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9" name="Rechteck 8"/>
          <p:cNvSpPr/>
          <p:nvPr userDrawn="1"/>
        </p:nvSpPr>
        <p:spPr>
          <a:xfrm>
            <a:off x="0" y="1500174"/>
            <a:ext cx="1000100" cy="785818"/>
          </a:xfrm>
          <a:prstGeom prst="rect">
            <a:avLst/>
          </a:prstGeom>
          <a:solidFill>
            <a:srgbClr val="DD8047"/>
          </a:solidFill>
          <a:ln w="0"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 userDrawn="1"/>
        </p:nvSpPr>
        <p:spPr>
          <a:xfrm>
            <a:off x="1071538" y="1500174"/>
            <a:ext cx="8072462" cy="785818"/>
          </a:xfrm>
          <a:prstGeom prst="rect">
            <a:avLst/>
          </a:prstGeom>
          <a:solidFill>
            <a:srgbClr val="94B6D2"/>
          </a:solidFill>
          <a:ln w="0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1071538" y="1500174"/>
            <a:ext cx="4635081" cy="391252"/>
          </a:xfrm>
        </p:spPr>
        <p:txBody>
          <a:bodyPr>
            <a:noAutofit/>
          </a:bodyPr>
          <a:lstStyle>
            <a:lvl1pPr>
              <a:defRPr sz="2000">
                <a:solidFill>
                  <a:schemeClr val="tx1"/>
                </a:solidFill>
                <a:latin typeface="Lucida Sans" pitchFamily="34" charset="0"/>
              </a:defRPr>
            </a:lvl1pPr>
          </a:lstStyle>
          <a:p>
            <a:pPr lvl="0"/>
            <a:r>
              <a:rPr lang="de-DE" dirty="0" smtClean="0"/>
              <a:t>Name</a:t>
            </a:r>
            <a:endParaRPr lang="de-DE" dirty="0"/>
          </a:p>
        </p:txBody>
      </p:sp>
      <p:pic>
        <p:nvPicPr>
          <p:cNvPr id="11" name="Picture 10" descr="golc_logo1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929322" y="214290"/>
            <a:ext cx="2838450" cy="9334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 durch Klicken einfuegen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-32" y="6429395"/>
            <a:ext cx="785786" cy="21431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967391C-7982-442E-87F4-C36DA480DE43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7" name="Picture 6" descr="golc_logo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081833" y="142852"/>
            <a:ext cx="2062167" cy="678162"/>
          </a:xfrm>
          <a:prstGeom prst="rect">
            <a:avLst/>
          </a:prstGeom>
        </p:spPr>
      </p:pic>
      <p:sp>
        <p:nvSpPr>
          <p:cNvPr id="8" name="Textfeld 7"/>
          <p:cNvSpPr txBox="1"/>
          <p:nvPr userDrawn="1"/>
        </p:nvSpPr>
        <p:spPr>
          <a:xfrm>
            <a:off x="2915816" y="6581001"/>
            <a:ext cx="21348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GOLC Meeting Cambridge MA</a:t>
            </a:r>
          </a:p>
        </p:txBody>
      </p:sp>
      <p:sp>
        <p:nvSpPr>
          <p:cNvPr id="9" name="Textfeld 8"/>
          <p:cNvSpPr txBox="1"/>
          <p:nvPr userDrawn="1"/>
        </p:nvSpPr>
        <p:spPr>
          <a:xfrm>
            <a:off x="7236296" y="6581001"/>
            <a:ext cx="15585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07/08 February 2011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929454" y="6357958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-32" y="6429395"/>
            <a:ext cx="785786" cy="21431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967391C-7982-442E-87F4-C36DA480DE4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14"/>
          </p:nvPr>
        </p:nvSpPr>
        <p:spPr>
          <a:xfrm>
            <a:off x="285720" y="1357298"/>
            <a:ext cx="8358187" cy="2357454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929454" y="6357958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-32" y="6429395"/>
            <a:ext cx="785786" cy="21431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967391C-7982-442E-87F4-C36DA480DE4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14"/>
          </p:nvPr>
        </p:nvSpPr>
        <p:spPr>
          <a:xfrm>
            <a:off x="285720" y="1357298"/>
            <a:ext cx="8358187" cy="2357454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print">
            <a:alphaModFix amt="10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0" y="0"/>
            <a:ext cx="9144000" cy="10715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0"/>
            <a:ext cx="7215206" cy="8572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28596" y="1500174"/>
            <a:ext cx="8229600" cy="37687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0" y="6429395"/>
            <a:ext cx="1071538" cy="214315"/>
          </a:xfrm>
          <a:prstGeom prst="rect">
            <a:avLst/>
          </a:prstGeom>
          <a:solidFill>
            <a:srgbClr val="94B6D2"/>
          </a:solidFill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67391C-7982-442E-87F4-C36DA480DE4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0" y="857232"/>
            <a:ext cx="1000100" cy="214314"/>
          </a:xfrm>
          <a:prstGeom prst="rect">
            <a:avLst/>
          </a:prstGeom>
          <a:solidFill>
            <a:srgbClr val="DD8047"/>
          </a:solidFill>
          <a:ln w="0"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1071538" y="857232"/>
            <a:ext cx="8072462" cy="214314"/>
          </a:xfrm>
          <a:prstGeom prst="rect">
            <a:avLst/>
          </a:prstGeom>
          <a:solidFill>
            <a:srgbClr val="94B6D2"/>
          </a:solidFill>
          <a:ln w="0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2500298" y="6356350"/>
            <a:ext cx="4429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AT" dirty="0" smtClean="0"/>
              <a:t>Center of </a:t>
            </a:r>
            <a:r>
              <a:rPr lang="de-AT" dirty="0" err="1" smtClean="0"/>
              <a:t>Competence</a:t>
            </a:r>
            <a:r>
              <a:rPr lang="de-AT" dirty="0" smtClean="0"/>
              <a:t> in Online Labs and Open </a:t>
            </a:r>
            <a:r>
              <a:rPr lang="de-AT" dirty="0" err="1" smtClean="0"/>
              <a:t>Learning</a:t>
            </a:r>
            <a:r>
              <a:rPr lang="de-AT" dirty="0" smtClean="0"/>
              <a:t> – CCOL</a:t>
            </a:r>
            <a:r>
              <a:rPr lang="de-AT" baseline="30000" dirty="0" smtClean="0"/>
              <a:t>2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4" r:id="rId3"/>
    <p:sldLayoutId id="2147483673" r:id="rId4"/>
    <p:sldLayoutId id="2147483682" r:id="rId5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rgbClr val="775F55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None/>
        <a:defRPr sz="3200" kern="1200">
          <a:solidFill>
            <a:srgbClr val="775F55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DD8047"/>
        </a:buClr>
        <a:buSzPct val="70000"/>
        <a:buFont typeface="Wingdings" pitchFamily="2" charset="2"/>
        <a:buChar char="¨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94B6D2"/>
        </a:buClr>
        <a:buSzPct val="70000"/>
        <a:buFont typeface="Lucida Sans Unicode" pitchFamily="34" charset="0"/>
        <a:buChar char="□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online-lab.org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auer.cx/dl/bylaws_golc_en_final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3600" dirty="0" smtClean="0"/>
              <a:t> 4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GOLC Meeting</a:t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000" dirty="0" smtClean="0"/>
              <a:t>Cambridge MA, USA, 07/08 February 2011</a:t>
            </a:r>
            <a:endParaRPr lang="en-US" sz="200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1214414" y="1643050"/>
            <a:ext cx="7215238" cy="391252"/>
          </a:xfrm>
        </p:spPr>
        <p:txBody>
          <a:bodyPr/>
          <a:lstStyle/>
          <a:p>
            <a:r>
              <a:rPr lang="de-DE" sz="2400" dirty="0" smtClean="0"/>
              <a:t>Global Online Laboratory Consortium - GOLC</a:t>
            </a:r>
            <a:endParaRPr lang="de-DE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GOLC Web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7391C-7982-442E-87F4-C36DA480DE43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9" name="Textfeld 6"/>
          <p:cNvSpPr txBox="1"/>
          <p:nvPr/>
        </p:nvSpPr>
        <p:spPr>
          <a:xfrm>
            <a:off x="571472" y="1785926"/>
            <a:ext cx="21075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/>
              </a:rPr>
              <a:t>www.online-lab.org</a:t>
            </a:r>
            <a:endParaRPr lang="en-US" dirty="0" smtClean="0"/>
          </a:p>
          <a:p>
            <a:endParaRPr lang="en-US" dirty="0" err="1" smtClean="0"/>
          </a:p>
        </p:txBody>
      </p:sp>
      <p:sp>
        <p:nvSpPr>
          <p:cNvPr id="8" name="Textfeld 7"/>
          <p:cNvSpPr txBox="1"/>
          <p:nvPr/>
        </p:nvSpPr>
        <p:spPr>
          <a:xfrm>
            <a:off x="755576" y="3140968"/>
            <a:ext cx="22322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Based on </a:t>
            </a:r>
            <a:r>
              <a:rPr lang="en-US" dirty="0" err="1" smtClean="0"/>
              <a:t>Joomla</a:t>
            </a:r>
            <a:r>
              <a:rPr lang="en-US" dirty="0" smtClean="0"/>
              <a:t>!</a:t>
            </a:r>
          </a:p>
          <a:p>
            <a:pPr marL="342900" indent="-342900">
              <a:buFont typeface="Arial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Members area</a:t>
            </a:r>
          </a:p>
          <a:p>
            <a:pPr marL="342900" indent="-342900">
              <a:buFont typeface="Arial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Admin tool (coming soon)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1844824"/>
            <a:ext cx="5328592" cy="4074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Lab2go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7391C-7982-442E-87F4-C36DA480DE43}" type="slidenum">
              <a:rPr lang="de-DE" smtClean="0"/>
              <a:pPr/>
              <a:t>11</a:t>
            </a:fld>
            <a:endParaRPr lang="de-DE" dirty="0"/>
          </a:p>
        </p:txBody>
      </p:sp>
      <p:pic>
        <p:nvPicPr>
          <p:cNvPr id="4" name="Picture 2" descr="C:\Documents and Settings\eq05nimi\Desktop\Our Papers REV2009\lab2go_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060848"/>
            <a:ext cx="4032448" cy="1696248"/>
          </a:xfrm>
          <a:prstGeom prst="rect">
            <a:avLst/>
          </a:prstGeom>
          <a:noFill/>
        </p:spPr>
      </p:pic>
      <p:sp>
        <p:nvSpPr>
          <p:cNvPr id="5" name="Rechteck 4"/>
          <p:cNvSpPr/>
          <p:nvPr/>
        </p:nvSpPr>
        <p:spPr>
          <a:xfrm>
            <a:off x="1403648" y="4077072"/>
            <a:ext cx="61206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Repository of Online Laboratories</a:t>
            </a:r>
            <a:endParaRPr lang="de-DE" sz="3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Lab2go?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7391C-7982-442E-87F4-C36DA480DE43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4" name="Inhaltsplatzhalter 3"/>
          <p:cNvSpPr txBox="1">
            <a:spLocks/>
          </p:cNvSpPr>
          <p:nvPr/>
        </p:nvSpPr>
        <p:spPr>
          <a:xfrm>
            <a:off x="285720" y="1357298"/>
            <a:ext cx="8358246" cy="492922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75F5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Motivation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775F5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Repository of Online Laboratories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Developed within</a:t>
            </a: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the scope of a EU founded project (</a:t>
            </a:r>
            <a:r>
              <a:rPr kumimoji="0" lang="en-GB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OntoWiki</a:t>
            </a:r>
            <a:r>
              <a:rPr lang="en-GB" sz="2400" dirty="0" smtClean="0"/>
              <a:t>)</a:t>
            </a: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Offer search mechanisms to help</a:t>
            </a: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users to find Online Labs of interest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de-DE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Based</a:t>
            </a:r>
            <a:r>
              <a:rPr kumimoji="0" 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on a Wiki </a:t>
            </a:r>
            <a:r>
              <a:rPr kumimoji="0" lang="de-DE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principle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775F5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775F5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Documents and Settings\eq05nimi\Desktop\Our Papers REV2009\lab2go_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298" y="5986539"/>
            <a:ext cx="2071702" cy="8714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Some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about</a:t>
            </a:r>
            <a:r>
              <a:rPr lang="de-DE" dirty="0" smtClean="0"/>
              <a:t> Lab2go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7391C-7982-442E-87F4-C36DA480DE43}" type="slidenum">
              <a:rPr lang="de-DE" smtClean="0"/>
              <a:pPr/>
              <a:t>13</a:t>
            </a:fld>
            <a:endParaRPr lang="de-DE" dirty="0"/>
          </a:p>
        </p:txBody>
      </p:sp>
      <p:pic>
        <p:nvPicPr>
          <p:cNvPr id="7" name="Picture 2" descr="C:\Documents and Settings\eq05nimi\Desktop\Our Papers REV2009\lab2go_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5733256"/>
            <a:ext cx="2071702" cy="871461"/>
          </a:xfrm>
          <a:prstGeom prst="rect">
            <a:avLst/>
          </a:prstGeom>
          <a:noFill/>
        </p:spPr>
      </p:pic>
      <p:sp>
        <p:nvSpPr>
          <p:cNvPr id="14" name="Inhaltsplatzhalter 3"/>
          <p:cNvSpPr txBox="1">
            <a:spLocks/>
          </p:cNvSpPr>
          <p:nvPr/>
        </p:nvSpPr>
        <p:spPr>
          <a:xfrm>
            <a:off x="285720" y="1357298"/>
            <a:ext cx="8358246" cy="415993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775F5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lang="en-GB" sz="2400" dirty="0" smtClean="0"/>
              <a:t>Around 180 different Online Laboratories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Around 220 different Online Experiments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lang="en-GB" sz="2400" dirty="0" smtClean="0"/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lang="en-GB" sz="2400" dirty="0" smtClean="0"/>
              <a:t>From more than 60 different Institutions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775F5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198884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2924944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Some</a:t>
            </a:r>
            <a:r>
              <a:rPr lang="de-DE" dirty="0" smtClean="0"/>
              <a:t> </a:t>
            </a:r>
            <a:r>
              <a:rPr lang="de-DE" dirty="0" err="1" smtClean="0"/>
              <a:t>features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Lab2go (1)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7391C-7982-442E-87F4-C36DA480DE43}" type="slidenum">
              <a:rPr lang="de-DE" smtClean="0"/>
              <a:pPr/>
              <a:t>14</a:t>
            </a:fld>
            <a:endParaRPr lang="de-DE" dirty="0"/>
          </a:p>
        </p:txBody>
      </p:sp>
      <p:pic>
        <p:nvPicPr>
          <p:cNvPr id="4" name="Picture 2" descr="C:\Documents and Settings\eq05nimi\Desktop\Our Papers REV2009\lab2go_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5733256"/>
            <a:ext cx="2071702" cy="871461"/>
          </a:xfrm>
          <a:prstGeom prst="rect">
            <a:avLst/>
          </a:prstGeom>
          <a:noFill/>
        </p:spPr>
      </p:pic>
      <p:sp>
        <p:nvSpPr>
          <p:cNvPr id="5" name="Inhaltsplatzhalter 3"/>
          <p:cNvSpPr txBox="1">
            <a:spLocks/>
          </p:cNvSpPr>
          <p:nvPr/>
        </p:nvSpPr>
        <p:spPr>
          <a:xfrm>
            <a:off x="285720" y="1357298"/>
            <a:ext cx="6518528" cy="415993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lang="en-GB" sz="2400" dirty="0" smtClean="0"/>
              <a:t>Faceted Navigation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Plug-ins for displaying</a:t>
            </a: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specific data like: pictures, videos, maps (</a:t>
            </a:r>
            <a:r>
              <a:rPr kumimoji="0" lang="en-GB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google</a:t>
            </a: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maps).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lang="en-GB" sz="2400" dirty="0" smtClean="0"/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lang="en-GB" sz="2400" dirty="0" smtClean="0"/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tabLst/>
              <a:defRPr/>
            </a:pPr>
            <a:endParaRPr lang="en-GB" sz="2400" dirty="0" smtClean="0"/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tabLst/>
              <a:defRPr/>
            </a:pPr>
            <a:endParaRPr lang="en-GB" sz="2400" dirty="0" smtClean="0"/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lang="en-GB" sz="2400" dirty="0" smtClean="0"/>
              <a:t>Resources tagging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775F5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196752"/>
            <a:ext cx="2132773" cy="4089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2780928"/>
            <a:ext cx="1728192" cy="1411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27784" y="2780928"/>
            <a:ext cx="1368152" cy="1425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552" y="5013176"/>
            <a:ext cx="3724275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7391C-7982-442E-87F4-C36DA480DE43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4" name="Inhaltsplatzhalter 33"/>
          <p:cNvSpPr txBox="1">
            <a:spLocks/>
          </p:cNvSpPr>
          <p:nvPr/>
        </p:nvSpPr>
        <p:spPr>
          <a:xfrm>
            <a:off x="214282" y="1500174"/>
            <a:ext cx="8358187" cy="2936938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User roles: 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tabLst/>
              <a:defRPr/>
            </a:pPr>
            <a:r>
              <a:rPr lang="en-US" sz="2800" dirty="0" smtClean="0"/>
              <a:t>      </a:t>
            </a:r>
            <a:r>
              <a:rPr lang="en-US" sz="2800" b="1" dirty="0" smtClean="0"/>
              <a:t>Anonymous</a:t>
            </a:r>
            <a:r>
              <a:rPr lang="en-US" sz="2800" dirty="0" smtClean="0"/>
              <a:t>: can only browse through the repository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tabLst/>
              <a:defRPr/>
            </a:pPr>
            <a:r>
              <a:rPr lang="en-US" sz="2800" dirty="0" smtClean="0"/>
              <a:t>     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Editors: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can create and edit Metadata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tabLst/>
              <a:defRPr/>
            </a:pPr>
            <a:r>
              <a:rPr lang="en-US" sz="2800" dirty="0" smtClean="0"/>
              <a:t>	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User Feedback</a:t>
            </a:r>
          </a:p>
          <a:p>
            <a:pPr marL="720090" marR="0" lvl="1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Comments </a:t>
            </a:r>
          </a:p>
          <a:p>
            <a:pPr marL="720090" marR="0" lvl="1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Rating</a:t>
            </a:r>
          </a:p>
          <a:p>
            <a:pPr marL="720090" marR="0" lvl="1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0" i="0" u="none" strike="noStrike" kern="1200" cap="none" spc="0" normalizeH="0" baseline="0" noProof="0" dirty="0">
              <a:ln>
                <a:noFill/>
              </a:ln>
              <a:solidFill>
                <a:srgbClr val="775F5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7215206" cy="857232"/>
          </a:xfrm>
        </p:spPr>
        <p:txBody>
          <a:bodyPr/>
          <a:lstStyle/>
          <a:p>
            <a:r>
              <a:rPr lang="de-DE" dirty="0" err="1" smtClean="0"/>
              <a:t>Some</a:t>
            </a:r>
            <a:r>
              <a:rPr lang="de-DE" dirty="0" smtClean="0"/>
              <a:t> </a:t>
            </a:r>
            <a:r>
              <a:rPr lang="de-DE" dirty="0" err="1" smtClean="0"/>
              <a:t>features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Lab2go (1)</a:t>
            </a:r>
            <a:endParaRPr lang="de-DE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653136"/>
            <a:ext cx="226951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4653136"/>
            <a:ext cx="2664296" cy="1151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Documents and Settings\eq05nimi\Desktop\Our Papers REV2009\lab2go_logo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5733256"/>
            <a:ext cx="2071702" cy="8714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7391C-7982-442E-87F4-C36DA480DE43}" type="slidenum">
              <a:rPr lang="de-DE" smtClean="0"/>
              <a:pPr/>
              <a:t>16</a:t>
            </a:fld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155030"/>
            <a:ext cx="6336704" cy="4144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hteck 4"/>
          <p:cNvSpPr/>
          <p:nvPr/>
        </p:nvSpPr>
        <p:spPr>
          <a:xfrm>
            <a:off x="467544" y="1268760"/>
            <a:ext cx="74888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spcBef>
                <a:spcPct val="20000"/>
              </a:spcBef>
              <a:buClr>
                <a:srgbClr val="DD8047"/>
              </a:buClr>
              <a:buSzPct val="70000"/>
              <a:buFont typeface="Wingdings" pitchFamily="2" charset="2"/>
              <a:buChar char="Ø"/>
              <a:defRPr/>
            </a:pPr>
            <a:r>
              <a:rPr lang="en-US" sz="2000" dirty="0" smtClean="0"/>
              <a:t>Lab2go has been running for almost 2 years now</a:t>
            </a:r>
          </a:p>
          <a:p>
            <a:pPr marL="742950" lvl="1" indent="-285750">
              <a:spcBef>
                <a:spcPct val="20000"/>
              </a:spcBef>
              <a:buClr>
                <a:srgbClr val="DD8047"/>
              </a:buClr>
              <a:buSzPct val="70000"/>
              <a:buFont typeface="Wingdings" pitchFamily="2" charset="2"/>
              <a:buChar char="Ø"/>
              <a:defRPr/>
            </a:pPr>
            <a:r>
              <a:rPr lang="en-US" sz="2000" dirty="0" smtClean="0"/>
              <a:t>We have reached a stable version</a:t>
            </a:r>
          </a:p>
        </p:txBody>
      </p:sp>
      <p:pic>
        <p:nvPicPr>
          <p:cNvPr id="6" name="Picture 2" descr="C:\Documents and Settings\eq05nimi\Desktop\Our Papers REV2009\lab2go_lo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0"/>
            <a:ext cx="2071702" cy="8714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Lab2go Framework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7391C-7982-442E-87F4-C36DA480DE43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4" name="Inhaltsplatzhalter 33"/>
          <p:cNvSpPr txBox="1">
            <a:spLocks/>
          </p:cNvSpPr>
          <p:nvPr/>
        </p:nvSpPr>
        <p:spPr>
          <a:xfrm>
            <a:off x="214282" y="1500174"/>
            <a:ext cx="8358187" cy="2936938"/>
          </a:xfrm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New Lab2go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instance in Portugal in the scope of a national founded project </a:t>
            </a:r>
            <a:r>
              <a:rPr kumimoji="0" lang="en-US" sz="2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Experiment@Portugal</a:t>
            </a: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tabLst/>
              <a:defRPr/>
            </a:pPr>
            <a:r>
              <a:rPr lang="en-US" sz="2800" dirty="0" smtClean="0"/>
              <a:t>     - University of Porto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tabLst/>
              <a:defRPr/>
            </a:pPr>
            <a:r>
              <a:rPr lang="en-US" sz="2800" dirty="0" smtClean="0"/>
              <a:t>	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2800" dirty="0" smtClean="0"/>
              <a:t>KTH Royal Institute of Technology with the project Explore Energy Virtual University 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en-US" sz="2800" dirty="0" smtClean="0"/>
              <a:t>     - Repository of Educational Programs  </a:t>
            </a:r>
          </a:p>
          <a:p>
            <a:pPr marL="262890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2890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2800" dirty="0" smtClean="0"/>
              <a:t>IIDEA - International Institute for Developing Engineering Academics</a:t>
            </a:r>
          </a:p>
          <a:p>
            <a:pPr marL="720090" lvl="1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en-US" sz="2800" dirty="0" smtClean="0"/>
              <a:t> - Global Clearing House for Engineering Education Programs 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0" i="0" u="none" strike="noStrike" kern="1200" cap="none" spc="0" normalizeH="0" baseline="0" noProof="0" dirty="0">
              <a:ln>
                <a:noFill/>
              </a:ln>
              <a:solidFill>
                <a:srgbClr val="775F5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Third Meeting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7391C-7982-442E-87F4-C36DA480DE43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6" name="TextBox 5"/>
          <p:cNvSpPr txBox="1"/>
          <p:nvPr/>
        </p:nvSpPr>
        <p:spPr>
          <a:xfrm>
            <a:off x="571472" y="4643446"/>
            <a:ext cx="32861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Main topics of the agenda:</a:t>
            </a:r>
          </a:p>
          <a:p>
            <a:endParaRPr lang="en-US" dirty="0" smtClean="0">
              <a:sym typeface="Wingdings" pitchFamily="2" charset="2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Mission Statement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Meta data model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b="1" dirty="0" smtClean="0">
                <a:sym typeface="Wingdings" pitchFamily="2" charset="2"/>
              </a:rPr>
              <a:t>Cornerstones of  bylaws</a:t>
            </a:r>
            <a:endParaRPr lang="en-US" b="1" dirty="0" smtClean="0"/>
          </a:p>
        </p:txBody>
      </p:sp>
      <p:sp>
        <p:nvSpPr>
          <p:cNvPr id="7" name="TextBox 14"/>
          <p:cNvSpPr txBox="1"/>
          <p:nvPr/>
        </p:nvSpPr>
        <p:spPr>
          <a:xfrm>
            <a:off x="357158" y="1928802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25/25 June 2010</a:t>
            </a:r>
          </a:p>
        </p:txBody>
      </p:sp>
      <p:sp>
        <p:nvSpPr>
          <p:cNvPr id="8" name="Textfeld 9"/>
          <p:cNvSpPr txBox="1"/>
          <p:nvPr/>
        </p:nvSpPr>
        <p:spPr>
          <a:xfrm>
            <a:off x="1500166" y="2428868"/>
            <a:ext cx="20406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Villach, Austria</a:t>
            </a:r>
          </a:p>
        </p:txBody>
      </p:sp>
      <p:pic>
        <p:nvPicPr>
          <p:cNvPr id="1026" name="Picture 2" descr="E:\Medien\Bilder\Bilder2010\100624_GOLC_Villach\DSC_00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0913" y="1285860"/>
            <a:ext cx="5015127" cy="335758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71472" y="3286124"/>
            <a:ext cx="30718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Establishment of GOLC as a non-profit association by Austrian law.</a:t>
            </a:r>
            <a:endParaRPr lang="de-DE" dirty="0" err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4th GOLC Meeting 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7391C-7982-442E-87F4-C36DA480DE43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6" name="TextBox 5"/>
          <p:cNvSpPr txBox="1"/>
          <p:nvPr/>
        </p:nvSpPr>
        <p:spPr>
          <a:xfrm>
            <a:off x="1187624" y="2420888"/>
            <a:ext cx="6732805" cy="25237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Declaration of participants regarding membership</a:t>
            </a:r>
          </a:p>
          <a:p>
            <a:endParaRPr lang="en-US" sz="2000" b="1" dirty="0" smtClean="0"/>
          </a:p>
          <a:p>
            <a:r>
              <a:rPr lang="en-US" sz="2000" b="1" dirty="0" smtClean="0"/>
              <a:t>Meetings of the standing committees, nomination of chairs</a:t>
            </a:r>
          </a:p>
          <a:p>
            <a:endParaRPr lang="en-US" sz="2000" b="1" dirty="0" smtClean="0"/>
          </a:p>
          <a:p>
            <a:r>
              <a:rPr lang="en-US" sz="2000" b="1" dirty="0" smtClean="0"/>
              <a:t>Decision of the members about the final GOLC bylaws</a:t>
            </a:r>
          </a:p>
          <a:p>
            <a:endParaRPr lang="en-US" sz="2000" dirty="0" smtClean="0"/>
          </a:p>
          <a:p>
            <a:r>
              <a:rPr lang="en-US" sz="2000" b="1" dirty="0" smtClean="0"/>
              <a:t>Election of the Executive Committee</a:t>
            </a:r>
          </a:p>
          <a:p>
            <a:pPr marL="342900" indent="-342900"/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785786" y="1500174"/>
            <a:ext cx="3284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 be done during this meeting: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827584" y="5157192"/>
            <a:ext cx="4374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/>
              </a:rPr>
              <a:t>http://auer.cx/dl/bylaws_golc_en_final.pdf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Membership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7391C-7982-442E-87F4-C36DA480DE43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755576" y="1700808"/>
            <a:ext cx="763284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/>
              <a:t>Ordinary members</a:t>
            </a:r>
            <a:r>
              <a:rPr lang="en-US" sz="2000" dirty="0" smtClean="0"/>
              <a:t> (voting members)</a:t>
            </a:r>
          </a:p>
          <a:p>
            <a:endParaRPr lang="de-DE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Educational partners (universities, colleges, schools, and museums)</a:t>
            </a:r>
            <a:endParaRPr lang="de-DE" sz="2000" dirty="0" smtClean="0"/>
          </a:p>
          <a:p>
            <a:endParaRPr lang="de-DE" sz="20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Corporate affiliates (for-profit companies)</a:t>
            </a:r>
            <a:endParaRPr lang="de-DE" sz="2000" dirty="0" smtClean="0"/>
          </a:p>
          <a:p>
            <a:endParaRPr lang="de-DE" dirty="0" smtClean="0"/>
          </a:p>
          <a:p>
            <a:r>
              <a:rPr lang="en-US" dirty="0" smtClean="0"/>
              <a:t>  </a:t>
            </a:r>
            <a:endParaRPr lang="de-DE" dirty="0" smtClean="0"/>
          </a:p>
          <a:p>
            <a:r>
              <a:rPr lang="en-US" sz="2000" u="sng" dirty="0" smtClean="0"/>
              <a:t>Community members</a:t>
            </a:r>
          </a:p>
          <a:p>
            <a:endParaRPr lang="de-DE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Government and non-profit associates (professional associations, foundations, government agencies)</a:t>
            </a:r>
            <a:endParaRPr lang="de-DE" sz="2000" dirty="0" smtClean="0"/>
          </a:p>
          <a:p>
            <a:endParaRPr lang="de-DE" sz="20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Individuals</a:t>
            </a:r>
            <a:endParaRPr lang="de-DE" sz="2000" dirty="0" smtClean="0"/>
          </a:p>
          <a:p>
            <a:endParaRPr lang="de-DE" dirty="0" smtClean="0"/>
          </a:p>
          <a:p>
            <a:endParaRPr lang="en-US" dirty="0" err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7391C-7982-442E-87F4-C36DA480DE43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899592" y="1916832"/>
            <a:ext cx="3603038" cy="40011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/>
              <a:t>Annual General Meeting (AGM)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899592" y="3212976"/>
            <a:ext cx="2711704" cy="36933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Standing Sub-Committees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5580112" y="1916832"/>
            <a:ext cx="2693558" cy="36933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Executive Committee (EC)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1259632" y="3933056"/>
            <a:ext cx="37069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Technical Sub-Committee (</a:t>
            </a:r>
            <a:r>
              <a:rPr lang="en-US" dirty="0" err="1" smtClean="0"/>
              <a:t>TecSC</a:t>
            </a:r>
            <a:r>
              <a:rPr lang="en-US" dirty="0" smtClean="0"/>
              <a:t>)</a:t>
            </a:r>
            <a:endParaRPr lang="de-DE" dirty="0" smtClean="0"/>
          </a:p>
          <a:p>
            <a:pPr lvl="0"/>
            <a:r>
              <a:rPr lang="en-US" dirty="0" smtClean="0"/>
              <a:t>Educational Sub-Committee (</a:t>
            </a:r>
            <a:r>
              <a:rPr lang="en-US" dirty="0" err="1" smtClean="0"/>
              <a:t>EduSC</a:t>
            </a:r>
            <a:r>
              <a:rPr lang="en-US" dirty="0" smtClean="0"/>
              <a:t>)</a:t>
            </a:r>
            <a:endParaRPr lang="de-DE" dirty="0" smtClean="0"/>
          </a:p>
          <a:p>
            <a:pPr lvl="0"/>
            <a:r>
              <a:rPr lang="en-US" dirty="0" smtClean="0"/>
              <a:t>Economic Sub-Committee (</a:t>
            </a:r>
            <a:r>
              <a:rPr lang="en-US" dirty="0" err="1" smtClean="0"/>
              <a:t>EcoSC</a:t>
            </a:r>
            <a:r>
              <a:rPr lang="en-US" dirty="0" smtClean="0"/>
              <a:t>)</a:t>
            </a:r>
            <a:endParaRPr lang="de-DE" dirty="0" smtClean="0"/>
          </a:p>
        </p:txBody>
      </p:sp>
      <p:sp>
        <p:nvSpPr>
          <p:cNvPr id="10" name="Textfeld 9"/>
          <p:cNvSpPr txBox="1"/>
          <p:nvPr/>
        </p:nvSpPr>
        <p:spPr>
          <a:xfrm>
            <a:off x="5580112" y="2852936"/>
            <a:ext cx="1010213" cy="36933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Auditors</a:t>
            </a:r>
          </a:p>
        </p:txBody>
      </p:sp>
      <p:cxnSp>
        <p:nvCxnSpPr>
          <p:cNvPr id="12" name="Gerade Verbindung mit Pfeil 11"/>
          <p:cNvCxnSpPr/>
          <p:nvPr/>
        </p:nvCxnSpPr>
        <p:spPr>
          <a:xfrm>
            <a:off x="4644008" y="2132856"/>
            <a:ext cx="7200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/>
          <p:nvPr/>
        </p:nvCxnSpPr>
        <p:spPr>
          <a:xfrm>
            <a:off x="4067944" y="2492896"/>
            <a:ext cx="1296144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>
          <a:xfrm rot="5400000">
            <a:off x="1835696" y="2780928"/>
            <a:ext cx="72008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/>
          <p:cNvSpPr txBox="1"/>
          <p:nvPr/>
        </p:nvSpPr>
        <p:spPr>
          <a:xfrm>
            <a:off x="5940152" y="2348880"/>
            <a:ext cx="45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(6)</a:t>
            </a:r>
            <a:endParaRPr lang="en-US" dirty="0" smtClean="0"/>
          </a:p>
        </p:txBody>
      </p:sp>
      <p:sp>
        <p:nvSpPr>
          <p:cNvPr id="15" name="Textfeld 14"/>
          <p:cNvSpPr txBox="1"/>
          <p:nvPr/>
        </p:nvSpPr>
        <p:spPr>
          <a:xfrm>
            <a:off x="5940152" y="3284984"/>
            <a:ext cx="45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(2)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Executive Committee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7391C-7982-442E-87F4-C36DA480DE43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1043608" y="1556792"/>
            <a:ext cx="350044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President</a:t>
            </a:r>
          </a:p>
          <a:p>
            <a:r>
              <a:rPr lang="en-US" b="1" dirty="0" smtClean="0"/>
              <a:t>Vice-President</a:t>
            </a:r>
          </a:p>
          <a:p>
            <a:r>
              <a:rPr lang="en-US" b="1" dirty="0" smtClean="0"/>
              <a:t>Secretary General</a:t>
            </a:r>
          </a:p>
          <a:p>
            <a:r>
              <a:rPr lang="en-US" b="1" dirty="0" smtClean="0"/>
              <a:t>Chairs of the Sub-committees </a:t>
            </a:r>
            <a:r>
              <a:rPr lang="en-US" dirty="0" smtClean="0"/>
              <a:t>(3)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1043608" y="2996952"/>
            <a:ext cx="5780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EC shall be elected by Members at an AGM every </a:t>
            </a:r>
            <a:r>
              <a:rPr lang="en-US" u="sng" dirty="0" smtClean="0"/>
              <a:t>3 years</a:t>
            </a:r>
            <a:r>
              <a:rPr lang="en-US" dirty="0" smtClean="0"/>
              <a:t>.</a:t>
            </a:r>
            <a:endParaRPr lang="en-US" dirty="0" err="1" smtClean="0"/>
          </a:p>
        </p:txBody>
      </p:sp>
      <p:sp>
        <p:nvSpPr>
          <p:cNvPr id="8" name="Textfeld 7"/>
          <p:cNvSpPr txBox="1"/>
          <p:nvPr/>
        </p:nvSpPr>
        <p:spPr>
          <a:xfrm>
            <a:off x="1043608" y="3501008"/>
            <a:ext cx="72728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Each Officer shall serve no more than </a:t>
            </a:r>
            <a:r>
              <a:rPr lang="en-US" u="sng" dirty="0" smtClean="0"/>
              <a:t>two consecutive terms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Only </a:t>
            </a:r>
            <a:r>
              <a:rPr lang="en-US" u="sng" dirty="0" smtClean="0"/>
              <a:t>Ordinary Members </a:t>
            </a:r>
            <a:r>
              <a:rPr lang="en-US" dirty="0" smtClean="0"/>
              <a:t>have the right to vote in the Annual General Meeting and can nominate candidates for Executive Committee positions.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1475656" y="5013176"/>
            <a:ext cx="74168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0000FF"/>
                </a:solidFill>
              </a:rPr>
              <a:t>The only condition for candidates/members of the EC is, that they are members. Once elected they act as individuals and not as representative of a member organization.</a:t>
            </a:r>
            <a:endParaRPr lang="en-US" i="1" dirty="0" err="1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Standing </a:t>
            </a:r>
            <a:r>
              <a:rPr lang="en-US" dirty="0" smtClean="0"/>
              <a:t>Committees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7391C-7982-442E-87F4-C36DA480DE43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755576" y="1556792"/>
            <a:ext cx="753005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 smtClean="0"/>
          </a:p>
          <a:p>
            <a:r>
              <a:rPr lang="en-US" b="1" dirty="0" smtClean="0"/>
              <a:t>Standing Committees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Educational Committee;  Chair: Mark Schulz (UQ)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Technical Committee;  Chairs: Jud Harvard (MIT), Steve Murray (UTS)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Economic Committee;  Chair: Phil Long (UQ)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Each ordinary member can nominate </a:t>
            </a:r>
            <a:r>
              <a:rPr lang="en-US" u="sng" dirty="0" smtClean="0"/>
              <a:t>one person as member </a:t>
            </a:r>
            <a:r>
              <a:rPr lang="en-US" dirty="0" smtClean="0"/>
              <a:t>of each Sub-Committee. </a:t>
            </a:r>
          </a:p>
          <a:p>
            <a:r>
              <a:rPr lang="en-US" dirty="0" smtClean="0"/>
              <a:t>The EC can ratify </a:t>
            </a:r>
            <a:r>
              <a:rPr lang="en-US" u="sng" dirty="0" smtClean="0"/>
              <a:t>additional appointments </a:t>
            </a:r>
            <a:r>
              <a:rPr lang="en-US" dirty="0" smtClean="0"/>
              <a:t>– which could be suggested by the previous year’s committee chairs. </a:t>
            </a:r>
          </a:p>
          <a:p>
            <a:r>
              <a:rPr lang="en-US" dirty="0" smtClean="0"/>
              <a:t>Sub-Committee membership should run for a year at a time. 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2483768" y="5517232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0000FF"/>
                </a:solidFill>
              </a:rPr>
              <a:t>One year means here the term from AGM to AGM!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Making Processes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7391C-7982-442E-87F4-C36DA480DE43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755576" y="1484784"/>
            <a:ext cx="662473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u="sng" dirty="0" smtClean="0"/>
              <a:t>A quorum </a:t>
            </a:r>
            <a:r>
              <a:rPr lang="en-US" dirty="0" smtClean="0"/>
              <a:t>for the transaction of business at any meeting of the Members shall be </a:t>
            </a:r>
            <a:r>
              <a:rPr lang="en-US" u="sng" dirty="0" smtClean="0"/>
              <a:t>all Members who show up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b="1" dirty="0" smtClean="0"/>
              <a:t>AGM</a:t>
            </a:r>
            <a:r>
              <a:rPr lang="en-US" dirty="0" smtClean="0"/>
              <a:t>:</a:t>
            </a:r>
          </a:p>
          <a:p>
            <a:r>
              <a:rPr lang="en-US" dirty="0" smtClean="0"/>
              <a:t>Voting at duly held meetings shall be by </a:t>
            </a:r>
            <a:r>
              <a:rPr lang="en-US" u="sng" dirty="0" smtClean="0"/>
              <a:t>voice vote</a:t>
            </a:r>
            <a:r>
              <a:rPr lang="en-US" dirty="0" smtClean="0"/>
              <a:t>. </a:t>
            </a:r>
          </a:p>
          <a:p>
            <a:r>
              <a:rPr lang="en-US" dirty="0" smtClean="0"/>
              <a:t>Election of Officers, however, shall be by </a:t>
            </a:r>
            <a:r>
              <a:rPr lang="en-US" u="sng" dirty="0" smtClean="0"/>
              <a:t>written ballot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b="1" dirty="0" smtClean="0"/>
              <a:t>EC and Sub-Committees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Meetings may be called or held by telephone, electronic mail or by using any other technology.</a:t>
            </a:r>
          </a:p>
          <a:p>
            <a:pPr marL="342900" indent="-342900">
              <a:buFont typeface="Arial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Voting may be via electronic communications means.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err="1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7391C-7982-442E-87F4-C36DA480DE43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827584" y="1916832"/>
            <a:ext cx="684075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During this meeting's first day participants have to declare, if they (respective their institutions) are interested to become a member of GOLC. </a:t>
            </a:r>
          </a:p>
          <a:p>
            <a:pPr marL="342900" indent="-342900">
              <a:buFont typeface="Arial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On the second day we will have a meeting (1</a:t>
            </a:r>
            <a:r>
              <a:rPr lang="en-US" baseline="30000" dirty="0" smtClean="0"/>
              <a:t>st</a:t>
            </a:r>
            <a:r>
              <a:rPr lang="en-US" dirty="0" smtClean="0"/>
              <a:t> AGM of GOLC) with these persons to approve the bylaws and to elect the EC members.</a:t>
            </a:r>
          </a:p>
          <a:p>
            <a:pPr marL="342900" indent="-342900">
              <a:buFont typeface="Arial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Agenda of the AGM</a:t>
            </a:r>
          </a:p>
          <a:p>
            <a:pPr marL="800100" lvl="1" indent="-342900">
              <a:buFont typeface="Symbol" pitchFamily="18" charset="2"/>
              <a:buChar char="-"/>
            </a:pPr>
            <a:endParaRPr lang="en-US" dirty="0" smtClean="0"/>
          </a:p>
          <a:p>
            <a:pPr marL="800100" lvl="1" indent="-342900">
              <a:buFont typeface="Symbol" pitchFamily="18" charset="2"/>
              <a:buChar char="-"/>
            </a:pPr>
            <a:r>
              <a:rPr lang="en-US" dirty="0" smtClean="0"/>
              <a:t>Approval of the bylaws</a:t>
            </a:r>
          </a:p>
          <a:p>
            <a:pPr marL="800100" lvl="1" indent="-342900">
              <a:buFont typeface="Symbol" pitchFamily="18" charset="2"/>
              <a:buChar char="-"/>
            </a:pPr>
            <a:r>
              <a:rPr lang="en-US" dirty="0" smtClean="0"/>
              <a:t>Election of the Executive </a:t>
            </a:r>
            <a:r>
              <a:rPr lang="en-US" dirty="0" smtClean="0"/>
              <a:t>Committee members</a:t>
            </a:r>
            <a:endParaRPr lang="en-US" dirty="0" smtClean="0"/>
          </a:p>
          <a:p>
            <a:pPr marL="800100" lvl="1" indent="-342900">
              <a:buFont typeface="Symbol" pitchFamily="18" charset="2"/>
              <a:buChar char="-"/>
            </a:pPr>
            <a:r>
              <a:rPr lang="en-US" dirty="0" smtClean="0"/>
              <a:t>Discussion about further activities and next steps of GOLC</a:t>
            </a:r>
            <a:br>
              <a:rPr lang="en-US" dirty="0" smtClean="0"/>
            </a:br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COL_PowerPoint-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673</Words>
  <Application>Microsoft Office PowerPoint</Application>
  <PresentationFormat>Bildschirmpräsentation (4:3)</PresentationFormat>
  <Paragraphs>161</Paragraphs>
  <Slides>17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18" baseType="lpstr">
      <vt:lpstr>CCOL_PowerPoint-Vorlage</vt:lpstr>
      <vt:lpstr> 4th GOLC Meeting  Cambridge MA, USA, 07/08 February 2011</vt:lpstr>
      <vt:lpstr>Third Meeting</vt:lpstr>
      <vt:lpstr>4th GOLC Meeting </vt:lpstr>
      <vt:lpstr>Types of Membership</vt:lpstr>
      <vt:lpstr>Structure</vt:lpstr>
      <vt:lpstr>Executive Committee</vt:lpstr>
      <vt:lpstr>Standing Committees</vt:lpstr>
      <vt:lpstr>Decision Making Processes</vt:lpstr>
      <vt:lpstr>Next Steps</vt:lpstr>
      <vt:lpstr>GOLC Web</vt:lpstr>
      <vt:lpstr>Lab2go</vt:lpstr>
      <vt:lpstr>What is Lab2go?</vt:lpstr>
      <vt:lpstr>Some data about Lab2go</vt:lpstr>
      <vt:lpstr>Some features of Lab2go (1)</vt:lpstr>
      <vt:lpstr>Some features of Lab2go (1)</vt:lpstr>
      <vt:lpstr>Folie 16</vt:lpstr>
      <vt:lpstr>Use of Lab2go Framework</vt:lpstr>
    </vt:vector>
  </TitlesOfParts>
  <Company>FH Technikum Kärnten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garbi</dc:creator>
  <cp:lastModifiedBy>Lenovo User</cp:lastModifiedBy>
  <cp:revision>235</cp:revision>
  <dcterms:created xsi:type="dcterms:W3CDTF">2009-03-10T11:56:44Z</dcterms:created>
  <dcterms:modified xsi:type="dcterms:W3CDTF">2011-02-06T23:33:40Z</dcterms:modified>
</cp:coreProperties>
</file>