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7" r:id="rId2"/>
  </p:sldIdLst>
  <p:sldSz cx="38404800" cy="38404800"/>
  <p:notesSz cx="6858000" cy="9144000"/>
  <p:defaultText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6E99"/>
    <a:srgbClr val="1579AB"/>
    <a:srgbClr val="1679AA"/>
    <a:srgbClr val="1867A8"/>
    <a:srgbClr val="158E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9117" autoAdjust="0"/>
  </p:normalViewPr>
  <p:slideViewPr>
    <p:cSldViewPr>
      <p:cViewPr varScale="1">
        <p:scale>
          <a:sx n="31" d="100"/>
          <a:sy n="31" d="100"/>
        </p:scale>
        <p:origin x="-2504" y="-128"/>
      </p:cViewPr>
      <p:guideLst>
        <p:guide orient="horz" pos="12096"/>
        <p:guide pos="12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55377C-DDA5-E948-8785-D0B4C2C72FCC}" type="datetimeFigureOut">
              <a:rPr lang="en-US" smtClean="0"/>
              <a:t>4/9/12</a:t>
            </a:fld>
            <a:endParaRPr lang="en-US"/>
          </a:p>
        </p:txBody>
      </p:sp>
      <p:sp>
        <p:nvSpPr>
          <p:cNvPr id="4" name="Slide Image Placeholder 3"/>
          <p:cNvSpPr>
            <a:spLocks noGrp="1" noRot="1" noChangeAspect="1"/>
          </p:cNvSpPr>
          <p:nvPr>
            <p:ph type="sldImg" idx="2"/>
          </p:nvPr>
        </p:nvSpPr>
        <p:spPr>
          <a:xfrm>
            <a:off x="1714500" y="685800"/>
            <a:ext cx="3429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386BCE-4270-F649-9F69-2A9F20C35178}" type="slidenum">
              <a:rPr lang="en-US" smtClean="0"/>
              <a:t>‹#›</a:t>
            </a:fld>
            <a:endParaRPr lang="en-US"/>
          </a:p>
        </p:txBody>
      </p:sp>
    </p:spTree>
    <p:extLst>
      <p:ext uri="{BB962C8B-B14F-4D97-AF65-F5344CB8AC3E}">
        <p14:creationId xmlns:p14="http://schemas.microsoft.com/office/powerpoint/2010/main" val="15258732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www.sciencedaily.com</a:t>
            </a:r>
            <a:r>
              <a:rPr lang="en-US" dirty="0" smtClean="0"/>
              <a:t>/releases/2010/06/100610191044.htm</a:t>
            </a:r>
          </a:p>
          <a:p>
            <a:endParaRPr lang="en-US" dirty="0"/>
          </a:p>
        </p:txBody>
      </p:sp>
      <p:sp>
        <p:nvSpPr>
          <p:cNvPr id="4" name="Slide Number Placeholder 3"/>
          <p:cNvSpPr>
            <a:spLocks noGrp="1"/>
          </p:cNvSpPr>
          <p:nvPr>
            <p:ph type="sldNum" sz="quarter" idx="10"/>
          </p:nvPr>
        </p:nvSpPr>
        <p:spPr/>
        <p:txBody>
          <a:bodyPr/>
          <a:lstStyle/>
          <a:p>
            <a:fld id="{EA386BCE-4270-F649-9F69-2A9F20C35178}" type="slidenum">
              <a:rPr lang="en-US" smtClean="0"/>
              <a:t>1</a:t>
            </a:fld>
            <a:endParaRPr lang="en-US"/>
          </a:p>
        </p:txBody>
      </p:sp>
    </p:spTree>
    <p:extLst>
      <p:ext uri="{BB962C8B-B14F-4D97-AF65-F5344CB8AC3E}">
        <p14:creationId xmlns:p14="http://schemas.microsoft.com/office/powerpoint/2010/main" val="11768689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705600" y="1537973"/>
            <a:ext cx="23469600" cy="2272027"/>
          </a:xfrm>
        </p:spPr>
        <p:txBody>
          <a:bodyPr/>
          <a:lstStyle/>
          <a:p>
            <a:r>
              <a:rPr lang="en-US" smtClean="0"/>
              <a:t>Click to edit Master title style</a:t>
            </a:r>
            <a:endParaRPr lang="en-US"/>
          </a:p>
        </p:txBody>
      </p:sp>
      <p:sp>
        <p:nvSpPr>
          <p:cNvPr id="3" name="Content Placeholder 2"/>
          <p:cNvSpPr>
            <a:spLocks noGrp="1"/>
          </p:cNvSpPr>
          <p:nvPr>
            <p:ph idx="1" hasCustomPrompt="1"/>
          </p:nvPr>
        </p:nvSpPr>
        <p:spPr>
          <a:xfrm>
            <a:off x="838200" y="6477001"/>
            <a:ext cx="36652200" cy="6019800"/>
          </a:xfrm>
        </p:spPr>
        <p:txBody>
          <a:bodyPr/>
          <a:lstStyle>
            <a:lvl1pPr>
              <a:defRPr sz="4400" b="1"/>
            </a:lvl1pPr>
            <a:lvl2pPr marL="0" indent="0">
              <a:defRPr sz="2800"/>
            </a:lvl2pPr>
          </a:lstStyle>
          <a:p>
            <a:pPr lvl="0"/>
            <a:r>
              <a:rPr lang="en-US" dirty="0" smtClean="0"/>
              <a:t>Motivation:</a:t>
            </a:r>
          </a:p>
          <a:p>
            <a:pPr lvl="1"/>
            <a:r>
              <a:rPr lang="en-US" dirty="0" smtClean="0"/>
              <a:t>Second level</a:t>
            </a:r>
          </a:p>
        </p:txBody>
      </p:sp>
      <p:sp>
        <p:nvSpPr>
          <p:cNvPr id="7" name="Content Placeholder 2"/>
          <p:cNvSpPr>
            <a:spLocks noGrp="1"/>
          </p:cNvSpPr>
          <p:nvPr>
            <p:ph idx="13"/>
          </p:nvPr>
        </p:nvSpPr>
        <p:spPr>
          <a:xfrm>
            <a:off x="838200" y="13258800"/>
            <a:ext cx="118110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1" name="Content Placeholder 2"/>
          <p:cNvSpPr>
            <a:spLocks noGrp="1"/>
          </p:cNvSpPr>
          <p:nvPr>
            <p:ph idx="14"/>
          </p:nvPr>
        </p:nvSpPr>
        <p:spPr>
          <a:xfrm>
            <a:off x="25755600" y="13258800"/>
            <a:ext cx="118110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2" name="Content Placeholder 2"/>
          <p:cNvSpPr>
            <a:spLocks noGrp="1"/>
          </p:cNvSpPr>
          <p:nvPr>
            <p:ph idx="15"/>
          </p:nvPr>
        </p:nvSpPr>
        <p:spPr>
          <a:xfrm>
            <a:off x="13335000" y="13258800"/>
            <a:ext cx="118110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4" name="Subtitle 2"/>
          <p:cNvSpPr>
            <a:spLocks noGrp="1"/>
          </p:cNvSpPr>
          <p:nvPr>
            <p:ph type="subTitle" idx="16"/>
          </p:nvPr>
        </p:nvSpPr>
        <p:spPr>
          <a:xfrm>
            <a:off x="7772400" y="4038600"/>
            <a:ext cx="21793200" cy="1371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5" name="Content Placeholder 2"/>
          <p:cNvSpPr>
            <a:spLocks noGrp="1"/>
          </p:cNvSpPr>
          <p:nvPr>
            <p:ph idx="17" hasCustomPrompt="1"/>
          </p:nvPr>
        </p:nvSpPr>
        <p:spPr>
          <a:xfrm>
            <a:off x="838200" y="34747200"/>
            <a:ext cx="17983200" cy="2743200"/>
          </a:xfrm>
        </p:spPr>
        <p:txBody>
          <a:bodyPr/>
          <a:lstStyle>
            <a:lvl1pPr>
              <a:defRPr sz="4400" b="1"/>
            </a:lvl1pPr>
            <a:lvl2pPr marL="0" indent="0">
              <a:defRPr sz="2800"/>
            </a:lvl2pPr>
          </a:lstStyle>
          <a:p>
            <a:pPr lvl="0"/>
            <a:r>
              <a:rPr lang="en-US" dirty="0" smtClean="0"/>
              <a:t>References:</a:t>
            </a:r>
          </a:p>
          <a:p>
            <a:pPr lvl="1"/>
            <a:r>
              <a:rPr lang="en-US" dirty="0" smtClean="0"/>
              <a:t>Second level</a:t>
            </a:r>
          </a:p>
        </p:txBody>
      </p:sp>
      <p:sp>
        <p:nvSpPr>
          <p:cNvPr id="16" name="Content Placeholder 2"/>
          <p:cNvSpPr>
            <a:spLocks noGrp="1"/>
          </p:cNvSpPr>
          <p:nvPr>
            <p:ph idx="18" hasCustomPrompt="1"/>
          </p:nvPr>
        </p:nvSpPr>
        <p:spPr>
          <a:xfrm>
            <a:off x="19583400" y="34747200"/>
            <a:ext cx="17983200" cy="2743200"/>
          </a:xfrm>
        </p:spPr>
        <p:txBody>
          <a:bodyPr/>
          <a:lstStyle>
            <a:lvl1pPr>
              <a:defRPr sz="4400" b="1"/>
            </a:lvl1pPr>
            <a:lvl2pPr marL="0" indent="0">
              <a:defRPr sz="2800"/>
            </a:lvl2pPr>
          </a:lstStyle>
          <a:p>
            <a:pPr lvl="0"/>
            <a:r>
              <a:rPr lang="en-US" dirty="0" smtClean="0"/>
              <a:t>Acknowledgements:</a:t>
            </a:r>
          </a:p>
          <a:p>
            <a:pPr lvl="1"/>
            <a:r>
              <a:rPr lang="en-US" dirty="0" smtClean="0"/>
              <a:t>Second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and Content">
    <p:bg>
      <p:bgPr>
        <a:solidFill>
          <a:srgbClr val="276E99"/>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705600" y="1537973"/>
            <a:ext cx="23469600" cy="2272027"/>
          </a:xfrm>
        </p:spPr>
        <p:txBody>
          <a:bodyPr/>
          <a:lstStyle/>
          <a:p>
            <a:r>
              <a:rPr lang="en-US" smtClean="0"/>
              <a:t>Click to edit Master title style</a:t>
            </a:r>
            <a:endParaRPr lang="en-US"/>
          </a:p>
        </p:txBody>
      </p:sp>
      <p:sp>
        <p:nvSpPr>
          <p:cNvPr id="3" name="Content Placeholder 2"/>
          <p:cNvSpPr>
            <a:spLocks noGrp="1"/>
          </p:cNvSpPr>
          <p:nvPr>
            <p:ph idx="1" hasCustomPrompt="1"/>
          </p:nvPr>
        </p:nvSpPr>
        <p:spPr>
          <a:xfrm>
            <a:off x="838200" y="6477001"/>
            <a:ext cx="36652200" cy="6019800"/>
          </a:xfrm>
        </p:spPr>
        <p:txBody>
          <a:bodyPr/>
          <a:lstStyle>
            <a:lvl1pPr>
              <a:defRPr sz="4400" b="1"/>
            </a:lvl1pPr>
            <a:lvl2pPr marL="0" indent="0">
              <a:defRPr sz="2800"/>
            </a:lvl2pPr>
          </a:lstStyle>
          <a:p>
            <a:pPr lvl="0"/>
            <a:r>
              <a:rPr lang="en-US" dirty="0" smtClean="0"/>
              <a:t>Motivation:</a:t>
            </a:r>
          </a:p>
          <a:p>
            <a:pPr lvl="1"/>
            <a:r>
              <a:rPr lang="en-US" dirty="0" smtClean="0"/>
              <a:t>Second level</a:t>
            </a:r>
          </a:p>
        </p:txBody>
      </p:sp>
      <p:sp>
        <p:nvSpPr>
          <p:cNvPr id="7" name="Content Placeholder 2"/>
          <p:cNvSpPr>
            <a:spLocks noGrp="1"/>
          </p:cNvSpPr>
          <p:nvPr>
            <p:ph idx="13"/>
          </p:nvPr>
        </p:nvSpPr>
        <p:spPr>
          <a:xfrm>
            <a:off x="838200" y="13258800"/>
            <a:ext cx="118110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1" name="Content Placeholder 2"/>
          <p:cNvSpPr>
            <a:spLocks noGrp="1"/>
          </p:cNvSpPr>
          <p:nvPr>
            <p:ph idx="14"/>
          </p:nvPr>
        </p:nvSpPr>
        <p:spPr>
          <a:xfrm>
            <a:off x="25755600" y="13258800"/>
            <a:ext cx="118110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2" name="Content Placeholder 2"/>
          <p:cNvSpPr>
            <a:spLocks noGrp="1"/>
          </p:cNvSpPr>
          <p:nvPr>
            <p:ph idx="15"/>
          </p:nvPr>
        </p:nvSpPr>
        <p:spPr>
          <a:xfrm>
            <a:off x="13335000" y="13258800"/>
            <a:ext cx="118110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4" name="Subtitle 2"/>
          <p:cNvSpPr>
            <a:spLocks noGrp="1"/>
          </p:cNvSpPr>
          <p:nvPr>
            <p:ph type="subTitle" idx="16"/>
          </p:nvPr>
        </p:nvSpPr>
        <p:spPr>
          <a:xfrm>
            <a:off x="7772400" y="4038600"/>
            <a:ext cx="21793200" cy="1371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5" name="Content Placeholder 2"/>
          <p:cNvSpPr>
            <a:spLocks noGrp="1"/>
          </p:cNvSpPr>
          <p:nvPr>
            <p:ph idx="17" hasCustomPrompt="1"/>
          </p:nvPr>
        </p:nvSpPr>
        <p:spPr>
          <a:xfrm>
            <a:off x="838200" y="34747200"/>
            <a:ext cx="17983200" cy="2743200"/>
          </a:xfrm>
        </p:spPr>
        <p:txBody>
          <a:bodyPr/>
          <a:lstStyle>
            <a:lvl1pPr>
              <a:defRPr sz="4400" b="1"/>
            </a:lvl1pPr>
            <a:lvl2pPr marL="0" indent="0">
              <a:defRPr sz="2800"/>
            </a:lvl2pPr>
          </a:lstStyle>
          <a:p>
            <a:pPr lvl="0"/>
            <a:r>
              <a:rPr lang="en-US" dirty="0" smtClean="0"/>
              <a:t>References:</a:t>
            </a:r>
          </a:p>
          <a:p>
            <a:pPr lvl="1"/>
            <a:r>
              <a:rPr lang="en-US" dirty="0" smtClean="0"/>
              <a:t>Second level</a:t>
            </a:r>
          </a:p>
        </p:txBody>
      </p:sp>
      <p:sp>
        <p:nvSpPr>
          <p:cNvPr id="16" name="Content Placeholder 2"/>
          <p:cNvSpPr>
            <a:spLocks noGrp="1"/>
          </p:cNvSpPr>
          <p:nvPr>
            <p:ph idx="18" hasCustomPrompt="1"/>
          </p:nvPr>
        </p:nvSpPr>
        <p:spPr>
          <a:xfrm>
            <a:off x="19583400" y="34747200"/>
            <a:ext cx="17983200" cy="2743200"/>
          </a:xfrm>
        </p:spPr>
        <p:txBody>
          <a:bodyPr/>
          <a:lstStyle>
            <a:lvl1pPr>
              <a:defRPr sz="4400" b="1"/>
            </a:lvl1pPr>
            <a:lvl2pPr marL="0" indent="0">
              <a:defRPr sz="2800"/>
            </a:lvl2pPr>
          </a:lstStyle>
          <a:p>
            <a:pPr lvl="0"/>
            <a:r>
              <a:rPr lang="en-US" dirty="0" smtClean="0"/>
              <a:t>Acknowledgements:</a:t>
            </a:r>
          </a:p>
          <a:p>
            <a:pPr lvl="1"/>
            <a:r>
              <a:rPr lang="en-US" dirty="0" smtClean="0"/>
              <a:t>Second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705600" y="1537973"/>
            <a:ext cx="23469600" cy="2272027"/>
          </a:xfrm>
        </p:spPr>
        <p:txBody>
          <a:bodyPr/>
          <a:lstStyle/>
          <a:p>
            <a:r>
              <a:rPr lang="en-US" smtClean="0"/>
              <a:t>Click to edit Master title style</a:t>
            </a:r>
            <a:endParaRPr lang="en-US"/>
          </a:p>
        </p:txBody>
      </p:sp>
      <p:sp>
        <p:nvSpPr>
          <p:cNvPr id="3" name="Content Placeholder 2"/>
          <p:cNvSpPr>
            <a:spLocks noGrp="1"/>
          </p:cNvSpPr>
          <p:nvPr>
            <p:ph idx="1" hasCustomPrompt="1"/>
          </p:nvPr>
        </p:nvSpPr>
        <p:spPr>
          <a:xfrm>
            <a:off x="838200" y="6477001"/>
            <a:ext cx="36652200" cy="6019800"/>
          </a:xfrm>
        </p:spPr>
        <p:txBody>
          <a:bodyPr/>
          <a:lstStyle>
            <a:lvl1pPr>
              <a:defRPr sz="4400" b="1"/>
            </a:lvl1pPr>
            <a:lvl2pPr marL="0" indent="0">
              <a:defRPr sz="2800"/>
            </a:lvl2pPr>
          </a:lstStyle>
          <a:p>
            <a:pPr lvl="0"/>
            <a:r>
              <a:rPr lang="en-US" dirty="0" smtClean="0"/>
              <a:t>Motivation:</a:t>
            </a:r>
          </a:p>
          <a:p>
            <a:pPr lvl="1"/>
            <a:r>
              <a:rPr lang="en-US" dirty="0" smtClean="0"/>
              <a:t>Second level</a:t>
            </a:r>
          </a:p>
        </p:txBody>
      </p:sp>
      <p:sp>
        <p:nvSpPr>
          <p:cNvPr id="11" name="Content Placeholder 2"/>
          <p:cNvSpPr>
            <a:spLocks noGrp="1"/>
          </p:cNvSpPr>
          <p:nvPr>
            <p:ph idx="14"/>
          </p:nvPr>
        </p:nvSpPr>
        <p:spPr>
          <a:xfrm>
            <a:off x="19583400" y="13258800"/>
            <a:ext cx="179832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2" name="Content Placeholder 2"/>
          <p:cNvSpPr>
            <a:spLocks noGrp="1"/>
          </p:cNvSpPr>
          <p:nvPr>
            <p:ph idx="15"/>
          </p:nvPr>
        </p:nvSpPr>
        <p:spPr>
          <a:xfrm>
            <a:off x="838200" y="13258800"/>
            <a:ext cx="179832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4" name="Subtitle 2"/>
          <p:cNvSpPr>
            <a:spLocks noGrp="1"/>
          </p:cNvSpPr>
          <p:nvPr>
            <p:ph type="subTitle" idx="16"/>
          </p:nvPr>
        </p:nvSpPr>
        <p:spPr>
          <a:xfrm>
            <a:off x="7772400" y="4038600"/>
            <a:ext cx="21793200" cy="1371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5" name="Content Placeholder 2"/>
          <p:cNvSpPr>
            <a:spLocks noGrp="1"/>
          </p:cNvSpPr>
          <p:nvPr>
            <p:ph idx="17" hasCustomPrompt="1"/>
          </p:nvPr>
        </p:nvSpPr>
        <p:spPr>
          <a:xfrm>
            <a:off x="838200" y="34747200"/>
            <a:ext cx="17983200" cy="2743200"/>
          </a:xfrm>
        </p:spPr>
        <p:txBody>
          <a:bodyPr/>
          <a:lstStyle>
            <a:lvl1pPr>
              <a:defRPr sz="4400" b="1"/>
            </a:lvl1pPr>
            <a:lvl2pPr marL="0" indent="0">
              <a:defRPr sz="2800"/>
            </a:lvl2pPr>
          </a:lstStyle>
          <a:p>
            <a:pPr lvl="0"/>
            <a:r>
              <a:rPr lang="en-US" dirty="0" smtClean="0"/>
              <a:t>References:</a:t>
            </a:r>
          </a:p>
          <a:p>
            <a:pPr lvl="1"/>
            <a:r>
              <a:rPr lang="en-US" dirty="0" smtClean="0"/>
              <a:t>Second level</a:t>
            </a:r>
          </a:p>
        </p:txBody>
      </p:sp>
      <p:sp>
        <p:nvSpPr>
          <p:cNvPr id="16" name="Content Placeholder 2"/>
          <p:cNvSpPr>
            <a:spLocks noGrp="1"/>
          </p:cNvSpPr>
          <p:nvPr>
            <p:ph idx="18" hasCustomPrompt="1"/>
          </p:nvPr>
        </p:nvSpPr>
        <p:spPr>
          <a:xfrm>
            <a:off x="19583400" y="34747200"/>
            <a:ext cx="17983200" cy="2743200"/>
          </a:xfrm>
        </p:spPr>
        <p:txBody>
          <a:bodyPr/>
          <a:lstStyle>
            <a:lvl1pPr>
              <a:defRPr sz="4400" b="1"/>
            </a:lvl1pPr>
            <a:lvl2pPr marL="0" indent="0">
              <a:defRPr sz="2800"/>
            </a:lvl2pPr>
          </a:lstStyle>
          <a:p>
            <a:pPr lvl="0"/>
            <a:r>
              <a:rPr lang="en-US" dirty="0" smtClean="0"/>
              <a:t>Acknowledgements:</a:t>
            </a:r>
          </a:p>
          <a:p>
            <a:pPr lvl="1"/>
            <a:r>
              <a:rPr lang="en-US" dirty="0" smtClean="0"/>
              <a:t>Second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bg>
      <p:bgPr>
        <a:solidFill>
          <a:srgbClr val="276E99"/>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705600" y="1537973"/>
            <a:ext cx="23469600" cy="2272027"/>
          </a:xfrm>
        </p:spPr>
        <p:txBody>
          <a:bodyPr/>
          <a:lstStyle/>
          <a:p>
            <a:r>
              <a:rPr lang="en-US" smtClean="0"/>
              <a:t>Click to edit Master title style</a:t>
            </a:r>
            <a:endParaRPr lang="en-US"/>
          </a:p>
        </p:txBody>
      </p:sp>
      <p:sp>
        <p:nvSpPr>
          <p:cNvPr id="3" name="Content Placeholder 2"/>
          <p:cNvSpPr>
            <a:spLocks noGrp="1"/>
          </p:cNvSpPr>
          <p:nvPr>
            <p:ph idx="1" hasCustomPrompt="1"/>
          </p:nvPr>
        </p:nvSpPr>
        <p:spPr>
          <a:xfrm>
            <a:off x="838200" y="6477001"/>
            <a:ext cx="36652200" cy="6019800"/>
          </a:xfrm>
        </p:spPr>
        <p:txBody>
          <a:bodyPr/>
          <a:lstStyle>
            <a:lvl1pPr>
              <a:defRPr sz="4400" b="1"/>
            </a:lvl1pPr>
            <a:lvl2pPr marL="0" indent="0">
              <a:defRPr sz="2800"/>
            </a:lvl2pPr>
          </a:lstStyle>
          <a:p>
            <a:pPr lvl="0"/>
            <a:r>
              <a:rPr lang="en-US" dirty="0" smtClean="0"/>
              <a:t>Motivation:</a:t>
            </a:r>
          </a:p>
          <a:p>
            <a:pPr lvl="1"/>
            <a:r>
              <a:rPr lang="en-US" dirty="0" smtClean="0"/>
              <a:t>Second level</a:t>
            </a:r>
          </a:p>
        </p:txBody>
      </p:sp>
      <p:sp>
        <p:nvSpPr>
          <p:cNvPr id="11" name="Content Placeholder 2"/>
          <p:cNvSpPr>
            <a:spLocks noGrp="1"/>
          </p:cNvSpPr>
          <p:nvPr>
            <p:ph idx="14"/>
          </p:nvPr>
        </p:nvSpPr>
        <p:spPr>
          <a:xfrm>
            <a:off x="19583400" y="13258800"/>
            <a:ext cx="179832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2" name="Content Placeholder 2"/>
          <p:cNvSpPr>
            <a:spLocks noGrp="1"/>
          </p:cNvSpPr>
          <p:nvPr>
            <p:ph idx="15"/>
          </p:nvPr>
        </p:nvSpPr>
        <p:spPr>
          <a:xfrm>
            <a:off x="838200" y="13258800"/>
            <a:ext cx="179832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4" name="Subtitle 2"/>
          <p:cNvSpPr>
            <a:spLocks noGrp="1"/>
          </p:cNvSpPr>
          <p:nvPr>
            <p:ph type="subTitle" idx="16"/>
          </p:nvPr>
        </p:nvSpPr>
        <p:spPr>
          <a:xfrm>
            <a:off x="7772400" y="4038600"/>
            <a:ext cx="21793200" cy="1371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5" name="Content Placeholder 2"/>
          <p:cNvSpPr>
            <a:spLocks noGrp="1"/>
          </p:cNvSpPr>
          <p:nvPr>
            <p:ph idx="17" hasCustomPrompt="1"/>
          </p:nvPr>
        </p:nvSpPr>
        <p:spPr>
          <a:xfrm>
            <a:off x="838200" y="34747200"/>
            <a:ext cx="17983200" cy="2743200"/>
          </a:xfrm>
        </p:spPr>
        <p:txBody>
          <a:bodyPr/>
          <a:lstStyle>
            <a:lvl1pPr>
              <a:defRPr sz="4400" b="1"/>
            </a:lvl1pPr>
            <a:lvl2pPr marL="0" indent="0">
              <a:defRPr sz="2800"/>
            </a:lvl2pPr>
          </a:lstStyle>
          <a:p>
            <a:pPr lvl="0"/>
            <a:r>
              <a:rPr lang="en-US" dirty="0" smtClean="0"/>
              <a:t>References:</a:t>
            </a:r>
          </a:p>
          <a:p>
            <a:pPr lvl="1"/>
            <a:r>
              <a:rPr lang="en-US" dirty="0" smtClean="0"/>
              <a:t>Second level</a:t>
            </a:r>
          </a:p>
        </p:txBody>
      </p:sp>
      <p:sp>
        <p:nvSpPr>
          <p:cNvPr id="16" name="Content Placeholder 2"/>
          <p:cNvSpPr>
            <a:spLocks noGrp="1"/>
          </p:cNvSpPr>
          <p:nvPr>
            <p:ph idx="18" hasCustomPrompt="1"/>
          </p:nvPr>
        </p:nvSpPr>
        <p:spPr>
          <a:xfrm>
            <a:off x="19583400" y="34747200"/>
            <a:ext cx="17983200" cy="2743200"/>
          </a:xfrm>
        </p:spPr>
        <p:txBody>
          <a:bodyPr/>
          <a:lstStyle>
            <a:lvl1pPr>
              <a:defRPr sz="4400" b="1"/>
            </a:lvl1pPr>
            <a:lvl2pPr marL="0" indent="0">
              <a:defRPr sz="2800"/>
            </a:lvl2pPr>
          </a:lstStyle>
          <a:p>
            <a:pPr lvl="0"/>
            <a:r>
              <a:rPr lang="en-US" dirty="0" smtClean="0"/>
              <a:t>Acknowledgements:</a:t>
            </a:r>
          </a:p>
          <a:p>
            <a:pPr lvl="1"/>
            <a:r>
              <a:rPr lang="en-US" dirty="0" smtClean="0"/>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 Id="rId6" Type="http://schemas.openxmlformats.org/officeDocument/2006/relationships/image" Target="../media/image1.png"/><Relationship Id="rId7" Type="http://schemas.openxmlformats.org/officeDocument/2006/relationships/image" Target="../media/image2.png"/><Relationship Id="rId8" Type="http://schemas.openxmlformats.org/officeDocument/2006/relationships/image" Target="../media/image3.gif"/><Relationship Id="rId9" Type="http://schemas.openxmlformats.org/officeDocument/2006/relationships/image" Target="../media/image4.jpeg"/><Relationship Id="rId10"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920240" y="8961123"/>
            <a:ext cx="34564320" cy="25345393"/>
          </a:xfrm>
          <a:prstGeom prst="rect">
            <a:avLst/>
          </a:prstGeom>
          <a:solidFill>
            <a:schemeClr val="bg1"/>
          </a:solidFill>
        </p:spPr>
        <p:txBody>
          <a:bodyPr vert="horz" lIns="438912" tIns="219456" rIns="438912" bIns="219456" rtlCol="0">
            <a:normAutofit/>
          </a:bodyPr>
          <a:lstStyle/>
          <a:p>
            <a:pPr lvl="0"/>
            <a:r>
              <a:rPr lang="en-US" dirty="0" smtClean="0"/>
              <a:t>Click to edit Master text styles</a:t>
            </a:r>
          </a:p>
          <a:p>
            <a:pPr lvl="0"/>
            <a:r>
              <a:rPr lang="en-US" dirty="0" smtClean="0"/>
              <a:t>Second level</a:t>
            </a:r>
          </a:p>
        </p:txBody>
      </p:sp>
      <p:sp>
        <p:nvSpPr>
          <p:cNvPr id="4" name="Date Placeholder 3"/>
          <p:cNvSpPr>
            <a:spLocks noGrp="1"/>
          </p:cNvSpPr>
          <p:nvPr>
            <p:ph type="dt" sz="half" idx="2"/>
          </p:nvPr>
        </p:nvSpPr>
        <p:spPr>
          <a:xfrm>
            <a:off x="1920240" y="35595563"/>
            <a:ext cx="8961120" cy="20447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1728052D-E5BC-42EB-8E4B-3E6AE4302CD5}" type="datetimeFigureOut">
              <a:rPr lang="en-US" smtClean="0"/>
              <a:t>4/9/12</a:t>
            </a:fld>
            <a:endParaRPr lang="en-US"/>
          </a:p>
        </p:txBody>
      </p:sp>
      <p:sp>
        <p:nvSpPr>
          <p:cNvPr id="5" name="Footer Placeholder 4"/>
          <p:cNvSpPr>
            <a:spLocks noGrp="1"/>
          </p:cNvSpPr>
          <p:nvPr>
            <p:ph type="ftr" sz="quarter" idx="3"/>
          </p:nvPr>
        </p:nvSpPr>
        <p:spPr>
          <a:xfrm>
            <a:off x="13121640" y="35595563"/>
            <a:ext cx="12161520" cy="20447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7523440" y="35595563"/>
            <a:ext cx="8961120" cy="20447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1C9170AF-46D0-4CF7-AFD7-B9CEAFD0C2CF}" type="slidenum">
              <a:rPr lang="en-US" smtClean="0"/>
              <a:t>‹#›</a:t>
            </a:fld>
            <a:endParaRPr lang="en-US"/>
          </a:p>
        </p:txBody>
      </p:sp>
      <p:sp>
        <p:nvSpPr>
          <p:cNvPr id="7" name="Rectangle 6"/>
          <p:cNvSpPr/>
          <p:nvPr userDrawn="1"/>
        </p:nvSpPr>
        <p:spPr>
          <a:xfrm>
            <a:off x="914400" y="990600"/>
            <a:ext cx="36499800" cy="4800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censam_logo.png"/>
          <p:cNvPicPr>
            <a:picLocks noChangeAspect="1"/>
          </p:cNvPicPr>
          <p:nvPr userDrawn="1"/>
        </p:nvPicPr>
        <p:blipFill>
          <a:blip r:embed="rId7"/>
          <a:stretch>
            <a:fillRect/>
          </a:stretch>
        </p:blipFill>
        <p:spPr>
          <a:xfrm>
            <a:off x="30403800" y="1752600"/>
            <a:ext cx="2762636" cy="3372321"/>
          </a:xfrm>
          <a:prstGeom prst="rect">
            <a:avLst/>
          </a:prstGeom>
        </p:spPr>
      </p:pic>
      <p:pic>
        <p:nvPicPr>
          <p:cNvPr id="9" name="Picture 8" descr="LASG_logo1.gif"/>
          <p:cNvPicPr>
            <a:picLocks noChangeAspect="1"/>
          </p:cNvPicPr>
          <p:nvPr userDrawn="1"/>
        </p:nvPicPr>
        <p:blipFill>
          <a:blip r:embed="rId8"/>
          <a:stretch>
            <a:fillRect/>
          </a:stretch>
        </p:blipFill>
        <p:spPr>
          <a:xfrm>
            <a:off x="33699836" y="2286000"/>
            <a:ext cx="3069167" cy="2209800"/>
          </a:xfrm>
          <a:prstGeom prst="rect">
            <a:avLst/>
          </a:prstGeom>
        </p:spPr>
      </p:pic>
      <p:pic>
        <p:nvPicPr>
          <p:cNvPr id="10" name="Picture 9" descr="mit-logo.jpg"/>
          <p:cNvPicPr>
            <a:picLocks noChangeAspect="1"/>
          </p:cNvPicPr>
          <p:nvPr userDrawn="1"/>
        </p:nvPicPr>
        <p:blipFill>
          <a:blip r:embed="rId9"/>
          <a:stretch>
            <a:fillRect/>
          </a:stretch>
        </p:blipFill>
        <p:spPr>
          <a:xfrm>
            <a:off x="1834246" y="1676400"/>
            <a:ext cx="3094616" cy="1618593"/>
          </a:xfrm>
          <a:prstGeom prst="rect">
            <a:avLst/>
          </a:prstGeom>
        </p:spPr>
      </p:pic>
      <p:pic>
        <p:nvPicPr>
          <p:cNvPr id="11" name="Picture 10" descr="coe_logo.png"/>
          <p:cNvPicPr>
            <a:picLocks noChangeAspect="1"/>
          </p:cNvPicPr>
          <p:nvPr userDrawn="1"/>
        </p:nvPicPr>
        <p:blipFill>
          <a:blip r:embed="rId10" cstate="print"/>
          <a:stretch>
            <a:fillRect/>
          </a:stretch>
        </p:blipFill>
        <p:spPr>
          <a:xfrm>
            <a:off x="1681846" y="3505200"/>
            <a:ext cx="3423554" cy="1676400"/>
          </a:xfrm>
          <a:prstGeom prst="rect">
            <a:avLst/>
          </a:prstGeom>
        </p:spPr>
      </p:pic>
      <p:sp>
        <p:nvSpPr>
          <p:cNvPr id="2" name="Title Placeholder 1"/>
          <p:cNvSpPr>
            <a:spLocks noGrp="1"/>
          </p:cNvSpPr>
          <p:nvPr>
            <p:ph type="title"/>
          </p:nvPr>
        </p:nvSpPr>
        <p:spPr>
          <a:xfrm>
            <a:off x="5638800" y="1537973"/>
            <a:ext cx="24536400" cy="1967227"/>
          </a:xfrm>
          <a:prstGeom prst="rect">
            <a:avLst/>
          </a:prstGeom>
        </p:spPr>
        <p:txBody>
          <a:bodyPr vert="horz" lIns="438912" tIns="219456" rIns="438912" bIns="219456" rtlCol="0" anchor="ctr">
            <a:normAutofit/>
          </a:bodyPr>
          <a:lstStyle/>
          <a:p>
            <a:r>
              <a:rPr lang="en-US" dirty="0"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50" r:id="rId1"/>
    <p:sldLayoutId id="2147483652" r:id="rId2"/>
    <p:sldLayoutId id="2147483651" r:id="rId3"/>
    <p:sldLayoutId id="2147483653" r:id="rId4"/>
  </p:sldLayoutIdLst>
  <p:txStyles>
    <p:titleStyle>
      <a:lvl1pPr algn="ctr" defTabSz="4389120" rtl="0" eaLnBrk="1" latinLnBrk="0" hangingPunct="1">
        <a:spcBef>
          <a:spcPct val="0"/>
        </a:spcBef>
        <a:buNone/>
        <a:defRPr sz="7200" b="1" kern="1200">
          <a:solidFill>
            <a:schemeClr val="tx1"/>
          </a:solidFill>
          <a:latin typeface="Helvetica"/>
          <a:ea typeface="+mj-ea"/>
          <a:cs typeface="+mj-cs"/>
        </a:defRPr>
      </a:lvl1pPr>
    </p:titleStyle>
    <p:bodyStyle>
      <a:lvl1pPr marL="0" indent="0" algn="l" defTabSz="4389120" rtl="0" eaLnBrk="1" latinLnBrk="0" hangingPunct="1">
        <a:spcBef>
          <a:spcPct val="20000"/>
        </a:spcBef>
        <a:buFontTx/>
        <a:buNone/>
        <a:defRPr sz="6000" b="0" kern="1200">
          <a:solidFill>
            <a:srgbClr val="002060"/>
          </a:solidFill>
          <a:latin typeface="+mn-lt"/>
          <a:ea typeface="+mn-ea"/>
          <a:cs typeface="+mn-cs"/>
        </a:defRPr>
      </a:lvl1pPr>
      <a:lvl2pPr marL="3566160" indent="-1371600" algn="l" defTabSz="4389120" rtl="0" eaLnBrk="1" latinLnBrk="0" hangingPunct="1">
        <a:spcBef>
          <a:spcPct val="20000"/>
        </a:spcBef>
        <a:buFontTx/>
        <a:buNone/>
        <a:defRPr sz="5400" kern="1200">
          <a:solidFill>
            <a:schemeClr val="tx1"/>
          </a:solidFill>
          <a:latin typeface="+mn-lt"/>
          <a:ea typeface="+mn-ea"/>
          <a:cs typeface="+mn-cs"/>
        </a:defRPr>
      </a:lvl2pPr>
      <a:lvl3pPr marL="5486400" indent="-1097280" algn="l" defTabSz="4389120" rtl="0" eaLnBrk="1" latinLnBrk="0" hangingPunct="1">
        <a:spcBef>
          <a:spcPct val="20000"/>
        </a:spcBef>
        <a:buFontTx/>
        <a:buNone/>
        <a:defRPr sz="4800" kern="1200">
          <a:solidFill>
            <a:schemeClr val="tx1"/>
          </a:solidFill>
          <a:latin typeface="+mn-lt"/>
          <a:ea typeface="+mn-ea"/>
          <a:cs typeface="+mn-cs"/>
        </a:defRPr>
      </a:lvl3pPr>
      <a:lvl4pPr marL="7680960" indent="-1097280" algn="l" defTabSz="4389120" rtl="0" eaLnBrk="1" latinLnBrk="0" hangingPunct="1">
        <a:spcBef>
          <a:spcPct val="20000"/>
        </a:spcBef>
        <a:buFontTx/>
        <a:buNone/>
        <a:defRPr sz="4400" kern="1200">
          <a:solidFill>
            <a:schemeClr val="tx1"/>
          </a:solidFill>
          <a:latin typeface="+mn-lt"/>
          <a:ea typeface="+mn-ea"/>
          <a:cs typeface="+mn-cs"/>
        </a:defRPr>
      </a:lvl4pPr>
      <a:lvl5pPr marL="9875520" indent="-1097280" algn="l" defTabSz="4389120" rtl="0" eaLnBrk="1" latinLnBrk="0" hangingPunct="1">
        <a:spcBef>
          <a:spcPct val="20000"/>
        </a:spcBef>
        <a:buFontTx/>
        <a:buNone/>
        <a:defRPr sz="4400" kern="1200">
          <a:solidFill>
            <a:schemeClr val="tx1"/>
          </a:solidFill>
          <a:latin typeface="+mn-lt"/>
          <a:ea typeface="+mn-ea"/>
          <a:cs typeface="+mn-cs"/>
        </a:defRPr>
      </a:lvl5pPr>
      <a:lvl6pPr marL="1207008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464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920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376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12.jpeg"/><Relationship Id="rId20" Type="http://schemas.microsoft.com/office/2007/relationships/hdphoto" Target="../media/hdphoto1.wdp"/><Relationship Id="rId10" Type="http://schemas.openxmlformats.org/officeDocument/2006/relationships/image" Target="../media/image13.png"/><Relationship Id="rId11" Type="http://schemas.openxmlformats.org/officeDocument/2006/relationships/image" Target="../media/image14.jpeg"/><Relationship Id="rId12" Type="http://schemas.openxmlformats.org/officeDocument/2006/relationships/image" Target="../media/image15.png"/><Relationship Id="rId13" Type="http://schemas.openxmlformats.org/officeDocument/2006/relationships/image" Target="../media/image16.png"/><Relationship Id="rId14" Type="http://schemas.openxmlformats.org/officeDocument/2006/relationships/image" Target="../media/image17.png"/><Relationship Id="rId15" Type="http://schemas.openxmlformats.org/officeDocument/2006/relationships/image" Target="../media/image18.png"/><Relationship Id="rId16" Type="http://schemas.openxmlformats.org/officeDocument/2006/relationships/image" Target="../media/image19.png"/><Relationship Id="rId17" Type="http://schemas.openxmlformats.org/officeDocument/2006/relationships/image" Target="../media/image20.jpg"/><Relationship Id="rId18" Type="http://schemas.openxmlformats.org/officeDocument/2006/relationships/image" Target="../media/image21.png"/><Relationship Id="rId19" Type="http://schemas.openxmlformats.org/officeDocument/2006/relationships/image" Target="../media/image22.pn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7.jpeg"/><Relationship Id="rId5" Type="http://schemas.openxmlformats.org/officeDocument/2006/relationships/image" Target="../media/image8.jpeg"/><Relationship Id="rId6" Type="http://schemas.openxmlformats.org/officeDocument/2006/relationships/image" Target="../media/image9.jpeg"/><Relationship Id="rId7" Type="http://schemas.openxmlformats.org/officeDocument/2006/relationships/image" Target="../media/image10.png"/><Relationship Id="rId8"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838200" y="6477000"/>
            <a:ext cx="36728400" cy="60198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itle 9"/>
          <p:cNvSpPr>
            <a:spLocks noGrp="1"/>
          </p:cNvSpPr>
          <p:nvPr>
            <p:ph type="title"/>
          </p:nvPr>
        </p:nvSpPr>
        <p:spPr/>
        <p:txBody>
          <a:bodyPr>
            <a:normAutofit/>
          </a:bodyPr>
          <a:lstStyle/>
          <a:p>
            <a:r>
              <a:rPr lang="en-US" sz="9000" dirty="0" smtClean="0"/>
              <a:t>Seal Whiskers as Sensors</a:t>
            </a:r>
            <a:endParaRPr lang="en-US" sz="9000" dirty="0"/>
          </a:p>
        </p:txBody>
      </p:sp>
      <p:sp>
        <p:nvSpPr>
          <p:cNvPr id="12" name="Content Placeholder 11"/>
          <p:cNvSpPr>
            <a:spLocks noGrp="1"/>
          </p:cNvSpPr>
          <p:nvPr>
            <p:ph idx="13"/>
          </p:nvPr>
        </p:nvSpPr>
        <p:spPr/>
        <p:txBody>
          <a:bodyPr>
            <a:normAutofit lnSpcReduction="10000"/>
          </a:bodyPr>
          <a:lstStyle/>
          <a:p>
            <a:pPr algn="just"/>
            <a:r>
              <a:rPr lang="en-US" u="sng" dirty="0" smtClean="0">
                <a:solidFill>
                  <a:schemeClr val="tx2">
                    <a:lumMod val="75000"/>
                  </a:schemeClr>
                </a:solidFill>
                <a:latin typeface="Calibri (Body)"/>
                <a:cs typeface="Calibri (Body)"/>
              </a:rPr>
              <a:t>INTRODUCTION:</a:t>
            </a:r>
            <a:endParaRPr lang="en-US" dirty="0" smtClean="0">
              <a:solidFill>
                <a:schemeClr val="tx2">
                  <a:lumMod val="75000"/>
                </a:schemeClr>
              </a:solidFill>
              <a:latin typeface="Calibri (Body)"/>
              <a:cs typeface="Calibri (Body)"/>
            </a:endParaRPr>
          </a:p>
          <a:p>
            <a:pPr algn="just">
              <a:lnSpc>
                <a:spcPct val="110000"/>
              </a:lnSpc>
              <a:spcBef>
                <a:spcPts val="700"/>
              </a:spcBef>
            </a:pPr>
            <a:r>
              <a:rPr lang="en-US" sz="3400" dirty="0" smtClean="0">
                <a:solidFill>
                  <a:schemeClr val="tx2">
                    <a:lumMod val="75000"/>
                  </a:schemeClr>
                </a:solidFill>
                <a:latin typeface="Calibri (Body)"/>
                <a:cs typeface="Calibri (Body)"/>
              </a:rPr>
              <a:t>Harbor seals can detect the wake of a fish up to 30 seconds after it has passed. Biological experiments show that they are able to do this using their whiskers, even when auditory and visual cues have been blocked [1].  This is unexpected, since a bluff body protruding into a flow experiences large vibrations from the oncoming flow, which would make it a noisy sensor.</a:t>
            </a:r>
          </a:p>
          <a:p>
            <a:pPr algn="just">
              <a:lnSpc>
                <a:spcPct val="110000"/>
              </a:lnSpc>
              <a:spcBef>
                <a:spcPts val="700"/>
              </a:spcBef>
            </a:pPr>
            <a:endParaRPr lang="en-US" sz="3400" dirty="0" smtClean="0">
              <a:solidFill>
                <a:schemeClr val="tx2">
                  <a:lumMod val="75000"/>
                </a:schemeClr>
              </a:solidFill>
              <a:latin typeface="Calibri (Body)"/>
              <a:cs typeface="Calibri (Body)"/>
            </a:endParaRPr>
          </a:p>
          <a:p>
            <a:pPr algn="just"/>
            <a:r>
              <a:rPr lang="en-US" sz="3400" dirty="0">
                <a:solidFill>
                  <a:schemeClr val="tx2">
                    <a:lumMod val="75000"/>
                  </a:schemeClr>
                </a:solidFill>
                <a:latin typeface="Calibri (Body)"/>
                <a:cs typeface="Calibri (Body)"/>
              </a:rPr>
              <a:t>Interestingly, </a:t>
            </a:r>
            <a:r>
              <a:rPr lang="en-US" sz="3400" dirty="0" smtClean="0">
                <a:solidFill>
                  <a:schemeClr val="tx2">
                    <a:lumMod val="75000"/>
                  </a:schemeClr>
                </a:solidFill>
                <a:latin typeface="Calibri (Body)"/>
                <a:cs typeface="Calibri (Body)"/>
              </a:rPr>
              <a:t>the harbor seal </a:t>
            </a:r>
            <a:r>
              <a:rPr lang="en-US" sz="3400" dirty="0">
                <a:solidFill>
                  <a:schemeClr val="tx2">
                    <a:lumMod val="75000"/>
                  </a:schemeClr>
                </a:solidFill>
                <a:latin typeface="Calibri (Body)"/>
                <a:cs typeface="Calibri (Body)"/>
              </a:rPr>
              <a:t>whisker geometry is unique- it </a:t>
            </a:r>
            <a:r>
              <a:rPr lang="en-US" sz="3400" dirty="0" smtClean="0">
                <a:solidFill>
                  <a:schemeClr val="tx2">
                    <a:lumMod val="75000"/>
                  </a:schemeClr>
                </a:solidFill>
                <a:latin typeface="Calibri (Body)"/>
                <a:cs typeface="Calibri (Body)"/>
              </a:rPr>
              <a:t>is undulatory and asymmetric. </a:t>
            </a:r>
          </a:p>
          <a:p>
            <a:pPr algn="just"/>
            <a:endParaRPr lang="en-US" sz="3400" dirty="0" smtClean="0">
              <a:solidFill>
                <a:schemeClr val="tx2">
                  <a:lumMod val="75000"/>
                </a:schemeClr>
              </a:solidFill>
              <a:latin typeface="Calibri (Body)"/>
              <a:cs typeface="Calibri (Body)"/>
            </a:endParaRPr>
          </a:p>
          <a:p>
            <a:pPr algn="just"/>
            <a:endParaRPr lang="en-US" sz="3400" dirty="0">
              <a:solidFill>
                <a:schemeClr val="tx2">
                  <a:lumMod val="75000"/>
                </a:schemeClr>
              </a:solidFill>
              <a:latin typeface="Calibri (Body)"/>
              <a:cs typeface="Calibri (Body)"/>
            </a:endParaRPr>
          </a:p>
          <a:p>
            <a:pPr algn="just"/>
            <a:endParaRPr lang="en-US" sz="3400" dirty="0" smtClean="0">
              <a:solidFill>
                <a:schemeClr val="tx2">
                  <a:lumMod val="75000"/>
                </a:schemeClr>
              </a:solidFill>
              <a:latin typeface="Calibri (Body)"/>
              <a:cs typeface="Calibri (Body)"/>
            </a:endParaRPr>
          </a:p>
          <a:p>
            <a:pPr algn="just"/>
            <a:endParaRPr lang="en-US" sz="3400" dirty="0">
              <a:solidFill>
                <a:schemeClr val="tx2">
                  <a:lumMod val="75000"/>
                </a:schemeClr>
              </a:solidFill>
              <a:latin typeface="Calibri (Body)"/>
              <a:cs typeface="Calibri (Body)"/>
            </a:endParaRPr>
          </a:p>
          <a:p>
            <a:pPr algn="just"/>
            <a:endParaRPr lang="en-US" sz="3400" dirty="0" smtClean="0">
              <a:solidFill>
                <a:schemeClr val="tx2">
                  <a:lumMod val="75000"/>
                </a:schemeClr>
              </a:solidFill>
              <a:latin typeface="Calibri (Body)"/>
              <a:cs typeface="Calibri (Body)"/>
            </a:endParaRPr>
          </a:p>
          <a:p>
            <a:pPr algn="just"/>
            <a:endParaRPr lang="en-US" sz="3400" dirty="0">
              <a:solidFill>
                <a:schemeClr val="tx2">
                  <a:lumMod val="75000"/>
                </a:schemeClr>
              </a:solidFill>
              <a:latin typeface="Calibri (Body)"/>
              <a:cs typeface="Calibri (Body)"/>
            </a:endParaRPr>
          </a:p>
          <a:p>
            <a:pPr algn="just"/>
            <a:endParaRPr lang="en-US" sz="3400" dirty="0" smtClean="0">
              <a:solidFill>
                <a:schemeClr val="tx2">
                  <a:lumMod val="75000"/>
                </a:schemeClr>
              </a:solidFill>
              <a:latin typeface="Calibri (Body)"/>
              <a:cs typeface="Calibri (Body)"/>
            </a:endParaRPr>
          </a:p>
          <a:p>
            <a:pPr algn="just"/>
            <a:endParaRPr lang="en-US" sz="3400" dirty="0">
              <a:solidFill>
                <a:schemeClr val="tx2">
                  <a:lumMod val="75000"/>
                </a:schemeClr>
              </a:solidFill>
              <a:latin typeface="Calibri (Body)"/>
              <a:cs typeface="Calibri (Body)"/>
            </a:endParaRPr>
          </a:p>
          <a:p>
            <a:pPr algn="just"/>
            <a:endParaRPr lang="en-US" sz="3400" dirty="0" smtClean="0">
              <a:solidFill>
                <a:schemeClr val="tx2">
                  <a:lumMod val="75000"/>
                </a:schemeClr>
              </a:solidFill>
              <a:latin typeface="Calibri (Body)"/>
              <a:cs typeface="Calibri (Body)"/>
            </a:endParaRPr>
          </a:p>
          <a:p>
            <a:pPr algn="just"/>
            <a:endParaRPr lang="en-US" sz="3400" dirty="0">
              <a:solidFill>
                <a:schemeClr val="tx2">
                  <a:lumMod val="75000"/>
                </a:schemeClr>
              </a:solidFill>
              <a:latin typeface="Calibri (Body)"/>
              <a:cs typeface="Calibri (Body)"/>
            </a:endParaRPr>
          </a:p>
          <a:p>
            <a:pPr algn="just"/>
            <a:endParaRPr lang="en-US" sz="3400" dirty="0" smtClean="0">
              <a:solidFill>
                <a:schemeClr val="tx2">
                  <a:lumMod val="75000"/>
                </a:schemeClr>
              </a:solidFill>
              <a:latin typeface="Calibri (Body)"/>
              <a:cs typeface="Calibri (Body)"/>
            </a:endParaRPr>
          </a:p>
          <a:p>
            <a:pPr algn="just"/>
            <a:endParaRPr lang="en-US" sz="3400" dirty="0">
              <a:solidFill>
                <a:schemeClr val="tx2">
                  <a:lumMod val="75000"/>
                </a:schemeClr>
              </a:solidFill>
              <a:latin typeface="Calibri (Body)"/>
              <a:cs typeface="Calibri (Body)"/>
            </a:endParaRPr>
          </a:p>
          <a:p>
            <a:pPr algn="just"/>
            <a:endParaRPr lang="en-US" sz="3400" dirty="0" smtClean="0">
              <a:solidFill>
                <a:schemeClr val="tx2">
                  <a:lumMod val="75000"/>
                </a:schemeClr>
              </a:solidFill>
              <a:latin typeface="Calibri (Body)"/>
              <a:cs typeface="Calibri (Body)"/>
            </a:endParaRPr>
          </a:p>
          <a:p>
            <a:pPr algn="just"/>
            <a:endParaRPr lang="en-US" sz="3400" dirty="0" smtClean="0">
              <a:solidFill>
                <a:schemeClr val="tx2">
                  <a:lumMod val="75000"/>
                </a:schemeClr>
              </a:solidFill>
              <a:latin typeface="Calibri (Body)"/>
              <a:cs typeface="Calibri (Body)"/>
            </a:endParaRPr>
          </a:p>
          <a:p>
            <a:pPr algn="just"/>
            <a:endParaRPr lang="en-US" sz="3400" dirty="0">
              <a:solidFill>
                <a:schemeClr val="tx2">
                  <a:lumMod val="75000"/>
                </a:schemeClr>
              </a:solidFill>
              <a:latin typeface="Calibri (Body)"/>
              <a:cs typeface="Calibri (Body)"/>
            </a:endParaRPr>
          </a:p>
          <a:p>
            <a:pPr algn="just"/>
            <a:r>
              <a:rPr lang="en-US" sz="3400" dirty="0" smtClean="0">
                <a:solidFill>
                  <a:schemeClr val="tx2">
                    <a:lumMod val="75000"/>
                  </a:schemeClr>
                </a:solidFill>
                <a:latin typeface="Calibri (Body)"/>
                <a:cs typeface="Calibri (Body)"/>
              </a:rPr>
              <a:t>It was conjectured [2] that this shape accomplishes a specific purpose: it suppresses vortex-induced vibrations (VIV). </a:t>
            </a:r>
            <a:r>
              <a:rPr lang="en-US" sz="3400" dirty="0">
                <a:solidFill>
                  <a:schemeClr val="tx2">
                    <a:lumMod val="75000"/>
                  </a:schemeClr>
                </a:solidFill>
                <a:latin typeface="Calibri (Body)"/>
                <a:cs typeface="Calibri (Body)"/>
              </a:rPr>
              <a:t>A</a:t>
            </a:r>
            <a:r>
              <a:rPr lang="en-US" sz="3400" dirty="0" smtClean="0">
                <a:solidFill>
                  <a:schemeClr val="tx2">
                    <a:lumMod val="75000"/>
                  </a:schemeClr>
                </a:solidFill>
                <a:latin typeface="Calibri (Body)"/>
                <a:cs typeface="Calibri (Body)"/>
              </a:rPr>
              <a:t>s the seal swims forward, the whiskers do not vibrate significantly, allowing the seal to pick up the signal of the upstream target with reduced background noise.</a:t>
            </a:r>
          </a:p>
          <a:p>
            <a:pPr algn="just"/>
            <a:endParaRPr lang="en-US" sz="3400" dirty="0">
              <a:solidFill>
                <a:schemeClr val="tx2">
                  <a:lumMod val="75000"/>
                </a:schemeClr>
              </a:solidFill>
              <a:latin typeface="Calibri (Body)"/>
              <a:cs typeface="Calibri (Body)"/>
            </a:endParaRPr>
          </a:p>
          <a:p>
            <a:pPr algn="just"/>
            <a:r>
              <a:rPr lang="en-US" sz="3400" dirty="0" smtClean="0">
                <a:solidFill>
                  <a:schemeClr val="tx2">
                    <a:lumMod val="75000"/>
                  </a:schemeClr>
                </a:solidFill>
                <a:latin typeface="Calibri (Body)"/>
                <a:cs typeface="Calibri (Body)"/>
              </a:rPr>
              <a:t>Our </a:t>
            </a:r>
            <a:r>
              <a:rPr lang="en-US" sz="3400" dirty="0">
                <a:solidFill>
                  <a:schemeClr val="tx2">
                    <a:lumMod val="75000"/>
                  </a:schemeClr>
                </a:solidFill>
                <a:latin typeface="Calibri (Body)"/>
                <a:cs typeface="Calibri (Body)"/>
              </a:rPr>
              <a:t>goal is </a:t>
            </a:r>
            <a:r>
              <a:rPr lang="en-US" sz="3400" dirty="0" smtClean="0">
                <a:solidFill>
                  <a:schemeClr val="tx2">
                    <a:lumMod val="75000"/>
                  </a:schemeClr>
                </a:solidFill>
                <a:latin typeface="Calibri (Body)"/>
                <a:cs typeface="Calibri (Body)"/>
              </a:rPr>
              <a:t>to 1) study if and how this shape reduces VIV and 2) to </a:t>
            </a:r>
            <a:r>
              <a:rPr lang="en-US" sz="3400" dirty="0">
                <a:solidFill>
                  <a:schemeClr val="tx2">
                    <a:lumMod val="75000"/>
                  </a:schemeClr>
                </a:solidFill>
                <a:latin typeface="Calibri (Body)"/>
                <a:cs typeface="Calibri (Body)"/>
              </a:rPr>
              <a:t>develop a flow sensor capable of detecting hydrodynamic features, such as the vortex street left in a fish </a:t>
            </a:r>
            <a:r>
              <a:rPr lang="en-US" sz="3400" dirty="0" smtClean="0">
                <a:solidFill>
                  <a:schemeClr val="tx2">
                    <a:lumMod val="75000"/>
                  </a:schemeClr>
                </a:solidFill>
                <a:latin typeface="Calibri (Body)"/>
                <a:cs typeface="Calibri (Body)"/>
              </a:rPr>
              <a:t>wake. </a:t>
            </a:r>
            <a:endParaRPr lang="en-US" sz="3400" dirty="0">
              <a:solidFill>
                <a:schemeClr val="tx2">
                  <a:lumMod val="75000"/>
                </a:schemeClr>
              </a:solidFill>
              <a:latin typeface="Calibri (Body)"/>
              <a:cs typeface="Calibri (Body)"/>
            </a:endParaRPr>
          </a:p>
        </p:txBody>
      </p:sp>
      <p:sp>
        <p:nvSpPr>
          <p:cNvPr id="13" name="Content Placeholder 12"/>
          <p:cNvSpPr>
            <a:spLocks noGrp="1"/>
          </p:cNvSpPr>
          <p:nvPr>
            <p:ph idx="14"/>
          </p:nvPr>
        </p:nvSpPr>
        <p:spPr>
          <a:xfrm>
            <a:off x="25755600" y="13258800"/>
            <a:ext cx="11811000" cy="20955000"/>
          </a:xfrm>
        </p:spPr>
        <p:txBody>
          <a:bodyPr>
            <a:normAutofit/>
          </a:bodyPr>
          <a:lstStyle/>
          <a:p>
            <a:pPr algn="just"/>
            <a:r>
              <a:rPr lang="en-US" u="sng" dirty="0" smtClean="0">
                <a:solidFill>
                  <a:schemeClr val="tx2">
                    <a:lumMod val="75000"/>
                  </a:schemeClr>
                </a:solidFill>
                <a:latin typeface="Calibri (Body)"/>
                <a:cs typeface="Calibri (Body)"/>
              </a:rPr>
              <a:t>BIO-INSPIRED SENSOR:</a:t>
            </a:r>
          </a:p>
          <a:p>
            <a:pPr algn="just"/>
            <a:r>
              <a:rPr lang="en-US" sz="3200" dirty="0" smtClean="0">
                <a:solidFill>
                  <a:schemeClr val="tx2">
                    <a:lumMod val="75000"/>
                  </a:schemeClr>
                </a:solidFill>
                <a:latin typeface="Calibri (Body)"/>
                <a:cs typeface="Calibri (Body)"/>
              </a:rPr>
              <a:t>The features we are discovering about how the whisker interacts with the flow are being engineered </a:t>
            </a:r>
            <a:r>
              <a:rPr lang="en-US" sz="3200" dirty="0">
                <a:solidFill>
                  <a:schemeClr val="tx2">
                    <a:lumMod val="75000"/>
                  </a:schemeClr>
                </a:solidFill>
                <a:latin typeface="Calibri (Body)"/>
                <a:cs typeface="Calibri (Body)"/>
              </a:rPr>
              <a:t>into a new sensor, </a:t>
            </a:r>
            <a:r>
              <a:rPr lang="en-US" sz="3200" dirty="0" smtClean="0">
                <a:solidFill>
                  <a:schemeClr val="tx2">
                    <a:lumMod val="75000"/>
                  </a:schemeClr>
                </a:solidFill>
                <a:latin typeface="Calibri (Body)"/>
                <a:cs typeface="Calibri (Body)"/>
              </a:rPr>
              <a:t>which will enable underwater robots (AUVs) </a:t>
            </a:r>
            <a:r>
              <a:rPr lang="en-US" sz="3200" dirty="0">
                <a:solidFill>
                  <a:schemeClr val="tx2">
                    <a:lumMod val="75000"/>
                  </a:schemeClr>
                </a:solidFill>
                <a:latin typeface="Calibri (Body)"/>
                <a:cs typeface="Calibri (Body)"/>
              </a:rPr>
              <a:t>to intelligently assess their surroundings</a:t>
            </a:r>
            <a:r>
              <a:rPr lang="en-US" sz="3200" dirty="0" smtClean="0">
                <a:solidFill>
                  <a:schemeClr val="tx2">
                    <a:lumMod val="75000"/>
                  </a:schemeClr>
                </a:solidFill>
                <a:latin typeface="Calibri (Body)"/>
                <a:cs typeface="Calibri (Body)"/>
              </a:rPr>
              <a:t>.</a:t>
            </a:r>
          </a:p>
          <a:p>
            <a:pPr algn="just"/>
            <a:endParaRPr lang="en-US" sz="3200" dirty="0">
              <a:solidFill>
                <a:schemeClr val="tx2">
                  <a:lumMod val="75000"/>
                </a:schemeClr>
              </a:solidFill>
              <a:latin typeface="Calibri (Body)"/>
              <a:cs typeface="Calibri (Body)"/>
            </a:endParaRPr>
          </a:p>
          <a:p>
            <a:pPr algn="just"/>
            <a:endParaRPr lang="en-US" sz="3200" dirty="0" smtClean="0">
              <a:solidFill>
                <a:schemeClr val="tx2">
                  <a:lumMod val="75000"/>
                </a:schemeClr>
              </a:solidFill>
              <a:latin typeface="Calibri (Body)"/>
              <a:cs typeface="Calibri (Body)"/>
            </a:endParaRPr>
          </a:p>
          <a:p>
            <a:pPr algn="just"/>
            <a:endParaRPr lang="en-US" sz="3200" dirty="0">
              <a:solidFill>
                <a:schemeClr val="tx2">
                  <a:lumMod val="75000"/>
                </a:schemeClr>
              </a:solidFill>
              <a:latin typeface="Calibri (Body)"/>
              <a:cs typeface="Calibri (Body)"/>
            </a:endParaRPr>
          </a:p>
          <a:p>
            <a:pPr algn="just"/>
            <a:endParaRPr lang="en-US" sz="3200" dirty="0" smtClean="0">
              <a:solidFill>
                <a:schemeClr val="tx2">
                  <a:lumMod val="75000"/>
                </a:schemeClr>
              </a:solidFill>
              <a:latin typeface="Calibri (Body)"/>
              <a:cs typeface="Calibri (Body)"/>
            </a:endParaRPr>
          </a:p>
          <a:p>
            <a:pPr algn="just"/>
            <a:endParaRPr lang="en-US" sz="3200" dirty="0">
              <a:solidFill>
                <a:schemeClr val="tx2">
                  <a:lumMod val="75000"/>
                </a:schemeClr>
              </a:solidFill>
              <a:latin typeface="Calibri (Body)"/>
              <a:cs typeface="Calibri (Body)"/>
            </a:endParaRPr>
          </a:p>
          <a:p>
            <a:pPr algn="just"/>
            <a:endParaRPr lang="en-US" sz="3200" dirty="0" smtClean="0">
              <a:solidFill>
                <a:schemeClr val="tx2">
                  <a:lumMod val="75000"/>
                </a:schemeClr>
              </a:solidFill>
              <a:latin typeface="Calibri (Body)"/>
              <a:cs typeface="Calibri (Body)"/>
            </a:endParaRPr>
          </a:p>
          <a:p>
            <a:pPr algn="just"/>
            <a:endParaRPr lang="en-US" sz="3200" dirty="0">
              <a:solidFill>
                <a:schemeClr val="tx2">
                  <a:lumMod val="75000"/>
                </a:schemeClr>
              </a:solidFill>
              <a:latin typeface="Calibri (Body)"/>
              <a:cs typeface="Calibri (Body)"/>
            </a:endParaRPr>
          </a:p>
          <a:p>
            <a:pPr algn="just"/>
            <a:endParaRPr lang="en-US" sz="3200" dirty="0" smtClean="0">
              <a:solidFill>
                <a:schemeClr val="tx2">
                  <a:lumMod val="75000"/>
                </a:schemeClr>
              </a:solidFill>
              <a:latin typeface="Calibri (Body)"/>
              <a:cs typeface="Calibri (Body)"/>
            </a:endParaRPr>
          </a:p>
          <a:p>
            <a:pPr algn="just"/>
            <a:endParaRPr lang="en-US" sz="3200" dirty="0" smtClean="0">
              <a:solidFill>
                <a:schemeClr val="tx2">
                  <a:lumMod val="75000"/>
                </a:schemeClr>
              </a:solidFill>
              <a:latin typeface="Calibri (Body)"/>
              <a:cs typeface="Calibri (Body)"/>
            </a:endParaRPr>
          </a:p>
          <a:p>
            <a:pPr algn="just"/>
            <a:r>
              <a:rPr lang="en-US" sz="3200" dirty="0" smtClean="0">
                <a:solidFill>
                  <a:schemeClr val="tx2">
                    <a:lumMod val="75000"/>
                  </a:schemeClr>
                </a:solidFill>
                <a:latin typeface="Calibri (Body)"/>
                <a:cs typeface="Calibri (Body)"/>
              </a:rPr>
              <a:t>A first prototype sensor has been designed to work by the whisker pushing on </a:t>
            </a:r>
            <a:r>
              <a:rPr lang="en-US" sz="3200" dirty="0">
                <a:solidFill>
                  <a:schemeClr val="tx2">
                    <a:lumMod val="75000"/>
                  </a:schemeClr>
                </a:solidFill>
                <a:latin typeface="Calibri (Body)"/>
                <a:cs typeface="Calibri (Body)"/>
              </a:rPr>
              <a:t>“bend sensors” inside a waterproof </a:t>
            </a:r>
            <a:r>
              <a:rPr lang="en-US" sz="3200" dirty="0" smtClean="0">
                <a:solidFill>
                  <a:schemeClr val="tx2">
                    <a:lumMod val="75000"/>
                  </a:schemeClr>
                </a:solidFill>
                <a:latin typeface="Calibri (Body)"/>
                <a:cs typeface="Calibri (Body)"/>
              </a:rPr>
              <a:t>housing. This instrument was tested on the R/V </a:t>
            </a:r>
            <a:r>
              <a:rPr lang="en-US" sz="3200" dirty="0" err="1" smtClean="0">
                <a:solidFill>
                  <a:schemeClr val="tx2">
                    <a:lumMod val="75000"/>
                  </a:schemeClr>
                </a:solidFill>
                <a:latin typeface="Calibri (Body)"/>
                <a:cs typeface="Calibri (Body)"/>
              </a:rPr>
              <a:t>Wecoma</a:t>
            </a:r>
            <a:r>
              <a:rPr lang="en-US" sz="3200" dirty="0" smtClean="0">
                <a:solidFill>
                  <a:schemeClr val="tx2">
                    <a:lumMod val="75000"/>
                  </a:schemeClr>
                </a:solidFill>
                <a:latin typeface="Calibri (Body)"/>
                <a:cs typeface="Calibri (Body)"/>
              </a:rPr>
              <a:t> during the NSF Chief Scientist Training Cruise where it was deployed on a CTD and used to measure local currents.</a:t>
            </a:r>
          </a:p>
          <a:p>
            <a:pPr algn="just"/>
            <a:endParaRPr lang="en-US" sz="2800" dirty="0" smtClean="0">
              <a:solidFill>
                <a:schemeClr val="tx2">
                  <a:lumMod val="75000"/>
                </a:schemeClr>
              </a:solidFill>
              <a:latin typeface="Calibri (Body)"/>
              <a:cs typeface="Calibri (Body)"/>
            </a:endParaRPr>
          </a:p>
          <a:p>
            <a:pPr algn="just" defTabSz="957263"/>
            <a:r>
              <a:rPr lang="en-US" sz="4000" u="sng" dirty="0" smtClean="0">
                <a:solidFill>
                  <a:schemeClr val="tx2">
                    <a:lumMod val="75000"/>
                  </a:schemeClr>
                </a:solidFill>
                <a:latin typeface="Calibri (Body)"/>
                <a:cs typeface="Calibri (Body)"/>
              </a:rPr>
              <a:t>Our Research Group</a:t>
            </a:r>
            <a:r>
              <a:rPr lang="en-US" sz="4000" dirty="0" smtClean="0">
                <a:solidFill>
                  <a:schemeClr val="tx2">
                    <a:lumMod val="75000"/>
                  </a:schemeClr>
                </a:solidFill>
                <a:latin typeface="Calibri (Body)"/>
                <a:cs typeface="Calibri (Body)"/>
              </a:rPr>
              <a:t>: </a:t>
            </a:r>
          </a:p>
          <a:p>
            <a:pPr algn="just" defTabSz="957263"/>
            <a:endParaRPr lang="en-US" sz="1500" dirty="0" smtClean="0">
              <a:solidFill>
                <a:schemeClr val="tx2">
                  <a:lumMod val="75000"/>
                </a:schemeClr>
              </a:solidFill>
              <a:latin typeface="Calibri (Body)"/>
              <a:cs typeface="Calibri (Body)"/>
            </a:endParaRPr>
          </a:p>
          <a:p>
            <a:pPr algn="just" defTabSz="957263"/>
            <a:r>
              <a:rPr lang="en-US" sz="3000" dirty="0" smtClean="0">
                <a:solidFill>
                  <a:schemeClr val="tx2">
                    <a:lumMod val="75000"/>
                  </a:schemeClr>
                </a:solidFill>
                <a:latin typeface="Calibri (Body)"/>
                <a:cs typeface="Calibri (Body)"/>
              </a:rPr>
              <a:t>We </a:t>
            </a:r>
            <a:r>
              <a:rPr lang="en-US" sz="3000" dirty="0">
                <a:solidFill>
                  <a:schemeClr val="tx2">
                    <a:lumMod val="75000"/>
                  </a:schemeClr>
                </a:solidFill>
                <a:latin typeface="Calibri (Body)"/>
                <a:cs typeface="Calibri (Body)"/>
              </a:rPr>
              <a:t>study marine animal motion and sensing as inspiration for improving technologies on underwater robots, which </a:t>
            </a:r>
            <a:r>
              <a:rPr lang="en-US" sz="3000" dirty="0" smtClean="0">
                <a:solidFill>
                  <a:schemeClr val="tx2">
                    <a:lumMod val="75000"/>
                  </a:schemeClr>
                </a:solidFill>
                <a:latin typeface="Calibri (Body)"/>
                <a:cs typeface="Calibri (Body)"/>
              </a:rPr>
              <a:t>are used </a:t>
            </a:r>
            <a:r>
              <a:rPr lang="en-US" sz="3000" dirty="0">
                <a:solidFill>
                  <a:schemeClr val="tx2">
                    <a:lumMod val="75000"/>
                  </a:schemeClr>
                </a:solidFill>
                <a:latin typeface="Calibri (Body)"/>
                <a:cs typeface="Calibri (Body)"/>
              </a:rPr>
              <a:t>to </a:t>
            </a:r>
            <a:r>
              <a:rPr lang="en-US" sz="3000" dirty="0" smtClean="0">
                <a:solidFill>
                  <a:schemeClr val="tx2">
                    <a:lumMod val="75000"/>
                  </a:schemeClr>
                </a:solidFill>
                <a:latin typeface="Calibri (Body)"/>
                <a:cs typeface="Calibri (Body)"/>
              </a:rPr>
              <a:t>collect oceanographic data. </a:t>
            </a:r>
            <a:endParaRPr lang="en-US" sz="3000" dirty="0">
              <a:solidFill>
                <a:schemeClr val="tx2">
                  <a:lumMod val="75000"/>
                </a:schemeClr>
              </a:solidFill>
              <a:latin typeface="Calibri (Body)"/>
              <a:cs typeface="Calibri (Body)"/>
            </a:endParaRPr>
          </a:p>
          <a:p>
            <a:pPr algn="just" defTabSz="957263"/>
            <a:r>
              <a:rPr lang="en-US" sz="3000" dirty="0">
                <a:solidFill>
                  <a:schemeClr val="tx2">
                    <a:lumMod val="75000"/>
                  </a:schemeClr>
                </a:solidFill>
                <a:latin typeface="Calibri (Body)"/>
                <a:cs typeface="Calibri (Body)"/>
              </a:rPr>
              <a:t>The underlying mechanisms, in which animals</a:t>
            </a:r>
            <a:r>
              <a:rPr lang="en-US" altLang="ja-JP" sz="3000" dirty="0">
                <a:solidFill>
                  <a:schemeClr val="tx2">
                    <a:lumMod val="75000"/>
                  </a:schemeClr>
                </a:solidFill>
                <a:latin typeface="Calibri (Body)"/>
                <a:cs typeface="Calibri (Body)"/>
              </a:rPr>
              <a:t>’</a:t>
            </a:r>
            <a:r>
              <a:rPr lang="en-US" sz="3000" dirty="0">
                <a:solidFill>
                  <a:schemeClr val="tx2">
                    <a:lumMod val="75000"/>
                  </a:schemeClr>
                </a:solidFill>
                <a:latin typeface="Calibri (Body)"/>
                <a:cs typeface="Calibri (Body)"/>
              </a:rPr>
              <a:t> efficiencies lie, are largely governed by fluid mechanics, so this is where we focus our efforts. </a:t>
            </a:r>
          </a:p>
          <a:p>
            <a:pPr algn="just" defTabSz="957263"/>
            <a:r>
              <a:rPr lang="en-US" sz="3000" dirty="0" smtClean="0">
                <a:solidFill>
                  <a:schemeClr val="tx2">
                    <a:lumMod val="75000"/>
                  </a:schemeClr>
                </a:solidFill>
                <a:latin typeface="Calibri (Body)"/>
                <a:cs typeface="Calibri (Body)"/>
              </a:rPr>
              <a:t>These next</a:t>
            </a:r>
            <a:r>
              <a:rPr lang="en-US" sz="3000" dirty="0">
                <a:solidFill>
                  <a:schemeClr val="tx2">
                    <a:lumMod val="75000"/>
                  </a:schemeClr>
                </a:solidFill>
                <a:latin typeface="Calibri (Body)"/>
                <a:cs typeface="Calibri (Body)"/>
              </a:rPr>
              <a:t>-generation sensors </a:t>
            </a:r>
            <a:r>
              <a:rPr lang="en-US" sz="3000" dirty="0" smtClean="0">
                <a:solidFill>
                  <a:schemeClr val="tx2">
                    <a:lumMod val="75000"/>
                  </a:schemeClr>
                </a:solidFill>
                <a:latin typeface="Calibri (Body)"/>
                <a:cs typeface="Calibri (Body)"/>
              </a:rPr>
              <a:t>will enable marine vehicles to </a:t>
            </a:r>
            <a:r>
              <a:rPr lang="en-US" altLang="ja-JP" sz="3000" dirty="0" smtClean="0">
                <a:solidFill>
                  <a:schemeClr val="tx2">
                    <a:lumMod val="75000"/>
                  </a:schemeClr>
                </a:solidFill>
                <a:latin typeface="Calibri (Body)"/>
                <a:cs typeface="Calibri (Body)"/>
              </a:rPr>
              <a:t>“</a:t>
            </a:r>
            <a:r>
              <a:rPr lang="en-US" sz="3000" dirty="0">
                <a:solidFill>
                  <a:schemeClr val="tx2">
                    <a:lumMod val="75000"/>
                  </a:schemeClr>
                </a:solidFill>
                <a:latin typeface="Calibri (Body)"/>
                <a:cs typeface="Calibri (Body)"/>
              </a:rPr>
              <a:t>feel</a:t>
            </a:r>
            <a:r>
              <a:rPr lang="en-US" altLang="ja-JP" sz="3000" dirty="0">
                <a:solidFill>
                  <a:schemeClr val="tx2">
                    <a:lumMod val="75000"/>
                  </a:schemeClr>
                </a:solidFill>
                <a:latin typeface="Calibri (Body)"/>
                <a:cs typeface="Calibri (Body)"/>
              </a:rPr>
              <a:t>”</a:t>
            </a:r>
            <a:r>
              <a:rPr lang="en-US" sz="3000" dirty="0">
                <a:solidFill>
                  <a:schemeClr val="tx2">
                    <a:lumMod val="75000"/>
                  </a:schemeClr>
                </a:solidFill>
                <a:latin typeface="Calibri (Body)"/>
                <a:cs typeface="Calibri (Body)"/>
              </a:rPr>
              <a:t> features of the flow around them, allowing them to reduce drag by avoiding strong head-on currents, lock into and track the wake left behind schools of fish, and endless other opportunities.</a:t>
            </a:r>
          </a:p>
          <a:p>
            <a:pPr algn="just"/>
            <a:endParaRPr lang="en-US" sz="3200" dirty="0">
              <a:solidFill>
                <a:schemeClr val="tx2">
                  <a:lumMod val="75000"/>
                </a:schemeClr>
              </a:solidFill>
              <a:latin typeface="Calibri (Body)"/>
              <a:cs typeface="Calibri (Body)"/>
            </a:endParaRPr>
          </a:p>
          <a:p>
            <a:pPr algn="just"/>
            <a:endParaRPr lang="en-US" sz="3200" dirty="0">
              <a:solidFill>
                <a:schemeClr val="tx2">
                  <a:lumMod val="75000"/>
                </a:schemeClr>
              </a:solidFill>
              <a:latin typeface="Calibri (Body)"/>
              <a:cs typeface="Calibri (Body)"/>
            </a:endParaRPr>
          </a:p>
        </p:txBody>
      </p:sp>
      <p:sp>
        <p:nvSpPr>
          <p:cNvPr id="14" name="Content Placeholder 13"/>
          <p:cNvSpPr>
            <a:spLocks noGrp="1"/>
          </p:cNvSpPr>
          <p:nvPr>
            <p:ph idx="15"/>
          </p:nvPr>
        </p:nvSpPr>
        <p:spPr>
          <a:xfrm>
            <a:off x="13182600" y="13258800"/>
            <a:ext cx="12115800" cy="20955000"/>
          </a:xfrm>
        </p:spPr>
        <p:txBody>
          <a:bodyPr>
            <a:normAutofit/>
          </a:bodyPr>
          <a:lstStyle/>
          <a:p>
            <a:pPr algn="just"/>
            <a:r>
              <a:rPr lang="en-US" u="sng" dirty="0" smtClean="0">
                <a:solidFill>
                  <a:schemeClr val="tx2">
                    <a:lumMod val="75000"/>
                  </a:schemeClr>
                </a:solidFill>
                <a:latin typeface="Calibri (Body)"/>
                <a:cs typeface="Calibri (Body)"/>
              </a:rPr>
              <a:t>FLOW VISUALIZATION:</a:t>
            </a:r>
            <a:endParaRPr lang="en-US" u="sng" dirty="0">
              <a:solidFill>
                <a:schemeClr val="tx2">
                  <a:lumMod val="75000"/>
                </a:schemeClr>
              </a:solidFill>
              <a:latin typeface="Calibri (Body)"/>
              <a:cs typeface="Calibri (Body)"/>
            </a:endParaRPr>
          </a:p>
          <a:p>
            <a:pPr algn="just">
              <a:spcBef>
                <a:spcPts val="700"/>
              </a:spcBef>
            </a:pPr>
            <a:r>
              <a:rPr lang="en-US" sz="3600" dirty="0" smtClean="0">
                <a:solidFill>
                  <a:schemeClr val="tx2">
                    <a:lumMod val="75000"/>
                  </a:schemeClr>
                </a:solidFill>
              </a:rPr>
              <a:t>The flow around a model whisker being towed through a water tank was recorded using particle image velocimetry (PIV). The snapshot around a standard ellipse of the same size (left) shows what is expected- vortices are shed in a distinct pattern, resulting an oscillatory force on the model, which is the cause of the strong vibrations. The whisker (right), however, does not shed coherent vortices. This shows that the whisker feels reduced forces from the flow.</a:t>
            </a:r>
          </a:p>
          <a:p>
            <a:pPr algn="just"/>
            <a:endParaRPr lang="en-US" sz="3600" dirty="0" smtClean="0">
              <a:solidFill>
                <a:schemeClr val="tx2">
                  <a:lumMod val="75000"/>
                </a:schemeClr>
              </a:solidFill>
            </a:endParaRPr>
          </a:p>
          <a:p>
            <a:pPr algn="just"/>
            <a:endParaRPr lang="en-US" sz="3600" dirty="0" smtClean="0">
              <a:solidFill>
                <a:schemeClr val="tx2">
                  <a:lumMod val="75000"/>
                </a:schemeClr>
              </a:solidFill>
            </a:endParaRPr>
          </a:p>
          <a:p>
            <a:pPr algn="just"/>
            <a:endParaRPr lang="en-US" sz="3600" dirty="0" smtClean="0">
              <a:solidFill>
                <a:schemeClr val="tx2">
                  <a:lumMod val="75000"/>
                </a:schemeClr>
              </a:solidFill>
            </a:endParaRPr>
          </a:p>
          <a:p>
            <a:pPr algn="just"/>
            <a:endParaRPr lang="en-US" sz="3600" dirty="0" smtClean="0">
              <a:solidFill>
                <a:schemeClr val="tx2">
                  <a:lumMod val="75000"/>
                </a:schemeClr>
              </a:solidFill>
            </a:endParaRPr>
          </a:p>
          <a:p>
            <a:pPr algn="just"/>
            <a:endParaRPr lang="en-US" sz="3600" dirty="0" smtClean="0">
              <a:solidFill>
                <a:schemeClr val="tx2">
                  <a:lumMod val="75000"/>
                </a:schemeClr>
              </a:solidFill>
            </a:endParaRPr>
          </a:p>
          <a:p>
            <a:pPr algn="just"/>
            <a:r>
              <a:rPr lang="en-US" sz="3600" dirty="0" smtClean="0">
                <a:solidFill>
                  <a:schemeClr val="tx2">
                    <a:lumMod val="75000"/>
                  </a:schemeClr>
                </a:solidFill>
              </a:rPr>
              <a:t>Also, numerical simulations were used to visualize the flow behind a whisker that is free to vibrate. Compared to a circular cylinder (top left) and an ellipse (top right), the whisker (bottom) produces an incoherent wake that forms farther downstream from the body, indicating reduced vibrations. </a:t>
            </a:r>
            <a:r>
              <a:rPr lang="en-US" sz="3400" dirty="0" smtClean="0">
                <a:solidFill>
                  <a:schemeClr val="tx2">
                    <a:lumMod val="75000"/>
                  </a:schemeClr>
                </a:solidFill>
              </a:rPr>
              <a:t> </a:t>
            </a:r>
            <a:endParaRPr lang="en-US" sz="3400" dirty="0">
              <a:solidFill>
                <a:schemeClr val="tx2">
                  <a:lumMod val="75000"/>
                </a:schemeClr>
              </a:solidFill>
            </a:endParaRPr>
          </a:p>
        </p:txBody>
      </p:sp>
      <p:sp>
        <p:nvSpPr>
          <p:cNvPr id="15" name="Subtitle 14"/>
          <p:cNvSpPr>
            <a:spLocks noGrp="1"/>
          </p:cNvSpPr>
          <p:nvPr>
            <p:ph type="subTitle" idx="16"/>
          </p:nvPr>
        </p:nvSpPr>
        <p:spPr/>
        <p:txBody>
          <a:bodyPr>
            <a:normAutofit fontScale="55000" lnSpcReduction="20000"/>
          </a:bodyPr>
          <a:lstStyle/>
          <a:p>
            <a:r>
              <a:rPr lang="en-US" dirty="0" smtClean="0"/>
              <a:t>Heather Beem, </a:t>
            </a:r>
            <a:r>
              <a:rPr lang="en-US" dirty="0" err="1" smtClean="0"/>
              <a:t>Hendrik</a:t>
            </a:r>
            <a:r>
              <a:rPr lang="en-US" dirty="0" smtClean="0"/>
              <a:t> Hans, Dr. Gabriel Weymouth, </a:t>
            </a:r>
          </a:p>
          <a:p>
            <a:r>
              <a:rPr lang="en-US" dirty="0" smtClean="0"/>
              <a:t>Dr. Pablo Valdivia y Alvarado, Prof. Michael Triantafyllou</a:t>
            </a:r>
          </a:p>
          <a:p>
            <a:endParaRPr lang="en-US" dirty="0"/>
          </a:p>
        </p:txBody>
      </p:sp>
      <p:sp>
        <p:nvSpPr>
          <p:cNvPr id="16" name="Content Placeholder 15"/>
          <p:cNvSpPr>
            <a:spLocks noGrp="1"/>
          </p:cNvSpPr>
          <p:nvPr>
            <p:ph idx="17"/>
          </p:nvPr>
        </p:nvSpPr>
        <p:spPr/>
        <p:txBody>
          <a:bodyPr>
            <a:normAutofit fontScale="62500" lnSpcReduction="20000"/>
          </a:bodyPr>
          <a:lstStyle/>
          <a:p>
            <a:r>
              <a:rPr lang="en-US" dirty="0" smtClean="0">
                <a:solidFill>
                  <a:schemeClr val="tx2">
                    <a:lumMod val="75000"/>
                  </a:schemeClr>
                </a:solidFill>
              </a:rPr>
              <a:t>References:</a:t>
            </a:r>
          </a:p>
          <a:p>
            <a:r>
              <a:rPr lang="en-US" dirty="0" smtClean="0">
                <a:solidFill>
                  <a:schemeClr val="tx2">
                    <a:lumMod val="75000"/>
                  </a:schemeClr>
                </a:solidFill>
              </a:rPr>
              <a:t>[</a:t>
            </a:r>
            <a:r>
              <a:rPr lang="en-US" dirty="0">
                <a:solidFill>
                  <a:schemeClr val="tx2">
                    <a:lumMod val="75000"/>
                  </a:schemeClr>
                </a:solidFill>
              </a:rPr>
              <a:t>1] G. </a:t>
            </a:r>
            <a:r>
              <a:rPr lang="en-US" dirty="0" err="1">
                <a:solidFill>
                  <a:schemeClr val="tx2">
                    <a:lumMod val="75000"/>
                  </a:schemeClr>
                </a:solidFill>
              </a:rPr>
              <a:t>Dehnhardt</a:t>
            </a:r>
            <a:r>
              <a:rPr lang="en-US" i="1" dirty="0">
                <a:solidFill>
                  <a:schemeClr val="tx2">
                    <a:lumMod val="75000"/>
                  </a:schemeClr>
                </a:solidFill>
              </a:rPr>
              <a:t>, et al.</a:t>
            </a:r>
            <a:r>
              <a:rPr lang="en-US" dirty="0">
                <a:solidFill>
                  <a:schemeClr val="tx2">
                    <a:lumMod val="75000"/>
                  </a:schemeClr>
                </a:solidFill>
              </a:rPr>
              <a:t>, "Seal whiskers detect water movements [6]," </a:t>
            </a:r>
            <a:r>
              <a:rPr lang="en-US" i="1" dirty="0">
                <a:solidFill>
                  <a:schemeClr val="tx2">
                    <a:lumMod val="75000"/>
                  </a:schemeClr>
                </a:solidFill>
              </a:rPr>
              <a:t>Nature, </a:t>
            </a:r>
            <a:r>
              <a:rPr lang="en-US" dirty="0">
                <a:solidFill>
                  <a:schemeClr val="tx2">
                    <a:lumMod val="75000"/>
                  </a:schemeClr>
                </a:solidFill>
              </a:rPr>
              <a:t>vol. 394, pp. 235-236, 1998.</a:t>
            </a:r>
          </a:p>
          <a:p>
            <a:r>
              <a:rPr lang="en-US" dirty="0" smtClean="0">
                <a:solidFill>
                  <a:schemeClr val="tx2">
                    <a:lumMod val="75000"/>
                  </a:schemeClr>
                </a:solidFill>
              </a:rPr>
              <a:t>[2] W</a:t>
            </a:r>
            <a:r>
              <a:rPr lang="en-US" dirty="0">
                <a:solidFill>
                  <a:schemeClr val="tx2">
                    <a:lumMod val="75000"/>
                  </a:schemeClr>
                </a:solidFill>
              </a:rPr>
              <a:t>. </a:t>
            </a:r>
            <a:r>
              <a:rPr lang="en-US" dirty="0" err="1">
                <a:solidFill>
                  <a:schemeClr val="tx2">
                    <a:lumMod val="75000"/>
                  </a:schemeClr>
                </a:solidFill>
              </a:rPr>
              <a:t>Hanke</a:t>
            </a:r>
            <a:r>
              <a:rPr lang="en-US" i="1" dirty="0">
                <a:solidFill>
                  <a:schemeClr val="tx2">
                    <a:lumMod val="75000"/>
                  </a:schemeClr>
                </a:solidFill>
              </a:rPr>
              <a:t>, et al.</a:t>
            </a:r>
            <a:r>
              <a:rPr lang="en-US" dirty="0">
                <a:solidFill>
                  <a:schemeClr val="tx2">
                    <a:lumMod val="75000"/>
                  </a:schemeClr>
                </a:solidFill>
              </a:rPr>
              <a:t>, "Harbor seal vibrissa morphology suppresses vortex-induced vibrations," </a:t>
            </a:r>
            <a:r>
              <a:rPr lang="en-US" i="1" dirty="0">
                <a:solidFill>
                  <a:schemeClr val="tx2">
                    <a:lumMod val="75000"/>
                  </a:schemeClr>
                </a:solidFill>
              </a:rPr>
              <a:t>Journal of Experimental Biology, </a:t>
            </a:r>
            <a:r>
              <a:rPr lang="en-US" dirty="0">
                <a:solidFill>
                  <a:schemeClr val="tx2">
                    <a:lumMod val="75000"/>
                  </a:schemeClr>
                </a:solidFill>
              </a:rPr>
              <a:t>vol. 213, pp. 2665-2672, 2010</a:t>
            </a:r>
            <a:r>
              <a:rPr lang="en-US" dirty="0" smtClean="0">
                <a:solidFill>
                  <a:schemeClr val="tx2">
                    <a:lumMod val="75000"/>
                  </a:schemeClr>
                </a:solidFill>
              </a:rPr>
              <a:t>.</a:t>
            </a:r>
          </a:p>
          <a:p>
            <a:r>
              <a:rPr lang="en-US" dirty="0" smtClean="0">
                <a:solidFill>
                  <a:schemeClr val="tx2">
                    <a:lumMod val="75000"/>
                  </a:schemeClr>
                </a:solidFill>
              </a:rPr>
              <a:t>[3] H. Beem, </a:t>
            </a:r>
            <a:r>
              <a:rPr lang="en-US" i="1" dirty="0" smtClean="0">
                <a:solidFill>
                  <a:schemeClr val="tx2">
                    <a:lumMod val="75000"/>
                  </a:schemeClr>
                </a:solidFill>
              </a:rPr>
              <a:t>et al</a:t>
            </a:r>
            <a:r>
              <a:rPr lang="en-US" dirty="0" smtClean="0">
                <a:solidFill>
                  <a:schemeClr val="tx2">
                    <a:lumMod val="75000"/>
                  </a:schemeClr>
                </a:solidFill>
              </a:rPr>
              <a:t>. “Harbor Seal Vibrissa Morphology Reduces Vortex-Induced Vibrations”, </a:t>
            </a:r>
            <a:r>
              <a:rPr lang="en-US" i="1" dirty="0" smtClean="0">
                <a:solidFill>
                  <a:schemeClr val="tx2">
                    <a:lumMod val="75000"/>
                  </a:schemeClr>
                </a:solidFill>
              </a:rPr>
              <a:t>American Physical Society  Division of Fluid Dynamics Conference</a:t>
            </a:r>
            <a:r>
              <a:rPr lang="en-US" dirty="0" smtClean="0">
                <a:solidFill>
                  <a:schemeClr val="tx2">
                    <a:lumMod val="75000"/>
                  </a:schemeClr>
                </a:solidFill>
              </a:rPr>
              <a:t>, 2011.</a:t>
            </a:r>
            <a:endParaRPr lang="en-US" dirty="0">
              <a:solidFill>
                <a:schemeClr val="tx2">
                  <a:lumMod val="75000"/>
                </a:schemeClr>
              </a:solidFill>
            </a:endParaRPr>
          </a:p>
          <a:p>
            <a:endParaRPr lang="en-US" dirty="0">
              <a:solidFill>
                <a:schemeClr val="tx2">
                  <a:lumMod val="75000"/>
                </a:schemeClr>
              </a:solidFill>
            </a:endParaRPr>
          </a:p>
        </p:txBody>
      </p:sp>
      <p:sp>
        <p:nvSpPr>
          <p:cNvPr id="17" name="Content Placeholder 16"/>
          <p:cNvSpPr>
            <a:spLocks noGrp="1"/>
          </p:cNvSpPr>
          <p:nvPr>
            <p:ph idx="18"/>
          </p:nvPr>
        </p:nvSpPr>
        <p:spPr/>
        <p:txBody>
          <a:bodyPr>
            <a:normAutofit fontScale="92500" lnSpcReduction="10000"/>
          </a:bodyPr>
          <a:lstStyle/>
          <a:p>
            <a:pPr>
              <a:lnSpc>
                <a:spcPct val="120000"/>
              </a:lnSpc>
              <a:spcAft>
                <a:spcPct val="20000"/>
              </a:spcAft>
            </a:pPr>
            <a:r>
              <a:rPr lang="en-US" sz="2400" dirty="0" smtClean="0">
                <a:solidFill>
                  <a:schemeClr val="tx2">
                    <a:lumMod val="75000"/>
                  </a:schemeClr>
                </a:solidFill>
                <a:latin typeface="Calibri (Body)"/>
                <a:cs typeface="Calibri (Body)"/>
              </a:rPr>
              <a:t>Acknowledgements:</a:t>
            </a:r>
            <a:endParaRPr lang="en-US" sz="2400" dirty="0">
              <a:solidFill>
                <a:schemeClr val="tx2">
                  <a:lumMod val="75000"/>
                </a:schemeClr>
              </a:solidFill>
              <a:latin typeface="Calibri (Body)"/>
              <a:cs typeface="Calibri (Body)"/>
            </a:endParaRPr>
          </a:p>
          <a:p>
            <a:pPr algn="just"/>
            <a:r>
              <a:rPr lang="en-US" sz="2400" dirty="0" smtClean="0">
                <a:solidFill>
                  <a:schemeClr val="tx2">
                    <a:lumMod val="75000"/>
                  </a:schemeClr>
                </a:solidFill>
                <a:latin typeface="Calibri (Body)"/>
                <a:cs typeface="Calibri (Body)"/>
              </a:rPr>
              <a:t>The authors thank Kathy Streeter, the rest of the New England Aquarium staff, and NOAA for allowing us to interact with the live seals and acquire some of their shed whiskers.</a:t>
            </a:r>
          </a:p>
          <a:p>
            <a:pPr algn="just"/>
            <a:r>
              <a:rPr lang="en-US" sz="2400" dirty="0" smtClean="0">
                <a:solidFill>
                  <a:schemeClr val="tx2">
                    <a:lumMod val="75000"/>
                  </a:schemeClr>
                </a:solidFill>
                <a:latin typeface="Calibri (Body)"/>
                <a:cs typeface="Calibri (Body)"/>
              </a:rPr>
              <a:t>NSF Grant </a:t>
            </a:r>
            <a:r>
              <a:rPr lang="en-US" sz="2400" dirty="0">
                <a:solidFill>
                  <a:schemeClr val="tx2">
                    <a:lumMod val="75000"/>
                  </a:schemeClr>
                </a:solidFill>
                <a:latin typeface="Calibri (Body)"/>
                <a:cs typeface="Calibri (Body)"/>
              </a:rPr>
              <a:t>OCE-</a:t>
            </a:r>
            <a:r>
              <a:rPr lang="en-US" sz="2400" dirty="0" smtClean="0">
                <a:solidFill>
                  <a:schemeClr val="tx2">
                    <a:lumMod val="75000"/>
                  </a:schemeClr>
                </a:solidFill>
                <a:latin typeface="Calibri (Body)"/>
                <a:cs typeface="Calibri (Body)"/>
              </a:rPr>
              <a:t>1041068 sponsored the UNOLS Training Cruise. </a:t>
            </a:r>
          </a:p>
          <a:p>
            <a:pPr algn="just"/>
            <a:r>
              <a:rPr lang="en-US" sz="2400" dirty="0" smtClean="0">
                <a:solidFill>
                  <a:schemeClr val="tx2">
                    <a:lumMod val="75000"/>
                  </a:schemeClr>
                </a:solidFill>
                <a:latin typeface="Calibri (Body)"/>
                <a:cs typeface="Calibri (Body)"/>
              </a:rPr>
              <a:t>The </a:t>
            </a:r>
            <a:r>
              <a:rPr lang="en-US" sz="2400" dirty="0">
                <a:solidFill>
                  <a:schemeClr val="tx2">
                    <a:lumMod val="75000"/>
                  </a:schemeClr>
                </a:solidFill>
                <a:latin typeface="Calibri (Body)"/>
                <a:cs typeface="Calibri (Body)"/>
              </a:rPr>
              <a:t>research described in this project was funded </a:t>
            </a:r>
            <a:r>
              <a:rPr lang="en-US" sz="2400" dirty="0" smtClean="0">
                <a:solidFill>
                  <a:schemeClr val="tx2">
                    <a:lumMod val="75000"/>
                  </a:schemeClr>
                </a:solidFill>
                <a:latin typeface="Calibri (Body)"/>
                <a:cs typeface="Calibri (Body)"/>
              </a:rPr>
              <a:t>in part </a:t>
            </a:r>
            <a:r>
              <a:rPr lang="en-US" sz="2400" dirty="0">
                <a:solidFill>
                  <a:schemeClr val="tx2">
                    <a:lumMod val="75000"/>
                  </a:schemeClr>
                </a:solidFill>
                <a:latin typeface="Calibri (Body)"/>
                <a:cs typeface="Calibri (Body)"/>
              </a:rPr>
              <a:t>by the Singapore National Research Foundation (NRF) through the Singapore-MIT Alliance for Research and Technology (SMART) Center for Environmental Sensing and Modeling (CENSAM</a:t>
            </a:r>
            <a:r>
              <a:rPr lang="en-US" sz="2400" dirty="0" smtClean="0">
                <a:solidFill>
                  <a:schemeClr val="tx2">
                    <a:lumMod val="75000"/>
                  </a:schemeClr>
                </a:solidFill>
                <a:latin typeface="Calibri (Body)"/>
                <a:cs typeface="Calibri (Body)"/>
              </a:rPr>
              <a:t>). </a:t>
            </a:r>
          </a:p>
        </p:txBody>
      </p:sp>
      <p:pic>
        <p:nvPicPr>
          <p:cNvPr id="4" name="Picture 3"/>
          <p:cNvPicPr>
            <a:picLocks noChangeAspect="1"/>
          </p:cNvPicPr>
          <p:nvPr/>
        </p:nvPicPr>
        <p:blipFill>
          <a:blip r:embed="rId3"/>
          <a:stretch>
            <a:fillRect/>
          </a:stretch>
        </p:blipFill>
        <p:spPr>
          <a:xfrm>
            <a:off x="2023510" y="7239000"/>
            <a:ext cx="6739490" cy="4470529"/>
          </a:xfrm>
          <a:prstGeom prst="rect">
            <a:avLst/>
          </a:prstGeom>
        </p:spPr>
      </p:pic>
      <p:sp>
        <p:nvSpPr>
          <p:cNvPr id="5" name="TextBox 4"/>
          <p:cNvSpPr txBox="1"/>
          <p:nvPr/>
        </p:nvSpPr>
        <p:spPr>
          <a:xfrm>
            <a:off x="4181810" y="11811000"/>
            <a:ext cx="2422820" cy="489297"/>
          </a:xfrm>
          <a:prstGeom prst="rect">
            <a:avLst/>
          </a:prstGeom>
          <a:noFill/>
        </p:spPr>
        <p:txBody>
          <a:bodyPr wrap="square" rtlCol="0">
            <a:spAutoFit/>
          </a:bodyPr>
          <a:lstStyle/>
          <a:p>
            <a:r>
              <a:rPr lang="en-US" sz="2000" i="1" dirty="0" smtClean="0"/>
              <a:t>ScienceDaily.com</a:t>
            </a:r>
            <a:endParaRPr lang="en-US" sz="2000" i="1" dirty="0"/>
          </a:p>
        </p:txBody>
      </p:sp>
      <p:pic>
        <p:nvPicPr>
          <p:cNvPr id="43" name="Content Placeholder 4" descr="wavyellipse loft_2.JPG"/>
          <p:cNvPicPr>
            <a:picLocks noChangeAspect="1"/>
          </p:cNvPicPr>
          <p:nvPr/>
        </p:nvPicPr>
        <p:blipFill rotWithShape="1">
          <a:blip r:embed="rId4" cstate="screen">
            <a:extLst>
              <a:ext uri="{28A0092B-C50C-407E-A947-70E740481C1C}">
                <a14:useLocalDpi xmlns:a14="http://schemas.microsoft.com/office/drawing/2010/main"/>
              </a:ext>
            </a:extLst>
          </a:blip>
          <a:srcRect l="5527" r="24581"/>
          <a:stretch/>
        </p:blipFill>
        <p:spPr>
          <a:xfrm>
            <a:off x="27051000" y="17145000"/>
            <a:ext cx="4648284" cy="3657600"/>
          </a:xfrm>
          <a:prstGeom prst="rect">
            <a:avLst/>
          </a:prstGeom>
        </p:spPr>
      </p:pic>
      <p:grpSp>
        <p:nvGrpSpPr>
          <p:cNvPr id="51" name="Group 50"/>
          <p:cNvGrpSpPr/>
          <p:nvPr/>
        </p:nvGrpSpPr>
        <p:grpSpPr>
          <a:xfrm>
            <a:off x="2514600" y="20269200"/>
            <a:ext cx="9220200" cy="7696200"/>
            <a:chOff x="2514600" y="18592800"/>
            <a:chExt cx="9220200" cy="7696200"/>
          </a:xfrm>
        </p:grpSpPr>
        <p:grpSp>
          <p:nvGrpSpPr>
            <p:cNvPr id="50" name="Group 49"/>
            <p:cNvGrpSpPr/>
            <p:nvPr/>
          </p:nvGrpSpPr>
          <p:grpSpPr>
            <a:xfrm>
              <a:off x="2514600" y="18592800"/>
              <a:ext cx="8305800" cy="7696200"/>
              <a:chOff x="2514600" y="17907000"/>
              <a:chExt cx="8305800" cy="7696200"/>
            </a:xfrm>
          </p:grpSpPr>
          <p:pic>
            <p:nvPicPr>
              <p:cNvPr id="45" name="Picture 54" descr="C:\Documents and Settings\AdminNUS\My Documents\Lecture Files\Poster 2011\Wolf Hanke.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4600" y="22860000"/>
                <a:ext cx="8294393"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 name="Picture 53" descr="IMG_1045.JPG"/>
              <p:cNvPicPr>
                <a:picLocks noChangeAspect="1"/>
              </p:cNvPicPr>
              <p:nvPr/>
            </p:nvPicPr>
            <p:blipFill rotWithShape="1">
              <a:blip r:embed="rId6" cstate="print">
                <a:extLst>
                  <a:ext uri="{28A0092B-C50C-407E-A947-70E740481C1C}">
                    <a14:useLocalDpi xmlns:a14="http://schemas.microsoft.com/office/drawing/2010/main" val="0"/>
                  </a:ext>
                </a:extLst>
              </a:blip>
              <a:srcRect l="6659" t="16487" r="30939" b="18580"/>
              <a:stretch/>
            </p:blipFill>
            <p:spPr>
              <a:xfrm>
                <a:off x="3732626" y="17907000"/>
                <a:ext cx="5858340" cy="4572000"/>
              </a:xfrm>
              <a:prstGeom prst="rect">
                <a:avLst/>
              </a:prstGeom>
            </p:spPr>
          </p:pic>
          <p:sp>
            <p:nvSpPr>
              <p:cNvPr id="55" name="Frame 54"/>
              <p:cNvSpPr/>
              <p:nvPr/>
            </p:nvSpPr>
            <p:spPr>
              <a:xfrm>
                <a:off x="7543800" y="19583400"/>
                <a:ext cx="1981200" cy="685800"/>
              </a:xfrm>
              <a:prstGeom prst="fram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cxnSp>
            <p:nvCxnSpPr>
              <p:cNvPr id="56" name="Straight Connector 55"/>
              <p:cNvCxnSpPr/>
              <p:nvPr/>
            </p:nvCxnSpPr>
            <p:spPr>
              <a:xfrm>
                <a:off x="9525000" y="20193000"/>
                <a:ext cx="1295400" cy="274320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flipH="1">
                <a:off x="2514600" y="20269200"/>
                <a:ext cx="4953000" cy="259080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grpSp>
        <p:sp>
          <p:nvSpPr>
            <p:cNvPr id="84" name="TextBox 83"/>
            <p:cNvSpPr txBox="1"/>
            <p:nvPr/>
          </p:nvSpPr>
          <p:spPr>
            <a:xfrm>
              <a:off x="11125200" y="23545800"/>
              <a:ext cx="609600" cy="400110"/>
            </a:xfrm>
            <a:prstGeom prst="rect">
              <a:avLst/>
            </a:prstGeom>
            <a:noFill/>
          </p:spPr>
          <p:txBody>
            <a:bodyPr wrap="square" rtlCol="0">
              <a:spAutoFit/>
            </a:bodyPr>
            <a:lstStyle/>
            <a:p>
              <a:r>
                <a:rPr lang="en-US" sz="2000" dirty="0" smtClean="0"/>
                <a:t>[2]</a:t>
              </a:r>
              <a:endParaRPr lang="en-US" sz="2000" dirty="0"/>
            </a:p>
          </p:txBody>
        </p:sp>
      </p:grpSp>
      <p:grpSp>
        <p:nvGrpSpPr>
          <p:cNvPr id="9" name="Group 8"/>
          <p:cNvGrpSpPr>
            <a:grpSpLocks noChangeAspect="1"/>
          </p:cNvGrpSpPr>
          <p:nvPr/>
        </p:nvGrpSpPr>
        <p:grpSpPr>
          <a:xfrm>
            <a:off x="26289000" y="32004000"/>
            <a:ext cx="10754130" cy="1828800"/>
            <a:chOff x="26822400" y="32232600"/>
            <a:chExt cx="9409864" cy="1600200"/>
          </a:xfrm>
        </p:grpSpPr>
        <p:grpSp>
          <p:nvGrpSpPr>
            <p:cNvPr id="3" name="Group 2"/>
            <p:cNvGrpSpPr/>
            <p:nvPr/>
          </p:nvGrpSpPr>
          <p:grpSpPr>
            <a:xfrm>
              <a:off x="26822400" y="32232600"/>
              <a:ext cx="9409864" cy="1600200"/>
              <a:chOff x="26822400" y="32232600"/>
              <a:chExt cx="9409864" cy="1600200"/>
            </a:xfrm>
          </p:grpSpPr>
          <p:pic>
            <p:nvPicPr>
              <p:cNvPr id="85" name="Picture Placeholder 2" descr="Screen shot 2012-01-02 at AM 10.16.24.png"/>
              <p:cNvPicPr>
                <a:picLocks noChangeAspect="1"/>
              </p:cNvPicPr>
              <p:nvPr/>
            </p:nvPicPr>
            <p:blipFill rotWithShape="1">
              <a:blip r:embed="rId7">
                <a:extLst>
                  <a:ext uri="{28A0092B-C50C-407E-A947-70E740481C1C}">
                    <a14:useLocalDpi xmlns:a14="http://schemas.microsoft.com/office/drawing/2010/main" val="0"/>
                  </a:ext>
                </a:extLst>
              </a:blip>
              <a:srcRect l="12117" t="2003" r="12573" b="5782"/>
              <a:stretch/>
            </p:blipFill>
            <p:spPr bwMode="auto">
              <a:xfrm>
                <a:off x="28766336" y="32232600"/>
                <a:ext cx="1655646" cy="1590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pic>
          <p:pic>
            <p:nvPicPr>
              <p:cNvPr id="89" name="Picture Placeholder 2" descr="head.png"/>
              <p:cNvPicPr>
                <a:picLocks noChangeAspect="1"/>
              </p:cNvPicPr>
              <p:nvPr/>
            </p:nvPicPr>
            <p:blipFill>
              <a:blip r:embed="rId8">
                <a:extLst>
                  <a:ext uri="{28A0092B-C50C-407E-A947-70E740481C1C}">
                    <a14:useLocalDpi xmlns:a14="http://schemas.microsoft.com/office/drawing/2010/main" val="0"/>
                  </a:ext>
                </a:extLst>
              </a:blip>
              <a:srcRect t="3604" b="710"/>
              <a:stretch>
                <a:fillRect/>
              </a:stretch>
            </p:blipFill>
            <p:spPr bwMode="auto">
              <a:xfrm>
                <a:off x="30709235" y="32232600"/>
                <a:ext cx="1675765" cy="1600200"/>
              </a:xfrm>
              <a:prstGeom prst="rect">
                <a:avLst/>
              </a:prstGeom>
              <a:noFill/>
              <a:ln w="9525">
                <a:solidFill>
                  <a:srgbClr val="C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pic>
          <p:pic>
            <p:nvPicPr>
              <p:cNvPr id="90" name="Picture 8" descr="pvag.jpg"/>
              <p:cNvPicPr>
                <a:picLocks noChangeAspect="1"/>
              </p:cNvPicPr>
              <p:nvPr/>
            </p:nvPicPr>
            <p:blipFill rotWithShape="1">
              <a:blip r:embed="rId9">
                <a:extLst>
                  <a:ext uri="{28A0092B-C50C-407E-A947-70E740481C1C}">
                    <a14:useLocalDpi xmlns:a14="http://schemas.microsoft.com/office/drawing/2010/main" val="0"/>
                  </a:ext>
                </a:extLst>
              </a:blip>
              <a:srcRect l="23006" t="22852" r="29207" b="15561"/>
              <a:stretch/>
            </p:blipFill>
            <p:spPr bwMode="auto">
              <a:xfrm>
                <a:off x="32710552" y="32232600"/>
                <a:ext cx="1655648" cy="1600200"/>
              </a:xfrm>
              <a:prstGeom prst="rect">
                <a:avLst/>
              </a:prstGeom>
              <a:noFill/>
              <a:ln w="9525">
                <a:solidFill>
                  <a:srgbClr val="FF9900"/>
                </a:solidFill>
                <a:miter lim="800000"/>
                <a:headEnd/>
                <a:tailEnd/>
              </a:ln>
              <a:extLst>
                <a:ext uri="{909E8E84-426E-40dd-AFC4-6F175D3DCCD1}">
                  <a14:hiddenFill xmlns:a14="http://schemas.microsoft.com/office/drawing/2010/main">
                    <a:solidFill>
                      <a:srgbClr val="FFFFFF"/>
                    </a:solidFill>
                  </a14:hiddenFill>
                </a:ext>
              </a:extLst>
            </p:spPr>
          </p:pic>
          <p:pic>
            <p:nvPicPr>
              <p:cNvPr id="91" name="Picture 90"/>
              <p:cNvPicPr>
                <a:picLocks noChangeAspect="1"/>
              </p:cNvPicPr>
              <p:nvPr/>
            </p:nvPicPr>
            <p:blipFill rotWithShape="1">
              <a:blip r:embed="rId10"/>
              <a:srcRect t="6544" b="28469"/>
              <a:stretch/>
            </p:blipFill>
            <p:spPr>
              <a:xfrm>
                <a:off x="34594800" y="32232600"/>
                <a:ext cx="1637464" cy="1600200"/>
              </a:xfrm>
              <a:prstGeom prst="rect">
                <a:avLst/>
              </a:prstGeom>
            </p:spPr>
          </p:pic>
          <p:pic>
            <p:nvPicPr>
              <p:cNvPr id="6" name="Picture 5" descr="145 (37).jpg"/>
              <p:cNvPicPr>
                <a:picLocks noChangeAspect="1"/>
              </p:cNvPicPr>
              <p:nvPr/>
            </p:nvPicPr>
            <p:blipFill rotWithShape="1">
              <a:blip r:embed="rId11" cstate="print">
                <a:extLst>
                  <a:ext uri="{28A0092B-C50C-407E-A947-70E740481C1C}">
                    <a14:useLocalDpi xmlns:a14="http://schemas.microsoft.com/office/drawing/2010/main" val="0"/>
                  </a:ext>
                </a:extLst>
              </a:blip>
              <a:srcRect l="18989" t="18329" r="54263" b="64623"/>
              <a:stretch/>
            </p:blipFill>
            <p:spPr>
              <a:xfrm>
                <a:off x="26822400" y="32232600"/>
                <a:ext cx="1671958" cy="1598555"/>
              </a:xfrm>
              <a:prstGeom prst="rect">
                <a:avLst/>
              </a:prstGeom>
            </p:spPr>
          </p:pic>
        </p:grpSp>
        <p:grpSp>
          <p:nvGrpSpPr>
            <p:cNvPr id="7" name="Group 6"/>
            <p:cNvGrpSpPr>
              <a:grpSpLocks noChangeAspect="1"/>
            </p:cNvGrpSpPr>
            <p:nvPr/>
          </p:nvGrpSpPr>
          <p:grpSpPr>
            <a:xfrm>
              <a:off x="26822400" y="32232600"/>
              <a:ext cx="9372600" cy="1600200"/>
              <a:chOff x="26822400" y="32232600"/>
              <a:chExt cx="9372600" cy="1600200"/>
            </a:xfrm>
          </p:grpSpPr>
          <p:sp>
            <p:nvSpPr>
              <p:cNvPr id="8" name="Frame 7"/>
              <p:cNvSpPr/>
              <p:nvPr/>
            </p:nvSpPr>
            <p:spPr>
              <a:xfrm>
                <a:off x="28766336" y="32232600"/>
                <a:ext cx="1706880" cy="1600200"/>
              </a:xfrm>
              <a:prstGeom prst="frame">
                <a:avLst>
                  <a:gd name="adj1" fmla="val 2943"/>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6" name="Frame 45"/>
              <p:cNvSpPr/>
              <p:nvPr/>
            </p:nvSpPr>
            <p:spPr>
              <a:xfrm>
                <a:off x="26822400" y="32232600"/>
                <a:ext cx="1706880" cy="1600200"/>
              </a:xfrm>
              <a:prstGeom prst="frame">
                <a:avLst>
                  <a:gd name="adj1" fmla="val 2943"/>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7" name="Frame 46"/>
              <p:cNvSpPr/>
              <p:nvPr/>
            </p:nvSpPr>
            <p:spPr>
              <a:xfrm>
                <a:off x="30708600" y="32232600"/>
                <a:ext cx="1706880" cy="1600200"/>
              </a:xfrm>
              <a:prstGeom prst="frame">
                <a:avLst>
                  <a:gd name="adj1" fmla="val 2943"/>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8" name="Frame 47"/>
              <p:cNvSpPr/>
              <p:nvPr/>
            </p:nvSpPr>
            <p:spPr>
              <a:xfrm>
                <a:off x="32689800" y="32232600"/>
                <a:ext cx="1706880" cy="1600200"/>
              </a:xfrm>
              <a:prstGeom prst="frame">
                <a:avLst>
                  <a:gd name="adj1" fmla="val 2943"/>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9" name="Frame 48"/>
              <p:cNvSpPr/>
              <p:nvPr/>
            </p:nvSpPr>
            <p:spPr>
              <a:xfrm>
                <a:off x="34594800" y="32232600"/>
                <a:ext cx="1600200" cy="1600200"/>
              </a:xfrm>
              <a:prstGeom prst="frame">
                <a:avLst>
                  <a:gd name="adj1" fmla="val 2943"/>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grpSp>
      <p:sp>
        <p:nvSpPr>
          <p:cNvPr id="53" name="TextBox 52"/>
          <p:cNvSpPr txBox="1"/>
          <p:nvPr/>
        </p:nvSpPr>
        <p:spPr>
          <a:xfrm>
            <a:off x="24536400" y="19354800"/>
            <a:ext cx="609600" cy="400110"/>
          </a:xfrm>
          <a:prstGeom prst="rect">
            <a:avLst/>
          </a:prstGeom>
          <a:noFill/>
        </p:spPr>
        <p:txBody>
          <a:bodyPr wrap="square" rtlCol="0">
            <a:spAutoFit/>
          </a:bodyPr>
          <a:lstStyle/>
          <a:p>
            <a:r>
              <a:rPr lang="en-US" sz="2000" dirty="0" smtClean="0"/>
              <a:t>[3]</a:t>
            </a:r>
            <a:endParaRPr lang="en-US" sz="2000" dirty="0"/>
          </a:p>
        </p:txBody>
      </p:sp>
      <p:cxnSp>
        <p:nvCxnSpPr>
          <p:cNvPr id="21" name="Straight Connector 20"/>
          <p:cNvCxnSpPr/>
          <p:nvPr/>
        </p:nvCxnSpPr>
        <p:spPr>
          <a:xfrm>
            <a:off x="26060400" y="24993600"/>
            <a:ext cx="11201400" cy="0"/>
          </a:xfrm>
          <a:prstGeom prst="line">
            <a:avLst/>
          </a:prstGeom>
          <a:ln w="76200" cmpd="sng"/>
        </p:spPr>
        <p:style>
          <a:lnRef idx="2">
            <a:schemeClr val="accent1"/>
          </a:lnRef>
          <a:fillRef idx="0">
            <a:schemeClr val="accent1"/>
          </a:fillRef>
          <a:effectRef idx="1">
            <a:schemeClr val="accent1"/>
          </a:effectRef>
          <a:fontRef idx="minor">
            <a:schemeClr val="tx1"/>
          </a:fontRef>
        </p:style>
      </p:cxnSp>
      <p:grpSp>
        <p:nvGrpSpPr>
          <p:cNvPr id="95" name="Group 94"/>
          <p:cNvGrpSpPr/>
          <p:nvPr/>
        </p:nvGrpSpPr>
        <p:grpSpPr>
          <a:xfrm>
            <a:off x="13563600" y="19431000"/>
            <a:ext cx="11353800" cy="2590800"/>
            <a:chOff x="13563600" y="18669000"/>
            <a:chExt cx="11353800" cy="2590800"/>
          </a:xfrm>
        </p:grpSpPr>
        <p:cxnSp>
          <p:nvCxnSpPr>
            <p:cNvPr id="41" name="Straight Connector 40"/>
            <p:cNvCxnSpPr/>
            <p:nvPr/>
          </p:nvCxnSpPr>
          <p:spPr>
            <a:xfrm>
              <a:off x="19278600" y="18669000"/>
              <a:ext cx="0" cy="259080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grpSp>
          <p:nvGrpSpPr>
            <p:cNvPr id="52" name="Group 51"/>
            <p:cNvGrpSpPr/>
            <p:nvPr/>
          </p:nvGrpSpPr>
          <p:grpSpPr>
            <a:xfrm>
              <a:off x="13563600" y="19050000"/>
              <a:ext cx="11353800" cy="2199620"/>
              <a:chOff x="13563600" y="19050000"/>
              <a:chExt cx="11353800" cy="2199620"/>
            </a:xfrm>
          </p:grpSpPr>
          <p:grpSp>
            <p:nvGrpSpPr>
              <p:cNvPr id="28" name="Group 27"/>
              <p:cNvGrpSpPr/>
              <p:nvPr/>
            </p:nvGrpSpPr>
            <p:grpSpPr>
              <a:xfrm>
                <a:off x="13563600" y="19050000"/>
                <a:ext cx="11353800" cy="1866900"/>
                <a:chOff x="13716000" y="19126200"/>
                <a:chExt cx="11353800" cy="1866900"/>
              </a:xfrm>
            </p:grpSpPr>
            <p:pic>
              <p:nvPicPr>
                <p:cNvPr id="26" name="Picture 25"/>
                <p:cNvPicPr>
                  <a:picLocks noChangeAspect="1"/>
                </p:cNvPicPr>
                <p:nvPr/>
              </p:nvPicPr>
              <p:blipFill rotWithShape="1">
                <a:blip r:embed="rId12"/>
                <a:srcRect b="13857"/>
                <a:stretch/>
              </p:blipFill>
              <p:spPr>
                <a:xfrm>
                  <a:off x="13716000" y="19126200"/>
                  <a:ext cx="5588000" cy="1859829"/>
                </a:xfrm>
                <a:prstGeom prst="rect">
                  <a:avLst/>
                </a:prstGeom>
              </p:spPr>
            </p:pic>
            <p:pic>
              <p:nvPicPr>
                <p:cNvPr id="27" name="Picture 26"/>
                <p:cNvPicPr>
                  <a:picLocks noChangeAspect="1"/>
                </p:cNvPicPr>
                <p:nvPr/>
              </p:nvPicPr>
              <p:blipFill>
                <a:blip r:embed="rId13"/>
                <a:stretch>
                  <a:fillRect/>
                </a:stretch>
              </p:blipFill>
              <p:spPr>
                <a:xfrm>
                  <a:off x="19507200" y="19126200"/>
                  <a:ext cx="5562600" cy="1866900"/>
                </a:xfrm>
                <a:prstGeom prst="rect">
                  <a:avLst/>
                </a:prstGeom>
              </p:spPr>
            </p:pic>
          </p:grpSp>
          <p:sp>
            <p:nvSpPr>
              <p:cNvPr id="44" name="TextBox 43"/>
              <p:cNvSpPr txBox="1"/>
              <p:nvPr/>
            </p:nvSpPr>
            <p:spPr>
              <a:xfrm>
                <a:off x="13716000" y="20726400"/>
                <a:ext cx="11201400" cy="523220"/>
              </a:xfrm>
              <a:prstGeom prst="rect">
                <a:avLst/>
              </a:prstGeom>
              <a:noFill/>
            </p:spPr>
            <p:txBody>
              <a:bodyPr wrap="square" rtlCol="0">
                <a:spAutoFit/>
              </a:bodyPr>
              <a:lstStyle/>
              <a:p>
                <a:r>
                  <a:rPr lang="en-US" sz="2800" dirty="0"/>
                  <a:t> </a:t>
                </a:r>
                <a:r>
                  <a:rPr lang="en-US" sz="2800" dirty="0" smtClean="0"/>
                  <a:t>                         Ellipse 	                                         Whisker</a:t>
                </a:r>
                <a:endParaRPr lang="en-US" sz="2800" dirty="0"/>
              </a:p>
            </p:txBody>
          </p:sp>
        </p:grpSp>
        <p:sp>
          <p:nvSpPr>
            <p:cNvPr id="31" name="Frame 30"/>
            <p:cNvSpPr/>
            <p:nvPr/>
          </p:nvSpPr>
          <p:spPr>
            <a:xfrm>
              <a:off x="13563600" y="18669000"/>
              <a:ext cx="11353800" cy="2590800"/>
            </a:xfrm>
            <a:prstGeom prst="frame">
              <a:avLst>
                <a:gd name="adj1" fmla="val 124"/>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grpSp>
        <p:nvGrpSpPr>
          <p:cNvPr id="94" name="Group 93"/>
          <p:cNvGrpSpPr/>
          <p:nvPr/>
        </p:nvGrpSpPr>
        <p:grpSpPr>
          <a:xfrm>
            <a:off x="13351946" y="26136600"/>
            <a:ext cx="11565454" cy="7620000"/>
            <a:chOff x="13351946" y="25146000"/>
            <a:chExt cx="11565454" cy="7620000"/>
          </a:xfrm>
        </p:grpSpPr>
        <p:grpSp>
          <p:nvGrpSpPr>
            <p:cNvPr id="93" name="Group 92"/>
            <p:cNvGrpSpPr/>
            <p:nvPr/>
          </p:nvGrpSpPr>
          <p:grpSpPr>
            <a:xfrm>
              <a:off x="13351946" y="25146000"/>
              <a:ext cx="11565454" cy="7620000"/>
              <a:chOff x="13351946" y="25146000"/>
              <a:chExt cx="11565454" cy="7620000"/>
            </a:xfrm>
          </p:grpSpPr>
          <p:pic>
            <p:nvPicPr>
              <p:cNvPr id="65" name="Picture 2"/>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3351946" y="25222200"/>
                <a:ext cx="5774254"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 name="Picture 5"/>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19050001" y="25222200"/>
                <a:ext cx="5776516"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 name="Picture 4"/>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16459199" y="29108400"/>
                <a:ext cx="5774254"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 name="Frame 76"/>
              <p:cNvSpPr/>
              <p:nvPr/>
            </p:nvSpPr>
            <p:spPr>
              <a:xfrm>
                <a:off x="13563600" y="25146000"/>
                <a:ext cx="11353800" cy="7620000"/>
              </a:xfrm>
              <a:prstGeom prst="frame">
                <a:avLst>
                  <a:gd name="adj1" fmla="val 124"/>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86" name="TextBox 85"/>
              <p:cNvSpPr txBox="1"/>
              <p:nvPr/>
            </p:nvSpPr>
            <p:spPr>
              <a:xfrm>
                <a:off x="13716000" y="28727400"/>
                <a:ext cx="10896600" cy="523220"/>
              </a:xfrm>
              <a:prstGeom prst="rect">
                <a:avLst/>
              </a:prstGeom>
              <a:noFill/>
            </p:spPr>
            <p:txBody>
              <a:bodyPr wrap="square" rtlCol="0">
                <a:spAutoFit/>
              </a:bodyPr>
              <a:lstStyle/>
              <a:p>
                <a:r>
                  <a:rPr lang="en-US" sz="2800" dirty="0"/>
                  <a:t> </a:t>
                </a:r>
                <a:r>
                  <a:rPr lang="en-US" sz="2800" dirty="0" smtClean="0"/>
                  <a:t>                         Cylinder	                                         Ellipse</a:t>
                </a:r>
                <a:endParaRPr lang="en-US" sz="2800" dirty="0"/>
              </a:p>
            </p:txBody>
          </p:sp>
          <p:sp>
            <p:nvSpPr>
              <p:cNvPr id="87" name="TextBox 86"/>
              <p:cNvSpPr txBox="1"/>
              <p:nvPr/>
            </p:nvSpPr>
            <p:spPr>
              <a:xfrm>
                <a:off x="13639800" y="32242780"/>
                <a:ext cx="11201400" cy="523220"/>
              </a:xfrm>
              <a:prstGeom prst="rect">
                <a:avLst/>
              </a:prstGeom>
              <a:noFill/>
            </p:spPr>
            <p:txBody>
              <a:bodyPr wrap="square" rtlCol="0">
                <a:spAutoFit/>
              </a:bodyPr>
              <a:lstStyle/>
              <a:p>
                <a:pPr algn="ctr"/>
                <a:r>
                  <a:rPr lang="en-US" sz="2800" dirty="0" smtClean="0"/>
                  <a:t>Whisker</a:t>
                </a:r>
                <a:endParaRPr lang="en-US" sz="2800" dirty="0"/>
              </a:p>
            </p:txBody>
          </p:sp>
          <p:cxnSp>
            <p:nvCxnSpPr>
              <p:cNvPr id="78" name="Straight Connector 77"/>
              <p:cNvCxnSpPr/>
              <p:nvPr/>
            </p:nvCxnSpPr>
            <p:spPr>
              <a:xfrm>
                <a:off x="19126200" y="25146000"/>
                <a:ext cx="0" cy="411480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grpSp>
        <p:cxnSp>
          <p:nvCxnSpPr>
            <p:cNvPr id="83" name="Straight Connector 82"/>
            <p:cNvCxnSpPr/>
            <p:nvPr/>
          </p:nvCxnSpPr>
          <p:spPr>
            <a:xfrm flipH="1">
              <a:off x="13563600" y="29260800"/>
              <a:ext cx="11353800"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grpSp>
      <p:sp>
        <p:nvSpPr>
          <p:cNvPr id="96" name="Rectangle 95"/>
          <p:cNvSpPr/>
          <p:nvPr/>
        </p:nvSpPr>
        <p:spPr>
          <a:xfrm>
            <a:off x="9677400" y="6705600"/>
            <a:ext cx="19050000" cy="5478422"/>
          </a:xfrm>
          <a:prstGeom prst="rect">
            <a:avLst/>
          </a:prstGeom>
        </p:spPr>
        <p:txBody>
          <a:bodyPr wrap="square">
            <a:spAutoFit/>
          </a:bodyPr>
          <a:lstStyle/>
          <a:p>
            <a:pPr algn="ctr"/>
            <a:r>
              <a:rPr lang="en-US" sz="4400" b="1" u="sng" dirty="0" smtClean="0">
                <a:solidFill>
                  <a:schemeClr val="tx2">
                    <a:lumMod val="75000"/>
                  </a:schemeClr>
                </a:solidFill>
                <a:latin typeface="Calibri (Body)"/>
                <a:cs typeface="Calibri (Body)"/>
              </a:rPr>
              <a:t>MOTIVATION</a:t>
            </a:r>
            <a:r>
              <a:rPr lang="en-US" sz="3400" b="1" dirty="0" smtClean="0">
                <a:solidFill>
                  <a:schemeClr val="tx2">
                    <a:lumMod val="75000"/>
                  </a:schemeClr>
                </a:solidFill>
                <a:latin typeface="Calibri (Body)"/>
                <a:cs typeface="Calibri (Body)"/>
              </a:rPr>
              <a:t>:</a:t>
            </a:r>
          </a:p>
          <a:p>
            <a:pPr algn="ctr"/>
            <a:endParaRPr lang="en-US" sz="3400" b="1" dirty="0">
              <a:solidFill>
                <a:schemeClr val="tx2">
                  <a:lumMod val="75000"/>
                </a:schemeClr>
              </a:solidFill>
              <a:latin typeface="Calibri (Body)"/>
              <a:cs typeface="Calibri (Body)"/>
            </a:endParaRPr>
          </a:p>
          <a:p>
            <a:pPr algn="just"/>
            <a:r>
              <a:rPr lang="en-US" sz="3400" b="1" dirty="0" smtClean="0">
                <a:solidFill>
                  <a:schemeClr val="tx2">
                    <a:lumMod val="75000"/>
                  </a:schemeClr>
                </a:solidFill>
                <a:latin typeface="Calibri (Body)"/>
                <a:cs typeface="Calibri (Body)"/>
              </a:rPr>
              <a:t>A major challenge for autonomous underwater vehicles (AUVs) is being able to intelligently assess their surroundings. Here we look to the harbor seal for inspiration, as they are able to use their whiskers to track prey via the hydrodynamic signature of the wake. A whisker-inspired sensor would enable underwater robots to “feel” the flow. </a:t>
            </a:r>
          </a:p>
          <a:p>
            <a:pPr algn="just"/>
            <a:endParaRPr lang="en-US" sz="3400" b="1" dirty="0" smtClean="0">
              <a:solidFill>
                <a:schemeClr val="tx2">
                  <a:lumMod val="75000"/>
                </a:schemeClr>
              </a:solidFill>
              <a:latin typeface="Calibri (Body)"/>
              <a:cs typeface="Calibri (Body)"/>
            </a:endParaRPr>
          </a:p>
          <a:p>
            <a:pPr algn="just"/>
            <a:r>
              <a:rPr lang="en-US" sz="3400" b="1" dirty="0" smtClean="0">
                <a:solidFill>
                  <a:schemeClr val="tx2">
                    <a:lumMod val="75000"/>
                  </a:schemeClr>
                </a:solidFill>
                <a:latin typeface="Calibri (Body)"/>
                <a:cs typeface="Calibri (Body)"/>
              </a:rPr>
              <a:t>The harbor seal is unique in that its whisker morphology reduces flow-induced vibrations, suggesting that these </a:t>
            </a:r>
            <a:r>
              <a:rPr lang="en-US" sz="3400" b="1" dirty="0">
                <a:solidFill>
                  <a:schemeClr val="tx2">
                    <a:lumMod val="75000"/>
                  </a:schemeClr>
                </a:solidFill>
                <a:latin typeface="Calibri (Body)"/>
                <a:cs typeface="Calibri (Body)"/>
              </a:rPr>
              <a:t>seals are able to sense oncoming flow characteristics with reduced background noise. </a:t>
            </a:r>
          </a:p>
        </p:txBody>
      </p:sp>
      <p:pic>
        <p:nvPicPr>
          <p:cNvPr id="98" name="Picture 97" descr="flow sensor testing.jpg"/>
          <p:cNvPicPr>
            <a:picLocks noChangeAspect="1"/>
          </p:cNvPicPr>
          <p:nvPr/>
        </p:nvPicPr>
        <p:blipFill rotWithShape="1">
          <a:blip r:embed="rId17">
            <a:extLst>
              <a:ext uri="{28A0092B-C50C-407E-A947-70E740481C1C}">
                <a14:useLocalDpi xmlns:a14="http://schemas.microsoft.com/office/drawing/2010/main" val="0"/>
              </a:ext>
            </a:extLst>
          </a:blip>
          <a:srcRect l="4425" t="9142" r="10693"/>
          <a:stretch/>
        </p:blipFill>
        <p:spPr>
          <a:xfrm>
            <a:off x="33528000" y="16535400"/>
            <a:ext cx="3043922" cy="4572000"/>
          </a:xfrm>
          <a:prstGeom prst="rect">
            <a:avLst/>
          </a:prstGeom>
        </p:spPr>
      </p:pic>
      <p:cxnSp>
        <p:nvCxnSpPr>
          <p:cNvPr id="99" name="Straight Connector 98"/>
          <p:cNvCxnSpPr/>
          <p:nvPr/>
        </p:nvCxnSpPr>
        <p:spPr>
          <a:xfrm>
            <a:off x="26060400" y="31775400"/>
            <a:ext cx="11201400" cy="0"/>
          </a:xfrm>
          <a:prstGeom prst="line">
            <a:avLst/>
          </a:prstGeom>
          <a:ln w="76200" cmpd="sng"/>
        </p:spPr>
        <p:style>
          <a:lnRef idx="2">
            <a:schemeClr val="accent1"/>
          </a:lnRef>
          <a:fillRef idx="0">
            <a:schemeClr val="accent1"/>
          </a:fillRef>
          <a:effectRef idx="1">
            <a:schemeClr val="accent1"/>
          </a:effectRef>
          <a:fontRef idx="minor">
            <a:schemeClr val="tx1"/>
          </a:fontRef>
        </p:style>
      </p:cxnSp>
      <p:grpSp>
        <p:nvGrpSpPr>
          <p:cNvPr id="25" name="Group 24"/>
          <p:cNvGrpSpPr/>
          <p:nvPr/>
        </p:nvGrpSpPr>
        <p:grpSpPr>
          <a:xfrm>
            <a:off x="29032200" y="8391525"/>
            <a:ext cx="8211185" cy="2962275"/>
            <a:chOff x="29032200" y="7924800"/>
            <a:chExt cx="8211185" cy="2962275"/>
          </a:xfrm>
        </p:grpSpPr>
        <p:grpSp>
          <p:nvGrpSpPr>
            <p:cNvPr id="24" name="Group 23"/>
            <p:cNvGrpSpPr/>
            <p:nvPr/>
          </p:nvGrpSpPr>
          <p:grpSpPr>
            <a:xfrm>
              <a:off x="29032200" y="7924800"/>
              <a:ext cx="8211185" cy="2962275"/>
              <a:chOff x="28931187" y="8306425"/>
              <a:chExt cx="8211185" cy="2962275"/>
            </a:xfrm>
          </p:grpSpPr>
          <p:pic>
            <p:nvPicPr>
              <p:cNvPr id="67" name="Picture 66" descr="Macintosh HD:Users:nus:Desktop:Screen shot 2012-03-30 at PM 10.34.56.png"/>
              <p:cNvPicPr/>
              <p:nvPr/>
            </p:nvPicPr>
            <p:blipFill>
              <a:blip r:embed="rId18">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9868481">
                <a:off x="28931187" y="8427710"/>
                <a:ext cx="4077970" cy="2840990"/>
              </a:xfrm>
              <a:prstGeom prst="rect">
                <a:avLst/>
              </a:prstGeom>
              <a:noFill/>
              <a:ln>
                <a:noFill/>
              </a:ln>
            </p:spPr>
          </p:pic>
          <p:sp>
            <p:nvSpPr>
              <p:cNvPr id="68" name="Oval Callout 67"/>
              <p:cNvSpPr/>
              <p:nvPr/>
            </p:nvSpPr>
            <p:spPr>
              <a:xfrm>
                <a:off x="32499252" y="8306425"/>
                <a:ext cx="1403985" cy="497205"/>
              </a:xfrm>
              <a:prstGeom prst="wedgeEllipseCallout">
                <a:avLst>
                  <a:gd name="adj1" fmla="val 54699"/>
                  <a:gd name="adj2" fmla="val 86524"/>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algn="ctr">
                  <a:spcBef>
                    <a:spcPts val="0"/>
                  </a:spcBef>
                  <a:spcAft>
                    <a:spcPts val="0"/>
                  </a:spcAft>
                </a:pPr>
                <a:r>
                  <a:rPr lang="en-US" sz="1400" kern="1200">
                    <a:solidFill>
                      <a:srgbClr val="FFFFFF"/>
                    </a:solidFill>
                    <a:effectLst/>
                    <a:ea typeface="ＭＳ 明朝"/>
                    <a:cs typeface="Times New Roman"/>
                  </a:rPr>
                  <a:t>I feel you!</a:t>
                </a:r>
                <a:endParaRPr lang="en-US" sz="1000">
                  <a:effectLst/>
                  <a:latin typeface="Times"/>
                  <a:ea typeface="ＭＳ 明朝"/>
                  <a:cs typeface="Times New Roman"/>
                </a:endParaRPr>
              </a:p>
            </p:txBody>
          </p:sp>
          <p:pic>
            <p:nvPicPr>
              <p:cNvPr id="69" name="Picture 68" descr="Screen shot 2011-11-22 at PM 09.48.54.png"/>
              <p:cNvPicPr/>
              <p:nvPr/>
            </p:nvPicPr>
            <p:blipFill>
              <a:blip r:embed="rId19">
                <a:duotone>
                  <a:schemeClr val="accent1">
                    <a:shade val="45000"/>
                    <a:satMod val="135000"/>
                  </a:schemeClr>
                  <a:prstClr val="white"/>
                </a:duotone>
                <a:extLst>
                  <a:ext uri="{BEBA8EAE-BF5A-486C-A8C5-ECC9F3942E4B}">
                    <a14:imgProps xmlns:a14="http://schemas.microsoft.com/office/drawing/2010/main">
                      <a14:imgLayer r:embed="rId20">
                        <a14:imgEffect>
                          <a14:backgroundRemoval t="0" b="97403" l="0" r="98788"/>
                        </a14:imgEffect>
                        <a14:imgEffect>
                          <a14:saturation sat="400000"/>
                        </a14:imgEffect>
                      </a14:imgLayer>
                    </a14:imgProps>
                  </a:ext>
                  <a:ext uri="{28A0092B-C50C-407E-A947-70E740481C1C}">
                    <a14:useLocalDpi xmlns:a14="http://schemas.microsoft.com/office/drawing/2010/main" val="0"/>
                  </a:ext>
                </a:extLst>
              </a:blip>
              <a:stretch>
                <a:fillRect/>
              </a:stretch>
            </p:blipFill>
            <p:spPr>
              <a:xfrm rot="20200042">
                <a:off x="33270142" y="8542010"/>
                <a:ext cx="3872230" cy="1806575"/>
              </a:xfrm>
              <a:prstGeom prst="rect">
                <a:avLst/>
              </a:prstGeom>
            </p:spPr>
          </p:pic>
        </p:grpSp>
        <p:sp>
          <p:nvSpPr>
            <p:cNvPr id="70" name="TextBox 69"/>
            <p:cNvSpPr txBox="1"/>
            <p:nvPr/>
          </p:nvSpPr>
          <p:spPr>
            <a:xfrm>
              <a:off x="29641800" y="10439400"/>
              <a:ext cx="2743200" cy="400110"/>
            </a:xfrm>
            <a:prstGeom prst="rect">
              <a:avLst/>
            </a:prstGeom>
            <a:noFill/>
          </p:spPr>
          <p:txBody>
            <a:bodyPr wrap="square" rtlCol="0">
              <a:spAutoFit/>
            </a:bodyPr>
            <a:lstStyle/>
            <a:p>
              <a:r>
                <a:rPr lang="en-US" sz="2000" i="1" dirty="0" smtClean="0"/>
                <a:t>Montgomery et al, 1995</a:t>
              </a:r>
              <a:endParaRPr lang="en-US" sz="2000" i="1" dirty="0"/>
            </a:p>
          </p:txBody>
        </p:sp>
      </p:gr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911</TotalTime>
  <Words>895</Words>
  <Application>Microsoft Macintosh PowerPoint</Application>
  <PresentationFormat>Custom</PresentationFormat>
  <Paragraphs>74</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Seal Whiskers as Sensors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agao</dc:creator>
  <cp:lastModifiedBy>James Schulmeister</cp:lastModifiedBy>
  <cp:revision>45</cp:revision>
  <dcterms:created xsi:type="dcterms:W3CDTF">2012-03-23T17:08:32Z</dcterms:created>
  <dcterms:modified xsi:type="dcterms:W3CDTF">2012-04-09T21:26:02Z</dcterms:modified>
</cp:coreProperties>
</file>