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38404800" cy="38404800"/>
  <p:notesSz cx="6858000" cy="9144000"/>
  <p:defaultTextStyle>
    <a:defPPr>
      <a:defRPr lang="en-US"/>
    </a:defPPr>
    <a:lvl1pPr algn="l" defTabSz="4387850" rtl="0" fontAlgn="base">
      <a:spcBef>
        <a:spcPct val="0"/>
      </a:spcBef>
      <a:spcAft>
        <a:spcPct val="0"/>
      </a:spcAft>
      <a:defRPr sz="8600" kern="1200">
        <a:solidFill>
          <a:schemeClr val="tx1"/>
        </a:solidFill>
        <a:latin typeface="Arial" charset="0"/>
        <a:ea typeface="+mn-ea"/>
        <a:cs typeface="Arial" charset="0"/>
      </a:defRPr>
    </a:lvl1pPr>
    <a:lvl2pPr marL="2193925" indent="-1736725" algn="l" defTabSz="4387850" rtl="0" fontAlgn="base">
      <a:spcBef>
        <a:spcPct val="0"/>
      </a:spcBef>
      <a:spcAft>
        <a:spcPct val="0"/>
      </a:spcAft>
      <a:defRPr sz="8600" kern="1200">
        <a:solidFill>
          <a:schemeClr val="tx1"/>
        </a:solidFill>
        <a:latin typeface="Arial" charset="0"/>
        <a:ea typeface="+mn-ea"/>
        <a:cs typeface="Arial" charset="0"/>
      </a:defRPr>
    </a:lvl2pPr>
    <a:lvl3pPr marL="4387850" indent="-3473450" algn="l" defTabSz="4387850" rtl="0" fontAlgn="base">
      <a:spcBef>
        <a:spcPct val="0"/>
      </a:spcBef>
      <a:spcAft>
        <a:spcPct val="0"/>
      </a:spcAft>
      <a:defRPr sz="8600" kern="1200">
        <a:solidFill>
          <a:schemeClr val="tx1"/>
        </a:solidFill>
        <a:latin typeface="Arial" charset="0"/>
        <a:ea typeface="+mn-ea"/>
        <a:cs typeface="Arial" charset="0"/>
      </a:defRPr>
    </a:lvl3pPr>
    <a:lvl4pPr marL="6583363" indent="-5211763" algn="l" defTabSz="4387850" rtl="0" fontAlgn="base">
      <a:spcBef>
        <a:spcPct val="0"/>
      </a:spcBef>
      <a:spcAft>
        <a:spcPct val="0"/>
      </a:spcAft>
      <a:defRPr sz="8600" kern="1200">
        <a:solidFill>
          <a:schemeClr val="tx1"/>
        </a:solidFill>
        <a:latin typeface="Arial" charset="0"/>
        <a:ea typeface="+mn-ea"/>
        <a:cs typeface="Arial" charset="0"/>
      </a:defRPr>
    </a:lvl4pPr>
    <a:lvl5pPr marL="8777288" indent="-6948488" algn="l" defTabSz="4387850" rtl="0" fontAlgn="base">
      <a:spcBef>
        <a:spcPct val="0"/>
      </a:spcBef>
      <a:spcAft>
        <a:spcPct val="0"/>
      </a:spcAft>
      <a:defRPr sz="8600" kern="1200">
        <a:solidFill>
          <a:schemeClr val="tx1"/>
        </a:solidFill>
        <a:latin typeface="Arial" charset="0"/>
        <a:ea typeface="+mn-ea"/>
        <a:cs typeface="Arial" charset="0"/>
      </a:defRPr>
    </a:lvl5pPr>
    <a:lvl6pPr marL="2286000" algn="l" defTabSz="914400" rtl="0" eaLnBrk="1" latinLnBrk="0" hangingPunct="1">
      <a:defRPr sz="8600" kern="1200">
        <a:solidFill>
          <a:schemeClr val="tx1"/>
        </a:solidFill>
        <a:latin typeface="Arial" charset="0"/>
        <a:ea typeface="+mn-ea"/>
        <a:cs typeface="Arial" charset="0"/>
      </a:defRPr>
    </a:lvl6pPr>
    <a:lvl7pPr marL="2743200" algn="l" defTabSz="914400" rtl="0" eaLnBrk="1" latinLnBrk="0" hangingPunct="1">
      <a:defRPr sz="8600" kern="1200">
        <a:solidFill>
          <a:schemeClr val="tx1"/>
        </a:solidFill>
        <a:latin typeface="Arial" charset="0"/>
        <a:ea typeface="+mn-ea"/>
        <a:cs typeface="Arial" charset="0"/>
      </a:defRPr>
    </a:lvl7pPr>
    <a:lvl8pPr marL="3200400" algn="l" defTabSz="914400" rtl="0" eaLnBrk="1" latinLnBrk="0" hangingPunct="1">
      <a:defRPr sz="8600" kern="1200">
        <a:solidFill>
          <a:schemeClr val="tx1"/>
        </a:solidFill>
        <a:latin typeface="Arial" charset="0"/>
        <a:ea typeface="+mn-ea"/>
        <a:cs typeface="Arial" charset="0"/>
      </a:defRPr>
    </a:lvl8pPr>
    <a:lvl9pPr marL="3657600" algn="l" defTabSz="914400" rtl="0" eaLnBrk="1" latinLnBrk="0" hangingPunct="1">
      <a:defRPr sz="8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6E99"/>
    <a:srgbClr val="1579AB"/>
    <a:srgbClr val="1679AA"/>
    <a:srgbClr val="1867A8"/>
    <a:srgbClr val="158E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3" d="100"/>
          <a:sy n="33" d="100"/>
        </p:scale>
        <p:origin x="-514" y="-58"/>
      </p:cViewPr>
      <p:guideLst>
        <p:guide orient="horz" pos="12096"/>
        <p:guide pos="12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38912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4389120" fontAlgn="auto">
              <a:spcBef>
                <a:spcPts val="0"/>
              </a:spcBef>
              <a:spcAft>
                <a:spcPts val="0"/>
              </a:spcAft>
              <a:defRPr sz="1200" smtClean="0">
                <a:latin typeface="+mn-lt"/>
                <a:cs typeface="+mn-cs"/>
              </a:defRPr>
            </a:lvl1pPr>
          </a:lstStyle>
          <a:p>
            <a:pPr>
              <a:defRPr/>
            </a:pPr>
            <a:fld id="{AE5A9147-6486-4750-96CE-BF1E46E73678}" type="datetimeFigureOut">
              <a:rPr lang="en-US"/>
              <a:pPr>
                <a:defRPr/>
              </a:pPr>
              <a:t>4/10/2012</a:t>
            </a:fld>
            <a:endParaRPr lang="en-US"/>
          </a:p>
        </p:txBody>
      </p:sp>
      <p:sp>
        <p:nvSpPr>
          <p:cNvPr id="4" name="Slide Image Placeholder 3"/>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38912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4389120" fontAlgn="auto">
              <a:spcBef>
                <a:spcPts val="0"/>
              </a:spcBef>
              <a:spcAft>
                <a:spcPts val="0"/>
              </a:spcAft>
              <a:defRPr sz="1200" smtClean="0">
                <a:latin typeface="+mn-lt"/>
                <a:cs typeface="+mn-cs"/>
              </a:defRPr>
            </a:lvl1pPr>
          </a:lstStyle>
          <a:p>
            <a:pPr>
              <a:defRPr/>
            </a:pPr>
            <a:fld id="{17369005-3B24-483F-A87B-F2C4A348E2F8}" type="slidenum">
              <a:rPr lang="en-US"/>
              <a:pPr>
                <a:defRPr/>
              </a:pPr>
              <a:t>‹#›</a:t>
            </a:fld>
            <a:endParaRPr lang="en-US"/>
          </a:p>
        </p:txBody>
      </p:sp>
    </p:spTree>
    <p:extLst>
      <p:ext uri="{BB962C8B-B14F-4D97-AF65-F5344CB8AC3E}">
        <p14:creationId xmlns:p14="http://schemas.microsoft.com/office/powerpoint/2010/main" val="2302692559"/>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92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2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4387850" fontAlgn="base">
              <a:spcBef>
                <a:spcPct val="0"/>
              </a:spcBef>
              <a:spcAft>
                <a:spcPct val="0"/>
              </a:spcAft>
            </a:pPr>
            <a:fld id="{1DCA64C1-D1D4-401B-9265-9B0CF95724D7}" type="slidenum">
              <a:rPr lang="en-US">
                <a:cs typeface="Arial" charset="0"/>
              </a:rPr>
              <a:pPr defTabSz="4387850" fontAlgn="base">
                <a:spcBef>
                  <a:spcPct val="0"/>
                </a:spcBef>
                <a:spcAft>
                  <a:spcPct val="0"/>
                </a:spcAft>
              </a:pPr>
              <a:t>1</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p:nvPr>
        </p:nvSpPr>
        <p:spPr>
          <a:xfrm>
            <a:off x="838200" y="6477001"/>
            <a:ext cx="36652200" cy="60198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p:nvPr>
        </p:nvSpPr>
        <p:spPr>
          <a:xfrm>
            <a:off x="8382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6" name="Content Placeholder 2"/>
          <p:cNvSpPr>
            <a:spLocks noGrp="1"/>
          </p:cNvSpPr>
          <p:nvPr>
            <p:ph idx="18"/>
          </p:nvPr>
        </p:nvSpPr>
        <p:spPr>
          <a:xfrm>
            <a:off x="195834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p:nvPr>
        </p:nvSpPr>
        <p:spPr>
          <a:xfrm>
            <a:off x="838200" y="6477001"/>
            <a:ext cx="36652200" cy="60198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p:nvPr>
        </p:nvSpPr>
        <p:spPr>
          <a:xfrm>
            <a:off x="8382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6" name="Content Placeholder 2"/>
          <p:cNvSpPr>
            <a:spLocks noGrp="1"/>
          </p:cNvSpPr>
          <p:nvPr>
            <p:ph idx="18"/>
          </p:nvPr>
        </p:nvSpPr>
        <p:spPr>
          <a:xfrm>
            <a:off x="195834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p:nvPr>
        </p:nvSpPr>
        <p:spPr>
          <a:xfrm>
            <a:off x="838200" y="6477001"/>
            <a:ext cx="36652200" cy="60198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p:nvPr>
        </p:nvSpPr>
        <p:spPr>
          <a:xfrm>
            <a:off x="8382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6" name="Content Placeholder 2"/>
          <p:cNvSpPr>
            <a:spLocks noGrp="1"/>
          </p:cNvSpPr>
          <p:nvPr>
            <p:ph idx="18"/>
          </p:nvPr>
        </p:nvSpPr>
        <p:spPr>
          <a:xfrm>
            <a:off x="195834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p:nvPr>
        </p:nvSpPr>
        <p:spPr>
          <a:xfrm>
            <a:off x="838200" y="6477001"/>
            <a:ext cx="36652200" cy="60198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p:nvPr>
        </p:nvSpPr>
        <p:spPr>
          <a:xfrm>
            <a:off x="8382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6" name="Content Placeholder 2"/>
          <p:cNvSpPr>
            <a:spLocks noGrp="1"/>
          </p:cNvSpPr>
          <p:nvPr>
            <p:ph idx="18"/>
          </p:nvPr>
        </p:nvSpPr>
        <p:spPr>
          <a:xfrm>
            <a:off x="19583400" y="34747200"/>
            <a:ext cx="17983200" cy="27432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8194" name="Text Placeholder 2"/>
          <p:cNvSpPr>
            <a:spLocks noGrp="1"/>
          </p:cNvSpPr>
          <p:nvPr>
            <p:ph type="body" idx="1"/>
          </p:nvPr>
        </p:nvSpPr>
        <p:spPr bwMode="auto">
          <a:xfrm>
            <a:off x="1920875" y="8961438"/>
            <a:ext cx="34563050" cy="25344437"/>
          </a:xfrm>
          <a:prstGeom prst="rect">
            <a:avLst/>
          </a:prstGeom>
          <a:solidFill>
            <a:schemeClr val="bg1"/>
          </a:solid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0"/>
            <a:r>
              <a:rPr lang="en-US" smtClean="0"/>
              <a:t>Second level</a:t>
            </a:r>
          </a:p>
        </p:txBody>
      </p:sp>
      <p:sp>
        <p:nvSpPr>
          <p:cNvPr id="4" name="Date Placeholder 3"/>
          <p:cNvSpPr>
            <a:spLocks noGrp="1"/>
          </p:cNvSpPr>
          <p:nvPr>
            <p:ph type="dt" sz="half" idx="2"/>
          </p:nvPr>
        </p:nvSpPr>
        <p:spPr>
          <a:xfrm>
            <a:off x="1920875" y="35594925"/>
            <a:ext cx="8959850" cy="2044700"/>
          </a:xfrm>
          <a:prstGeom prst="rect">
            <a:avLst/>
          </a:prstGeom>
        </p:spPr>
        <p:txBody>
          <a:bodyPr vert="horz" lIns="438912" tIns="219456" rIns="438912" bIns="219456" rtlCol="0" anchor="ctr"/>
          <a:lstStyle>
            <a:lvl1pPr algn="l" defTabSz="4389120" fontAlgn="auto">
              <a:spcBef>
                <a:spcPts val="0"/>
              </a:spcBef>
              <a:spcAft>
                <a:spcPts val="0"/>
              </a:spcAft>
              <a:defRPr sz="5800" smtClean="0">
                <a:solidFill>
                  <a:schemeClr val="tx1">
                    <a:tint val="75000"/>
                  </a:schemeClr>
                </a:solidFill>
                <a:latin typeface="+mn-lt"/>
                <a:cs typeface="+mn-cs"/>
              </a:defRPr>
            </a:lvl1pPr>
          </a:lstStyle>
          <a:p>
            <a:pPr>
              <a:defRPr/>
            </a:pPr>
            <a:fld id="{BC84BE54-19A6-4025-AA83-235D7C4DB6E9}" type="datetimeFigureOut">
              <a:rPr lang="en-US"/>
              <a:pPr>
                <a:defRPr/>
              </a:pPr>
              <a:t>4/10/2012</a:t>
            </a:fld>
            <a:endParaRPr lang="en-US"/>
          </a:p>
        </p:txBody>
      </p:sp>
      <p:sp>
        <p:nvSpPr>
          <p:cNvPr id="5" name="Footer Placeholder 4"/>
          <p:cNvSpPr>
            <a:spLocks noGrp="1"/>
          </p:cNvSpPr>
          <p:nvPr>
            <p:ph type="ftr" sz="quarter" idx="3"/>
          </p:nvPr>
        </p:nvSpPr>
        <p:spPr>
          <a:xfrm>
            <a:off x="13122275" y="35594925"/>
            <a:ext cx="12160250" cy="2044700"/>
          </a:xfrm>
          <a:prstGeom prst="rect">
            <a:avLst/>
          </a:prstGeom>
        </p:spPr>
        <p:txBody>
          <a:bodyPr vert="horz" lIns="438912" tIns="219456" rIns="438912" bIns="219456" rtlCol="0" anchor="ctr"/>
          <a:lstStyle>
            <a:lvl1pPr algn="ctr" defTabSz="4389120" fontAlgn="auto">
              <a:spcBef>
                <a:spcPts val="0"/>
              </a:spcBef>
              <a:spcAft>
                <a:spcPts val="0"/>
              </a:spcAft>
              <a:defRPr sz="58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27524075" y="35594925"/>
            <a:ext cx="8959850" cy="2044700"/>
          </a:xfrm>
          <a:prstGeom prst="rect">
            <a:avLst/>
          </a:prstGeom>
        </p:spPr>
        <p:txBody>
          <a:bodyPr vert="horz" lIns="438912" tIns="219456" rIns="438912" bIns="219456" rtlCol="0" anchor="ctr"/>
          <a:lstStyle>
            <a:lvl1pPr algn="r" defTabSz="4389120" fontAlgn="auto">
              <a:spcBef>
                <a:spcPts val="0"/>
              </a:spcBef>
              <a:spcAft>
                <a:spcPts val="0"/>
              </a:spcAft>
              <a:defRPr sz="5800" smtClean="0">
                <a:solidFill>
                  <a:schemeClr val="tx1">
                    <a:tint val="75000"/>
                  </a:schemeClr>
                </a:solidFill>
                <a:latin typeface="+mn-lt"/>
                <a:cs typeface="+mn-cs"/>
              </a:defRPr>
            </a:lvl1pPr>
          </a:lstStyle>
          <a:p>
            <a:pPr>
              <a:defRPr/>
            </a:pPr>
            <a:fld id="{F85DE5FF-F33E-451C-A29B-6AA4689976EE}" type="slidenum">
              <a:rPr lang="en-US"/>
              <a:pPr>
                <a:defRPr/>
              </a:pPr>
              <a:t>‹#›</a:t>
            </a:fld>
            <a:endParaRPr lang="en-US"/>
          </a:p>
        </p:txBody>
      </p:sp>
      <p:sp>
        <p:nvSpPr>
          <p:cNvPr id="7" name="Rectangle 6"/>
          <p:cNvSpPr/>
          <p:nvPr userDrawn="1"/>
        </p:nvSpPr>
        <p:spPr>
          <a:xfrm>
            <a:off x="914400" y="990600"/>
            <a:ext cx="36499800" cy="480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89120" fontAlgn="auto">
              <a:spcBef>
                <a:spcPts val="0"/>
              </a:spcBef>
              <a:spcAft>
                <a:spcPts val="0"/>
              </a:spcAft>
              <a:defRPr/>
            </a:pPr>
            <a:endParaRPr lang="en-US"/>
          </a:p>
        </p:txBody>
      </p:sp>
      <p:pic>
        <p:nvPicPr>
          <p:cNvPr id="8201" name="Picture 9" descr="mit-logo.jpg"/>
          <p:cNvPicPr>
            <a:picLocks noChangeAspect="1"/>
          </p:cNvPicPr>
          <p:nvPr userDrawn="1"/>
        </p:nvPicPr>
        <p:blipFill>
          <a:blip r:embed="rId7"/>
          <a:srcRect/>
          <a:stretch>
            <a:fillRect/>
          </a:stretch>
        </p:blipFill>
        <p:spPr bwMode="auto">
          <a:xfrm>
            <a:off x="1833563" y="1676400"/>
            <a:ext cx="3095625" cy="1619250"/>
          </a:xfrm>
          <a:prstGeom prst="rect">
            <a:avLst/>
          </a:prstGeom>
          <a:noFill/>
          <a:ln w="9525">
            <a:noFill/>
            <a:miter lim="800000"/>
            <a:headEnd/>
            <a:tailEnd/>
          </a:ln>
        </p:spPr>
      </p:pic>
      <p:pic>
        <p:nvPicPr>
          <p:cNvPr id="8202" name="Picture 10" descr="coe_logo.png"/>
          <p:cNvPicPr>
            <a:picLocks noChangeAspect="1"/>
          </p:cNvPicPr>
          <p:nvPr userDrawn="1"/>
        </p:nvPicPr>
        <p:blipFill>
          <a:blip r:embed="rId8"/>
          <a:srcRect/>
          <a:stretch>
            <a:fillRect/>
          </a:stretch>
        </p:blipFill>
        <p:spPr bwMode="auto">
          <a:xfrm>
            <a:off x="1681163" y="3505200"/>
            <a:ext cx="3424237" cy="1676400"/>
          </a:xfrm>
          <a:prstGeom prst="rect">
            <a:avLst/>
          </a:prstGeom>
          <a:noFill/>
          <a:ln w="9525">
            <a:noFill/>
            <a:miter lim="800000"/>
            <a:headEnd/>
            <a:tailEnd/>
          </a:ln>
        </p:spPr>
      </p:pic>
      <p:sp>
        <p:nvSpPr>
          <p:cNvPr id="8203" name="Title Placeholder 1"/>
          <p:cNvSpPr>
            <a:spLocks noGrp="1"/>
          </p:cNvSpPr>
          <p:nvPr>
            <p:ph type="title"/>
          </p:nvPr>
        </p:nvSpPr>
        <p:spPr bwMode="auto">
          <a:xfrm>
            <a:off x="5638800" y="1538288"/>
            <a:ext cx="24536400" cy="1966912"/>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pic>
        <p:nvPicPr>
          <p:cNvPr id="12" name="Picture 8"/>
          <p:cNvPicPr>
            <a:picLocks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3528000" y="1524000"/>
            <a:ext cx="2951162"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Lst>
  <p:txStyles>
    <p:titleStyle>
      <a:lvl1pPr algn="ctr" defTabSz="4387850" rtl="0" fontAlgn="base">
        <a:spcBef>
          <a:spcPct val="0"/>
        </a:spcBef>
        <a:spcAft>
          <a:spcPct val="0"/>
        </a:spcAft>
        <a:defRPr sz="7200" b="1" kern="1200">
          <a:solidFill>
            <a:schemeClr val="tx1"/>
          </a:solidFill>
          <a:latin typeface="Helvetica"/>
          <a:ea typeface="+mj-ea"/>
          <a:cs typeface="+mj-cs"/>
        </a:defRPr>
      </a:lvl1pPr>
      <a:lvl2pPr algn="ctr" defTabSz="4387850" rtl="0" fontAlgn="base">
        <a:spcBef>
          <a:spcPct val="0"/>
        </a:spcBef>
        <a:spcAft>
          <a:spcPct val="0"/>
        </a:spcAft>
        <a:defRPr sz="7200" b="1">
          <a:solidFill>
            <a:schemeClr val="tx1"/>
          </a:solidFill>
          <a:latin typeface="Helvetica" pitchFamily="34" charset="0"/>
        </a:defRPr>
      </a:lvl2pPr>
      <a:lvl3pPr algn="ctr" defTabSz="4387850" rtl="0" fontAlgn="base">
        <a:spcBef>
          <a:spcPct val="0"/>
        </a:spcBef>
        <a:spcAft>
          <a:spcPct val="0"/>
        </a:spcAft>
        <a:defRPr sz="7200" b="1">
          <a:solidFill>
            <a:schemeClr val="tx1"/>
          </a:solidFill>
          <a:latin typeface="Helvetica" pitchFamily="34" charset="0"/>
        </a:defRPr>
      </a:lvl3pPr>
      <a:lvl4pPr algn="ctr" defTabSz="4387850" rtl="0" fontAlgn="base">
        <a:spcBef>
          <a:spcPct val="0"/>
        </a:spcBef>
        <a:spcAft>
          <a:spcPct val="0"/>
        </a:spcAft>
        <a:defRPr sz="7200" b="1">
          <a:solidFill>
            <a:schemeClr val="tx1"/>
          </a:solidFill>
          <a:latin typeface="Helvetica" pitchFamily="34" charset="0"/>
        </a:defRPr>
      </a:lvl4pPr>
      <a:lvl5pPr algn="ctr" defTabSz="4387850" rtl="0" fontAlgn="base">
        <a:spcBef>
          <a:spcPct val="0"/>
        </a:spcBef>
        <a:spcAft>
          <a:spcPct val="0"/>
        </a:spcAft>
        <a:defRPr sz="7200" b="1">
          <a:solidFill>
            <a:schemeClr val="tx1"/>
          </a:solidFill>
          <a:latin typeface="Helvetica" pitchFamily="34" charset="0"/>
        </a:defRPr>
      </a:lvl5pPr>
      <a:lvl6pPr marL="457200" algn="ctr" defTabSz="4387850" rtl="0" fontAlgn="base">
        <a:spcBef>
          <a:spcPct val="0"/>
        </a:spcBef>
        <a:spcAft>
          <a:spcPct val="0"/>
        </a:spcAft>
        <a:defRPr sz="7200" b="1">
          <a:solidFill>
            <a:schemeClr val="tx1"/>
          </a:solidFill>
          <a:latin typeface="Helvetica" pitchFamily="34" charset="0"/>
        </a:defRPr>
      </a:lvl6pPr>
      <a:lvl7pPr marL="914400" algn="ctr" defTabSz="4387850" rtl="0" fontAlgn="base">
        <a:spcBef>
          <a:spcPct val="0"/>
        </a:spcBef>
        <a:spcAft>
          <a:spcPct val="0"/>
        </a:spcAft>
        <a:defRPr sz="7200" b="1">
          <a:solidFill>
            <a:schemeClr val="tx1"/>
          </a:solidFill>
          <a:latin typeface="Helvetica" pitchFamily="34" charset="0"/>
        </a:defRPr>
      </a:lvl7pPr>
      <a:lvl8pPr marL="1371600" algn="ctr" defTabSz="4387850" rtl="0" fontAlgn="base">
        <a:spcBef>
          <a:spcPct val="0"/>
        </a:spcBef>
        <a:spcAft>
          <a:spcPct val="0"/>
        </a:spcAft>
        <a:defRPr sz="7200" b="1">
          <a:solidFill>
            <a:schemeClr val="tx1"/>
          </a:solidFill>
          <a:latin typeface="Helvetica" pitchFamily="34" charset="0"/>
        </a:defRPr>
      </a:lvl8pPr>
      <a:lvl9pPr marL="1828800" algn="ctr" defTabSz="4387850" rtl="0" fontAlgn="base">
        <a:spcBef>
          <a:spcPct val="0"/>
        </a:spcBef>
        <a:spcAft>
          <a:spcPct val="0"/>
        </a:spcAft>
        <a:defRPr sz="7200" b="1">
          <a:solidFill>
            <a:schemeClr val="tx1"/>
          </a:solidFill>
          <a:latin typeface="Helvetica" pitchFamily="34" charset="0"/>
        </a:defRPr>
      </a:lvl9pPr>
    </p:titleStyle>
    <p:bodyStyle>
      <a:lvl1pPr algn="l" defTabSz="4387850" rtl="0" fontAlgn="base">
        <a:spcBef>
          <a:spcPct val="20000"/>
        </a:spcBef>
        <a:spcAft>
          <a:spcPct val="0"/>
        </a:spcAft>
        <a:defRPr sz="6000" kern="1200">
          <a:solidFill>
            <a:srgbClr val="002060"/>
          </a:solidFill>
          <a:latin typeface="+mn-lt"/>
          <a:ea typeface="+mn-ea"/>
          <a:cs typeface="+mn-cs"/>
        </a:defRPr>
      </a:lvl1pPr>
      <a:lvl2pPr marL="3565525" indent="-1371600" algn="l" defTabSz="4387850" rtl="0" fontAlgn="base">
        <a:spcBef>
          <a:spcPct val="20000"/>
        </a:spcBef>
        <a:spcAft>
          <a:spcPct val="0"/>
        </a:spcAft>
        <a:defRPr sz="5400" kern="1200">
          <a:solidFill>
            <a:schemeClr val="tx1"/>
          </a:solidFill>
          <a:latin typeface="+mn-lt"/>
          <a:ea typeface="+mn-ea"/>
          <a:cs typeface="+mn-cs"/>
        </a:defRPr>
      </a:lvl2pPr>
      <a:lvl3pPr marL="5486400" indent="-1096963" algn="l" defTabSz="4387850" rtl="0" fontAlgn="base">
        <a:spcBef>
          <a:spcPct val="20000"/>
        </a:spcBef>
        <a:spcAft>
          <a:spcPct val="0"/>
        </a:spcAft>
        <a:defRPr sz="4800" kern="1200">
          <a:solidFill>
            <a:schemeClr val="tx1"/>
          </a:solidFill>
          <a:latin typeface="+mn-lt"/>
          <a:ea typeface="+mn-ea"/>
          <a:cs typeface="+mn-cs"/>
        </a:defRPr>
      </a:lvl3pPr>
      <a:lvl4pPr marL="7680325" indent="-1096963" algn="l" defTabSz="4387850" rtl="0" fontAlgn="base">
        <a:spcBef>
          <a:spcPct val="20000"/>
        </a:spcBef>
        <a:spcAft>
          <a:spcPct val="0"/>
        </a:spcAft>
        <a:defRPr sz="4400" kern="1200">
          <a:solidFill>
            <a:schemeClr val="tx1"/>
          </a:solidFill>
          <a:latin typeface="+mn-lt"/>
          <a:ea typeface="+mn-ea"/>
          <a:cs typeface="+mn-cs"/>
        </a:defRPr>
      </a:lvl4pPr>
      <a:lvl5pPr marL="9874250" indent="-1096963" algn="l" defTabSz="4387850" rtl="0" fontAlgn="base">
        <a:spcBef>
          <a:spcPct val="20000"/>
        </a:spcBef>
        <a:spcAft>
          <a:spcPct val="0"/>
        </a:spcAft>
        <a:defRPr sz="44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g"/><Relationship Id="rId13" Type="http://schemas.openxmlformats.org/officeDocument/2006/relationships/image" Target="../media/image14.jpeg"/><Relationship Id="rId3" Type="http://schemas.openxmlformats.org/officeDocument/2006/relationships/hyperlink" Target="http://oe.mit.edu/VIV/datasets.html" TargetMode="External"/><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eg"/><Relationship Id="rId11" Type="http://schemas.openxmlformats.org/officeDocument/2006/relationships/image" Target="../media/image12.png"/><Relationship Id="rId5" Type="http://schemas.openxmlformats.org/officeDocument/2006/relationships/image" Target="../media/image6.jpeg"/><Relationship Id="rId15" Type="http://schemas.openxmlformats.org/officeDocument/2006/relationships/image" Target="../media/image16.jpeg"/><Relationship Id="rId10" Type="http://schemas.openxmlformats.org/officeDocument/2006/relationships/image" Target="../media/image11.gif"/><Relationship Id="rId4" Type="http://schemas.openxmlformats.org/officeDocument/2006/relationships/image" Target="../media/image5.jpeg"/><Relationship Id="rId9" Type="http://schemas.openxmlformats.org/officeDocument/2006/relationships/image" Target="../media/image10.jpg"/><Relationship Id="rId1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ontent Placeholder 13"/>
          <p:cNvSpPr>
            <a:spLocks noGrp="1"/>
          </p:cNvSpPr>
          <p:nvPr>
            <p:ph idx="15"/>
          </p:nvPr>
        </p:nvSpPr>
        <p:spPr>
          <a:xfrm>
            <a:off x="25634731" y="10820400"/>
            <a:ext cx="11811000" cy="23469600"/>
          </a:xfrm>
        </p:spPr>
        <p:txBody>
          <a:bodyPr rtlCol="0">
            <a:normAutofit fontScale="40000" lnSpcReduction="20000"/>
          </a:bodyPr>
          <a:lstStyle/>
          <a:p>
            <a:pPr defTabSz="4389120" fontAlgn="auto">
              <a:spcAft>
                <a:spcPts val="0"/>
              </a:spcAft>
              <a:defRPr/>
            </a:pPr>
            <a:endParaRPr lang="en-US" sz="13000"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b="0" dirty="0" smtClean="0"/>
              <a:t> </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sz="13500" dirty="0" smtClean="0"/>
          </a:p>
          <a:p>
            <a:pPr defTabSz="4389120" fontAlgn="auto">
              <a:spcAft>
                <a:spcPts val="0"/>
              </a:spcAft>
              <a:defRPr/>
            </a:pPr>
            <a:endParaRPr lang="en-US" sz="13500"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dirty="0" smtClean="0"/>
              <a:t> </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dirty="0" smtClean="0"/>
              <a:t>.</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a:p>
        </p:txBody>
      </p:sp>
      <p:sp>
        <p:nvSpPr>
          <p:cNvPr id="79" name="Content Placeholder 13"/>
          <p:cNvSpPr>
            <a:spLocks noGrp="1"/>
          </p:cNvSpPr>
          <p:nvPr>
            <p:ph idx="15"/>
          </p:nvPr>
        </p:nvSpPr>
        <p:spPr>
          <a:xfrm>
            <a:off x="838200" y="10820400"/>
            <a:ext cx="11811000" cy="23469600"/>
          </a:xfrm>
        </p:spPr>
        <p:txBody>
          <a:bodyPr rtlCol="0">
            <a:normAutofit fontScale="32500" lnSpcReduction="20000"/>
          </a:bodyPr>
          <a:lstStyle/>
          <a:p>
            <a:pPr defTabSz="4389120" fontAlgn="auto">
              <a:spcAft>
                <a:spcPts val="0"/>
              </a:spcAft>
              <a:defRPr/>
            </a:pPr>
            <a:endParaRPr lang="en-US" sz="13000"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b="0" dirty="0" smtClean="0"/>
              <a:t> </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98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dirty="0" smtClean="0"/>
              <a:t> </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dirty="0" smtClean="0"/>
              <a:t>.</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a:p>
        </p:txBody>
      </p:sp>
      <p:sp>
        <p:nvSpPr>
          <p:cNvPr id="1630" name="Title 9"/>
          <p:cNvSpPr>
            <a:spLocks noGrp="1"/>
          </p:cNvSpPr>
          <p:nvPr>
            <p:ph type="title"/>
          </p:nvPr>
        </p:nvSpPr>
        <p:spPr>
          <a:xfrm>
            <a:off x="7467600" y="1447800"/>
            <a:ext cx="23469600" cy="2271712"/>
          </a:xfrm>
        </p:spPr>
        <p:txBody>
          <a:bodyPr/>
          <a:lstStyle/>
          <a:p>
            <a:r>
              <a:rPr lang="en-US" dirty="0" smtClean="0">
                <a:latin typeface="Helvetica" pitchFamily="34" charset="0"/>
              </a:rPr>
              <a:t>Advances in Vortex Induced Vibration</a:t>
            </a:r>
          </a:p>
        </p:txBody>
      </p:sp>
      <p:sp>
        <p:nvSpPr>
          <p:cNvPr id="11" name="Content Placeholder 10"/>
          <p:cNvSpPr>
            <a:spLocks noGrp="1"/>
          </p:cNvSpPr>
          <p:nvPr>
            <p:ph idx="1"/>
          </p:nvPr>
        </p:nvSpPr>
        <p:spPr>
          <a:xfrm>
            <a:off x="838200" y="6477000"/>
            <a:ext cx="36652200" cy="3810000"/>
          </a:xfrm>
        </p:spPr>
        <p:txBody>
          <a:bodyPr rtlCol="0">
            <a:normAutofit/>
          </a:bodyPr>
          <a:lstStyle/>
          <a:p>
            <a:pPr defTabSz="4389120" fontAlgn="auto">
              <a:spcAft>
                <a:spcPts val="0"/>
              </a:spcAft>
              <a:defRPr/>
            </a:pPr>
            <a:r>
              <a:rPr lang="en-US" sz="5200" dirty="0" smtClean="0"/>
              <a:t>MOTIVATION</a:t>
            </a:r>
          </a:p>
          <a:p>
            <a:pPr algn="just"/>
            <a:r>
              <a:rPr lang="en-US" sz="4000" dirty="0"/>
              <a:t>Vortex induced vibration (VIV) is a phenomenon observed for bluff bodies in a free </a:t>
            </a:r>
            <a:r>
              <a:rPr lang="en-US" sz="4000" dirty="0" smtClean="0"/>
              <a:t>stream. </a:t>
            </a:r>
            <a:r>
              <a:rPr lang="en-US" sz="4000" dirty="0"/>
              <a:t>The shedding of asymmetric vortices </a:t>
            </a:r>
            <a:r>
              <a:rPr lang="en-US" sz="4000" dirty="0" smtClean="0"/>
              <a:t>from the </a:t>
            </a:r>
            <a:r>
              <a:rPr lang="en-US" sz="4000" dirty="0"/>
              <a:t>bluff body results in oscillating </a:t>
            </a:r>
            <a:r>
              <a:rPr lang="en-US" sz="4000" dirty="0" smtClean="0"/>
              <a:t>hydrodynamic forces </a:t>
            </a:r>
            <a:r>
              <a:rPr lang="en-US" sz="4000" dirty="0"/>
              <a:t>acting on the body and thus leading to its vibration. </a:t>
            </a:r>
            <a:r>
              <a:rPr lang="en-US" sz="4000" dirty="0" smtClean="0"/>
              <a:t>The vibrations </a:t>
            </a:r>
            <a:r>
              <a:rPr lang="en-US" sz="4000" dirty="0"/>
              <a:t>cause severe fatigue damage to structures and thereby reduce the operation life </a:t>
            </a:r>
            <a:r>
              <a:rPr lang="en-US" sz="4000" dirty="0" smtClean="0"/>
              <a:t>of the structures. The study of </a:t>
            </a:r>
            <a:r>
              <a:rPr lang="en-US" sz="4000" dirty="0"/>
              <a:t>VIV </a:t>
            </a:r>
            <a:r>
              <a:rPr lang="en-US" sz="4000" dirty="0" smtClean="0"/>
              <a:t>of </a:t>
            </a:r>
            <a:r>
              <a:rPr lang="en-US" sz="4000" dirty="0"/>
              <a:t>long flexible cylindrical structures and the development of </a:t>
            </a:r>
            <a:r>
              <a:rPr lang="en-US" sz="4000" dirty="0" smtClean="0"/>
              <a:t>VIV suppression </a:t>
            </a:r>
            <a:r>
              <a:rPr lang="en-US" sz="4000" dirty="0"/>
              <a:t>methods is therefore an area of active research interest. </a:t>
            </a:r>
            <a:endParaRPr lang="en-US" sz="4000" dirty="0" smtClean="0"/>
          </a:p>
        </p:txBody>
      </p:sp>
      <p:sp>
        <p:nvSpPr>
          <p:cNvPr id="14" name="Content Placeholder 13"/>
          <p:cNvSpPr>
            <a:spLocks noGrp="1"/>
          </p:cNvSpPr>
          <p:nvPr>
            <p:ph idx="15"/>
          </p:nvPr>
        </p:nvSpPr>
        <p:spPr>
          <a:xfrm>
            <a:off x="13258800" y="10820400"/>
            <a:ext cx="11811000" cy="23469600"/>
          </a:xfrm>
        </p:spPr>
        <p:txBody>
          <a:bodyPr rtlCol="0">
            <a:normAutofit fontScale="40000" lnSpcReduction="20000"/>
          </a:bodyPr>
          <a:lstStyle/>
          <a:p>
            <a:pPr defTabSz="4389120" fontAlgn="auto">
              <a:spcAft>
                <a:spcPts val="0"/>
              </a:spcAft>
              <a:defRPr/>
            </a:pPr>
            <a:endParaRPr lang="en-US" sz="13000"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b="0" dirty="0" smtClean="0"/>
              <a:t> </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sz="8000" dirty="0">
              <a:solidFill>
                <a:schemeClr val="tx1"/>
              </a:solidFill>
              <a:latin typeface="Calibri" pitchFamily="34" charset="0"/>
              <a:cs typeface="Arial" charset="0"/>
            </a:endParaRP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sz="13500" dirty="0" smtClean="0"/>
          </a:p>
          <a:p>
            <a:pPr defTabSz="4389120" fontAlgn="auto">
              <a:spcAft>
                <a:spcPts val="0"/>
              </a:spcAft>
              <a:defRPr/>
            </a:pPr>
            <a:endParaRPr lang="en-US" sz="13500"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dirty="0" smtClean="0"/>
              <a:t> </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r>
              <a:rPr lang="en-US" dirty="0" smtClean="0"/>
              <a:t>.</a:t>
            </a:r>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smtClean="0"/>
          </a:p>
          <a:p>
            <a:pPr defTabSz="4389120" fontAlgn="auto">
              <a:spcAft>
                <a:spcPts val="0"/>
              </a:spcAft>
              <a:defRPr/>
            </a:pPr>
            <a:endParaRPr lang="en-US" dirty="0"/>
          </a:p>
        </p:txBody>
      </p:sp>
      <p:sp>
        <p:nvSpPr>
          <p:cNvPr id="15" name="Subtitle 14"/>
          <p:cNvSpPr>
            <a:spLocks noGrp="1"/>
          </p:cNvSpPr>
          <p:nvPr>
            <p:ph type="subTitle" idx="16"/>
          </p:nvPr>
        </p:nvSpPr>
        <p:spPr>
          <a:xfrm>
            <a:off x="7543800" y="3505200"/>
            <a:ext cx="22936200" cy="2133600"/>
          </a:xfrm>
        </p:spPr>
        <p:txBody>
          <a:bodyPr rtlCol="0">
            <a:noAutofit/>
          </a:bodyPr>
          <a:lstStyle/>
          <a:p>
            <a:pPr defTabSz="4389120" fontAlgn="auto">
              <a:spcAft>
                <a:spcPts val="0"/>
              </a:spcAft>
              <a:defRPr/>
            </a:pPr>
            <a:r>
              <a:rPr lang="en-US" sz="5600" dirty="0" smtClean="0"/>
              <a:t>Haining Zheng</a:t>
            </a:r>
            <a:r>
              <a:rPr lang="en-US" sz="5600" dirty="0"/>
              <a:t>, </a:t>
            </a:r>
            <a:r>
              <a:rPr lang="en-US" sz="5600" dirty="0" err="1"/>
              <a:t>Dilip</a:t>
            </a:r>
            <a:r>
              <a:rPr lang="fi-FI" sz="5600" b="1" dirty="0"/>
              <a:t> </a:t>
            </a:r>
            <a:r>
              <a:rPr lang="fi-FI" sz="5600" dirty="0" smtClean="0"/>
              <a:t>Thekkoodan, </a:t>
            </a:r>
            <a:r>
              <a:rPr lang="en-US" sz="5600" dirty="0"/>
              <a:t>Dr. </a:t>
            </a:r>
            <a:r>
              <a:rPr lang="en-US" sz="5600" dirty="0" err="1"/>
              <a:t>Yahya</a:t>
            </a:r>
            <a:r>
              <a:rPr lang="en-US" sz="5600" dirty="0"/>
              <a:t> </a:t>
            </a:r>
            <a:r>
              <a:rPr lang="hu-HU" sz="5600" dirty="0"/>
              <a:t>Modarres-Sadeghi</a:t>
            </a:r>
            <a:r>
              <a:rPr lang="en-US" sz="5600" dirty="0"/>
              <a:t>, </a:t>
            </a:r>
            <a:endParaRPr lang="fr-FR" sz="5600" dirty="0" smtClean="0"/>
          </a:p>
          <a:p>
            <a:pPr defTabSz="4389120" fontAlgn="auto">
              <a:spcAft>
                <a:spcPts val="0"/>
              </a:spcAft>
              <a:defRPr/>
            </a:pPr>
            <a:r>
              <a:rPr lang="fr-FR" sz="5600" dirty="0"/>
              <a:t>Dr. </a:t>
            </a:r>
            <a:r>
              <a:rPr lang="en-US" sz="5600" dirty="0"/>
              <a:t>Jason Dahl, </a:t>
            </a:r>
            <a:r>
              <a:rPr lang="en-US" sz="5600" dirty="0" smtClean="0"/>
              <a:t>Dr. </a:t>
            </a:r>
            <a:r>
              <a:rPr lang="en-US" sz="5600" dirty="0" err="1" smtClean="0"/>
              <a:t>Remi</a:t>
            </a:r>
            <a:r>
              <a:rPr lang="en-US" sz="5600" dirty="0" smtClean="0"/>
              <a:t> </a:t>
            </a:r>
            <a:r>
              <a:rPr lang="fr-FR" sz="5600" dirty="0" err="1" smtClean="0"/>
              <a:t>Bourguet</a:t>
            </a:r>
            <a:r>
              <a:rPr lang="fr-FR" sz="5600" dirty="0" smtClean="0"/>
              <a:t>, </a:t>
            </a:r>
            <a:r>
              <a:rPr lang="en-US" sz="5600" dirty="0" smtClean="0"/>
              <a:t>Prof. Michael </a:t>
            </a:r>
            <a:r>
              <a:rPr lang="en-US" sz="5600" dirty="0" err="1" smtClean="0"/>
              <a:t>Triantafyllou</a:t>
            </a:r>
            <a:r>
              <a:rPr lang="en-US" sz="5600" dirty="0" smtClean="0"/>
              <a:t> </a:t>
            </a:r>
            <a:endParaRPr lang="en-US" sz="5600" dirty="0"/>
          </a:p>
        </p:txBody>
      </p:sp>
      <p:sp>
        <p:nvSpPr>
          <p:cNvPr id="16" name="Content Placeholder 15"/>
          <p:cNvSpPr>
            <a:spLocks noGrp="1"/>
          </p:cNvSpPr>
          <p:nvPr>
            <p:ph idx="17"/>
          </p:nvPr>
        </p:nvSpPr>
        <p:spPr>
          <a:xfrm>
            <a:off x="838200" y="34747200"/>
            <a:ext cx="18059400" cy="3352800"/>
          </a:xfrm>
        </p:spPr>
        <p:txBody>
          <a:bodyPr rtlCol="0">
            <a:normAutofit fontScale="25000" lnSpcReduction="20000"/>
          </a:bodyPr>
          <a:lstStyle/>
          <a:p>
            <a:pPr defTabSz="4389120" fontAlgn="auto" hangingPunct="0">
              <a:spcAft>
                <a:spcPts val="0"/>
              </a:spcAft>
              <a:defRPr/>
            </a:pPr>
            <a:r>
              <a:rPr lang="en-US" sz="15200" dirty="0" smtClean="0"/>
              <a:t>References</a:t>
            </a:r>
          </a:p>
          <a:p>
            <a:pPr defTabSz="4389120" fontAlgn="auto" hangingPunct="0">
              <a:spcAft>
                <a:spcPts val="0"/>
              </a:spcAft>
              <a:defRPr/>
            </a:pPr>
            <a:endParaRPr lang="en-US" dirty="0" smtClean="0"/>
          </a:p>
          <a:p>
            <a:pPr defTabSz="4389120" fontAlgn="auto" hangingPunct="0">
              <a:spcAft>
                <a:spcPts val="0"/>
              </a:spcAft>
              <a:defRPr/>
            </a:pPr>
            <a:r>
              <a:rPr lang="en-US" sz="6400" dirty="0" smtClean="0"/>
              <a:t>[1] </a:t>
            </a:r>
            <a:r>
              <a:rPr lang="en-US" sz="6400" dirty="0" err="1" smtClean="0"/>
              <a:t>Triantafyllou</a:t>
            </a:r>
            <a:r>
              <a:rPr lang="en-US" sz="6400" dirty="0" smtClean="0"/>
              <a:t>, M.S., </a:t>
            </a:r>
            <a:r>
              <a:rPr lang="en-US" sz="6400" dirty="0" err="1" smtClean="0"/>
              <a:t>Triantafylou</a:t>
            </a:r>
            <a:r>
              <a:rPr lang="en-US" sz="6400" dirty="0" smtClean="0"/>
              <a:t>, G.S., </a:t>
            </a:r>
            <a:r>
              <a:rPr lang="en-US" sz="6400" dirty="0" err="1" smtClean="0"/>
              <a:t>Tein</a:t>
            </a:r>
            <a:r>
              <a:rPr lang="en-US" sz="6400" dirty="0" smtClean="0"/>
              <a:t>, Y.S.D., &amp; Ambrose, B.D., 1999, Pragmatic Riser VIV Analysis. OTC 10931, Houston, Texas.</a:t>
            </a:r>
          </a:p>
          <a:p>
            <a:pPr defTabSz="4389120" fontAlgn="auto" hangingPunct="0">
              <a:spcAft>
                <a:spcPts val="0"/>
              </a:spcAft>
              <a:defRPr/>
            </a:pPr>
            <a:r>
              <a:rPr lang="en-US" sz="6400" dirty="0" smtClean="0"/>
              <a:t>[2] </a:t>
            </a:r>
            <a:r>
              <a:rPr lang="en-US" sz="6400" dirty="0" err="1" smtClean="0"/>
              <a:t>Bearman</a:t>
            </a:r>
            <a:r>
              <a:rPr lang="en-US" sz="6400" dirty="0" smtClean="0"/>
              <a:t> P.W. 1984. Vortex shedding from oscillating bluff bodies. </a:t>
            </a:r>
            <a:r>
              <a:rPr lang="en-US" sz="6400" dirty="0" err="1" smtClean="0"/>
              <a:t>Annu</a:t>
            </a:r>
            <a:r>
              <a:rPr lang="en-US" sz="6400" dirty="0" smtClean="0"/>
              <a:t>. Rev. Fluid Mech. 16:195–222</a:t>
            </a:r>
          </a:p>
          <a:p>
            <a:pPr defTabSz="4389120" fontAlgn="auto" hangingPunct="0">
              <a:spcAft>
                <a:spcPts val="0"/>
              </a:spcAft>
              <a:defRPr/>
            </a:pPr>
            <a:r>
              <a:rPr lang="en-US" sz="6400" dirty="0" smtClean="0"/>
              <a:t>[3] Williamson, C. H. K. and </a:t>
            </a:r>
            <a:r>
              <a:rPr lang="en-US" sz="6400" dirty="0" err="1" smtClean="0"/>
              <a:t>Govardhan</a:t>
            </a:r>
            <a:r>
              <a:rPr lang="en-US" sz="6400" dirty="0" smtClean="0"/>
              <a:t>, R. Vortex induced vibrations. Annual Review of Fluid Mechanics, 36:413–455, 2004.</a:t>
            </a:r>
          </a:p>
          <a:p>
            <a:pPr defTabSz="4389120" fontAlgn="auto" hangingPunct="0">
              <a:spcAft>
                <a:spcPts val="0"/>
              </a:spcAft>
              <a:defRPr/>
            </a:pPr>
            <a:r>
              <a:rPr lang="en-US" sz="6400" dirty="0" smtClean="0"/>
              <a:t>[4] </a:t>
            </a:r>
            <a:r>
              <a:rPr lang="en-US" sz="6400" dirty="0" err="1" smtClean="0"/>
              <a:t>Modarres-Sadeghi</a:t>
            </a:r>
            <a:r>
              <a:rPr lang="en-US" sz="6400" dirty="0" smtClean="0"/>
              <a:t>, Y., </a:t>
            </a:r>
            <a:r>
              <a:rPr lang="en-US" sz="6400" dirty="0" err="1" smtClean="0"/>
              <a:t>Mukundan</a:t>
            </a:r>
            <a:r>
              <a:rPr lang="en-US" sz="6400" dirty="0" smtClean="0"/>
              <a:t>, H., Dahl, J.M., Hover, F.S.,</a:t>
            </a:r>
            <a:r>
              <a:rPr lang="en-US" sz="6400" dirty="0" err="1" smtClean="0"/>
              <a:t>Triantafyllou</a:t>
            </a:r>
            <a:r>
              <a:rPr lang="en-US" sz="6400" dirty="0" smtClean="0"/>
              <a:t> M.S., 2010. The Effect of Higher Harmonic Forces on Fatigue Life of Marine Risers. Journal of Sound and Vibration, 329, 43-55.</a:t>
            </a:r>
          </a:p>
          <a:p>
            <a:pPr defTabSz="4389120" fontAlgn="auto" hangingPunct="0">
              <a:spcAft>
                <a:spcPts val="0"/>
              </a:spcAft>
              <a:defRPr/>
            </a:pPr>
            <a:r>
              <a:rPr lang="en-US" sz="6400" dirty="0" smtClean="0"/>
              <a:t>[5] </a:t>
            </a:r>
            <a:r>
              <a:rPr lang="en-US" sz="6400" dirty="0" err="1" smtClean="0"/>
              <a:t>Bourguet</a:t>
            </a:r>
            <a:r>
              <a:rPr lang="en-US" sz="6400" dirty="0" smtClean="0"/>
              <a:t>, R., </a:t>
            </a:r>
            <a:r>
              <a:rPr lang="en-US" sz="6400" dirty="0" err="1" smtClean="0"/>
              <a:t>Karniadakis</a:t>
            </a:r>
            <a:r>
              <a:rPr lang="en-US" sz="6400" dirty="0" smtClean="0"/>
              <a:t>, G.S., </a:t>
            </a:r>
            <a:r>
              <a:rPr lang="en-US" sz="6400" dirty="0" err="1" smtClean="0"/>
              <a:t>Triantafyllou</a:t>
            </a:r>
            <a:r>
              <a:rPr lang="en-US" sz="6400" dirty="0" smtClean="0"/>
              <a:t>, M.S., J. Fluid Mech., 677:342–382, 2010.  </a:t>
            </a:r>
          </a:p>
          <a:p>
            <a:pPr defTabSz="4389120" fontAlgn="auto" hangingPunct="0">
              <a:spcAft>
                <a:spcPts val="0"/>
              </a:spcAft>
              <a:defRPr/>
            </a:pPr>
            <a:r>
              <a:rPr lang="en-US" sz="6400" dirty="0" smtClean="0"/>
              <a:t>[6] Dahl, J.M., 2008, Vortex-Induced Vibration of a Circular Cylinder with Combined In-line and Cross-flow Motion (PhD thesis).  Cambridge, MA: Massachusetts Institute of Technology.</a:t>
            </a:r>
          </a:p>
          <a:p>
            <a:pPr defTabSz="4389120" fontAlgn="auto" hangingPunct="0">
              <a:spcAft>
                <a:spcPts val="0"/>
              </a:spcAft>
              <a:defRPr/>
            </a:pPr>
            <a:r>
              <a:rPr lang="en-US" sz="6400" dirty="0" smtClean="0"/>
              <a:t>[7] </a:t>
            </a:r>
            <a:r>
              <a:rPr lang="en-US" sz="6400" dirty="0" err="1" smtClean="0"/>
              <a:t>Karniadakis</a:t>
            </a:r>
            <a:r>
              <a:rPr lang="en-US" sz="6400" dirty="0" smtClean="0"/>
              <a:t> </a:t>
            </a:r>
            <a:r>
              <a:rPr lang="en-US" sz="6400" dirty="0"/>
              <a:t>G. E. </a:t>
            </a:r>
            <a:r>
              <a:rPr lang="en-US" sz="6400" dirty="0" smtClean="0"/>
              <a:t> And  Sherwin S., Spectral/</a:t>
            </a:r>
            <a:r>
              <a:rPr lang="en-US" sz="6400" dirty="0" err="1" smtClean="0"/>
              <a:t>hp</a:t>
            </a:r>
            <a:r>
              <a:rPr lang="en-US" sz="6400" dirty="0" smtClean="0"/>
              <a:t> Element Methods for CFD (Oxford Univ. Press, Oxford, 1999</a:t>
            </a:r>
          </a:p>
          <a:p>
            <a:pPr defTabSz="4389120" fontAlgn="auto" hangingPunct="0">
              <a:spcAft>
                <a:spcPts val="0"/>
              </a:spcAft>
              <a:defRPr/>
            </a:pPr>
            <a:r>
              <a:rPr lang="en-US" sz="6400" dirty="0" smtClean="0"/>
              <a:t>[8]</a:t>
            </a:r>
            <a:r>
              <a:rPr lang="en-US" sz="6400" dirty="0"/>
              <a:t> </a:t>
            </a:r>
            <a:r>
              <a:rPr lang="en-US" sz="6400" dirty="0" smtClean="0"/>
              <a:t>Zheng, H., </a:t>
            </a:r>
            <a:r>
              <a:rPr lang="en-US" sz="6400" dirty="0"/>
              <a:t>Price, R. </a:t>
            </a:r>
            <a:r>
              <a:rPr lang="en-US" sz="6400" dirty="0" smtClean="0"/>
              <a:t>, </a:t>
            </a:r>
            <a:r>
              <a:rPr lang="en-US" sz="6400" dirty="0" err="1" smtClean="0"/>
              <a:t>Modarres-Sadeghi</a:t>
            </a:r>
            <a:r>
              <a:rPr lang="en-US" sz="6400" dirty="0"/>
              <a:t>, Y</a:t>
            </a:r>
            <a:r>
              <a:rPr lang="en-US" sz="6400" dirty="0" smtClean="0"/>
              <a:t>., </a:t>
            </a:r>
            <a:r>
              <a:rPr lang="en-US" sz="6400" dirty="0"/>
              <a:t>Triantafyllou G</a:t>
            </a:r>
            <a:r>
              <a:rPr lang="en-US" sz="6400" dirty="0" smtClean="0"/>
              <a:t>.</a:t>
            </a:r>
            <a:r>
              <a:rPr lang="en-US" sz="6400" dirty="0"/>
              <a:t>, Triantafyllou </a:t>
            </a:r>
            <a:r>
              <a:rPr lang="en-US" sz="6400" dirty="0" smtClean="0"/>
              <a:t>M.S., "Vortex-Induced Vibration Analysis (VIVA) Based on Hydrodynamic Databases", Proceedings of the 30th International Conference on Ocean, Offshore and Arctic Engineering (OMAE 2011), Rotterdam, The Netherlands, June 19-24, 2011, </a:t>
            </a:r>
            <a:r>
              <a:rPr lang="en-US" sz="6400" dirty="0" err="1" smtClean="0"/>
              <a:t>Vol</a:t>
            </a:r>
            <a:r>
              <a:rPr lang="en-US" sz="6400" dirty="0" smtClean="0"/>
              <a:t> 7, pp. 657-663.</a:t>
            </a:r>
          </a:p>
          <a:p>
            <a:pPr defTabSz="4389120" fontAlgn="auto" hangingPunct="0">
              <a:spcAft>
                <a:spcPts val="0"/>
              </a:spcAft>
              <a:defRPr/>
            </a:pPr>
            <a:r>
              <a:rPr lang="en-US" sz="6400" dirty="0" smtClean="0"/>
              <a:t>[9] MIT Center for Ocean Engineering VIV Data Repository, </a:t>
            </a:r>
            <a:r>
              <a:rPr lang="en-US" sz="6400" u="sng" dirty="0" smtClean="0">
                <a:hlinkClick r:id="rId3"/>
              </a:rPr>
              <a:t>http://oe.mit.edu/VIV/datasets.html</a:t>
            </a:r>
            <a:endParaRPr lang="en-US" sz="6400" dirty="0"/>
          </a:p>
        </p:txBody>
      </p:sp>
      <p:sp>
        <p:nvSpPr>
          <p:cNvPr id="17" name="Content Placeholder 16"/>
          <p:cNvSpPr>
            <a:spLocks noGrp="1"/>
          </p:cNvSpPr>
          <p:nvPr>
            <p:ph idx="18"/>
          </p:nvPr>
        </p:nvSpPr>
        <p:spPr>
          <a:xfrm>
            <a:off x="19583400" y="34747200"/>
            <a:ext cx="17983200" cy="3352800"/>
          </a:xfrm>
        </p:spPr>
        <p:txBody>
          <a:bodyPr rtlCol="0">
            <a:normAutofit fontScale="92500" lnSpcReduction="20000"/>
          </a:bodyPr>
          <a:lstStyle/>
          <a:p>
            <a:pPr defTabSz="4389120" fontAlgn="auto">
              <a:spcAft>
                <a:spcPts val="0"/>
              </a:spcAft>
              <a:defRPr/>
            </a:pPr>
            <a:r>
              <a:rPr lang="en-US" sz="4500" dirty="0" smtClean="0"/>
              <a:t>Acknowledgement</a:t>
            </a:r>
          </a:p>
          <a:p>
            <a:pPr defTabSz="4389120" fontAlgn="auto">
              <a:spcAft>
                <a:spcPts val="0"/>
              </a:spcAft>
              <a:defRPr/>
            </a:pPr>
            <a:r>
              <a:rPr lang="en-US" sz="3800" dirty="0" smtClean="0"/>
              <a:t>The authors acknowledge with gratitude the permission granted by the Norwegian Deepwater Programme (NDP) Riser and Mooring Project to use the Riser High Mode VIV test data, and the contributions by past group members: Dr. H. </a:t>
            </a:r>
            <a:r>
              <a:rPr lang="en-US" sz="4000" dirty="0" err="1" smtClean="0"/>
              <a:t>Mukundan</a:t>
            </a:r>
            <a:r>
              <a:rPr lang="en-US" sz="4000" dirty="0"/>
              <a:t>, </a:t>
            </a:r>
            <a:r>
              <a:rPr lang="en-US" sz="4000" dirty="0" smtClean="0"/>
              <a:t>Mr. F. </a:t>
            </a:r>
            <a:r>
              <a:rPr lang="en-US" sz="4000" dirty="0" err="1" smtClean="0"/>
              <a:t>Chasparis</a:t>
            </a:r>
            <a:r>
              <a:rPr lang="en-US" sz="4000" dirty="0"/>
              <a:t>, </a:t>
            </a:r>
            <a:r>
              <a:rPr lang="en-US" sz="4000" dirty="0" smtClean="0"/>
              <a:t>Mr. A. </a:t>
            </a:r>
            <a:r>
              <a:rPr lang="en-US" sz="4000" dirty="0" err="1" smtClean="0"/>
              <a:t>Patrikalakis</a:t>
            </a:r>
            <a:r>
              <a:rPr lang="en-US" sz="4000" dirty="0"/>
              <a:t> </a:t>
            </a:r>
            <a:r>
              <a:rPr lang="en-US" sz="4000" dirty="0" smtClean="0"/>
              <a:t>and Ms. R. Price.</a:t>
            </a:r>
            <a:r>
              <a:rPr lang="en-US" sz="3800" dirty="0" smtClean="0"/>
              <a:t> Financial support </a:t>
            </a:r>
            <a:r>
              <a:rPr lang="en-US" sz="3800" dirty="0"/>
              <a:t>i</a:t>
            </a:r>
            <a:r>
              <a:rPr lang="en-US" sz="3800" dirty="0" smtClean="0"/>
              <a:t>s provided by the BP-MIT Major Programs. </a:t>
            </a:r>
          </a:p>
          <a:p>
            <a:pPr defTabSz="4389120" fontAlgn="auto">
              <a:spcAft>
                <a:spcPts val="0"/>
              </a:spcAft>
              <a:defRPr/>
            </a:pPr>
            <a:endParaRPr lang="en-US" dirty="0"/>
          </a:p>
        </p:txBody>
      </p:sp>
      <p:sp>
        <p:nvSpPr>
          <p:cNvPr id="1641" name="TextBox 3"/>
          <p:cNvSpPr txBox="1">
            <a:spLocks noChangeArrowheads="1"/>
          </p:cNvSpPr>
          <p:nvPr/>
        </p:nvSpPr>
        <p:spPr bwMode="auto">
          <a:xfrm>
            <a:off x="13792200" y="26441400"/>
            <a:ext cx="4800600" cy="7467600"/>
          </a:xfrm>
          <a:prstGeom prst="rect">
            <a:avLst/>
          </a:prstGeom>
          <a:noFill/>
          <a:ln w="9525">
            <a:noFill/>
            <a:miter lim="800000"/>
            <a:headEnd/>
            <a:tailEnd/>
          </a:ln>
        </p:spPr>
        <p:txBody>
          <a:bodyPr/>
          <a:lstStyle/>
          <a:p>
            <a:pPr algn="just"/>
            <a:r>
              <a:rPr lang="en-US" sz="3200" dirty="0">
                <a:latin typeface="Calibri" pitchFamily="34" charset="0"/>
              </a:rPr>
              <a:t>E</a:t>
            </a:r>
            <a:r>
              <a:rPr lang="en-US" sz="3200" dirty="0" smtClean="0">
                <a:latin typeface="Calibri" pitchFamily="34" charset="0"/>
              </a:rPr>
              <a:t>xperimental </a:t>
            </a:r>
            <a:r>
              <a:rPr lang="en-US" sz="3200" dirty="0">
                <a:latin typeface="Calibri" pitchFamily="34" charset="0"/>
              </a:rPr>
              <a:t>datasets were processed </a:t>
            </a:r>
            <a:r>
              <a:rPr lang="en-US" sz="3200" dirty="0" smtClean="0">
                <a:latin typeface="Calibri" pitchFamily="34" charset="0"/>
              </a:rPr>
              <a:t>systematically </a:t>
            </a:r>
            <a:r>
              <a:rPr lang="en-US" altLang="zh-CN" sz="3200" dirty="0" smtClean="0">
                <a:latin typeface="Calibri" pitchFamily="34" charset="0"/>
              </a:rPr>
              <a:t>through </a:t>
            </a:r>
            <a:r>
              <a:rPr lang="en-US" altLang="zh-CN" sz="3200" dirty="0">
                <a:latin typeface="Calibri" pitchFamily="34" charset="0"/>
              </a:rPr>
              <a:t>frequency and m</a:t>
            </a:r>
            <a:r>
              <a:rPr lang="en-US" sz="3200" dirty="0">
                <a:latin typeface="Calibri" pitchFamily="34" charset="0"/>
              </a:rPr>
              <a:t>odal analysis. The 3D power spectral density (PSD) </a:t>
            </a:r>
            <a:r>
              <a:rPr lang="en-US" sz="3200" dirty="0" smtClean="0">
                <a:latin typeface="Calibri" pitchFamily="34" charset="0"/>
              </a:rPr>
              <a:t>in </a:t>
            </a:r>
            <a:r>
              <a:rPr lang="en-US" sz="3200" dirty="0">
                <a:latin typeface="Calibri" pitchFamily="34" charset="0"/>
              </a:rPr>
              <a:t>Fig. 6 describes the dominant response </a:t>
            </a:r>
            <a:r>
              <a:rPr lang="en-US" sz="3200" dirty="0" err="1" smtClean="0">
                <a:latin typeface="Calibri" pitchFamily="34" charset="0"/>
              </a:rPr>
              <a:t>frequ-ency</a:t>
            </a:r>
            <a:r>
              <a:rPr lang="en-US" sz="3200" dirty="0" smtClean="0">
                <a:latin typeface="Calibri" pitchFamily="34" charset="0"/>
              </a:rPr>
              <a:t> </a:t>
            </a:r>
            <a:r>
              <a:rPr lang="en-US" sz="3200" dirty="0">
                <a:latin typeface="Calibri" pitchFamily="34" charset="0"/>
              </a:rPr>
              <a:t>and high harmonics. An experimental database is </a:t>
            </a:r>
            <a:r>
              <a:rPr lang="en-US" sz="3200" dirty="0" smtClean="0">
                <a:latin typeface="Calibri" pitchFamily="34" charset="0"/>
              </a:rPr>
              <a:t>built from these experiments </a:t>
            </a:r>
            <a:r>
              <a:rPr lang="en-US" sz="3200" dirty="0">
                <a:latin typeface="Calibri" pitchFamily="34" charset="0"/>
              </a:rPr>
              <a:t>to extend the capabilities of VIV prediction </a:t>
            </a:r>
            <a:r>
              <a:rPr lang="en-US" sz="3200" dirty="0" smtClean="0">
                <a:latin typeface="Calibri" pitchFamily="34" charset="0"/>
              </a:rPr>
              <a:t>to coupled inline </a:t>
            </a:r>
            <a:r>
              <a:rPr lang="en-US" sz="3200" dirty="0">
                <a:latin typeface="Calibri" pitchFamily="34" charset="0"/>
              </a:rPr>
              <a:t>and cross flow </a:t>
            </a:r>
            <a:r>
              <a:rPr lang="en-US" sz="3200" dirty="0" smtClean="0">
                <a:latin typeface="Calibri" pitchFamily="34" charset="0"/>
              </a:rPr>
              <a:t>responses. </a:t>
            </a:r>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p:txBody>
      </p:sp>
      <p:sp>
        <p:nvSpPr>
          <p:cNvPr id="1653" name="TextBox 137"/>
          <p:cNvSpPr txBox="1">
            <a:spLocks noChangeArrowheads="1"/>
          </p:cNvSpPr>
          <p:nvPr/>
        </p:nvSpPr>
        <p:spPr bwMode="auto">
          <a:xfrm>
            <a:off x="13792200" y="14249400"/>
            <a:ext cx="10668000" cy="609600"/>
          </a:xfrm>
          <a:prstGeom prst="rect">
            <a:avLst/>
          </a:prstGeom>
          <a:noFill/>
          <a:ln w="9525">
            <a:noFill/>
            <a:miter lim="800000"/>
            <a:headEnd/>
            <a:tailEnd/>
          </a:ln>
        </p:spPr>
        <p:txBody>
          <a:bodyPr/>
          <a:lstStyle/>
          <a:p>
            <a:pPr algn="just"/>
            <a:endParaRPr lang="en-US" sz="2400" dirty="0">
              <a:latin typeface="Calibri" pitchFamily="34" charset="0"/>
            </a:endParaRPr>
          </a:p>
        </p:txBody>
      </p:sp>
      <p:pic>
        <p:nvPicPr>
          <p:cNvPr id="1642" name="Picture 57" descr="Macintosh HD:Users:haining:writing:OMAE 2012:pics:smalltank.jpg"/>
          <p:cNvPicPr>
            <a:picLocks noChangeAspect="1" noChangeArrowheads="1"/>
          </p:cNvPicPr>
          <p:nvPr/>
        </p:nvPicPr>
        <p:blipFill>
          <a:blip r:embed="rId4"/>
          <a:srcRect/>
          <a:stretch>
            <a:fillRect/>
          </a:stretch>
        </p:blipFill>
        <p:spPr bwMode="auto">
          <a:xfrm>
            <a:off x="19583400" y="24612599"/>
            <a:ext cx="4813789" cy="2951818"/>
          </a:xfrm>
          <a:prstGeom prst="rect">
            <a:avLst/>
          </a:prstGeom>
          <a:noFill/>
          <a:ln w="28575">
            <a:solidFill>
              <a:schemeClr val="tx1"/>
            </a:solidFill>
            <a:miter lim="800000"/>
            <a:headEnd/>
            <a:tailEnd/>
          </a:ln>
        </p:spPr>
      </p:pic>
      <p:sp>
        <p:nvSpPr>
          <p:cNvPr id="1661" name="TextBox 148"/>
          <p:cNvSpPr txBox="1">
            <a:spLocks noChangeArrowheads="1"/>
          </p:cNvSpPr>
          <p:nvPr/>
        </p:nvSpPr>
        <p:spPr bwMode="auto">
          <a:xfrm>
            <a:off x="19431000" y="27660600"/>
            <a:ext cx="5181600" cy="1295400"/>
          </a:xfrm>
          <a:prstGeom prst="rect">
            <a:avLst/>
          </a:prstGeom>
          <a:noFill/>
          <a:ln w="9525">
            <a:noFill/>
            <a:miter lim="800000"/>
            <a:headEnd/>
            <a:tailEnd/>
          </a:ln>
        </p:spPr>
        <p:txBody>
          <a:bodyPr/>
          <a:lstStyle/>
          <a:p>
            <a:r>
              <a:rPr lang="en-US" sz="1800" dirty="0" smtClean="0">
                <a:latin typeface="Calibri" pitchFamily="34" charset="0"/>
              </a:rPr>
              <a:t>Fig. </a:t>
            </a:r>
            <a:r>
              <a:rPr lang="en-US" sz="1800" dirty="0">
                <a:latin typeface="Calibri" pitchFamily="34" charset="0"/>
              </a:rPr>
              <a:t>5</a:t>
            </a:r>
            <a:r>
              <a:rPr lang="en-US" sz="1800" dirty="0" smtClean="0">
                <a:latin typeface="Calibri" pitchFamily="34" charset="0"/>
              </a:rPr>
              <a:t>: The Small </a:t>
            </a:r>
            <a:r>
              <a:rPr lang="en-US" sz="1800" dirty="0">
                <a:latin typeface="Calibri" pitchFamily="34" charset="0"/>
              </a:rPr>
              <a:t>Towing </a:t>
            </a:r>
            <a:r>
              <a:rPr lang="en-US" sz="1800" dirty="0" smtClean="0">
                <a:latin typeface="Calibri" pitchFamily="34" charset="0"/>
              </a:rPr>
              <a:t>Tank (2.4m long, 0.9m wide and </a:t>
            </a:r>
            <a:r>
              <a:rPr lang="en-US" sz="1800" dirty="0">
                <a:latin typeface="Calibri" pitchFamily="34" charset="0"/>
              </a:rPr>
              <a:t>0.64m </a:t>
            </a:r>
            <a:r>
              <a:rPr lang="en-US" sz="1800" dirty="0" smtClean="0">
                <a:latin typeface="Calibri" pitchFamily="34" charset="0"/>
              </a:rPr>
              <a:t>deep). </a:t>
            </a:r>
            <a:r>
              <a:rPr lang="en-US" sz="1800" dirty="0">
                <a:latin typeface="Calibri" pitchFamily="34" charset="0"/>
              </a:rPr>
              <a:t>The carriage traverse holds two linear motors that are used to force cylinder motions both in the transverse and inline directions</a:t>
            </a:r>
          </a:p>
        </p:txBody>
      </p:sp>
      <p:sp>
        <p:nvSpPr>
          <p:cNvPr id="1666" name="TextBox 138"/>
          <p:cNvSpPr txBox="1">
            <a:spLocks noChangeArrowheads="1"/>
          </p:cNvSpPr>
          <p:nvPr/>
        </p:nvSpPr>
        <p:spPr bwMode="auto">
          <a:xfrm>
            <a:off x="26136600" y="15773400"/>
            <a:ext cx="5791200" cy="5181601"/>
          </a:xfrm>
          <a:prstGeom prst="rect">
            <a:avLst/>
          </a:prstGeom>
          <a:noFill/>
          <a:ln w="9525">
            <a:noFill/>
            <a:miter lim="800000"/>
            <a:headEnd/>
            <a:tailEnd/>
          </a:ln>
        </p:spPr>
        <p:txBody>
          <a:bodyPr/>
          <a:lstStyle/>
          <a:p>
            <a:pPr algn="just"/>
            <a:r>
              <a:rPr lang="en-US" sz="3200" dirty="0" smtClean="0">
                <a:latin typeface="Calibri" pitchFamily="34" charset="0"/>
              </a:rPr>
              <a:t>Real applications of VIV problems often involve a cluster of cylindrical structures and it becomes important to see how the response of one cylinder might affect the response of another in its wake. This problem involves the study of several parameters and as such the use of a numerical method is optimal.</a:t>
            </a:r>
          </a:p>
          <a:p>
            <a:pPr algn="just"/>
            <a:endParaRPr lang="en-US" sz="2400" dirty="0">
              <a:latin typeface="Calibri" pitchFamily="34" charset="0"/>
            </a:endParaRPr>
          </a:p>
        </p:txBody>
      </p:sp>
      <p:pic>
        <p:nvPicPr>
          <p:cNvPr id="1675" name="Picture 460" descr="C:\Users\Dilip Thekkoodan\Dropbox\SM Research\Advisor Meetings\vort_plot.jpg"/>
          <p:cNvPicPr>
            <a:picLocks noChangeAspect="1" noChangeArrowheads="1"/>
          </p:cNvPicPr>
          <p:nvPr/>
        </p:nvPicPr>
        <p:blipFill>
          <a:blip r:embed="rId5"/>
          <a:srcRect/>
          <a:stretch>
            <a:fillRect/>
          </a:stretch>
        </p:blipFill>
        <p:spPr bwMode="auto">
          <a:xfrm>
            <a:off x="26212800" y="29108400"/>
            <a:ext cx="5246458" cy="3460777"/>
          </a:xfrm>
          <a:prstGeom prst="rect">
            <a:avLst/>
          </a:prstGeom>
          <a:noFill/>
          <a:ln w="38100">
            <a:solidFill>
              <a:schemeClr val="tx1"/>
            </a:solidFill>
            <a:miter lim="800000"/>
            <a:headEnd/>
            <a:tailEnd/>
          </a:ln>
        </p:spPr>
      </p:pic>
      <p:pic>
        <p:nvPicPr>
          <p:cNvPr id="1676" name="Picture 461" descr="C:\Users\Dilip Thekkoodan\Dropbox\SM Research\Advisor Meetings\p_plot.jpg"/>
          <p:cNvPicPr>
            <a:picLocks noChangeAspect="1" noChangeArrowheads="1"/>
          </p:cNvPicPr>
          <p:nvPr/>
        </p:nvPicPr>
        <p:blipFill>
          <a:blip r:embed="rId6"/>
          <a:srcRect/>
          <a:stretch>
            <a:fillRect/>
          </a:stretch>
        </p:blipFill>
        <p:spPr bwMode="auto">
          <a:xfrm>
            <a:off x="31622998" y="29108400"/>
            <a:ext cx="5247011" cy="3463613"/>
          </a:xfrm>
          <a:prstGeom prst="rect">
            <a:avLst/>
          </a:prstGeom>
          <a:noFill/>
          <a:ln w="38100">
            <a:solidFill>
              <a:schemeClr val="tx1"/>
            </a:solidFill>
            <a:miter lim="800000"/>
            <a:headEnd/>
            <a:tailEnd/>
          </a:ln>
        </p:spPr>
      </p:pic>
      <p:sp>
        <p:nvSpPr>
          <p:cNvPr id="1677" name="TextBox 144"/>
          <p:cNvSpPr txBox="1">
            <a:spLocks noChangeArrowheads="1"/>
          </p:cNvSpPr>
          <p:nvPr/>
        </p:nvSpPr>
        <p:spPr bwMode="auto">
          <a:xfrm>
            <a:off x="26212800" y="32766000"/>
            <a:ext cx="10657209" cy="660627"/>
          </a:xfrm>
          <a:prstGeom prst="rect">
            <a:avLst/>
          </a:prstGeom>
          <a:noFill/>
          <a:ln w="9525">
            <a:noFill/>
            <a:miter lim="800000"/>
            <a:headEnd/>
            <a:tailEnd/>
          </a:ln>
        </p:spPr>
        <p:txBody>
          <a:bodyPr/>
          <a:lstStyle/>
          <a:p>
            <a:pPr algn="just"/>
            <a:r>
              <a:rPr lang="en-US" sz="1800" dirty="0" smtClean="0"/>
              <a:t>Fig. </a:t>
            </a:r>
            <a:r>
              <a:rPr lang="en-US" sz="1800" dirty="0"/>
              <a:t>8</a:t>
            </a:r>
            <a:r>
              <a:rPr lang="en-US" sz="1800" dirty="0" smtClean="0"/>
              <a:t>: Vorticity (left) and pressure (right) plots </a:t>
            </a:r>
            <a:r>
              <a:rPr lang="en-US" sz="1800" dirty="0"/>
              <a:t>for the flow past two cylinders in a tandem arrangement in </a:t>
            </a:r>
            <a:r>
              <a:rPr lang="en-US" sz="1800" dirty="0" smtClean="0"/>
              <a:t>a 2D numerical simulation using </a:t>
            </a:r>
            <a:r>
              <a:rPr lang="en-US" sz="1800" dirty="0" err="1" smtClean="0"/>
              <a:t>Nektar</a:t>
            </a:r>
            <a:r>
              <a:rPr lang="en-US" sz="1800" dirty="0" smtClean="0"/>
              <a:t>.</a:t>
            </a:r>
            <a:endParaRPr lang="en-US" sz="1800" dirty="0"/>
          </a:p>
        </p:txBody>
      </p:sp>
      <p:sp>
        <p:nvSpPr>
          <p:cNvPr id="1670" name="TextBox 157"/>
          <p:cNvSpPr txBox="1">
            <a:spLocks noChangeArrowheads="1"/>
          </p:cNvSpPr>
          <p:nvPr/>
        </p:nvSpPr>
        <p:spPr bwMode="auto">
          <a:xfrm>
            <a:off x="26136600" y="25069800"/>
            <a:ext cx="10695064" cy="3483643"/>
          </a:xfrm>
          <a:prstGeom prst="rect">
            <a:avLst/>
          </a:prstGeom>
          <a:noFill/>
          <a:ln w="9525">
            <a:noFill/>
            <a:miter lim="800000"/>
            <a:headEnd/>
            <a:tailEnd/>
          </a:ln>
        </p:spPr>
        <p:txBody>
          <a:bodyPr/>
          <a:lstStyle/>
          <a:p>
            <a:pPr algn="just"/>
            <a:r>
              <a:rPr lang="en-US" sz="3200" dirty="0" smtClean="0">
                <a:latin typeface="Calibri" pitchFamily="34" charset="0"/>
              </a:rPr>
              <a:t>The current focus is to study VIV and WIV (wake-induced-vibration) in the interaction of two cylinders in a tandem arrangement. </a:t>
            </a:r>
            <a:r>
              <a:rPr lang="en-US" sz="3200" dirty="0">
                <a:latin typeface="Calibri" pitchFamily="34" charset="0"/>
              </a:rPr>
              <a:t>Parametric </a:t>
            </a:r>
            <a:r>
              <a:rPr lang="en-US" sz="3200" dirty="0" smtClean="0">
                <a:latin typeface="Calibri" pitchFamily="34" charset="0"/>
              </a:rPr>
              <a:t>studies varying </a:t>
            </a:r>
            <a:r>
              <a:rPr lang="en-US" sz="3200" dirty="0">
                <a:latin typeface="Calibri" pitchFamily="34" charset="0"/>
              </a:rPr>
              <a:t>the cylinder separation and skew angle to study the influence on upstream and downstream cylinder response will give a global picture of the interaction problem, while a study of the flow features in the cylinder gap will reveal the mechanism of such interactions.</a:t>
            </a:r>
          </a:p>
          <a:p>
            <a:pPr algn="just"/>
            <a:endParaRPr lang="en-US" sz="3200" dirty="0">
              <a:latin typeface="Calibri" pitchFamily="34" charset="0"/>
            </a:endParaRPr>
          </a:p>
        </p:txBody>
      </p:sp>
      <p:pic>
        <p:nvPicPr>
          <p:cNvPr id="1673" name="Picture 2" descr="C:\Documents and Settings\Dilip Thekkoodan\Desktop\vivplot.JPG"/>
          <p:cNvPicPr>
            <a:picLocks noChangeAspect="1" noChangeArrowheads="1"/>
          </p:cNvPicPr>
          <p:nvPr/>
        </p:nvPicPr>
        <p:blipFill>
          <a:blip r:embed="rId7"/>
          <a:srcRect/>
          <a:stretch>
            <a:fillRect/>
          </a:stretch>
        </p:blipFill>
        <p:spPr bwMode="auto">
          <a:xfrm>
            <a:off x="32232600" y="15849600"/>
            <a:ext cx="4918075" cy="6127573"/>
          </a:xfrm>
          <a:prstGeom prst="rect">
            <a:avLst/>
          </a:prstGeom>
          <a:noFill/>
          <a:ln w="28575">
            <a:solidFill>
              <a:schemeClr val="tx1"/>
            </a:solidFill>
            <a:miter lim="800000"/>
            <a:headEnd/>
            <a:tailEnd/>
          </a:ln>
        </p:spPr>
      </p:pic>
      <p:sp>
        <p:nvSpPr>
          <p:cNvPr id="1674" name="TextBox 159"/>
          <p:cNvSpPr txBox="1">
            <a:spLocks noChangeArrowheads="1"/>
          </p:cNvSpPr>
          <p:nvPr/>
        </p:nvSpPr>
        <p:spPr bwMode="auto">
          <a:xfrm>
            <a:off x="32232600" y="22021800"/>
            <a:ext cx="4918075" cy="1203116"/>
          </a:xfrm>
          <a:prstGeom prst="rect">
            <a:avLst/>
          </a:prstGeom>
          <a:noFill/>
          <a:ln w="9525">
            <a:noFill/>
            <a:miter lim="800000"/>
            <a:headEnd/>
            <a:tailEnd/>
          </a:ln>
        </p:spPr>
        <p:txBody>
          <a:bodyPr/>
          <a:lstStyle/>
          <a:p>
            <a:pPr algn="just"/>
            <a:r>
              <a:rPr lang="en-US" sz="1800" dirty="0" smtClean="0"/>
              <a:t>Fig. 7: </a:t>
            </a:r>
            <a:r>
              <a:rPr lang="en-US" sz="1800" dirty="0"/>
              <a:t>Instantaneous </a:t>
            </a:r>
            <a:r>
              <a:rPr lang="en-US" sz="1800" dirty="0" err="1"/>
              <a:t>iso</a:t>
            </a:r>
            <a:r>
              <a:rPr lang="en-US" sz="1800" dirty="0"/>
              <a:t>-surfaces of spanwise vorticity downstream of a flexible cylinder in a sheared flow at (a) Re=100, (b) Re=330 and (c) </a:t>
            </a:r>
            <a:r>
              <a:rPr lang="en-US" sz="1800" dirty="0" smtClean="0"/>
              <a:t>Re=1100 (from [5])</a:t>
            </a:r>
            <a:endParaRPr lang="en-US" sz="1800" dirty="0"/>
          </a:p>
        </p:txBody>
      </p:sp>
      <p:sp>
        <p:nvSpPr>
          <p:cNvPr id="1672" name="TextBox 160"/>
          <p:cNvSpPr txBox="1">
            <a:spLocks noChangeArrowheads="1"/>
          </p:cNvSpPr>
          <p:nvPr/>
        </p:nvSpPr>
        <p:spPr bwMode="auto">
          <a:xfrm>
            <a:off x="26136600" y="12039600"/>
            <a:ext cx="11049000" cy="3581400"/>
          </a:xfrm>
          <a:prstGeom prst="rect">
            <a:avLst/>
          </a:prstGeom>
          <a:noFill/>
          <a:ln w="9525">
            <a:noFill/>
            <a:miter lim="800000"/>
            <a:headEnd/>
            <a:tailEnd/>
          </a:ln>
        </p:spPr>
        <p:txBody>
          <a:bodyPr/>
          <a:lstStyle/>
          <a:p>
            <a:pPr algn="just"/>
            <a:r>
              <a:rPr lang="en-US" sz="3200" dirty="0">
                <a:latin typeface="Calibri" pitchFamily="34" charset="0"/>
              </a:rPr>
              <a:t>Numerical simulations play an important part </a:t>
            </a:r>
            <a:r>
              <a:rPr lang="en-US" sz="3200" dirty="0" smtClean="0">
                <a:latin typeface="Calibri" pitchFamily="34" charset="0"/>
              </a:rPr>
              <a:t>in our research as it affords </a:t>
            </a:r>
            <a:r>
              <a:rPr lang="en-US" sz="3200" dirty="0">
                <a:latin typeface="Calibri" pitchFamily="34" charset="0"/>
              </a:rPr>
              <a:t>the flexibility of varying different parameters that may </a:t>
            </a:r>
            <a:r>
              <a:rPr lang="en-US" sz="3200" dirty="0" smtClean="0">
                <a:latin typeface="Calibri" pitchFamily="34" charset="0"/>
              </a:rPr>
              <a:t>not be </a:t>
            </a:r>
            <a:r>
              <a:rPr lang="en-US" sz="3200" dirty="0">
                <a:latin typeface="Calibri" pitchFamily="34" charset="0"/>
              </a:rPr>
              <a:t>possible in laboratory experiments</a:t>
            </a:r>
            <a:r>
              <a:rPr lang="en-US" sz="3200" dirty="0" smtClean="0">
                <a:latin typeface="Calibri" pitchFamily="34" charset="0"/>
              </a:rPr>
              <a:t>. Additionally, numerical simulations give a lot more details about the physical features than that which can be collected with experiments. More complex VIV problems, therefore benefit from the development and use of numerical methods. </a:t>
            </a:r>
          </a:p>
        </p:txBody>
      </p:sp>
      <p:sp>
        <p:nvSpPr>
          <p:cNvPr id="1771" name="TextBox 137"/>
          <p:cNvSpPr txBox="1">
            <a:spLocks noChangeArrowheads="1"/>
          </p:cNvSpPr>
          <p:nvPr/>
        </p:nvSpPr>
        <p:spPr bwMode="auto">
          <a:xfrm>
            <a:off x="13792200" y="19202400"/>
            <a:ext cx="10766360" cy="2667000"/>
          </a:xfrm>
          <a:prstGeom prst="rect">
            <a:avLst/>
          </a:prstGeom>
          <a:noFill/>
          <a:ln w="9525">
            <a:noFill/>
            <a:miter lim="800000"/>
            <a:headEnd/>
            <a:tailEnd/>
          </a:ln>
        </p:spPr>
        <p:txBody>
          <a:bodyPr/>
          <a:lstStyle/>
          <a:p>
            <a:pPr algn="just"/>
            <a:r>
              <a:rPr lang="en-US" sz="3200" dirty="0" smtClean="0">
                <a:latin typeface="Calibri" pitchFamily="34" charset="0"/>
              </a:rPr>
              <a:t>Experimental studies involve the measurement of the response of a cylindrical structure to an external flow. This can proceed in two ways – either by letting the cylinder vibrate freely in a flow or by forcing a prescribed oscillation in a flow. </a:t>
            </a:r>
            <a:endParaRPr lang="en-US" sz="3200" dirty="0">
              <a:latin typeface="Calibri" pitchFamily="34" charset="0"/>
            </a:endParaRPr>
          </a:p>
        </p:txBody>
      </p:sp>
      <p:sp>
        <p:nvSpPr>
          <p:cNvPr id="87" name="Title 1"/>
          <p:cNvSpPr txBox="1">
            <a:spLocks/>
          </p:cNvSpPr>
          <p:nvPr/>
        </p:nvSpPr>
        <p:spPr>
          <a:xfrm>
            <a:off x="13335000" y="18211800"/>
            <a:ext cx="11811000" cy="1095375"/>
          </a:xfrm>
          <a:prstGeom prst="rect">
            <a:avLst/>
          </a:prstGeom>
        </p:spPr>
        <p:txBody>
          <a:bodyPr lIns="438912" tIns="219456" rIns="438912" bIns="219456" anchor="ctr">
            <a:noAutofit/>
          </a:bodyPr>
          <a:lstStyle>
            <a:lvl1pPr algn="ctr" defTabSz="4389120" rtl="0" eaLnBrk="1" latinLnBrk="0" hangingPunct="1">
              <a:spcBef>
                <a:spcPct val="0"/>
              </a:spcBef>
              <a:buNone/>
              <a:defRPr sz="7200" b="1" kern="1200">
                <a:solidFill>
                  <a:schemeClr val="tx1"/>
                </a:solidFill>
                <a:latin typeface="Helvetica"/>
                <a:ea typeface="+mj-ea"/>
                <a:cs typeface="+mj-cs"/>
              </a:defRPr>
            </a:lvl1pPr>
          </a:lstStyle>
          <a:p>
            <a:pPr fontAlgn="auto">
              <a:spcAft>
                <a:spcPts val="0"/>
              </a:spcAft>
              <a:defRPr/>
            </a:pPr>
            <a:r>
              <a:rPr lang="en-US" sz="5200" dirty="0">
                <a:solidFill>
                  <a:srgbClr val="002060"/>
                </a:solidFill>
                <a:latin typeface="+mn-lt"/>
                <a:ea typeface="+mn-ea"/>
                <a:cs typeface="+mn-cs"/>
              </a:rPr>
              <a:t>EXPERIMENTAL STUDIES</a:t>
            </a:r>
          </a:p>
        </p:txBody>
      </p:sp>
      <p:pic>
        <p:nvPicPr>
          <p:cNvPr id="3" name="Picture 2" descr="2-drilling-rigs.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21318" y="21031200"/>
            <a:ext cx="7189282" cy="3912797"/>
          </a:xfrm>
          <a:prstGeom prst="rect">
            <a:avLst/>
          </a:prstGeom>
          <a:ln w="28575">
            <a:solidFill>
              <a:schemeClr val="tx1"/>
            </a:solidFill>
          </a:ln>
        </p:spPr>
      </p:pic>
      <p:pic>
        <p:nvPicPr>
          <p:cNvPr id="5" name="Picture 4" descr="MITtank.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792200" y="21717000"/>
            <a:ext cx="5181600" cy="3454400"/>
          </a:xfrm>
          <a:prstGeom prst="rect">
            <a:avLst/>
          </a:prstGeom>
          <a:ln w="28575">
            <a:solidFill>
              <a:schemeClr val="tx1"/>
            </a:solidFill>
          </a:ln>
        </p:spPr>
      </p:pic>
      <p:sp>
        <p:nvSpPr>
          <p:cNvPr id="67" name="TextBox 3"/>
          <p:cNvSpPr txBox="1">
            <a:spLocks noChangeArrowheads="1"/>
          </p:cNvSpPr>
          <p:nvPr/>
        </p:nvSpPr>
        <p:spPr bwMode="auto">
          <a:xfrm>
            <a:off x="19202400" y="21412200"/>
            <a:ext cx="5334000" cy="3962400"/>
          </a:xfrm>
          <a:prstGeom prst="rect">
            <a:avLst/>
          </a:prstGeom>
          <a:noFill/>
          <a:ln w="9525">
            <a:noFill/>
            <a:miter lim="800000"/>
            <a:headEnd/>
            <a:tailEnd/>
          </a:ln>
        </p:spPr>
        <p:txBody>
          <a:bodyPr/>
          <a:lstStyle/>
          <a:p>
            <a:pPr algn="just"/>
            <a:r>
              <a:rPr lang="en-US" sz="3200" dirty="0">
                <a:latin typeface="Calibri" pitchFamily="34" charset="0"/>
              </a:rPr>
              <a:t>F</a:t>
            </a:r>
            <a:r>
              <a:rPr lang="en-US" sz="3200" dirty="0" smtClean="0">
                <a:latin typeface="Calibri" pitchFamily="34" charset="0"/>
              </a:rPr>
              <a:t>ree </a:t>
            </a:r>
            <a:r>
              <a:rPr lang="en-US" sz="3200" dirty="0">
                <a:latin typeface="Calibri" pitchFamily="34" charset="0"/>
              </a:rPr>
              <a:t>vibration </a:t>
            </a:r>
            <a:r>
              <a:rPr lang="en-US" sz="3200" dirty="0" smtClean="0">
                <a:latin typeface="Calibri" pitchFamily="34" charset="0"/>
              </a:rPr>
              <a:t>experiments are done in the MIT </a:t>
            </a:r>
            <a:r>
              <a:rPr lang="en-US" sz="3200" dirty="0">
                <a:latin typeface="Calibri" pitchFamily="34" charset="0"/>
              </a:rPr>
              <a:t>Towing </a:t>
            </a:r>
            <a:r>
              <a:rPr lang="en-US" sz="3200" dirty="0" smtClean="0">
                <a:latin typeface="Calibri" pitchFamily="34" charset="0"/>
              </a:rPr>
              <a:t>Tank (Fig. 4) while the forced </a:t>
            </a:r>
            <a:r>
              <a:rPr lang="en-US" sz="3200" dirty="0">
                <a:latin typeface="Calibri" pitchFamily="34" charset="0"/>
              </a:rPr>
              <a:t>vibration </a:t>
            </a:r>
            <a:r>
              <a:rPr lang="en-US" sz="3200" dirty="0" smtClean="0">
                <a:latin typeface="Calibri" pitchFamily="34" charset="0"/>
              </a:rPr>
              <a:t>experiments are </a:t>
            </a:r>
            <a:r>
              <a:rPr lang="en-US" sz="3200" dirty="0">
                <a:latin typeface="Calibri" pitchFamily="34" charset="0"/>
              </a:rPr>
              <a:t>carried out in the small towing </a:t>
            </a:r>
            <a:r>
              <a:rPr lang="en-US" sz="3200" dirty="0" smtClean="0">
                <a:latin typeface="Calibri" pitchFamily="34" charset="0"/>
              </a:rPr>
              <a:t>tank (Fig. 5). </a:t>
            </a:r>
            <a:endParaRPr lang="en-US" sz="3200" dirty="0">
              <a:latin typeface="Calibri" pitchFamily="34" charset="0"/>
            </a:endParaRPr>
          </a:p>
          <a:p>
            <a:pPr algn="just"/>
            <a:endParaRPr lang="en-US" sz="3200" dirty="0">
              <a:latin typeface="Calibri" pitchFamily="34" charset="0"/>
            </a:endParaRPr>
          </a:p>
          <a:p>
            <a:pPr algn="just"/>
            <a:endParaRPr lang="en-US" sz="3200" dirty="0">
              <a:latin typeface="Calibri" pitchFamily="34" charset="0"/>
            </a:endParaRPr>
          </a:p>
          <a:p>
            <a:pPr algn="just"/>
            <a:endParaRPr lang="en-US" sz="3200" dirty="0">
              <a:latin typeface="Calibri" pitchFamily="34" charset="0"/>
            </a:endParaRPr>
          </a:p>
          <a:p>
            <a:pPr algn="just"/>
            <a:endParaRPr lang="en-US" sz="3200" dirty="0">
              <a:latin typeface="Calibri" pitchFamily="34" charset="0"/>
            </a:endParaRPr>
          </a:p>
          <a:p>
            <a:pPr algn="just"/>
            <a:endParaRPr lang="en-US" sz="3200" dirty="0">
              <a:latin typeface="Calibri" pitchFamily="34" charset="0"/>
            </a:endParaRPr>
          </a:p>
        </p:txBody>
      </p:sp>
      <p:pic>
        <p:nvPicPr>
          <p:cNvPr id="71" name="Picture 70" descr="rmrmodel.gif"/>
          <p:cNvPicPr>
            <a:picLocks noChangeAspect="1"/>
          </p:cNvPicPr>
          <p:nvPr/>
        </p:nvPicPr>
        <p:blipFill>
          <a:blip r:embed="rId10"/>
          <a:stretch>
            <a:fillRect/>
          </a:stretch>
        </p:blipFill>
        <p:spPr>
          <a:xfrm>
            <a:off x="8382000" y="29184600"/>
            <a:ext cx="3747186" cy="4116434"/>
          </a:xfrm>
          <a:prstGeom prst="rect">
            <a:avLst/>
          </a:prstGeom>
          <a:ln w="28575">
            <a:solidFill>
              <a:schemeClr val="tx1"/>
            </a:solidFill>
          </a:ln>
        </p:spPr>
      </p:pic>
      <p:sp>
        <p:nvSpPr>
          <p:cNvPr id="69" name="TextBox 150"/>
          <p:cNvSpPr txBox="1">
            <a:spLocks noChangeArrowheads="1"/>
          </p:cNvSpPr>
          <p:nvPr/>
        </p:nvSpPr>
        <p:spPr bwMode="auto">
          <a:xfrm>
            <a:off x="26136600" y="20990262"/>
            <a:ext cx="5791200" cy="2497447"/>
          </a:xfrm>
          <a:prstGeom prst="rect">
            <a:avLst/>
          </a:prstGeom>
          <a:noFill/>
          <a:ln w="9525">
            <a:noFill/>
            <a:miter lim="800000"/>
            <a:headEnd/>
            <a:tailEnd/>
          </a:ln>
        </p:spPr>
        <p:txBody>
          <a:bodyPr/>
          <a:lstStyle/>
          <a:p>
            <a:pPr algn="just"/>
            <a:r>
              <a:rPr lang="en-US" sz="3200" dirty="0" err="1" smtClean="0">
                <a:latin typeface="Calibri" pitchFamily="34" charset="0"/>
              </a:rPr>
              <a:t>Nektar</a:t>
            </a:r>
            <a:r>
              <a:rPr lang="en-US" sz="3200" dirty="0">
                <a:latin typeface="Calibri" pitchFamily="34" charset="0"/>
              </a:rPr>
              <a:t>,</a:t>
            </a:r>
            <a:r>
              <a:rPr lang="en-US" sz="3200" dirty="0" smtClean="0">
                <a:latin typeface="Calibri" pitchFamily="34" charset="0"/>
              </a:rPr>
              <a:t> the numerical code used, is based on the spectral/</a:t>
            </a:r>
            <a:r>
              <a:rPr lang="en-US" sz="3200" dirty="0" err="1" smtClean="0">
                <a:latin typeface="Calibri" pitchFamily="34" charset="0"/>
              </a:rPr>
              <a:t>hp</a:t>
            </a:r>
            <a:r>
              <a:rPr lang="en-US" sz="3200" dirty="0" smtClean="0">
                <a:latin typeface="Calibri" pitchFamily="34" charset="0"/>
              </a:rPr>
              <a:t> element method. This code has been used to map out the flow and structural response features </a:t>
            </a:r>
            <a:r>
              <a:rPr lang="en-US" sz="3200" dirty="0" err="1" smtClean="0">
                <a:solidFill>
                  <a:schemeClr val="bg1"/>
                </a:solidFill>
                <a:latin typeface="Calibri" pitchFamily="34" charset="0"/>
              </a:rPr>
              <a:t>ofunder</a:t>
            </a:r>
            <a:endParaRPr lang="en-US" sz="3200" dirty="0">
              <a:solidFill>
                <a:schemeClr val="bg1"/>
              </a:solidFill>
              <a:latin typeface="Calibri" pitchFamily="34" charset="0"/>
            </a:endParaRPr>
          </a:p>
        </p:txBody>
      </p:sp>
      <p:sp>
        <p:nvSpPr>
          <p:cNvPr id="72" name="TextBox 150"/>
          <p:cNvSpPr txBox="1">
            <a:spLocks noChangeArrowheads="1"/>
          </p:cNvSpPr>
          <p:nvPr/>
        </p:nvSpPr>
        <p:spPr bwMode="auto">
          <a:xfrm>
            <a:off x="26136600" y="23393400"/>
            <a:ext cx="10916725" cy="1447800"/>
          </a:xfrm>
          <a:prstGeom prst="rect">
            <a:avLst/>
          </a:prstGeom>
          <a:noFill/>
          <a:ln w="9525">
            <a:noFill/>
            <a:miter lim="800000"/>
            <a:headEnd/>
            <a:tailEnd/>
          </a:ln>
        </p:spPr>
        <p:txBody>
          <a:bodyPr/>
          <a:lstStyle/>
          <a:p>
            <a:pPr algn="just"/>
            <a:r>
              <a:rPr lang="en-US" sz="3200" dirty="0">
                <a:latin typeface="Calibri" pitchFamily="34" charset="0"/>
              </a:rPr>
              <a:t>o</a:t>
            </a:r>
            <a:r>
              <a:rPr lang="en-US" sz="3200" dirty="0" smtClean="0">
                <a:latin typeface="Calibri" pitchFamily="34" charset="0"/>
              </a:rPr>
              <a:t>f a </a:t>
            </a:r>
            <a:r>
              <a:rPr lang="en-US" sz="3200" dirty="0">
                <a:latin typeface="Calibri" pitchFamily="34" charset="0"/>
              </a:rPr>
              <a:t>single cylinder </a:t>
            </a:r>
            <a:r>
              <a:rPr lang="en-US" sz="3200" dirty="0" smtClean="0">
                <a:latin typeface="Calibri" pitchFamily="34" charset="0"/>
              </a:rPr>
              <a:t>under various conditions such as different boundary conditions, inflow velocity profiles, aspect ratios and structural properties.</a:t>
            </a:r>
          </a:p>
          <a:p>
            <a:pPr algn="just"/>
            <a:endParaRPr lang="en-US" sz="3200" dirty="0">
              <a:latin typeface="Calibri" pitchFamily="34" charset="0"/>
            </a:endParaRPr>
          </a:p>
        </p:txBody>
      </p:sp>
      <p:sp>
        <p:nvSpPr>
          <p:cNvPr id="70" name="TextBox 148"/>
          <p:cNvSpPr txBox="1">
            <a:spLocks noChangeArrowheads="1"/>
          </p:cNvSpPr>
          <p:nvPr/>
        </p:nvSpPr>
        <p:spPr bwMode="auto">
          <a:xfrm>
            <a:off x="13716000" y="25222200"/>
            <a:ext cx="5181600" cy="597014"/>
          </a:xfrm>
          <a:prstGeom prst="rect">
            <a:avLst/>
          </a:prstGeom>
          <a:noFill/>
          <a:ln w="9525">
            <a:noFill/>
            <a:miter lim="800000"/>
            <a:headEnd/>
            <a:tailEnd/>
          </a:ln>
        </p:spPr>
        <p:txBody>
          <a:bodyPr/>
          <a:lstStyle/>
          <a:p>
            <a:pPr algn="ctr"/>
            <a:r>
              <a:rPr lang="en-US" sz="1800" dirty="0" smtClean="0">
                <a:latin typeface="Calibri" pitchFamily="34" charset="0"/>
              </a:rPr>
              <a:t>Fig. 4: The Large </a:t>
            </a:r>
            <a:r>
              <a:rPr lang="en-US" sz="1800" dirty="0">
                <a:latin typeface="Calibri" pitchFamily="34" charset="0"/>
              </a:rPr>
              <a:t>Towing </a:t>
            </a:r>
            <a:r>
              <a:rPr lang="en-US" sz="1800" dirty="0" smtClean="0">
                <a:latin typeface="Calibri" pitchFamily="34" charset="0"/>
              </a:rPr>
              <a:t>Tank </a:t>
            </a:r>
            <a:r>
              <a:rPr lang="en-US" sz="1800" dirty="0">
                <a:latin typeface="Calibri" pitchFamily="34" charset="0"/>
              </a:rPr>
              <a:t>(</a:t>
            </a:r>
            <a:r>
              <a:rPr lang="en-US" sz="1800" dirty="0" smtClean="0">
                <a:latin typeface="Calibri" pitchFamily="34" charset="0"/>
              </a:rPr>
              <a:t>22.5m long 2.4m wide and 1.2m deep)</a:t>
            </a:r>
            <a:endParaRPr lang="en-US" sz="1800" dirty="0">
              <a:latin typeface="Calibri" pitchFamily="34" charset="0"/>
            </a:endParaRPr>
          </a:p>
        </p:txBody>
      </p:sp>
      <p:sp>
        <p:nvSpPr>
          <p:cNvPr id="73" name="TextBox 137"/>
          <p:cNvSpPr txBox="1">
            <a:spLocks noChangeArrowheads="1"/>
          </p:cNvSpPr>
          <p:nvPr/>
        </p:nvSpPr>
        <p:spPr bwMode="auto">
          <a:xfrm>
            <a:off x="1316653" y="16078200"/>
            <a:ext cx="10799147" cy="4525324"/>
          </a:xfrm>
          <a:prstGeom prst="rect">
            <a:avLst/>
          </a:prstGeom>
          <a:noFill/>
          <a:ln w="9525">
            <a:noFill/>
            <a:miter lim="800000"/>
            <a:headEnd/>
            <a:tailEnd/>
          </a:ln>
        </p:spPr>
        <p:txBody>
          <a:bodyPr/>
          <a:lstStyle/>
          <a:p>
            <a:pPr algn="just"/>
            <a:r>
              <a:rPr lang="en-US" sz="3200" dirty="0">
                <a:latin typeface="Calibri" pitchFamily="34" charset="0"/>
              </a:rPr>
              <a:t>Flow </a:t>
            </a:r>
            <a:r>
              <a:rPr lang="en-US" sz="3200" dirty="0" smtClean="0">
                <a:latin typeface="Calibri" pitchFamily="34" charset="0"/>
              </a:rPr>
              <a:t>passing </a:t>
            </a:r>
            <a:r>
              <a:rPr lang="en-US" sz="3200" dirty="0">
                <a:latin typeface="Calibri" pitchFamily="34" charset="0"/>
              </a:rPr>
              <a:t>bluff bodies in nature </a:t>
            </a:r>
            <a:r>
              <a:rPr lang="en-US" sz="3200" dirty="0" smtClean="0">
                <a:latin typeface="Calibri" pitchFamily="34" charset="0"/>
              </a:rPr>
              <a:t>displays vortex shedding </a:t>
            </a:r>
            <a:r>
              <a:rPr lang="en-US" sz="3200" dirty="0">
                <a:latin typeface="Calibri" pitchFamily="34" charset="0"/>
              </a:rPr>
              <a:t>phenomenon such as the wake pattern observed as air flows past an island as shown in Fig.1 above. The asymmetric </a:t>
            </a:r>
            <a:r>
              <a:rPr lang="en-US" sz="3200" dirty="0" smtClean="0">
                <a:latin typeface="Calibri" pitchFamily="34" charset="0"/>
              </a:rPr>
              <a:t>nature of the vortex shedding </a:t>
            </a:r>
            <a:r>
              <a:rPr lang="en-US" sz="3200" dirty="0">
                <a:latin typeface="Calibri" pitchFamily="34" charset="0"/>
              </a:rPr>
              <a:t>apply oscillating forces on the body and thus </a:t>
            </a:r>
            <a:r>
              <a:rPr lang="en-US" sz="3200" dirty="0" smtClean="0">
                <a:latin typeface="Calibri" pitchFamily="34" charset="0"/>
              </a:rPr>
              <a:t>induce </a:t>
            </a:r>
            <a:r>
              <a:rPr lang="en-US" sz="3200" dirty="0">
                <a:latin typeface="Calibri" pitchFamily="34" charset="0"/>
              </a:rPr>
              <a:t>v</a:t>
            </a:r>
            <a:r>
              <a:rPr lang="en-US" sz="3200" dirty="0" smtClean="0">
                <a:latin typeface="Calibri" pitchFamily="34" charset="0"/>
              </a:rPr>
              <a:t>ortex </a:t>
            </a:r>
            <a:r>
              <a:rPr lang="en-US" sz="3200" dirty="0">
                <a:latin typeface="Calibri" pitchFamily="34" charset="0"/>
              </a:rPr>
              <a:t>induced vibration (VIV).</a:t>
            </a:r>
          </a:p>
          <a:p>
            <a:pPr algn="just"/>
            <a:r>
              <a:rPr lang="en-US" sz="3200" dirty="0">
                <a:latin typeface="Calibri" pitchFamily="34" charset="0"/>
              </a:rPr>
              <a:t>VIV causes severe fatigue damage </a:t>
            </a:r>
            <a:r>
              <a:rPr lang="en-US" sz="3200" dirty="0" smtClean="0">
                <a:latin typeface="Calibri" pitchFamily="34" charset="0"/>
              </a:rPr>
              <a:t>to </a:t>
            </a:r>
            <a:r>
              <a:rPr lang="en-US" sz="3200" dirty="0">
                <a:latin typeface="Calibri" pitchFamily="34" charset="0"/>
              </a:rPr>
              <a:t>long cylindrical  structures, which are widely employed in various ocean engineering applications, such as marine risers, oil platforms and mooring lines.</a:t>
            </a:r>
          </a:p>
          <a:p>
            <a:pPr algn="just"/>
            <a:endParaRPr lang="en-US" sz="3200" dirty="0">
              <a:latin typeface="Calibri" pitchFamily="34" charset="0"/>
            </a:endParaRPr>
          </a:p>
        </p:txBody>
      </p:sp>
      <p:sp>
        <p:nvSpPr>
          <p:cNvPr id="74" name="TextBox 148"/>
          <p:cNvSpPr txBox="1">
            <a:spLocks noChangeArrowheads="1"/>
          </p:cNvSpPr>
          <p:nvPr/>
        </p:nvSpPr>
        <p:spPr bwMode="auto">
          <a:xfrm>
            <a:off x="1345117" y="15400184"/>
            <a:ext cx="10770684" cy="639915"/>
          </a:xfrm>
          <a:prstGeom prst="rect">
            <a:avLst/>
          </a:prstGeom>
          <a:noFill/>
          <a:ln w="9525">
            <a:noFill/>
            <a:miter lim="800000"/>
            <a:headEnd/>
            <a:tailEnd/>
          </a:ln>
        </p:spPr>
        <p:txBody>
          <a:bodyPr/>
          <a:lstStyle/>
          <a:p>
            <a:r>
              <a:rPr lang="en-US" sz="1800" dirty="0" smtClean="0">
                <a:latin typeface="Calibri" pitchFamily="34" charset="0"/>
              </a:rPr>
              <a:t>Fig. 1: The vortex shedding pattern observed near (left) the </a:t>
            </a:r>
            <a:r>
              <a:rPr lang="en-US" sz="1800" dirty="0">
                <a:latin typeface="Calibri" pitchFamily="34" charset="0"/>
              </a:rPr>
              <a:t>Guadalupe </a:t>
            </a:r>
            <a:r>
              <a:rPr lang="en-US" sz="1800" dirty="0" smtClean="0">
                <a:latin typeface="Calibri" pitchFamily="34" charset="0"/>
              </a:rPr>
              <a:t>Island off Baja California and (right) the Juan Fernandez Islands near Chile. </a:t>
            </a:r>
            <a:r>
              <a:rPr lang="en-US" sz="1800" dirty="0">
                <a:latin typeface="Calibri" pitchFamily="34" charset="0"/>
              </a:rPr>
              <a:t>I</a:t>
            </a:r>
            <a:r>
              <a:rPr lang="en-US" sz="1800" dirty="0" smtClean="0">
                <a:latin typeface="Calibri" pitchFamily="34" charset="0"/>
              </a:rPr>
              <a:t>mages taken from the NASA Earth Observatory website.</a:t>
            </a:r>
            <a:endParaRPr lang="en-US" sz="1800" dirty="0">
              <a:latin typeface="Calibri" pitchFamily="34" charset="0"/>
            </a:endParaRPr>
          </a:p>
        </p:txBody>
      </p:sp>
      <p:sp>
        <p:nvSpPr>
          <p:cNvPr id="75" name="TextBox 137"/>
          <p:cNvSpPr txBox="1">
            <a:spLocks noChangeArrowheads="1"/>
          </p:cNvSpPr>
          <p:nvPr/>
        </p:nvSpPr>
        <p:spPr bwMode="auto">
          <a:xfrm>
            <a:off x="1371600" y="26060400"/>
            <a:ext cx="10646747" cy="2939546"/>
          </a:xfrm>
          <a:prstGeom prst="rect">
            <a:avLst/>
          </a:prstGeom>
          <a:noFill/>
          <a:ln w="9525">
            <a:noFill/>
            <a:miter lim="800000"/>
            <a:headEnd/>
            <a:tailEnd/>
          </a:ln>
        </p:spPr>
        <p:txBody>
          <a:bodyPr/>
          <a:lstStyle/>
          <a:p>
            <a:pPr algn="just"/>
            <a:r>
              <a:rPr lang="en-US" sz="3200" dirty="0" smtClean="0">
                <a:latin typeface="Calibri" pitchFamily="34" charset="0"/>
              </a:rPr>
              <a:t>Our research in VIV aims to explain the various physical processes involved and how such knowledge may be used to predict the extent of fatigue damage to structures or how such vibrations can be suppressed. One commonly used suppression method is the use of strakes (see Fig.2 above) to break down the vortex shedding.</a:t>
            </a:r>
            <a:endParaRPr lang="en-US" sz="3200" dirty="0">
              <a:latin typeface="Calibri" pitchFamily="34" charset="0"/>
            </a:endParaRPr>
          </a:p>
        </p:txBody>
      </p:sp>
      <p:sp>
        <p:nvSpPr>
          <p:cNvPr id="76" name="TextBox 148"/>
          <p:cNvSpPr txBox="1">
            <a:spLocks noChangeArrowheads="1"/>
          </p:cNvSpPr>
          <p:nvPr/>
        </p:nvSpPr>
        <p:spPr bwMode="auto">
          <a:xfrm>
            <a:off x="1371600" y="25146000"/>
            <a:ext cx="10646747" cy="727850"/>
          </a:xfrm>
          <a:prstGeom prst="rect">
            <a:avLst/>
          </a:prstGeom>
          <a:noFill/>
          <a:ln w="9525">
            <a:noFill/>
            <a:miter lim="800000"/>
            <a:headEnd/>
            <a:tailEnd/>
          </a:ln>
        </p:spPr>
        <p:txBody>
          <a:bodyPr/>
          <a:lstStyle/>
          <a:p>
            <a:pPr algn="just"/>
            <a:r>
              <a:rPr lang="en-US" sz="1800" dirty="0" smtClean="0">
                <a:latin typeface="Calibri" pitchFamily="34" charset="0"/>
              </a:rPr>
              <a:t>Fig. 2: The various off-shore structures that are in used today (left) and the use of strakes on oil pipes to suppress VIV (right). Images from the National Oceanic &amp; Atmospheric Administration &amp; MIT Ocean Engineering websites</a:t>
            </a:r>
            <a:endParaRPr lang="en-US" sz="1800" dirty="0">
              <a:latin typeface="Calibri" pitchFamily="34" charset="0"/>
            </a:endParaRPr>
          </a:p>
        </p:txBody>
      </p:sp>
      <p:pic>
        <p:nvPicPr>
          <p:cNvPr id="1026" name="Picture 2" descr="C:\Users\Dilip Thekkoodan\Desktop\vkarman.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53877" y="12115800"/>
            <a:ext cx="4894523" cy="3178183"/>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1027" name="Picture 3" descr="C:\Users\Dilip Thekkoodan\Desktop\Vortex-street-1.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412506" y="12115807"/>
            <a:ext cx="5703294" cy="3178333"/>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80" name="Title 1"/>
          <p:cNvSpPr txBox="1">
            <a:spLocks/>
          </p:cNvSpPr>
          <p:nvPr/>
        </p:nvSpPr>
        <p:spPr>
          <a:xfrm>
            <a:off x="838200" y="10820400"/>
            <a:ext cx="11811000" cy="1095375"/>
          </a:xfrm>
          <a:prstGeom prst="rect">
            <a:avLst/>
          </a:prstGeom>
        </p:spPr>
        <p:txBody>
          <a:bodyPr lIns="438912" tIns="219456" rIns="438912" bIns="219456" anchor="ctr">
            <a:noAutofit/>
          </a:bodyPr>
          <a:lstStyle>
            <a:lvl1pPr algn="ctr" defTabSz="4389120" rtl="0" eaLnBrk="1" latinLnBrk="0" hangingPunct="1">
              <a:spcBef>
                <a:spcPct val="0"/>
              </a:spcBef>
              <a:buNone/>
              <a:defRPr sz="7200" b="1" kern="1200">
                <a:solidFill>
                  <a:schemeClr val="tx1"/>
                </a:solidFill>
                <a:latin typeface="Helvetica"/>
                <a:ea typeface="+mj-ea"/>
                <a:cs typeface="+mj-cs"/>
              </a:defRPr>
            </a:lvl1pPr>
          </a:lstStyle>
          <a:p>
            <a:pPr fontAlgn="auto">
              <a:spcAft>
                <a:spcPts val="0"/>
              </a:spcAft>
              <a:defRPr/>
            </a:pPr>
            <a:r>
              <a:rPr lang="en-US" sz="5200" dirty="0" smtClean="0">
                <a:solidFill>
                  <a:srgbClr val="002060"/>
                </a:solidFill>
                <a:latin typeface="+mn-lt"/>
                <a:ea typeface="+mn-ea"/>
                <a:cs typeface="+mn-cs"/>
              </a:rPr>
              <a:t>VORTEX SHEDDING &amp; VIV</a:t>
            </a:r>
            <a:endParaRPr lang="en-US" sz="5200" dirty="0">
              <a:solidFill>
                <a:srgbClr val="002060"/>
              </a:solidFill>
              <a:latin typeface="+mn-lt"/>
              <a:ea typeface="+mn-ea"/>
              <a:cs typeface="+mn-cs"/>
            </a:endParaRPr>
          </a:p>
        </p:txBody>
      </p:sp>
      <p:sp>
        <p:nvSpPr>
          <p:cNvPr id="81" name="Title 1"/>
          <p:cNvSpPr txBox="1">
            <a:spLocks/>
          </p:cNvSpPr>
          <p:nvPr/>
        </p:nvSpPr>
        <p:spPr>
          <a:xfrm>
            <a:off x="13258800" y="10820400"/>
            <a:ext cx="11811000" cy="1095375"/>
          </a:xfrm>
          <a:prstGeom prst="rect">
            <a:avLst/>
          </a:prstGeom>
        </p:spPr>
        <p:txBody>
          <a:bodyPr lIns="438912" tIns="219456" rIns="438912" bIns="219456" anchor="ctr">
            <a:noAutofit/>
          </a:bodyPr>
          <a:lstStyle>
            <a:lvl1pPr algn="ctr" defTabSz="4389120" rtl="0" eaLnBrk="1" latinLnBrk="0" hangingPunct="1">
              <a:spcBef>
                <a:spcPct val="0"/>
              </a:spcBef>
              <a:buNone/>
              <a:defRPr sz="7200" b="1" kern="1200">
                <a:solidFill>
                  <a:schemeClr val="tx1"/>
                </a:solidFill>
                <a:latin typeface="Helvetica"/>
                <a:ea typeface="+mj-ea"/>
                <a:cs typeface="+mj-cs"/>
              </a:defRPr>
            </a:lvl1pPr>
          </a:lstStyle>
          <a:p>
            <a:pPr fontAlgn="auto">
              <a:spcAft>
                <a:spcPts val="0"/>
              </a:spcAft>
              <a:defRPr/>
            </a:pPr>
            <a:r>
              <a:rPr lang="en-US" sz="5200" dirty="0" smtClean="0">
                <a:solidFill>
                  <a:srgbClr val="002060"/>
                </a:solidFill>
                <a:latin typeface="+mn-lt"/>
                <a:ea typeface="+mn-ea"/>
                <a:cs typeface="+mn-cs"/>
              </a:rPr>
              <a:t>MODELING</a:t>
            </a:r>
            <a:endParaRPr lang="en-US" sz="5200" dirty="0">
              <a:solidFill>
                <a:srgbClr val="002060"/>
              </a:solidFill>
              <a:latin typeface="+mn-lt"/>
              <a:ea typeface="+mn-ea"/>
              <a:cs typeface="+mn-cs"/>
            </a:endParaRPr>
          </a:p>
        </p:txBody>
      </p:sp>
      <p:sp>
        <p:nvSpPr>
          <p:cNvPr id="83" name="Title 1"/>
          <p:cNvSpPr txBox="1">
            <a:spLocks/>
          </p:cNvSpPr>
          <p:nvPr/>
        </p:nvSpPr>
        <p:spPr>
          <a:xfrm>
            <a:off x="25679400" y="10820399"/>
            <a:ext cx="11811000" cy="1095375"/>
          </a:xfrm>
          <a:prstGeom prst="rect">
            <a:avLst/>
          </a:prstGeom>
        </p:spPr>
        <p:txBody>
          <a:bodyPr lIns="438912" tIns="219456" rIns="438912" bIns="219456" anchor="ctr">
            <a:noAutofit/>
          </a:bodyPr>
          <a:lstStyle>
            <a:lvl1pPr algn="ctr" defTabSz="4389120" rtl="0" eaLnBrk="1" latinLnBrk="0" hangingPunct="1">
              <a:spcBef>
                <a:spcPct val="0"/>
              </a:spcBef>
              <a:buNone/>
              <a:defRPr sz="7200" b="1" kern="1200">
                <a:solidFill>
                  <a:schemeClr val="tx1"/>
                </a:solidFill>
                <a:latin typeface="Helvetica"/>
                <a:ea typeface="+mj-ea"/>
                <a:cs typeface="+mj-cs"/>
              </a:defRPr>
            </a:lvl1pPr>
          </a:lstStyle>
          <a:p>
            <a:pPr fontAlgn="auto">
              <a:spcAft>
                <a:spcPts val="0"/>
              </a:spcAft>
              <a:defRPr/>
            </a:pPr>
            <a:r>
              <a:rPr lang="en-US" sz="5200" dirty="0" smtClean="0">
                <a:solidFill>
                  <a:srgbClr val="002060"/>
                </a:solidFill>
                <a:latin typeface="+mn-lt"/>
                <a:ea typeface="+mn-ea"/>
                <a:cs typeface="+mn-cs"/>
              </a:rPr>
              <a:t>NUMERICAL SIMULATION</a:t>
            </a:r>
            <a:endParaRPr lang="en-US" sz="5200" dirty="0">
              <a:solidFill>
                <a:srgbClr val="002060"/>
              </a:solidFill>
              <a:latin typeface="+mn-lt"/>
              <a:ea typeface="+mn-ea"/>
              <a:cs typeface="+mn-cs"/>
            </a:endParaRPr>
          </a:p>
        </p:txBody>
      </p:sp>
      <p:pic>
        <p:nvPicPr>
          <p:cNvPr id="13" name="Picture 2" descr="C:\Users\Dilip Thekkoodan\Desktop\strakes.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839200" y="21060466"/>
            <a:ext cx="3242902" cy="3907734"/>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a:off x="1447800" y="29184594"/>
            <a:ext cx="10668000" cy="4913533"/>
            <a:chOff x="1447800" y="29947379"/>
            <a:chExt cx="16507960" cy="3521752"/>
          </a:xfrm>
        </p:grpSpPr>
        <p:sp>
          <p:nvSpPr>
            <p:cNvPr id="1731" name="Text Box 7"/>
            <p:cNvSpPr txBox="1">
              <a:spLocks noChangeArrowheads="1"/>
            </p:cNvSpPr>
            <p:nvPr/>
          </p:nvSpPr>
          <p:spPr bwMode="auto">
            <a:xfrm>
              <a:off x="1447800" y="33005876"/>
              <a:ext cx="16507960" cy="463255"/>
            </a:xfrm>
            <a:prstGeom prst="rect">
              <a:avLst/>
            </a:prstGeom>
            <a:noFill/>
            <a:ln w="9525">
              <a:noFill/>
              <a:miter lim="800000"/>
              <a:headEnd/>
              <a:tailEnd/>
            </a:ln>
          </p:spPr>
          <p:txBody>
            <a:bodyPr wrap="square">
              <a:spAutoFit/>
            </a:bodyPr>
            <a:lstStyle/>
            <a:p>
              <a:pPr algn="ctr" defTabSz="4389438">
                <a:spcBef>
                  <a:spcPct val="50000"/>
                </a:spcBef>
              </a:pPr>
              <a:r>
                <a:rPr lang="en-US" sz="1800" dirty="0" smtClean="0">
                  <a:latin typeface="+mn-lt"/>
                </a:rPr>
                <a:t>Fig. 3: Spring-dashpot model of a cylinder in a flow and the von </a:t>
              </a:r>
              <a:r>
                <a:rPr lang="hu-HU" sz="1800" dirty="0" smtClean="0">
                  <a:latin typeface="+mn-lt"/>
                </a:rPr>
                <a:t>Kármán</a:t>
              </a:r>
              <a:r>
                <a:rPr lang="en-US" sz="1800" dirty="0" smtClean="0">
                  <a:latin typeface="+mn-lt"/>
                </a:rPr>
                <a:t> v</a:t>
              </a:r>
              <a:r>
                <a:rPr lang="de-DE" sz="1800" dirty="0" smtClean="0">
                  <a:latin typeface="+mn-lt"/>
                </a:rPr>
                <a:t>ortex street: top </a:t>
              </a:r>
              <a:r>
                <a:rPr lang="de-DE" sz="1800" dirty="0">
                  <a:latin typeface="+mn-lt"/>
                </a:rPr>
                <a:t>v</a:t>
              </a:r>
              <a:r>
                <a:rPr lang="de-DE" sz="1800" dirty="0" smtClean="0">
                  <a:latin typeface="+mn-lt"/>
                </a:rPr>
                <a:t>iew (left) and </a:t>
              </a:r>
              <a:r>
                <a:rPr lang="de-DE" sz="1800" dirty="0">
                  <a:latin typeface="+mn-lt"/>
                </a:rPr>
                <a:t>s</a:t>
              </a:r>
              <a:r>
                <a:rPr lang="de-DE" sz="1800" dirty="0" smtClean="0">
                  <a:latin typeface="+mn-lt"/>
                </a:rPr>
                <a:t>ide </a:t>
              </a:r>
              <a:r>
                <a:rPr lang="de-DE" sz="1800" dirty="0">
                  <a:latin typeface="+mn-lt"/>
                </a:rPr>
                <a:t>v</a:t>
              </a:r>
              <a:r>
                <a:rPr lang="de-DE" sz="1800" dirty="0" smtClean="0">
                  <a:latin typeface="+mn-lt"/>
                </a:rPr>
                <a:t>iew (right). Left figure </a:t>
              </a:r>
              <a:r>
                <a:rPr lang="en-US" sz="1800" dirty="0" smtClean="0">
                  <a:latin typeface="+mn-lt"/>
                </a:rPr>
                <a:t>adapted </a:t>
              </a:r>
              <a:r>
                <a:rPr lang="en-US" sz="1800" dirty="0">
                  <a:latin typeface="+mn-lt"/>
                </a:rPr>
                <a:t>from </a:t>
              </a:r>
              <a:r>
                <a:rPr lang="en-US" sz="1800" i="1" dirty="0" smtClean="0">
                  <a:latin typeface="+mn-lt"/>
                </a:rPr>
                <a:t>An </a:t>
              </a:r>
              <a:r>
                <a:rPr lang="en-US" sz="1800" i="1" dirty="0">
                  <a:latin typeface="+mn-lt"/>
                </a:rPr>
                <a:t>Album of Fluid Motion</a:t>
              </a:r>
              <a:r>
                <a:rPr lang="en-US" sz="1800" dirty="0" smtClean="0">
                  <a:latin typeface="+mn-lt"/>
                </a:rPr>
                <a:t>, </a:t>
              </a:r>
              <a:r>
                <a:rPr lang="en-US" sz="1800" dirty="0">
                  <a:latin typeface="+mn-lt"/>
                </a:rPr>
                <a:t>Van </a:t>
              </a:r>
              <a:r>
                <a:rPr lang="en-US" sz="1800" dirty="0" smtClean="0">
                  <a:latin typeface="+mn-lt"/>
                </a:rPr>
                <a:t>Dyke (1982)</a:t>
              </a:r>
              <a:endParaRPr lang="en-US" sz="1800" dirty="0">
                <a:latin typeface="+mn-lt"/>
              </a:endParaRPr>
            </a:p>
          </p:txBody>
        </p:sp>
        <p:grpSp>
          <p:nvGrpSpPr>
            <p:cNvPr id="19" name="Group 18"/>
            <p:cNvGrpSpPr/>
            <p:nvPr/>
          </p:nvGrpSpPr>
          <p:grpSpPr>
            <a:xfrm>
              <a:off x="1447800" y="29947379"/>
              <a:ext cx="10494346" cy="2965954"/>
              <a:chOff x="1447800" y="29947379"/>
              <a:chExt cx="10494346" cy="2965954"/>
            </a:xfrm>
          </p:grpSpPr>
          <p:sp>
            <p:nvSpPr>
              <p:cNvPr id="86" name="TextBox 3"/>
              <p:cNvSpPr txBox="1">
                <a:spLocks noChangeArrowheads="1"/>
              </p:cNvSpPr>
              <p:nvPr/>
            </p:nvSpPr>
            <p:spPr bwMode="auto">
              <a:xfrm>
                <a:off x="1447800" y="29947379"/>
                <a:ext cx="10494346" cy="2965954"/>
              </a:xfrm>
              <a:prstGeom prst="rect">
                <a:avLst/>
              </a:prstGeom>
              <a:noFill/>
              <a:ln w="28575">
                <a:solidFill>
                  <a:schemeClr val="tx1"/>
                </a:solidFill>
                <a:miter lim="800000"/>
                <a:headEnd/>
                <a:tailEnd/>
              </a:ln>
            </p:spPr>
            <p:txBody>
              <a:bodyPr/>
              <a:lstStyle/>
              <a:p>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p:txBody>
          </p:sp>
          <p:grpSp>
            <p:nvGrpSpPr>
              <p:cNvPr id="1732" name="Group 30"/>
              <p:cNvGrpSpPr>
                <a:grpSpLocks/>
              </p:cNvGrpSpPr>
              <p:nvPr/>
            </p:nvGrpSpPr>
            <p:grpSpPr bwMode="auto">
              <a:xfrm>
                <a:off x="1883746" y="30241264"/>
                <a:ext cx="9982199" cy="2420350"/>
                <a:chOff x="373787" y="4080990"/>
                <a:chExt cx="8157412" cy="2210828"/>
              </a:xfrm>
            </p:grpSpPr>
            <p:grpSp>
              <p:nvGrpSpPr>
                <p:cNvPr id="1733" name="Group 31"/>
                <p:cNvGrpSpPr>
                  <a:grpSpLocks/>
                </p:cNvGrpSpPr>
                <p:nvPr/>
              </p:nvGrpSpPr>
              <p:grpSpPr bwMode="auto">
                <a:xfrm>
                  <a:off x="373787" y="4080990"/>
                  <a:ext cx="8157412" cy="1823472"/>
                  <a:chOff x="529389" y="4266179"/>
                  <a:chExt cx="8157411" cy="1823472"/>
                </a:xfrm>
              </p:grpSpPr>
              <p:pic>
                <p:nvPicPr>
                  <p:cNvPr id="1740" name="Picture 8"/>
                  <p:cNvPicPr>
                    <a:picLocks noChangeAspect="1" noChangeArrowheads="1"/>
                  </p:cNvPicPr>
                  <p:nvPr/>
                </p:nvPicPr>
                <p:blipFill>
                  <a:blip r:embed="rId14"/>
                  <a:srcRect t="7793" r="22876"/>
                  <a:stretch>
                    <a:fillRect/>
                  </a:stretch>
                </p:blipFill>
                <p:spPr bwMode="auto">
                  <a:xfrm>
                    <a:off x="529389" y="4266179"/>
                    <a:ext cx="8157411" cy="1677190"/>
                  </a:xfrm>
                  <a:prstGeom prst="rect">
                    <a:avLst/>
                  </a:prstGeom>
                  <a:noFill/>
                  <a:ln w="9525">
                    <a:noFill/>
                    <a:miter lim="800000"/>
                    <a:headEnd/>
                    <a:tailEnd/>
                  </a:ln>
                </p:spPr>
              </p:pic>
              <p:grpSp>
                <p:nvGrpSpPr>
                  <p:cNvPr id="1741" name="Group 39"/>
                  <p:cNvGrpSpPr>
                    <a:grpSpLocks/>
                  </p:cNvGrpSpPr>
                  <p:nvPr/>
                </p:nvGrpSpPr>
                <p:grpSpPr bwMode="auto">
                  <a:xfrm>
                    <a:off x="2247900" y="4838699"/>
                    <a:ext cx="1321905" cy="1250952"/>
                    <a:chOff x="2171700" y="4724399"/>
                    <a:chExt cx="1752600" cy="1752601"/>
                  </a:xfrm>
                </p:grpSpPr>
                <p:sp>
                  <p:nvSpPr>
                    <p:cNvPr id="1742" name="Freeform 40"/>
                    <p:cNvSpPr>
                      <a:spLocks/>
                    </p:cNvSpPr>
                    <p:nvPr/>
                  </p:nvSpPr>
                  <p:spPr bwMode="auto">
                    <a:xfrm>
                      <a:off x="2171700" y="5334000"/>
                      <a:ext cx="304800" cy="1143000"/>
                    </a:xfrm>
                    <a:custGeom>
                      <a:avLst/>
                      <a:gdLst>
                        <a:gd name="T0" fmla="*/ 144 w 288"/>
                        <a:gd name="T1" fmla="*/ 0 h 1344"/>
                        <a:gd name="T2" fmla="*/ 144 w 288"/>
                        <a:gd name="T3" fmla="*/ 288 h 1344"/>
                        <a:gd name="T4" fmla="*/ 288 w 288"/>
                        <a:gd name="T5" fmla="*/ 432 h 1344"/>
                        <a:gd name="T6" fmla="*/ 0 w 288"/>
                        <a:gd name="T7" fmla="*/ 576 h 1344"/>
                        <a:gd name="T8" fmla="*/ 288 w 288"/>
                        <a:gd name="T9" fmla="*/ 768 h 1344"/>
                        <a:gd name="T10" fmla="*/ 48 w 288"/>
                        <a:gd name="T11" fmla="*/ 912 h 1344"/>
                        <a:gd name="T12" fmla="*/ 144 w 288"/>
                        <a:gd name="T13" fmla="*/ 1008 h 1344"/>
                        <a:gd name="T14" fmla="*/ 144 w 288"/>
                        <a:gd name="T15" fmla="*/ 1344 h 1344"/>
                        <a:gd name="T16" fmla="*/ 0 60000 65536"/>
                        <a:gd name="T17" fmla="*/ 0 60000 65536"/>
                        <a:gd name="T18" fmla="*/ 0 60000 65536"/>
                        <a:gd name="T19" fmla="*/ 0 60000 65536"/>
                        <a:gd name="T20" fmla="*/ 0 60000 65536"/>
                        <a:gd name="T21" fmla="*/ 0 60000 65536"/>
                        <a:gd name="T22" fmla="*/ 0 60000 65536"/>
                        <a:gd name="T23" fmla="*/ 0 60000 65536"/>
                        <a:gd name="T24" fmla="*/ 0 w 288"/>
                        <a:gd name="T25" fmla="*/ 0 h 1344"/>
                        <a:gd name="T26" fmla="*/ 288 w 288"/>
                        <a:gd name="T27" fmla="*/ 1344 h 13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8" h="1344">
                          <a:moveTo>
                            <a:pt x="144" y="0"/>
                          </a:moveTo>
                          <a:lnTo>
                            <a:pt x="144" y="288"/>
                          </a:lnTo>
                          <a:lnTo>
                            <a:pt x="288" y="432"/>
                          </a:lnTo>
                          <a:lnTo>
                            <a:pt x="0" y="576"/>
                          </a:lnTo>
                          <a:lnTo>
                            <a:pt x="288" y="768"/>
                          </a:lnTo>
                          <a:lnTo>
                            <a:pt x="48" y="912"/>
                          </a:lnTo>
                          <a:lnTo>
                            <a:pt x="144" y="1008"/>
                          </a:lnTo>
                          <a:lnTo>
                            <a:pt x="144" y="1344"/>
                          </a:lnTo>
                        </a:path>
                      </a:pathLst>
                    </a:custGeom>
                    <a:noFill/>
                    <a:ln w="9525">
                      <a:solidFill>
                        <a:schemeClr val="tx1"/>
                      </a:solidFill>
                      <a:round/>
                      <a:headEnd/>
                      <a:tailEnd/>
                    </a:ln>
                  </p:spPr>
                  <p:txBody>
                    <a:bodyPr/>
                    <a:lstStyle/>
                    <a:p>
                      <a:endParaRPr lang="en-US"/>
                    </a:p>
                  </p:txBody>
                </p:sp>
                <p:sp>
                  <p:nvSpPr>
                    <p:cNvPr id="1743" name="Line 11"/>
                    <p:cNvSpPr>
                      <a:spLocks noChangeShapeType="1"/>
                    </p:cNvSpPr>
                    <p:nvPr/>
                  </p:nvSpPr>
                  <p:spPr bwMode="auto">
                    <a:xfrm>
                      <a:off x="2247900" y="6477000"/>
                      <a:ext cx="609600" cy="0"/>
                    </a:xfrm>
                    <a:prstGeom prst="line">
                      <a:avLst/>
                    </a:prstGeom>
                    <a:noFill/>
                    <a:ln w="9525">
                      <a:solidFill>
                        <a:schemeClr val="tx1"/>
                      </a:solidFill>
                      <a:round/>
                      <a:headEnd/>
                      <a:tailEnd/>
                    </a:ln>
                  </p:spPr>
                  <p:txBody>
                    <a:bodyPr/>
                    <a:lstStyle/>
                    <a:p>
                      <a:endParaRPr lang="en-US"/>
                    </a:p>
                  </p:txBody>
                </p:sp>
                <p:sp>
                  <p:nvSpPr>
                    <p:cNvPr id="1744" name="Line 12"/>
                    <p:cNvSpPr>
                      <a:spLocks noChangeShapeType="1"/>
                    </p:cNvSpPr>
                    <p:nvPr/>
                  </p:nvSpPr>
                  <p:spPr bwMode="auto">
                    <a:xfrm>
                      <a:off x="2552700" y="5715000"/>
                      <a:ext cx="0" cy="304800"/>
                    </a:xfrm>
                    <a:prstGeom prst="line">
                      <a:avLst/>
                    </a:prstGeom>
                    <a:noFill/>
                    <a:ln w="9525">
                      <a:solidFill>
                        <a:schemeClr val="tx1"/>
                      </a:solidFill>
                      <a:round/>
                      <a:headEnd/>
                      <a:tailEnd/>
                    </a:ln>
                  </p:spPr>
                  <p:txBody>
                    <a:bodyPr/>
                    <a:lstStyle/>
                    <a:p>
                      <a:endParaRPr lang="en-US"/>
                    </a:p>
                  </p:txBody>
                </p:sp>
                <p:sp>
                  <p:nvSpPr>
                    <p:cNvPr id="1745" name="Line 13"/>
                    <p:cNvSpPr>
                      <a:spLocks noChangeShapeType="1"/>
                    </p:cNvSpPr>
                    <p:nvPr/>
                  </p:nvSpPr>
                  <p:spPr bwMode="auto">
                    <a:xfrm>
                      <a:off x="2552700" y="5715000"/>
                      <a:ext cx="304800" cy="0"/>
                    </a:xfrm>
                    <a:prstGeom prst="line">
                      <a:avLst/>
                    </a:prstGeom>
                    <a:noFill/>
                    <a:ln w="9525">
                      <a:solidFill>
                        <a:schemeClr val="tx1"/>
                      </a:solidFill>
                      <a:round/>
                      <a:headEnd/>
                      <a:tailEnd/>
                    </a:ln>
                  </p:spPr>
                  <p:txBody>
                    <a:bodyPr/>
                    <a:lstStyle/>
                    <a:p>
                      <a:endParaRPr lang="en-US"/>
                    </a:p>
                  </p:txBody>
                </p:sp>
                <p:sp>
                  <p:nvSpPr>
                    <p:cNvPr id="1746" name="Line 14"/>
                    <p:cNvSpPr>
                      <a:spLocks noChangeShapeType="1"/>
                    </p:cNvSpPr>
                    <p:nvPr/>
                  </p:nvSpPr>
                  <p:spPr bwMode="auto">
                    <a:xfrm flipV="1">
                      <a:off x="2857500" y="5715000"/>
                      <a:ext cx="0" cy="304800"/>
                    </a:xfrm>
                    <a:prstGeom prst="line">
                      <a:avLst/>
                    </a:prstGeom>
                    <a:noFill/>
                    <a:ln w="9525">
                      <a:solidFill>
                        <a:schemeClr val="tx1"/>
                      </a:solidFill>
                      <a:round/>
                      <a:headEnd/>
                      <a:tailEnd/>
                    </a:ln>
                  </p:spPr>
                  <p:txBody>
                    <a:bodyPr/>
                    <a:lstStyle/>
                    <a:p>
                      <a:endParaRPr lang="en-US"/>
                    </a:p>
                  </p:txBody>
                </p:sp>
                <p:sp>
                  <p:nvSpPr>
                    <p:cNvPr id="1747" name="Line 15"/>
                    <p:cNvSpPr>
                      <a:spLocks noChangeShapeType="1"/>
                    </p:cNvSpPr>
                    <p:nvPr/>
                  </p:nvSpPr>
                  <p:spPr bwMode="auto">
                    <a:xfrm flipV="1">
                      <a:off x="2705100" y="5334000"/>
                      <a:ext cx="0" cy="381000"/>
                    </a:xfrm>
                    <a:prstGeom prst="line">
                      <a:avLst/>
                    </a:prstGeom>
                    <a:noFill/>
                    <a:ln w="9525">
                      <a:solidFill>
                        <a:schemeClr val="tx1"/>
                      </a:solidFill>
                      <a:round/>
                      <a:headEnd/>
                      <a:tailEnd/>
                    </a:ln>
                  </p:spPr>
                  <p:txBody>
                    <a:bodyPr/>
                    <a:lstStyle/>
                    <a:p>
                      <a:endParaRPr lang="en-US"/>
                    </a:p>
                  </p:txBody>
                </p:sp>
                <p:sp>
                  <p:nvSpPr>
                    <p:cNvPr id="1748" name="Line 16"/>
                    <p:cNvSpPr>
                      <a:spLocks noChangeShapeType="1"/>
                    </p:cNvSpPr>
                    <p:nvPr/>
                  </p:nvSpPr>
                  <p:spPr bwMode="auto">
                    <a:xfrm>
                      <a:off x="2514600" y="5867400"/>
                      <a:ext cx="304800" cy="0"/>
                    </a:xfrm>
                    <a:prstGeom prst="line">
                      <a:avLst/>
                    </a:prstGeom>
                    <a:noFill/>
                    <a:ln w="9525">
                      <a:solidFill>
                        <a:schemeClr val="tx1"/>
                      </a:solidFill>
                      <a:round/>
                      <a:headEnd/>
                      <a:tailEnd/>
                    </a:ln>
                  </p:spPr>
                  <p:txBody>
                    <a:bodyPr/>
                    <a:lstStyle/>
                    <a:p>
                      <a:endParaRPr lang="en-US"/>
                    </a:p>
                  </p:txBody>
                </p:sp>
                <p:sp>
                  <p:nvSpPr>
                    <p:cNvPr id="1749" name="Line 17"/>
                    <p:cNvSpPr>
                      <a:spLocks noChangeShapeType="1"/>
                    </p:cNvSpPr>
                    <p:nvPr/>
                  </p:nvSpPr>
                  <p:spPr bwMode="auto">
                    <a:xfrm flipV="1">
                      <a:off x="2705100" y="5867400"/>
                      <a:ext cx="0" cy="609600"/>
                    </a:xfrm>
                    <a:prstGeom prst="line">
                      <a:avLst/>
                    </a:prstGeom>
                    <a:noFill/>
                    <a:ln w="9525">
                      <a:solidFill>
                        <a:schemeClr val="tx1"/>
                      </a:solidFill>
                      <a:round/>
                      <a:headEnd/>
                      <a:tailEnd/>
                    </a:ln>
                  </p:spPr>
                  <p:txBody>
                    <a:bodyPr/>
                    <a:lstStyle/>
                    <a:p>
                      <a:endParaRPr lang="en-US"/>
                    </a:p>
                  </p:txBody>
                </p:sp>
                <p:sp>
                  <p:nvSpPr>
                    <p:cNvPr id="1750" name="Freeform 20"/>
                    <p:cNvSpPr>
                      <a:spLocks/>
                    </p:cNvSpPr>
                    <p:nvPr/>
                  </p:nvSpPr>
                  <p:spPr bwMode="auto">
                    <a:xfrm rot="16200000">
                      <a:off x="3200400" y="4305299"/>
                      <a:ext cx="304800" cy="1143000"/>
                    </a:xfrm>
                    <a:custGeom>
                      <a:avLst/>
                      <a:gdLst>
                        <a:gd name="T0" fmla="*/ 144 w 288"/>
                        <a:gd name="T1" fmla="*/ 0 h 1344"/>
                        <a:gd name="T2" fmla="*/ 144 w 288"/>
                        <a:gd name="T3" fmla="*/ 288 h 1344"/>
                        <a:gd name="T4" fmla="*/ 288 w 288"/>
                        <a:gd name="T5" fmla="*/ 432 h 1344"/>
                        <a:gd name="T6" fmla="*/ 0 w 288"/>
                        <a:gd name="T7" fmla="*/ 576 h 1344"/>
                        <a:gd name="T8" fmla="*/ 288 w 288"/>
                        <a:gd name="T9" fmla="*/ 768 h 1344"/>
                        <a:gd name="T10" fmla="*/ 48 w 288"/>
                        <a:gd name="T11" fmla="*/ 912 h 1344"/>
                        <a:gd name="T12" fmla="*/ 144 w 288"/>
                        <a:gd name="T13" fmla="*/ 1008 h 1344"/>
                        <a:gd name="T14" fmla="*/ 144 w 288"/>
                        <a:gd name="T15" fmla="*/ 1344 h 1344"/>
                        <a:gd name="T16" fmla="*/ 0 60000 65536"/>
                        <a:gd name="T17" fmla="*/ 0 60000 65536"/>
                        <a:gd name="T18" fmla="*/ 0 60000 65536"/>
                        <a:gd name="T19" fmla="*/ 0 60000 65536"/>
                        <a:gd name="T20" fmla="*/ 0 60000 65536"/>
                        <a:gd name="T21" fmla="*/ 0 60000 65536"/>
                        <a:gd name="T22" fmla="*/ 0 60000 65536"/>
                        <a:gd name="T23" fmla="*/ 0 60000 65536"/>
                        <a:gd name="T24" fmla="*/ 0 w 288"/>
                        <a:gd name="T25" fmla="*/ 0 h 1344"/>
                        <a:gd name="T26" fmla="*/ 288 w 288"/>
                        <a:gd name="T27" fmla="*/ 1344 h 13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8" h="1344">
                          <a:moveTo>
                            <a:pt x="144" y="0"/>
                          </a:moveTo>
                          <a:lnTo>
                            <a:pt x="144" y="288"/>
                          </a:lnTo>
                          <a:lnTo>
                            <a:pt x="288" y="432"/>
                          </a:lnTo>
                          <a:lnTo>
                            <a:pt x="0" y="576"/>
                          </a:lnTo>
                          <a:lnTo>
                            <a:pt x="288" y="768"/>
                          </a:lnTo>
                          <a:lnTo>
                            <a:pt x="48" y="912"/>
                          </a:lnTo>
                          <a:lnTo>
                            <a:pt x="144" y="1008"/>
                          </a:lnTo>
                          <a:lnTo>
                            <a:pt x="144" y="1344"/>
                          </a:lnTo>
                        </a:path>
                      </a:pathLst>
                    </a:custGeom>
                    <a:noFill/>
                    <a:ln w="9525">
                      <a:solidFill>
                        <a:schemeClr val="tx1"/>
                      </a:solidFill>
                      <a:round/>
                      <a:headEnd/>
                      <a:tailEnd/>
                    </a:ln>
                  </p:spPr>
                  <p:txBody>
                    <a:bodyPr/>
                    <a:lstStyle/>
                    <a:p>
                      <a:endParaRPr lang="en-US"/>
                    </a:p>
                  </p:txBody>
                </p:sp>
                <p:sp>
                  <p:nvSpPr>
                    <p:cNvPr id="1751" name="Line 21"/>
                    <p:cNvSpPr>
                      <a:spLocks noChangeShapeType="1"/>
                    </p:cNvSpPr>
                    <p:nvPr/>
                  </p:nvSpPr>
                  <p:spPr bwMode="auto">
                    <a:xfrm rot="16200000">
                      <a:off x="3619499" y="5105400"/>
                      <a:ext cx="609600" cy="0"/>
                    </a:xfrm>
                    <a:prstGeom prst="line">
                      <a:avLst/>
                    </a:prstGeom>
                    <a:noFill/>
                    <a:ln w="9525">
                      <a:solidFill>
                        <a:schemeClr val="tx1"/>
                      </a:solidFill>
                      <a:round/>
                      <a:headEnd/>
                      <a:tailEnd/>
                    </a:ln>
                  </p:spPr>
                  <p:txBody>
                    <a:bodyPr/>
                    <a:lstStyle/>
                    <a:p>
                      <a:endParaRPr lang="en-US"/>
                    </a:p>
                  </p:txBody>
                </p:sp>
                <p:sp>
                  <p:nvSpPr>
                    <p:cNvPr id="1752" name="Line 22"/>
                    <p:cNvSpPr>
                      <a:spLocks noChangeShapeType="1"/>
                    </p:cNvSpPr>
                    <p:nvPr/>
                  </p:nvSpPr>
                  <p:spPr bwMode="auto">
                    <a:xfrm rot="-5400000">
                      <a:off x="3390900" y="5257800"/>
                      <a:ext cx="0" cy="304800"/>
                    </a:xfrm>
                    <a:prstGeom prst="line">
                      <a:avLst/>
                    </a:prstGeom>
                    <a:noFill/>
                    <a:ln w="9525">
                      <a:solidFill>
                        <a:schemeClr val="tx1"/>
                      </a:solidFill>
                      <a:round/>
                      <a:headEnd/>
                      <a:tailEnd/>
                    </a:ln>
                  </p:spPr>
                  <p:txBody>
                    <a:bodyPr/>
                    <a:lstStyle/>
                    <a:p>
                      <a:endParaRPr lang="en-US"/>
                    </a:p>
                  </p:txBody>
                </p:sp>
                <p:sp>
                  <p:nvSpPr>
                    <p:cNvPr id="1753" name="Line 23"/>
                    <p:cNvSpPr>
                      <a:spLocks noChangeShapeType="1"/>
                    </p:cNvSpPr>
                    <p:nvPr/>
                  </p:nvSpPr>
                  <p:spPr bwMode="auto">
                    <a:xfrm rot="-5400000">
                      <a:off x="3238500" y="5257800"/>
                      <a:ext cx="304800" cy="0"/>
                    </a:xfrm>
                    <a:prstGeom prst="line">
                      <a:avLst/>
                    </a:prstGeom>
                    <a:noFill/>
                    <a:ln w="9525">
                      <a:solidFill>
                        <a:schemeClr val="tx1"/>
                      </a:solidFill>
                      <a:round/>
                      <a:headEnd/>
                      <a:tailEnd/>
                    </a:ln>
                  </p:spPr>
                  <p:txBody>
                    <a:bodyPr/>
                    <a:lstStyle/>
                    <a:p>
                      <a:endParaRPr lang="en-US"/>
                    </a:p>
                  </p:txBody>
                </p:sp>
                <p:sp>
                  <p:nvSpPr>
                    <p:cNvPr id="1754" name="Line 24"/>
                    <p:cNvSpPr>
                      <a:spLocks noChangeShapeType="1"/>
                    </p:cNvSpPr>
                    <p:nvPr/>
                  </p:nvSpPr>
                  <p:spPr bwMode="auto">
                    <a:xfrm rot="16200000" flipV="1">
                      <a:off x="3390900" y="4953000"/>
                      <a:ext cx="0" cy="304800"/>
                    </a:xfrm>
                    <a:prstGeom prst="line">
                      <a:avLst/>
                    </a:prstGeom>
                    <a:noFill/>
                    <a:ln w="9525">
                      <a:solidFill>
                        <a:schemeClr val="tx1"/>
                      </a:solidFill>
                      <a:round/>
                      <a:headEnd/>
                      <a:tailEnd/>
                    </a:ln>
                  </p:spPr>
                  <p:txBody>
                    <a:bodyPr/>
                    <a:lstStyle/>
                    <a:p>
                      <a:endParaRPr lang="en-US"/>
                    </a:p>
                  </p:txBody>
                </p:sp>
                <p:sp>
                  <p:nvSpPr>
                    <p:cNvPr id="1755" name="Line 25"/>
                    <p:cNvSpPr>
                      <a:spLocks noChangeShapeType="1"/>
                    </p:cNvSpPr>
                    <p:nvPr/>
                  </p:nvSpPr>
                  <p:spPr bwMode="auto">
                    <a:xfrm rot="16200000" flipV="1">
                      <a:off x="3733800" y="5067300"/>
                      <a:ext cx="0" cy="381000"/>
                    </a:xfrm>
                    <a:prstGeom prst="line">
                      <a:avLst/>
                    </a:prstGeom>
                    <a:noFill/>
                    <a:ln w="9525">
                      <a:solidFill>
                        <a:schemeClr val="tx1"/>
                      </a:solidFill>
                      <a:round/>
                      <a:headEnd/>
                      <a:tailEnd/>
                    </a:ln>
                  </p:spPr>
                  <p:txBody>
                    <a:bodyPr/>
                    <a:lstStyle/>
                    <a:p>
                      <a:endParaRPr lang="en-US"/>
                    </a:p>
                  </p:txBody>
                </p:sp>
                <p:sp>
                  <p:nvSpPr>
                    <p:cNvPr id="1756" name="Line 26"/>
                    <p:cNvSpPr>
                      <a:spLocks noChangeShapeType="1"/>
                    </p:cNvSpPr>
                    <p:nvPr/>
                  </p:nvSpPr>
                  <p:spPr bwMode="auto">
                    <a:xfrm rot="16200000">
                      <a:off x="3390901" y="5257800"/>
                      <a:ext cx="304800" cy="0"/>
                    </a:xfrm>
                    <a:prstGeom prst="line">
                      <a:avLst/>
                    </a:prstGeom>
                    <a:noFill/>
                    <a:ln w="9525">
                      <a:solidFill>
                        <a:schemeClr val="tx1"/>
                      </a:solidFill>
                      <a:round/>
                      <a:headEnd/>
                      <a:tailEnd/>
                    </a:ln>
                  </p:spPr>
                  <p:txBody>
                    <a:bodyPr/>
                    <a:lstStyle/>
                    <a:p>
                      <a:endParaRPr lang="en-US"/>
                    </a:p>
                  </p:txBody>
                </p:sp>
                <p:sp>
                  <p:nvSpPr>
                    <p:cNvPr id="1757" name="Line 27"/>
                    <p:cNvSpPr>
                      <a:spLocks noChangeShapeType="1"/>
                    </p:cNvSpPr>
                    <p:nvPr/>
                  </p:nvSpPr>
                  <p:spPr bwMode="auto">
                    <a:xfrm rot="16200000" flipV="1">
                      <a:off x="3086101" y="4953000"/>
                      <a:ext cx="0" cy="609600"/>
                    </a:xfrm>
                    <a:prstGeom prst="line">
                      <a:avLst/>
                    </a:prstGeom>
                    <a:noFill/>
                    <a:ln w="9525">
                      <a:solidFill>
                        <a:schemeClr val="tx1"/>
                      </a:solidFill>
                      <a:round/>
                      <a:headEnd/>
                      <a:tailEnd/>
                    </a:ln>
                  </p:spPr>
                  <p:txBody>
                    <a:bodyPr/>
                    <a:lstStyle/>
                    <a:p>
                      <a:endParaRPr lang="en-US"/>
                    </a:p>
                  </p:txBody>
                </p:sp>
              </p:grpSp>
            </p:grpSp>
            <p:grpSp>
              <p:nvGrpSpPr>
                <p:cNvPr id="1734" name="Group 32"/>
                <p:cNvGrpSpPr>
                  <a:grpSpLocks/>
                </p:cNvGrpSpPr>
                <p:nvPr/>
              </p:nvGrpSpPr>
              <p:grpSpPr bwMode="auto">
                <a:xfrm>
                  <a:off x="2811941" y="5508741"/>
                  <a:ext cx="3260001" cy="783077"/>
                  <a:chOff x="3178899" y="5459111"/>
                  <a:chExt cx="3260001" cy="783077"/>
                </a:xfrm>
              </p:grpSpPr>
              <p:grpSp>
                <p:nvGrpSpPr>
                  <p:cNvPr id="1735" name="Group 33"/>
                  <p:cNvGrpSpPr>
                    <a:grpSpLocks/>
                  </p:cNvGrpSpPr>
                  <p:nvPr/>
                </p:nvGrpSpPr>
                <p:grpSpPr bwMode="auto">
                  <a:xfrm>
                    <a:off x="3178899" y="5459111"/>
                    <a:ext cx="2312612" cy="782687"/>
                    <a:chOff x="1169224" y="3903222"/>
                    <a:chExt cx="2312612" cy="782687"/>
                  </a:xfrm>
                </p:grpSpPr>
                <p:sp>
                  <p:nvSpPr>
                    <p:cNvPr id="36" name="Right Arrow 35"/>
                    <p:cNvSpPr/>
                    <p:nvPr/>
                  </p:nvSpPr>
                  <p:spPr>
                    <a:xfrm>
                      <a:off x="2524898" y="4501878"/>
                      <a:ext cx="956938" cy="184031"/>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4389120" fontAlgn="auto">
                        <a:spcBef>
                          <a:spcPts val="0"/>
                        </a:spcBef>
                        <a:spcAft>
                          <a:spcPts val="0"/>
                        </a:spcAft>
                        <a:defRPr/>
                      </a:pPr>
                      <a:endParaRPr lang="en-US" dirty="0">
                        <a:solidFill>
                          <a:schemeClr val="tx1"/>
                        </a:solidFill>
                      </a:endParaRPr>
                    </a:p>
                  </p:txBody>
                </p:sp>
                <p:sp>
                  <p:nvSpPr>
                    <p:cNvPr id="37" name="Up Arrow 36"/>
                    <p:cNvSpPr/>
                    <p:nvPr/>
                  </p:nvSpPr>
                  <p:spPr>
                    <a:xfrm>
                      <a:off x="2443241" y="3903222"/>
                      <a:ext cx="267726" cy="693782"/>
                    </a:xfrm>
                    <a:prstGeom prst="up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4389120" fontAlgn="auto">
                        <a:spcBef>
                          <a:spcPts val="0"/>
                        </a:spcBef>
                        <a:spcAft>
                          <a:spcPts val="0"/>
                        </a:spcAft>
                        <a:defRPr/>
                      </a:pPr>
                      <a:endParaRPr lang="en-US" dirty="0"/>
                    </a:p>
                  </p:txBody>
                </p:sp>
                <p:sp>
                  <p:nvSpPr>
                    <p:cNvPr id="1739" name="TextBox 37"/>
                    <p:cNvSpPr txBox="1">
                      <a:spLocks noChangeArrowheads="1"/>
                    </p:cNvSpPr>
                    <p:nvPr/>
                  </p:nvSpPr>
                  <p:spPr bwMode="auto">
                    <a:xfrm>
                      <a:off x="1169224" y="4202550"/>
                      <a:ext cx="1251779" cy="369332"/>
                    </a:xfrm>
                    <a:prstGeom prst="rect">
                      <a:avLst/>
                    </a:prstGeom>
                    <a:noFill/>
                    <a:ln w="9525">
                      <a:noFill/>
                      <a:miter lim="800000"/>
                      <a:headEnd/>
                      <a:tailEnd/>
                    </a:ln>
                  </p:spPr>
                  <p:txBody>
                    <a:bodyPr>
                      <a:spAutoFit/>
                    </a:bodyPr>
                    <a:lstStyle/>
                    <a:p>
                      <a:r>
                        <a:rPr lang="en-US" sz="1800" dirty="0">
                          <a:latin typeface="Calibri" pitchFamily="34" charset="0"/>
                        </a:rPr>
                        <a:t>Cross-Flow</a:t>
                      </a:r>
                    </a:p>
                  </p:txBody>
                </p:sp>
              </p:grpSp>
              <p:sp>
                <p:nvSpPr>
                  <p:cNvPr id="1736" name="Rectangle 34"/>
                  <p:cNvSpPr>
                    <a:spLocks noChangeArrowheads="1"/>
                  </p:cNvSpPr>
                  <p:nvPr/>
                </p:nvSpPr>
                <p:spPr bwMode="auto">
                  <a:xfrm>
                    <a:off x="5617980" y="5872856"/>
                    <a:ext cx="820920" cy="369332"/>
                  </a:xfrm>
                  <a:prstGeom prst="rect">
                    <a:avLst/>
                  </a:prstGeom>
                  <a:noFill/>
                  <a:ln w="9525">
                    <a:noFill/>
                    <a:miter lim="800000"/>
                    <a:headEnd/>
                    <a:tailEnd/>
                  </a:ln>
                </p:spPr>
                <p:txBody>
                  <a:bodyPr wrap="none">
                    <a:spAutoFit/>
                  </a:bodyPr>
                  <a:lstStyle/>
                  <a:p>
                    <a:pPr algn="ctr"/>
                    <a:r>
                      <a:rPr lang="en-US" sz="1800" dirty="0">
                        <a:latin typeface="Calibri" pitchFamily="34" charset="0"/>
                      </a:rPr>
                      <a:t>In-Line</a:t>
                    </a:r>
                  </a:p>
                </p:txBody>
              </p:sp>
            </p:grpSp>
          </p:grpSp>
        </p:grpSp>
      </p:grpSp>
      <p:sp>
        <p:nvSpPr>
          <p:cNvPr id="89" name="TextBox 137"/>
          <p:cNvSpPr txBox="1">
            <a:spLocks noChangeArrowheads="1"/>
          </p:cNvSpPr>
          <p:nvPr/>
        </p:nvSpPr>
        <p:spPr bwMode="auto">
          <a:xfrm>
            <a:off x="13639800" y="11887200"/>
            <a:ext cx="10799147" cy="6553200"/>
          </a:xfrm>
          <a:prstGeom prst="rect">
            <a:avLst/>
          </a:prstGeom>
          <a:noFill/>
          <a:ln w="9525">
            <a:noFill/>
            <a:miter lim="800000"/>
            <a:headEnd/>
            <a:tailEnd/>
          </a:ln>
        </p:spPr>
        <p:txBody>
          <a:bodyPr/>
          <a:lstStyle/>
          <a:p>
            <a:pPr algn="just"/>
            <a:r>
              <a:rPr lang="en-US" sz="3200" dirty="0">
                <a:latin typeface="Calibri" pitchFamily="34" charset="0"/>
              </a:rPr>
              <a:t>VIV involves </a:t>
            </a:r>
            <a:r>
              <a:rPr lang="en-US" sz="3200" dirty="0" smtClean="0">
                <a:latin typeface="Calibri" pitchFamily="34" charset="0"/>
              </a:rPr>
              <a:t>a complex </a:t>
            </a:r>
            <a:r>
              <a:rPr lang="en-US" sz="3200" dirty="0">
                <a:latin typeface="Calibri" pitchFamily="34" charset="0"/>
              </a:rPr>
              <a:t>fluid-structure </a:t>
            </a:r>
            <a:r>
              <a:rPr lang="en-US" sz="3200" dirty="0" smtClean="0">
                <a:latin typeface="Calibri" pitchFamily="34" charset="0"/>
              </a:rPr>
              <a:t>interaction, and semi-empirical </a:t>
            </a:r>
            <a:r>
              <a:rPr lang="en-US" sz="3200" dirty="0">
                <a:latin typeface="Calibri" pitchFamily="34" charset="0"/>
              </a:rPr>
              <a:t>prediction </a:t>
            </a:r>
            <a:r>
              <a:rPr lang="en-US" sz="3200" dirty="0" smtClean="0">
                <a:latin typeface="Calibri" pitchFamily="34" charset="0"/>
              </a:rPr>
              <a:t>models </a:t>
            </a:r>
            <a:r>
              <a:rPr lang="en-US" sz="3200" dirty="0">
                <a:latin typeface="Calibri" pitchFamily="34" charset="0"/>
              </a:rPr>
              <a:t>using </a:t>
            </a:r>
            <a:r>
              <a:rPr lang="en-US" sz="3200" dirty="0" smtClean="0">
                <a:latin typeface="Calibri" pitchFamily="34" charset="0"/>
              </a:rPr>
              <a:t>a hydrodynamic </a:t>
            </a:r>
            <a:r>
              <a:rPr lang="en-US" sz="3200" dirty="0">
                <a:latin typeface="Calibri" pitchFamily="34" charset="0"/>
              </a:rPr>
              <a:t>database, like VIVA, SHEAR7 and VIVANA, are widely used in the offshore industry. The structural response is modeled accurately using linear and strip theory (Fig. 3), whereas the hydrodynamic loads are predicted using laboratory data, which require significant corrections before they get applied. Field data are used systematically to make such corrections in a meaningful way, and data from numerical simulations provide further insight into the mechanisms of VIV. Hence, there is a continuous dialogue between predictions using the experiment-based codes on one hand and field and experimental data on the other, as well as computational data. </a:t>
            </a:r>
          </a:p>
        </p:txBody>
      </p:sp>
      <p:pic>
        <p:nvPicPr>
          <p:cNvPr id="2" name="Picture 2" descr="C:\Users\Dilip Thekkoodan\Desktop\ChaplinBare10C16SCFAccel30W1F.jpg"/>
          <p:cNvPicPr>
            <a:picLocks noChangeAspect="1" noChangeArrowheads="1"/>
          </p:cNvPicPr>
          <p:nvPr/>
        </p:nvPicPr>
        <p:blipFill rotWithShape="1">
          <a:blip r:embed="rId15">
            <a:extLst>
              <a:ext uri="{28A0092B-C50C-407E-A947-70E740481C1C}">
                <a14:useLocalDpi xmlns:a14="http://schemas.microsoft.com/office/drawing/2010/main" val="0"/>
              </a:ext>
            </a:extLst>
          </a:blip>
          <a:srcRect t="7196"/>
          <a:stretch/>
        </p:blipFill>
        <p:spPr bwMode="auto">
          <a:xfrm>
            <a:off x="19126200" y="29260800"/>
            <a:ext cx="5431862" cy="4105644"/>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77" name="TextBox 148"/>
          <p:cNvSpPr txBox="1">
            <a:spLocks noChangeArrowheads="1"/>
          </p:cNvSpPr>
          <p:nvPr/>
        </p:nvSpPr>
        <p:spPr bwMode="auto">
          <a:xfrm>
            <a:off x="18897600" y="33451800"/>
            <a:ext cx="5867400" cy="533400"/>
          </a:xfrm>
          <a:prstGeom prst="rect">
            <a:avLst/>
          </a:prstGeom>
          <a:noFill/>
          <a:ln w="9525">
            <a:noFill/>
            <a:miter lim="800000"/>
            <a:headEnd/>
            <a:tailEnd/>
          </a:ln>
        </p:spPr>
        <p:txBody>
          <a:bodyPr/>
          <a:lstStyle/>
          <a:p>
            <a:pPr algn="ctr"/>
            <a:r>
              <a:rPr lang="en-US" sz="1800" dirty="0" smtClean="0">
                <a:latin typeface="Calibri" pitchFamily="34" charset="0"/>
              </a:rPr>
              <a:t>Fig. 6</a:t>
            </a:r>
            <a:r>
              <a:rPr lang="en-US" sz="1800" dirty="0">
                <a:latin typeface="Calibri" pitchFamily="34" charset="0"/>
              </a:rPr>
              <a:t>: </a:t>
            </a:r>
            <a:r>
              <a:rPr lang="en-US" sz="1800" dirty="0" smtClean="0">
                <a:latin typeface="Calibri" pitchFamily="34" charset="0"/>
              </a:rPr>
              <a:t>Power Spectral Density </a:t>
            </a:r>
            <a:r>
              <a:rPr lang="en-US" sz="1800" dirty="0">
                <a:latin typeface="Calibri" pitchFamily="34" charset="0"/>
              </a:rPr>
              <a:t>(</a:t>
            </a:r>
            <a:r>
              <a:rPr lang="en-US" sz="1800" dirty="0" smtClean="0">
                <a:latin typeface="Calibri" pitchFamily="34" charset="0"/>
              </a:rPr>
              <a:t>PSD) of a laboratory VIV signal </a:t>
            </a:r>
            <a:endParaRPr lang="en-US" sz="1800" dirty="0">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977</TotalTime>
  <Words>1421</Words>
  <Application>Microsoft Office PowerPoint</Application>
  <PresentationFormat>Custom</PresentationFormat>
  <Paragraphs>306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Advances in Vortex Induced Vibration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agao</dc:creator>
  <cp:lastModifiedBy>Dilip Thekkoodan</cp:lastModifiedBy>
  <cp:revision>262</cp:revision>
  <dcterms:created xsi:type="dcterms:W3CDTF">2012-03-23T17:08:32Z</dcterms:created>
  <dcterms:modified xsi:type="dcterms:W3CDTF">2012-04-10T15:28:23Z</dcterms:modified>
</cp:coreProperties>
</file>