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38404800" cy="384048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chanical Engineerng" initials="ME" lastIdx="3" clrIdx="0"/>
  <p:cmAuthor id="1" name="James Schulmeister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67A8"/>
    <a:srgbClr val="276E99"/>
    <a:srgbClr val="1579AB"/>
    <a:srgbClr val="1679AA"/>
    <a:srgbClr val="158E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2776" y="-200"/>
      </p:cViewPr>
      <p:guideLst>
        <p:guide orient="horz" pos="12096"/>
        <p:guide pos="12096"/>
      </p:guideLst>
    </p:cSldViewPr>
  </p:slideViewPr>
  <p:notesTextViewPr>
    <p:cViewPr>
      <p:scale>
        <a:sx n="30" d="100"/>
        <a:sy n="3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0C483-23ED-4072-90D2-C3585E452125}" type="datetimeFigureOut">
              <a:rPr lang="en-US" smtClean="0"/>
              <a:t>4/9/12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7D333-5D9B-4AB3-AC05-15EDD2FFD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0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7D333-5D9B-4AB3-AC05-15EDD2FFDA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811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1537973"/>
            <a:ext cx="23469600" cy="2272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6477001"/>
            <a:ext cx="36652200" cy="60198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Motivation: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838200" y="13258800"/>
            <a:ext cx="118110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25755600" y="13258800"/>
            <a:ext cx="118110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13335000" y="13258800"/>
            <a:ext cx="118110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6"/>
          </p:nvPr>
        </p:nvSpPr>
        <p:spPr>
          <a:xfrm>
            <a:off x="7772400" y="4038600"/>
            <a:ext cx="21793200" cy="1371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38200" y="34747200"/>
            <a:ext cx="17983200" cy="27432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References: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583400" y="34747200"/>
            <a:ext cx="17983200" cy="27432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Acknowledgements: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rgbClr val="276E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1537973"/>
            <a:ext cx="23469600" cy="2272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6477001"/>
            <a:ext cx="36652200" cy="60198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Motivation: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838200" y="13258800"/>
            <a:ext cx="118110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25755600" y="13258800"/>
            <a:ext cx="118110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13335000" y="13258800"/>
            <a:ext cx="118110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6"/>
          </p:nvPr>
        </p:nvSpPr>
        <p:spPr>
          <a:xfrm>
            <a:off x="7772400" y="4038600"/>
            <a:ext cx="21793200" cy="1371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38200" y="34747200"/>
            <a:ext cx="17983200" cy="27432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References: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583400" y="34747200"/>
            <a:ext cx="17983200" cy="27432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Acknowledgements: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1537973"/>
            <a:ext cx="23469600" cy="2272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6477001"/>
            <a:ext cx="36652200" cy="60198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Motivation: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19583400" y="13258800"/>
            <a:ext cx="179832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838200" y="13258800"/>
            <a:ext cx="179832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6"/>
          </p:nvPr>
        </p:nvSpPr>
        <p:spPr>
          <a:xfrm>
            <a:off x="7772400" y="4038600"/>
            <a:ext cx="21793200" cy="1371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38200" y="34747200"/>
            <a:ext cx="17983200" cy="27432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References: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583400" y="34747200"/>
            <a:ext cx="17983200" cy="27432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Acknowledgements: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rgbClr val="276E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1537973"/>
            <a:ext cx="23469600" cy="2272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6477001"/>
            <a:ext cx="36652200" cy="60198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Motivation: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19583400" y="13258800"/>
            <a:ext cx="179832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838200" y="13258800"/>
            <a:ext cx="17983200" cy="209550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6"/>
          </p:nvPr>
        </p:nvSpPr>
        <p:spPr>
          <a:xfrm>
            <a:off x="7772400" y="4038600"/>
            <a:ext cx="21793200" cy="1371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38200" y="34747200"/>
            <a:ext cx="17983200" cy="27432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References: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583400" y="34747200"/>
            <a:ext cx="17983200" cy="2743200"/>
          </a:xfrm>
        </p:spPr>
        <p:txBody>
          <a:bodyPr/>
          <a:lstStyle>
            <a:lvl1pPr>
              <a:defRPr sz="4400" b="1"/>
            </a:lvl1pPr>
            <a:lvl2pPr marL="0" indent="0">
              <a:defRPr sz="2800"/>
            </a:lvl2pPr>
          </a:lstStyle>
          <a:p>
            <a:pPr lvl="0"/>
            <a:r>
              <a:rPr lang="en-US" dirty="0" smtClean="0"/>
              <a:t>Acknowledgements: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gif"/><Relationship Id="rId9" Type="http://schemas.openxmlformats.org/officeDocument/2006/relationships/image" Target="../media/image4.jpeg"/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8961123"/>
            <a:ext cx="34564320" cy="25345393"/>
          </a:xfrm>
          <a:prstGeom prst="rect">
            <a:avLst/>
          </a:prstGeom>
          <a:solidFill>
            <a:schemeClr val="bg1"/>
          </a:solidFill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0"/>
            <a:r>
              <a:rPr lang="en-US" dirty="0" smtClean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0240" y="35595563"/>
            <a:ext cx="8961120" cy="20447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8052D-E5BC-42EB-8E4B-3E6AE4302CD5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1640" y="35595563"/>
            <a:ext cx="12161520" cy="20447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3440" y="35595563"/>
            <a:ext cx="8961120" cy="20447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170AF-46D0-4CF7-AFD7-B9CEAFD0C2C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400" y="990600"/>
            <a:ext cx="36499800" cy="480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ensam_logo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0403800" y="1752600"/>
            <a:ext cx="2762636" cy="3372321"/>
          </a:xfrm>
          <a:prstGeom prst="rect">
            <a:avLst/>
          </a:prstGeom>
        </p:spPr>
      </p:pic>
      <p:pic>
        <p:nvPicPr>
          <p:cNvPr id="9" name="Picture 8" descr="LASG_logo1.gif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3699836" y="2286000"/>
            <a:ext cx="3069167" cy="2209800"/>
          </a:xfrm>
          <a:prstGeom prst="rect">
            <a:avLst/>
          </a:prstGeom>
        </p:spPr>
      </p:pic>
      <p:pic>
        <p:nvPicPr>
          <p:cNvPr id="10" name="Picture 9" descr="mit-logo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834246" y="1676400"/>
            <a:ext cx="3094616" cy="1618593"/>
          </a:xfrm>
          <a:prstGeom prst="rect">
            <a:avLst/>
          </a:prstGeom>
        </p:spPr>
      </p:pic>
      <p:pic>
        <p:nvPicPr>
          <p:cNvPr id="11" name="Picture 10" descr="coe_logo.pn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681846" y="3505200"/>
            <a:ext cx="3423554" cy="1676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38800" y="1537973"/>
            <a:ext cx="24536400" cy="1967227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1" r:id="rId3"/>
    <p:sldLayoutId id="2147483653" r:id="rId4"/>
  </p:sldLayoutIdLst>
  <p:txStyles>
    <p:titleStyle>
      <a:lvl1pPr algn="ctr" defTabSz="4389120" rtl="0" eaLnBrk="1" latinLnBrk="0" hangingPunct="1">
        <a:spcBef>
          <a:spcPct val="0"/>
        </a:spcBef>
        <a:buNone/>
        <a:defRPr sz="7200" b="1" kern="1200">
          <a:solidFill>
            <a:schemeClr val="tx1"/>
          </a:solidFill>
          <a:latin typeface="Helvetica"/>
          <a:ea typeface="+mj-ea"/>
          <a:cs typeface="+mj-cs"/>
        </a:defRPr>
      </a:lvl1pPr>
    </p:titleStyle>
    <p:bodyStyle>
      <a:lvl1pPr marL="0" indent="0" algn="l" defTabSz="4389120" rtl="0" eaLnBrk="1" latinLnBrk="0" hangingPunct="1">
        <a:spcBef>
          <a:spcPct val="20000"/>
        </a:spcBef>
        <a:buFontTx/>
        <a:buNone/>
        <a:defRPr sz="6000" b="0" kern="1200">
          <a:solidFill>
            <a:srgbClr val="002060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Tx/>
        <a:buNone/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Tx/>
        <a:buNone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Tx/>
        <a:buNone/>
        <a:defRPr sz="44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Tx/>
        <a:buNone/>
        <a:defRPr sz="44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jpe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jpeg"/><Relationship Id="rId17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Bio-inspired MEMS Pressure and Flow Sensors</a:t>
            </a:r>
            <a:br>
              <a:rPr lang="en-US" dirty="0" smtClean="0"/>
            </a:br>
            <a:r>
              <a:rPr lang="en-US" dirty="0" smtClean="0"/>
              <a:t>for Underwater Navigation and Object Imaging    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3"/>
          </p:nvPr>
        </p:nvSpPr>
        <p:spPr>
          <a:xfrm>
            <a:off x="931861" y="10033000"/>
            <a:ext cx="11811000" cy="242570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MIT Pressure Sensor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just">
              <a:spcBef>
                <a:spcPts val="0"/>
              </a:spcBef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Structure: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Pressure-concentrating diaphragms support conductive 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elastomer strain </a:t>
            </a:r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gauges whose resistances are  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measured </a:t>
            </a:r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using 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a four-point probe </a:t>
            </a:r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array. </a:t>
            </a:r>
          </a:p>
          <a:p>
            <a:pPr algn="just">
              <a:spcBef>
                <a:spcPts val="0"/>
              </a:spcBef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Materials</a:t>
            </a:r>
            <a:r>
              <a:rPr lang="en-US" sz="40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: </a:t>
            </a:r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Substrates and diaphragms are PDMS; strain gauge is a </a:t>
            </a:r>
            <a:r>
              <a:rPr lang="en-US" sz="3600" b="0" dirty="0" err="1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piezoresistive</a:t>
            </a:r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 carbon 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black </a:t>
            </a:r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(CB)-PDMS composite. </a:t>
            </a:r>
            <a:endParaRPr lang="en-US" sz="36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4"/>
          </p:nvPr>
        </p:nvSpPr>
        <p:spPr>
          <a:xfrm>
            <a:off x="25755600" y="10134600"/>
            <a:ext cx="11811000" cy="24259032"/>
          </a:xfrm>
        </p:spPr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Singapore Flow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Sensor </a:t>
            </a:r>
            <a:endParaRPr lang="en-US" dirty="0" smtClean="0"/>
          </a:p>
          <a:p>
            <a:pPr algn="just"/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device consists 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a LCP diaphragm and an SU-8 standing pillar resembling the </a:t>
            </a:r>
            <a:r>
              <a:rPr lang="en-US" sz="3600" b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cupula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of the fish sensor. Hydrogel material (having same Young’s modulus as </a:t>
            </a:r>
            <a:r>
              <a:rPr lang="en-US" sz="3600" b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cupula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also photo-</a:t>
            </a:r>
            <a:r>
              <a:rPr lang="en-US" sz="3600" b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patternable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could be used to encapsulate the pillar. The sensors </a:t>
            </a:r>
            <a:r>
              <a:rPr lang="en-US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demonstrate </a:t>
            </a:r>
            <a:r>
              <a:rPr lang="en-US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detection limit as low as 0.46 Pa – capability that matches with that of the fish in detecting the flow pressure. </a:t>
            </a:r>
          </a:p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5"/>
          </p:nvPr>
        </p:nvSpPr>
        <p:spPr>
          <a:xfrm>
            <a:off x="13233400" y="10083800"/>
            <a:ext cx="11811000" cy="24259032"/>
          </a:xfrm>
        </p:spPr>
        <p:txBody>
          <a:bodyPr/>
          <a:lstStyle/>
          <a:p>
            <a:pPr algn="just"/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Singapore Pressure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Sensor </a:t>
            </a:r>
            <a:endParaRPr lang="en-S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SG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SG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array of 2 × 10 silicon </a:t>
            </a:r>
            <a:r>
              <a:rPr lang="en-SG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piezoresistive</a:t>
            </a:r>
            <a:r>
              <a:rPr lang="en-SG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SG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pressure sensors were fabricated on </a:t>
            </a:r>
            <a:r>
              <a:rPr lang="en-SG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flexible LCP substrates </a:t>
            </a:r>
            <a:r>
              <a:rPr lang="en-SG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SG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SG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encapsulated in </a:t>
            </a:r>
            <a:r>
              <a:rPr lang="en-SG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PDMS before </a:t>
            </a:r>
            <a:r>
              <a:rPr lang="en-SG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mounting on </a:t>
            </a:r>
            <a:r>
              <a:rPr lang="en-SG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kayak</a:t>
            </a:r>
            <a:r>
              <a:rPr lang="en-SG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The array of sensors </a:t>
            </a:r>
            <a:r>
              <a:rPr lang="en-SG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SG" sz="36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tested in a reservoir for various pressure signals.</a:t>
            </a:r>
          </a:p>
          <a:p>
            <a:pPr algn="just"/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7"/>
          </p:nvPr>
        </p:nvSpPr>
        <p:spPr>
          <a:xfrm>
            <a:off x="838200" y="34747200"/>
            <a:ext cx="18481384" cy="2743200"/>
          </a:xfrm>
        </p:spPr>
        <p:txBody>
          <a:bodyPr>
            <a:normAutofit lnSpcReduction="10000"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r>
              <a:rPr lang="en-US" dirty="0" smtClean="0"/>
              <a:t>:</a:t>
            </a:r>
          </a:p>
          <a:p>
            <a:pPr marL="457200" indent="-457200"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M.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Yaul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“A flexible underwater pressure sensor array for artificial lateral line applications,” Master’s thesis, Massachusetts Institute of Technology, September 2011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 G. P.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Kottapalli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et. al., “Liquid crystal polymer membrane MEMS sensor for flow rate and flow direction sensing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applications,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 2011,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Micromech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Microeng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21, 085006 (11pp)</a:t>
            </a:r>
          </a:p>
          <a:p>
            <a:endParaRPr lang="en-US" sz="2200" i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2" name="Content Placeholder 41"/>
          <p:cNvPicPr>
            <a:picLocks noGrp="1" noChangeAspect="1"/>
          </p:cNvPicPr>
          <p:nvPr>
            <p:ph idx="18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80"/>
          <a:stretch/>
        </p:blipFill>
        <p:spPr>
          <a:xfrm>
            <a:off x="14641281" y="22961471"/>
            <a:ext cx="3657600" cy="2403591"/>
          </a:xfrm>
        </p:spPr>
      </p:pic>
      <p:grpSp>
        <p:nvGrpSpPr>
          <p:cNvPr id="3" name="Group 2"/>
          <p:cNvGrpSpPr/>
          <p:nvPr/>
        </p:nvGrpSpPr>
        <p:grpSpPr>
          <a:xfrm>
            <a:off x="7489558" y="11658600"/>
            <a:ext cx="5021580" cy="3474720"/>
            <a:chOff x="914400" y="14394180"/>
            <a:chExt cx="5021580" cy="347472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48" t="2143" r="3109" b="3809"/>
            <a:stretch/>
          </p:blipFill>
          <p:spPr bwMode="auto">
            <a:xfrm>
              <a:off x="914400" y="14394180"/>
              <a:ext cx="5021580" cy="3009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1676400" y="17259300"/>
              <a:ext cx="34290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Top View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121088" y="12414250"/>
            <a:ext cx="6294120" cy="2705100"/>
            <a:chOff x="6172200" y="13335000"/>
            <a:chExt cx="6294120" cy="27051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" b="3082"/>
            <a:stretch/>
          </p:blipFill>
          <p:spPr bwMode="auto">
            <a:xfrm>
              <a:off x="6172200" y="13335000"/>
              <a:ext cx="6294120" cy="2209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Rectangle 24"/>
            <p:cNvSpPr/>
            <p:nvPr/>
          </p:nvSpPr>
          <p:spPr>
            <a:xfrm>
              <a:off x="7471410" y="15430500"/>
              <a:ext cx="34290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Side View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208083" y="20361793"/>
            <a:ext cx="5992241" cy="4618722"/>
            <a:chOff x="1123950" y="27165902"/>
            <a:chExt cx="6729866" cy="533339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66" t="29104" r="22773" b="9159"/>
            <a:stretch/>
          </p:blipFill>
          <p:spPr>
            <a:xfrm rot="11887508">
              <a:off x="1405491" y="27165902"/>
              <a:ext cx="5440590" cy="2604312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88" t="29019" r="10000" b="23297"/>
            <a:stretch/>
          </p:blipFill>
          <p:spPr>
            <a:xfrm>
              <a:off x="1123950" y="30251400"/>
              <a:ext cx="6729866" cy="2247900"/>
            </a:xfrm>
            <a:prstGeom prst="rect">
              <a:avLst/>
            </a:prstGeom>
          </p:spPr>
        </p:pic>
        <p:sp>
          <p:nvSpPr>
            <p:cNvPr id="6" name="Down Arrow 5"/>
            <p:cNvSpPr/>
            <p:nvPr/>
          </p:nvSpPr>
          <p:spPr>
            <a:xfrm>
              <a:off x="4036602" y="29489400"/>
              <a:ext cx="826067" cy="1043416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200758" y="19020965"/>
            <a:ext cx="41690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itchFamily="34" charset="0"/>
              <a:buChar char="•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CB-PDMS strain gauge is screen patterned onto a PDMS substrate.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Substrates are bonded together for waterproofing.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66810" y="18999200"/>
            <a:ext cx="4899658" cy="1086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</a:pPr>
            <a:r>
              <a:rPr lang="en-US" sz="4400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Fabrication</a:t>
            </a:r>
          </a:p>
        </p:txBody>
      </p:sp>
      <p:pic>
        <p:nvPicPr>
          <p:cNvPr id="29" name="Content Placeholder 28"/>
          <p:cNvPicPr>
            <a:picLocks noGrp="1" noChangeAspect="1"/>
          </p:cNvPicPr>
          <p:nvPr>
            <p:ph idx="1"/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6" t="3758" r="8940" b="5128"/>
          <a:stretch/>
        </p:blipFill>
        <p:spPr>
          <a:xfrm>
            <a:off x="1083310" y="26577247"/>
            <a:ext cx="6940035" cy="3915680"/>
          </a:xfrm>
        </p:spPr>
      </p:pic>
      <p:sp>
        <p:nvSpPr>
          <p:cNvPr id="35" name="Rectangle 34"/>
          <p:cNvSpPr/>
          <p:nvPr/>
        </p:nvSpPr>
        <p:spPr>
          <a:xfrm>
            <a:off x="1157670" y="25256447"/>
            <a:ext cx="4203000" cy="1086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</a:pPr>
            <a:r>
              <a:rPr lang="en-US" sz="44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Kayak Testing</a:t>
            </a:r>
            <a:endParaRPr lang="en-US" sz="4400" b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Arial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03321" y="26348647"/>
            <a:ext cx="601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Commercial Sensors (Reference) 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679521" y="28390807"/>
            <a:ext cx="601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MEMS Sensor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93436" y="26272447"/>
            <a:ext cx="42291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When mounted on the side of a kayak for open-water tests, the pressure response of the  MEMS sensor is similar to that of a somewhat-nearby reference sensor.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05510" y="30738757"/>
            <a:ext cx="3606111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endParaRPr lang="en-US" sz="4400" b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64276" y="31623000"/>
            <a:ext cx="12188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Sensor is functional in an uncontrolled environment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Sensor can be mounted on a doubly-curved surface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Sensor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esolution is ≈ 10 Pa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Array power dissipation is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≈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36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 per sensor</a:t>
            </a:r>
          </a:p>
          <a:p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30523" y="6070600"/>
            <a:ext cx="36636077" cy="381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Motivation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SG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SG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 effort to improve the environmental awareness of maritime devices, MEMS </a:t>
            </a:r>
            <a:r>
              <a:rPr lang="en-SG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(Microelectromechanical System) pressure </a:t>
            </a:r>
            <a:r>
              <a:rPr lang="en-SG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sensor arrays </a:t>
            </a:r>
            <a:r>
              <a:rPr lang="en-SG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based on flexible 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polydimethylsiloxane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PDMS), </a:t>
            </a:r>
            <a:r>
              <a:rPr lang="en-SG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SG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iquid </a:t>
            </a:r>
            <a:r>
              <a:rPr lang="en-SG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crystal polymer (LCP) and LCP/PDMS substrates are being developed for use </a:t>
            </a:r>
            <a:r>
              <a:rPr lang="en-SG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autonomous underwater vehicles (AUVs).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These sensors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can guide an AUV to navigate in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dark, unsteady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cluttered environment where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sonar and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vision-based systems fail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Microfabricated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pressure sensor arrays offer a unique advantage of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low-power passive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sensing while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low foot-print and flexible backing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make them conveniently mounted on the streamlined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bodies of underwater vehicles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These MEMS arrays have individual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sensors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that closely mimic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biological </a:t>
            </a:r>
            <a:r>
              <a:rPr lang="en-US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neuromasts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on the body of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many fish. For instance,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blind cave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fish, </a:t>
            </a:r>
            <a:r>
              <a:rPr lang="en-US" sz="36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Astyanax</a:t>
            </a:r>
            <a:r>
              <a:rPr lang="en-US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mexicanus</a:t>
            </a:r>
            <a:r>
              <a:rPr lang="en-US" sz="3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fasciatus</a:t>
            </a:r>
            <a:r>
              <a:rPr lang="en-US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swims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adeptly by solely relying on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lateral-line </a:t>
            </a:r>
            <a:r>
              <a:rPr lang="en-US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neuromasts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 generate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hydrodynamic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images of its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surroundings. Although the lateral-line sensory system has no equivalent in current underwater vehicle detection systems, the goal of this work focuses on developing an ideal artificial lateral-line system by employing an array of MEMS flow sensors. </a:t>
            </a:r>
            <a:endParaRPr lang="en-SG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3408282" y="14493576"/>
            <a:ext cx="4899658" cy="1086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</a:pPr>
            <a:r>
              <a:rPr lang="en-US" sz="4400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Fabrication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3335000" y="15971964"/>
            <a:ext cx="5486400" cy="5131389"/>
            <a:chOff x="13335000" y="15087600"/>
            <a:chExt cx="5486400" cy="5131389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0" y="15087600"/>
              <a:ext cx="5486400" cy="4023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13360400" y="19110903"/>
              <a:ext cx="5413118" cy="11080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Backside of PCB sensor array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202400" y="15971964"/>
            <a:ext cx="5684362" cy="5182778"/>
            <a:chOff x="19202400" y="15087600"/>
            <a:chExt cx="5684362" cy="5182778"/>
          </a:xfrm>
        </p:grpSpPr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2400" y="15087600"/>
              <a:ext cx="5684362" cy="4061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Rectangle 43"/>
            <p:cNvSpPr/>
            <p:nvPr/>
          </p:nvSpPr>
          <p:spPr>
            <a:xfrm>
              <a:off x="19248561" y="19162292"/>
              <a:ext cx="5413118" cy="11080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Front of PCB sensor array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13253340" y="21184014"/>
            <a:ext cx="10109200" cy="1086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</a:pPr>
            <a:r>
              <a:rPr lang="en-US" sz="44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Kayak Testing: Commercial vs. MEMS</a:t>
            </a:r>
            <a:endParaRPr lang="en-US" sz="4400" b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Arial" charset="0"/>
              <a:cs typeface="Times New Roman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312535" y="26601765"/>
            <a:ext cx="5510520" cy="4669048"/>
            <a:chOff x="13262998" y="26960799"/>
            <a:chExt cx="5510520" cy="4669048"/>
          </a:xfrm>
        </p:grpSpPr>
        <p:pic>
          <p:nvPicPr>
            <p:cNvPr id="47" name="Picture 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62998" y="26960799"/>
              <a:ext cx="5486400" cy="34785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3" name="Rectangle 52"/>
            <p:cNvSpPr/>
            <p:nvPr/>
          </p:nvSpPr>
          <p:spPr>
            <a:xfrm>
              <a:off x="13360400" y="30521761"/>
              <a:ext cx="5413118" cy="11080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Pitching Test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8636753" y="26497402"/>
            <a:ext cx="5907102" cy="4795398"/>
            <a:chOff x="19016100" y="26948749"/>
            <a:chExt cx="5907102" cy="4795398"/>
          </a:xfrm>
        </p:grpSpPr>
        <p:pic>
          <p:nvPicPr>
            <p:cNvPr id="48" name="Picture 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6100" y="26948749"/>
              <a:ext cx="5907102" cy="3654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4" name="Rectangle 53"/>
            <p:cNvSpPr/>
            <p:nvPr/>
          </p:nvSpPr>
          <p:spPr>
            <a:xfrm>
              <a:off x="19261822" y="30636061"/>
              <a:ext cx="5413118" cy="11080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Power Spectrum of </a:t>
              </a:r>
            </a:p>
            <a:p>
              <a:pPr algn="ctr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Pitching Test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6207472" y="15367002"/>
            <a:ext cx="10946169" cy="3993737"/>
            <a:chOff x="26187400" y="15385997"/>
            <a:chExt cx="10946169" cy="4265299"/>
          </a:xfrm>
        </p:grpSpPr>
        <p:pic>
          <p:nvPicPr>
            <p:cNvPr id="57" name="Picture 4" descr="C:\Users\AdminNUS\Desktop\Blind Cave fish.JPG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6" t="11866" b="2322"/>
            <a:stretch/>
          </p:blipFill>
          <p:spPr bwMode="auto">
            <a:xfrm>
              <a:off x="27271124" y="15385997"/>
              <a:ext cx="8923875" cy="2550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8" name="Rectangle 57"/>
            <p:cNvSpPr/>
            <p:nvPr/>
          </p:nvSpPr>
          <p:spPr>
            <a:xfrm>
              <a:off x="26187400" y="17936157"/>
              <a:ext cx="10946169" cy="1715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 photograph of blind cave fish - Astyanax mexicanus fasciatus</a:t>
              </a:r>
              <a:r>
                <a:rPr lang="en-US" sz="32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lang="en-US" sz="32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Due to survival in dark  deep  </a:t>
              </a:r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caves, </a:t>
              </a:r>
              <a:r>
                <a:rPr lang="en-US" sz="3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this fish developed an atrophied eye and pale pink skin.</a:t>
              </a: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25874456" y="19456400"/>
            <a:ext cx="8564466" cy="85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</a:pPr>
            <a:r>
              <a:rPr lang="en-US" sz="44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Biomimetic Sensor Design</a:t>
            </a:r>
            <a:endParaRPr lang="en-US" sz="4400" b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Arial" charset="0"/>
              <a:cs typeface="Times New Roman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5971500" y="20367625"/>
            <a:ext cx="11582400" cy="5692775"/>
            <a:chOff x="25869900" y="21064657"/>
            <a:chExt cx="11582400" cy="5692775"/>
          </a:xfrm>
        </p:grpSpPr>
        <p:grpSp>
          <p:nvGrpSpPr>
            <p:cNvPr id="60" name="Group 6"/>
            <p:cNvGrpSpPr>
              <a:grpSpLocks/>
            </p:cNvGrpSpPr>
            <p:nvPr/>
          </p:nvGrpSpPr>
          <p:grpSpPr bwMode="auto">
            <a:xfrm>
              <a:off x="25869900" y="21064657"/>
              <a:ext cx="11582400" cy="4265041"/>
              <a:chOff x="314425" y="474749"/>
              <a:chExt cx="7765367" cy="2878051"/>
            </a:xfrm>
          </p:grpSpPr>
          <p:grpSp>
            <p:nvGrpSpPr>
              <p:cNvPr id="61" name="Group 4"/>
              <p:cNvGrpSpPr>
                <a:grpSpLocks/>
              </p:cNvGrpSpPr>
              <p:nvPr/>
            </p:nvGrpSpPr>
            <p:grpSpPr bwMode="auto">
              <a:xfrm>
                <a:off x="314425" y="474749"/>
                <a:ext cx="1295400" cy="2571750"/>
                <a:chOff x="847825" y="246149"/>
                <a:chExt cx="1295400" cy="2571750"/>
              </a:xfrm>
            </p:grpSpPr>
            <p:pic>
              <p:nvPicPr>
                <p:cNvPr id="102" name="Picture 59"/>
                <p:cNvPicPr>
                  <a:picLocks noChangeAspect="1" noChangeArrowheads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7825" y="246149"/>
                  <a:ext cx="1295400" cy="25717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103" name="Group 3"/>
                <p:cNvGrpSpPr>
                  <a:grpSpLocks/>
                </p:cNvGrpSpPr>
                <p:nvPr/>
              </p:nvGrpSpPr>
              <p:grpSpPr bwMode="auto">
                <a:xfrm>
                  <a:off x="1244868" y="1566210"/>
                  <a:ext cx="784460" cy="664434"/>
                  <a:chOff x="1244868" y="1566210"/>
                  <a:chExt cx="784460" cy="664434"/>
                </a:xfrm>
              </p:grpSpPr>
              <p:sp>
                <p:nvSpPr>
                  <p:cNvPr id="104" name="Rectangle 103"/>
                  <p:cNvSpPr/>
                  <p:nvPr/>
                </p:nvSpPr>
                <p:spPr bwMode="auto">
                  <a:xfrm>
                    <a:off x="1244867" y="1565736"/>
                    <a:ext cx="228299" cy="542004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solidFill>
                      <a:srgbClr val="FF99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05" name="Rectangle 104"/>
                  <p:cNvSpPr/>
                  <p:nvPr/>
                </p:nvSpPr>
                <p:spPr bwMode="auto">
                  <a:xfrm>
                    <a:off x="1800726" y="1689293"/>
                    <a:ext cx="228299" cy="542003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solidFill>
                      <a:srgbClr val="FF99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</p:grpSp>
          <p:cxnSp>
            <p:nvCxnSpPr>
              <p:cNvPr id="62" name="Straight Arrow Connector 61"/>
              <p:cNvCxnSpPr/>
              <p:nvPr/>
            </p:nvCxnSpPr>
            <p:spPr bwMode="auto">
              <a:xfrm>
                <a:off x="1381476" y="1222680"/>
                <a:ext cx="288848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 bwMode="auto">
              <a:xfrm>
                <a:off x="1814914" y="1558755"/>
                <a:ext cx="2254868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 bwMode="auto">
              <a:xfrm>
                <a:off x="1584960" y="2170145"/>
                <a:ext cx="1904148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18"/>
              <p:cNvSpPr txBox="1">
                <a:spLocks noChangeArrowheads="1"/>
              </p:cNvSpPr>
              <p:nvPr/>
            </p:nvSpPr>
            <p:spPr bwMode="auto">
              <a:xfrm>
                <a:off x="1949239" y="886107"/>
                <a:ext cx="2057834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25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Standing structure</a:t>
                </a:r>
                <a:endParaRPr lang="en-US" sz="25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6" name="TextBox 18"/>
              <p:cNvSpPr txBox="1">
                <a:spLocks noChangeArrowheads="1"/>
              </p:cNvSpPr>
              <p:nvPr/>
            </p:nvSpPr>
            <p:spPr bwMode="auto">
              <a:xfrm>
                <a:off x="1893920" y="1281887"/>
                <a:ext cx="2124381" cy="32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25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Sensing membrane</a:t>
                </a:r>
                <a:endParaRPr lang="en-US" sz="25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" name="TextBox 18"/>
              <p:cNvSpPr txBox="1">
                <a:spLocks noChangeArrowheads="1"/>
              </p:cNvSpPr>
              <p:nvPr/>
            </p:nvSpPr>
            <p:spPr bwMode="auto">
              <a:xfrm>
                <a:off x="3606165" y="2319338"/>
                <a:ext cx="144399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Sensing element</a:t>
                </a:r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68" name="Group 31"/>
              <p:cNvGrpSpPr>
                <a:grpSpLocks/>
              </p:cNvGrpSpPr>
              <p:nvPr/>
            </p:nvGrpSpPr>
            <p:grpSpPr bwMode="auto">
              <a:xfrm>
                <a:off x="2306855" y="1018399"/>
                <a:ext cx="5772937" cy="2334401"/>
                <a:chOff x="-1159416" y="356104"/>
                <a:chExt cx="12133122" cy="3288824"/>
              </a:xfrm>
            </p:grpSpPr>
            <p:grpSp>
              <p:nvGrpSpPr>
                <p:cNvPr id="73" name="Group 32"/>
                <p:cNvGrpSpPr>
                  <a:grpSpLocks/>
                </p:cNvGrpSpPr>
                <p:nvPr/>
              </p:nvGrpSpPr>
              <p:grpSpPr bwMode="auto">
                <a:xfrm>
                  <a:off x="-1159416" y="356104"/>
                  <a:ext cx="12133122" cy="3288824"/>
                  <a:chOff x="-1159416" y="356104"/>
                  <a:chExt cx="12133122" cy="3288824"/>
                </a:xfrm>
              </p:grpSpPr>
              <p:sp>
                <p:nvSpPr>
                  <p:cNvPr id="75" name="Text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11884" y="632253"/>
                    <a:ext cx="5361822" cy="3786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25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SU-8 standing structure</a:t>
                    </a:r>
                    <a:endParaRPr lang="en-US" sz="25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76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-1159416" y="356104"/>
                    <a:ext cx="11918376" cy="3288824"/>
                    <a:chOff x="-1159416" y="356104"/>
                    <a:chExt cx="11918376" cy="3288824"/>
                  </a:xfrm>
                </p:grpSpPr>
                <p:grpSp>
                  <p:nvGrpSpPr>
                    <p:cNvPr id="77" name="Group 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-1159416" y="402523"/>
                      <a:ext cx="11918376" cy="3242405"/>
                      <a:chOff x="-1159416" y="402523"/>
                      <a:chExt cx="11918376" cy="3242405"/>
                    </a:xfrm>
                  </p:grpSpPr>
                  <p:grpSp>
                    <p:nvGrpSpPr>
                      <p:cNvPr id="80" name="Group 3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-1159416" y="1401789"/>
                        <a:ext cx="11918376" cy="2243139"/>
                        <a:chOff x="-1159416" y="1401788"/>
                        <a:chExt cx="11918376" cy="2243139"/>
                      </a:xfrm>
                    </p:grpSpPr>
                    <p:sp>
                      <p:nvSpPr>
                        <p:cNvPr id="83" name="TextBox 36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-1159416" y="1616528"/>
                          <a:ext cx="1549421" cy="3881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9pPr>
                        </a:lstStyle>
                        <a:p>
                          <a:pPr eaLnBrk="1" hangingPunct="1"/>
                          <a:r>
                            <a:rPr lang="en-US" sz="2500" dirty="0">
                              <a:solidFill>
                                <a:srgbClr val="00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25µm</a:t>
                          </a:r>
                          <a:endParaRPr lang="en-US" sz="25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84" name="Rectangle 83"/>
                        <p:cNvSpPr/>
                        <p:nvPr/>
                      </p:nvSpPr>
                      <p:spPr bwMode="auto">
                        <a:xfrm>
                          <a:off x="1554834" y="2196637"/>
                          <a:ext cx="1296909" cy="144597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  <a:ln w="9525" cap="flat" cmpd="sng" algn="ctr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defRPr/>
                          </a:pPr>
                          <a:r>
                            <a:rPr lang="en-US" sz="1100">
                              <a:latin typeface="Calibri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en-US" sz="1100"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85" name="Rectangle 84"/>
                        <p:cNvSpPr/>
                        <p:nvPr/>
                      </p:nvSpPr>
                      <p:spPr bwMode="auto">
                        <a:xfrm>
                          <a:off x="4451150" y="2196637"/>
                          <a:ext cx="1373405" cy="144597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  <a:ln w="9525" cap="flat" cmpd="sng" algn="ctr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defRPr/>
                          </a:pPr>
                          <a:r>
                            <a:rPr lang="en-US" sz="1100">
                              <a:latin typeface="Calibri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en-US" sz="1100"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86" name="Rectangle 4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55812" y="1814540"/>
                          <a:ext cx="4267200" cy="304800"/>
                        </a:xfrm>
                        <a:prstGeom prst="rect">
                          <a:avLst/>
                        </a:prstGeom>
                        <a:solidFill>
                          <a:srgbClr val="0000CC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latin typeface="Calibri" pitchFamily="34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100">
                            <a:latin typeface="Calibri" pitchFamily="34" charset="0"/>
                            <a:ea typeface="Calibri" pitchFamily="34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87" name="Rectangle 86"/>
                        <p:cNvSpPr/>
                        <p:nvPr/>
                      </p:nvSpPr>
                      <p:spPr bwMode="auto">
                        <a:xfrm>
                          <a:off x="1554834" y="2120045"/>
                          <a:ext cx="4269722" cy="76592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defRPr/>
                          </a:pPr>
                          <a:r>
                            <a:rPr lang="en-US" sz="1100">
                              <a:latin typeface="Calibri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en-US" sz="1100"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88" name="Rectangle 4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622612" y="1662140"/>
                          <a:ext cx="685800" cy="15240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latin typeface="Calibri" pitchFamily="34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100">
                            <a:latin typeface="Calibri" pitchFamily="34" charset="0"/>
                            <a:ea typeface="Calibri" pitchFamily="34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89" name="Rectangle 4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18012" y="1662140"/>
                          <a:ext cx="685800" cy="152400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latin typeface="Calibri" pitchFamily="34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100">
                            <a:latin typeface="Calibri" pitchFamily="34" charset="0"/>
                            <a:ea typeface="Calibri" pitchFamily="34" charset="0"/>
                            <a:cs typeface="Times New Roman" pitchFamily="18" charset="0"/>
                          </a:endParaRPr>
                        </a:p>
                      </p:txBody>
                    </p:sp>
                    <p:cxnSp>
                      <p:nvCxnSpPr>
                        <p:cNvPr id="90" name="Straight Arrow Connector 50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4680012" y="1660552"/>
                          <a:ext cx="1676400" cy="3175"/>
                        </a:xfrm>
                        <a:prstGeom prst="straightConnector1">
                          <a:avLst/>
                        </a:prstGeom>
                        <a:noFill/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 type="arrow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91" name="TextBox 18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356411" y="1401788"/>
                          <a:ext cx="4402549" cy="507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9pPr>
                        </a:lstStyle>
                        <a:p>
                          <a:pPr eaLnBrk="1" hangingPunct="1"/>
                          <a:r>
                            <a:rPr lang="en-US" sz="2500" dirty="0">
                              <a:solidFill>
                                <a:srgbClr val="00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Au strain gauge</a:t>
                          </a:r>
                          <a:endParaRPr lang="en-US" sz="25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92" name="TextBox 19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355926" y="1739898"/>
                          <a:ext cx="2295909" cy="3865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9pPr>
                        </a:lstStyle>
                        <a:p>
                          <a:pPr eaLnBrk="1" hangingPunct="1"/>
                          <a:r>
                            <a:rPr lang="en-US" sz="2500" dirty="0">
                              <a:solidFill>
                                <a:srgbClr val="00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LCP</a:t>
                          </a:r>
                          <a:endParaRPr lang="en-US" sz="25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93" name="TextBox 2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831794" y="2543203"/>
                          <a:ext cx="1752624" cy="5588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9pPr>
                        </a:lstStyle>
                        <a:p>
                          <a:pPr eaLnBrk="1" hangingPunct="1"/>
                          <a:r>
                            <a:rPr lang="en-US" sz="1200">
                              <a:solidFill>
                                <a:srgbClr val="00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Si</a:t>
                          </a:r>
                          <a:endParaRPr lang="en-US" sz="120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94" name="TextBox 2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936557" y="2500340"/>
                          <a:ext cx="1752624" cy="4923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9pPr>
                        </a:lstStyle>
                        <a:p>
                          <a:pPr eaLnBrk="1" hangingPunct="1"/>
                          <a:r>
                            <a:rPr lang="en-US" sz="1200">
                              <a:solidFill>
                                <a:srgbClr val="00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Si</a:t>
                          </a:r>
                          <a:endParaRPr lang="en-US" sz="120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95" name="Rectangle 5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927412" y="2119340"/>
                          <a:ext cx="1524000" cy="533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latin typeface="Calibri" pitchFamily="34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100">
                            <a:latin typeface="Calibri" pitchFamily="34" charset="0"/>
                            <a:ea typeface="Calibri" pitchFamily="34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96" name="Rectangle 5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51212" y="2119340"/>
                          <a:ext cx="1600200" cy="762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latin typeface="Calibri" pitchFamily="34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100">
                            <a:latin typeface="Calibri" pitchFamily="34" charset="0"/>
                            <a:ea typeface="Calibri" pitchFamily="34" charset="0"/>
                            <a:cs typeface="Times New Roman" pitchFamily="18" charset="0"/>
                          </a:endParaRPr>
                        </a:p>
                      </p:txBody>
                    </p:sp>
                    <p:cxnSp>
                      <p:nvCxnSpPr>
                        <p:cNvPr id="97" name="Straight Arrow Connector 58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rot="5400000">
                          <a:off x="755713" y="2919439"/>
                          <a:ext cx="1447800" cy="3175"/>
                        </a:xfrm>
                        <a:prstGeom prst="straightConnector1">
                          <a:avLst/>
                        </a:prstGeom>
                        <a:noFill/>
                        <a:ln w="9525" algn="ctr">
                          <a:solidFill>
                            <a:schemeClr val="tx1"/>
                          </a:solidFill>
                          <a:round/>
                          <a:headEnd type="arrow" w="med" len="med"/>
                          <a:tailEnd type="arrow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98" name="Straight Arrow Connector 59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rot="5400000">
                          <a:off x="1327213" y="1966939"/>
                          <a:ext cx="304800" cy="3175"/>
                        </a:xfrm>
                        <a:prstGeom prst="straightConnector1">
                          <a:avLst/>
                        </a:prstGeom>
                        <a:noFill/>
                        <a:ln w="9525" algn="ctr">
                          <a:solidFill>
                            <a:schemeClr val="tx1"/>
                          </a:solidFill>
                          <a:round/>
                          <a:headEnd type="arrow" w="med" len="med"/>
                          <a:tailEnd type="arrow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99" name="Straight Arrow Connector 60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rot="5400000">
                          <a:off x="2430525" y="1700240"/>
                          <a:ext cx="230187" cy="1587"/>
                        </a:xfrm>
                        <a:prstGeom prst="straightConnector1">
                          <a:avLst/>
                        </a:prstGeom>
                        <a:noFill/>
                        <a:ln w="9525" algn="ctr">
                          <a:solidFill>
                            <a:schemeClr val="tx1"/>
                          </a:solidFill>
                          <a:round/>
                          <a:headEnd type="arrow" w="med" len="med"/>
                          <a:tailEnd type="arrow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100" name="TextBox 35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-10351" y="2703170"/>
                          <a:ext cx="1964743" cy="4416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charset="0"/>
                              <a:cs typeface="Arial" charset="0"/>
                            </a:defRPr>
                          </a:lvl9pPr>
                        </a:lstStyle>
                        <a:p>
                          <a:pPr eaLnBrk="1" hangingPunct="1"/>
                          <a:r>
                            <a:rPr lang="en-US" sz="2500" dirty="0">
                              <a:solidFill>
                                <a:srgbClr val="00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a:t>300µm</a:t>
                          </a:r>
                          <a:endParaRPr lang="en-US" sz="25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cxnSp>
                      <p:nvCxnSpPr>
                        <p:cNvPr id="101" name="Straight Arrow Connector 64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5823012" y="1966939"/>
                          <a:ext cx="533400" cy="1588"/>
                        </a:xfrm>
                        <a:prstGeom prst="straightConnector1">
                          <a:avLst/>
                        </a:prstGeom>
                        <a:noFill/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 type="arrow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</p:grpSp>
                  <p:sp>
                    <p:nvSpPr>
                      <p:cNvPr id="81" name="Rounded Rectangle 80"/>
                      <p:cNvSpPr/>
                      <p:nvPr/>
                    </p:nvSpPr>
                    <p:spPr>
                      <a:xfrm>
                        <a:off x="3519322" y="402523"/>
                        <a:ext cx="212096" cy="1429722"/>
                      </a:xfrm>
                      <a:prstGeom prst="round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>
                          <a:lnSpc>
                            <a:spcPct val="115000"/>
                          </a:lnSpc>
                          <a:spcBef>
                            <a:spcPts val="0"/>
                          </a:spcBef>
                          <a:spcAft>
                            <a:spcPts val="1000"/>
                          </a:spcAft>
                          <a:defRPr/>
                        </a:pPr>
                        <a:r>
                          <a:rPr lang="en-US" sz="1100">
                            <a:ea typeface="Times New Roman"/>
                            <a:cs typeface="Times New Roman"/>
                          </a:rPr>
                          <a:t> </a:t>
                        </a:r>
                        <a:endParaRPr lang="en-US" sz="1100">
                          <a:ea typeface="Calibri"/>
                          <a:cs typeface="Times New Roman"/>
                        </a:endParaRPr>
                      </a:p>
                    </p:txBody>
                  </p:sp>
                  <p:cxnSp>
                    <p:nvCxnSpPr>
                      <p:cNvPr id="82" name="Straight Arrow Connector 81"/>
                      <p:cNvCxnSpPr/>
                      <p:nvPr/>
                    </p:nvCxnSpPr>
                    <p:spPr>
                      <a:xfrm flipV="1">
                        <a:off x="3773142" y="840118"/>
                        <a:ext cx="1364711" cy="1"/>
                      </a:xfrm>
                      <a:prstGeom prst="straightConnector1">
                        <a:avLst/>
                      </a:prstGeom>
                      <a:ln w="2540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78" name="Straight Arrow Connector 77"/>
                    <p:cNvCxnSpPr/>
                    <p:nvPr/>
                  </p:nvCxnSpPr>
                  <p:spPr>
                    <a:xfrm>
                      <a:off x="4134747" y="356104"/>
                      <a:ext cx="1641131" cy="2320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9" name="Flowchart: Delay 78"/>
                    <p:cNvSpPr/>
                    <p:nvPr/>
                  </p:nvSpPr>
                  <p:spPr>
                    <a:xfrm>
                      <a:off x="2645265" y="644528"/>
                      <a:ext cx="2000264" cy="328631"/>
                    </a:xfrm>
                    <a:prstGeom prst="flowChartDelay">
                      <a:avLst/>
                    </a:prstGeom>
                    <a:solidFill>
                      <a:schemeClr val="accent1">
                        <a:alpha val="64000"/>
                      </a:schemeClr>
                    </a:solidFill>
                    <a:scene3d>
                      <a:camera prst="orthographicFront">
                        <a:rot lat="0" lon="0" rev="540000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defRPr/>
                      </a:pPr>
                      <a:r>
                        <a:rPr lang="en-US" sz="1100"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a typeface="Calibri"/>
                        <a:cs typeface="Times New Roman"/>
                      </a:endParaRPr>
                    </a:p>
                  </p:txBody>
                </p:sp>
              </p:grpSp>
            </p:grpSp>
            <p:sp>
              <p:nvSpPr>
                <p:cNvPr id="74" name="Rectangle 73"/>
                <p:cNvSpPr/>
                <p:nvPr/>
              </p:nvSpPr>
              <p:spPr>
                <a:xfrm>
                  <a:off x="2625741" y="1676739"/>
                  <a:ext cx="716256" cy="14390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defRPr/>
                  </a:pPr>
                  <a:r>
                    <a:rPr lang="en-US" sz="1100"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69" name="TextBox 38"/>
              <p:cNvSpPr txBox="1">
                <a:spLocks noChangeArrowheads="1"/>
              </p:cNvSpPr>
              <p:nvPr/>
            </p:nvSpPr>
            <p:spPr bwMode="auto">
              <a:xfrm>
                <a:off x="5679440" y="854075"/>
                <a:ext cx="1940560" cy="3187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25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Hydrogel </a:t>
                </a:r>
                <a:r>
                  <a:rPr lang="en-US" sz="25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cupula</a:t>
                </a:r>
                <a:endParaRPr lang="en-US" sz="25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70" name="Straight Arrow Connector 69"/>
              <p:cNvCxnSpPr/>
              <p:nvPr/>
            </p:nvCxnSpPr>
            <p:spPr bwMode="auto">
              <a:xfrm>
                <a:off x="4033386" y="1558755"/>
                <a:ext cx="0" cy="33278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>
                <a:endCxn id="105" idx="3"/>
              </p:cNvCxnSpPr>
              <p:nvPr/>
            </p:nvCxnSpPr>
            <p:spPr bwMode="auto">
              <a:xfrm flipH="1">
                <a:off x="1495625" y="1558755"/>
                <a:ext cx="365610" cy="62931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/>
              <p:cNvSpPr/>
              <p:nvPr/>
            </p:nvSpPr>
            <p:spPr bwMode="auto">
              <a:xfrm>
                <a:off x="711467" y="2173244"/>
                <a:ext cx="228299" cy="542003"/>
              </a:xfrm>
              <a:prstGeom prst="rect">
                <a:avLst/>
              </a:prstGeom>
              <a:solidFill>
                <a:srgbClr val="FF9933"/>
              </a:solidFill>
              <a:ln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07" name="Rectangle 106"/>
            <p:cNvSpPr/>
            <p:nvPr/>
          </p:nvSpPr>
          <p:spPr>
            <a:xfrm>
              <a:off x="26219495" y="25274495"/>
              <a:ext cx="10934146" cy="14829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3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An analogy between biological superficial </a:t>
              </a:r>
              <a:r>
                <a:rPr lang="en-US" sz="3200" b="1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neuromast</a:t>
              </a:r>
              <a:r>
                <a:rPr lang="en-US" sz="3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and an artificial MEMS </a:t>
              </a:r>
              <a:r>
                <a:rPr lang="en-US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neuromast</a:t>
              </a:r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6411305" y="25958800"/>
            <a:ext cx="10691535" cy="5371362"/>
            <a:chOff x="26411305" y="27503425"/>
            <a:chExt cx="10691535" cy="5371362"/>
          </a:xfrm>
        </p:grpSpPr>
        <p:pic>
          <p:nvPicPr>
            <p:cNvPr id="108" name="Picture 6" descr="C:\Users\AdminNUS\Desktop\Phd Results\Pictures\SEM images\SU-8 structure\Good ones\stndanl2.bmp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27702" y="27503425"/>
              <a:ext cx="5866076" cy="3758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" name="Rectangle 109"/>
            <p:cNvSpPr/>
            <p:nvPr/>
          </p:nvSpPr>
          <p:spPr>
            <a:xfrm>
              <a:off x="26411305" y="31249187"/>
              <a:ext cx="10691535" cy="1625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3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SEM image of SU-8 pillar on Si membrane. A </a:t>
              </a:r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circuit </a:t>
              </a:r>
              <a:r>
                <a:rPr lang="en-US" sz="3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is  patterned on diaphragm using metal strain </a:t>
              </a:r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gauges.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Subtitle 14"/>
          <p:cNvSpPr>
            <a:spLocks noGrp="1"/>
          </p:cNvSpPr>
          <p:nvPr>
            <p:ph type="subTitle" idx="16"/>
          </p:nvPr>
        </p:nvSpPr>
        <p:spPr>
          <a:xfrm>
            <a:off x="5235888" y="3810000"/>
            <a:ext cx="25118443" cy="2057400"/>
          </a:xfrm>
          <a:noFill/>
        </p:spPr>
        <p:txBody>
          <a:bodyPr>
            <a:noAutofit/>
          </a:bodyPr>
          <a:lstStyle/>
          <a:p>
            <a:r>
              <a:rPr lang="en-US" sz="4200" b="1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Mohsen </a:t>
            </a:r>
            <a:r>
              <a:rPr lang="en-US" sz="4200" b="1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Asadnia</a:t>
            </a:r>
            <a:r>
              <a:rPr lang="en-US" sz="4200" b="1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‎</a:t>
            </a:r>
            <a:r>
              <a:rPr lang="en-US" sz="4200" b="1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(</a:t>
            </a:r>
            <a:r>
              <a:rPr lang="en-US" sz="4200" b="1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NTU), Ajay </a:t>
            </a:r>
            <a:r>
              <a:rPr lang="en-US" sz="4200" b="1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Kottapalli</a:t>
            </a:r>
            <a:r>
              <a:rPr lang="en-US" sz="4200" b="1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(NTU), </a:t>
            </a:r>
            <a:r>
              <a:rPr lang="en-US" sz="4200" b="1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Chee</a:t>
            </a:r>
            <a:r>
              <a:rPr lang="en-US" sz="4200" b="1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Wee Tan (NTU), </a:t>
            </a:r>
            <a:r>
              <a:rPr lang="en-US" sz="4200" b="1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Mun</a:t>
            </a:r>
            <a:r>
              <a:rPr lang="en-US" sz="4200" b="1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4200" b="1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Ee</a:t>
            </a:r>
            <a:r>
              <a:rPr lang="en-US" sz="4200" b="1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(Mandy) Woo (MIT), </a:t>
            </a:r>
          </a:p>
          <a:p>
            <a:r>
              <a:rPr lang="en-US" sz="4200" b="1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Prof. Jeffrey Lang (MIT), Prof. </a:t>
            </a:r>
            <a:r>
              <a:rPr lang="en-US" sz="4200" b="1" dirty="0" err="1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Jianmin</a:t>
            </a:r>
            <a:r>
              <a:rPr lang="en-US" sz="4200" b="1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Miao </a:t>
            </a:r>
            <a:r>
              <a:rPr lang="en-US" sz="4200" b="1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(NTU), Prof. Michael </a:t>
            </a:r>
            <a:r>
              <a:rPr lang="en-US" sz="4200" b="1" dirty="0" err="1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Triantafyllou</a:t>
            </a:r>
            <a:r>
              <a:rPr lang="en-US" sz="4200" b="1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(MIT)</a:t>
            </a:r>
          </a:p>
          <a:p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3648466" y="31623000"/>
            <a:ext cx="108953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During the pool test, results show that the MEMS sensors were able to generate the same output signals as the commercial sensors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3" name="Picture 112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9" t="15009" b="14026"/>
          <a:stretch/>
        </p:blipFill>
        <p:spPr>
          <a:xfrm>
            <a:off x="19202400" y="23023981"/>
            <a:ext cx="3958762" cy="2244793"/>
          </a:xfrm>
          <a:prstGeom prst="rect">
            <a:avLst/>
          </a:prstGeom>
        </p:spPr>
      </p:pic>
      <p:sp>
        <p:nvSpPr>
          <p:cNvPr id="114" name="Rectangle 113"/>
          <p:cNvSpPr/>
          <p:nvPr/>
        </p:nvSpPr>
        <p:spPr>
          <a:xfrm>
            <a:off x="16791663" y="25553328"/>
            <a:ext cx="4216636" cy="614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Underwater Testing</a:t>
            </a:r>
            <a:endParaRPr 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38098" y="19706765"/>
            <a:ext cx="2199060" cy="1949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PDMS substrate with cavities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4922467" y="22749541"/>
            <a:ext cx="3162405" cy="9354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PDMS substrate 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6023287" y="23709781"/>
            <a:ext cx="2688913" cy="1571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Pressure compensating </a:t>
            </a:r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ube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1247334" y="23941129"/>
            <a:ext cx="2092702" cy="972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Wires</a:t>
            </a:r>
          </a:p>
        </p:txBody>
      </p:sp>
      <p:grpSp>
        <p:nvGrpSpPr>
          <p:cNvPr id="111" name="Group 110"/>
          <p:cNvGrpSpPr/>
          <p:nvPr/>
        </p:nvGrpSpPr>
        <p:grpSpPr>
          <a:xfrm>
            <a:off x="1112034" y="21840550"/>
            <a:ext cx="2710602" cy="1597499"/>
            <a:chOff x="908834" y="21103950"/>
            <a:chExt cx="2710602" cy="1597499"/>
          </a:xfrm>
        </p:grpSpPr>
        <p:sp>
          <p:nvSpPr>
            <p:cNvPr id="119" name="Rectangle 118"/>
            <p:cNvSpPr/>
            <p:nvPr/>
          </p:nvSpPr>
          <p:spPr>
            <a:xfrm>
              <a:off x="908834" y="21103950"/>
              <a:ext cx="2688913" cy="14458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CB-PDMS composite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106383" y="22214682"/>
              <a:ext cx="513053" cy="486767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Rectangle 120"/>
          <p:cNvSpPr/>
          <p:nvPr/>
        </p:nvSpPr>
        <p:spPr>
          <a:xfrm>
            <a:off x="25755600" y="30835600"/>
            <a:ext cx="3606111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endParaRPr lang="en-US" sz="4400" b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5927412" y="31535437"/>
            <a:ext cx="11372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sensors developed can measure air and water flow velocities with a good sensitivity of 64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36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V/V/Pa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) and 12.6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36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V/V/Pa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), respectively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LCP has a very low moisture absorption coefficient and low chemical attack, and therefore offers high reliability.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Content Placeholder 15"/>
          <p:cNvSpPr txBox="1">
            <a:spLocks/>
          </p:cNvSpPr>
          <p:nvPr/>
        </p:nvSpPr>
        <p:spPr>
          <a:xfrm>
            <a:off x="19601008" y="34769226"/>
            <a:ext cx="18481384" cy="2743200"/>
          </a:xfrm>
          <a:prstGeom prst="rect">
            <a:avLst/>
          </a:prstGeom>
          <a:solidFill>
            <a:schemeClr val="bg1"/>
          </a:solidFill>
        </p:spPr>
        <p:txBody>
          <a:bodyPr vert="horz" lIns="438912" tIns="219456" rIns="438912" bIns="219456" rtlCol="0">
            <a:normAutofit/>
          </a:bodyPr>
          <a:lstStyle>
            <a:lvl1pPr marL="0" indent="0" algn="l" defTabSz="4389120" rtl="0" eaLnBrk="1" latinLnBrk="0" hangingPunct="1">
              <a:spcBef>
                <a:spcPct val="20000"/>
              </a:spcBef>
              <a:buFontTx/>
              <a:buNone/>
              <a:defRPr sz="4400" b="1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0" indent="0" algn="l" defTabSz="438912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0" indent="-1097280" algn="l" defTabSz="4389120" rtl="0" eaLnBrk="1" latinLnBrk="0" hangingPunct="1">
              <a:spcBef>
                <a:spcPct val="20000"/>
              </a:spcBef>
              <a:buFontTx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960" indent="-1097280" algn="l" defTabSz="4389120" rtl="0" eaLnBrk="1" latinLnBrk="0" hangingPunct="1">
              <a:spcBef>
                <a:spcPct val="20000"/>
              </a:spcBef>
              <a:buFontTx/>
              <a:buNone/>
              <a:defRPr sz="4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5520" indent="-1097280" algn="l" defTabSz="4389120" rtl="0" eaLnBrk="1" latinLnBrk="0" hangingPunct="1">
              <a:spcBef>
                <a:spcPct val="20000"/>
              </a:spcBef>
              <a:buFontTx/>
              <a:buNone/>
              <a:defRPr sz="4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0" indent="-1097280" algn="l" defTabSz="43891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640" indent="-1097280" algn="l" defTabSz="43891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200" indent="-1097280" algn="l" defTabSz="43891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3760" indent="-1097280" algn="l" defTabSz="43891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Acknowledgements</a:t>
            </a:r>
            <a:r>
              <a:rPr lang="en-US" dirty="0" smtClean="0"/>
              <a:t>: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authors gratefully thank Center for Environmental Sensing and Modeling (CENSAM) and NOAA National Sea Grant for supporting this work. </a:t>
            </a:r>
            <a:endParaRPr lang="en-US" sz="3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166810" y="11296650"/>
            <a:ext cx="5288924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Array Design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9032282" y="23174602"/>
            <a:ext cx="3331903" cy="2995363"/>
            <a:chOff x="5854541" y="16880032"/>
            <a:chExt cx="3331903" cy="2995363"/>
          </a:xfrm>
        </p:grpSpPr>
        <p:pic>
          <p:nvPicPr>
            <p:cNvPr id="120" name="Picture 119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25" t="39603" r="47593" b="31250"/>
            <a:stretch/>
          </p:blipFill>
          <p:spPr>
            <a:xfrm>
              <a:off x="5854541" y="16880032"/>
              <a:ext cx="3331903" cy="2001935"/>
            </a:xfrm>
            <a:prstGeom prst="rect">
              <a:avLst/>
            </a:prstGeom>
          </p:spPr>
        </p:pic>
        <p:sp>
          <p:nvSpPr>
            <p:cNvPr id="124" name="Rectangle 123"/>
            <p:cNvSpPr/>
            <p:nvPr/>
          </p:nvSpPr>
          <p:spPr>
            <a:xfrm>
              <a:off x="5870374" y="18633021"/>
              <a:ext cx="3220472" cy="12423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Finished Device</a:t>
              </a:r>
              <a:endPara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844</Words>
  <Application>Microsoft Macintosh PowerPoint</Application>
  <PresentationFormat>Custom</PresentationFormat>
  <Paragraphs>82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Bio-inspired MEMS Pressure and Flow Sensors for Underwater Navigation and Object Imaging  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agao</dc:creator>
  <cp:lastModifiedBy>James Schulmeister</cp:lastModifiedBy>
  <cp:revision>96</cp:revision>
  <dcterms:created xsi:type="dcterms:W3CDTF">2012-03-23T17:08:32Z</dcterms:created>
  <dcterms:modified xsi:type="dcterms:W3CDTF">2012-04-09T21:24:33Z</dcterms:modified>
</cp:coreProperties>
</file>