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6226750" cy="49377600"/>
  <p:notesSz cx="35767963" cy="48920400"/>
  <p:defaultTextStyle>
    <a:defPPr>
      <a:defRPr lang="en-GB"/>
    </a:defPPr>
    <a:lvl1pPr algn="ctr" defTabSz="457200" rtl="0" fontAlgn="base">
      <a:spcBef>
        <a:spcPct val="0"/>
      </a:spcBef>
      <a:spcAft>
        <a:spcPct val="0"/>
      </a:spcAft>
      <a:buClr>
        <a:srgbClr val="000000"/>
      </a:buClr>
      <a:buSzPct val="100000"/>
      <a:buFont typeface="Times New Roman" pitchFamily="18" charset="0"/>
      <a:defRPr sz="9600" kern="1200">
        <a:solidFill>
          <a:schemeClr val="bg1"/>
        </a:solidFill>
        <a:latin typeface="Arial" charset="0"/>
        <a:ea typeface="+mn-ea"/>
        <a:cs typeface="Arial" charset="0"/>
      </a:defRPr>
    </a:lvl1pPr>
    <a:lvl2pPr marL="742950" indent="-285750" algn="ctr" defTabSz="457200" rtl="0" fontAlgn="base">
      <a:spcBef>
        <a:spcPct val="0"/>
      </a:spcBef>
      <a:spcAft>
        <a:spcPct val="0"/>
      </a:spcAft>
      <a:buClr>
        <a:srgbClr val="000000"/>
      </a:buClr>
      <a:buSzPct val="100000"/>
      <a:buFont typeface="Times New Roman" pitchFamily="18" charset="0"/>
      <a:defRPr sz="9600" kern="1200">
        <a:solidFill>
          <a:schemeClr val="bg1"/>
        </a:solidFill>
        <a:latin typeface="Arial" charset="0"/>
        <a:ea typeface="+mn-ea"/>
        <a:cs typeface="Arial" charset="0"/>
      </a:defRPr>
    </a:lvl2pPr>
    <a:lvl3pPr marL="1143000" indent="-228600" algn="ctr" defTabSz="457200" rtl="0" fontAlgn="base">
      <a:spcBef>
        <a:spcPct val="0"/>
      </a:spcBef>
      <a:spcAft>
        <a:spcPct val="0"/>
      </a:spcAft>
      <a:buClr>
        <a:srgbClr val="000000"/>
      </a:buClr>
      <a:buSzPct val="100000"/>
      <a:buFont typeface="Times New Roman" pitchFamily="18" charset="0"/>
      <a:defRPr sz="9600" kern="1200">
        <a:solidFill>
          <a:schemeClr val="bg1"/>
        </a:solidFill>
        <a:latin typeface="Arial" charset="0"/>
        <a:ea typeface="+mn-ea"/>
        <a:cs typeface="Arial" charset="0"/>
      </a:defRPr>
    </a:lvl3pPr>
    <a:lvl4pPr marL="1600200" indent="-228600" algn="ctr" defTabSz="457200" rtl="0" fontAlgn="base">
      <a:spcBef>
        <a:spcPct val="0"/>
      </a:spcBef>
      <a:spcAft>
        <a:spcPct val="0"/>
      </a:spcAft>
      <a:buClr>
        <a:srgbClr val="000000"/>
      </a:buClr>
      <a:buSzPct val="100000"/>
      <a:buFont typeface="Times New Roman" pitchFamily="18" charset="0"/>
      <a:defRPr sz="9600" kern="1200">
        <a:solidFill>
          <a:schemeClr val="bg1"/>
        </a:solidFill>
        <a:latin typeface="Arial" charset="0"/>
        <a:ea typeface="+mn-ea"/>
        <a:cs typeface="Arial" charset="0"/>
      </a:defRPr>
    </a:lvl4pPr>
    <a:lvl5pPr marL="2057400" indent="-228600" algn="ctr" defTabSz="457200" rtl="0" fontAlgn="base">
      <a:spcBef>
        <a:spcPct val="0"/>
      </a:spcBef>
      <a:spcAft>
        <a:spcPct val="0"/>
      </a:spcAft>
      <a:buClr>
        <a:srgbClr val="000000"/>
      </a:buClr>
      <a:buSzPct val="100000"/>
      <a:buFont typeface="Times New Roman" pitchFamily="18" charset="0"/>
      <a:defRPr sz="9600" kern="1200">
        <a:solidFill>
          <a:schemeClr val="bg1"/>
        </a:solidFill>
        <a:latin typeface="Arial" charset="0"/>
        <a:ea typeface="+mn-ea"/>
        <a:cs typeface="Arial" charset="0"/>
      </a:defRPr>
    </a:lvl5pPr>
    <a:lvl6pPr marL="2286000" algn="l" defTabSz="914400" rtl="0" eaLnBrk="1" latinLnBrk="0" hangingPunct="1">
      <a:defRPr sz="9600" kern="1200">
        <a:solidFill>
          <a:schemeClr val="bg1"/>
        </a:solidFill>
        <a:latin typeface="Arial" charset="0"/>
        <a:ea typeface="+mn-ea"/>
        <a:cs typeface="Arial" charset="0"/>
      </a:defRPr>
    </a:lvl6pPr>
    <a:lvl7pPr marL="2743200" algn="l" defTabSz="914400" rtl="0" eaLnBrk="1" latinLnBrk="0" hangingPunct="1">
      <a:defRPr sz="9600" kern="1200">
        <a:solidFill>
          <a:schemeClr val="bg1"/>
        </a:solidFill>
        <a:latin typeface="Arial" charset="0"/>
        <a:ea typeface="+mn-ea"/>
        <a:cs typeface="Arial" charset="0"/>
      </a:defRPr>
    </a:lvl7pPr>
    <a:lvl8pPr marL="3200400" algn="l" defTabSz="914400" rtl="0" eaLnBrk="1" latinLnBrk="0" hangingPunct="1">
      <a:defRPr sz="9600" kern="1200">
        <a:solidFill>
          <a:schemeClr val="bg1"/>
        </a:solidFill>
        <a:latin typeface="Arial" charset="0"/>
        <a:ea typeface="+mn-ea"/>
        <a:cs typeface="Arial" charset="0"/>
      </a:defRPr>
    </a:lvl8pPr>
    <a:lvl9pPr marL="3657600" algn="l" defTabSz="914400" rtl="0" eaLnBrk="1" latinLnBrk="0" hangingPunct="1">
      <a:defRPr sz="9600" kern="1200">
        <a:solidFill>
          <a:schemeClr val="bg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333399"/>
    <a:srgbClr val="000000"/>
    <a:srgbClr val="FF00FF"/>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0904" autoAdjust="0"/>
    <p:restoredTop sz="90929"/>
  </p:normalViewPr>
  <p:slideViewPr>
    <p:cSldViewPr>
      <p:cViewPr>
        <p:scale>
          <a:sx n="20" d="100"/>
          <a:sy n="20" d="100"/>
        </p:scale>
        <p:origin x="-1740" y="1518"/>
      </p:cViewPr>
      <p:guideLst>
        <p:guide orient="horz" pos="2160"/>
        <p:guide pos="2880"/>
      </p:guideLst>
    </p:cSldViewPr>
  </p:slideViewPr>
  <p:outlineViewPr>
    <p:cViewPr varScale="1">
      <p:scale>
        <a:sx n="170" d="200"/>
        <a:sy n="170" d="200"/>
      </p:scale>
      <p:origin x="-786" y="-90"/>
    </p:cViewPr>
  </p:outlineViewPr>
  <p:notesTextViewPr>
    <p:cViewPr>
      <p:scale>
        <a:sx n="100" d="100"/>
        <a:sy n="100" d="100"/>
      </p:scale>
      <p:origin x="0" y="0"/>
    </p:cViewPr>
  </p:notesTextViewPr>
  <p:notesViewPr>
    <p:cSldViewPr>
      <p:cViewPr varScale="1">
        <p:scale>
          <a:sx n="59" d="100"/>
          <a:sy n="59" d="100"/>
        </p:scale>
        <p:origin x="-1752" y="-72"/>
      </p:cViewPr>
      <p:guideLst>
        <p:guide orient="horz" pos="15158"/>
        <p:guide pos="11021"/>
      </p:guideLst>
    </p:cSldViewPr>
  </p:notes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35767963" cy="48920400"/>
          </a:xfrm>
          <a:prstGeom prst="roundRect">
            <a:avLst>
              <a:gd name="adj" fmla="val 19"/>
            </a:avLst>
          </a:prstGeom>
          <a:solidFill>
            <a:srgbClr val="FFFFFF"/>
          </a:solidFill>
          <a:ln w="9360">
            <a:noFill/>
            <a:miter lim="800000"/>
            <a:headEnd/>
            <a:tailEnd/>
          </a:ln>
          <a:effectLst/>
        </p:spPr>
        <p:txBody>
          <a:bodyPr wrap="none" anchor="ctr"/>
          <a:lstStyle/>
          <a:p>
            <a:pPr>
              <a:defRPr/>
            </a:pPr>
            <a:endParaRPr lang="fr-FR"/>
          </a:p>
        </p:txBody>
      </p:sp>
      <p:sp>
        <p:nvSpPr>
          <p:cNvPr id="2050" name="AutoShape 2"/>
          <p:cNvSpPr>
            <a:spLocks noChangeArrowheads="1"/>
          </p:cNvSpPr>
          <p:nvPr/>
        </p:nvSpPr>
        <p:spPr bwMode="auto">
          <a:xfrm>
            <a:off x="0" y="0"/>
            <a:ext cx="35767963" cy="48920400"/>
          </a:xfrm>
          <a:prstGeom prst="roundRect">
            <a:avLst>
              <a:gd name="adj" fmla="val 19"/>
            </a:avLst>
          </a:prstGeom>
          <a:solidFill>
            <a:srgbClr val="FFFFFF"/>
          </a:solidFill>
          <a:ln w="9525">
            <a:noFill/>
            <a:round/>
            <a:headEnd/>
            <a:tailEnd/>
          </a:ln>
          <a:effectLst/>
        </p:spPr>
        <p:txBody>
          <a:bodyPr wrap="none" anchor="ctr"/>
          <a:lstStyle/>
          <a:p>
            <a:pPr>
              <a:defRPr/>
            </a:pPr>
            <a:endParaRPr lang="fr-FR"/>
          </a:p>
        </p:txBody>
      </p:sp>
      <p:sp>
        <p:nvSpPr>
          <p:cNvPr id="3076" name="Rectangle 3"/>
          <p:cNvSpPr>
            <a:spLocks noGrp="1" noRot="1" noChangeAspect="1" noChangeArrowheads="1"/>
          </p:cNvSpPr>
          <p:nvPr>
            <p:ph type="sldImg"/>
          </p:nvPr>
        </p:nvSpPr>
        <p:spPr bwMode="auto">
          <a:xfrm>
            <a:off x="-54255988" y="-62096650"/>
            <a:ext cx="48277463" cy="65801875"/>
          </a:xfrm>
          <a:prstGeom prst="rect">
            <a:avLst/>
          </a:prstGeom>
          <a:noFill/>
          <a:ln w="9525">
            <a:noFill/>
            <a:round/>
            <a:headEnd/>
            <a:tailEnd/>
          </a:ln>
        </p:spPr>
      </p:sp>
      <p:sp>
        <p:nvSpPr>
          <p:cNvPr id="2052" name="Rectangle 4"/>
          <p:cNvSpPr>
            <a:spLocks noGrp="1" noChangeArrowheads="1"/>
          </p:cNvSpPr>
          <p:nvPr>
            <p:ph type="body"/>
          </p:nvPr>
        </p:nvSpPr>
        <p:spPr bwMode="auto">
          <a:xfrm>
            <a:off x="3578225" y="23239413"/>
            <a:ext cx="28595638" cy="219837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1177588" y="3721100"/>
            <a:ext cx="13412787" cy="18337213"/>
          </a:xfrm>
          <a:prstGeom prst="rect">
            <a:avLst/>
          </a:prstGeom>
          <a:solidFill>
            <a:srgbClr val="FFFFFF"/>
          </a:solidFill>
          <a:ln w="9360">
            <a:solidFill>
              <a:srgbClr val="000000"/>
            </a:solidFill>
            <a:miter lim="800000"/>
            <a:headEnd/>
            <a:tailEnd/>
          </a:ln>
        </p:spPr>
        <p:txBody>
          <a:bodyPr wrap="none" anchor="ctr"/>
          <a:lstStyle/>
          <a:p>
            <a:endParaRPr lang="fr-FR"/>
          </a:p>
        </p:txBody>
      </p:sp>
      <p:sp>
        <p:nvSpPr>
          <p:cNvPr id="4099" name="Rectangle 2"/>
          <p:cNvSpPr txBox="1">
            <a:spLocks noGrp="1" noChangeArrowheads="1"/>
          </p:cNvSpPr>
          <p:nvPr>
            <p:ph type="body"/>
          </p:nvPr>
        </p:nvSpPr>
        <p:spPr>
          <a:xfrm>
            <a:off x="3578225" y="23239413"/>
            <a:ext cx="28603575" cy="21993225"/>
          </a:xfrm>
          <a:noFill/>
          <a:ln/>
        </p:spPr>
        <p:txBody>
          <a:bodyPr wrap="none" lIns="1578235" tIns="789112" rIns="1578235" bIns="789112" anchor="ct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717800" y="15338425"/>
            <a:ext cx="30792738" cy="10585450"/>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5434013" y="27981275"/>
            <a:ext cx="25358725" cy="12617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AD07F227-6CF8-4617-989C-CDFF1F9A5D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BFD26A7E-2A29-4032-A5BA-A8483CE14D4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26262013" y="1976438"/>
            <a:ext cx="8150225" cy="42127487"/>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811338" y="1976438"/>
            <a:ext cx="24298275" cy="4212748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54FDF792-FEA1-4DA8-8E9A-B58E7A46055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5DF2FF18-7B5B-4DB8-91ED-561D72BC4B6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2862263" y="31729363"/>
            <a:ext cx="30792737" cy="98075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2862263" y="20928013"/>
            <a:ext cx="30792737" cy="108013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sldNum" idx="10"/>
          </p:nvPr>
        </p:nvSpPr>
        <p:spPr>
          <a:ln/>
        </p:spPr>
        <p:txBody>
          <a:bodyPr/>
          <a:lstStyle>
            <a:lvl1pPr>
              <a:defRPr/>
            </a:lvl1pPr>
          </a:lstStyle>
          <a:p>
            <a:pPr>
              <a:defRPr/>
            </a:pPr>
            <a:fld id="{AADE29F4-374E-431F-9191-28FDBC200C1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811338" y="11520488"/>
            <a:ext cx="16224250" cy="32583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18187988" y="11520488"/>
            <a:ext cx="16224250" cy="32583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sldNum" idx="10"/>
          </p:nvPr>
        </p:nvSpPr>
        <p:spPr>
          <a:ln/>
        </p:spPr>
        <p:txBody>
          <a:bodyPr/>
          <a:lstStyle>
            <a:lvl1pPr>
              <a:defRPr/>
            </a:lvl1pPr>
          </a:lstStyle>
          <a:p>
            <a:pPr>
              <a:defRPr/>
            </a:pPr>
            <a:fld id="{EC66D348-86B4-40A0-B41E-866304BB135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811338" y="1978025"/>
            <a:ext cx="32604075" cy="82296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1811338" y="11052175"/>
            <a:ext cx="16006762" cy="4606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1811338" y="15659100"/>
            <a:ext cx="16006762" cy="284495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18402300" y="11052175"/>
            <a:ext cx="16013113" cy="4606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18402300" y="15659100"/>
            <a:ext cx="16013113" cy="284495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sldNum" idx="10"/>
          </p:nvPr>
        </p:nvSpPr>
        <p:spPr>
          <a:ln/>
        </p:spPr>
        <p:txBody>
          <a:bodyPr/>
          <a:lstStyle>
            <a:lvl1pPr>
              <a:defRPr/>
            </a:lvl1pPr>
          </a:lstStyle>
          <a:p>
            <a:pPr>
              <a:defRPr/>
            </a:pPr>
            <a:fld id="{B6AD8930-FB14-498A-82AD-162FF426ACA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sldNum" idx="10"/>
          </p:nvPr>
        </p:nvSpPr>
        <p:spPr>
          <a:ln/>
        </p:spPr>
        <p:txBody>
          <a:bodyPr/>
          <a:lstStyle>
            <a:lvl1pPr>
              <a:defRPr/>
            </a:lvl1pPr>
          </a:lstStyle>
          <a:p>
            <a:pPr>
              <a:defRPr/>
            </a:pPr>
            <a:fld id="{13346731-2DA9-493E-BA2E-51C13256B3C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B0DF3EAB-A2A0-4809-A519-8522B84345F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811338" y="1965325"/>
            <a:ext cx="11918950" cy="8367713"/>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14163675" y="1965325"/>
            <a:ext cx="20251738" cy="42143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1811338" y="10333038"/>
            <a:ext cx="11918950" cy="33775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sldNum" idx="10"/>
          </p:nvPr>
        </p:nvSpPr>
        <p:spPr>
          <a:ln/>
        </p:spPr>
        <p:txBody>
          <a:bodyPr/>
          <a:lstStyle>
            <a:lvl1pPr>
              <a:defRPr/>
            </a:lvl1pPr>
          </a:lstStyle>
          <a:p>
            <a:pPr>
              <a:defRPr/>
            </a:pPr>
            <a:fld id="{4A3141B1-9808-457C-922E-A408213457D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100888" y="34564638"/>
            <a:ext cx="21736050" cy="4079875"/>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7100888" y="4411663"/>
            <a:ext cx="21736050" cy="29627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7100888" y="38644513"/>
            <a:ext cx="21736050" cy="57959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sldNum" idx="10"/>
          </p:nvPr>
        </p:nvSpPr>
        <p:spPr>
          <a:ln/>
        </p:spPr>
        <p:txBody>
          <a:bodyPr/>
          <a:lstStyle>
            <a:lvl1pPr>
              <a:defRPr/>
            </a:lvl1pPr>
          </a:lstStyle>
          <a:p>
            <a:pPr>
              <a:defRPr/>
            </a:pPr>
            <a:fld id="{1310C8AA-C397-45C5-8586-C57D46DF474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811338" y="1976438"/>
            <a:ext cx="32600900" cy="8224837"/>
          </a:xfrm>
          <a:prstGeom prst="rect">
            <a:avLst/>
          </a:prstGeom>
          <a:noFill/>
          <a:ln w="9525">
            <a:noFill/>
            <a:round/>
            <a:headEnd/>
            <a:tailEnd/>
          </a:ln>
        </p:spPr>
        <p:txBody>
          <a:bodyPr vert="horz" wrap="square" lIns="489240" tIns="244440" rIns="489240" bIns="244440" numCol="1" anchor="ctr" anchorCtr="0" compatLnSpc="1">
            <a:prstTxWarp prst="textNoShape">
              <a:avLst/>
            </a:prstTxWarp>
          </a:bodyPr>
          <a:lstStyle/>
          <a:p>
            <a:pPr lvl="0"/>
            <a:r>
              <a:rPr lang="en-GB" smtClean="0"/>
              <a:t>Click to edit Master title style</a:t>
            </a:r>
          </a:p>
        </p:txBody>
      </p:sp>
      <p:sp>
        <p:nvSpPr>
          <p:cNvPr id="1027" name="Rectangle 2"/>
          <p:cNvSpPr>
            <a:spLocks noGrp="1" noChangeArrowheads="1"/>
          </p:cNvSpPr>
          <p:nvPr>
            <p:ph type="body" idx="1"/>
          </p:nvPr>
        </p:nvSpPr>
        <p:spPr bwMode="auto">
          <a:xfrm>
            <a:off x="1811338" y="11520488"/>
            <a:ext cx="32600900" cy="32583437"/>
          </a:xfrm>
          <a:prstGeom prst="rect">
            <a:avLst/>
          </a:prstGeom>
          <a:noFill/>
          <a:ln w="9525">
            <a:noFill/>
            <a:round/>
            <a:headEnd/>
            <a:tailEnd/>
          </a:ln>
        </p:spPr>
        <p:txBody>
          <a:bodyPr vert="horz" wrap="square" lIns="489240" tIns="244440" rIns="489240" bIns="24444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Text Box 3"/>
          <p:cNvSpPr txBox="1">
            <a:spLocks noChangeArrowheads="1"/>
          </p:cNvSpPr>
          <p:nvPr/>
        </p:nvSpPr>
        <p:spPr bwMode="auto">
          <a:xfrm>
            <a:off x="1811338" y="44965938"/>
            <a:ext cx="8453437" cy="3429000"/>
          </a:xfrm>
          <a:prstGeom prst="rect">
            <a:avLst/>
          </a:prstGeom>
          <a:noFill/>
          <a:ln w="9525">
            <a:noFill/>
            <a:round/>
            <a:headEnd/>
            <a:tailEnd/>
          </a:ln>
          <a:effectLst/>
        </p:spPr>
        <p:txBody>
          <a:bodyPr wrap="none" anchor="ctr"/>
          <a:lstStyle/>
          <a:p>
            <a:pPr>
              <a:defRPr/>
            </a:pPr>
            <a:endParaRPr lang="fr-FR"/>
          </a:p>
        </p:txBody>
      </p:sp>
      <p:sp>
        <p:nvSpPr>
          <p:cNvPr id="1028" name="Text Box 4"/>
          <p:cNvSpPr txBox="1">
            <a:spLocks noChangeArrowheads="1"/>
          </p:cNvSpPr>
          <p:nvPr/>
        </p:nvSpPr>
        <p:spPr bwMode="auto">
          <a:xfrm>
            <a:off x="12377738" y="44965938"/>
            <a:ext cx="11472862" cy="3429000"/>
          </a:xfrm>
          <a:prstGeom prst="rect">
            <a:avLst/>
          </a:prstGeom>
          <a:noFill/>
          <a:ln w="9525">
            <a:noFill/>
            <a:round/>
            <a:headEnd/>
            <a:tailEnd/>
          </a:ln>
          <a:effectLst/>
        </p:spPr>
        <p:txBody>
          <a:bodyPr wrap="none" anchor="ctr"/>
          <a:lstStyle/>
          <a:p>
            <a:pPr>
              <a:defRPr/>
            </a:pPr>
            <a:endParaRPr lang="fr-FR"/>
          </a:p>
        </p:txBody>
      </p:sp>
      <p:sp>
        <p:nvSpPr>
          <p:cNvPr id="1029" name="Rectangle 5"/>
          <p:cNvSpPr>
            <a:spLocks noGrp="1" noChangeArrowheads="1"/>
          </p:cNvSpPr>
          <p:nvPr>
            <p:ph type="sldNum"/>
          </p:nvPr>
        </p:nvSpPr>
        <p:spPr bwMode="auto">
          <a:xfrm>
            <a:off x="25963563" y="44965938"/>
            <a:ext cx="8448675" cy="3424237"/>
          </a:xfrm>
          <a:prstGeom prst="rect">
            <a:avLst/>
          </a:prstGeom>
          <a:noFill/>
          <a:ln w="9525">
            <a:noFill/>
            <a:round/>
            <a:headEnd/>
            <a:tailEnd/>
          </a:ln>
          <a:effectLst/>
        </p:spPr>
        <p:txBody>
          <a:bodyPr vert="horz" wrap="square" lIns="489240" tIns="244440" rIns="489240" bIns="244440" numCol="1" anchor="t" anchorCtr="0" compatLnSpc="1">
            <a:prstTxWarp prst="textNoShape">
              <a:avLst/>
            </a:prstTxWarp>
          </a:bodyPr>
          <a:lstStyle>
            <a:lvl1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7500" smtClean="0">
                <a:solidFill>
                  <a:srgbClr val="000000"/>
                </a:solidFill>
              </a:defRPr>
            </a:lvl1pPr>
          </a:lstStyle>
          <a:p>
            <a:pPr>
              <a:defRPr/>
            </a:pPr>
            <a:fld id="{B0F44FDD-4080-4B7E-989E-90BC99B958C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2pPr>
      <a:lvl3pPr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3pPr>
      <a:lvl4pPr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4pPr>
      <a:lvl5pPr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5pPr>
      <a:lvl6pPr marL="2514600" indent="-228600"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6pPr>
      <a:lvl7pPr marL="2971800" indent="-228600"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7pPr>
      <a:lvl8pPr marL="3429000" indent="-228600"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8pPr>
      <a:lvl9pPr marL="3886200" indent="-228600" algn="ctr" defTabSz="457200" rtl="0" eaLnBrk="0" fontAlgn="base" hangingPunct="0">
        <a:spcBef>
          <a:spcPct val="0"/>
        </a:spcBef>
        <a:spcAft>
          <a:spcPct val="0"/>
        </a:spcAft>
        <a:buClr>
          <a:srgbClr val="000000"/>
        </a:buClr>
        <a:buSzPct val="100000"/>
        <a:buFont typeface="Times New Roman" pitchFamily="18" charset="0"/>
        <a:defRPr sz="23500">
          <a:solidFill>
            <a:srgbClr val="000000"/>
          </a:solidFill>
          <a:latin typeface="Arial" charset="0"/>
          <a:cs typeface="Arial" charset="0"/>
        </a:defRPr>
      </a:lvl9pPr>
    </p:titleStyle>
    <p:bodyStyle>
      <a:lvl1pPr marL="342900" indent="-342900" algn="l" defTabSz="457200" rtl="0" eaLnBrk="0" fontAlgn="base" hangingPunct="0">
        <a:spcBef>
          <a:spcPts val="4300"/>
        </a:spcBef>
        <a:spcAft>
          <a:spcPct val="0"/>
        </a:spcAft>
        <a:buClr>
          <a:srgbClr val="000000"/>
        </a:buClr>
        <a:buSzPct val="100000"/>
        <a:buFont typeface="Times New Roman" pitchFamily="18" charset="0"/>
        <a:buChar char="•"/>
        <a:defRPr sz="17200">
          <a:solidFill>
            <a:srgbClr val="000000"/>
          </a:solidFill>
          <a:latin typeface="+mn-lt"/>
          <a:ea typeface="+mn-ea"/>
          <a:cs typeface="+mn-cs"/>
        </a:defRPr>
      </a:lvl1pPr>
      <a:lvl2pPr marL="742950" indent="-285750" algn="l" defTabSz="457200" rtl="0" eaLnBrk="0" fontAlgn="base" hangingPunct="0">
        <a:spcBef>
          <a:spcPts val="3725"/>
        </a:spcBef>
        <a:spcAft>
          <a:spcPct val="0"/>
        </a:spcAft>
        <a:buClr>
          <a:srgbClr val="000000"/>
        </a:buClr>
        <a:buSzPct val="100000"/>
        <a:buFont typeface="Times New Roman" pitchFamily="18" charset="0"/>
        <a:buChar char="–"/>
        <a:defRPr sz="14900">
          <a:solidFill>
            <a:srgbClr val="000000"/>
          </a:solidFill>
          <a:latin typeface="+mn-lt"/>
          <a:cs typeface="+mn-cs"/>
        </a:defRPr>
      </a:lvl2pPr>
      <a:lvl3pPr marL="1143000" indent="-228600" algn="l" defTabSz="457200" rtl="0" eaLnBrk="0" fontAlgn="base" hangingPunct="0">
        <a:spcBef>
          <a:spcPts val="3200"/>
        </a:spcBef>
        <a:spcAft>
          <a:spcPct val="0"/>
        </a:spcAft>
        <a:buClr>
          <a:srgbClr val="000000"/>
        </a:buClr>
        <a:buSzPct val="100000"/>
        <a:buFont typeface="Times New Roman" pitchFamily="18" charset="0"/>
        <a:buChar char="•"/>
        <a:defRPr sz="12800">
          <a:solidFill>
            <a:srgbClr val="000000"/>
          </a:solidFill>
          <a:latin typeface="+mn-lt"/>
          <a:cs typeface="+mn-cs"/>
        </a:defRPr>
      </a:lvl3pPr>
      <a:lvl4pPr marL="1600200" indent="-228600" algn="l" defTabSz="457200" rtl="0" eaLnBrk="0" fontAlgn="base" hangingPunct="0">
        <a:spcBef>
          <a:spcPts val="2675"/>
        </a:spcBef>
        <a:spcAft>
          <a:spcPct val="0"/>
        </a:spcAft>
        <a:buClr>
          <a:srgbClr val="000000"/>
        </a:buClr>
        <a:buSzPct val="100000"/>
        <a:buFont typeface="Times New Roman" pitchFamily="18" charset="0"/>
        <a:buChar char="–"/>
        <a:defRPr sz="10700">
          <a:solidFill>
            <a:srgbClr val="000000"/>
          </a:solidFill>
          <a:latin typeface="+mn-lt"/>
          <a:cs typeface="+mn-cs"/>
        </a:defRPr>
      </a:lvl4pPr>
      <a:lvl5pPr marL="2057400" indent="-228600" algn="l" defTabSz="457200" rtl="0" eaLnBrk="0" fontAlgn="base" hangingPunct="0">
        <a:spcBef>
          <a:spcPts val="2675"/>
        </a:spcBef>
        <a:spcAft>
          <a:spcPct val="0"/>
        </a:spcAft>
        <a:buClr>
          <a:srgbClr val="000000"/>
        </a:buClr>
        <a:buSzPct val="100000"/>
        <a:buFont typeface="Times New Roman" pitchFamily="18" charset="0"/>
        <a:buChar char="»"/>
        <a:defRPr sz="10700">
          <a:solidFill>
            <a:srgbClr val="000000"/>
          </a:solidFill>
          <a:latin typeface="+mn-lt"/>
          <a:cs typeface="+mn-cs"/>
        </a:defRPr>
      </a:lvl5pPr>
      <a:lvl6pPr marL="2514600" indent="-228600" algn="l" defTabSz="457200" rtl="0" eaLnBrk="0" fontAlgn="base" hangingPunct="0">
        <a:spcBef>
          <a:spcPts val="2675"/>
        </a:spcBef>
        <a:spcAft>
          <a:spcPct val="0"/>
        </a:spcAft>
        <a:buClr>
          <a:srgbClr val="000000"/>
        </a:buClr>
        <a:buSzPct val="100000"/>
        <a:buFont typeface="Times New Roman" pitchFamily="18" charset="0"/>
        <a:defRPr sz="10700">
          <a:solidFill>
            <a:srgbClr val="000000"/>
          </a:solidFill>
          <a:latin typeface="+mn-lt"/>
          <a:cs typeface="+mn-cs"/>
        </a:defRPr>
      </a:lvl6pPr>
      <a:lvl7pPr marL="2971800" indent="-228600" algn="l" defTabSz="457200" rtl="0" eaLnBrk="0" fontAlgn="base" hangingPunct="0">
        <a:spcBef>
          <a:spcPts val="2675"/>
        </a:spcBef>
        <a:spcAft>
          <a:spcPct val="0"/>
        </a:spcAft>
        <a:buClr>
          <a:srgbClr val="000000"/>
        </a:buClr>
        <a:buSzPct val="100000"/>
        <a:buFont typeface="Times New Roman" pitchFamily="18" charset="0"/>
        <a:defRPr sz="10700">
          <a:solidFill>
            <a:srgbClr val="000000"/>
          </a:solidFill>
          <a:latin typeface="+mn-lt"/>
          <a:cs typeface="+mn-cs"/>
        </a:defRPr>
      </a:lvl7pPr>
      <a:lvl8pPr marL="3429000" indent="-228600" algn="l" defTabSz="457200" rtl="0" eaLnBrk="0" fontAlgn="base" hangingPunct="0">
        <a:spcBef>
          <a:spcPts val="2675"/>
        </a:spcBef>
        <a:spcAft>
          <a:spcPct val="0"/>
        </a:spcAft>
        <a:buClr>
          <a:srgbClr val="000000"/>
        </a:buClr>
        <a:buSzPct val="100000"/>
        <a:buFont typeface="Times New Roman" pitchFamily="18" charset="0"/>
        <a:defRPr sz="10700">
          <a:solidFill>
            <a:srgbClr val="000000"/>
          </a:solidFill>
          <a:latin typeface="+mn-lt"/>
          <a:cs typeface="+mn-cs"/>
        </a:defRPr>
      </a:lvl8pPr>
      <a:lvl9pPr marL="3886200" indent="-228600" algn="l" defTabSz="457200" rtl="0" eaLnBrk="0" fontAlgn="base" hangingPunct="0">
        <a:spcBef>
          <a:spcPts val="2675"/>
        </a:spcBef>
        <a:spcAft>
          <a:spcPct val="0"/>
        </a:spcAft>
        <a:buClr>
          <a:srgbClr val="000000"/>
        </a:buClr>
        <a:buSzPct val="100000"/>
        <a:buFont typeface="Times New Roman" pitchFamily="18" charset="0"/>
        <a:defRPr sz="10700">
          <a:solidFill>
            <a:srgbClr val="000000"/>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tiff"/><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ChangeArrowheads="1"/>
          </p:cNvSpPr>
          <p:nvPr/>
        </p:nvSpPr>
        <p:spPr bwMode="auto">
          <a:xfrm>
            <a:off x="434975" y="685800"/>
            <a:ext cx="35247262" cy="48242537"/>
          </a:xfrm>
          <a:prstGeom prst="rect">
            <a:avLst/>
          </a:prstGeom>
          <a:solidFill>
            <a:srgbClr val="FF0000"/>
          </a:solidFill>
          <a:ln w="101520">
            <a:solidFill>
              <a:srgbClr val="000080"/>
            </a:solidFill>
            <a:miter lim="800000"/>
            <a:headEnd/>
            <a:tailEnd/>
          </a:ln>
        </p:spPr>
        <p:txBody>
          <a:bodyPr wrap="none" anchor="ctr"/>
          <a:lstStyle/>
          <a:p>
            <a:endParaRPr lang="en-US" dirty="0"/>
          </a:p>
        </p:txBody>
      </p:sp>
      <p:sp>
        <p:nvSpPr>
          <p:cNvPr id="2062" name="Rectangle 167"/>
          <p:cNvSpPr>
            <a:spLocks noChangeArrowheads="1"/>
          </p:cNvSpPr>
          <p:nvPr/>
        </p:nvSpPr>
        <p:spPr bwMode="auto">
          <a:xfrm>
            <a:off x="892175" y="15544800"/>
            <a:ext cx="16840200" cy="22098000"/>
          </a:xfrm>
          <a:prstGeom prst="rect">
            <a:avLst/>
          </a:prstGeom>
          <a:solidFill>
            <a:schemeClr val="bg1"/>
          </a:solidFill>
          <a:ln w="9525">
            <a:solidFill>
              <a:schemeClr val="tx1"/>
            </a:solidFill>
            <a:miter lim="800000"/>
            <a:headEnd/>
            <a:tailEnd/>
          </a:ln>
        </p:spPr>
        <p:txBody>
          <a:bodyPr wrap="none" anchor="ctr"/>
          <a:lstStyle/>
          <a:p>
            <a:endParaRPr lang="fr-FR"/>
          </a:p>
        </p:txBody>
      </p:sp>
      <p:sp>
        <p:nvSpPr>
          <p:cNvPr id="75" name="Text Box 317"/>
          <p:cNvSpPr txBox="1">
            <a:spLocks noChangeArrowheads="1"/>
          </p:cNvSpPr>
          <p:nvPr/>
        </p:nvSpPr>
        <p:spPr bwMode="auto">
          <a:xfrm>
            <a:off x="1196975" y="17145000"/>
            <a:ext cx="16078200" cy="19643409"/>
          </a:xfrm>
          <a:prstGeom prst="rect">
            <a:avLst/>
          </a:prstGeom>
          <a:noFill/>
          <a:ln w="9525">
            <a:noFill/>
            <a:round/>
            <a:headEnd/>
            <a:tailEnd/>
          </a:ln>
        </p:spPr>
        <p:txBody>
          <a:bodyPr wrap="square" lIns="101880" tIns="51120" rIns="101880" bIns="51120">
            <a:spAutoFit/>
          </a:bodyPr>
          <a:lstStyle/>
          <a:p>
            <a:pPr algn="just"/>
            <a:r>
              <a:rPr lang="en-US" sz="3200" dirty="0" smtClean="0">
                <a:solidFill>
                  <a:schemeClr val="tx1"/>
                </a:solidFill>
                <a:latin typeface="Times New Roman" pitchFamily="18" charset="0"/>
                <a:cs typeface="Times New Roman" pitchFamily="18" charset="0"/>
              </a:rPr>
              <a:t>A fiberglass model sailboat hull of one meter length and 22 cm width has been instrumented with pressure sensors for closed-loop maneuver control.</a:t>
            </a: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r>
              <a:rPr lang="en-US" sz="3200" dirty="0" smtClean="0">
                <a:solidFill>
                  <a:schemeClr val="tx1"/>
                </a:solidFill>
                <a:latin typeface="Times New Roman" pitchFamily="18" charset="0"/>
                <a:cs typeface="Times New Roman" pitchFamily="18" charset="0"/>
              </a:rPr>
              <a:t> </a:t>
            </a:r>
          </a:p>
          <a:p>
            <a:pPr algn="just"/>
            <a:r>
              <a:rPr lang="en-US" sz="3200" dirty="0" smtClean="0">
                <a:solidFill>
                  <a:schemeClr val="tx1"/>
                </a:solidFill>
                <a:latin typeface="Times New Roman" pitchFamily="18" charset="0"/>
                <a:cs typeface="Times New Roman" pitchFamily="18" charset="0"/>
              </a:rPr>
              <a:t>The hull is equipped with twelve Honeywell 19 mm series pressure sensors connected to ports in the hull via plastic tubing. There are six ports on each side of the hull: four in the bow, spaced at 3.8 cm, one at the maximum width (50 cm from the bow), and one in the stern (76 cm from the bow).  The dense cluster of pressure ports near the bow provides more information where the greatest spatial rate of change of pressure was expected.  An ATI six-axis force transducer is  additionally used to measure forces and moments on the hull.</a:t>
            </a:r>
          </a:p>
          <a:p>
            <a:pPr algn="just"/>
            <a:r>
              <a:rPr lang="en-US" sz="3200" dirty="0" smtClean="0">
                <a:solidFill>
                  <a:schemeClr val="tx1"/>
                </a:solidFill>
                <a:latin typeface="Times New Roman" pitchFamily="18" charset="0"/>
                <a:cs typeface="Times New Roman" pitchFamily="18" charset="0"/>
              </a:rPr>
              <a:t> </a:t>
            </a: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endParaRPr lang="en-US" sz="3200" dirty="0" smtClean="0">
              <a:solidFill>
                <a:schemeClr val="tx1"/>
              </a:solidFill>
              <a:latin typeface="Times New Roman" pitchFamily="18" charset="0"/>
              <a:cs typeface="Times New Roman" pitchFamily="18" charset="0"/>
            </a:endParaRPr>
          </a:p>
          <a:p>
            <a:pPr algn="just">
              <a:spcAft>
                <a:spcPts val="1900"/>
              </a:spcAft>
            </a:pPr>
            <a:r>
              <a:rPr lang="en-US" sz="3200" dirty="0" smtClean="0">
                <a:solidFill>
                  <a:schemeClr val="tx1"/>
                </a:solidFill>
                <a:latin typeface="Times New Roman" pitchFamily="18" charset="0"/>
                <a:cs typeface="Times New Roman" pitchFamily="18" charset="0"/>
              </a:rPr>
              <a:t>The model also serves as a platform for testing new MEMS pressure sensors.  New sensors can be compared directly to the existing sensors and also be immediately incorporated into maneuvering control experiments.</a:t>
            </a:r>
          </a:p>
          <a:p>
            <a:pPr algn="just">
              <a:spcAft>
                <a:spcPts val="1900"/>
              </a:spcAft>
            </a:pPr>
            <a:r>
              <a:rPr lang="en-US" sz="3200" dirty="0" smtClean="0">
                <a:solidFill>
                  <a:schemeClr val="tx1"/>
                </a:solidFill>
                <a:latin typeface="Times New Roman" pitchFamily="18" charset="0"/>
                <a:cs typeface="Times New Roman" pitchFamily="18" charset="0"/>
              </a:rPr>
              <a:t>Initial experiments have been conducted in the large towing tank (30 m long) at MIT, where the model can be towed at up to 1.5 m/s and rotated in yaw. This accommodated two experiments: towing the model at constant angles of attack and towing it while dynamically changing the angle of attack.</a:t>
            </a:r>
          </a:p>
          <a:p>
            <a:pPr algn="just"/>
            <a:r>
              <a:rPr lang="en-US" sz="3200" dirty="0" smtClean="0">
                <a:solidFill>
                  <a:schemeClr val="tx1"/>
                </a:solidFill>
                <a:latin typeface="Times New Roman" pitchFamily="18" charset="0"/>
                <a:cs typeface="Times New Roman" pitchFamily="18" charset="0"/>
              </a:rPr>
              <a:t>Further experiments will be conducted in the CENSAM tow tank where flows can be visualized using particle image </a:t>
            </a:r>
            <a:r>
              <a:rPr lang="en-US" sz="3200" dirty="0" err="1" smtClean="0">
                <a:solidFill>
                  <a:schemeClr val="tx1"/>
                </a:solidFill>
                <a:latin typeface="Times New Roman" pitchFamily="18" charset="0"/>
                <a:cs typeface="Times New Roman" pitchFamily="18" charset="0"/>
              </a:rPr>
              <a:t>velocimetry</a:t>
            </a:r>
            <a:r>
              <a:rPr lang="en-US" sz="3200" dirty="0" smtClean="0">
                <a:solidFill>
                  <a:schemeClr val="tx1"/>
                </a:solidFill>
                <a:latin typeface="Times New Roman" pitchFamily="18" charset="0"/>
                <a:cs typeface="Times New Roman" pitchFamily="18" charset="0"/>
              </a:rPr>
              <a:t> (PIV). </a:t>
            </a:r>
            <a:endParaRPr lang="en-US" sz="3200" dirty="0">
              <a:solidFill>
                <a:schemeClr val="tx1"/>
              </a:solidFill>
              <a:latin typeface="Times New Roman" pitchFamily="18" charset="0"/>
              <a:cs typeface="Times New Roman" pitchFamily="18" charset="0"/>
            </a:endParaRPr>
          </a:p>
        </p:txBody>
      </p:sp>
      <p:sp>
        <p:nvSpPr>
          <p:cNvPr id="2051" name="Rectangle 157"/>
          <p:cNvSpPr>
            <a:spLocks noChangeArrowheads="1"/>
          </p:cNvSpPr>
          <p:nvPr/>
        </p:nvSpPr>
        <p:spPr bwMode="auto">
          <a:xfrm>
            <a:off x="815975" y="8305800"/>
            <a:ext cx="34366200" cy="6781800"/>
          </a:xfrm>
          <a:prstGeom prst="rect">
            <a:avLst/>
          </a:prstGeom>
          <a:solidFill>
            <a:schemeClr val="bg1"/>
          </a:solidFill>
          <a:ln w="9525">
            <a:solidFill>
              <a:schemeClr val="tx1"/>
            </a:solidFill>
            <a:miter lim="800000"/>
            <a:headEnd/>
            <a:tailEnd/>
          </a:ln>
        </p:spPr>
        <p:txBody>
          <a:bodyPr wrap="none" anchor="ctr"/>
          <a:lstStyle/>
          <a:p>
            <a:endParaRPr lang="fr-FR" dirty="0"/>
          </a:p>
        </p:txBody>
      </p:sp>
      <p:sp>
        <p:nvSpPr>
          <p:cNvPr id="2052" name="Rectangle 2"/>
          <p:cNvSpPr>
            <a:spLocks noChangeArrowheads="1"/>
          </p:cNvSpPr>
          <p:nvPr/>
        </p:nvSpPr>
        <p:spPr bwMode="auto">
          <a:xfrm>
            <a:off x="411163" y="685800"/>
            <a:ext cx="35221862" cy="3771900"/>
          </a:xfrm>
          <a:prstGeom prst="rect">
            <a:avLst/>
          </a:prstGeom>
          <a:solidFill>
            <a:srgbClr val="FFFFFF"/>
          </a:solidFill>
          <a:ln w="38100">
            <a:solidFill>
              <a:srgbClr val="333399"/>
            </a:solidFill>
            <a:round/>
            <a:headEnd/>
            <a:tailEnd/>
          </a:ln>
        </p:spPr>
        <p:txBody>
          <a:bodyPr wrap="none" anchor="ctr"/>
          <a:lstStyle/>
          <a:p>
            <a:endParaRPr lang="fr-FR" dirty="0"/>
          </a:p>
        </p:txBody>
      </p:sp>
      <p:sp>
        <p:nvSpPr>
          <p:cNvPr id="2053" name="Rectangle 20"/>
          <p:cNvSpPr>
            <a:spLocks noChangeArrowheads="1"/>
          </p:cNvSpPr>
          <p:nvPr/>
        </p:nvSpPr>
        <p:spPr bwMode="auto">
          <a:xfrm>
            <a:off x="0" y="352425"/>
            <a:ext cx="206375" cy="1579563"/>
          </a:xfrm>
          <a:prstGeom prst="rect">
            <a:avLst/>
          </a:prstGeom>
          <a:noFill/>
          <a:ln w="9525">
            <a:noFill/>
            <a:round/>
            <a:headEnd/>
            <a:tailEnd/>
          </a:ln>
        </p:spPr>
        <p:txBody>
          <a:bodyPr wrap="none" anchor="ctr"/>
          <a:lstStyle/>
          <a:p>
            <a:endParaRPr lang="fr-FR" dirty="0"/>
          </a:p>
        </p:txBody>
      </p:sp>
      <p:sp>
        <p:nvSpPr>
          <p:cNvPr id="2054" name="Rectangle 21"/>
          <p:cNvSpPr>
            <a:spLocks noChangeArrowheads="1"/>
          </p:cNvSpPr>
          <p:nvPr/>
        </p:nvSpPr>
        <p:spPr bwMode="auto">
          <a:xfrm>
            <a:off x="0" y="352425"/>
            <a:ext cx="206375" cy="1579563"/>
          </a:xfrm>
          <a:prstGeom prst="rect">
            <a:avLst/>
          </a:prstGeom>
          <a:noFill/>
          <a:ln w="9525">
            <a:noFill/>
            <a:round/>
            <a:headEnd/>
            <a:tailEnd/>
          </a:ln>
        </p:spPr>
        <p:txBody>
          <a:bodyPr wrap="none" anchor="ctr"/>
          <a:lstStyle/>
          <a:p>
            <a:endParaRPr lang="fr-FR" dirty="0"/>
          </a:p>
        </p:txBody>
      </p:sp>
      <p:sp>
        <p:nvSpPr>
          <p:cNvPr id="2055" name="Rectangle 22"/>
          <p:cNvSpPr>
            <a:spLocks noChangeArrowheads="1"/>
          </p:cNvSpPr>
          <p:nvPr/>
        </p:nvSpPr>
        <p:spPr bwMode="auto">
          <a:xfrm>
            <a:off x="0" y="0"/>
            <a:ext cx="206375" cy="1579563"/>
          </a:xfrm>
          <a:prstGeom prst="rect">
            <a:avLst/>
          </a:prstGeom>
          <a:noFill/>
          <a:ln w="9525">
            <a:noFill/>
            <a:round/>
            <a:headEnd/>
            <a:tailEnd/>
          </a:ln>
        </p:spPr>
        <p:txBody>
          <a:bodyPr wrap="none" anchor="ctr"/>
          <a:lstStyle/>
          <a:p>
            <a:endParaRPr lang="fr-FR" dirty="0"/>
          </a:p>
        </p:txBody>
      </p:sp>
      <p:pic>
        <p:nvPicPr>
          <p:cNvPr id="2056" name="Picture 119"/>
          <p:cNvPicPr>
            <a:picLocks noChangeAspect="1" noChangeArrowheads="1"/>
          </p:cNvPicPr>
          <p:nvPr/>
        </p:nvPicPr>
        <p:blipFill>
          <a:blip r:embed="rId3"/>
          <a:srcRect/>
          <a:stretch>
            <a:fillRect/>
          </a:stretch>
        </p:blipFill>
        <p:spPr bwMode="auto">
          <a:xfrm>
            <a:off x="990600" y="1447800"/>
            <a:ext cx="7089775" cy="2657475"/>
          </a:xfrm>
          <a:prstGeom prst="rect">
            <a:avLst/>
          </a:prstGeom>
          <a:noFill/>
          <a:ln w="9525">
            <a:noFill/>
            <a:round/>
            <a:headEnd/>
            <a:tailEnd/>
          </a:ln>
        </p:spPr>
      </p:pic>
      <p:sp>
        <p:nvSpPr>
          <p:cNvPr id="2057" name="Text Box 123"/>
          <p:cNvSpPr txBox="1">
            <a:spLocks noChangeArrowheads="1"/>
          </p:cNvSpPr>
          <p:nvPr/>
        </p:nvSpPr>
        <p:spPr bwMode="auto">
          <a:xfrm>
            <a:off x="8359775" y="1371600"/>
            <a:ext cx="23393400" cy="3048000"/>
          </a:xfrm>
          <a:prstGeom prst="rect">
            <a:avLst/>
          </a:prstGeom>
          <a:noFill/>
          <a:ln w="9525">
            <a:noFill/>
            <a:round/>
            <a:headEnd/>
            <a:tailEnd/>
          </a:ln>
        </p:spPr>
        <p:txBody>
          <a:bodyPr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8000" b="1" dirty="0" smtClean="0">
                <a:solidFill>
                  <a:schemeClr val="tx1"/>
                </a:solidFill>
                <a:cs typeface="Times New Roman" pitchFamily="18" charset="0"/>
              </a:rPr>
              <a:t>Installation of </a:t>
            </a:r>
            <a:r>
              <a:rPr lang="en-US" sz="8000" b="1" dirty="0" err="1" smtClean="0">
                <a:solidFill>
                  <a:schemeClr val="tx1"/>
                </a:solidFill>
                <a:cs typeface="Times New Roman" pitchFamily="18" charset="0"/>
              </a:rPr>
              <a:t>Biomimetic</a:t>
            </a:r>
            <a:r>
              <a:rPr lang="en-US" sz="8000" b="1" dirty="0" smtClean="0">
                <a:solidFill>
                  <a:schemeClr val="tx1"/>
                </a:solidFill>
                <a:cs typeface="Times New Roman" pitchFamily="18" charset="0"/>
              </a:rPr>
              <a:t> Pressure Sensors </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8000" b="1" dirty="0" smtClean="0">
                <a:solidFill>
                  <a:schemeClr val="tx1"/>
                </a:solidFill>
                <a:cs typeface="Times New Roman" pitchFamily="18" charset="0"/>
              </a:rPr>
              <a:t>On Ocean Vehicles to Improve Propulsion</a:t>
            </a:r>
            <a:endParaRPr lang="en-SG" sz="8000" b="1" dirty="0">
              <a:solidFill>
                <a:schemeClr val="tx1"/>
              </a:solidFill>
              <a:latin typeface="+mj-lt"/>
              <a:cs typeface="Times New Roman" pitchFamily="18" charset="0"/>
            </a:endParaRPr>
          </a:p>
        </p:txBody>
      </p:sp>
      <p:pic>
        <p:nvPicPr>
          <p:cNvPr id="2058" name="Picture 125" descr="logo_color"/>
          <p:cNvPicPr>
            <a:picLocks noChangeAspect="1" noChangeArrowheads="1"/>
          </p:cNvPicPr>
          <p:nvPr/>
        </p:nvPicPr>
        <p:blipFill>
          <a:blip r:embed="rId4"/>
          <a:srcRect/>
          <a:stretch>
            <a:fillRect/>
          </a:stretch>
        </p:blipFill>
        <p:spPr bwMode="auto">
          <a:xfrm>
            <a:off x="32385000" y="990600"/>
            <a:ext cx="2738438" cy="3352800"/>
          </a:xfrm>
          <a:prstGeom prst="rect">
            <a:avLst/>
          </a:prstGeom>
          <a:noFill/>
          <a:ln w="9525">
            <a:noFill/>
            <a:miter lim="800000"/>
            <a:headEnd/>
            <a:tailEnd/>
          </a:ln>
        </p:spPr>
      </p:pic>
      <p:sp>
        <p:nvSpPr>
          <p:cNvPr id="2059" name="Text Box 162"/>
          <p:cNvSpPr txBox="1">
            <a:spLocks noChangeArrowheads="1"/>
          </p:cNvSpPr>
          <p:nvPr/>
        </p:nvSpPr>
        <p:spPr bwMode="auto">
          <a:xfrm>
            <a:off x="-327025" y="5867400"/>
            <a:ext cx="11277600" cy="1938992"/>
          </a:xfrm>
          <a:prstGeom prst="rect">
            <a:avLst/>
          </a:prstGeom>
          <a:noFill/>
          <a:ln w="9525">
            <a:noFill/>
            <a:miter lim="800000"/>
            <a:headEnd/>
            <a:tailEnd/>
          </a:ln>
        </p:spPr>
        <p:txBody>
          <a:bodyPr>
            <a:spAutoFit/>
          </a:bodyPr>
          <a:lstStyle/>
          <a:p>
            <a:r>
              <a:rPr lang="fr-FR" sz="4000" dirty="0" smtClean="0">
                <a:latin typeface="+mj-lt"/>
                <a:cs typeface="Times New Roman" pitchFamily="18" charset="0"/>
              </a:rPr>
              <a:t>Audrey Maertens</a:t>
            </a:r>
          </a:p>
          <a:p>
            <a:r>
              <a:rPr lang="fr-FR" sz="4000" dirty="0" smtClean="0">
                <a:latin typeface="+mj-lt"/>
                <a:cs typeface="Times New Roman" pitchFamily="18" charset="0"/>
              </a:rPr>
              <a:t> Jeff </a:t>
            </a:r>
            <a:r>
              <a:rPr lang="fr-FR" sz="4000" dirty="0" err="1" smtClean="0">
                <a:latin typeface="+mj-lt"/>
                <a:cs typeface="Times New Roman" pitchFamily="18" charset="0"/>
              </a:rPr>
              <a:t>Dusek</a:t>
            </a:r>
            <a:endParaRPr lang="fr-FR" sz="4000" dirty="0">
              <a:latin typeface="+mj-lt"/>
              <a:cs typeface="Times New Roman" pitchFamily="18" charset="0"/>
            </a:endParaRPr>
          </a:p>
          <a:p>
            <a:r>
              <a:rPr lang="fr-FR" sz="4000" dirty="0" smtClean="0">
                <a:latin typeface="+mj-lt"/>
                <a:cs typeface="Times New Roman" pitchFamily="18" charset="0"/>
              </a:rPr>
              <a:t> James C </a:t>
            </a:r>
            <a:r>
              <a:rPr lang="fr-FR" sz="4000" dirty="0" err="1" smtClean="0">
                <a:latin typeface="+mj-lt"/>
                <a:cs typeface="Times New Roman" pitchFamily="18" charset="0"/>
              </a:rPr>
              <a:t>Schulmeister</a:t>
            </a:r>
            <a:endParaRPr lang="fr-FR" sz="4000" dirty="0" smtClean="0">
              <a:latin typeface="+mj-lt"/>
              <a:cs typeface="Times New Roman" pitchFamily="18" charset="0"/>
            </a:endParaRPr>
          </a:p>
        </p:txBody>
      </p:sp>
      <p:sp>
        <p:nvSpPr>
          <p:cNvPr id="2060" name="Text Box 164"/>
          <p:cNvSpPr txBox="1">
            <a:spLocks noChangeArrowheads="1"/>
          </p:cNvSpPr>
          <p:nvPr/>
        </p:nvSpPr>
        <p:spPr bwMode="auto">
          <a:xfrm>
            <a:off x="25276175" y="6096000"/>
            <a:ext cx="7086600" cy="1323439"/>
          </a:xfrm>
          <a:prstGeom prst="rect">
            <a:avLst/>
          </a:prstGeom>
          <a:noFill/>
          <a:ln w="9525">
            <a:noFill/>
            <a:miter lim="800000"/>
            <a:headEnd/>
            <a:tailEnd/>
          </a:ln>
        </p:spPr>
        <p:txBody>
          <a:bodyPr>
            <a:spAutoFit/>
          </a:bodyPr>
          <a:lstStyle/>
          <a:p>
            <a:r>
              <a:rPr lang="fr-FR" sz="4000" dirty="0" smtClean="0"/>
              <a:t>Dr. Gabriel </a:t>
            </a:r>
            <a:r>
              <a:rPr lang="fr-FR" sz="4000" dirty="0" err="1" smtClean="0"/>
              <a:t>Weymouth</a:t>
            </a:r>
            <a:endParaRPr lang="fr-FR" sz="4000" dirty="0" smtClean="0"/>
          </a:p>
          <a:p>
            <a:r>
              <a:rPr lang="fr-FR" sz="4000" dirty="0" err="1"/>
              <a:t>Karthik</a:t>
            </a:r>
            <a:r>
              <a:rPr lang="fr-FR" sz="4000" dirty="0"/>
              <a:t> </a:t>
            </a:r>
            <a:r>
              <a:rPr lang="fr-FR" sz="4000" dirty="0" err="1"/>
              <a:t>Srivatsa</a:t>
            </a:r>
            <a:endParaRPr lang="en-US" sz="4000" dirty="0"/>
          </a:p>
        </p:txBody>
      </p:sp>
      <p:sp>
        <p:nvSpPr>
          <p:cNvPr id="2061" name="Text Box 165"/>
          <p:cNvSpPr txBox="1">
            <a:spLocks noChangeArrowheads="1"/>
          </p:cNvSpPr>
          <p:nvPr/>
        </p:nvSpPr>
        <p:spPr bwMode="auto">
          <a:xfrm>
            <a:off x="7521575" y="4876800"/>
            <a:ext cx="1168400" cy="777875"/>
          </a:xfrm>
          <a:prstGeom prst="rect">
            <a:avLst/>
          </a:prstGeom>
          <a:noFill/>
          <a:ln w="9525">
            <a:noFill/>
            <a:miter lim="800000"/>
            <a:headEnd/>
            <a:tailEnd/>
          </a:ln>
        </p:spPr>
        <p:txBody>
          <a:bodyPr wrap="none">
            <a:spAutoFit/>
          </a:bodyPr>
          <a:lstStyle/>
          <a:p>
            <a:r>
              <a:rPr lang="en-US" sz="4500" dirty="0"/>
              <a:t>MIT</a:t>
            </a:r>
          </a:p>
        </p:txBody>
      </p:sp>
      <p:sp>
        <p:nvSpPr>
          <p:cNvPr id="2063" name="Rectangle 170"/>
          <p:cNvSpPr>
            <a:spLocks noChangeArrowheads="1"/>
          </p:cNvSpPr>
          <p:nvPr/>
        </p:nvSpPr>
        <p:spPr bwMode="auto">
          <a:xfrm>
            <a:off x="18341975" y="43586400"/>
            <a:ext cx="16840200" cy="4953000"/>
          </a:xfrm>
          <a:prstGeom prst="rect">
            <a:avLst/>
          </a:prstGeom>
          <a:solidFill>
            <a:schemeClr val="bg1"/>
          </a:solidFill>
          <a:ln w="9525">
            <a:solidFill>
              <a:schemeClr val="tx1"/>
            </a:solidFill>
            <a:miter lim="800000"/>
            <a:headEnd/>
            <a:tailEnd/>
          </a:ln>
        </p:spPr>
        <p:txBody>
          <a:bodyPr wrap="none" anchor="ctr"/>
          <a:lstStyle/>
          <a:p>
            <a:endParaRPr lang="fr-FR"/>
          </a:p>
        </p:txBody>
      </p:sp>
      <p:sp>
        <p:nvSpPr>
          <p:cNvPr id="2064" name="Text Box 204"/>
          <p:cNvSpPr txBox="1">
            <a:spLocks noChangeArrowheads="1"/>
          </p:cNvSpPr>
          <p:nvPr/>
        </p:nvSpPr>
        <p:spPr bwMode="auto">
          <a:xfrm>
            <a:off x="18418175" y="43957875"/>
            <a:ext cx="16622713" cy="2088680"/>
          </a:xfrm>
          <a:prstGeom prst="rect">
            <a:avLst/>
          </a:prstGeom>
          <a:noFill/>
          <a:ln w="9525">
            <a:noFill/>
            <a:round/>
            <a:headEnd/>
            <a:tailEnd/>
          </a:ln>
        </p:spPr>
        <p:txBody>
          <a:bodyPr lIns="305640" tIns="51120" rIns="101880" bIns="153000">
            <a:spAutoFit/>
          </a:bodyPr>
          <a:lstStyle/>
          <a:p>
            <a:pPr>
              <a:lnSpc>
                <a:spcPct val="120000"/>
              </a:lnSpc>
              <a:spcAft>
                <a:spcPts val="100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Lst>
            </a:pPr>
            <a:r>
              <a:rPr lang="en-US" sz="4000" b="1" dirty="0">
                <a:solidFill>
                  <a:srgbClr val="333399"/>
                </a:solidFill>
              </a:rPr>
              <a:t>Acknowledgements</a:t>
            </a:r>
          </a:p>
          <a:p>
            <a:pPr algn="jus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Lst>
            </a:pPr>
            <a:r>
              <a:rPr lang="en-US" sz="2200" dirty="0">
                <a:solidFill>
                  <a:srgbClr val="000000"/>
                </a:solidFill>
                <a:latin typeface="Times New Roman" pitchFamily="18" charset="0"/>
              </a:rPr>
              <a:t>The authors gratefully acknowledge the support of the Singapore-MIT Alliance for Research and Technology (SMART) program’s Center for Environmental Sensing and Modeling (CENSAM) and that of the National Oceanic and Atmospheric Administration’s (NOAA)  Sea Grant program.</a:t>
            </a:r>
          </a:p>
        </p:txBody>
      </p:sp>
      <p:sp>
        <p:nvSpPr>
          <p:cNvPr id="2065" name="Text Box 205"/>
          <p:cNvSpPr txBox="1">
            <a:spLocks noChangeArrowheads="1"/>
          </p:cNvSpPr>
          <p:nvPr/>
        </p:nvSpPr>
        <p:spPr bwMode="auto">
          <a:xfrm>
            <a:off x="18418175" y="45948600"/>
            <a:ext cx="16622713" cy="2537238"/>
          </a:xfrm>
          <a:prstGeom prst="rect">
            <a:avLst/>
          </a:prstGeom>
          <a:solidFill>
            <a:srgbClr val="FFFFFF"/>
          </a:solidFill>
          <a:ln w="9525">
            <a:noFill/>
            <a:round/>
            <a:headEnd/>
            <a:tailEnd/>
          </a:ln>
        </p:spPr>
        <p:txBody>
          <a:bodyPr lIns="101880" tIns="51120" rIns="101880" bIns="51120">
            <a:spAutoFit/>
          </a:bodyPr>
          <a:lstStyle/>
          <a:p>
            <a:pPr marL="236538" indent="-185738">
              <a:lnSpc>
                <a:spcPct val="110000"/>
              </a:lnSpc>
              <a:spcAft>
                <a:spcPts val="500"/>
              </a:spcAft>
              <a:tabLst>
                <a:tab pos="238125" algn="l"/>
                <a:tab pos="695325" algn="l"/>
                <a:tab pos="1152525" algn="l"/>
                <a:tab pos="1609725" algn="l"/>
                <a:tab pos="2066925" algn="l"/>
                <a:tab pos="2524125" algn="l"/>
                <a:tab pos="2981325" algn="l"/>
                <a:tab pos="3438525" algn="l"/>
                <a:tab pos="3895725" algn="l"/>
                <a:tab pos="4352925" algn="l"/>
                <a:tab pos="4810125" algn="l"/>
                <a:tab pos="5267325" algn="l"/>
                <a:tab pos="5724525" algn="l"/>
                <a:tab pos="6181725" algn="l"/>
                <a:tab pos="6638925" algn="l"/>
                <a:tab pos="7096125" algn="l"/>
                <a:tab pos="7553325" algn="l"/>
                <a:tab pos="8010525" algn="l"/>
                <a:tab pos="8467725" algn="l"/>
                <a:tab pos="8924925" algn="l"/>
                <a:tab pos="9382125" algn="l"/>
                <a:tab pos="9410700" algn="l"/>
                <a:tab pos="10134600" algn="l"/>
                <a:tab pos="10858500" algn="l"/>
                <a:tab pos="11582400" algn="l"/>
                <a:tab pos="12306300" algn="l"/>
                <a:tab pos="13030200" algn="l"/>
                <a:tab pos="13754100" algn="l"/>
                <a:tab pos="14478000" algn="l"/>
                <a:tab pos="15201900" algn="l"/>
                <a:tab pos="15925800" algn="l"/>
              </a:tabLst>
            </a:pPr>
            <a:r>
              <a:rPr lang="en-US" sz="4000" b="1" dirty="0" smtClean="0">
                <a:solidFill>
                  <a:srgbClr val="333399"/>
                </a:solidFill>
              </a:rPr>
              <a:t>References</a:t>
            </a:r>
          </a:p>
          <a:p>
            <a:pPr algn="just">
              <a:buFontTx/>
              <a:buChar char="-"/>
            </a:pPr>
            <a:r>
              <a:rPr lang="en-US" sz="2200" dirty="0" smtClean="0">
                <a:solidFill>
                  <a:schemeClr val="tx1"/>
                </a:solidFill>
                <a:latin typeface="Times New Roman" pitchFamily="18" charset="0"/>
                <a:cs typeface="Times New Roman" pitchFamily="18" charset="0"/>
              </a:rPr>
              <a:t> Chun-</a:t>
            </a:r>
            <a:r>
              <a:rPr lang="en-US" sz="2200" dirty="0" err="1" smtClean="0">
                <a:solidFill>
                  <a:schemeClr val="tx1"/>
                </a:solidFill>
                <a:latin typeface="Times New Roman" pitchFamily="18" charset="0"/>
                <a:cs typeface="Times New Roman" pitchFamily="18" charset="0"/>
              </a:rPr>
              <a:t>Ki</a:t>
            </a:r>
            <a:r>
              <a:rPr lang="en-US" sz="2200" dirty="0" smtClean="0">
                <a:solidFill>
                  <a:schemeClr val="tx1"/>
                </a:solidFill>
                <a:latin typeface="Times New Roman" pitchFamily="18" charset="0"/>
                <a:cs typeface="Times New Roman" pitchFamily="18" charset="0"/>
              </a:rPr>
              <a:t> Lee and </a:t>
            </a:r>
            <a:r>
              <a:rPr lang="en-US" sz="2200" dirty="0">
                <a:solidFill>
                  <a:schemeClr val="tx1"/>
                </a:solidFill>
                <a:latin typeface="Times New Roman" pitchFamily="18" charset="0"/>
                <a:cs typeface="Times New Roman" pitchFamily="18" charset="0"/>
              </a:rPr>
              <a:t>Sam-Goo </a:t>
            </a:r>
            <a:r>
              <a:rPr lang="en-US" sz="2200" dirty="0" smtClean="0">
                <a:solidFill>
                  <a:schemeClr val="tx1"/>
                </a:solidFill>
                <a:latin typeface="Times New Roman" pitchFamily="18" charset="0"/>
                <a:cs typeface="Times New Roman" pitchFamily="18" charset="0"/>
              </a:rPr>
              <a:t>Lee (2008). Investigation </a:t>
            </a:r>
            <a:r>
              <a:rPr lang="en-US" sz="2200" dirty="0">
                <a:solidFill>
                  <a:schemeClr val="tx1"/>
                </a:solidFill>
                <a:latin typeface="Times New Roman" pitchFamily="18" charset="0"/>
                <a:cs typeface="Times New Roman" pitchFamily="18" charset="0"/>
              </a:rPr>
              <a:t>of ship maneuvering with </a:t>
            </a:r>
            <a:r>
              <a:rPr lang="en-US" sz="2200" dirty="0" smtClean="0">
                <a:solidFill>
                  <a:schemeClr val="tx1"/>
                </a:solidFill>
                <a:latin typeface="Times New Roman" pitchFamily="18" charset="0"/>
                <a:cs typeface="Times New Roman" pitchFamily="18" charset="0"/>
              </a:rPr>
              <a:t>hydrodynamic effects </a:t>
            </a:r>
            <a:r>
              <a:rPr lang="en-US" sz="2200" dirty="0">
                <a:solidFill>
                  <a:schemeClr val="tx1"/>
                </a:solidFill>
                <a:latin typeface="Times New Roman" pitchFamily="18" charset="0"/>
                <a:cs typeface="Times New Roman" pitchFamily="18" charset="0"/>
              </a:rPr>
              <a:t>between ship and </a:t>
            </a:r>
            <a:r>
              <a:rPr lang="en-US" sz="2200" dirty="0" smtClean="0">
                <a:solidFill>
                  <a:schemeClr val="tx1"/>
                </a:solidFill>
                <a:latin typeface="Times New Roman" pitchFamily="18" charset="0"/>
                <a:cs typeface="Times New Roman" pitchFamily="18" charset="0"/>
              </a:rPr>
              <a:t>bank. </a:t>
            </a:r>
            <a:r>
              <a:rPr lang="en-US" sz="2200" i="1" dirty="0" smtClean="0">
                <a:solidFill>
                  <a:schemeClr val="tx1"/>
                </a:solidFill>
                <a:latin typeface="Times New Roman" pitchFamily="18" charset="0"/>
                <a:cs typeface="Times New Roman" pitchFamily="18" charset="0"/>
              </a:rPr>
              <a:t>Journal of Mechanical Science and Technology </a:t>
            </a:r>
            <a:r>
              <a:rPr lang="en-US" sz="2200" dirty="0" smtClean="0">
                <a:solidFill>
                  <a:schemeClr val="tx1"/>
                </a:solidFill>
                <a:latin typeface="Times New Roman" pitchFamily="18" charset="0"/>
                <a:cs typeface="Times New Roman" pitchFamily="18" charset="0"/>
              </a:rPr>
              <a:t>22:1230-1236</a:t>
            </a:r>
          </a:p>
          <a:p>
            <a:pPr algn="just">
              <a:buFontTx/>
              <a:buChar char="-"/>
            </a:pPr>
            <a:r>
              <a:rPr lang="en-US" sz="2200" dirty="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S. </a:t>
            </a:r>
            <a:r>
              <a:rPr lang="en-US" sz="2200" dirty="0" err="1" smtClean="0">
                <a:solidFill>
                  <a:schemeClr val="tx1"/>
                </a:solidFill>
                <a:latin typeface="Times New Roman" pitchFamily="18" charset="0"/>
                <a:cs typeface="Times New Roman" pitchFamily="18" charset="0"/>
              </a:rPr>
              <a:t>Muddada</a:t>
            </a:r>
            <a:r>
              <a:rPr lang="en-US" sz="2200" dirty="0" smtClean="0">
                <a:solidFill>
                  <a:schemeClr val="tx1"/>
                </a:solidFill>
                <a:latin typeface="Times New Roman" pitchFamily="18" charset="0"/>
                <a:cs typeface="Times New Roman" pitchFamily="18" charset="0"/>
              </a:rPr>
              <a:t>, B.S.V. </a:t>
            </a:r>
            <a:r>
              <a:rPr lang="en-US" sz="2200" dirty="0" err="1" smtClean="0">
                <a:solidFill>
                  <a:schemeClr val="tx1"/>
                </a:solidFill>
                <a:latin typeface="Times New Roman" pitchFamily="18" charset="0"/>
                <a:cs typeface="Times New Roman" pitchFamily="18" charset="0"/>
              </a:rPr>
              <a:t>Patnaik</a:t>
            </a:r>
            <a:r>
              <a:rPr lang="en-US" sz="2200" dirty="0" smtClean="0">
                <a:solidFill>
                  <a:schemeClr val="tx1"/>
                </a:solidFill>
                <a:latin typeface="Times New Roman" pitchFamily="18" charset="0"/>
                <a:cs typeface="Times New Roman" pitchFamily="18" charset="0"/>
              </a:rPr>
              <a:t> (2009). An active flow control strategy for the suppression of vortex structures behind a circular cylinder. </a:t>
            </a:r>
            <a:r>
              <a:rPr lang="en-US" sz="2200" i="1" dirty="0" smtClean="0">
                <a:solidFill>
                  <a:schemeClr val="tx1"/>
                </a:solidFill>
                <a:latin typeface="Times New Roman" pitchFamily="18" charset="0"/>
                <a:cs typeface="Times New Roman" pitchFamily="18" charset="0"/>
              </a:rPr>
              <a:t>European Journal of Mechanics B/Fluids. </a:t>
            </a:r>
            <a:r>
              <a:rPr lang="en-US" sz="2200" dirty="0" smtClean="0">
                <a:solidFill>
                  <a:schemeClr val="tx1"/>
                </a:solidFill>
                <a:latin typeface="Times New Roman" pitchFamily="18" charset="0"/>
                <a:cs typeface="Times New Roman" pitchFamily="18" charset="0"/>
              </a:rPr>
              <a:t>doi:10.1016/j.euromechflu.2009.11.002</a:t>
            </a:r>
            <a:endParaRPr lang="en-US" sz="2200" dirty="0" smtClean="0">
              <a:solidFill>
                <a:srgbClr val="000000"/>
              </a:solidFill>
              <a:latin typeface="Times New Roman" pitchFamily="18" charset="0"/>
              <a:cs typeface="Times New Roman" pitchFamily="18" charset="0"/>
            </a:endParaRPr>
          </a:p>
          <a:p>
            <a:pPr algn="just">
              <a:buFontTx/>
              <a:buChar char="-"/>
            </a:pPr>
            <a:endParaRPr lang="en-US" sz="2200" dirty="0" smtClean="0">
              <a:solidFill>
                <a:schemeClr val="tx1"/>
              </a:solidFill>
              <a:latin typeface="Times New Roman" pitchFamily="18" charset="0"/>
              <a:cs typeface="Times New Roman" pitchFamily="18" charset="0"/>
            </a:endParaRPr>
          </a:p>
        </p:txBody>
      </p:sp>
      <p:sp>
        <p:nvSpPr>
          <p:cNvPr id="2066" name="Text Box 288"/>
          <p:cNvSpPr txBox="1">
            <a:spLocks noChangeArrowheads="1"/>
          </p:cNvSpPr>
          <p:nvPr/>
        </p:nvSpPr>
        <p:spPr bwMode="auto">
          <a:xfrm>
            <a:off x="1730375" y="8686800"/>
            <a:ext cx="33451800" cy="718792"/>
          </a:xfrm>
          <a:prstGeom prst="rect">
            <a:avLst/>
          </a:prstGeom>
          <a:noFill/>
          <a:ln w="9525">
            <a:noFill/>
            <a:round/>
            <a:headEnd/>
            <a:tailEnd/>
          </a:ln>
        </p:spPr>
        <p:txBody>
          <a:bodyPr lIns="101880" tIns="51120" rIns="101880" bIns="51120">
            <a:spAutoFit/>
          </a:bodyPr>
          <a:lstStyle/>
          <a:p>
            <a:pPr algn="l">
              <a:spcBef>
                <a:spcPts val="2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Lst>
            </a:pPr>
            <a:r>
              <a:rPr lang="en-US" sz="4000" b="1" dirty="0">
                <a:solidFill>
                  <a:srgbClr val="333399"/>
                </a:solidFill>
              </a:rPr>
              <a:t>Goal</a:t>
            </a:r>
            <a:r>
              <a:rPr lang="en-US" sz="4000" b="1" dirty="0" smtClean="0">
                <a:solidFill>
                  <a:srgbClr val="333399"/>
                </a:solidFill>
              </a:rPr>
              <a:t>: </a:t>
            </a:r>
            <a:r>
              <a:rPr lang="en-US" sz="3600" b="1" dirty="0" smtClean="0">
                <a:solidFill>
                  <a:schemeClr val="tx1"/>
                </a:solidFill>
                <a:latin typeface="Times New Roman" pitchFamily="18" charset="0"/>
                <a:cs typeface="Times New Roman" pitchFamily="18" charset="0"/>
              </a:rPr>
              <a:t>Develop techniques and algorithms to control underwater and surface vehicle maneuvering with pressure feedback.</a:t>
            </a:r>
            <a:endParaRPr lang="en-US" sz="3600" b="1" dirty="0">
              <a:solidFill>
                <a:srgbClr val="333399"/>
              </a:solidFill>
            </a:endParaRPr>
          </a:p>
        </p:txBody>
      </p:sp>
      <p:sp>
        <p:nvSpPr>
          <p:cNvPr id="2067" name="Line 290"/>
          <p:cNvSpPr>
            <a:spLocks noChangeShapeType="1"/>
          </p:cNvSpPr>
          <p:nvPr/>
        </p:nvSpPr>
        <p:spPr bwMode="auto">
          <a:xfrm>
            <a:off x="1273175" y="9677400"/>
            <a:ext cx="33147000" cy="0"/>
          </a:xfrm>
          <a:prstGeom prst="line">
            <a:avLst/>
          </a:prstGeom>
          <a:noFill/>
          <a:ln w="76200">
            <a:solidFill>
              <a:schemeClr val="bg2"/>
            </a:solidFill>
            <a:round/>
            <a:headEnd/>
            <a:tailEnd/>
          </a:ln>
        </p:spPr>
        <p:txBody>
          <a:bodyPr/>
          <a:lstStyle/>
          <a:p>
            <a:endParaRPr lang="fr-FR"/>
          </a:p>
        </p:txBody>
      </p:sp>
      <p:sp>
        <p:nvSpPr>
          <p:cNvPr id="2068" name="Text Box 291"/>
          <p:cNvSpPr txBox="1">
            <a:spLocks noChangeArrowheads="1"/>
          </p:cNvSpPr>
          <p:nvPr/>
        </p:nvSpPr>
        <p:spPr bwMode="auto">
          <a:xfrm>
            <a:off x="1425575" y="11125200"/>
            <a:ext cx="16154400" cy="3517635"/>
          </a:xfrm>
          <a:prstGeom prst="rect">
            <a:avLst/>
          </a:prstGeom>
          <a:noFill/>
          <a:ln w="9525">
            <a:noFill/>
            <a:round/>
            <a:headEnd/>
            <a:tailEnd/>
          </a:ln>
        </p:spPr>
        <p:txBody>
          <a:bodyPr wrap="square" lIns="101880" tIns="51120" rIns="101880" bIns="51120">
            <a:spAutoFit/>
          </a:bodyPr>
          <a:lstStyle/>
          <a:p>
            <a:pPr algn="just">
              <a:lnSpc>
                <a:spcPts val="4500"/>
              </a:lnSpc>
              <a:spcBef>
                <a:spcPts val="1938"/>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dirty="0" smtClean="0">
                <a:solidFill>
                  <a:schemeClr val="tx1"/>
                </a:solidFill>
                <a:latin typeface="Times New Roman" pitchFamily="18" charset="0"/>
                <a:cs typeface="Times New Roman" pitchFamily="18" charset="0"/>
              </a:rPr>
              <a:t>Real time flow sensing can revolutionize efficient propulsion and maneuvering of surface and underwater vehicles moving in turbulent ocean flows, a capability available to fish through their lateral line.  With current advances in the fabrication of MEMs pressure arrays at CENSAM along with recent successes in vortex detection and object detection using pressure measurements, we look to apply this technology to maneuvering control of underwater and surface ocean vehicles.  </a:t>
            </a:r>
          </a:p>
        </p:txBody>
      </p:sp>
      <p:sp>
        <p:nvSpPr>
          <p:cNvPr id="2070" name="Text Box 309"/>
          <p:cNvSpPr txBox="1">
            <a:spLocks noChangeArrowheads="1"/>
          </p:cNvSpPr>
          <p:nvPr/>
        </p:nvSpPr>
        <p:spPr bwMode="auto">
          <a:xfrm>
            <a:off x="1806575" y="10210800"/>
            <a:ext cx="3505200" cy="718792"/>
          </a:xfrm>
          <a:prstGeom prst="rect">
            <a:avLst/>
          </a:prstGeom>
          <a:noFill/>
          <a:ln w="9525">
            <a:noFill/>
            <a:round/>
            <a:headEnd/>
            <a:tailEnd/>
          </a:ln>
        </p:spPr>
        <p:txBody>
          <a:bodyPr wrap="square" lIns="101880" tIns="51120" rIns="101880" bIns="51120">
            <a:spAutoFit/>
          </a:bodyPr>
          <a:lstStyle/>
          <a:p>
            <a:pPr algn="l">
              <a:spcBef>
                <a:spcPts val="2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Lst>
            </a:pPr>
            <a:r>
              <a:rPr lang="en-US" sz="4000" b="1" dirty="0">
                <a:solidFill>
                  <a:srgbClr val="333399"/>
                </a:solidFill>
              </a:rPr>
              <a:t>Motivation:</a:t>
            </a:r>
          </a:p>
        </p:txBody>
      </p:sp>
      <p:sp>
        <p:nvSpPr>
          <p:cNvPr id="2071" name="Rectangle 166"/>
          <p:cNvSpPr>
            <a:spLocks noChangeArrowheads="1"/>
          </p:cNvSpPr>
          <p:nvPr/>
        </p:nvSpPr>
        <p:spPr bwMode="auto">
          <a:xfrm>
            <a:off x="892175" y="38100000"/>
            <a:ext cx="16840200" cy="10363200"/>
          </a:xfrm>
          <a:prstGeom prst="rect">
            <a:avLst/>
          </a:prstGeom>
          <a:solidFill>
            <a:schemeClr val="bg1"/>
          </a:solidFill>
          <a:ln w="9525">
            <a:solidFill>
              <a:schemeClr val="tx1"/>
            </a:solidFill>
            <a:miter lim="800000"/>
            <a:headEnd/>
            <a:tailEnd/>
          </a:ln>
        </p:spPr>
        <p:txBody>
          <a:bodyPr wrap="none" anchor="ctr"/>
          <a:lstStyle/>
          <a:p>
            <a:endParaRPr lang="fr-FR"/>
          </a:p>
        </p:txBody>
      </p:sp>
      <p:sp>
        <p:nvSpPr>
          <p:cNvPr id="2082" name="Text Box 316"/>
          <p:cNvSpPr txBox="1">
            <a:spLocks noChangeArrowheads="1"/>
          </p:cNvSpPr>
          <p:nvPr/>
        </p:nvSpPr>
        <p:spPr bwMode="auto">
          <a:xfrm>
            <a:off x="1273175" y="16002000"/>
            <a:ext cx="16036925" cy="712788"/>
          </a:xfrm>
          <a:prstGeom prst="rect">
            <a:avLst/>
          </a:prstGeom>
          <a:noFill/>
          <a:ln w="9525">
            <a:noFill/>
            <a:round/>
            <a:headEnd/>
            <a:tailEnd/>
          </a:ln>
        </p:spPr>
        <p:txBody>
          <a:bodyPr lIns="101880" tIns="51120" rIns="101880" bIns="51120">
            <a:spAutoFit/>
          </a:bodyPr>
          <a:lstStyle/>
          <a:p>
            <a:pPr>
              <a:spcBef>
                <a:spcPts val="2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Lst>
            </a:pPr>
            <a:r>
              <a:rPr lang="en-US" sz="4000" b="1" dirty="0" smtClean="0">
                <a:solidFill>
                  <a:srgbClr val="333399"/>
                </a:solidFill>
              </a:rPr>
              <a:t>Surface vehicle experimental setup</a:t>
            </a:r>
            <a:endParaRPr lang="en-US" sz="4000" b="1" dirty="0">
              <a:solidFill>
                <a:srgbClr val="333399"/>
              </a:solidFill>
            </a:endParaRPr>
          </a:p>
        </p:txBody>
      </p:sp>
      <p:sp>
        <p:nvSpPr>
          <p:cNvPr id="88" name="Text Box 165"/>
          <p:cNvSpPr txBox="1">
            <a:spLocks noChangeArrowheads="1"/>
          </p:cNvSpPr>
          <p:nvPr/>
        </p:nvSpPr>
        <p:spPr bwMode="auto">
          <a:xfrm>
            <a:off x="27409775" y="5029200"/>
            <a:ext cx="2813591" cy="784830"/>
          </a:xfrm>
          <a:prstGeom prst="rect">
            <a:avLst/>
          </a:prstGeom>
          <a:noFill/>
          <a:ln w="9525">
            <a:noFill/>
            <a:miter lim="800000"/>
            <a:headEnd/>
            <a:tailEnd/>
          </a:ln>
        </p:spPr>
        <p:txBody>
          <a:bodyPr wrap="none">
            <a:spAutoFit/>
          </a:bodyPr>
          <a:lstStyle/>
          <a:p>
            <a:r>
              <a:rPr lang="en-US" sz="4500" dirty="0" smtClean="0"/>
              <a:t>Singapore</a:t>
            </a:r>
            <a:endParaRPr lang="en-US" sz="4500" dirty="0"/>
          </a:p>
        </p:txBody>
      </p:sp>
      <p:sp>
        <p:nvSpPr>
          <p:cNvPr id="89" name="Text Box 164"/>
          <p:cNvSpPr txBox="1">
            <a:spLocks noChangeArrowheads="1"/>
          </p:cNvSpPr>
          <p:nvPr/>
        </p:nvSpPr>
        <p:spPr bwMode="auto">
          <a:xfrm>
            <a:off x="7978775" y="5943600"/>
            <a:ext cx="7086600" cy="1938992"/>
          </a:xfrm>
          <a:prstGeom prst="rect">
            <a:avLst/>
          </a:prstGeom>
          <a:noFill/>
          <a:ln w="9525">
            <a:noFill/>
            <a:miter lim="800000"/>
            <a:headEnd/>
            <a:tailEnd/>
          </a:ln>
        </p:spPr>
        <p:txBody>
          <a:bodyPr>
            <a:spAutoFit/>
          </a:bodyPr>
          <a:lstStyle/>
          <a:p>
            <a:r>
              <a:rPr lang="en-US" sz="4000" dirty="0" smtClean="0"/>
              <a:t>Prof</a:t>
            </a:r>
            <a:r>
              <a:rPr lang="en-US" sz="4000" dirty="0"/>
              <a:t>. Michael </a:t>
            </a:r>
            <a:r>
              <a:rPr lang="en-US" sz="4000" dirty="0" smtClean="0"/>
              <a:t>Triantafyllou</a:t>
            </a:r>
          </a:p>
          <a:p>
            <a:r>
              <a:rPr lang="fr-FR" sz="4000" dirty="0">
                <a:cs typeface="Times New Roman" pitchFamily="18" charset="0"/>
              </a:rPr>
              <a:t>Vicente </a:t>
            </a:r>
            <a:r>
              <a:rPr lang="fr-FR" sz="4000" dirty="0" smtClean="0">
                <a:cs typeface="Times New Roman" pitchFamily="18" charset="0"/>
              </a:rPr>
              <a:t>Fernandez</a:t>
            </a:r>
          </a:p>
          <a:p>
            <a:r>
              <a:rPr lang="en-US" sz="4000" dirty="0" smtClean="0"/>
              <a:t>Dr. Jason Dahl</a:t>
            </a:r>
          </a:p>
        </p:txBody>
      </p:sp>
      <p:grpSp>
        <p:nvGrpSpPr>
          <p:cNvPr id="205" name="Groupe 204"/>
          <p:cNvGrpSpPr/>
          <p:nvPr/>
        </p:nvGrpSpPr>
        <p:grpSpPr>
          <a:xfrm>
            <a:off x="5387975" y="28267679"/>
            <a:ext cx="9672002" cy="2974321"/>
            <a:chOff x="19337973" y="35128200"/>
            <a:chExt cx="9672002" cy="2974321"/>
          </a:xfrm>
        </p:grpSpPr>
        <p:grpSp>
          <p:nvGrpSpPr>
            <p:cNvPr id="191" name="Groupe 190"/>
            <p:cNvGrpSpPr/>
            <p:nvPr/>
          </p:nvGrpSpPr>
          <p:grpSpPr>
            <a:xfrm>
              <a:off x="19337973" y="35784000"/>
              <a:ext cx="9672002" cy="2318521"/>
              <a:chOff x="19337973" y="35784000"/>
              <a:chExt cx="8041071" cy="2318521"/>
            </a:xfrm>
          </p:grpSpPr>
          <p:sp>
            <p:nvSpPr>
              <p:cNvPr id="184" name="Arc 3"/>
              <p:cNvSpPr/>
              <p:nvPr/>
            </p:nvSpPr>
            <p:spPr>
              <a:xfrm rot="16328867">
                <a:off x="22220632" y="32944108"/>
                <a:ext cx="2275754" cy="8041071"/>
              </a:xfrm>
              <a:prstGeom prst="arc">
                <a:avLst>
                  <a:gd name="adj1" fmla="val 16318199"/>
                  <a:gd name="adj2" fmla="val 444883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5" name="Organigramme : Connecteur 184"/>
              <p:cNvSpPr/>
              <p:nvPr/>
            </p:nvSpPr>
            <p:spPr>
              <a:xfrm rot="16328867">
                <a:off x="19440000" y="365032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86" name="Organigramme : Connecteur 185"/>
              <p:cNvSpPr/>
              <p:nvPr/>
            </p:nvSpPr>
            <p:spPr>
              <a:xfrm rot="16328867">
                <a:off x="19638689" y="363508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87" name="Organigramme : Connecteur 186"/>
              <p:cNvSpPr/>
              <p:nvPr/>
            </p:nvSpPr>
            <p:spPr>
              <a:xfrm rot="16328867">
                <a:off x="19908000" y="36216000"/>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88" name="Organigramme : Connecteur 187"/>
              <p:cNvSpPr/>
              <p:nvPr/>
            </p:nvSpPr>
            <p:spPr>
              <a:xfrm rot="16328867">
                <a:off x="20172089" y="361222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89" name="Organigramme : Connecteur 188"/>
              <p:cNvSpPr/>
              <p:nvPr/>
            </p:nvSpPr>
            <p:spPr>
              <a:xfrm rot="16328867">
                <a:off x="22839089" y="35784000"/>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90" name="Organigramme : Connecteur 189"/>
              <p:cNvSpPr/>
              <p:nvPr/>
            </p:nvSpPr>
            <p:spPr>
              <a:xfrm rot="16328867">
                <a:off x="25127223" y="359698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grpSp>
          <p:nvGrpSpPr>
            <p:cNvPr id="192" name="Groupe 191"/>
            <p:cNvGrpSpPr/>
            <p:nvPr/>
          </p:nvGrpSpPr>
          <p:grpSpPr>
            <a:xfrm flipV="1">
              <a:off x="19339200" y="35128200"/>
              <a:ext cx="9670775" cy="2318521"/>
              <a:chOff x="19337973" y="35784000"/>
              <a:chExt cx="8041071" cy="2318521"/>
            </a:xfrm>
          </p:grpSpPr>
          <p:sp>
            <p:nvSpPr>
              <p:cNvPr id="193" name="Arc 3"/>
              <p:cNvSpPr/>
              <p:nvPr/>
            </p:nvSpPr>
            <p:spPr>
              <a:xfrm rot="16328867">
                <a:off x="22220632" y="32944108"/>
                <a:ext cx="2275754" cy="8041071"/>
              </a:xfrm>
              <a:prstGeom prst="arc">
                <a:avLst>
                  <a:gd name="adj1" fmla="val 16318199"/>
                  <a:gd name="adj2" fmla="val 444883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94" name="Organigramme : Connecteur 193"/>
              <p:cNvSpPr/>
              <p:nvPr/>
            </p:nvSpPr>
            <p:spPr>
              <a:xfrm rot="16328867">
                <a:off x="19440000" y="365032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95" name="Organigramme : Connecteur 194"/>
              <p:cNvSpPr/>
              <p:nvPr/>
            </p:nvSpPr>
            <p:spPr>
              <a:xfrm rot="16328867">
                <a:off x="19638689" y="363508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96" name="Organigramme : Connecteur 195"/>
              <p:cNvSpPr/>
              <p:nvPr/>
            </p:nvSpPr>
            <p:spPr>
              <a:xfrm rot="16328867">
                <a:off x="19908000" y="36216000"/>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97" name="Organigramme : Connecteur 196"/>
              <p:cNvSpPr/>
              <p:nvPr/>
            </p:nvSpPr>
            <p:spPr>
              <a:xfrm rot="16328867">
                <a:off x="20172089" y="361222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98" name="Organigramme : Connecteur 197"/>
              <p:cNvSpPr/>
              <p:nvPr/>
            </p:nvSpPr>
            <p:spPr>
              <a:xfrm rot="16328867">
                <a:off x="22839089" y="35784000"/>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99" name="Organigramme : Connecteur 198"/>
              <p:cNvSpPr/>
              <p:nvPr/>
            </p:nvSpPr>
            <p:spPr>
              <a:xfrm rot="16328867">
                <a:off x="25127223" y="35969848"/>
                <a:ext cx="71438" cy="71438"/>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cxnSp>
          <p:nvCxnSpPr>
            <p:cNvPr id="204" name="Connecteur droit 203"/>
            <p:cNvCxnSpPr>
              <a:stCxn id="184" idx="2"/>
              <a:endCxn id="193" idx="2"/>
            </p:cNvCxnSpPr>
            <p:nvPr/>
          </p:nvCxnSpPr>
          <p:spPr bwMode="auto">
            <a:xfrm rot="16200000" flipH="1">
              <a:off x="26879740" y="36615113"/>
              <a:ext cx="821255" cy="453"/>
            </a:xfrm>
            <a:prstGeom prst="line">
              <a:avLst/>
            </a:prstGeom>
            <a:solidFill>
              <a:srgbClr val="00B8FF"/>
            </a:solidFill>
            <a:ln w="9525" cap="flat" cmpd="sng" algn="ctr">
              <a:solidFill>
                <a:srgbClr val="FF0000"/>
              </a:solidFill>
              <a:prstDash val="solid"/>
              <a:round/>
              <a:headEnd type="none" w="med" len="med"/>
              <a:tailEnd type="none" w="med" len="med"/>
            </a:ln>
            <a:effectLst/>
          </p:spPr>
        </p:cxnSp>
      </p:grpSp>
      <p:sp>
        <p:nvSpPr>
          <p:cNvPr id="212" name="ZoneTexte 211"/>
          <p:cNvSpPr txBox="1"/>
          <p:nvPr/>
        </p:nvSpPr>
        <p:spPr>
          <a:xfrm>
            <a:off x="7292975" y="30871180"/>
            <a:ext cx="4572000" cy="461665"/>
          </a:xfrm>
          <a:prstGeom prst="rect">
            <a:avLst/>
          </a:prstGeom>
          <a:noFill/>
        </p:spPr>
        <p:txBody>
          <a:bodyPr wrap="square" rtlCol="0">
            <a:spAutoFit/>
          </a:bodyPr>
          <a:lstStyle/>
          <a:p>
            <a:r>
              <a:rPr lang="fr-FR" sz="2400" dirty="0" smtClean="0">
                <a:solidFill>
                  <a:schemeClr val="tx1"/>
                </a:solidFill>
              </a:rPr>
              <a:t>Pressure port locations</a:t>
            </a:r>
            <a:endParaRPr lang="fr-FR" sz="2400" dirty="0"/>
          </a:p>
        </p:txBody>
      </p:sp>
      <p:grpSp>
        <p:nvGrpSpPr>
          <p:cNvPr id="220" name="Groupe 219"/>
          <p:cNvGrpSpPr/>
          <p:nvPr/>
        </p:nvGrpSpPr>
        <p:grpSpPr>
          <a:xfrm>
            <a:off x="3178175" y="18602980"/>
            <a:ext cx="12649200" cy="6481465"/>
            <a:chOff x="20475575" y="24155400"/>
            <a:chExt cx="12649200" cy="6481465"/>
          </a:xfrm>
        </p:grpSpPr>
        <p:pic>
          <p:nvPicPr>
            <p:cNvPr id="92" name="Image 91" descr="DSC00544comp.JPG"/>
            <p:cNvPicPr>
              <a:picLocks noChangeAspect="1"/>
            </p:cNvPicPr>
            <p:nvPr/>
          </p:nvPicPr>
          <p:blipFill>
            <a:blip r:embed="rId5"/>
            <a:srcRect t="11458" b="28125"/>
            <a:stretch>
              <a:fillRect/>
            </a:stretch>
          </p:blipFill>
          <p:spPr>
            <a:xfrm>
              <a:off x="20475575" y="24155400"/>
              <a:ext cx="12649200" cy="5731669"/>
            </a:xfrm>
            <a:prstGeom prst="rect">
              <a:avLst/>
            </a:prstGeom>
          </p:spPr>
        </p:pic>
        <p:sp>
          <p:nvSpPr>
            <p:cNvPr id="206" name="ZoneTexte 205"/>
            <p:cNvSpPr txBox="1"/>
            <p:nvPr/>
          </p:nvSpPr>
          <p:spPr>
            <a:xfrm>
              <a:off x="21008975" y="30099000"/>
              <a:ext cx="3124200" cy="461665"/>
            </a:xfrm>
            <a:prstGeom prst="rect">
              <a:avLst/>
            </a:prstGeom>
            <a:noFill/>
          </p:spPr>
          <p:txBody>
            <a:bodyPr wrap="square" rtlCol="0">
              <a:spAutoFit/>
            </a:bodyPr>
            <a:lstStyle/>
            <a:p>
              <a:r>
                <a:rPr lang="fr-FR" sz="2400" dirty="0" smtClean="0">
                  <a:solidFill>
                    <a:schemeClr val="tx1"/>
                  </a:solidFill>
                </a:rPr>
                <a:t>Pressure ports</a:t>
              </a:r>
              <a:endParaRPr lang="fr-FR" sz="2400" dirty="0">
                <a:solidFill>
                  <a:schemeClr val="tx1"/>
                </a:solidFill>
              </a:endParaRPr>
            </a:p>
          </p:txBody>
        </p:sp>
        <p:sp>
          <p:nvSpPr>
            <p:cNvPr id="208" name="ZoneTexte 207"/>
            <p:cNvSpPr txBox="1"/>
            <p:nvPr/>
          </p:nvSpPr>
          <p:spPr>
            <a:xfrm>
              <a:off x="24133175" y="30175200"/>
              <a:ext cx="3429000" cy="461665"/>
            </a:xfrm>
            <a:prstGeom prst="rect">
              <a:avLst/>
            </a:prstGeom>
            <a:noFill/>
          </p:spPr>
          <p:txBody>
            <a:bodyPr wrap="square" rtlCol="0">
              <a:spAutoFit/>
            </a:bodyPr>
            <a:lstStyle/>
            <a:p>
              <a:r>
                <a:rPr lang="fr-FR" sz="2400" dirty="0" smtClean="0">
                  <a:solidFill>
                    <a:schemeClr val="tx1"/>
                  </a:solidFill>
                </a:rPr>
                <a:t>Pressure </a:t>
              </a:r>
              <a:r>
                <a:rPr lang="fr-FR" sz="2400" dirty="0" err="1" smtClean="0">
                  <a:solidFill>
                    <a:schemeClr val="tx1"/>
                  </a:solidFill>
                </a:rPr>
                <a:t>sensors</a:t>
              </a:r>
              <a:endParaRPr lang="fr-FR" sz="2400" dirty="0"/>
            </a:p>
          </p:txBody>
        </p:sp>
        <p:sp>
          <p:nvSpPr>
            <p:cNvPr id="209" name="ZoneTexte 208"/>
            <p:cNvSpPr txBox="1"/>
            <p:nvPr/>
          </p:nvSpPr>
          <p:spPr>
            <a:xfrm>
              <a:off x="28324175" y="30022800"/>
              <a:ext cx="2895600" cy="461665"/>
            </a:xfrm>
            <a:prstGeom prst="rect">
              <a:avLst/>
            </a:prstGeom>
            <a:noFill/>
          </p:spPr>
          <p:txBody>
            <a:bodyPr wrap="square" rtlCol="0">
              <a:spAutoFit/>
            </a:bodyPr>
            <a:lstStyle/>
            <a:p>
              <a:r>
                <a:rPr lang="fr-FR" sz="2400" dirty="0" smtClean="0">
                  <a:solidFill>
                    <a:schemeClr val="tx1"/>
                  </a:solidFill>
                </a:rPr>
                <a:t>Force </a:t>
              </a:r>
              <a:r>
                <a:rPr lang="fr-FR" sz="2400" dirty="0" err="1" smtClean="0">
                  <a:solidFill>
                    <a:schemeClr val="tx1"/>
                  </a:solidFill>
                </a:rPr>
                <a:t>transducer</a:t>
              </a:r>
              <a:endParaRPr lang="fr-FR" sz="2400" dirty="0"/>
            </a:p>
          </p:txBody>
        </p:sp>
        <p:cxnSp>
          <p:nvCxnSpPr>
            <p:cNvPr id="214" name="Connecteur droit avec flèche 213"/>
            <p:cNvCxnSpPr>
              <a:stCxn id="206" idx="0"/>
            </p:cNvCxnSpPr>
            <p:nvPr/>
          </p:nvCxnSpPr>
          <p:spPr bwMode="auto">
            <a:xfrm rot="5400000" flipH="1" flipV="1">
              <a:off x="21447125" y="28860750"/>
              <a:ext cx="2362200" cy="114300"/>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217" name="Connecteur droit avec flèche 216"/>
            <p:cNvCxnSpPr>
              <a:stCxn id="208" idx="0"/>
            </p:cNvCxnSpPr>
            <p:nvPr/>
          </p:nvCxnSpPr>
          <p:spPr bwMode="auto">
            <a:xfrm rot="16200000" flipV="1">
              <a:off x="24380825" y="28708350"/>
              <a:ext cx="2362200" cy="571500"/>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219" name="Connecteur droit avec flèche 218"/>
            <p:cNvCxnSpPr>
              <a:stCxn id="209" idx="0"/>
            </p:cNvCxnSpPr>
            <p:nvPr/>
          </p:nvCxnSpPr>
          <p:spPr bwMode="auto">
            <a:xfrm rot="16200000" flipV="1">
              <a:off x="27676475" y="27927300"/>
              <a:ext cx="1600200" cy="2590800"/>
            </a:xfrm>
            <a:prstGeom prst="straightConnector1">
              <a:avLst/>
            </a:prstGeom>
            <a:solidFill>
              <a:srgbClr val="00B8FF"/>
            </a:solidFill>
            <a:ln w="9525" cap="flat" cmpd="sng" algn="ctr">
              <a:solidFill>
                <a:schemeClr val="tx1"/>
              </a:solidFill>
              <a:prstDash val="solid"/>
              <a:round/>
              <a:headEnd type="none" w="med" len="med"/>
              <a:tailEnd type="arrow"/>
            </a:ln>
            <a:effectLst/>
          </p:spPr>
        </p:cxnSp>
      </p:grpSp>
      <p:sp>
        <p:nvSpPr>
          <p:cNvPr id="221" name="ZoneTexte 220"/>
          <p:cNvSpPr txBox="1"/>
          <p:nvPr/>
        </p:nvSpPr>
        <p:spPr>
          <a:xfrm>
            <a:off x="18265775" y="11049000"/>
            <a:ext cx="16535400" cy="4375557"/>
          </a:xfrm>
          <a:prstGeom prst="rect">
            <a:avLst/>
          </a:prstGeom>
          <a:noFill/>
        </p:spPr>
        <p:txBody>
          <a:bodyPr wrap="square" rtlCol="0">
            <a:spAutoFit/>
          </a:bodyPr>
          <a:lstStyle/>
          <a:p>
            <a:pPr algn="just">
              <a:lnSpc>
                <a:spcPts val="4500"/>
              </a:lnSpc>
              <a:spcBef>
                <a:spcPts val="1938"/>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dirty="0" smtClean="0">
                <a:solidFill>
                  <a:schemeClr val="tx1"/>
                </a:solidFill>
                <a:latin typeface="Times New Roman" pitchFamily="18" charset="0"/>
                <a:cs typeface="Times New Roman" pitchFamily="18" charset="0"/>
              </a:rPr>
              <a:t>When navigating in confined waters, ship maneuvers are often affected by unpredictable currents and forces that can lead to dangerous situations (Lee, 2008). Sensing these currents and forces could enable safer and more controlled maneuvering in such challenging environments.  </a:t>
            </a:r>
          </a:p>
          <a:p>
            <a:pPr algn="just">
              <a:lnSpc>
                <a:spcPts val="4500"/>
              </a:lnSpc>
              <a:spcBef>
                <a:spcPts val="12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dirty="0" smtClean="0">
                <a:solidFill>
                  <a:schemeClr val="tx1"/>
                </a:solidFill>
                <a:latin typeface="Times New Roman" pitchFamily="18" charset="0"/>
                <a:cs typeface="Times New Roman" pitchFamily="18" charset="0"/>
              </a:rPr>
              <a:t>Additionally, rapid maneuvers cause flow separation and result in large increases in drag.  Active flow control mechanisms together with pressure sensors to detect and target separation  can be used to decrease drag and improve maneuverability.</a:t>
            </a:r>
          </a:p>
          <a:p>
            <a:pPr>
              <a:lnSpc>
                <a:spcPts val="4500"/>
              </a:lnSpc>
            </a:pPr>
            <a:endParaRPr lang="en-US" sz="3200" dirty="0"/>
          </a:p>
        </p:txBody>
      </p:sp>
      <p:sp>
        <p:nvSpPr>
          <p:cNvPr id="222" name="Rectangle 166"/>
          <p:cNvSpPr>
            <a:spLocks noChangeArrowheads="1"/>
          </p:cNvSpPr>
          <p:nvPr/>
        </p:nvSpPr>
        <p:spPr bwMode="auto">
          <a:xfrm>
            <a:off x="18341975" y="38938200"/>
            <a:ext cx="16840200" cy="4191000"/>
          </a:xfrm>
          <a:prstGeom prst="rect">
            <a:avLst/>
          </a:prstGeom>
          <a:solidFill>
            <a:schemeClr val="bg1"/>
          </a:solidFill>
          <a:ln w="9525">
            <a:solidFill>
              <a:schemeClr val="tx1"/>
            </a:solidFill>
            <a:miter lim="800000"/>
            <a:headEnd/>
            <a:tailEnd/>
          </a:ln>
        </p:spPr>
        <p:txBody>
          <a:bodyPr wrap="none" anchor="ctr"/>
          <a:lstStyle/>
          <a:p>
            <a:endParaRPr lang="fr-FR" dirty="0"/>
          </a:p>
        </p:txBody>
      </p:sp>
      <p:sp>
        <p:nvSpPr>
          <p:cNvPr id="223" name="ZoneTexte 222"/>
          <p:cNvSpPr txBox="1"/>
          <p:nvPr/>
        </p:nvSpPr>
        <p:spPr>
          <a:xfrm>
            <a:off x="22837775" y="39297114"/>
            <a:ext cx="7543800" cy="707886"/>
          </a:xfrm>
          <a:prstGeom prst="rect">
            <a:avLst/>
          </a:prstGeom>
          <a:noFill/>
        </p:spPr>
        <p:txBody>
          <a:bodyPr wrap="square" rtlCol="0">
            <a:spAutoFit/>
          </a:bodyPr>
          <a:lstStyle/>
          <a:p>
            <a:r>
              <a:rPr lang="en-US" sz="4000" b="1" dirty="0" smtClean="0">
                <a:solidFill>
                  <a:srgbClr val="333399"/>
                </a:solidFill>
              </a:rPr>
              <a:t>Future work</a:t>
            </a:r>
            <a:endParaRPr lang="en-US" sz="4000" dirty="0"/>
          </a:p>
        </p:txBody>
      </p:sp>
      <p:sp>
        <p:nvSpPr>
          <p:cNvPr id="224" name="ZoneTexte 223"/>
          <p:cNvSpPr txBox="1"/>
          <p:nvPr/>
        </p:nvSpPr>
        <p:spPr>
          <a:xfrm>
            <a:off x="18646775" y="40157400"/>
            <a:ext cx="15925800" cy="2554545"/>
          </a:xfrm>
          <a:prstGeom prst="rect">
            <a:avLst/>
          </a:prstGeom>
          <a:noFill/>
        </p:spPr>
        <p:txBody>
          <a:bodyPr wrap="square" rtlCol="0">
            <a:spAutoFit/>
          </a:bodyPr>
          <a:lstStyle/>
          <a:p>
            <a:pPr algn="just"/>
            <a:r>
              <a:rPr lang="en-US" sz="3200" dirty="0" smtClean="0">
                <a:solidFill>
                  <a:schemeClr val="tx1"/>
                </a:solidFill>
                <a:latin typeface="Times New Roman" pitchFamily="18" charset="0"/>
                <a:cs typeface="Times New Roman" pitchFamily="18" charset="0"/>
              </a:rPr>
              <a:t>Future work will include experimentally investigating the rotating cylinder separation control method in an open and then closed-loop configuration. Closed-loop control of the ship model yaw angle will be implemented in the CENSAM testing tank.  Finally, new MEMS pressure sensor arrays will be incorporated into all experiments as they become available to provide greater spatial density of pressure sampling for more effective control.</a:t>
            </a:r>
          </a:p>
        </p:txBody>
      </p:sp>
      <p:sp>
        <p:nvSpPr>
          <p:cNvPr id="227" name="Rectangle 21"/>
          <p:cNvSpPr>
            <a:spLocks noChangeArrowheads="1"/>
          </p:cNvSpPr>
          <p:nvPr/>
        </p:nvSpPr>
        <p:spPr bwMode="auto">
          <a:xfrm>
            <a:off x="18319750" y="15544800"/>
            <a:ext cx="16840200" cy="22936200"/>
          </a:xfrm>
          <a:prstGeom prst="rect">
            <a:avLst/>
          </a:prstGeom>
          <a:solidFill>
            <a:srgbClr val="FFFFFF"/>
          </a:solidFill>
          <a:ln w="9360">
            <a:solidFill>
              <a:srgbClr val="000000"/>
            </a:solidFill>
            <a:miter lim="800000"/>
            <a:headEnd/>
            <a:tailEnd/>
          </a:ln>
          <a:effectLst/>
        </p:spPr>
        <p:txBody>
          <a:bodyPr wrap="none" anchor="ctr"/>
          <a:lstStyle/>
          <a:p>
            <a:pPr algn="l"/>
            <a:endParaRPr lang="en-US" dirty="0"/>
          </a:p>
        </p:txBody>
      </p:sp>
      <p:sp>
        <p:nvSpPr>
          <p:cNvPr id="228" name="Text Box 65"/>
          <p:cNvSpPr txBox="1">
            <a:spLocks noChangeArrowheads="1"/>
          </p:cNvSpPr>
          <p:nvPr/>
        </p:nvSpPr>
        <p:spPr bwMode="auto">
          <a:xfrm>
            <a:off x="19027775" y="25222200"/>
            <a:ext cx="7543800" cy="12420600"/>
          </a:xfrm>
          <a:prstGeom prst="rect">
            <a:avLst/>
          </a:prstGeom>
          <a:noFill/>
          <a:ln w="9525">
            <a:noFill/>
            <a:round/>
            <a:headEnd/>
            <a:tailEnd/>
          </a:ln>
          <a:effectLst/>
        </p:spPr>
        <p:txBody>
          <a:bodyPr lIns="90000" tIns="73224" rIns="90000" bIns="45000"/>
          <a:lstStyle/>
          <a:p>
            <a:pPr algn="just" hangingPunct="1">
              <a:spcBef>
                <a:spcPts val="1900"/>
              </a:spcBef>
              <a:spcAft>
                <a:spcPts val="1900"/>
              </a:spcAft>
              <a:tabLst>
                <a:tab pos="723900" algn="l"/>
                <a:tab pos="1447800" algn="l"/>
                <a:tab pos="2171700" algn="l"/>
                <a:tab pos="2895600" algn="l"/>
                <a:tab pos="3619500" algn="l"/>
                <a:tab pos="4343400" algn="l"/>
                <a:tab pos="5067300" algn="l"/>
                <a:tab pos="5791200" algn="l"/>
                <a:tab pos="6515100" algn="l"/>
                <a:tab pos="7239000" algn="l"/>
              </a:tabLst>
            </a:pPr>
            <a:r>
              <a:rPr lang="en-US" sz="3200" dirty="0" smtClean="0">
                <a:solidFill>
                  <a:srgbClr val="000000"/>
                </a:solidFill>
                <a:latin typeface="Times New Roman" pitchFamily="18" charset="0"/>
                <a:cs typeface="Times New Roman" pitchFamily="18" charset="0"/>
              </a:rPr>
              <a:t>Two </a:t>
            </a:r>
            <a:r>
              <a:rPr lang="en-US" sz="3200" dirty="0">
                <a:solidFill>
                  <a:srgbClr val="000000"/>
                </a:solidFill>
                <a:latin typeface="Times New Roman" pitchFamily="18" charset="0"/>
                <a:cs typeface="Times New Roman" pitchFamily="18" charset="0"/>
              </a:rPr>
              <a:t>experimental </a:t>
            </a:r>
            <a:r>
              <a:rPr lang="en-US" sz="3200" dirty="0" smtClean="0">
                <a:solidFill>
                  <a:srgbClr val="000000"/>
                </a:solidFill>
                <a:latin typeface="Times New Roman" pitchFamily="18" charset="0"/>
                <a:cs typeface="Times New Roman" pitchFamily="18" charset="0"/>
              </a:rPr>
              <a:t>apparatus for implementing rotating cylinder control have </a:t>
            </a:r>
            <a:r>
              <a:rPr lang="en-US" sz="3200" dirty="0">
                <a:solidFill>
                  <a:srgbClr val="000000"/>
                </a:solidFill>
                <a:latin typeface="Times New Roman" pitchFamily="18" charset="0"/>
                <a:cs typeface="Times New Roman" pitchFamily="18" charset="0"/>
              </a:rPr>
              <a:t>been </a:t>
            </a:r>
            <a:r>
              <a:rPr lang="en-US" sz="3200" dirty="0" smtClean="0">
                <a:solidFill>
                  <a:srgbClr val="000000"/>
                </a:solidFill>
                <a:latin typeface="Times New Roman" pitchFamily="18" charset="0"/>
                <a:cs typeface="Times New Roman" pitchFamily="18" charset="0"/>
              </a:rPr>
              <a:t>designed for </a:t>
            </a:r>
            <a:r>
              <a:rPr lang="en-US" sz="3200" dirty="0">
                <a:solidFill>
                  <a:srgbClr val="000000"/>
                </a:solidFill>
                <a:latin typeface="Times New Roman" pitchFamily="18" charset="0"/>
                <a:cs typeface="Times New Roman" pitchFamily="18" charset="0"/>
              </a:rPr>
              <a:t>use in the Marine Hydrodynamics Laboratory water tunnel at </a:t>
            </a:r>
            <a:r>
              <a:rPr lang="en-US" sz="3200" dirty="0" smtClean="0">
                <a:solidFill>
                  <a:srgbClr val="000000"/>
                </a:solidFill>
                <a:latin typeface="Times New Roman" pitchFamily="18" charset="0"/>
                <a:cs typeface="Times New Roman" pitchFamily="18" charset="0"/>
              </a:rPr>
              <a:t>MIT.  The first </a:t>
            </a:r>
            <a:r>
              <a:rPr lang="en-US" sz="3200" dirty="0" smtClean="0">
                <a:solidFill>
                  <a:srgbClr val="000000"/>
                </a:solidFill>
                <a:latin typeface="Times New Roman" pitchFamily="18" charset="0"/>
                <a:cs typeface="Times New Roman" pitchFamily="18" charset="0"/>
              </a:rPr>
              <a:t>setup </a:t>
            </a:r>
            <a:r>
              <a:rPr lang="en-US" sz="3200" dirty="0" smtClean="0">
                <a:solidFill>
                  <a:srgbClr val="000000"/>
                </a:solidFill>
                <a:latin typeface="Times New Roman" pitchFamily="18" charset="0"/>
                <a:cs typeface="Times New Roman" pitchFamily="18" charset="0"/>
              </a:rPr>
              <a:t>includes </a:t>
            </a:r>
            <a:r>
              <a:rPr lang="en-US" sz="3200" dirty="0">
                <a:solidFill>
                  <a:srgbClr val="000000"/>
                </a:solidFill>
                <a:latin typeface="Times New Roman" pitchFamily="18" charset="0"/>
                <a:cs typeface="Times New Roman" pitchFamily="18" charset="0"/>
              </a:rPr>
              <a:t>a main cylinder </a:t>
            </a:r>
            <a:r>
              <a:rPr lang="en-US" sz="3200" dirty="0" smtClean="0">
                <a:solidFill>
                  <a:srgbClr val="000000"/>
                </a:solidFill>
                <a:latin typeface="Times New Roman" pitchFamily="18" charset="0"/>
                <a:cs typeface="Times New Roman" pitchFamily="18" charset="0"/>
              </a:rPr>
              <a:t>mounted </a:t>
            </a:r>
            <a:r>
              <a:rPr lang="en-US" sz="3200" dirty="0">
                <a:solidFill>
                  <a:srgbClr val="000000"/>
                </a:solidFill>
                <a:latin typeface="Times New Roman" pitchFamily="18" charset="0"/>
                <a:cs typeface="Times New Roman" pitchFamily="18" charset="0"/>
              </a:rPr>
              <a:t>on a force transducer and two control cylinders that are rotated independently with </a:t>
            </a:r>
            <a:r>
              <a:rPr lang="en-US" sz="3200" dirty="0" smtClean="0">
                <a:solidFill>
                  <a:srgbClr val="000000"/>
                </a:solidFill>
                <a:latin typeface="Times New Roman" pitchFamily="18" charset="0"/>
                <a:cs typeface="Times New Roman" pitchFamily="18" charset="0"/>
              </a:rPr>
              <a:t>servo </a:t>
            </a:r>
            <a:r>
              <a:rPr lang="en-US" sz="3200" dirty="0" smtClean="0">
                <a:solidFill>
                  <a:srgbClr val="000000"/>
                </a:solidFill>
                <a:latin typeface="Times New Roman" pitchFamily="18" charset="0"/>
                <a:cs typeface="Times New Roman" pitchFamily="18" charset="0"/>
              </a:rPr>
              <a:t>motors in </a:t>
            </a:r>
            <a:r>
              <a:rPr lang="en-US" sz="3200" dirty="0" smtClean="0">
                <a:solidFill>
                  <a:srgbClr val="000000"/>
                </a:solidFill>
                <a:latin typeface="Times New Roman" pitchFamily="18" charset="0"/>
                <a:cs typeface="Times New Roman" pitchFamily="18" charset="0"/>
              </a:rPr>
              <a:t>the configuration </a:t>
            </a:r>
            <a:r>
              <a:rPr lang="en-US" sz="3200" dirty="0" smtClean="0">
                <a:solidFill>
                  <a:srgbClr val="000000"/>
                </a:solidFill>
                <a:latin typeface="Times New Roman" pitchFamily="18" charset="0"/>
                <a:cs typeface="Times New Roman" pitchFamily="18" charset="0"/>
              </a:rPr>
              <a:t>shown in figure 2.    The second apparatus includes a submersible model that will be mounted at a range of angles of attack </a:t>
            </a:r>
            <a:r>
              <a:rPr lang="en-US" sz="3200" dirty="0" smtClean="0">
                <a:solidFill>
                  <a:srgbClr val="000000"/>
                </a:solidFill>
                <a:latin typeface="Times New Roman" pitchFamily="18" charset="0"/>
                <a:cs typeface="Times New Roman" pitchFamily="18" charset="0"/>
              </a:rPr>
              <a:t>to simulate rapid maneuvering (figure 3).  </a:t>
            </a:r>
            <a:r>
              <a:rPr lang="en-US" sz="3200" dirty="0" smtClean="0">
                <a:solidFill>
                  <a:srgbClr val="000000"/>
                </a:solidFill>
                <a:latin typeface="Times New Roman" pitchFamily="18" charset="0"/>
                <a:cs typeface="Times New Roman" pitchFamily="18" charset="0"/>
              </a:rPr>
              <a:t>In this implementation of rotating cylinder control, the control cylinders are inset into the model.  The model is mounted </a:t>
            </a:r>
            <a:r>
              <a:rPr lang="en-US" sz="3200" dirty="0" smtClean="0">
                <a:solidFill>
                  <a:srgbClr val="000000"/>
                </a:solidFill>
                <a:latin typeface="Times New Roman" pitchFamily="18" charset="0"/>
                <a:cs typeface="Times New Roman" pitchFamily="18" charset="0"/>
              </a:rPr>
              <a:t>on a force transducer at the end of a sting that extends from the stern.</a:t>
            </a:r>
            <a:endParaRPr lang="en-US" sz="3200" dirty="0" smtClean="0">
              <a:solidFill>
                <a:srgbClr val="000000"/>
              </a:solidFill>
              <a:latin typeface="Times New Roman" pitchFamily="18" charset="0"/>
              <a:cs typeface="Times New Roman" pitchFamily="18" charset="0"/>
            </a:endParaRPr>
          </a:p>
          <a:p>
            <a:pPr algn="just" hangingPunct="1">
              <a:tabLst>
                <a:tab pos="723900" algn="l"/>
                <a:tab pos="1447800" algn="l"/>
                <a:tab pos="2171700" algn="l"/>
                <a:tab pos="2895600" algn="l"/>
                <a:tab pos="3619500" algn="l"/>
                <a:tab pos="4343400" algn="l"/>
                <a:tab pos="5067300" algn="l"/>
                <a:tab pos="5791200" algn="l"/>
                <a:tab pos="6515100" algn="l"/>
                <a:tab pos="7239000" algn="l"/>
              </a:tabLst>
            </a:pPr>
            <a:r>
              <a:rPr lang="en-US" sz="3200" dirty="0" smtClean="0">
                <a:solidFill>
                  <a:srgbClr val="000000"/>
                </a:solidFill>
                <a:latin typeface="Times New Roman" pitchFamily="18" charset="0"/>
                <a:cs typeface="Times New Roman" pitchFamily="18" charset="0"/>
              </a:rPr>
              <a:t>Each apparatus will be subjected to a uniform flow of 0.5 to 1.5 m/s and the control cylinders will be rotated to delay separation and reduce drag.  Drag will be measured with the force transducer and the wake flow velocity field will be visualized and calculated using particle image </a:t>
            </a:r>
            <a:r>
              <a:rPr lang="en-US" sz="3200" dirty="0" err="1" smtClean="0">
                <a:solidFill>
                  <a:srgbClr val="000000"/>
                </a:solidFill>
                <a:latin typeface="Times New Roman" pitchFamily="18" charset="0"/>
                <a:cs typeface="Times New Roman" pitchFamily="18" charset="0"/>
              </a:rPr>
              <a:t>velocimetry</a:t>
            </a:r>
            <a:r>
              <a:rPr lang="en-US" sz="3200" dirty="0" smtClean="0">
                <a:solidFill>
                  <a:srgbClr val="000000"/>
                </a:solidFill>
                <a:latin typeface="Times New Roman" pitchFamily="18" charset="0"/>
                <a:cs typeface="Times New Roman" pitchFamily="18" charset="0"/>
              </a:rPr>
              <a:t> (PIV).</a:t>
            </a:r>
          </a:p>
        </p:txBody>
      </p:sp>
      <p:sp>
        <p:nvSpPr>
          <p:cNvPr id="229" name="Text Box 66"/>
          <p:cNvSpPr txBox="1">
            <a:spLocks noChangeArrowheads="1"/>
          </p:cNvSpPr>
          <p:nvPr/>
        </p:nvSpPr>
        <p:spPr bwMode="auto">
          <a:xfrm>
            <a:off x="19919950" y="24460200"/>
            <a:ext cx="5029200" cy="658813"/>
          </a:xfrm>
          <a:prstGeom prst="rect">
            <a:avLst/>
          </a:prstGeom>
          <a:noFill/>
          <a:ln w="9525">
            <a:noFill/>
            <a:round/>
            <a:headEnd/>
            <a:tailEnd/>
          </a:ln>
          <a:effectLst/>
        </p:spPr>
        <p:txBody>
          <a:bodyPr lIns="90000" tIns="80280" rIns="90000" bIns="45000"/>
          <a:lstStyle/>
          <a:p>
            <a:pPr>
              <a:tabLst>
                <a:tab pos="723900" algn="l"/>
                <a:tab pos="1447800" algn="l"/>
                <a:tab pos="2171700" algn="l"/>
                <a:tab pos="2895600" algn="l"/>
                <a:tab pos="3619500" algn="l"/>
                <a:tab pos="4343400" algn="l"/>
              </a:tabLst>
            </a:pPr>
            <a:r>
              <a:rPr lang="en-US" sz="3200" b="1" dirty="0">
                <a:solidFill>
                  <a:schemeClr val="accent6"/>
                </a:solidFill>
              </a:rPr>
              <a:t>Experimental Method</a:t>
            </a:r>
          </a:p>
        </p:txBody>
      </p:sp>
      <p:sp>
        <p:nvSpPr>
          <p:cNvPr id="230" name="Text Box 67"/>
          <p:cNvSpPr txBox="1">
            <a:spLocks noChangeArrowheads="1"/>
          </p:cNvSpPr>
          <p:nvPr/>
        </p:nvSpPr>
        <p:spPr bwMode="auto">
          <a:xfrm>
            <a:off x="26903363" y="16992600"/>
            <a:ext cx="7821612" cy="658812"/>
          </a:xfrm>
          <a:prstGeom prst="rect">
            <a:avLst/>
          </a:prstGeom>
          <a:noFill/>
          <a:ln w="9525">
            <a:noFill/>
            <a:round/>
            <a:headEnd/>
            <a:tailEnd/>
          </a:ln>
          <a:effectLst/>
        </p:spPr>
        <p:txBody>
          <a:bodyPr lIns="90000" tIns="80280" rIns="90000" bIns="45000"/>
          <a:lstStyle/>
          <a:p>
            <a:pPr>
              <a:tabLst>
                <a:tab pos="723900" algn="l"/>
                <a:tab pos="1447800" algn="l"/>
                <a:tab pos="2171700" algn="l"/>
                <a:tab pos="2895600" algn="l"/>
                <a:tab pos="3619500" algn="l"/>
                <a:tab pos="4343400" algn="l"/>
                <a:tab pos="5067300" algn="l"/>
                <a:tab pos="5791200" algn="l"/>
                <a:tab pos="6515100" algn="l"/>
                <a:tab pos="7239000" algn="l"/>
              </a:tabLst>
            </a:pPr>
            <a:r>
              <a:rPr lang="en-US" sz="3200" b="1" dirty="0">
                <a:solidFill>
                  <a:schemeClr val="accent6"/>
                </a:solidFill>
              </a:rPr>
              <a:t>Rotating Cylinder Control Method</a:t>
            </a:r>
          </a:p>
        </p:txBody>
      </p:sp>
      <p:sp>
        <p:nvSpPr>
          <p:cNvPr id="231" name="Text Box 68"/>
          <p:cNvSpPr txBox="1">
            <a:spLocks noChangeArrowheads="1"/>
          </p:cNvSpPr>
          <p:nvPr/>
        </p:nvSpPr>
        <p:spPr bwMode="auto">
          <a:xfrm>
            <a:off x="26800175" y="17526000"/>
            <a:ext cx="7924800" cy="4648200"/>
          </a:xfrm>
          <a:prstGeom prst="rect">
            <a:avLst/>
          </a:prstGeom>
          <a:noFill/>
          <a:ln w="9525">
            <a:noFill/>
            <a:round/>
            <a:headEnd/>
            <a:tailEnd/>
          </a:ln>
          <a:effectLst/>
        </p:spPr>
        <p:txBody>
          <a:bodyPr lIns="90000" tIns="73224" rIns="90000" bIns="45000"/>
          <a:lstStyle/>
          <a:p>
            <a:pPr algn="just" hangingPunct="1">
              <a:tabLst>
                <a:tab pos="723900" algn="l"/>
                <a:tab pos="1447800" algn="l"/>
                <a:tab pos="2171700" algn="l"/>
                <a:tab pos="2895600" algn="l"/>
                <a:tab pos="3619500" algn="l"/>
                <a:tab pos="4343400" algn="l"/>
                <a:tab pos="5067300" algn="l"/>
                <a:tab pos="5791200" algn="l"/>
                <a:tab pos="6515100" algn="l"/>
                <a:tab pos="7239000" algn="l"/>
              </a:tabLst>
            </a:pPr>
            <a:r>
              <a:rPr lang="en-US" sz="3200" dirty="0">
                <a:solidFill>
                  <a:srgbClr val="000000"/>
                </a:solidFill>
                <a:latin typeface="Times New Roman" pitchFamily="18" charset="0"/>
                <a:cs typeface="Times New Roman" pitchFamily="18" charset="0"/>
              </a:rPr>
              <a:t>The separation of fluid flow past a cylinder can be reduced or even eliminated by rotating strategically located control </a:t>
            </a:r>
            <a:r>
              <a:rPr lang="en-US" sz="3200" dirty="0" smtClean="0">
                <a:solidFill>
                  <a:srgbClr val="000000"/>
                </a:solidFill>
                <a:latin typeface="Times New Roman" pitchFamily="18" charset="0"/>
                <a:cs typeface="Times New Roman" pitchFamily="18" charset="0"/>
              </a:rPr>
              <a:t>cylinders (figure 2) </a:t>
            </a:r>
            <a:r>
              <a:rPr lang="en-US" sz="3200" dirty="0">
                <a:solidFill>
                  <a:srgbClr val="000000"/>
                </a:solidFill>
                <a:latin typeface="Times New Roman" pitchFamily="18" charset="0"/>
                <a:cs typeface="Times New Roman" pitchFamily="18" charset="0"/>
              </a:rPr>
              <a:t>(</a:t>
            </a:r>
            <a:r>
              <a:rPr lang="en-US" sz="3200" dirty="0" err="1">
                <a:solidFill>
                  <a:srgbClr val="000000"/>
                </a:solidFill>
                <a:latin typeface="Times New Roman" pitchFamily="18" charset="0"/>
                <a:cs typeface="Times New Roman" pitchFamily="18" charset="0"/>
              </a:rPr>
              <a:t>Muddada</a:t>
            </a:r>
            <a:r>
              <a:rPr lang="en-US" sz="3200" dirty="0">
                <a:solidFill>
                  <a:srgbClr val="000000"/>
                </a:solidFill>
                <a:latin typeface="Times New Roman" pitchFamily="18" charset="0"/>
                <a:cs typeface="Times New Roman" pitchFamily="18" charset="0"/>
              </a:rPr>
              <a:t>, </a:t>
            </a:r>
            <a:r>
              <a:rPr lang="en-US" sz="3200" dirty="0" err="1">
                <a:solidFill>
                  <a:srgbClr val="000000"/>
                </a:solidFill>
                <a:latin typeface="Times New Roman" pitchFamily="18" charset="0"/>
                <a:cs typeface="Times New Roman" pitchFamily="18" charset="0"/>
              </a:rPr>
              <a:t>Patnaik</a:t>
            </a:r>
            <a:r>
              <a:rPr lang="en-US" sz="3200" dirty="0">
                <a:solidFill>
                  <a:srgbClr val="000000"/>
                </a:solidFill>
                <a:latin typeface="Times New Roman" pitchFamily="18" charset="0"/>
                <a:cs typeface="Times New Roman" pitchFamily="18" charset="0"/>
              </a:rPr>
              <a:t>, 2009). Previous experiments and simulations have been conducted for low Reynolds number </a:t>
            </a:r>
            <a:r>
              <a:rPr lang="en-US" sz="3200" dirty="0" smtClean="0">
                <a:solidFill>
                  <a:srgbClr val="000000"/>
                </a:solidFill>
                <a:latin typeface="Times New Roman" pitchFamily="18" charset="0"/>
                <a:cs typeface="Times New Roman" pitchFamily="18" charset="0"/>
              </a:rPr>
              <a:t>flows (Re&lt;500).  </a:t>
            </a:r>
            <a:r>
              <a:rPr lang="en-US" sz="3200" dirty="0">
                <a:solidFill>
                  <a:srgbClr val="000000"/>
                </a:solidFill>
                <a:latin typeface="Times New Roman" pitchFamily="18" charset="0"/>
                <a:cs typeface="Times New Roman" pitchFamily="18" charset="0"/>
              </a:rPr>
              <a:t>This experiment pushes this active control </a:t>
            </a:r>
            <a:r>
              <a:rPr lang="en-US" sz="3200" dirty="0" smtClean="0">
                <a:solidFill>
                  <a:srgbClr val="000000"/>
                </a:solidFill>
                <a:latin typeface="Times New Roman" pitchFamily="18" charset="0"/>
                <a:cs typeface="Times New Roman" pitchFamily="18" charset="0"/>
              </a:rPr>
              <a:t>mechanism to </a:t>
            </a:r>
            <a:r>
              <a:rPr lang="en-US" sz="3200" dirty="0">
                <a:solidFill>
                  <a:srgbClr val="000000"/>
                </a:solidFill>
                <a:latin typeface="Times New Roman" pitchFamily="18" charset="0"/>
                <a:cs typeface="Times New Roman" pitchFamily="18" charset="0"/>
              </a:rPr>
              <a:t>a flow regime more relevant to underwater vehicles (</a:t>
            </a:r>
            <a:r>
              <a:rPr lang="en-US" sz="3200" dirty="0" smtClean="0">
                <a:solidFill>
                  <a:srgbClr val="000000"/>
                </a:solidFill>
                <a:latin typeface="Times New Roman" pitchFamily="18" charset="0"/>
                <a:cs typeface="Times New Roman" pitchFamily="18" charset="0"/>
              </a:rPr>
              <a:t>Re&gt;10,000).</a:t>
            </a:r>
            <a:endParaRPr lang="en-US" sz="3200" dirty="0">
              <a:solidFill>
                <a:srgbClr val="000000"/>
              </a:solidFill>
              <a:latin typeface="Times New Roman" pitchFamily="18" charset="0"/>
              <a:cs typeface="Times New Roman" pitchFamily="18" charset="0"/>
            </a:endParaRPr>
          </a:p>
        </p:txBody>
      </p:sp>
      <p:pic>
        <p:nvPicPr>
          <p:cNvPr id="232" name="Picture 70"/>
          <p:cNvPicPr>
            <a:picLocks noChangeAspect="1" noChangeArrowheads="1"/>
          </p:cNvPicPr>
          <p:nvPr/>
        </p:nvPicPr>
        <p:blipFill>
          <a:blip r:embed="rId6"/>
          <a:srcRect/>
          <a:stretch>
            <a:fillRect/>
          </a:stretch>
        </p:blipFill>
        <p:spPr bwMode="auto">
          <a:xfrm>
            <a:off x="18722975" y="16230600"/>
            <a:ext cx="7543800" cy="5970587"/>
          </a:xfrm>
          <a:prstGeom prst="rect">
            <a:avLst/>
          </a:prstGeom>
          <a:noFill/>
          <a:ln w="9525">
            <a:noFill/>
            <a:round/>
            <a:headEnd/>
            <a:tailEnd/>
          </a:ln>
          <a:effectLst/>
        </p:spPr>
      </p:pic>
      <p:sp>
        <p:nvSpPr>
          <p:cNvPr id="233" name="Text Box 71"/>
          <p:cNvSpPr txBox="1">
            <a:spLocks noChangeArrowheads="1"/>
          </p:cNvSpPr>
          <p:nvPr/>
        </p:nvSpPr>
        <p:spPr bwMode="auto">
          <a:xfrm>
            <a:off x="19180175" y="22174200"/>
            <a:ext cx="6630988" cy="2071688"/>
          </a:xfrm>
          <a:prstGeom prst="rect">
            <a:avLst/>
          </a:prstGeom>
          <a:noFill/>
          <a:ln w="9525">
            <a:noFill/>
            <a:round/>
            <a:headEnd/>
            <a:tailEnd/>
          </a:ln>
          <a:effectLst/>
        </p:spPr>
        <p:txBody>
          <a:bodyPr lIns="90000" tIns="69695" rIns="90000" bIns="45000"/>
          <a:lstStyle/>
          <a:p>
            <a:pPr algn="just" hangingPunct="1">
              <a:tabLst>
                <a:tab pos="723900" algn="l"/>
                <a:tab pos="1447800" algn="l"/>
                <a:tab pos="2171700" algn="l"/>
                <a:tab pos="2895600" algn="l"/>
                <a:tab pos="3619500" algn="l"/>
                <a:tab pos="4343400" algn="l"/>
                <a:tab pos="5067300" algn="l"/>
                <a:tab pos="5791200" algn="l"/>
                <a:tab pos="6515100" algn="l"/>
              </a:tabLst>
            </a:pPr>
            <a:r>
              <a:rPr lang="en-US" sz="2400" dirty="0">
                <a:solidFill>
                  <a:srgbClr val="000000"/>
                </a:solidFill>
              </a:rPr>
              <a:t>Figure </a:t>
            </a:r>
            <a:r>
              <a:rPr lang="en-US" sz="2400" dirty="0" smtClean="0">
                <a:solidFill>
                  <a:srgbClr val="000000"/>
                </a:solidFill>
              </a:rPr>
              <a:t>2: </a:t>
            </a:r>
            <a:r>
              <a:rPr lang="en-US" sz="2400" dirty="0">
                <a:solidFill>
                  <a:srgbClr val="000000"/>
                </a:solidFill>
              </a:rPr>
              <a:t>Diagram of cylinder in cross flow with rotating control cylinders.  The control cylinders are positioned so that, when rotated, separation on the main cylinder will be reduced or eliminated.</a:t>
            </a:r>
          </a:p>
        </p:txBody>
      </p:sp>
      <p:sp>
        <p:nvSpPr>
          <p:cNvPr id="234" name="Text Box 72"/>
          <p:cNvSpPr txBox="1">
            <a:spLocks noChangeArrowheads="1"/>
          </p:cNvSpPr>
          <p:nvPr/>
        </p:nvSpPr>
        <p:spPr bwMode="auto">
          <a:xfrm>
            <a:off x="18265775" y="15925800"/>
            <a:ext cx="16916400" cy="855662"/>
          </a:xfrm>
          <a:prstGeom prst="rect">
            <a:avLst/>
          </a:prstGeom>
          <a:noFill/>
          <a:ln w="9525">
            <a:noFill/>
            <a:round/>
            <a:headEnd/>
            <a:tailEnd/>
          </a:ln>
          <a:effectLst/>
        </p:spPr>
        <p:txBody>
          <a:bodyPr lIns="90000" tIns="92628" rIns="90000" bIns="45000"/>
          <a:lstStyle/>
          <a:p>
            <a:pPr algn="ct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4000" b="1" dirty="0">
                <a:solidFill>
                  <a:srgbClr val="333399"/>
                </a:solidFill>
              </a:rPr>
              <a:t>Flow Separation Control with Pressure Feedback</a:t>
            </a:r>
          </a:p>
        </p:txBody>
      </p:sp>
      <p:pic>
        <p:nvPicPr>
          <p:cNvPr id="74" name="Picture 73" descr="BigRedPressure2.PNG"/>
          <p:cNvPicPr>
            <a:picLocks noChangeAspect="1"/>
          </p:cNvPicPr>
          <p:nvPr/>
        </p:nvPicPr>
        <p:blipFill>
          <a:blip r:embed="rId7"/>
          <a:stretch>
            <a:fillRect/>
          </a:stretch>
        </p:blipFill>
        <p:spPr>
          <a:xfrm>
            <a:off x="8740775" y="39090600"/>
            <a:ext cx="8762999" cy="7924800"/>
          </a:xfrm>
          <a:prstGeom prst="rect">
            <a:avLst/>
          </a:prstGeom>
        </p:spPr>
      </p:pic>
      <p:sp>
        <p:nvSpPr>
          <p:cNvPr id="225" name="ZoneTexte 224"/>
          <p:cNvSpPr txBox="1"/>
          <p:nvPr/>
        </p:nvSpPr>
        <p:spPr>
          <a:xfrm>
            <a:off x="9045575" y="46710600"/>
            <a:ext cx="8534400" cy="1569660"/>
          </a:xfrm>
          <a:prstGeom prst="rect">
            <a:avLst/>
          </a:prstGeom>
          <a:noFill/>
        </p:spPr>
        <p:txBody>
          <a:bodyPr wrap="square" rtlCol="0">
            <a:spAutoFit/>
          </a:bodyPr>
          <a:lstStyle/>
          <a:p>
            <a:pPr algn="just"/>
            <a:r>
              <a:rPr lang="en-US" sz="2400" dirty="0" smtClean="0">
                <a:solidFill>
                  <a:schemeClr val="tx1"/>
                </a:solidFill>
              </a:rPr>
              <a:t>Figure 1: Both the pressure as a function of the angle of attack for each sensor location (numbered from bow to stern) and the difference in pressure at a given location between the upstream and downstream sides are roughly linear.</a:t>
            </a:r>
            <a:endParaRPr lang="en-US" sz="2400" dirty="0">
              <a:solidFill>
                <a:schemeClr val="tx1"/>
              </a:solidFill>
            </a:endParaRPr>
          </a:p>
        </p:txBody>
      </p:sp>
      <p:sp>
        <p:nvSpPr>
          <p:cNvPr id="226" name="ZoneTexte 225"/>
          <p:cNvSpPr txBox="1"/>
          <p:nvPr/>
        </p:nvSpPr>
        <p:spPr>
          <a:xfrm>
            <a:off x="892175" y="38481000"/>
            <a:ext cx="16916400" cy="707886"/>
          </a:xfrm>
          <a:prstGeom prst="rect">
            <a:avLst/>
          </a:prstGeom>
          <a:noFill/>
        </p:spPr>
        <p:txBody>
          <a:bodyPr wrap="square" rtlCol="0">
            <a:spAutoFit/>
          </a:bodyPr>
          <a:lstStyle/>
          <a:p>
            <a:r>
              <a:rPr lang="en-US" sz="4000" b="1" dirty="0" smtClean="0">
                <a:solidFill>
                  <a:srgbClr val="333399"/>
                </a:solidFill>
              </a:rPr>
              <a:t>Pressure characterization of a Model Ship for Maneuvering Control</a:t>
            </a:r>
            <a:endParaRPr lang="en-US" sz="4000" dirty="0"/>
          </a:p>
        </p:txBody>
      </p:sp>
      <p:sp>
        <p:nvSpPr>
          <p:cNvPr id="211" name="Text Box 324"/>
          <p:cNvSpPr txBox="1">
            <a:spLocks noChangeArrowheads="1"/>
          </p:cNvSpPr>
          <p:nvPr/>
        </p:nvSpPr>
        <p:spPr bwMode="auto">
          <a:xfrm>
            <a:off x="1501775" y="39776400"/>
            <a:ext cx="7086600" cy="7971413"/>
          </a:xfrm>
          <a:prstGeom prst="rect">
            <a:avLst/>
          </a:prstGeom>
          <a:noFill/>
          <a:ln w="9525">
            <a:noFill/>
            <a:miter lim="800000"/>
            <a:headEnd/>
            <a:tailEnd/>
          </a:ln>
        </p:spPr>
        <p:txBody>
          <a:bodyPr wrap="square">
            <a:spAutoFit/>
          </a:bodyPr>
          <a:lstStyle/>
          <a:p>
            <a:pPr algn="just">
              <a:buClrTx/>
              <a:buSzTx/>
              <a:buFontTx/>
              <a:buNone/>
            </a:pPr>
            <a:r>
              <a:rPr lang="en-US" sz="3200" dirty="0" smtClean="0">
                <a:solidFill>
                  <a:schemeClr val="tx1"/>
                </a:solidFill>
                <a:latin typeface="Times New Roman" pitchFamily="18" charset="0"/>
                <a:cs typeface="Times New Roman" pitchFamily="18" charset="0"/>
              </a:rPr>
              <a:t>Developing maneuvering control laws based on pressure sensing first requires characterizing the pressure response to parameters like the angle of attack.  The pressure at each sensor location was characterized as a function of the angle of attack by towing the model at 0.5 m/s at a range of angles of attack (figure 1).  On the upstream side of the model, this relationship is roughly linear.</a:t>
            </a:r>
          </a:p>
          <a:p>
            <a:pPr algn="just">
              <a:buClrTx/>
              <a:buSzTx/>
              <a:buFontTx/>
              <a:buNone/>
            </a:pPr>
            <a:endParaRPr lang="en-US" sz="3200" dirty="0" smtClean="0">
              <a:solidFill>
                <a:schemeClr val="tx1"/>
              </a:solidFill>
              <a:latin typeface="Times New Roman" pitchFamily="18" charset="0"/>
              <a:cs typeface="Times New Roman" pitchFamily="18" charset="0"/>
            </a:endParaRPr>
          </a:p>
          <a:p>
            <a:pPr algn="just">
              <a:buClrTx/>
              <a:buSzTx/>
              <a:buFontTx/>
              <a:buNone/>
            </a:pPr>
            <a:r>
              <a:rPr lang="en-US" sz="3200" dirty="0" smtClean="0">
                <a:solidFill>
                  <a:schemeClr val="tx1"/>
                </a:solidFill>
                <a:latin typeface="Times New Roman" pitchFamily="18" charset="0"/>
                <a:cs typeface="Times New Roman" pitchFamily="18" charset="0"/>
              </a:rPr>
              <a:t>Additionally, the difference in pressure between the upstream and downstream sides of the ship was also observed to be roughly linear with respect to angle of attack (figure 1).  </a:t>
            </a:r>
          </a:p>
        </p:txBody>
      </p:sp>
      <p:pic>
        <p:nvPicPr>
          <p:cNvPr id="76" name="Picture 75" descr="3Dimage.tiff"/>
          <p:cNvPicPr>
            <a:picLocks noChangeAspect="1"/>
          </p:cNvPicPr>
          <p:nvPr/>
        </p:nvPicPr>
        <p:blipFill>
          <a:blip r:embed="rId8">
            <a:clrChange>
              <a:clrFrom>
                <a:srgbClr val="CED2DA"/>
              </a:clrFrom>
              <a:clrTo>
                <a:srgbClr val="CED2DA">
                  <a:alpha val="0"/>
                </a:srgbClr>
              </a:clrTo>
            </a:clrChange>
          </a:blip>
          <a:srcRect l="57631" t="4278" r="1343" b="3743"/>
          <a:stretch>
            <a:fillRect/>
          </a:stretch>
        </p:blipFill>
        <p:spPr>
          <a:xfrm rot="10800000">
            <a:off x="27104975" y="29413200"/>
            <a:ext cx="3479505" cy="3562350"/>
          </a:xfrm>
          <a:prstGeom prst="rect">
            <a:avLst/>
          </a:prstGeom>
        </p:spPr>
      </p:pic>
      <p:sp>
        <p:nvSpPr>
          <p:cNvPr id="77" name="Text Box 74"/>
          <p:cNvSpPr txBox="1">
            <a:spLocks noChangeArrowheads="1"/>
          </p:cNvSpPr>
          <p:nvPr/>
        </p:nvSpPr>
        <p:spPr bwMode="auto">
          <a:xfrm>
            <a:off x="27028775" y="33070800"/>
            <a:ext cx="7696200" cy="5334000"/>
          </a:xfrm>
          <a:prstGeom prst="rect">
            <a:avLst/>
          </a:prstGeom>
          <a:noFill/>
          <a:ln w="9525">
            <a:noFill/>
            <a:round/>
            <a:headEnd/>
            <a:tailEnd/>
          </a:ln>
          <a:effectLst/>
        </p:spPr>
        <p:txBody>
          <a:bodyPr lIns="90000" tIns="69695" rIns="90000" bIns="45000"/>
          <a:lstStyle/>
          <a:p>
            <a:pPr algn="l">
              <a:tabLst>
                <a:tab pos="723900" algn="l"/>
                <a:tab pos="1447800" algn="l"/>
                <a:tab pos="2171700" algn="l"/>
                <a:tab pos="2895600" algn="l"/>
                <a:tab pos="3619500" algn="l"/>
                <a:tab pos="4343400" algn="l"/>
                <a:tab pos="5067300" algn="l"/>
                <a:tab pos="5791200" algn="l"/>
                <a:tab pos="6515100" algn="l"/>
              </a:tabLst>
            </a:pPr>
            <a:r>
              <a:rPr lang="en-US" sz="2400" dirty="0">
                <a:solidFill>
                  <a:srgbClr val="000000"/>
                </a:solidFill>
              </a:rPr>
              <a:t>Figure </a:t>
            </a:r>
            <a:r>
              <a:rPr lang="en-US" sz="2400" dirty="0" smtClean="0">
                <a:solidFill>
                  <a:srgbClr val="000000"/>
                </a:solidFill>
              </a:rPr>
              <a:t>3</a:t>
            </a:r>
            <a:r>
              <a:rPr lang="en-US" sz="2400" dirty="0" smtClean="0">
                <a:solidFill>
                  <a:srgbClr val="000000"/>
                </a:solidFill>
              </a:rPr>
              <a:t>:</a:t>
            </a:r>
            <a:r>
              <a:rPr lang="en-US" sz="2400" dirty="0" smtClean="0">
                <a:solidFill>
                  <a:srgbClr val="000000"/>
                </a:solidFill>
              </a:rPr>
              <a:t> </a:t>
            </a:r>
            <a:r>
              <a:rPr lang="en-US" sz="2400" dirty="0" smtClean="0">
                <a:solidFill>
                  <a:srgbClr val="000000"/>
                </a:solidFill>
              </a:rPr>
              <a:t>Flow simulation of a submersible at a 30 degree angle of attack to a uniform stream models flow past a rapidly maneuvering vehicle (Top).  The simulation predicts that high circulation vortex tubes separate from the body about mid-ship from bow to stern. This separation can be controlled with rotating cylinder control. </a:t>
            </a:r>
            <a:r>
              <a:rPr lang="en-US" sz="2400" dirty="0" smtClean="0">
                <a:solidFill>
                  <a:srgbClr val="000000"/>
                </a:solidFill>
              </a:rPr>
              <a:t>A submersible model </a:t>
            </a:r>
            <a:r>
              <a:rPr lang="en-US" sz="2400" dirty="0" smtClean="0">
                <a:solidFill>
                  <a:srgbClr val="000000"/>
                </a:solidFill>
              </a:rPr>
              <a:t> equipped with </a:t>
            </a:r>
            <a:r>
              <a:rPr lang="en-US" sz="2400" dirty="0" smtClean="0">
                <a:solidFill>
                  <a:srgbClr val="000000"/>
                </a:solidFill>
              </a:rPr>
              <a:t>rotating cylinder control will be manufactured for testing in the MIT water tunnel. (Bottom Right</a:t>
            </a:r>
            <a:r>
              <a:rPr lang="en-US" sz="2400" dirty="0" smtClean="0">
                <a:solidFill>
                  <a:srgbClr val="000000"/>
                </a:solidFill>
              </a:rPr>
              <a:t>).   The </a:t>
            </a:r>
            <a:r>
              <a:rPr lang="en-US" sz="2400" dirty="0" smtClean="0">
                <a:solidFill>
                  <a:srgbClr val="000000"/>
                </a:solidFill>
              </a:rPr>
              <a:t>e</a:t>
            </a:r>
            <a:r>
              <a:rPr lang="en-US" sz="2400" dirty="0" smtClean="0">
                <a:solidFill>
                  <a:srgbClr val="000000"/>
                </a:solidFill>
              </a:rPr>
              <a:t>nd-view of the experimental model (Bottom Left) shows rotating cylinder control implemented with control cylinders partially  inset into the model body.  Servo motors inside of the model will drive the cylinder rotation.</a:t>
            </a:r>
          </a:p>
        </p:txBody>
      </p:sp>
      <p:pic>
        <p:nvPicPr>
          <p:cNvPr id="78" name="Picture 77" descr="lam2.png"/>
          <p:cNvPicPr>
            <a:picLocks noChangeAspect="1"/>
          </p:cNvPicPr>
          <p:nvPr/>
        </p:nvPicPr>
        <p:blipFill>
          <a:blip r:embed="rId9">
            <a:clrChange>
              <a:clrFrom>
                <a:srgbClr val="FFFFFF"/>
              </a:clrFrom>
              <a:clrTo>
                <a:srgbClr val="FFFFFF">
                  <a:alpha val="0"/>
                </a:srgbClr>
              </a:clrTo>
            </a:clrChange>
          </a:blip>
          <a:srcRect l="1011" t="3409"/>
          <a:stretch>
            <a:fillRect/>
          </a:stretch>
        </p:blipFill>
        <p:spPr>
          <a:xfrm>
            <a:off x="27485975" y="22619429"/>
            <a:ext cx="6857665" cy="5955571"/>
          </a:xfrm>
          <a:prstGeom prst="rect">
            <a:avLst/>
          </a:prstGeom>
        </p:spPr>
      </p:pic>
      <p:pic>
        <p:nvPicPr>
          <p:cNvPr id="79" name="Picture 78" descr="3DmodelSimP.tiff"/>
          <p:cNvPicPr>
            <a:picLocks noChangeAspect="1"/>
          </p:cNvPicPr>
          <p:nvPr/>
        </p:nvPicPr>
        <p:blipFill>
          <a:blip r:embed="rId10">
            <a:clrChange>
              <a:clrFrom>
                <a:srgbClr val="C3C8D2"/>
              </a:clrFrom>
              <a:clrTo>
                <a:srgbClr val="C3C8D2">
                  <a:alpha val="0"/>
                </a:srgbClr>
              </a:clrTo>
            </a:clrChange>
          </a:blip>
          <a:stretch>
            <a:fillRect/>
          </a:stretch>
        </p:blipFill>
        <p:spPr>
          <a:xfrm>
            <a:off x="30610175" y="27728745"/>
            <a:ext cx="4495800" cy="5189655"/>
          </a:xfrm>
          <a:prstGeom prst="rect">
            <a:avLst/>
          </a:prstGeom>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96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96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6130</TotalTime>
  <Words>982</Words>
  <PresentationFormat>Custom</PresentationFormat>
  <Paragraphs>69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Gonzalez-Rodriguez</dc:creator>
  <cp:lastModifiedBy>James Schulmeister</cp:lastModifiedBy>
  <cp:revision>379</cp:revision>
  <cp:lastPrinted>2009-04-22T19:24:48Z</cp:lastPrinted>
  <dcterms:created xsi:type="dcterms:W3CDTF">2006-07-28T13:53:50Z</dcterms:created>
  <dcterms:modified xsi:type="dcterms:W3CDTF">2011-01-05T18:19:18Z</dcterms:modified>
</cp:coreProperties>
</file>