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256" r:id="rId2"/>
    <p:sldId id="315" r:id="rId3"/>
    <p:sldId id="354" r:id="rId4"/>
    <p:sldId id="314" r:id="rId5"/>
    <p:sldId id="257" r:id="rId6"/>
    <p:sldId id="317" r:id="rId7"/>
    <p:sldId id="331" r:id="rId8"/>
    <p:sldId id="328" r:id="rId9"/>
    <p:sldId id="329" r:id="rId10"/>
    <p:sldId id="327" r:id="rId11"/>
    <p:sldId id="347" r:id="rId12"/>
    <p:sldId id="348" r:id="rId13"/>
    <p:sldId id="349" r:id="rId14"/>
    <p:sldId id="350" r:id="rId15"/>
    <p:sldId id="358" r:id="rId16"/>
    <p:sldId id="323" r:id="rId17"/>
    <p:sldId id="336" r:id="rId18"/>
    <p:sldId id="324" r:id="rId19"/>
    <p:sldId id="338" r:id="rId20"/>
    <p:sldId id="326" r:id="rId21"/>
    <p:sldId id="339" r:id="rId22"/>
    <p:sldId id="319" r:id="rId23"/>
    <p:sldId id="340" r:id="rId24"/>
    <p:sldId id="320" r:id="rId25"/>
    <p:sldId id="346" r:id="rId26"/>
    <p:sldId id="345" r:id="rId27"/>
    <p:sldId id="341" r:id="rId28"/>
    <p:sldId id="321" r:id="rId29"/>
    <p:sldId id="342" r:id="rId30"/>
    <p:sldId id="322" r:id="rId31"/>
    <p:sldId id="343" r:id="rId32"/>
    <p:sldId id="325" r:id="rId33"/>
    <p:sldId id="355" r:id="rId34"/>
    <p:sldId id="356" r:id="rId35"/>
    <p:sldId id="332" r:id="rId36"/>
    <p:sldId id="333" r:id="rId37"/>
    <p:sldId id="335" r:id="rId38"/>
    <p:sldId id="351" r:id="rId39"/>
    <p:sldId id="352" r:id="rId40"/>
    <p:sldId id="353" r:id="rId41"/>
    <p:sldId id="357" r:id="rId42"/>
    <p:sldId id="344" r:id="rId43"/>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FB31C"/>
    <a:srgbClr val="6E54FA"/>
    <a:srgbClr val="B20838"/>
    <a:srgbClr val="6666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6" autoAdjust="0"/>
    <p:restoredTop sz="82445" autoAdjust="0"/>
  </p:normalViewPr>
  <p:slideViewPr>
    <p:cSldViewPr snapToObjects="1">
      <p:cViewPr>
        <p:scale>
          <a:sx n="106" d="100"/>
          <a:sy n="106" d="100"/>
        </p:scale>
        <p:origin x="-1764" y="-156"/>
      </p:cViewPr>
      <p:guideLst>
        <p:guide orient="horz" pos="2016"/>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200" dirty="0" smtClean="0"/>
              <a:t>$ k</a:t>
            </a:r>
            <a:endParaRPr lang="en-US" sz="1200" dirty="0"/>
          </a:p>
        </c:rich>
      </c:tx>
      <c:layout>
        <c:manualLayout>
          <c:xMode val="edge"/>
          <c:yMode val="edge"/>
          <c:x val="0.86422736220472463"/>
          <c:y val="3.0612244897959218E-2"/>
        </c:manualLayout>
      </c:layout>
    </c:title>
    <c:plotArea>
      <c:layout>
        <c:manualLayout>
          <c:layoutTarget val="inner"/>
          <c:xMode val="edge"/>
          <c:yMode val="edge"/>
          <c:x val="0.19861384514435712"/>
          <c:y val="4.5854491402860423E-2"/>
          <c:w val="0.73888615485564257"/>
          <c:h val="0.39069861802988953"/>
        </c:manualLayout>
      </c:layout>
      <c:barChart>
        <c:barDir val="col"/>
        <c:grouping val="clustered"/>
        <c:ser>
          <c:idx val="0"/>
          <c:order val="0"/>
          <c:tx>
            <c:strRef>
              <c:f>Sheet1!$B$1</c:f>
              <c:strCache>
                <c:ptCount val="1"/>
                <c:pt idx="0">
                  <c:v>$</c:v>
                </c:pt>
              </c:strCache>
            </c:strRef>
          </c:tx>
          <c:cat>
            <c:strRef>
              <c:f>Sheet1!$A$2:$A$9</c:f>
              <c:strCache>
                <c:ptCount val="8"/>
                <c:pt idx="0">
                  <c:v>Training</c:v>
                </c:pt>
                <c:pt idx="1">
                  <c:v>DCAD</c:v>
                </c:pt>
                <c:pt idx="2">
                  <c:v>DS DDM</c:v>
                </c:pt>
                <c:pt idx="3">
                  <c:v>DS SLAs</c:v>
                </c:pt>
                <c:pt idx="4">
                  <c:v>Athena</c:v>
                </c:pt>
                <c:pt idx="5">
                  <c:v>PC Service</c:v>
                </c:pt>
                <c:pt idx="6">
                  <c:v>SW Repair</c:v>
                </c:pt>
                <c:pt idx="7">
                  <c:v>VSLS</c:v>
                </c:pt>
              </c:strCache>
            </c:strRef>
          </c:cat>
          <c:val>
            <c:numRef>
              <c:f>Sheet1!$B$2:$B$9</c:f>
              <c:numCache>
                <c:formatCode>General</c:formatCode>
                <c:ptCount val="8"/>
                <c:pt idx="0">
                  <c:v>100</c:v>
                </c:pt>
                <c:pt idx="1">
                  <c:v>483</c:v>
                </c:pt>
                <c:pt idx="2">
                  <c:v>618</c:v>
                </c:pt>
                <c:pt idx="3">
                  <c:v>917</c:v>
                </c:pt>
                <c:pt idx="4">
                  <c:v>121</c:v>
                </c:pt>
                <c:pt idx="5">
                  <c:v>153</c:v>
                </c:pt>
                <c:pt idx="6">
                  <c:v>45</c:v>
                </c:pt>
                <c:pt idx="7">
                  <c:v>419</c:v>
                </c:pt>
              </c:numCache>
            </c:numRef>
          </c:val>
        </c:ser>
        <c:axId val="105746816"/>
        <c:axId val="105748352"/>
      </c:barChart>
      <c:catAx>
        <c:axId val="105746816"/>
        <c:scaling>
          <c:orientation val="minMax"/>
        </c:scaling>
        <c:axPos val="b"/>
        <c:tickLblPos val="nextTo"/>
        <c:txPr>
          <a:bodyPr/>
          <a:lstStyle/>
          <a:p>
            <a:pPr>
              <a:defRPr sz="1000" baseline="0"/>
            </a:pPr>
            <a:endParaRPr lang="en-US"/>
          </a:p>
        </c:txPr>
        <c:crossAx val="105748352"/>
        <c:crosses val="autoZero"/>
        <c:auto val="1"/>
        <c:lblAlgn val="ctr"/>
        <c:lblOffset val="100"/>
      </c:catAx>
      <c:valAx>
        <c:axId val="105748352"/>
        <c:scaling>
          <c:orientation val="minMax"/>
        </c:scaling>
        <c:axPos val="l"/>
        <c:majorGridlines/>
        <c:numFmt formatCode="&quot;$&quot;#,##0" sourceLinked="0"/>
        <c:tickLblPos val="nextTo"/>
        <c:txPr>
          <a:bodyPr/>
          <a:lstStyle/>
          <a:p>
            <a:pPr>
              <a:defRPr sz="1000"/>
            </a:pPr>
            <a:endParaRPr lang="en-US"/>
          </a:p>
        </c:txPr>
        <c:crossAx val="105746816"/>
        <c:crosses val="autoZero"/>
        <c:crossBetween val="between"/>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200" dirty="0" smtClean="0"/>
              <a:t>DTR lines</a:t>
            </a:r>
            <a:endParaRPr lang="en-US" sz="1200" dirty="0"/>
          </a:p>
        </c:rich>
      </c:tx>
      <c:layout>
        <c:manualLayout>
          <c:xMode val="edge"/>
          <c:yMode val="edge"/>
          <c:x val="0.75437500000000068"/>
          <c:y val="5.4935637169581927E-2"/>
        </c:manualLayout>
      </c:layout>
    </c:title>
    <c:plotArea>
      <c:layout>
        <c:manualLayout>
          <c:layoutTarget val="inner"/>
          <c:xMode val="edge"/>
          <c:yMode val="edge"/>
          <c:x val="0.19861384514435695"/>
          <c:y val="4.5854491402860423E-2"/>
          <c:w val="0.73888615485564257"/>
          <c:h val="0.49854908266756981"/>
        </c:manualLayout>
      </c:layout>
      <c:barChart>
        <c:barDir val="col"/>
        <c:grouping val="clustered"/>
        <c:ser>
          <c:idx val="0"/>
          <c:order val="0"/>
          <c:tx>
            <c:strRef>
              <c:f>Sheet1!$B$1</c:f>
              <c:strCache>
                <c:ptCount val="1"/>
                <c:pt idx="0">
                  <c:v>DTR lines</c:v>
                </c:pt>
              </c:strCache>
            </c:strRef>
          </c:tx>
          <c:cat>
            <c:strRef>
              <c:f>Sheet1!$A$2:$A$9</c:f>
              <c:strCache>
                <c:ptCount val="8"/>
                <c:pt idx="0">
                  <c:v>Training</c:v>
                </c:pt>
                <c:pt idx="1">
                  <c:v>DCAD</c:v>
                </c:pt>
                <c:pt idx="2">
                  <c:v>DS DDM</c:v>
                </c:pt>
                <c:pt idx="3">
                  <c:v>DS SLAs</c:v>
                </c:pt>
                <c:pt idx="4">
                  <c:v>Athena</c:v>
                </c:pt>
                <c:pt idx="5">
                  <c:v>PC Service</c:v>
                </c:pt>
                <c:pt idx="6">
                  <c:v>SW Repair</c:v>
                </c:pt>
                <c:pt idx="7">
                  <c:v>VSLS</c:v>
                </c:pt>
              </c:strCache>
            </c:strRef>
          </c:cat>
          <c:val>
            <c:numRef>
              <c:f>Sheet1!$B$2:$B$9</c:f>
              <c:numCache>
                <c:formatCode>General</c:formatCode>
                <c:ptCount val="8"/>
                <c:pt idx="0">
                  <c:v>249</c:v>
                </c:pt>
                <c:pt idx="1">
                  <c:v>12</c:v>
                </c:pt>
                <c:pt idx="2">
                  <c:v>299</c:v>
                </c:pt>
                <c:pt idx="3">
                  <c:v>303</c:v>
                </c:pt>
                <c:pt idx="4">
                  <c:v>1093</c:v>
                </c:pt>
                <c:pt idx="5">
                  <c:v>608</c:v>
                </c:pt>
                <c:pt idx="6">
                  <c:v>295</c:v>
                </c:pt>
                <c:pt idx="7">
                  <c:v>120</c:v>
                </c:pt>
              </c:numCache>
            </c:numRef>
          </c:val>
        </c:ser>
        <c:axId val="115459200"/>
        <c:axId val="115460736"/>
      </c:barChart>
      <c:catAx>
        <c:axId val="115459200"/>
        <c:scaling>
          <c:orientation val="minMax"/>
        </c:scaling>
        <c:axPos val="b"/>
        <c:tickLblPos val="nextTo"/>
        <c:txPr>
          <a:bodyPr/>
          <a:lstStyle/>
          <a:p>
            <a:pPr>
              <a:defRPr sz="1000" baseline="0"/>
            </a:pPr>
            <a:endParaRPr lang="en-US"/>
          </a:p>
        </c:txPr>
        <c:crossAx val="115460736"/>
        <c:crosses val="autoZero"/>
        <c:auto val="1"/>
        <c:lblAlgn val="ctr"/>
        <c:lblOffset val="100"/>
      </c:catAx>
      <c:valAx>
        <c:axId val="115460736"/>
        <c:scaling>
          <c:orientation val="minMax"/>
        </c:scaling>
        <c:axPos val="l"/>
        <c:majorGridlines/>
        <c:numFmt formatCode="General" sourceLinked="0"/>
        <c:tickLblPos val="nextTo"/>
        <c:txPr>
          <a:bodyPr/>
          <a:lstStyle/>
          <a:p>
            <a:pPr>
              <a:defRPr sz="1000"/>
            </a:pPr>
            <a:endParaRPr lang="en-US"/>
          </a:p>
        </c:txPr>
        <c:crossAx val="115459200"/>
        <c:crosses val="autoZero"/>
        <c:crossBetween val="between"/>
      </c:valAx>
    </c:plotArea>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BD36682-CF9C-400A-AC86-BF6D2C3BEE23}" type="datetimeFigureOut">
              <a:rPr lang="en-US" smtClean="0"/>
              <a:pPr/>
              <a:t>3/17/2010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521E1B3A-99CF-4C2D-83C5-9AD5BF5D3634}" type="slidenum">
              <a:rPr lang="en-US" smtClean="0"/>
              <a:pPr/>
              <a:t>‹#›</a:t>
            </a:fld>
            <a:endParaRPr 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vl1pPr>
          </a:lstStyle>
          <a:p>
            <a:fld id="{83115AE2-A39C-4FC1-B0CF-41697ADE8260}" type="datetime1">
              <a:rPr lang="en-US"/>
              <a:pPr/>
              <a:t>3/17/2010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atin typeface="Arial" charset="0"/>
                <a:ea typeface="ＭＳ Ｐゴシック" charset="-128"/>
                <a:cs typeface="ＭＳ Ｐゴシック" charset="-128"/>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vl1pPr>
          </a:lstStyle>
          <a:p>
            <a:fld id="{90B1C0DC-4B78-4D86-9406-C72B4423804B}"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a “small</a:t>
            </a:r>
            <a:r>
              <a:rPr lang="en-US" baseline="0" dirty="0" smtClean="0"/>
              <a:t> business”; worthy of some process attention.</a:t>
            </a:r>
          </a:p>
          <a:p>
            <a:r>
              <a:rPr lang="en-US" baseline="0" dirty="0" smtClean="0"/>
              <a:t>Very different ways of using payment tools to transfer revenue – could be more consistent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20</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21</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with .25” cropping</a:t>
            </a:r>
            <a:r>
              <a:rPr lang="en-US" baseline="0" dirty="0" smtClean="0"/>
              <a:t> left and right, .375” at top, 1” bottom</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22</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35%.  Red highlights the work that would be changed</a:t>
            </a:r>
            <a:r>
              <a:rPr lang="en-US" baseline="0" dirty="0" smtClean="0"/>
              <a:t> or eliminated.</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23</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24</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25</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26</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35%,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27</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28</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35	%,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29</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talked to some clients</a:t>
            </a:r>
            <a:r>
              <a:rPr lang="en-US" baseline="0" dirty="0" smtClean="0"/>
              <a:t> about their preferences with regard to CSS Billing practices.  Comments couldn’t be limited to CSS.  </a:t>
            </a:r>
          </a:p>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4</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30</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31</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32</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33</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34</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35</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36</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37</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38</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39</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started as shapes with 90% transparency.  Actually 90% didn’t show</a:t>
            </a:r>
            <a:r>
              <a:rPr lang="en-US" baseline="0" dirty="0" smtClean="0"/>
              <a:t> up on the Dell projector, so I changed it to 70% transparency.  Should test it before using it.</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7</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40</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41</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42</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Ideas emerged from lots of discussions during the meetings with staff about how things</a:t>
            </a:r>
            <a:r>
              <a:rPr lang="en-US" baseline="0" dirty="0" smtClean="0"/>
              <a:t> could go better, from their perspective.  </a:t>
            </a:r>
          </a:p>
          <a:p>
            <a:r>
              <a:rPr lang="en-US" baseline="0" dirty="0" smtClean="0"/>
              <a:t>Rob just generated some of them.</a:t>
            </a:r>
          </a:p>
          <a:p>
            <a:r>
              <a:rPr lang="en-US" baseline="0" dirty="0" smtClean="0"/>
              <a:t>Socialized at the half-done stage with TLs of the processes.</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11</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dirty="0" smtClean="0"/>
              <a:t>Quick Wins concentrate on Process Changes and perhaps</a:t>
            </a:r>
            <a:r>
              <a:rPr lang="en-US" baseline="0" dirty="0" smtClean="0"/>
              <a:t> incorporating the existing TNSC Billing system, used by OIS for work orders and some incidental charges.  </a:t>
            </a:r>
          </a:p>
          <a:p>
            <a:endParaRPr lang="en-US" baseline="0" dirty="0" smtClean="0"/>
          </a:p>
          <a:p>
            <a:r>
              <a:rPr lang="en-US" baseline="0" dirty="0" smtClean="0"/>
              <a:t>This is Rob’s list, built from interview-driven comments and subsequent conversations.</a:t>
            </a:r>
          </a:p>
        </p:txBody>
      </p:sp>
      <p:sp>
        <p:nvSpPr>
          <p:cNvPr id="4" name="Slide Number Placeholder 3"/>
          <p:cNvSpPr>
            <a:spLocks noGrp="1"/>
          </p:cNvSpPr>
          <p:nvPr>
            <p:ph type="sldNum" sz="quarter" idx="10"/>
          </p:nvPr>
        </p:nvSpPr>
        <p:spPr/>
        <p:txBody>
          <a:bodyPr/>
          <a:lstStyle/>
          <a:p>
            <a:fld id="{90B1C0DC-4B78-4D86-9406-C72B4423804B}"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16</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35%,</a:t>
            </a:r>
            <a:r>
              <a:rPr lang="en-US" baseline="0" dirty="0" smtClean="0"/>
              <a:t> there for continuity only.  Should point at the part of the process diagram being changed.</a:t>
            </a:r>
          </a:p>
          <a:p>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17</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18</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is 70%, </a:t>
            </a:r>
            <a:r>
              <a:rPr lang="en-US" baseline="0" dirty="0" smtClean="0"/>
              <a:t>1” </a:t>
            </a:r>
            <a:r>
              <a:rPr lang="en-US" baseline="0" smtClean="0"/>
              <a:t>bottom cropping</a:t>
            </a:r>
            <a:endParaRPr lang="en-US" dirty="0"/>
          </a:p>
        </p:txBody>
      </p:sp>
      <p:sp>
        <p:nvSpPr>
          <p:cNvPr id="4" name="Slide Number Placeholder 3"/>
          <p:cNvSpPr>
            <a:spLocks noGrp="1"/>
          </p:cNvSpPr>
          <p:nvPr>
            <p:ph type="sldNum" sz="quarter" idx="10"/>
          </p:nvPr>
        </p:nvSpPr>
        <p:spPr/>
        <p:txBody>
          <a:bodyPr/>
          <a:lstStyle/>
          <a:p>
            <a:fld id="{90B1C0DC-4B78-4D86-9406-C72B4423804B}" type="slidenum">
              <a:rPr lang="en-US" smtClean="0"/>
              <a:pPr/>
              <a:t>19</a:t>
            </a:fld>
            <a:endParaRPr lang="en-US"/>
          </a:p>
        </p:txBody>
      </p:sp>
      <p:sp>
        <p:nvSpPr>
          <p:cNvPr id="5" name="Date Placeholder 4"/>
          <p:cNvSpPr>
            <a:spLocks noGrp="1"/>
          </p:cNvSpPr>
          <p:nvPr>
            <p:ph type="dt" idx="11"/>
          </p:nvPr>
        </p:nvSpPr>
        <p:spPr/>
        <p:txBody>
          <a:bodyPr/>
          <a:lstStyle/>
          <a:p>
            <a:fld id="{83115AE2-A39C-4FC1-B0CF-41697ADE8260}" type="datetime1">
              <a:rPr lang="en-US" smtClean="0"/>
              <a:pPr/>
              <a:t>3/17/2010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mp; 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457200" y="1371600"/>
            <a:ext cx="8229600" cy="46482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371600"/>
            <a:ext cx="8229600" cy="4572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TextBox 4"/>
          <p:cNvSpPr txBox="1"/>
          <p:nvPr userDrawn="1"/>
        </p:nvSpPr>
        <p:spPr>
          <a:xfrm>
            <a:off x="4953000" y="6323013"/>
            <a:ext cx="2514600" cy="460375"/>
          </a:xfrm>
          <a:prstGeom prst="rect">
            <a:avLst/>
          </a:prstGeom>
          <a:noFill/>
        </p:spPr>
        <p:txBody>
          <a:bodyPr>
            <a:spAutoFit/>
          </a:bodyPr>
          <a:lstStyle/>
          <a:p>
            <a:pPr algn="r">
              <a:defRPr/>
            </a:pPr>
            <a:r>
              <a:rPr lang="en-US" sz="1200" b="1" dirty="0">
                <a:solidFill>
                  <a:srgbClr val="B20838"/>
                </a:solidFill>
                <a:latin typeface="Calibri (Body)" charset="0"/>
                <a:ea typeface="Calibri (Body)" charset="0"/>
                <a:cs typeface="Calibri (Body)" charset="0"/>
              </a:rPr>
              <a:t>VPF Community Forum</a:t>
            </a:r>
          </a:p>
          <a:p>
            <a:pPr algn="r">
              <a:defRPr/>
            </a:pPr>
            <a:r>
              <a:rPr lang="en-US" sz="1200" b="1" dirty="0">
                <a:solidFill>
                  <a:srgbClr val="B20838"/>
                </a:solidFill>
                <a:latin typeface="Calibri (Body)" charset="0"/>
                <a:ea typeface="Calibri (Body)" charset="0"/>
                <a:cs typeface="Calibri (Body)" charset="0"/>
              </a:rPr>
              <a:t>January 20, 2010</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3962400"/>
            <a:ext cx="7772400" cy="44450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icture Placeholder 5"/>
          <p:cNvSpPr>
            <a:spLocks noGrp="1"/>
          </p:cNvSpPr>
          <p:nvPr>
            <p:ph type="pic" sz="quarter" idx="10"/>
          </p:nvPr>
        </p:nvSpPr>
        <p:spPr>
          <a:xfrm>
            <a:off x="722313" y="228600"/>
            <a:ext cx="7772400" cy="3200400"/>
          </a:xfrm>
          <a:prstGeom prst="rect">
            <a:avLst/>
          </a:prstGeom>
        </p:spPr>
        <p:txBody>
          <a:bodyPr/>
          <a:lstStyle/>
          <a:p>
            <a:pPr lvl="0"/>
            <a:endParaRPr lang="en-US"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p:nvPr userDrawn="1"/>
        </p:nvSpPr>
        <p:spPr>
          <a:xfrm>
            <a:off x="4953000" y="6323013"/>
            <a:ext cx="2514600" cy="460375"/>
          </a:xfrm>
          <a:prstGeom prst="rect">
            <a:avLst/>
          </a:prstGeom>
          <a:noFill/>
        </p:spPr>
        <p:txBody>
          <a:bodyPr>
            <a:spAutoFit/>
          </a:bodyPr>
          <a:lstStyle/>
          <a:p>
            <a:pPr algn="r">
              <a:defRPr/>
            </a:pPr>
            <a:r>
              <a:rPr lang="en-US" sz="1200" b="1" dirty="0">
                <a:solidFill>
                  <a:srgbClr val="B20838"/>
                </a:solidFill>
                <a:latin typeface="Calibri (Body)" charset="0"/>
                <a:ea typeface="Calibri (Body)" charset="0"/>
                <a:cs typeface="Calibri (Body)" charset="0"/>
              </a:rPr>
              <a:t>VPF Community Forum</a:t>
            </a:r>
          </a:p>
          <a:p>
            <a:pPr algn="r">
              <a:defRPr/>
            </a:pPr>
            <a:r>
              <a:rPr lang="en-US" sz="1200" b="1" dirty="0">
                <a:solidFill>
                  <a:srgbClr val="B20838"/>
                </a:solidFill>
                <a:latin typeface="Calibri (Body)" charset="0"/>
                <a:ea typeface="Calibri (Body)" charset="0"/>
                <a:cs typeface="Calibri (Body)" charset="0"/>
              </a:rPr>
              <a:t>January 20, 2010</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extBox 3"/>
          <p:cNvSpPr txBox="1"/>
          <p:nvPr userDrawn="1"/>
        </p:nvSpPr>
        <p:spPr>
          <a:xfrm>
            <a:off x="4953000" y="6323013"/>
            <a:ext cx="2514600" cy="460375"/>
          </a:xfrm>
          <a:prstGeom prst="rect">
            <a:avLst/>
          </a:prstGeom>
          <a:noFill/>
        </p:spPr>
        <p:txBody>
          <a:bodyPr>
            <a:spAutoFit/>
          </a:bodyPr>
          <a:lstStyle/>
          <a:p>
            <a:pPr algn="r">
              <a:defRPr/>
            </a:pPr>
            <a:r>
              <a:rPr lang="en-US" sz="1200" b="1" dirty="0">
                <a:solidFill>
                  <a:srgbClr val="B20838"/>
                </a:solidFill>
                <a:latin typeface="Calibri (Body)" charset="0"/>
                <a:ea typeface="Calibri (Body)" charset="0"/>
                <a:cs typeface="Calibri (Body)" charset="0"/>
              </a:rPr>
              <a:t>VPF Community Forum</a:t>
            </a:r>
          </a:p>
          <a:p>
            <a:pPr algn="r">
              <a:defRPr/>
            </a:pPr>
            <a:r>
              <a:rPr lang="en-US" sz="1200" b="1" dirty="0">
                <a:solidFill>
                  <a:srgbClr val="B20838"/>
                </a:solidFill>
                <a:latin typeface="Calibri (Body)" charset="0"/>
                <a:ea typeface="Calibri (Body)" charset="0"/>
                <a:cs typeface="Calibri (Body)" charset="0"/>
              </a:rPr>
              <a:t>January 20, 2010</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457200" y="1371600"/>
            <a:ext cx="8229600" cy="46482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p:nvPr userDrawn="1"/>
        </p:nvSpPr>
        <p:spPr>
          <a:xfrm>
            <a:off x="4953000" y="6323013"/>
            <a:ext cx="2514600" cy="460375"/>
          </a:xfrm>
          <a:prstGeom prst="rect">
            <a:avLst/>
          </a:prstGeom>
          <a:noFill/>
        </p:spPr>
        <p:txBody>
          <a:bodyPr>
            <a:spAutoFit/>
          </a:bodyPr>
          <a:lstStyle/>
          <a:p>
            <a:pPr algn="r">
              <a:defRPr/>
            </a:pPr>
            <a:r>
              <a:rPr lang="en-US" sz="1200" b="1" dirty="0">
                <a:solidFill>
                  <a:srgbClr val="B20838"/>
                </a:solidFill>
                <a:latin typeface="Calibri (Body)" charset="0"/>
                <a:ea typeface="Calibri (Body)" charset="0"/>
                <a:cs typeface="Calibri (Body)" charset="0"/>
              </a:rPr>
              <a:t>VPF Community Forum</a:t>
            </a:r>
          </a:p>
          <a:p>
            <a:pPr algn="r">
              <a:defRPr/>
            </a:pPr>
            <a:r>
              <a:rPr lang="en-US" sz="1200" b="1" dirty="0">
                <a:solidFill>
                  <a:srgbClr val="B20838"/>
                </a:solidFill>
                <a:latin typeface="Calibri (Body)" charset="0"/>
                <a:ea typeface="Calibri (Body)" charset="0"/>
                <a:cs typeface="Calibri (Body)" charset="0"/>
              </a:rPr>
              <a:t>January 20, 2010</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p:nvPr userDrawn="1"/>
        </p:nvSpPr>
        <p:spPr>
          <a:xfrm>
            <a:off x="4953000" y="6323013"/>
            <a:ext cx="2514600" cy="460375"/>
          </a:xfrm>
          <a:prstGeom prst="rect">
            <a:avLst/>
          </a:prstGeom>
          <a:noFill/>
        </p:spPr>
        <p:txBody>
          <a:bodyPr>
            <a:spAutoFit/>
          </a:bodyPr>
          <a:lstStyle/>
          <a:p>
            <a:pPr algn="r">
              <a:defRPr/>
            </a:pPr>
            <a:r>
              <a:rPr lang="en-US" sz="1200" b="1" dirty="0">
                <a:solidFill>
                  <a:srgbClr val="B20838"/>
                </a:solidFill>
                <a:latin typeface="Calibri (Body)" charset="0"/>
                <a:ea typeface="Calibri (Body)" charset="0"/>
                <a:cs typeface="Calibri (Body)" charset="0"/>
              </a:rPr>
              <a:t>VPF Community Forum</a:t>
            </a:r>
          </a:p>
          <a:p>
            <a:pPr algn="r">
              <a:defRPr/>
            </a:pPr>
            <a:r>
              <a:rPr lang="en-US" sz="1200" b="1" dirty="0">
                <a:solidFill>
                  <a:srgbClr val="B20838"/>
                </a:solidFill>
                <a:latin typeface="Calibri (Body)" charset="0"/>
                <a:ea typeface="Calibri (Body)" charset="0"/>
                <a:cs typeface="Calibri (Body)" charset="0"/>
              </a:rPr>
              <a:t>January 20, 2010</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8229600" cy="862013"/>
          </a:xfrm>
          <a:prstGeom prst="rect">
            <a:avLst/>
          </a:prstGeom>
          <a:solidFill>
            <a:schemeClr val="bg1">
              <a:lumMod val="85000"/>
            </a:schemeClr>
          </a:solidFill>
          <a:ln>
            <a:solidFill>
              <a:schemeClr val="bg1">
                <a:lumMod val="85000"/>
              </a:schemeClr>
            </a:solidFill>
          </a:ln>
        </p:spPr>
        <p:txBody>
          <a:bodyPr vert="horz" wrap="square" lIns="91440" tIns="45720" rIns="91440" bIns="45720" numCol="1" anchor="ctr" anchorCtr="0" compatLnSpc="1">
            <a:prstTxWarp prst="textNoShape">
              <a:avLst/>
            </a:prstTxWarp>
            <a:normAutofit/>
          </a:bodyPr>
          <a:lstStyle/>
          <a:p>
            <a:pPr lvl="0"/>
            <a:r>
              <a:rPr lang="en-US"/>
              <a:t>Click to edit Master title style</a:t>
            </a:r>
          </a:p>
        </p:txBody>
      </p:sp>
      <p:cxnSp>
        <p:nvCxnSpPr>
          <p:cNvPr id="10" name="Straight Connector 9"/>
          <p:cNvCxnSpPr/>
          <p:nvPr/>
        </p:nvCxnSpPr>
        <p:spPr>
          <a:xfrm>
            <a:off x="457200" y="6202363"/>
            <a:ext cx="8278813" cy="1587"/>
          </a:xfrm>
          <a:prstGeom prst="line">
            <a:avLst/>
          </a:prstGeom>
          <a:ln w="12700" cap="flat" cmpd="sng" algn="ctr">
            <a:solidFill>
              <a:srgbClr val="6666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flipH="1" flipV="1">
            <a:off x="6864350" y="6453188"/>
            <a:ext cx="292100" cy="0"/>
          </a:xfrm>
          <a:prstGeom prst="line">
            <a:avLst/>
          </a:prstGeom>
          <a:ln w="12700" cap="flat" cmpd="sng" algn="ctr">
            <a:solidFill>
              <a:srgbClr val="666666"/>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31" name="Picture 7"/>
          <p:cNvPicPr>
            <a:picLocks noChangeAspect="1" noChangeArrowheads="1"/>
          </p:cNvPicPr>
          <p:nvPr/>
        </p:nvPicPr>
        <p:blipFill>
          <a:blip r:embed="rId12"/>
          <a:srcRect/>
          <a:stretch>
            <a:fillRect/>
          </a:stretch>
        </p:blipFill>
        <p:spPr bwMode="auto">
          <a:xfrm>
            <a:off x="457200" y="6307138"/>
            <a:ext cx="600075" cy="276225"/>
          </a:xfrm>
          <a:prstGeom prst="rect">
            <a:avLst/>
          </a:prstGeom>
          <a:noFill/>
          <a:ln w="9525">
            <a:noFill/>
            <a:miter lim="800000"/>
            <a:headEnd/>
            <a:tailEnd/>
          </a:ln>
        </p:spPr>
      </p:pic>
      <p:pic>
        <p:nvPicPr>
          <p:cNvPr id="1032" name="Picture 8"/>
          <p:cNvPicPr>
            <a:picLocks noChangeAspect="1" noChangeArrowheads="1"/>
          </p:cNvPicPr>
          <p:nvPr/>
        </p:nvPicPr>
        <p:blipFill>
          <a:blip r:embed="rId13"/>
          <a:srcRect/>
          <a:stretch>
            <a:fillRect/>
          </a:stretch>
        </p:blipFill>
        <p:spPr bwMode="auto">
          <a:xfrm>
            <a:off x="7210108" y="6307138"/>
            <a:ext cx="1525905" cy="26860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5" r:id="rId1"/>
    <p:sldLayoutId id="2147483948" r:id="rId2"/>
    <p:sldLayoutId id="2147483949" r:id="rId3"/>
    <p:sldLayoutId id="2147483950" r:id="rId4"/>
    <p:sldLayoutId id="2147483951" r:id="rId5"/>
    <p:sldLayoutId id="2147483952" r:id="rId6"/>
    <p:sldLayoutId id="2147483953" r:id="rId7"/>
    <p:sldLayoutId id="2147483954" r:id="rId8"/>
    <p:sldLayoutId id="2147483946" r:id="rId9"/>
    <p:sldLayoutId id="2147483947" r:id="rId10"/>
  </p:sldLayoutIdLst>
  <p:hf hdr="0" ftr="0" dt="0"/>
  <p:txStyles>
    <p:titleStyle>
      <a:lvl1pPr algn="ctr" defTabSz="457200" rtl="0" eaLnBrk="0" fontAlgn="base" hangingPunct="0">
        <a:spcBef>
          <a:spcPct val="0"/>
        </a:spcBef>
        <a:spcAft>
          <a:spcPct val="0"/>
        </a:spcAft>
        <a:defRPr sz="4400" b="1" kern="1200">
          <a:solidFill>
            <a:srgbClr val="B20838"/>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b="1">
          <a:solidFill>
            <a:srgbClr val="B20838"/>
          </a:solidFill>
          <a:latin typeface="Calibri"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0"/>
        </a:spcBef>
        <a:spcAft>
          <a:spcPct val="0"/>
        </a:spcAft>
        <a:buClr>
          <a:schemeClr val="bg1"/>
        </a:buClr>
        <a:buFont typeface="Courier New" pitchFamily="49" charset="0"/>
        <a:buChar char="o"/>
        <a:defRPr sz="3200" b="1"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Clr>
          <a:srgbClr val="7F7F7F"/>
        </a:buClr>
        <a:buSzPct val="60000"/>
        <a:buFont typeface="Wingdings" pitchFamily="2" charset="2"/>
        <a:buChar char="²"/>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Clr>
          <a:srgbClr val="595959"/>
        </a:buClr>
        <a:buSzPct val="60000"/>
        <a:buFont typeface="Wingdings" pitchFamily="2" charset="2"/>
        <a:buChar char="²"/>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Clr>
          <a:srgbClr val="595959"/>
        </a:buClr>
        <a:buSzPct val="60000"/>
        <a:buFont typeface="Wingdings" pitchFamily="2" charset="2"/>
        <a:buChar char="²"/>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Clr>
          <a:srgbClr val="595959"/>
        </a:buClr>
        <a:buSzPct val="60000"/>
        <a:buFont typeface="Wingdings" pitchFamily="2" charset="2"/>
        <a:buChar char="²"/>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ctrTitle"/>
          </p:nvPr>
        </p:nvSpPr>
        <p:spPr bwMode="auto">
          <a:xfrm>
            <a:off x="685800" y="2438400"/>
            <a:ext cx="7772400" cy="990600"/>
          </a:xfrm>
          <a:ln>
            <a:solidFill>
              <a:srgbClr val="D9D9D9"/>
            </a:solidFill>
            <a:miter lim="800000"/>
            <a:headEnd/>
            <a:tailEnd/>
          </a:ln>
        </p:spPr>
        <p:txBody>
          <a:bodyPr>
            <a:normAutofit fontScale="90000"/>
          </a:bodyPr>
          <a:lstStyle/>
          <a:p>
            <a:pPr>
              <a:defRPr/>
            </a:pPr>
            <a:r>
              <a:rPr lang="en-US" sz="6000" dirty="0" smtClean="0">
                <a:ea typeface="ＭＳ Ｐゴシック" charset="-128"/>
                <a:cs typeface="ＭＳ Ｐゴシック" charset="-128"/>
              </a:rPr>
              <a:t>CSS Billing Project</a:t>
            </a:r>
          </a:p>
        </p:txBody>
      </p:sp>
      <p:sp>
        <p:nvSpPr>
          <p:cNvPr id="5" name="Subtitle 4"/>
          <p:cNvSpPr>
            <a:spLocks noGrp="1"/>
          </p:cNvSpPr>
          <p:nvPr>
            <p:ph type="subTitle" idx="1"/>
          </p:nvPr>
        </p:nvSpPr>
        <p:spPr>
          <a:xfrm>
            <a:off x="1371600" y="3429000"/>
            <a:ext cx="6400800" cy="1066800"/>
          </a:xfrm>
        </p:spPr>
        <p:txBody>
          <a:bodyPr/>
          <a:lstStyle/>
          <a:p>
            <a:pPr>
              <a:buFont typeface="Courier New" pitchFamily="-111" charset="0"/>
              <a:buNone/>
              <a:defRPr/>
            </a:pPr>
            <a:r>
              <a:rPr lang="en-US" sz="3000" dirty="0" smtClean="0"/>
              <a:t>Interim Findings and Draft Recommendations</a:t>
            </a:r>
          </a:p>
          <a:p>
            <a:pPr>
              <a:buFont typeface="Courier New" pitchFamily="-111" charset="0"/>
              <a:buNone/>
              <a:defRPr/>
            </a:pPr>
            <a:r>
              <a:rPr lang="en-US" sz="3000" dirty="0" smtClean="0"/>
              <a:t>Winter,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ln>
            <a:solidFill>
              <a:srgbClr val="D9D9D9"/>
            </a:solidFill>
            <a:miter lim="800000"/>
            <a:headEnd/>
            <a:tailEnd/>
          </a:ln>
        </p:spPr>
        <p:txBody>
          <a:bodyPr>
            <a:normAutofit/>
          </a:bodyPr>
          <a:lstStyle/>
          <a:p>
            <a:r>
              <a:rPr lang="en-US" dirty="0" smtClean="0">
                <a:ea typeface="ＭＳ Ｐゴシック" pitchFamily="34" charset="-128"/>
              </a:rPr>
              <a:t>Improvement Themes</a:t>
            </a:r>
          </a:p>
        </p:txBody>
      </p:sp>
      <p:sp>
        <p:nvSpPr>
          <p:cNvPr id="14339" name="Content Placeholder 2"/>
          <p:cNvSpPr>
            <a:spLocks noGrp="1"/>
          </p:cNvSpPr>
          <p:nvPr>
            <p:ph idx="1"/>
          </p:nvPr>
        </p:nvSpPr>
        <p:spPr bwMode="auto">
          <a:xfrm>
            <a:off x="457200" y="1143000"/>
            <a:ext cx="8382000" cy="4572000"/>
          </a:xfrm>
          <a:noFill/>
          <a:ln>
            <a:miter lim="800000"/>
            <a:headEnd/>
            <a:tailEnd/>
          </a:ln>
        </p:spPr>
        <p:txBody>
          <a:bodyPr vert="horz" wrap="square" lIns="91440" tIns="45720" rIns="91440" bIns="45720" numCol="1" anchor="t" anchorCtr="0" compatLnSpc="1">
            <a:prstTxWarp prst="textNoShape">
              <a:avLst/>
            </a:prstTxWarp>
          </a:bodyPr>
          <a:lstStyle/>
          <a:p>
            <a:pPr>
              <a:buClr>
                <a:srgbClr val="7F7F7F"/>
              </a:buClr>
              <a:buSzPct val="75000"/>
              <a:buFont typeface="Arial" pitchFamily="34" charset="0"/>
              <a:buNone/>
            </a:pPr>
            <a:r>
              <a:rPr lang="en-US" sz="2200" dirty="0" smtClean="0">
                <a:ea typeface="ＭＳ Ｐゴシック" pitchFamily="34" charset="-128"/>
              </a:rPr>
              <a:t>Processes can be optimized further</a:t>
            </a:r>
          </a:p>
          <a:p>
            <a:pPr lvl="1" indent="0">
              <a:spcAft>
                <a:spcPts val="1800"/>
              </a:spcAft>
              <a:buSzPct val="75000"/>
              <a:buNone/>
            </a:pPr>
            <a:r>
              <a:rPr lang="en-US" sz="1800" dirty="0" smtClean="0">
                <a:ea typeface="ＭＳ Ｐゴシック" pitchFamily="34" charset="-128"/>
              </a:rPr>
              <a:t>Move away from older inconsistent processes (“I don’t know why but we’ve always done it this way”) to current prevailing practices.</a:t>
            </a:r>
            <a:br>
              <a:rPr lang="en-US" sz="1800" dirty="0" smtClean="0">
                <a:ea typeface="ＭＳ Ｐゴシック" pitchFamily="34" charset="-128"/>
              </a:rPr>
            </a:br>
            <a:r>
              <a:rPr lang="en-US" sz="1800" dirty="0" smtClean="0">
                <a:ea typeface="ＭＳ Ｐゴシック" pitchFamily="34" charset="-128"/>
              </a:rPr>
              <a:t>Change what we can (phrasing of text, say) to improve processes we don’t control.  (Compensate for cashiers office / </a:t>
            </a:r>
            <a:r>
              <a:rPr lang="en-US" sz="1800" dirty="0" err="1" smtClean="0">
                <a:ea typeface="ＭＳ Ｐゴシック" pitchFamily="34" charset="-128"/>
              </a:rPr>
              <a:t>techcash</a:t>
            </a:r>
            <a:r>
              <a:rPr lang="en-US" sz="1800" dirty="0" smtClean="0">
                <a:ea typeface="ＭＳ Ｐゴシック" pitchFamily="34" charset="-128"/>
              </a:rPr>
              <a:t> / credit card shortcomings)</a:t>
            </a:r>
          </a:p>
          <a:p>
            <a:pPr>
              <a:buClr>
                <a:srgbClr val="7F7F7F"/>
              </a:buClr>
              <a:buSzPct val="75000"/>
              <a:buFont typeface="Arial" pitchFamily="34" charset="0"/>
              <a:buNone/>
            </a:pPr>
            <a:r>
              <a:rPr lang="en-US" sz="2200" dirty="0" smtClean="0">
                <a:ea typeface="ＭＳ Ｐゴシック" pitchFamily="34" charset="-128"/>
              </a:rPr>
              <a:t>Existing Rules could be relaxed or changed</a:t>
            </a:r>
          </a:p>
          <a:p>
            <a:pPr lvl="1" indent="0">
              <a:spcAft>
                <a:spcPts val="1800"/>
              </a:spcAft>
              <a:buSzPct val="75000"/>
              <a:buNone/>
            </a:pPr>
            <a:r>
              <a:rPr lang="en-US" sz="1800" dirty="0" smtClean="0">
                <a:ea typeface="ＭＳ Ｐゴシック" pitchFamily="34" charset="-128"/>
              </a:rPr>
              <a:t>Spread responsibility – maybe Quentin doesn’t have to do </a:t>
            </a:r>
            <a:r>
              <a:rPr lang="en-US" sz="1800" i="1" dirty="0" smtClean="0">
                <a:ea typeface="ＭＳ Ｐゴシック" pitchFamily="34" charset="-128"/>
              </a:rPr>
              <a:t>all </a:t>
            </a:r>
            <a:r>
              <a:rPr lang="en-US" sz="1800" dirty="0" smtClean="0">
                <a:ea typeface="ＭＳ Ｐゴシック" pitchFamily="34" charset="-128"/>
              </a:rPr>
              <a:t>the JV uploading. </a:t>
            </a:r>
            <a:br>
              <a:rPr lang="en-US" sz="1800" dirty="0" smtClean="0">
                <a:ea typeface="ＭＳ Ｐゴシック" pitchFamily="34" charset="-128"/>
              </a:rPr>
            </a:br>
            <a:r>
              <a:rPr lang="en-US" sz="1800" dirty="0" smtClean="0">
                <a:ea typeface="ＭＳ Ｐゴシック" pitchFamily="34" charset="-128"/>
              </a:rPr>
              <a:t>Reduce the problem – Set more products/services to pre-paid or not recovered.</a:t>
            </a:r>
          </a:p>
          <a:p>
            <a:pPr>
              <a:buClr>
                <a:srgbClr val="7F7F7F"/>
              </a:buClr>
              <a:buSzPct val="75000"/>
              <a:buFont typeface="Arial" pitchFamily="34" charset="0"/>
              <a:buNone/>
            </a:pPr>
            <a:r>
              <a:rPr lang="en-US" sz="2200" dirty="0" smtClean="0">
                <a:ea typeface="ＭＳ Ｐゴシック" pitchFamily="34" charset="-128"/>
              </a:rPr>
              <a:t>Existing Tools that are underused by CSS could be used differently</a:t>
            </a:r>
          </a:p>
          <a:p>
            <a:pPr marL="742950" lvl="2" indent="0">
              <a:spcAft>
                <a:spcPts val="1800"/>
              </a:spcAft>
              <a:buClr>
                <a:srgbClr val="7F7F7F"/>
              </a:buClr>
              <a:buSzPct val="75000"/>
              <a:buNone/>
            </a:pPr>
            <a:r>
              <a:rPr lang="en-US" sz="1800" dirty="0" smtClean="0">
                <a:ea typeface="ＭＳ Ｐゴシック" pitchFamily="34" charset="-128"/>
              </a:rPr>
              <a:t>Imagine ensuring payment  by filling out a short form and pressing OK, instead of exporting from RT to JV Upload and managing that whole process.</a:t>
            </a:r>
          </a:p>
          <a:p>
            <a:pPr>
              <a:buClr>
                <a:srgbClr val="7F7F7F"/>
              </a:buClr>
              <a:buSzPct val="75000"/>
              <a:buFont typeface="Arial" pitchFamily="34" charset="0"/>
              <a:buNone/>
            </a:pPr>
            <a:r>
              <a:rPr lang="en-US" sz="2200" dirty="0" smtClean="0">
                <a:ea typeface="ＭＳ Ｐゴシック" pitchFamily="34" charset="-128"/>
              </a:rPr>
              <a:t>New Tools could be built or expanded on to ease process hiccups</a:t>
            </a:r>
          </a:p>
          <a:p>
            <a:pPr marL="742950" lvl="2" indent="0">
              <a:spcAft>
                <a:spcPts val="1800"/>
              </a:spcAft>
              <a:buClr>
                <a:srgbClr val="7F7F7F"/>
              </a:buClr>
              <a:buSzPct val="75000"/>
              <a:buNone/>
            </a:pPr>
            <a:r>
              <a:rPr lang="en-US" sz="1800" dirty="0" smtClean="0">
                <a:ea typeface="ＭＳ Ｐゴシック" pitchFamily="34" charset="-128"/>
              </a:rPr>
              <a:t>DDM Deploy Database’s design concepts could be generalized into a CSS Billing System, built in </a:t>
            </a:r>
            <a:r>
              <a:rPr lang="en-US" sz="1800" dirty="0" err="1" smtClean="0">
                <a:ea typeface="ＭＳ Ｐゴシック" pitchFamily="34" charset="-128"/>
              </a:rPr>
              <a:t>Filemaker</a:t>
            </a:r>
            <a:r>
              <a:rPr lang="en-US" sz="1800" dirty="0" smtClean="0">
                <a:ea typeface="ＭＳ Ｐゴシック" pitchFamily="34" charset="-128"/>
              </a:rPr>
              <a:t> by DCAD or their subcontractor. </a:t>
            </a:r>
            <a:br>
              <a:rPr lang="en-US" sz="1800" dirty="0" smtClean="0">
                <a:ea typeface="ＭＳ Ｐゴシック" pitchFamily="34" charset="-128"/>
              </a:rPr>
            </a:br>
            <a:endParaRPr lang="en-US" sz="1800" dirty="0" smtClean="0">
              <a:ea typeface="ＭＳ Ｐゴシック" pitchFamily="34" charset="-128"/>
            </a:endParaRPr>
          </a:p>
          <a:p>
            <a:pPr marL="742950" lvl="2" indent="0">
              <a:spcAft>
                <a:spcPts val="1800"/>
              </a:spcAft>
              <a:buClr>
                <a:srgbClr val="7F7F7F"/>
              </a:buClr>
              <a:buSzPct val="75000"/>
              <a:buNone/>
            </a:pPr>
            <a:endParaRPr lang="en-US" sz="18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0"/>
            <a:ext cx="8229600" cy="838199"/>
          </a:xfrm>
          <a:ln>
            <a:solidFill>
              <a:srgbClr val="D9D9D9"/>
            </a:solidFill>
            <a:miter lim="800000"/>
            <a:headEnd/>
            <a:tailEnd/>
          </a:ln>
        </p:spPr>
        <p:txBody>
          <a:bodyPr>
            <a:normAutofit/>
          </a:bodyPr>
          <a:lstStyle/>
          <a:p>
            <a:r>
              <a:rPr lang="en-US" dirty="0" smtClean="0">
                <a:ea typeface="ＭＳ Ｐゴシック" pitchFamily="34" charset="-128"/>
              </a:rPr>
              <a:t>Summary of Ideas, p1</a:t>
            </a:r>
          </a:p>
        </p:txBody>
      </p:sp>
      <p:graphicFrame>
        <p:nvGraphicFramePr>
          <p:cNvPr id="4" name="Content Placeholder 3"/>
          <p:cNvGraphicFramePr>
            <a:graphicFrameLocks noGrp="1"/>
          </p:cNvGraphicFramePr>
          <p:nvPr>
            <p:ph idx="1"/>
          </p:nvPr>
        </p:nvGraphicFramePr>
        <p:xfrm>
          <a:off x="457200" y="1066801"/>
          <a:ext cx="8229600" cy="4328159"/>
        </p:xfrm>
        <a:graphic>
          <a:graphicData uri="http://schemas.openxmlformats.org/drawingml/2006/table">
            <a:tbl>
              <a:tblPr firstRow="1" bandRow="1">
                <a:tableStyleId>{5C22544A-7EE6-4342-B048-85BDC9FD1C3A}</a:tableStyleId>
              </a:tblPr>
              <a:tblGrid>
                <a:gridCol w="838200"/>
                <a:gridCol w="3088991"/>
                <a:gridCol w="3235609"/>
                <a:gridCol w="1066800"/>
              </a:tblGrid>
              <a:tr h="304799">
                <a:tc>
                  <a:txBody>
                    <a:bodyPr/>
                    <a:lstStyle/>
                    <a:p>
                      <a:r>
                        <a:rPr lang="en-US" sz="1200" b="1" dirty="0" smtClean="0"/>
                        <a:t>Focus</a:t>
                      </a:r>
                      <a:r>
                        <a:rPr lang="en-US" sz="1200" b="1" baseline="0" dirty="0" smtClean="0"/>
                        <a:t> </a:t>
                      </a:r>
                      <a:endParaRPr lang="en-US" sz="1200" dirty="0"/>
                    </a:p>
                  </a:txBody>
                  <a:tcPr/>
                </a:tc>
                <a:tc>
                  <a:txBody>
                    <a:bodyPr/>
                    <a:lstStyle/>
                    <a:p>
                      <a:r>
                        <a:rPr lang="en-US" sz="1200" dirty="0" smtClean="0"/>
                        <a:t>Issue / Desirable Outcome</a:t>
                      </a:r>
                      <a:endParaRPr lang="en-US" sz="1200" dirty="0"/>
                    </a:p>
                  </a:txBody>
                  <a:tcPr/>
                </a:tc>
                <a:tc>
                  <a:txBody>
                    <a:bodyPr/>
                    <a:lstStyle/>
                    <a:p>
                      <a:r>
                        <a:rPr lang="en-US" sz="1200" dirty="0" smtClean="0"/>
                        <a:t>Possible Solution</a:t>
                      </a:r>
                      <a:endParaRPr lang="en-US" sz="1200" dirty="0"/>
                    </a:p>
                  </a:txBody>
                  <a:tcPr/>
                </a:tc>
                <a:tc>
                  <a:txBody>
                    <a:bodyPr/>
                    <a:lstStyle/>
                    <a:p>
                      <a:r>
                        <a:rPr lang="en-US" sz="1200" dirty="0" smtClean="0"/>
                        <a:t>Applies to</a:t>
                      </a:r>
                      <a:endParaRPr lang="en-US" sz="1200" dirty="0"/>
                    </a:p>
                  </a:txBody>
                  <a:tcPr/>
                </a:tc>
              </a:tr>
              <a:tr h="304800">
                <a:tc>
                  <a:txBody>
                    <a:bodyPr/>
                    <a:lstStyle/>
                    <a:p>
                      <a:r>
                        <a:rPr lang="en-US" sz="1200" b="1" dirty="0" smtClean="0"/>
                        <a:t>DTRs</a:t>
                      </a:r>
                      <a:endParaRPr lang="en-US" sz="1200" b="1" dirty="0"/>
                    </a:p>
                  </a:txBody>
                  <a:tcPr/>
                </a:tc>
                <a:tc>
                  <a:txBody>
                    <a:bodyPr/>
                    <a:lstStyle/>
                    <a:p>
                      <a:r>
                        <a:rPr lang="en-US" sz="1200" b="1" dirty="0" smtClean="0"/>
                        <a:t>Monthly</a:t>
                      </a:r>
                      <a:r>
                        <a:rPr lang="en-US" sz="1200" b="1" baseline="0" dirty="0" smtClean="0"/>
                        <a:t> charges for annual SLA contracts.  </a:t>
                      </a:r>
                      <a:br>
                        <a:rPr lang="en-US" sz="1200" b="1" baseline="0" dirty="0" smtClean="0"/>
                      </a:br>
                      <a:r>
                        <a:rPr lang="en-US" sz="1200" b="0" baseline="0" dirty="0" smtClean="0"/>
                        <a:t>Clients prefer this frequency to support their forecasting; if automated, it’s not economizing to do it only quarterly.</a:t>
                      </a:r>
                      <a:endParaRPr lang="en-US" sz="1200" b="1" dirty="0"/>
                    </a:p>
                  </a:txBody>
                  <a:tcPr/>
                </a:tc>
                <a:tc>
                  <a:txBody>
                    <a:bodyPr/>
                    <a:lstStyle/>
                    <a:p>
                      <a:r>
                        <a:rPr lang="en-US" sz="1200" b="1" dirty="0" smtClean="0"/>
                        <a:t>Use the TNSC Billing System for monthly recurring charges.  </a:t>
                      </a:r>
                      <a:r>
                        <a:rPr lang="en-US" sz="1200" b="0" dirty="0" smtClean="0"/>
                        <a:t>Allows</a:t>
                      </a:r>
                      <a:r>
                        <a:rPr lang="en-US" sz="1200" b="0" baseline="0" dirty="0" smtClean="0"/>
                        <a:t> the TL to se</a:t>
                      </a:r>
                      <a:r>
                        <a:rPr lang="en-US" sz="1200" dirty="0" smtClean="0"/>
                        <a:t>t</a:t>
                      </a:r>
                      <a:r>
                        <a:rPr lang="en-US" sz="1200" baseline="0" dirty="0" smtClean="0"/>
                        <a:t> and forget until it needs changing.  Define an entry like “MDS weekly SLA hour” @ whatever rate per  hour, and bill for N of hours per DLC.  </a:t>
                      </a:r>
                      <a:endParaRPr lang="en-US" sz="1200" dirty="0"/>
                    </a:p>
                  </a:txBody>
                  <a:tcPr/>
                </a:tc>
                <a:tc>
                  <a:txBody>
                    <a:bodyPr/>
                    <a:lstStyle/>
                    <a:p>
                      <a:r>
                        <a:rPr lang="en-US" sz="1200" baseline="0" dirty="0" smtClean="0"/>
                        <a:t>MDS</a:t>
                      </a:r>
                      <a:endParaRPr lang="en-US" sz="1200" dirty="0"/>
                    </a:p>
                  </a:txBody>
                  <a:tcPr/>
                </a:tc>
              </a:tr>
              <a:tr h="304800">
                <a:tc>
                  <a:txBody>
                    <a:bodyPr/>
                    <a:lstStyle/>
                    <a:p>
                      <a:endParaRPr lang="en-US" sz="1200" b="1" dirty="0"/>
                    </a:p>
                  </a:txBody>
                  <a:tcPr/>
                </a:tc>
                <a:tc>
                  <a:txBody>
                    <a:bodyPr/>
                    <a:lstStyle/>
                    <a:p>
                      <a:r>
                        <a:rPr lang="en-US" sz="1200" b="1" dirty="0" smtClean="0"/>
                        <a:t>More</a:t>
                      </a:r>
                      <a:r>
                        <a:rPr lang="en-US" sz="1200" b="1" baseline="0" dirty="0" smtClean="0"/>
                        <a:t> detail on IS&amp;T side of the ledger. </a:t>
                      </a:r>
                      <a:r>
                        <a:rPr lang="en-US" sz="1200" dirty="0" smtClean="0"/>
                        <a:t>IS&amp;T DTRs need to be more self-explanatory about the</a:t>
                      </a:r>
                      <a:r>
                        <a:rPr lang="en-US" sz="1200" baseline="0" dirty="0" smtClean="0"/>
                        <a:t> details of JVs, without having to resort to </a:t>
                      </a:r>
                      <a:r>
                        <a:rPr lang="en-US" sz="1200" baseline="0" dirty="0" err="1" smtClean="0"/>
                        <a:t>SAPweb</a:t>
                      </a:r>
                      <a:r>
                        <a:rPr lang="en-US" sz="1200" baseline="0" dirty="0" smtClean="0"/>
                        <a:t> for lookup; need the info in the warehouse for possible downstream analysis.</a:t>
                      </a:r>
                      <a:endParaRPr lang="en-US" sz="1200" dirty="0"/>
                    </a:p>
                  </a:txBody>
                  <a:tcPr/>
                </a:tc>
                <a:tc>
                  <a:txBody>
                    <a:bodyPr/>
                    <a:lstStyle/>
                    <a:p>
                      <a:r>
                        <a:rPr lang="en-US" sz="1200" b="1" dirty="0" smtClean="0"/>
                        <a:t>Modify the</a:t>
                      </a:r>
                      <a:r>
                        <a:rPr lang="en-US" sz="1200" b="1" baseline="0" dirty="0" smtClean="0"/>
                        <a:t> processes that result in JV upload files</a:t>
                      </a:r>
                      <a:r>
                        <a:rPr lang="en-US" sz="1200" baseline="0" dirty="0" smtClean="0"/>
                        <a:t> so that all the client-side line items are matched with IS&amp;T line items.  Athena HW/SW and other teams do this correctly.  For DCAD and VSLS it’s probably just habitual not to.    </a:t>
                      </a:r>
                      <a:endParaRPr lang="en-US" sz="1200" dirty="0"/>
                    </a:p>
                  </a:txBody>
                  <a:tcPr/>
                </a:tc>
                <a:tc>
                  <a:txBody>
                    <a:bodyPr/>
                    <a:lstStyle/>
                    <a:p>
                      <a:r>
                        <a:rPr lang="en-US" sz="1200" dirty="0" smtClean="0"/>
                        <a:t>DCAD, VSLS</a:t>
                      </a:r>
                      <a:endParaRPr lang="en-US" sz="1200" dirty="0"/>
                    </a:p>
                  </a:txBody>
                  <a:tcPr/>
                </a:tc>
              </a:tr>
              <a:tr h="899160">
                <a:tc>
                  <a:txBody>
                    <a:bodyPr/>
                    <a:lstStyle/>
                    <a:p>
                      <a:endParaRPr lang="en-US" sz="1200" b="1" dirty="0"/>
                    </a:p>
                  </a:txBody>
                  <a:tcPr/>
                </a:tc>
                <a:tc>
                  <a:txBody>
                    <a:bodyPr/>
                    <a:lstStyle/>
                    <a:p>
                      <a:r>
                        <a:rPr lang="en-US" sz="1200" b="1" dirty="0" smtClean="0"/>
                        <a:t>Refine formatting</a:t>
                      </a:r>
                      <a:r>
                        <a:rPr lang="en-US" sz="1200" b="1" baseline="0" dirty="0" smtClean="0"/>
                        <a:t> of line item text.</a:t>
                      </a:r>
                      <a:r>
                        <a:rPr lang="en-US" sz="1200" baseline="0" dirty="0" smtClean="0"/>
                        <a:t>  </a:t>
                      </a:r>
                      <a:r>
                        <a:rPr lang="en-US" sz="1200" dirty="0" smtClean="0"/>
                        <a:t>Unique</a:t>
                      </a:r>
                      <a:r>
                        <a:rPr lang="en-US" sz="1200" baseline="0" dirty="0" smtClean="0"/>
                        <a:t> line item text needs to go on the left  RT ticket numbers need “RT#” preface.  Spacing and delimiters need machine-like consistency.</a:t>
                      </a:r>
                      <a:endParaRPr lang="en-US" sz="1200" dirty="0"/>
                    </a:p>
                  </a:txBody>
                  <a:tcPr/>
                </a:tc>
                <a:tc>
                  <a:txBody>
                    <a:bodyPr/>
                    <a:lstStyle/>
                    <a:p>
                      <a:r>
                        <a:rPr lang="en-US" sz="1200" b="1" dirty="0" smtClean="0"/>
                        <a:t>Use JV upload files </a:t>
                      </a:r>
                      <a:r>
                        <a:rPr lang="en-US" sz="1200" b="1" baseline="0" dirty="0" smtClean="0"/>
                        <a:t>instead of relying on hand-crafting them. </a:t>
                      </a:r>
                      <a:r>
                        <a:rPr lang="en-US" sz="1200" b="0" baseline="0" dirty="0" smtClean="0"/>
                        <a:t> (SW Repair)</a:t>
                      </a:r>
                      <a:br>
                        <a:rPr lang="en-US" sz="1200" b="0" baseline="0" dirty="0" smtClean="0"/>
                      </a:br>
                      <a:r>
                        <a:rPr lang="en-US" sz="1200" b="1" baseline="0" dirty="0" smtClean="0"/>
                        <a:t>Reword text to put units and other per-charge specifics on the left to avoid truncation </a:t>
                      </a:r>
                      <a:r>
                        <a:rPr lang="en-US" sz="1200" b="0" baseline="0" dirty="0" smtClean="0"/>
                        <a:t>(MDS, others)</a:t>
                      </a:r>
                      <a:endParaRPr lang="en-US" sz="1200" b="1" dirty="0"/>
                    </a:p>
                  </a:txBody>
                  <a:tcPr/>
                </a:tc>
                <a:tc>
                  <a:txBody>
                    <a:bodyPr/>
                    <a:lstStyle/>
                    <a:p>
                      <a:r>
                        <a:rPr lang="en-US" sz="1200" dirty="0" smtClean="0"/>
                        <a:t>MDS, SW Repair,</a:t>
                      </a:r>
                      <a:r>
                        <a:rPr lang="en-US" sz="1200" baseline="0" dirty="0" smtClean="0"/>
                        <a:t> </a:t>
                      </a:r>
                      <a:endParaRPr lang="en-US" sz="1200" dirty="0"/>
                    </a:p>
                  </a:txBody>
                  <a:tcPr/>
                </a:tc>
              </a:tr>
              <a:tr h="899160">
                <a:tc>
                  <a:txBody>
                    <a:bodyPr/>
                    <a:lstStyle/>
                    <a:p>
                      <a:endParaRPr lang="en-US" sz="1200" b="1" dirty="0"/>
                    </a:p>
                  </a:txBody>
                  <a:tcPr/>
                </a:tc>
                <a:tc>
                  <a:txBody>
                    <a:bodyPr/>
                    <a:lstStyle/>
                    <a:p>
                      <a:r>
                        <a:rPr lang="en-US" sz="1200" b="1" dirty="0" smtClean="0"/>
                        <a:t>Train the client community on how to interpret the charges that do appear on their statements.</a:t>
                      </a:r>
                      <a:r>
                        <a:rPr lang="en-US" sz="1200" b="0" baseline="0" dirty="0" smtClean="0"/>
                        <a:t>  </a:t>
                      </a:r>
                      <a:endParaRPr lang="en-US" sz="1200" b="1" dirty="0"/>
                    </a:p>
                  </a:txBody>
                  <a:tcPr/>
                </a:tc>
                <a:tc>
                  <a:txBody>
                    <a:bodyPr/>
                    <a:lstStyle/>
                    <a:p>
                      <a:r>
                        <a:rPr lang="en-US" sz="1200" b="0" baseline="0" dirty="0" smtClean="0"/>
                        <a:t>Create a handout on behalf of all IS&amp;T to document our billing, that shows what we charge for, where it appears in SAP DTRs, what certain magic numbers mean, etc.  Supply  this handout to VPF classes geared to new AAs and FOs.</a:t>
                      </a:r>
                      <a:endParaRPr lang="en-US" sz="1200" b="1" dirty="0"/>
                    </a:p>
                  </a:txBody>
                  <a:tcPr/>
                </a:tc>
                <a:tc>
                  <a:txBody>
                    <a:bodyPr/>
                    <a:lstStyle/>
                    <a:p>
                      <a:r>
                        <a:rPr lang="en-US" sz="1200" dirty="0" smtClean="0"/>
                        <a:t>CSS, OIS</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0"/>
            <a:ext cx="8229600" cy="838199"/>
          </a:xfrm>
          <a:ln>
            <a:solidFill>
              <a:srgbClr val="D9D9D9"/>
            </a:solidFill>
            <a:miter lim="800000"/>
            <a:headEnd/>
            <a:tailEnd/>
          </a:ln>
        </p:spPr>
        <p:txBody>
          <a:bodyPr>
            <a:normAutofit/>
          </a:bodyPr>
          <a:lstStyle/>
          <a:p>
            <a:r>
              <a:rPr lang="en-US" dirty="0" smtClean="0">
                <a:ea typeface="ＭＳ Ｐゴシック" pitchFamily="34" charset="-128"/>
              </a:rPr>
              <a:t>Summary of Ideas, p2</a:t>
            </a:r>
          </a:p>
        </p:txBody>
      </p:sp>
      <p:graphicFrame>
        <p:nvGraphicFramePr>
          <p:cNvPr id="4" name="Content Placeholder 3"/>
          <p:cNvGraphicFramePr>
            <a:graphicFrameLocks noGrp="1"/>
          </p:cNvGraphicFramePr>
          <p:nvPr>
            <p:ph idx="1"/>
          </p:nvPr>
        </p:nvGraphicFramePr>
        <p:xfrm>
          <a:off x="457200" y="1066801"/>
          <a:ext cx="8229600" cy="5151119"/>
        </p:xfrm>
        <a:graphic>
          <a:graphicData uri="http://schemas.openxmlformats.org/drawingml/2006/table">
            <a:tbl>
              <a:tblPr firstRow="1" bandRow="1">
                <a:tableStyleId>{5C22544A-7EE6-4342-B048-85BDC9FD1C3A}</a:tableStyleId>
              </a:tblPr>
              <a:tblGrid>
                <a:gridCol w="838200"/>
                <a:gridCol w="3088991"/>
                <a:gridCol w="3235609"/>
                <a:gridCol w="1066800"/>
              </a:tblGrid>
              <a:tr h="304799">
                <a:tc>
                  <a:txBody>
                    <a:bodyPr/>
                    <a:lstStyle/>
                    <a:p>
                      <a:r>
                        <a:rPr lang="en-US" sz="1200" b="1" dirty="0" smtClean="0"/>
                        <a:t>Focus</a:t>
                      </a:r>
                      <a:r>
                        <a:rPr lang="en-US" sz="1200" b="1" baseline="0" dirty="0" smtClean="0"/>
                        <a:t> </a:t>
                      </a:r>
                      <a:endParaRPr lang="en-US" sz="1200" dirty="0"/>
                    </a:p>
                  </a:txBody>
                  <a:tcPr/>
                </a:tc>
                <a:tc>
                  <a:txBody>
                    <a:bodyPr/>
                    <a:lstStyle/>
                    <a:p>
                      <a:r>
                        <a:rPr lang="en-US" sz="1200" dirty="0" smtClean="0"/>
                        <a:t>Issue / Desirable Outcome</a:t>
                      </a:r>
                      <a:endParaRPr lang="en-US" sz="1200" dirty="0"/>
                    </a:p>
                  </a:txBody>
                  <a:tcPr/>
                </a:tc>
                <a:tc>
                  <a:txBody>
                    <a:bodyPr/>
                    <a:lstStyle/>
                    <a:p>
                      <a:r>
                        <a:rPr lang="en-US" sz="1200" dirty="0" smtClean="0"/>
                        <a:t>Possible Solution</a:t>
                      </a:r>
                      <a:endParaRPr lang="en-US" sz="1200" dirty="0"/>
                    </a:p>
                  </a:txBody>
                  <a:tcPr/>
                </a:tc>
                <a:tc>
                  <a:txBody>
                    <a:bodyPr/>
                    <a:lstStyle/>
                    <a:p>
                      <a:r>
                        <a:rPr lang="en-US" sz="1200" dirty="0" smtClean="0"/>
                        <a:t>Applies to</a:t>
                      </a:r>
                      <a:endParaRPr lang="en-US" sz="1200" dirty="0"/>
                    </a:p>
                  </a:txBody>
                  <a:tcPr/>
                </a:tc>
              </a:tr>
              <a:tr h="304800">
                <a:tc>
                  <a:txBody>
                    <a:bodyPr/>
                    <a:lstStyle/>
                    <a:p>
                      <a:r>
                        <a:rPr lang="en-US" sz="1200" b="1" dirty="0" smtClean="0"/>
                        <a:t>Invoices and Receipts</a:t>
                      </a:r>
                      <a:endParaRPr lang="en-US" sz="1200" b="1" dirty="0"/>
                    </a:p>
                  </a:txBody>
                  <a:tcPr/>
                </a:tc>
                <a:tc>
                  <a:txBody>
                    <a:bodyPr/>
                    <a:lstStyle/>
                    <a:p>
                      <a:r>
                        <a:rPr lang="en-US" sz="1200" b="1" dirty="0" smtClean="0"/>
                        <a:t>Issue PDF Receipts for all transactions</a:t>
                      </a:r>
                      <a:r>
                        <a:rPr lang="en-US" sz="1200" b="1" baseline="0" dirty="0" smtClean="0"/>
                        <a:t>.  </a:t>
                      </a:r>
                      <a:br>
                        <a:rPr lang="en-US" sz="1200" b="1" baseline="0" dirty="0" smtClean="0"/>
                      </a:br>
                      <a:r>
                        <a:rPr lang="en-US" sz="1200" b="0" baseline="0" dirty="0" smtClean="0"/>
                        <a:t>Clients need to receive documentation of the transaction for their own records and to perhaps pass on to their financial officers.</a:t>
                      </a:r>
                      <a:endParaRPr lang="en-US" sz="1200" b="1" dirty="0"/>
                    </a:p>
                  </a:txBody>
                  <a:tcPr/>
                </a:tc>
                <a:tc>
                  <a:txBody>
                    <a:bodyPr/>
                    <a:lstStyle/>
                    <a:p>
                      <a:r>
                        <a:rPr lang="en-US" sz="1200" b="1" dirty="0" smtClean="0"/>
                        <a:t>Ensure</a:t>
                      </a:r>
                      <a:r>
                        <a:rPr lang="en-US" sz="1200" b="1" baseline="0" dirty="0" smtClean="0"/>
                        <a:t> all business processes have a reliable method for generating </a:t>
                      </a:r>
                      <a:r>
                        <a:rPr lang="en-US" sz="1200" b="1" baseline="0" dirty="0" err="1" smtClean="0"/>
                        <a:t>emailable</a:t>
                      </a:r>
                      <a:r>
                        <a:rPr lang="en-US" sz="1200" b="1" baseline="0" dirty="0" smtClean="0"/>
                        <a:t> receipts.</a:t>
                      </a:r>
                      <a:br>
                        <a:rPr lang="en-US" sz="1200" b="1" baseline="0" dirty="0" smtClean="0"/>
                      </a:br>
                      <a:r>
                        <a:rPr lang="en-US" sz="1200" b="0" baseline="0" dirty="0" smtClean="0"/>
                        <a:t>Unless there’s an SLA contract on file, which would be sufficient backup on its own.</a:t>
                      </a:r>
                      <a:endParaRPr lang="en-US" sz="1200" b="1" dirty="0"/>
                    </a:p>
                  </a:txBody>
                  <a:tcPr/>
                </a:tc>
                <a:tc>
                  <a:txBody>
                    <a:bodyPr/>
                    <a:lstStyle/>
                    <a:p>
                      <a:r>
                        <a:rPr lang="en-US" sz="1200" dirty="0" smtClean="0"/>
                        <a:t>All</a:t>
                      </a:r>
                      <a:endParaRPr lang="en-US" sz="1200" dirty="0"/>
                    </a:p>
                  </a:txBody>
                  <a:tcPr/>
                </a:tc>
              </a:tr>
              <a:tr h="304800">
                <a:tc>
                  <a:txBody>
                    <a:bodyPr/>
                    <a:lstStyle/>
                    <a:p>
                      <a:endParaRPr lang="en-US" sz="1200" b="1" dirty="0"/>
                    </a:p>
                  </a:txBody>
                  <a:tcPr/>
                </a:tc>
                <a:tc>
                  <a:txBody>
                    <a:bodyPr/>
                    <a:lstStyle/>
                    <a:p>
                      <a:r>
                        <a:rPr lang="en-US" sz="1200" b="1" dirty="0" smtClean="0"/>
                        <a:t>Financial people </a:t>
                      </a:r>
                      <a:r>
                        <a:rPr lang="en-US" sz="1200" b="1" baseline="0" dirty="0" smtClean="0"/>
                        <a:t>don’t always get a copy of the receipt</a:t>
                      </a:r>
                      <a:r>
                        <a:rPr lang="en-US" sz="1200" baseline="0" dirty="0" smtClean="0"/>
                        <a:t> and have to call us to get backup for unexplained charges to their accounts.</a:t>
                      </a:r>
                      <a:endParaRPr lang="en-US" sz="1200" dirty="0"/>
                    </a:p>
                  </a:txBody>
                  <a:tcPr/>
                </a:tc>
                <a:tc>
                  <a:txBody>
                    <a:bodyPr/>
                    <a:lstStyle/>
                    <a:p>
                      <a:r>
                        <a:rPr lang="en-US" sz="1200" b="1" dirty="0" smtClean="0"/>
                        <a:t>Routinely email a copy of the receipt to  the Addressee of the cost object.  </a:t>
                      </a:r>
                      <a:r>
                        <a:rPr lang="en-US" sz="1200" b="0" dirty="0" smtClean="0"/>
                        <a:t/>
                      </a:r>
                      <a:br>
                        <a:rPr lang="en-US" sz="1200" b="0" dirty="0" smtClean="0"/>
                      </a:br>
                      <a:r>
                        <a:rPr lang="en-US" sz="1200" b="0" dirty="0" smtClean="0"/>
                        <a:t>This</a:t>
                      </a:r>
                      <a:r>
                        <a:rPr lang="en-US" sz="1200" b="0" baseline="0" dirty="0" smtClean="0"/>
                        <a:t> would be easier if the addressees were queried ahead of time from the data warehouse.</a:t>
                      </a:r>
                      <a:endParaRPr lang="en-US" sz="1200" dirty="0"/>
                    </a:p>
                  </a:txBody>
                  <a:tcPr/>
                </a:tc>
                <a:tc>
                  <a:txBody>
                    <a:bodyPr/>
                    <a:lstStyle/>
                    <a:p>
                      <a:r>
                        <a:rPr lang="en-US" sz="1200" dirty="0" smtClean="0"/>
                        <a:t>PC Service, SW Repair, </a:t>
                      </a:r>
                      <a:r>
                        <a:rPr lang="en-US" sz="1200" dirty="0" err="1" smtClean="0"/>
                        <a:t>OnCall</a:t>
                      </a:r>
                      <a:r>
                        <a:rPr lang="en-US" sz="1200" baseline="0" dirty="0" smtClean="0"/>
                        <a:t> SLAs</a:t>
                      </a:r>
                      <a:endParaRPr lang="en-US" sz="1200" dirty="0"/>
                    </a:p>
                  </a:txBody>
                  <a:tcPr/>
                </a:tc>
              </a:tr>
              <a:tr h="899160">
                <a:tc>
                  <a:txBody>
                    <a:bodyPr/>
                    <a:lstStyle/>
                    <a:p>
                      <a:r>
                        <a:rPr lang="en-US" sz="1200" b="1" dirty="0" smtClean="0"/>
                        <a:t>Timely Billing</a:t>
                      </a:r>
                      <a:endParaRPr lang="en-US" sz="1200" b="1" dirty="0"/>
                    </a:p>
                  </a:txBody>
                  <a:tcPr/>
                </a:tc>
                <a:tc>
                  <a:txBody>
                    <a:bodyPr/>
                    <a:lstStyle/>
                    <a:p>
                      <a:r>
                        <a:rPr lang="en-US" sz="1200" b="1" dirty="0" smtClean="0"/>
                        <a:t>DLC Clients</a:t>
                      </a:r>
                      <a:r>
                        <a:rPr lang="en-US" sz="1200" b="1" baseline="0" dirty="0" smtClean="0"/>
                        <a:t> want their charges to hit SAP in the same month they happened.  </a:t>
                      </a:r>
                      <a:r>
                        <a:rPr lang="en-US" sz="1200" baseline="0" dirty="0" smtClean="0"/>
                        <a:t>  </a:t>
                      </a:r>
                    </a:p>
                    <a:p>
                      <a:r>
                        <a:rPr lang="en-US" sz="1200" baseline="0" dirty="0" smtClean="0"/>
                        <a:t>Reduce the practice of holding on to charges to process at the end of the month or quarter.  Quentin’s preference is to space them out more across the month.  </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Reduce</a:t>
                      </a:r>
                      <a:r>
                        <a:rPr lang="en-US" sz="1200" b="1" baseline="0" dirty="0" smtClean="0"/>
                        <a:t> </a:t>
                      </a:r>
                      <a:r>
                        <a:rPr lang="en-US" sz="1200" b="1" dirty="0" smtClean="0"/>
                        <a:t>end-of-month bottlenecking.</a:t>
                      </a:r>
                      <a:br>
                        <a:rPr lang="en-US" sz="1200" b="1" dirty="0" smtClean="0"/>
                      </a:br>
                      <a:r>
                        <a:rPr lang="en-US" sz="1200" b="0" baseline="0" dirty="0" smtClean="0"/>
                        <a:t>Create JV files as they happen and send to Quentin; or let TLs upload JV files on their own.</a:t>
                      </a:r>
                      <a:endParaRPr lang="en-US" sz="1200" b="1" dirty="0" smtClean="0"/>
                    </a:p>
                    <a:p>
                      <a:r>
                        <a:rPr lang="en-US" sz="1200" b="0" dirty="0" smtClean="0"/>
                        <a:t>Or</a:t>
                      </a:r>
                      <a:r>
                        <a:rPr lang="en-US" sz="1200" b="0" baseline="0" dirty="0" smtClean="0"/>
                        <a:t> create one-at-a-time charges through the TNSC Billing System where possible, to queue up and automate payment transfers.</a:t>
                      </a:r>
                    </a:p>
                  </a:txBody>
                  <a:tcPr/>
                </a:tc>
                <a:tc>
                  <a:txBody>
                    <a:bodyPr/>
                    <a:lstStyle/>
                    <a:p>
                      <a:r>
                        <a:rPr lang="en-US" sz="1200" dirty="0" smtClean="0"/>
                        <a:t>MDS, </a:t>
                      </a:r>
                      <a:br>
                        <a:rPr lang="en-US" sz="1200" dirty="0" smtClean="0"/>
                      </a:br>
                      <a:r>
                        <a:rPr lang="en-US" sz="1200" dirty="0" smtClean="0"/>
                        <a:t>SW Repair,</a:t>
                      </a:r>
                      <a:r>
                        <a:rPr lang="en-US" sz="1200" baseline="0" dirty="0" smtClean="0"/>
                        <a:t> VSLS</a:t>
                      </a:r>
                      <a:endParaRPr lang="en-US" sz="1200" dirty="0"/>
                    </a:p>
                  </a:txBody>
                  <a:tcPr/>
                </a:tc>
              </a:tr>
              <a:tr h="899160">
                <a:tc>
                  <a:txBody>
                    <a:bodyPr/>
                    <a:lstStyle/>
                    <a:p>
                      <a:r>
                        <a:rPr lang="en-US" sz="1200" b="1" dirty="0" smtClean="0"/>
                        <a:t>Unusual Billing Channels</a:t>
                      </a:r>
                      <a:endParaRPr lang="en-US" sz="1200" b="1" dirty="0"/>
                    </a:p>
                  </a:txBody>
                  <a:tcPr/>
                </a:tc>
                <a:tc>
                  <a:txBody>
                    <a:bodyPr/>
                    <a:lstStyle/>
                    <a:p>
                      <a:r>
                        <a:rPr lang="en-US" sz="1200" b="1" dirty="0" smtClean="0"/>
                        <a:t>PMATS is idiosyncratic</a:t>
                      </a:r>
                      <a:r>
                        <a:rPr lang="en-US" sz="1200" b="1" baseline="0" dirty="0" smtClean="0"/>
                        <a:t> to PC Service and generates poor DTR line item text.  </a:t>
                      </a:r>
                      <a:br>
                        <a:rPr lang="en-US" sz="1200" b="1" baseline="0" dirty="0" smtClean="0"/>
                      </a:br>
                      <a:r>
                        <a:rPr lang="en-US" sz="1200" b="0" baseline="0" dirty="0" smtClean="0"/>
                        <a:t>If we can’t change the PMATS output, we need to stop using it.</a:t>
                      </a:r>
                      <a:r>
                        <a:rPr lang="en-US" sz="1200" b="1" baseline="0" dirty="0" smtClean="0"/>
                        <a:t/>
                      </a:r>
                      <a:br>
                        <a:rPr lang="en-US" sz="1200" b="1" baseline="0" dirty="0" smtClean="0"/>
                      </a:br>
                      <a:endParaRPr lang="en-US" sz="1200" b="1" dirty="0"/>
                    </a:p>
                  </a:txBody>
                  <a:tcPr/>
                </a:tc>
                <a:tc>
                  <a:txBody>
                    <a:bodyPr/>
                    <a:lstStyle/>
                    <a:p>
                      <a:r>
                        <a:rPr lang="en-US" sz="1200" b="1" dirty="0" smtClean="0"/>
                        <a:t>PC</a:t>
                      </a:r>
                      <a:r>
                        <a:rPr lang="en-US" sz="1200" b="1" baseline="0" dirty="0" smtClean="0"/>
                        <a:t> Service should u</a:t>
                      </a:r>
                      <a:r>
                        <a:rPr lang="en-US" sz="1200" b="1" dirty="0" smtClean="0"/>
                        <a:t>se the same receipt and billing method</a:t>
                      </a:r>
                      <a:r>
                        <a:rPr lang="en-US" sz="1200" b="1" baseline="0" dirty="0" smtClean="0"/>
                        <a:t> as SW Repair. </a:t>
                      </a:r>
                      <a:br>
                        <a:rPr lang="en-US" sz="1200" b="1" baseline="0" dirty="0" smtClean="0"/>
                      </a:br>
                      <a:r>
                        <a:rPr lang="en-US" sz="1200" b="0" baseline="0" dirty="0" smtClean="0"/>
                        <a:t>The PDF from the special RT print format is fine as a receipt.  Improve the JV upload process for these queues to not require hand-built JVs.</a:t>
                      </a:r>
                      <a:endParaRPr lang="en-US" sz="1200" b="1" dirty="0"/>
                    </a:p>
                  </a:txBody>
                  <a:tcPr/>
                </a:tc>
                <a:tc>
                  <a:txBody>
                    <a:bodyPr/>
                    <a:lstStyle/>
                    <a:p>
                      <a:r>
                        <a:rPr lang="en-US" sz="1200" dirty="0" smtClean="0"/>
                        <a:t>PC Service</a:t>
                      </a:r>
                      <a:endParaRPr lang="en-US" sz="1200" dirty="0"/>
                    </a:p>
                  </a:txBody>
                  <a:tcPr/>
                </a:tc>
              </a:tr>
              <a:tr h="899160">
                <a:tc>
                  <a:txBody>
                    <a:bodyPr/>
                    <a:lstStyle/>
                    <a:p>
                      <a:endParaRPr lang="en-US" sz="1200" b="1" dirty="0"/>
                    </a:p>
                  </a:txBody>
                  <a:tcPr/>
                </a:tc>
                <a:tc>
                  <a:txBody>
                    <a:bodyPr/>
                    <a:lstStyle/>
                    <a:p>
                      <a:r>
                        <a:rPr lang="en-US" sz="1200" b="1" dirty="0" smtClean="0"/>
                        <a:t>Internal Provider</a:t>
                      </a:r>
                      <a:r>
                        <a:rPr lang="en-US" sz="1200" b="1" baseline="0" dirty="0" smtClean="0"/>
                        <a:t> Requisitions are an awkward holdover from re-engineering.</a:t>
                      </a:r>
                      <a:r>
                        <a:rPr lang="en-US" sz="1200" b="0" baseline="0" dirty="0" smtClean="0"/>
                        <a:t>  Most of MIT uses JVs for internal billing.  They require Quentin to process payments and don’t fit into current email-driven workflows.</a:t>
                      </a:r>
                      <a:endParaRPr lang="en-US" sz="1200" b="1" dirty="0"/>
                    </a:p>
                  </a:txBody>
                  <a:tcPr/>
                </a:tc>
                <a:tc>
                  <a:txBody>
                    <a:bodyPr/>
                    <a:lstStyle/>
                    <a:p>
                      <a:r>
                        <a:rPr lang="en-US" sz="1200" b="1" dirty="0" smtClean="0"/>
                        <a:t>Replace Internal Provider transactions with JVs.</a:t>
                      </a:r>
                      <a:r>
                        <a:rPr lang="en-US" sz="1200" b="0" baseline="0" dirty="0" smtClean="0"/>
                        <a:t>  Clients can send us email requests for training and for </a:t>
                      </a:r>
                      <a:r>
                        <a:rPr lang="en-US" sz="1200" b="0" baseline="0" dirty="0" err="1" smtClean="0"/>
                        <a:t>Abaqus</a:t>
                      </a:r>
                      <a:r>
                        <a:rPr lang="en-US" sz="1200" b="0" baseline="0" dirty="0" smtClean="0"/>
                        <a:t> software licenses, and we can initiate the transfer of funds as with all our other processes.  No reason to keep this one around.</a:t>
                      </a:r>
                      <a:endParaRPr lang="en-US" sz="1200" b="1" dirty="0"/>
                    </a:p>
                  </a:txBody>
                  <a:tcPr/>
                </a:tc>
                <a:tc>
                  <a:txBody>
                    <a:bodyPr/>
                    <a:lstStyle/>
                    <a:p>
                      <a:r>
                        <a:rPr lang="en-US" sz="1200" dirty="0" smtClean="0"/>
                        <a:t>Training,</a:t>
                      </a:r>
                      <a:r>
                        <a:rPr lang="en-US" sz="1200" baseline="0" dirty="0" smtClean="0"/>
                        <a:t> </a:t>
                      </a:r>
                      <a:br>
                        <a:rPr lang="en-US" sz="1200" baseline="0" dirty="0" smtClean="0"/>
                      </a:br>
                      <a:r>
                        <a:rPr lang="en-US" sz="1200" baseline="0" dirty="0" smtClean="0"/>
                        <a:t>VSLS</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0"/>
            <a:ext cx="8229600" cy="838199"/>
          </a:xfrm>
          <a:ln>
            <a:solidFill>
              <a:srgbClr val="D9D9D9"/>
            </a:solidFill>
            <a:miter lim="800000"/>
            <a:headEnd/>
            <a:tailEnd/>
          </a:ln>
        </p:spPr>
        <p:txBody>
          <a:bodyPr>
            <a:normAutofit/>
          </a:bodyPr>
          <a:lstStyle/>
          <a:p>
            <a:r>
              <a:rPr lang="en-US" dirty="0" smtClean="0">
                <a:ea typeface="ＭＳ Ｐゴシック" pitchFamily="34" charset="-128"/>
              </a:rPr>
              <a:t>Summary of Ideas, p3</a:t>
            </a:r>
          </a:p>
        </p:txBody>
      </p:sp>
      <p:graphicFrame>
        <p:nvGraphicFramePr>
          <p:cNvPr id="4" name="Content Placeholder 3"/>
          <p:cNvGraphicFramePr>
            <a:graphicFrameLocks noGrp="1"/>
          </p:cNvGraphicFramePr>
          <p:nvPr>
            <p:ph idx="1"/>
          </p:nvPr>
        </p:nvGraphicFramePr>
        <p:xfrm>
          <a:off x="457200" y="1066801"/>
          <a:ext cx="8229600" cy="4968239"/>
        </p:xfrm>
        <a:graphic>
          <a:graphicData uri="http://schemas.openxmlformats.org/drawingml/2006/table">
            <a:tbl>
              <a:tblPr firstRow="1" bandRow="1">
                <a:tableStyleId>{5C22544A-7EE6-4342-B048-85BDC9FD1C3A}</a:tableStyleId>
              </a:tblPr>
              <a:tblGrid>
                <a:gridCol w="1066800"/>
                <a:gridCol w="2860391"/>
                <a:gridCol w="3235609"/>
                <a:gridCol w="1066800"/>
              </a:tblGrid>
              <a:tr h="304799">
                <a:tc>
                  <a:txBody>
                    <a:bodyPr/>
                    <a:lstStyle/>
                    <a:p>
                      <a:r>
                        <a:rPr lang="en-US" sz="1200" b="1" dirty="0" smtClean="0"/>
                        <a:t>Focus</a:t>
                      </a:r>
                      <a:r>
                        <a:rPr lang="en-US" sz="1200" b="1" baseline="0" dirty="0" smtClean="0"/>
                        <a:t> </a:t>
                      </a:r>
                      <a:endParaRPr lang="en-US" sz="1200" dirty="0"/>
                    </a:p>
                  </a:txBody>
                  <a:tcPr/>
                </a:tc>
                <a:tc>
                  <a:txBody>
                    <a:bodyPr/>
                    <a:lstStyle/>
                    <a:p>
                      <a:r>
                        <a:rPr lang="en-US" sz="1200" dirty="0" smtClean="0"/>
                        <a:t>Issue / Desirable Outcome</a:t>
                      </a:r>
                      <a:endParaRPr lang="en-US" sz="1200" dirty="0"/>
                    </a:p>
                  </a:txBody>
                  <a:tcPr/>
                </a:tc>
                <a:tc>
                  <a:txBody>
                    <a:bodyPr/>
                    <a:lstStyle/>
                    <a:p>
                      <a:r>
                        <a:rPr lang="en-US" sz="1200" dirty="0" smtClean="0"/>
                        <a:t>Possible Solution</a:t>
                      </a:r>
                      <a:endParaRPr lang="en-US" sz="1200" dirty="0"/>
                    </a:p>
                  </a:txBody>
                  <a:tcPr/>
                </a:tc>
                <a:tc>
                  <a:txBody>
                    <a:bodyPr/>
                    <a:lstStyle/>
                    <a:p>
                      <a:r>
                        <a:rPr lang="en-US" sz="1200" dirty="0" smtClean="0"/>
                        <a:t>Applies to</a:t>
                      </a:r>
                      <a:endParaRPr lang="en-US" sz="1200" dirty="0"/>
                    </a:p>
                  </a:txBody>
                  <a:tcPr/>
                </a:tc>
              </a:tr>
              <a:tr h="304800">
                <a:tc>
                  <a:txBody>
                    <a:bodyPr/>
                    <a:lstStyle/>
                    <a:p>
                      <a:r>
                        <a:rPr lang="en-US" sz="1200" b="1" dirty="0" smtClean="0"/>
                        <a:t>Be More Collaborative</a:t>
                      </a:r>
                      <a:endParaRPr lang="en-US" sz="1200" b="1" dirty="0"/>
                    </a:p>
                  </a:txBody>
                  <a:tcPr/>
                </a:tc>
                <a:tc>
                  <a:txBody>
                    <a:bodyPr/>
                    <a:lstStyle/>
                    <a:p>
                      <a:r>
                        <a:rPr lang="en-US" sz="1200" b="1" i="1" dirty="0" err="1" smtClean="0"/>
                        <a:t>to:Quentin@mit.edu</a:t>
                      </a:r>
                      <a:r>
                        <a:rPr lang="en-US" sz="1200" b="1" baseline="0" dirty="0" smtClean="0"/>
                        <a:t> is  a single point of failure in the JV Upload process.  </a:t>
                      </a:r>
                      <a:r>
                        <a:rPr lang="en-US" sz="1200" b="0" baseline="0" dirty="0" smtClean="0"/>
                        <a:t>It’s not possible to share the load, and difficult to intervene if he becomes unavailable.</a:t>
                      </a:r>
                      <a:endParaRPr lang="en-US" sz="1200" b="1" dirty="0"/>
                    </a:p>
                  </a:txBody>
                  <a:tcPr/>
                </a:tc>
                <a:tc>
                  <a:txBody>
                    <a:bodyPr/>
                    <a:lstStyle/>
                    <a:p>
                      <a:r>
                        <a:rPr lang="en-US" sz="1200" b="1" dirty="0" smtClean="0"/>
                        <a:t>Apply a “site team” model to billing.  </a:t>
                      </a:r>
                      <a:r>
                        <a:rPr lang="en-US" sz="1200" b="0" dirty="0" smtClean="0"/>
                        <a:t>Create a</a:t>
                      </a:r>
                      <a:r>
                        <a:rPr lang="en-US" sz="1200" b="0" baseline="0" dirty="0" smtClean="0"/>
                        <a:t> mailing list like “</a:t>
                      </a:r>
                      <a:r>
                        <a:rPr lang="en-US" sz="1200" b="0" baseline="0" dirty="0" err="1" smtClean="0"/>
                        <a:t>css</a:t>
                      </a:r>
                      <a:r>
                        <a:rPr lang="en-US" sz="1200" b="0" baseline="0" dirty="0" smtClean="0"/>
                        <a:t>-finance” in mailman with message archiving.  Subscribe a small group to it and cross-train to handle all billing issues.  </a:t>
                      </a:r>
                      <a:endParaRPr lang="en-US" sz="1200" b="0" dirty="0"/>
                    </a:p>
                  </a:txBody>
                  <a:tcPr/>
                </a:tc>
                <a:tc>
                  <a:txBody>
                    <a:bodyPr/>
                    <a:lstStyle/>
                    <a:p>
                      <a:r>
                        <a:rPr lang="en-US" sz="1200" dirty="0" smtClean="0"/>
                        <a:t>All, </a:t>
                      </a:r>
                      <a:br>
                        <a:rPr lang="en-US" sz="1200" dirty="0" smtClean="0"/>
                      </a:br>
                      <a:r>
                        <a:rPr lang="en-US" sz="1200" dirty="0" smtClean="0"/>
                        <a:t>and CSS HQ</a:t>
                      </a:r>
                      <a:endParaRPr lang="en-US" sz="1200" dirty="0"/>
                    </a:p>
                  </a:txBody>
                  <a:tcPr/>
                </a:tc>
              </a:tr>
              <a:tr h="304800">
                <a:tc>
                  <a:txBody>
                    <a:bodyPr/>
                    <a:lstStyle/>
                    <a:p>
                      <a:r>
                        <a:rPr lang="en-US" sz="1200" b="1" dirty="0" smtClean="0"/>
                        <a:t>Using RT for billing</a:t>
                      </a:r>
                      <a:endParaRPr lang="en-US" sz="1200" b="1" dirty="0"/>
                    </a:p>
                  </a:txBody>
                  <a:tcPr/>
                </a:tc>
                <a:tc>
                  <a:txBody>
                    <a:bodyPr/>
                    <a:lstStyle/>
                    <a:p>
                      <a:r>
                        <a:rPr lang="en-US" sz="1200" b="1" dirty="0" smtClean="0"/>
                        <a:t>Billing</a:t>
                      </a:r>
                      <a:r>
                        <a:rPr lang="en-US" sz="1200" b="1" baseline="0" dirty="0" smtClean="0"/>
                        <a:t> via</a:t>
                      </a:r>
                      <a:r>
                        <a:rPr lang="en-US" sz="1200" b="1" dirty="0" smtClean="0"/>
                        <a:t> RT is handled inconsistently</a:t>
                      </a:r>
                      <a:r>
                        <a:rPr lang="en-US" sz="1200" b="1" baseline="0" dirty="0" smtClean="0"/>
                        <a:t> </a:t>
                      </a:r>
                      <a:r>
                        <a:rPr lang="en-US" sz="1200" b="1" dirty="0" smtClean="0"/>
                        <a:t>across teams.</a:t>
                      </a:r>
                      <a:endParaRPr lang="en-US" sz="1200" b="1" dirty="0"/>
                    </a:p>
                  </a:txBody>
                  <a:tcPr/>
                </a:tc>
                <a:tc>
                  <a:txBody>
                    <a:bodyPr/>
                    <a:lstStyle/>
                    <a:p>
                      <a:r>
                        <a:rPr lang="en-US" sz="1200" b="1" dirty="0" smtClean="0"/>
                        <a:t>CSS should have one common</a:t>
                      </a:r>
                      <a:r>
                        <a:rPr lang="en-US" sz="1200" b="1" baseline="0" dirty="0" smtClean="0"/>
                        <a:t> approach to using RT for billing.  </a:t>
                      </a:r>
                      <a:br>
                        <a:rPr lang="en-US" sz="1200" b="1" baseline="0" dirty="0" smtClean="0"/>
                      </a:br>
                      <a:r>
                        <a:rPr lang="en-US" sz="1200" b="0" baseline="0" dirty="0" smtClean="0"/>
                        <a:t>a.) unify billing-related custom fields and use them to power the process.  Copy and use the VSLS’ “Billed Status” </a:t>
                      </a:r>
                      <a:r>
                        <a:rPr lang="en-US" sz="1200" b="0" baseline="0" dirty="0" err="1" smtClean="0"/>
                        <a:t>pulldown</a:t>
                      </a:r>
                      <a:r>
                        <a:rPr lang="en-US" sz="1200" b="0" baseline="0" dirty="0" smtClean="0"/>
                        <a:t> list; </a:t>
                      </a:r>
                      <a:br>
                        <a:rPr lang="en-US" sz="1200" b="0" baseline="0" dirty="0" smtClean="0"/>
                      </a:br>
                      <a:r>
                        <a:rPr lang="en-US" sz="1200" b="0" baseline="0" dirty="0" smtClean="0"/>
                        <a:t>share the PC Service RT printable receipt layout.</a:t>
                      </a:r>
                    </a:p>
                    <a:p>
                      <a:r>
                        <a:rPr lang="en-US" sz="1200" b="0" baseline="0" dirty="0" smtClean="0"/>
                        <a:t>b.) create and staff a uniform CSS billing process to support multiple TLs, through a central business process managed out of HQ.  “Submit completed work for billing, we’ll get it done.”</a:t>
                      </a:r>
                      <a:br>
                        <a:rPr lang="en-US" sz="1200" b="0" baseline="0" dirty="0" smtClean="0"/>
                      </a:br>
                      <a:r>
                        <a:rPr lang="en-US" sz="1200" b="0" baseline="0" dirty="0" smtClean="0"/>
                        <a:t>The exact methods within the CSS Billing process could then be optimized centrally.  (see more on that idea further down)</a:t>
                      </a:r>
                      <a:endParaRPr lang="en-US" sz="1200" b="1" dirty="0" smtClean="0"/>
                    </a:p>
                  </a:txBody>
                  <a:tcPr/>
                </a:tc>
                <a:tc>
                  <a:txBody>
                    <a:bodyPr/>
                    <a:lstStyle/>
                    <a:p>
                      <a:endParaRPr lang="en-US" sz="1200" dirty="0"/>
                    </a:p>
                  </a:txBody>
                  <a:tcPr/>
                </a:tc>
              </a:tr>
              <a:tr h="899160">
                <a:tc>
                  <a:txBody>
                    <a:bodyPr/>
                    <a:lstStyle/>
                    <a:p>
                      <a:endParaRPr lang="en-US" sz="1200" b="1" dirty="0"/>
                    </a:p>
                  </a:txBody>
                  <a:tcPr/>
                </a:tc>
                <a:tc>
                  <a:txBody>
                    <a:bodyPr/>
                    <a:lstStyle/>
                    <a:p>
                      <a:r>
                        <a:rPr lang="en-US" sz="1200" b="1" dirty="0" smtClean="0"/>
                        <a:t>One-off bills for short-term projects</a:t>
                      </a:r>
                      <a:r>
                        <a:rPr lang="en-US" sz="1200" b="1" baseline="0" dirty="0" smtClean="0"/>
                        <a:t> are hard to create and process quickly.</a:t>
                      </a:r>
                    </a:p>
                    <a:p>
                      <a:r>
                        <a:rPr lang="en-US" sz="1200" b="0" baseline="0" dirty="0" smtClean="0"/>
                        <a:t>Hans Dietrich rhapsodized about having a more “one-button” solution for billing short-term SLAs rather than the RT ticket </a:t>
                      </a:r>
                      <a:r>
                        <a:rPr lang="en-US" sz="1200" b="0" baseline="0" dirty="0" smtClean="0">
                          <a:sym typeface="Wingdings" pitchFamily="2" charset="2"/>
                        </a:rPr>
                        <a:t> Word invoice to email  JV Upload file at the end of the month process.  </a:t>
                      </a:r>
                      <a:endParaRPr lang="en-US" sz="1200" b="0" dirty="0"/>
                    </a:p>
                  </a:txBody>
                  <a:tcPr/>
                </a:tc>
                <a:tc>
                  <a:txBody>
                    <a:bodyPr/>
                    <a:lstStyle/>
                    <a:p>
                      <a:r>
                        <a:rPr lang="en-US" sz="1200" b="1" dirty="0" smtClean="0"/>
                        <a:t>Separate</a:t>
                      </a:r>
                      <a:r>
                        <a:rPr lang="en-US" sz="1200" b="1" baseline="0" dirty="0" smtClean="0"/>
                        <a:t> work-related and billing-related transactions and optimize separately.</a:t>
                      </a:r>
                      <a:endParaRPr lang="en-US" sz="1200" b="0" baseline="0" dirty="0" smtClean="0"/>
                    </a:p>
                    <a:p>
                      <a:r>
                        <a:rPr lang="en-US" sz="1200" b="0" baseline="0" dirty="0" smtClean="0"/>
                        <a:t>a.) copy the SW Repair ticket-to-billing process;</a:t>
                      </a:r>
                    </a:p>
                    <a:p>
                      <a:r>
                        <a:rPr lang="en-US" sz="1200" b="0" baseline="0" dirty="0" smtClean="0"/>
                        <a:t>b.) create a web form to email pertinent details to the CSS::Billing queue  who take it from there (see that idea further down).</a:t>
                      </a:r>
                    </a:p>
                  </a:txBody>
                  <a:tcPr/>
                </a:tc>
                <a:tc>
                  <a:txBody>
                    <a:bodyPr/>
                    <a:lstStyle/>
                    <a:p>
                      <a:r>
                        <a:rPr lang="en-US" sz="1200" dirty="0" smtClean="0"/>
                        <a:t>MDS </a:t>
                      </a:r>
                      <a:r>
                        <a:rPr lang="en-US" sz="1200" dirty="0" err="1" smtClean="0"/>
                        <a:t>OnCall</a:t>
                      </a:r>
                      <a:r>
                        <a:rPr lang="en-US" sz="1200" dirty="0" smtClean="0"/>
                        <a:t> SLAs, SW Repair, others</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0"/>
            <a:ext cx="8229600" cy="838199"/>
          </a:xfrm>
          <a:ln>
            <a:solidFill>
              <a:srgbClr val="D9D9D9"/>
            </a:solidFill>
            <a:miter lim="800000"/>
            <a:headEnd/>
            <a:tailEnd/>
          </a:ln>
        </p:spPr>
        <p:txBody>
          <a:bodyPr>
            <a:normAutofit/>
          </a:bodyPr>
          <a:lstStyle/>
          <a:p>
            <a:r>
              <a:rPr lang="en-US" dirty="0" smtClean="0">
                <a:ea typeface="ＭＳ Ｐゴシック" pitchFamily="34" charset="-128"/>
              </a:rPr>
              <a:t>Summary of Ideas, p4</a:t>
            </a:r>
          </a:p>
        </p:txBody>
      </p:sp>
      <p:graphicFrame>
        <p:nvGraphicFramePr>
          <p:cNvPr id="4" name="Content Placeholder 3"/>
          <p:cNvGraphicFramePr>
            <a:graphicFrameLocks noGrp="1"/>
          </p:cNvGraphicFramePr>
          <p:nvPr>
            <p:ph idx="1"/>
          </p:nvPr>
        </p:nvGraphicFramePr>
        <p:xfrm>
          <a:off x="457200" y="1066801"/>
          <a:ext cx="8229600" cy="5333999"/>
        </p:xfrm>
        <a:graphic>
          <a:graphicData uri="http://schemas.openxmlformats.org/drawingml/2006/table">
            <a:tbl>
              <a:tblPr firstRow="1" bandRow="1">
                <a:tableStyleId>{5C22544A-7EE6-4342-B048-85BDC9FD1C3A}</a:tableStyleId>
              </a:tblPr>
              <a:tblGrid>
                <a:gridCol w="914400"/>
                <a:gridCol w="3012791"/>
                <a:gridCol w="3235609"/>
                <a:gridCol w="1066800"/>
              </a:tblGrid>
              <a:tr h="304799">
                <a:tc>
                  <a:txBody>
                    <a:bodyPr/>
                    <a:lstStyle/>
                    <a:p>
                      <a:r>
                        <a:rPr lang="en-US" sz="1200" b="1" dirty="0" smtClean="0"/>
                        <a:t>Focus</a:t>
                      </a:r>
                      <a:r>
                        <a:rPr lang="en-US" sz="1200" b="1" baseline="0" dirty="0" smtClean="0"/>
                        <a:t> </a:t>
                      </a:r>
                      <a:endParaRPr lang="en-US" sz="1200" dirty="0"/>
                    </a:p>
                  </a:txBody>
                  <a:tcPr/>
                </a:tc>
                <a:tc>
                  <a:txBody>
                    <a:bodyPr/>
                    <a:lstStyle/>
                    <a:p>
                      <a:r>
                        <a:rPr lang="en-US" sz="1200" dirty="0" smtClean="0"/>
                        <a:t>Issue / Desirable</a:t>
                      </a:r>
                      <a:r>
                        <a:rPr lang="en-US" sz="1200" baseline="0" dirty="0" smtClean="0"/>
                        <a:t> Outcome</a:t>
                      </a:r>
                      <a:endParaRPr lang="en-US" sz="1200" dirty="0"/>
                    </a:p>
                  </a:txBody>
                  <a:tcPr/>
                </a:tc>
                <a:tc>
                  <a:txBody>
                    <a:bodyPr/>
                    <a:lstStyle/>
                    <a:p>
                      <a:r>
                        <a:rPr lang="en-US" sz="1200" dirty="0" smtClean="0"/>
                        <a:t>Possible Solution</a:t>
                      </a:r>
                      <a:endParaRPr lang="en-US" sz="1200" dirty="0"/>
                    </a:p>
                  </a:txBody>
                  <a:tcPr/>
                </a:tc>
                <a:tc>
                  <a:txBody>
                    <a:bodyPr/>
                    <a:lstStyle/>
                    <a:p>
                      <a:r>
                        <a:rPr lang="en-US" sz="1200" dirty="0" smtClean="0"/>
                        <a:t>Applies to</a:t>
                      </a:r>
                      <a:endParaRPr lang="en-US" sz="1200" dirty="0"/>
                    </a:p>
                  </a:txBody>
                  <a:tcPr/>
                </a:tc>
              </a:tr>
              <a:tr h="304800">
                <a:tc>
                  <a:txBody>
                    <a:bodyPr/>
                    <a:lstStyle/>
                    <a:p>
                      <a:r>
                        <a:rPr lang="en-US" sz="1200" b="1" dirty="0" smtClean="0"/>
                        <a:t>Using RT for billing, cont. </a:t>
                      </a:r>
                      <a:endParaRPr lang="en-US" sz="1200" b="1" dirty="0"/>
                    </a:p>
                  </a:txBody>
                  <a:tcPr/>
                </a:tc>
                <a:tc>
                  <a:txBody>
                    <a:bodyPr/>
                    <a:lstStyle/>
                    <a:p>
                      <a:r>
                        <a:rPr lang="en-US" sz="1200" b="1" dirty="0" smtClean="0"/>
                        <a:t>Problem-solving</a:t>
                      </a:r>
                      <a:r>
                        <a:rPr lang="en-US" sz="1200" b="1" baseline="0" dirty="0" smtClean="0"/>
                        <a:t> and billing are held in the same ticket.</a:t>
                      </a:r>
                      <a:r>
                        <a:rPr lang="en-US" sz="1200" b="0" baseline="0" dirty="0" smtClean="0"/>
                        <a:t>  Measurements about the work are blurred by time spent waiting for payment.  Work queues have to “rework” tickets when payment is collected to set a field as “paid” or the equivalent.  Separating work from billing lets the teams get on to more work more quickly, and lets the billing process be as consistent and high-quality as possible.  Also, can delegate if separate.</a:t>
                      </a:r>
                      <a:endParaRPr lang="en-US" sz="1200" b="1" dirty="0"/>
                    </a:p>
                  </a:txBody>
                  <a:tcPr/>
                </a:tc>
                <a:tc>
                  <a:txBody>
                    <a:bodyPr/>
                    <a:lstStyle/>
                    <a:p>
                      <a:r>
                        <a:rPr lang="en-US" sz="1200" b="1" dirty="0" smtClean="0"/>
                        <a:t>Create a CSS::Billing queue to operate</a:t>
                      </a:r>
                      <a:r>
                        <a:rPr lang="en-US" sz="1200" b="1" baseline="0" dirty="0" smtClean="0"/>
                        <a:t> that process. </a:t>
                      </a:r>
                      <a:r>
                        <a:rPr lang="en-US" sz="1200" b="0" baseline="0" dirty="0" smtClean="0"/>
                        <a:t>This queue is where all the accounts receivable work would go on. </a:t>
                      </a:r>
                      <a:r>
                        <a:rPr lang="en-US" sz="1200" b="0" dirty="0" smtClean="0"/>
                        <a:t>Use</a:t>
                      </a:r>
                      <a:r>
                        <a:rPr lang="en-US" sz="1200" b="0" baseline="0" dirty="0" smtClean="0"/>
                        <a:t> some method (perhaps a formatted email out of each CSS RT queue) to transfer the vital details to a related ticket in the CSS::Billing queue. The original ticket would be marked “Submitted for Payment” and resolved.  That would be date-stamped and there would be a transaction entry in the original ticket. The CSS::Billing queue ticket would know what work-ticket created it, who the client was, etc., and payment transfers would resolve within that queue.  </a:t>
                      </a:r>
                      <a:endParaRPr lang="en-US" sz="1200" b="1" dirty="0"/>
                    </a:p>
                  </a:txBody>
                  <a:tcPr/>
                </a:tc>
                <a:tc>
                  <a:txBody>
                    <a:bodyPr/>
                    <a:lstStyle/>
                    <a:p>
                      <a:r>
                        <a:rPr lang="en-US" sz="1200" dirty="0" smtClean="0"/>
                        <a:t>VSLS, SW Repair, PC Service, MDS </a:t>
                      </a:r>
                      <a:r>
                        <a:rPr lang="en-US" sz="1200" dirty="0" err="1" smtClean="0"/>
                        <a:t>OnCall</a:t>
                      </a:r>
                      <a:r>
                        <a:rPr lang="en-US" sz="1200" dirty="0" smtClean="0"/>
                        <a:t> SLAs, etc.</a:t>
                      </a:r>
                      <a:endParaRPr lang="en-US" sz="1200" dirty="0"/>
                    </a:p>
                  </a:txBody>
                  <a:tcPr/>
                </a:tc>
              </a:tr>
              <a:tr h="304800">
                <a:tc>
                  <a:txBody>
                    <a:bodyPr/>
                    <a:lstStyle/>
                    <a:p>
                      <a:r>
                        <a:rPr lang="en-US" sz="1200" b="1" dirty="0" smtClean="0"/>
                        <a:t>TNSC Billing System</a:t>
                      </a:r>
                      <a:endParaRPr lang="en-US" sz="1200" b="1" dirty="0"/>
                    </a:p>
                  </a:txBody>
                  <a:tcPr/>
                </a:tc>
                <a:tc>
                  <a:txBody>
                    <a:bodyPr/>
                    <a:lstStyle/>
                    <a:p>
                      <a:r>
                        <a:rPr lang="en-US" sz="1200" b="1" dirty="0" smtClean="0"/>
                        <a:t>OIS uses TNSC to bill</a:t>
                      </a:r>
                      <a:r>
                        <a:rPr lang="en-US" sz="1200" b="1" baseline="0" dirty="0" smtClean="0"/>
                        <a:t> and perhaps we can too. </a:t>
                      </a:r>
                      <a:r>
                        <a:rPr lang="en-US" sz="1200" b="0" baseline="0" dirty="0" smtClean="0"/>
                        <a:t>Jack Installs and ACD software licenses are just a couple items they bill this way.  </a:t>
                      </a:r>
                      <a:br>
                        <a:rPr lang="en-US" sz="1200" b="0" baseline="0" dirty="0" smtClean="0"/>
                      </a:br>
                      <a:r>
                        <a:rPr lang="en-US" sz="1200" b="0" baseline="0" dirty="0" smtClean="0"/>
                        <a:t>CSS Telephone CSRs use it for Circuits and other products.  </a:t>
                      </a:r>
                      <a:endParaRPr lang="en-US" sz="1200" b="0" dirty="0"/>
                    </a:p>
                  </a:txBody>
                  <a:tcPr/>
                </a:tc>
                <a:tc>
                  <a:txBody>
                    <a:bodyPr/>
                    <a:lstStyle/>
                    <a:p>
                      <a:r>
                        <a:rPr lang="en-US" sz="1200" b="1" dirty="0" smtClean="0"/>
                        <a:t>Explore expanding</a:t>
                      </a:r>
                      <a:r>
                        <a:rPr lang="en-US" sz="1200" b="1" baseline="0" dirty="0" smtClean="0"/>
                        <a:t> TNSC’s use in CSS.  </a:t>
                      </a:r>
                      <a:br>
                        <a:rPr lang="en-US" sz="1200" b="1" baseline="0" dirty="0" smtClean="0"/>
                      </a:br>
                      <a:r>
                        <a:rPr lang="en-US" sz="1200" b="0" baseline="0" dirty="0" smtClean="0"/>
                        <a:t>With Jana’s help, we can create CSS-specific catalogs of billable entities, automate recurring billing, do reliable one-screen billing of DLC cost objects.  Receipts would have to come from another source.  </a:t>
                      </a:r>
                      <a:endParaRPr lang="en-US" sz="1200" b="1" dirty="0" smtClean="0"/>
                    </a:p>
                  </a:txBody>
                  <a:tcPr/>
                </a:tc>
                <a:tc>
                  <a:txBody>
                    <a:bodyPr/>
                    <a:lstStyle/>
                    <a:p>
                      <a:r>
                        <a:rPr lang="en-US" sz="1200" dirty="0" smtClean="0"/>
                        <a:t>Depends</a:t>
                      </a:r>
                      <a:endParaRPr lang="en-US" sz="1200" dirty="0"/>
                    </a:p>
                  </a:txBody>
                  <a:tcPr/>
                </a:tc>
              </a:tr>
              <a:tr h="899160">
                <a:tc>
                  <a:txBody>
                    <a:bodyPr/>
                    <a:lstStyle/>
                    <a:p>
                      <a:r>
                        <a:rPr lang="en-US" sz="1200" b="1" dirty="0" smtClean="0"/>
                        <a:t>Build</a:t>
                      </a:r>
                      <a:r>
                        <a:rPr lang="en-US" sz="1200" b="1" baseline="0" dirty="0" smtClean="0"/>
                        <a:t> a system-in-the-middle to do billing right.</a:t>
                      </a:r>
                      <a:endParaRPr lang="en-US" sz="1200" b="1" dirty="0"/>
                    </a:p>
                  </a:txBody>
                  <a:tcPr/>
                </a:tc>
                <a:tc>
                  <a:txBody>
                    <a:bodyPr/>
                    <a:lstStyle/>
                    <a:p>
                      <a:r>
                        <a:rPr lang="en-US" sz="1200" b="1" dirty="0" smtClean="0"/>
                        <a:t>An Ideal system </a:t>
                      </a:r>
                      <a:r>
                        <a:rPr lang="en-US" sz="1200" b="0" dirty="0" smtClean="0"/>
                        <a:t>would combine</a:t>
                      </a:r>
                      <a:r>
                        <a:rPr lang="en-US" sz="1200" b="0" baseline="0" dirty="0" smtClean="0"/>
                        <a:t> knowledge of our clients and their cost objects (from data warehouse or a central repository) with knowledge of SAP-related payment processes (like uploads), with a catalog of products CSS charges for, to create, email and process bills at will.</a:t>
                      </a:r>
                      <a:endParaRPr lang="en-US" sz="1200" b="0" dirty="0"/>
                    </a:p>
                  </a:txBody>
                  <a:tcPr/>
                </a:tc>
                <a:tc>
                  <a:txBody>
                    <a:bodyPr/>
                    <a:lstStyle/>
                    <a:p>
                      <a:r>
                        <a:rPr lang="en-US" sz="1200" b="1" baseline="0" dirty="0" smtClean="0"/>
                        <a:t>Create a custom </a:t>
                      </a:r>
                      <a:r>
                        <a:rPr lang="en-US" sz="1200" b="1" baseline="0" dirty="0" err="1" smtClean="0"/>
                        <a:t>Filemaker</a:t>
                      </a:r>
                      <a:r>
                        <a:rPr lang="en-US" sz="1200" b="1" baseline="0" dirty="0" smtClean="0"/>
                        <a:t> app </a:t>
                      </a:r>
                      <a:r>
                        <a:rPr lang="en-US" sz="1200" b="0" baseline="0" dirty="0" smtClean="0"/>
                        <a:t>that expands on the best parts of the DS DDM Deployments database to create a general purpose CSS Billing System.  </a:t>
                      </a:r>
                      <a:endParaRPr lang="en-US" sz="1200" b="1" baseline="0" dirty="0" smtClean="0"/>
                    </a:p>
                  </a:txBody>
                  <a:tcPr/>
                </a:tc>
                <a:tc>
                  <a:txBody>
                    <a:bodyPr/>
                    <a:lstStyle/>
                    <a:p>
                      <a:r>
                        <a:rPr lang="en-US" sz="1200" dirty="0" smtClean="0"/>
                        <a:t>All</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Quick Wins </a:t>
            </a:r>
            <a:endParaRPr lang="en-US" dirty="0"/>
          </a:p>
        </p:txBody>
      </p:sp>
      <p:sp>
        <p:nvSpPr>
          <p:cNvPr id="3" name="Content Placeholder 2"/>
          <p:cNvSpPr>
            <a:spLocks noGrp="1"/>
          </p:cNvSpPr>
          <p:nvPr>
            <p:ph sz="half" idx="1"/>
          </p:nvPr>
        </p:nvSpPr>
        <p:spPr>
          <a:xfrm>
            <a:off x="457200" y="1295400"/>
            <a:ext cx="4038600" cy="4525963"/>
          </a:xfrm>
        </p:spPr>
        <p:txBody>
          <a:bodyPr/>
          <a:lstStyle/>
          <a:p>
            <a:r>
              <a:rPr lang="en-US" sz="1400" dirty="0" smtClean="0"/>
              <a:t>PMATS line item text changes to include </a:t>
            </a:r>
            <a:r>
              <a:rPr lang="en-US" sz="1400" dirty="0" err="1" smtClean="0"/>
              <a:t>tkt</a:t>
            </a:r>
            <a:r>
              <a:rPr lang="en-US" sz="1400" dirty="0" smtClean="0"/>
              <a:t># </a:t>
            </a:r>
            <a:r>
              <a:rPr lang="en-US" sz="1400" dirty="0" smtClean="0"/>
              <a:t>and client’s name, replacing </a:t>
            </a:r>
            <a:r>
              <a:rPr lang="en-US" sz="1400" dirty="0" smtClean="0"/>
              <a:t>or placed </a:t>
            </a:r>
            <a:r>
              <a:rPr lang="en-US" sz="1400" dirty="0" smtClean="0"/>
              <a:t>in front of </a:t>
            </a:r>
            <a:r>
              <a:rPr lang="en-US" sz="1400" dirty="0" smtClean="0"/>
              <a:t>PMATS work order </a:t>
            </a:r>
            <a:r>
              <a:rPr lang="en-US" sz="1400" dirty="0" smtClean="0"/>
              <a:t>#</a:t>
            </a:r>
          </a:p>
          <a:p>
            <a:endParaRPr lang="en-US" sz="1400" dirty="0" smtClean="0"/>
          </a:p>
          <a:p>
            <a:r>
              <a:rPr lang="en-US" sz="1400" dirty="0" smtClean="0"/>
              <a:t>Use TNSC Billing System for automatic recurring monthly installments of MDS SLAS.  </a:t>
            </a:r>
          </a:p>
          <a:p>
            <a:endParaRPr lang="en-US" sz="1400" dirty="0" smtClean="0"/>
          </a:p>
          <a:p>
            <a:r>
              <a:rPr lang="en-US" sz="1400" dirty="0" smtClean="0"/>
              <a:t>Internal Provider Requisitions change to JVs from tickets, removing an odd and distracting process</a:t>
            </a:r>
          </a:p>
          <a:p>
            <a:endParaRPr lang="en-US" sz="1400" dirty="0" smtClean="0"/>
          </a:p>
          <a:p>
            <a:r>
              <a:rPr lang="en-US" sz="1400" dirty="0" smtClean="0"/>
              <a:t>SW Repair changes to JV Uploads rather than hand-crafted JVs by Quentin from </a:t>
            </a:r>
            <a:r>
              <a:rPr lang="en-US" sz="1400" dirty="0" err="1" smtClean="0"/>
              <a:t>rt</a:t>
            </a:r>
            <a:r>
              <a:rPr lang="en-US" sz="1400" dirty="0" smtClean="0"/>
              <a:t> ticket printouts</a:t>
            </a:r>
          </a:p>
          <a:p>
            <a:endParaRPr lang="en-US" sz="1400" dirty="0" smtClean="0"/>
          </a:p>
          <a:p>
            <a:r>
              <a:rPr lang="en-US" sz="1400" dirty="0" smtClean="0"/>
              <a:t>Change </a:t>
            </a:r>
            <a:r>
              <a:rPr lang="en-US" sz="1400" dirty="0" err="1" smtClean="0"/>
              <a:t>to:quentin@mit</a:t>
            </a:r>
            <a:r>
              <a:rPr lang="en-US" sz="1400" dirty="0" smtClean="0"/>
              <a:t> for JV uploads to a Mailman list </a:t>
            </a:r>
            <a:r>
              <a:rPr lang="en-US" sz="1400" dirty="0" err="1" smtClean="0"/>
              <a:t>css-billing@mit</a:t>
            </a:r>
            <a:r>
              <a:rPr lang="en-US" sz="1400" dirty="0" smtClean="0"/>
              <a:t> with archiving of attachments and group management.</a:t>
            </a:r>
          </a:p>
          <a:p>
            <a:endParaRPr lang="en-US" sz="14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a:p>
        </p:txBody>
      </p:sp>
      <p:sp>
        <p:nvSpPr>
          <p:cNvPr id="4" name="Content Placeholder 3"/>
          <p:cNvSpPr>
            <a:spLocks noGrp="1"/>
          </p:cNvSpPr>
          <p:nvPr>
            <p:ph sz="half" idx="2"/>
          </p:nvPr>
        </p:nvSpPr>
        <p:spPr>
          <a:xfrm>
            <a:off x="4648200" y="1295400"/>
            <a:ext cx="4038600" cy="4525963"/>
          </a:xfrm>
        </p:spPr>
        <p:txBody>
          <a:bodyPr/>
          <a:lstStyle/>
          <a:p>
            <a:r>
              <a:rPr lang="en-US" sz="1400" dirty="0" smtClean="0"/>
              <a:t>Use TNSC Billing System for </a:t>
            </a:r>
            <a:r>
              <a:rPr lang="en-US" sz="1400" dirty="0" err="1" smtClean="0"/>
              <a:t>OnCall</a:t>
            </a:r>
            <a:r>
              <a:rPr lang="en-US" sz="1400" dirty="0" smtClean="0"/>
              <a:t> SLAs and similar “one-off” work orders.  </a:t>
            </a:r>
          </a:p>
          <a:p>
            <a:endParaRPr lang="en-US" sz="1400" dirty="0" smtClean="0"/>
          </a:p>
          <a:p>
            <a:r>
              <a:rPr lang="en-US" sz="1400" dirty="0" smtClean="0"/>
              <a:t>Better organize RT for billing, including billing-oriented custom fields consistently applied, perhaps a billing-specific queue.</a:t>
            </a:r>
          </a:p>
          <a:p>
            <a:endParaRPr lang="en-US" sz="1400" dirty="0" smtClean="0"/>
          </a:p>
          <a:p>
            <a:r>
              <a:rPr lang="en-US" sz="1400" dirty="0" smtClean="0"/>
              <a:t>Contribute time from CSS-HQ to work collaboratively with TLs and finance on facilitating issues in billing, reconciling warranty payments, tracking billing status of tickets, etc.  Cross-train for backfill during outages.</a:t>
            </a:r>
          </a:p>
          <a:p>
            <a:endParaRPr lang="en-US" sz="1400" dirty="0" smtClean="0"/>
          </a:p>
          <a:p>
            <a:r>
              <a:rPr lang="en-US" sz="1400" dirty="0" smtClean="0"/>
              <a:t>Separate billing-for-work from doing-the-work within RT, creating a </a:t>
            </a:r>
            <a:r>
              <a:rPr lang="en-US" sz="1400" dirty="0" err="1" smtClean="0"/>
              <a:t>css</a:t>
            </a:r>
            <a:r>
              <a:rPr lang="en-US" sz="1400" dirty="0" smtClean="0"/>
              <a:t> accounts receivable process that operates independently of the TL do-the-work-and-authorize-billing process. </a:t>
            </a:r>
          </a:p>
          <a:p>
            <a:endParaRPr lang="en-US" sz="1200" dirty="0" smtClean="0"/>
          </a:p>
          <a:p>
            <a:pPr>
              <a:buNone/>
            </a:pPr>
            <a:endParaRPr lang="en-US" sz="1200" dirty="0" smtClean="0"/>
          </a:p>
          <a:p>
            <a:endParaRPr lang="en-US" sz="1200" dirty="0" smtClean="0"/>
          </a:p>
          <a:p>
            <a:endParaRPr lang="en-US" sz="12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 Hardware Repair</a:t>
            </a:r>
            <a:endParaRPr lang="en-US" dirty="0"/>
          </a:p>
        </p:txBody>
      </p:sp>
      <p:pic>
        <p:nvPicPr>
          <p:cNvPr id="69634" name="Picture 2" descr="C:\Users\smyser\Downloads\SD_Hardware_Repair.jpg"/>
          <p:cNvPicPr>
            <a:picLocks noChangeAspect="1" noChangeArrowheads="1"/>
          </p:cNvPicPr>
          <p:nvPr/>
        </p:nvPicPr>
        <p:blipFill>
          <a:blip r:embed="rId3"/>
          <a:srcRect b="11497"/>
          <a:stretch>
            <a:fillRect/>
          </a:stretch>
        </p:blipFill>
        <p:spPr bwMode="auto">
          <a:xfrm>
            <a:off x="564832" y="1168717"/>
            <a:ext cx="7207568" cy="4927283"/>
          </a:xfrm>
          <a:prstGeom prst="rect">
            <a:avLst/>
          </a:prstGeom>
          <a:noFill/>
        </p:spPr>
      </p:pic>
      <p:sp>
        <p:nvSpPr>
          <p:cNvPr id="4" name="TextBox 3"/>
          <p:cNvSpPr txBox="1"/>
          <p:nvPr/>
        </p:nvSpPr>
        <p:spPr>
          <a:xfrm>
            <a:off x="7162800" y="1447800"/>
            <a:ext cx="1676400" cy="5262979"/>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Vendors “billed” differently  for warranty work; </a:t>
            </a:r>
            <a:br>
              <a:rPr lang="en-US" sz="1200" dirty="0" smtClean="0">
                <a:latin typeface="+mj-lt"/>
              </a:rPr>
            </a:br>
            <a:r>
              <a:rPr lang="en-US" sz="1200" dirty="0" smtClean="0">
                <a:latin typeface="+mj-lt"/>
              </a:rPr>
              <a:t/>
            </a:r>
            <a:br>
              <a:rPr lang="en-US" sz="1200" dirty="0" smtClean="0">
                <a:latin typeface="+mj-lt"/>
              </a:rPr>
            </a:br>
            <a:r>
              <a:rPr lang="en-US" sz="1200" dirty="0" smtClean="0">
                <a:latin typeface="+mj-lt"/>
              </a:rPr>
              <a:t>DLCs billed via PMATS; others pay with checks credit cards or </a:t>
            </a:r>
            <a:r>
              <a:rPr lang="en-US" sz="1200" dirty="0" err="1" smtClean="0">
                <a:latin typeface="+mj-lt"/>
              </a:rPr>
              <a:t>Techcash</a:t>
            </a:r>
            <a:endParaRPr lang="en-US" sz="1200" dirty="0" smtClean="0">
              <a:latin typeface="+mj-lt"/>
            </a:endParaRPr>
          </a:p>
          <a:p>
            <a:endParaRPr lang="en-US" sz="1200" dirty="0" smtClean="0">
              <a:latin typeface="+mj-lt"/>
            </a:endParaRPr>
          </a:p>
          <a:p>
            <a:r>
              <a:rPr lang="en-US" sz="1200" dirty="0" smtClean="0">
                <a:latin typeface="+mj-lt"/>
              </a:rPr>
              <a:t>If DLC-billed work involves Software Repair too, total cost splits across two CSS cost objects and requires a hand-built JV </a:t>
            </a:r>
          </a:p>
          <a:p>
            <a:endParaRPr lang="en-US" sz="1200" dirty="0" smtClean="0">
              <a:latin typeface="+mj-lt"/>
            </a:endParaRPr>
          </a:p>
          <a:p>
            <a:r>
              <a:rPr lang="en-US" sz="1200" dirty="0" smtClean="0">
                <a:latin typeface="+mj-lt"/>
              </a:rPr>
              <a:t>Only  the JVs yield good SAP line item text.  </a:t>
            </a:r>
          </a:p>
          <a:p>
            <a:endParaRPr lang="en-US" sz="1200" dirty="0" smtClean="0">
              <a:latin typeface="+mj-lt"/>
            </a:endParaRPr>
          </a:p>
          <a:p>
            <a:r>
              <a:rPr lang="en-US" sz="1200" dirty="0" smtClean="0">
                <a:latin typeface="+mj-lt"/>
              </a:rPr>
              <a:t>PMATS generates nice PDF invoices that show time and materials detail.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Hardware Repair</a:t>
            </a:r>
            <a:endParaRPr lang="en-US" dirty="0"/>
          </a:p>
        </p:txBody>
      </p:sp>
      <p:pic>
        <p:nvPicPr>
          <p:cNvPr id="69634" name="Picture 2" descr="C:\Users\smyser\Downloads\SD_Hardware_Repair.jpg"/>
          <p:cNvPicPr>
            <a:picLocks noChangeAspect="1" noChangeArrowheads="1"/>
          </p:cNvPicPr>
          <p:nvPr/>
        </p:nvPicPr>
        <p:blipFill>
          <a:blip r:embed="rId3"/>
          <a:srcRect b="11497"/>
          <a:stretch>
            <a:fillRect/>
          </a:stretch>
        </p:blipFill>
        <p:spPr bwMode="auto">
          <a:xfrm>
            <a:off x="587216" y="1524000"/>
            <a:ext cx="3603784" cy="2463641"/>
          </a:xfrm>
          <a:prstGeom prst="rect">
            <a:avLst/>
          </a:prstGeom>
          <a:noFill/>
        </p:spPr>
      </p:pic>
      <p:sp>
        <p:nvSpPr>
          <p:cNvPr id="4" name="TextBox 3"/>
          <p:cNvSpPr txBox="1"/>
          <p:nvPr/>
        </p:nvSpPr>
        <p:spPr>
          <a:xfrm>
            <a:off x="4168616" y="1219200"/>
            <a:ext cx="4670584" cy="5816977"/>
          </a:xfrm>
          <a:prstGeom prst="rect">
            <a:avLst/>
          </a:prstGeom>
          <a:noFill/>
        </p:spPr>
        <p:txBody>
          <a:bodyPr wrap="square" rtlCol="0">
            <a:spAutoFit/>
          </a:bodyPr>
          <a:lstStyle/>
          <a:p>
            <a:r>
              <a:rPr lang="en-US" sz="1200" b="1" dirty="0" smtClean="0">
                <a:latin typeface="+mj-lt"/>
              </a:rPr>
              <a:t>PMATS has attractive qualities</a:t>
            </a:r>
          </a:p>
          <a:p>
            <a:r>
              <a:rPr lang="en-US" sz="1200" dirty="0" smtClean="0">
                <a:latin typeface="+mj-lt"/>
              </a:rPr>
              <a:t>Decent printable receipt detailing time and materials. </a:t>
            </a:r>
            <a:br>
              <a:rPr lang="en-US" sz="1200" dirty="0" smtClean="0">
                <a:latin typeface="+mj-lt"/>
              </a:rPr>
            </a:br>
            <a:r>
              <a:rPr lang="en-US" sz="1200" dirty="0" smtClean="0">
                <a:latin typeface="+mj-lt"/>
              </a:rPr>
              <a:t>Direct  unattended funds transfer in SAP.</a:t>
            </a:r>
          </a:p>
          <a:p>
            <a:r>
              <a:rPr lang="en-US" sz="1200" b="1" dirty="0" smtClean="0">
                <a:latin typeface="+mj-lt"/>
              </a:rPr>
              <a:t>But PMATS has Issues</a:t>
            </a:r>
          </a:p>
          <a:p>
            <a:r>
              <a:rPr lang="en-US" sz="1200" dirty="0" smtClean="0">
                <a:latin typeface="+mj-lt"/>
              </a:rPr>
              <a:t>1. DTR text is not self-documenting enough.  The PMATS number cannot be linked to the RT ticket without a custom search in RT by a consultant.  Major stumbling block for clients in the financial wing of DLCs.</a:t>
            </a:r>
          </a:p>
          <a:p>
            <a:r>
              <a:rPr lang="en-US" sz="1200" dirty="0" smtClean="0">
                <a:latin typeface="+mj-lt"/>
              </a:rPr>
              <a:t>2. PMATS hardwires the GL and Cost Object for its transfers, forcing  mixed HW/SW cases into special handling, and preventing SW cases from using it either.</a:t>
            </a: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a:t>
            </a:r>
            <a:r>
              <a:rPr lang="en-US" sz="1200" u="sng" dirty="0" smtClean="0">
                <a:latin typeface="+mj-lt"/>
              </a:rPr>
              <a:t>Switch tools</a:t>
            </a:r>
            <a:r>
              <a:rPr lang="en-US" sz="1200" dirty="0" smtClean="0">
                <a:latin typeface="+mj-lt"/>
              </a:rPr>
              <a:t> to the TNSC Billing System for one-time charges.  </a:t>
            </a:r>
            <a:br>
              <a:rPr lang="en-US" sz="1200" dirty="0" smtClean="0">
                <a:latin typeface="+mj-lt"/>
              </a:rPr>
            </a:br>
            <a:r>
              <a:rPr lang="en-US" sz="1200" dirty="0" smtClean="0">
                <a:latin typeface="+mj-lt"/>
              </a:rPr>
              <a:t>New entries in the Predefined “equipment no.” catalog will direct hardware-only charges to the right cost  object and g/l, and will bill automatically once submitted.    The data entry screen is ugly but quick.</a:t>
            </a:r>
            <a:br>
              <a:rPr lang="en-US" sz="1200" dirty="0" smtClean="0">
                <a:latin typeface="+mj-lt"/>
              </a:rPr>
            </a:br>
            <a:r>
              <a:rPr lang="en-US" sz="1200" dirty="0" smtClean="0">
                <a:latin typeface="+mj-lt"/>
              </a:rPr>
              <a:t> </a:t>
            </a:r>
            <a:r>
              <a:rPr lang="en-US" sz="1200" dirty="0" err="1" smtClean="0">
                <a:latin typeface="+mj-lt"/>
              </a:rPr>
              <a:t>Emailable</a:t>
            </a:r>
            <a:r>
              <a:rPr lang="en-US" sz="1200" dirty="0" smtClean="0">
                <a:latin typeface="+mj-lt"/>
              </a:rPr>
              <a:t> receipts with time and materials detail would have to be PDFs from the existing “PC Service Print” screen in RT. </a:t>
            </a:r>
          </a:p>
          <a:p>
            <a:r>
              <a:rPr lang="en-US" sz="1200" dirty="0" smtClean="0">
                <a:latin typeface="+mj-lt"/>
              </a:rPr>
              <a:t>Or, </a:t>
            </a:r>
            <a:br>
              <a:rPr lang="en-US" sz="1200" dirty="0" smtClean="0">
                <a:latin typeface="+mj-lt"/>
              </a:rPr>
            </a:br>
            <a:r>
              <a:rPr lang="en-US" sz="1200" dirty="0" smtClean="0">
                <a:latin typeface="+mj-lt"/>
              </a:rPr>
              <a:t>2. </a:t>
            </a:r>
            <a:r>
              <a:rPr lang="en-US" sz="1200" u="sng" dirty="0" smtClean="0">
                <a:latin typeface="+mj-lt"/>
              </a:rPr>
              <a:t>Change PMATS’ SAP feed </a:t>
            </a:r>
            <a:r>
              <a:rPr lang="en-US" sz="1200" dirty="0" smtClean="0">
                <a:latin typeface="+mj-lt"/>
              </a:rPr>
              <a:t> to improve the line item text in its Internal Provider JVs.  I.e., include better fields from the PMATS screen, such as Case number and some client  details like Email address at a minimum.  This would require development in SAP. (This is being investigated now with Ken Le Vie of SAIS). </a:t>
            </a:r>
          </a:p>
          <a:p>
            <a:r>
              <a:rPr lang="en-US" sz="1200" dirty="0" smtClean="0">
                <a:latin typeface="+mj-lt"/>
              </a:rPr>
              <a:t>Or, </a:t>
            </a:r>
            <a:br>
              <a:rPr lang="en-US" sz="1200" dirty="0" smtClean="0">
                <a:latin typeface="+mj-lt"/>
              </a:rPr>
            </a:br>
            <a:r>
              <a:rPr lang="en-US" sz="1200" dirty="0" smtClean="0">
                <a:latin typeface="+mj-lt"/>
              </a:rPr>
              <a:t>3. </a:t>
            </a:r>
            <a:r>
              <a:rPr lang="en-US" sz="1200" u="sng" dirty="0" smtClean="0">
                <a:latin typeface="+mj-lt"/>
              </a:rPr>
              <a:t>Use JV Uploads</a:t>
            </a:r>
            <a:r>
              <a:rPr lang="en-US" sz="1200" dirty="0" smtClean="0">
                <a:latin typeface="+mj-lt"/>
              </a:rPr>
              <a:t> in a streamlined process that SW Repair could share.</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
        <p:nvSpPr>
          <p:cNvPr id="5" name="Rounded Rectangle 4"/>
          <p:cNvSpPr/>
          <p:nvPr/>
        </p:nvSpPr>
        <p:spPr>
          <a:xfrm>
            <a:off x="811475" y="2421574"/>
            <a:ext cx="483925" cy="550226"/>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6" name="Rounded Rectangle 5"/>
          <p:cNvSpPr/>
          <p:nvPr/>
        </p:nvSpPr>
        <p:spPr>
          <a:xfrm>
            <a:off x="1371600" y="3412174"/>
            <a:ext cx="483925" cy="550226"/>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7" name="Rounded Rectangle 6"/>
          <p:cNvSpPr/>
          <p:nvPr/>
        </p:nvSpPr>
        <p:spPr>
          <a:xfrm>
            <a:off x="1891637" y="2667000"/>
            <a:ext cx="851563" cy="381000"/>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8" name="Rounded Rectangle 7"/>
          <p:cNvSpPr/>
          <p:nvPr/>
        </p:nvSpPr>
        <p:spPr>
          <a:xfrm>
            <a:off x="2757715" y="3027678"/>
            <a:ext cx="457200" cy="381001"/>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 Software Repair</a:t>
            </a:r>
            <a:endParaRPr lang="en-US" dirty="0"/>
          </a:p>
        </p:txBody>
      </p:sp>
      <p:pic>
        <p:nvPicPr>
          <p:cNvPr id="70658" name="Picture 2" descr="C:\Users\smyser\Downloads\SD_Software_Repair.jpg"/>
          <p:cNvPicPr>
            <a:picLocks noChangeAspect="1" noChangeArrowheads="1"/>
          </p:cNvPicPr>
          <p:nvPr/>
        </p:nvPicPr>
        <p:blipFill>
          <a:blip r:embed="rId3"/>
          <a:srcRect b="11622"/>
          <a:stretch>
            <a:fillRect/>
          </a:stretch>
        </p:blipFill>
        <p:spPr bwMode="auto">
          <a:xfrm>
            <a:off x="457200" y="1219200"/>
            <a:ext cx="7294245" cy="4867290"/>
          </a:xfrm>
          <a:prstGeom prst="rect">
            <a:avLst/>
          </a:prstGeom>
          <a:noFill/>
        </p:spPr>
      </p:pic>
      <p:sp>
        <p:nvSpPr>
          <p:cNvPr id="4" name="TextBox 3"/>
          <p:cNvSpPr txBox="1"/>
          <p:nvPr/>
        </p:nvSpPr>
        <p:spPr>
          <a:xfrm>
            <a:off x="7162800" y="1447800"/>
            <a:ext cx="1676400" cy="5078313"/>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Hardware tickets can have a software component, or </a:t>
            </a:r>
            <a:r>
              <a:rPr lang="en-US" sz="1200" dirty="0" err="1" smtClean="0">
                <a:latin typeface="+mj-lt"/>
              </a:rPr>
              <a:t>Walkins</a:t>
            </a:r>
            <a:r>
              <a:rPr lang="en-US" sz="1200" dirty="0" smtClean="0">
                <a:latin typeface="+mj-lt"/>
              </a:rPr>
              <a:t> at the front desk can be left for software work.</a:t>
            </a:r>
          </a:p>
          <a:p>
            <a:endParaRPr lang="en-US" sz="1200" dirty="0" smtClean="0">
              <a:latin typeface="+mj-lt"/>
            </a:endParaRPr>
          </a:p>
          <a:p>
            <a:r>
              <a:rPr lang="en-US" sz="1200" dirty="0" smtClean="0">
                <a:latin typeface="+mj-lt"/>
              </a:rPr>
              <a:t>Printout of the RT ticket handed to client at pickup as their receipt.</a:t>
            </a:r>
          </a:p>
          <a:p>
            <a:endParaRPr lang="en-US" sz="1200" dirty="0" smtClean="0">
              <a:latin typeface="+mj-lt"/>
            </a:endParaRPr>
          </a:p>
          <a:p>
            <a:r>
              <a:rPr lang="en-US" sz="1200" dirty="0" smtClean="0">
                <a:latin typeface="+mj-lt"/>
              </a:rPr>
              <a:t>If DLC client, team emails Quentin with request to bill; Quentin hand-builds a JV and submits it, then updates ticket with the JV#.  </a:t>
            </a:r>
          </a:p>
          <a:p>
            <a:endParaRPr lang="en-US" sz="1200" dirty="0" smtClean="0">
              <a:latin typeface="+mj-lt"/>
            </a:endParaRPr>
          </a:p>
          <a:p>
            <a:r>
              <a:rPr lang="en-US" sz="1200" dirty="0" smtClean="0">
                <a:latin typeface="+mj-lt"/>
              </a:rPr>
              <a:t>If check, cashiers office deposit slip created with ticket details.</a:t>
            </a:r>
          </a:p>
          <a:p>
            <a:endParaRPr lang="en-US" sz="1200" dirty="0" smtClean="0">
              <a:latin typeface="+mj-lt"/>
            </a:endParaRPr>
          </a:p>
          <a:p>
            <a:r>
              <a:rPr lang="en-US" sz="1200" dirty="0" smtClean="0">
                <a:latin typeface="+mj-lt"/>
              </a:rPr>
              <a:t>If credit card/tech cash, payment commits automatically</a:t>
            </a:r>
          </a:p>
          <a:p>
            <a:endParaRPr lang="en-US"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Software Repair</a:t>
            </a:r>
            <a:endParaRPr lang="en-US" dirty="0"/>
          </a:p>
        </p:txBody>
      </p:sp>
      <p:pic>
        <p:nvPicPr>
          <p:cNvPr id="70658" name="Picture 2" descr="C:\Users\smyser\Downloads\SD_Software_Repair.jpg"/>
          <p:cNvPicPr>
            <a:picLocks noChangeAspect="1" noChangeArrowheads="1"/>
          </p:cNvPicPr>
          <p:nvPr/>
        </p:nvPicPr>
        <p:blipFill>
          <a:blip r:embed="rId3"/>
          <a:srcRect b="11622"/>
          <a:stretch>
            <a:fillRect/>
          </a:stretch>
        </p:blipFill>
        <p:spPr bwMode="auto">
          <a:xfrm>
            <a:off x="467677" y="1376355"/>
            <a:ext cx="3647123" cy="2433645"/>
          </a:xfrm>
          <a:prstGeom prst="rect">
            <a:avLst/>
          </a:prstGeom>
          <a:noFill/>
        </p:spPr>
      </p:pic>
      <p:sp>
        <p:nvSpPr>
          <p:cNvPr id="5" name="TextBox 4"/>
          <p:cNvSpPr txBox="1"/>
          <p:nvPr/>
        </p:nvSpPr>
        <p:spPr>
          <a:xfrm>
            <a:off x="4168616" y="1290221"/>
            <a:ext cx="4670584" cy="4339650"/>
          </a:xfrm>
          <a:prstGeom prst="rect">
            <a:avLst/>
          </a:prstGeom>
          <a:noFill/>
        </p:spPr>
        <p:txBody>
          <a:bodyPr wrap="square" rtlCol="0">
            <a:spAutoFit/>
          </a:bodyPr>
          <a:lstStyle/>
          <a:p>
            <a:r>
              <a:rPr lang="en-US" sz="1200" b="1" dirty="0" smtClean="0">
                <a:latin typeface="+mj-lt"/>
              </a:rPr>
              <a:t>Hand-Built Requisitions from Paper RT tickets ease one burden</a:t>
            </a:r>
          </a:p>
          <a:p>
            <a:r>
              <a:rPr lang="en-US" sz="1200" dirty="0" smtClean="0">
                <a:latin typeface="+mj-lt"/>
              </a:rPr>
              <a:t>The Service Center staff are relieved of the burden of generating billing files from RT transactions by handing a stack of paper RT printouts to Quentin to make into JVs. </a:t>
            </a:r>
          </a:p>
          <a:p>
            <a:r>
              <a:rPr lang="en-US" sz="1200" dirty="0" smtClean="0">
                <a:latin typeface="+mj-lt"/>
              </a:rPr>
              <a:t>It may take human intervention like Quentin’s to accurately create split JVs (two-cost-objects on the IS&amp;T side) for HW and SW tickets.</a:t>
            </a:r>
            <a:br>
              <a:rPr lang="en-US" sz="1200" dirty="0" smtClean="0">
                <a:latin typeface="+mj-lt"/>
              </a:rPr>
            </a:br>
            <a:endParaRPr lang="en-US" sz="1200" dirty="0" smtClean="0">
              <a:latin typeface="+mj-lt"/>
            </a:endParaRPr>
          </a:p>
          <a:p>
            <a:r>
              <a:rPr lang="en-US" sz="1200" b="1" dirty="0" smtClean="0">
                <a:latin typeface="+mj-lt"/>
              </a:rPr>
              <a:t>But it creates other burdens</a:t>
            </a:r>
          </a:p>
          <a:p>
            <a:r>
              <a:rPr lang="en-US" sz="1200" dirty="0" smtClean="0">
                <a:latin typeface="+mj-lt"/>
              </a:rPr>
              <a:t>1. DTR text is not inconsistently formatted.  This looks unprofessional and prevents the easy parsing of line item text by automated tools.</a:t>
            </a:r>
          </a:p>
          <a:p>
            <a:r>
              <a:rPr lang="en-US" sz="1200" dirty="0" smtClean="0">
                <a:latin typeface="+mj-lt"/>
              </a:rPr>
              <a:t>2. It’s more work for Quentin to build these.  </a:t>
            </a: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a:t>
            </a:r>
            <a:r>
              <a:rPr lang="en-US" sz="1200" u="sng" dirty="0" smtClean="0">
                <a:latin typeface="+mj-lt"/>
              </a:rPr>
              <a:t>Switch tools</a:t>
            </a:r>
            <a:r>
              <a:rPr lang="en-US" sz="1200" dirty="0" smtClean="0">
                <a:latin typeface="+mj-lt"/>
              </a:rPr>
              <a:t> to exports of tickets from RT or data warehouse.  Use the hardware and software charge fields as they were intended. </a:t>
            </a:r>
          </a:p>
          <a:p>
            <a:r>
              <a:rPr lang="en-US" sz="1200" dirty="0" smtClean="0">
                <a:latin typeface="+mj-lt"/>
              </a:rPr>
              <a:t>2. Reconsider the separation of PC Service revenue from SW Repair revenue. </a:t>
            </a:r>
          </a:p>
          <a:p>
            <a:r>
              <a:rPr lang="en-US" sz="1200" dirty="0" smtClean="0">
                <a:latin typeface="+mj-lt"/>
              </a:rPr>
              <a:t>3. Consider direct billing via TNSC </a:t>
            </a:r>
            <a:r>
              <a:rPr lang="en-US" sz="1200" dirty="0" err="1" smtClean="0">
                <a:latin typeface="+mj-lt"/>
              </a:rPr>
              <a:t>Billng</a:t>
            </a:r>
            <a:r>
              <a:rPr lang="en-US" sz="1200" dirty="0" smtClean="0">
                <a:latin typeface="+mj-lt"/>
              </a:rPr>
              <a:t> System for software-only tickets.</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ln>
            <a:solidFill>
              <a:srgbClr val="D9D9D9"/>
            </a:solidFill>
            <a:miter lim="800000"/>
            <a:headEnd/>
            <a:tailEnd/>
          </a:ln>
        </p:spPr>
        <p:txBody>
          <a:bodyPr/>
          <a:lstStyle/>
          <a:p>
            <a:r>
              <a:rPr lang="en-US" dirty="0" smtClean="0">
                <a:ea typeface="ＭＳ Ｐゴシック" pitchFamily="34" charset="-128"/>
              </a:rPr>
              <a:t>Understanding the Problem</a:t>
            </a:r>
          </a:p>
        </p:txBody>
      </p:sp>
      <p:sp>
        <p:nvSpPr>
          <p:cNvPr id="14339" name="Content Placeholder 2"/>
          <p:cNvSpPr>
            <a:spLocks noGrp="1"/>
          </p:cNvSpPr>
          <p:nvPr>
            <p:ph idx="1"/>
          </p:nvPr>
        </p:nvSpPr>
        <p:spPr bwMode="auto">
          <a:xfrm>
            <a:off x="762000" y="1371600"/>
            <a:ext cx="8229600" cy="4754563"/>
          </a:xfrm>
          <a:noFill/>
          <a:ln>
            <a:miter lim="800000"/>
            <a:headEnd/>
            <a:tailEnd/>
          </a:ln>
        </p:spPr>
        <p:txBody>
          <a:bodyPr vert="horz" wrap="square" lIns="91440" tIns="45720" rIns="91440" bIns="45720" numCol="1" anchor="t" anchorCtr="0" compatLnSpc="1">
            <a:prstTxWarp prst="textNoShape">
              <a:avLst/>
            </a:prstTxWarp>
          </a:bodyPr>
          <a:lstStyle/>
          <a:p>
            <a:pPr>
              <a:buClr>
                <a:srgbClr val="7F7F7F"/>
              </a:buClr>
              <a:buSzPct val="75000"/>
              <a:buFont typeface="Arial" pitchFamily="34" charset="0"/>
              <a:buNone/>
            </a:pPr>
            <a:r>
              <a:rPr lang="en-US" sz="2200" dirty="0" smtClean="0">
                <a:ea typeface="ＭＳ Ｐゴシック" pitchFamily="34" charset="-128"/>
              </a:rPr>
              <a:t>Analysis of CSS billing transactions in SAP</a:t>
            </a:r>
          </a:p>
          <a:p>
            <a:pPr marL="742950" lvl="2" indent="0">
              <a:spcAft>
                <a:spcPts val="1800"/>
              </a:spcAft>
              <a:buClr>
                <a:srgbClr val="7F7F7F"/>
              </a:buClr>
              <a:buSzPct val="75000"/>
              <a:buNone/>
            </a:pPr>
            <a:r>
              <a:rPr lang="en-US" sz="1800" dirty="0" smtClean="0">
                <a:ea typeface="ＭＳ Ｐゴシック" pitchFamily="34" charset="-128"/>
              </a:rPr>
              <a:t>$ volume, transaction volume and types, lines of business.</a:t>
            </a:r>
            <a:endParaRPr lang="en-US" sz="2200" dirty="0" smtClean="0">
              <a:ea typeface="ＭＳ Ｐゴシック" pitchFamily="34" charset="-128"/>
            </a:endParaRPr>
          </a:p>
          <a:p>
            <a:pPr>
              <a:buClr>
                <a:srgbClr val="7F7F7F"/>
              </a:buClr>
              <a:buSzPct val="75000"/>
              <a:buFont typeface="Arial" pitchFamily="34" charset="0"/>
              <a:buNone/>
            </a:pPr>
            <a:r>
              <a:rPr lang="en-US" sz="2200" dirty="0" smtClean="0">
                <a:ea typeface="ＭＳ Ｐゴシック" pitchFamily="34" charset="-128"/>
              </a:rPr>
              <a:t>Detailed Process Interviews with CSS teams involved</a:t>
            </a:r>
          </a:p>
          <a:p>
            <a:pPr marL="742950" lvl="2" indent="0">
              <a:spcAft>
                <a:spcPts val="1800"/>
              </a:spcAft>
              <a:buClr>
                <a:srgbClr val="7F7F7F"/>
              </a:buClr>
              <a:buSzPct val="75000"/>
              <a:buNone/>
            </a:pPr>
            <a:r>
              <a:rPr lang="en-US" sz="1800" dirty="0" smtClean="0">
                <a:ea typeface="ＭＳ Ｐゴシック" pitchFamily="34" charset="-128"/>
              </a:rPr>
              <a:t>DCAD, DDM, MDS, Athena HW/SW, PC Service, SW Repair, Software Distribution</a:t>
            </a:r>
            <a:r>
              <a:rPr lang="en-US" sz="1800" smtClean="0">
                <a:ea typeface="ＭＳ Ｐゴシック" pitchFamily="34" charset="-128"/>
              </a:rPr>
              <a:t>, Training, CSS </a:t>
            </a:r>
            <a:r>
              <a:rPr lang="en-US" sz="1800" dirty="0" smtClean="0">
                <a:ea typeface="ＭＳ Ｐゴシック" pitchFamily="34" charset="-128"/>
              </a:rPr>
              <a:t>Finance</a:t>
            </a:r>
          </a:p>
          <a:p>
            <a:pPr>
              <a:buClr>
                <a:srgbClr val="7F7F7F"/>
              </a:buClr>
              <a:buSzPct val="75000"/>
              <a:buFont typeface="Arial" pitchFamily="34" charset="0"/>
              <a:buNone/>
            </a:pPr>
            <a:r>
              <a:rPr lang="en-US" sz="2200" dirty="0" smtClean="0">
                <a:ea typeface="ＭＳ Ｐゴシック" pitchFamily="34" charset="-128"/>
              </a:rPr>
              <a:t>Practices elsewhere in IS&amp;T</a:t>
            </a:r>
          </a:p>
          <a:p>
            <a:pPr marL="742950" lvl="2" indent="0">
              <a:spcAft>
                <a:spcPts val="1800"/>
              </a:spcAft>
              <a:buClr>
                <a:srgbClr val="7F7F7F"/>
              </a:buClr>
              <a:buSzPct val="75000"/>
              <a:buNone/>
            </a:pPr>
            <a:r>
              <a:rPr lang="en-US" sz="1800" dirty="0" smtClean="0">
                <a:ea typeface="ＭＳ Ｐゴシック" pitchFamily="34" charset="-128"/>
              </a:rPr>
              <a:t>OIS’ TNIS, TSM, </a:t>
            </a:r>
            <a:r>
              <a:rPr lang="en-US" sz="1800" dirty="0" err="1" smtClean="0">
                <a:ea typeface="ＭＳ Ｐゴシック" pitchFamily="34" charset="-128"/>
              </a:rPr>
              <a:t>CableTV</a:t>
            </a:r>
            <a:r>
              <a:rPr lang="en-US" sz="1800" dirty="0" smtClean="0">
                <a:ea typeface="ＭＳ Ｐゴシック" pitchFamily="34" charset="-128"/>
              </a:rPr>
              <a:t>, Server Ops</a:t>
            </a:r>
          </a:p>
          <a:p>
            <a:pPr>
              <a:buClr>
                <a:srgbClr val="7F7F7F"/>
              </a:buClr>
              <a:buSzPct val="75000"/>
              <a:buFont typeface="Arial" pitchFamily="34" charset="0"/>
              <a:buNone/>
            </a:pPr>
            <a:r>
              <a:rPr lang="en-US" sz="2200" dirty="0" smtClean="0">
                <a:ea typeface="ＭＳ Ｐゴシック" pitchFamily="34" charset="-128"/>
              </a:rPr>
              <a:t>Practices elsewhere at MIT</a:t>
            </a:r>
          </a:p>
          <a:p>
            <a:pPr marL="742950" lvl="2" indent="0">
              <a:spcAft>
                <a:spcPts val="1800"/>
              </a:spcAft>
              <a:buClr>
                <a:srgbClr val="7F7F7F"/>
              </a:buClr>
              <a:buSzPct val="75000"/>
              <a:buNone/>
            </a:pPr>
            <a:r>
              <a:rPr lang="en-US" sz="1800" dirty="0" smtClean="0">
                <a:ea typeface="ＭＳ Ｐゴシック" pitchFamily="34" charset="-128"/>
              </a:rPr>
              <a:t>Audio-Visual</a:t>
            </a:r>
          </a:p>
          <a:p>
            <a:pPr>
              <a:buClr>
                <a:srgbClr val="7F7F7F"/>
              </a:buClr>
              <a:buSzPct val="75000"/>
              <a:buFont typeface="Arial" pitchFamily="34" charset="0"/>
              <a:buNone/>
            </a:pPr>
            <a:r>
              <a:rPr lang="en-US" sz="2200" dirty="0" smtClean="0">
                <a:ea typeface="ＭＳ Ｐゴシック" pitchFamily="34" charset="-128"/>
              </a:rPr>
              <a:t>Voice of the Client</a:t>
            </a:r>
          </a:p>
          <a:p>
            <a:pPr marL="742950" lvl="2" indent="0">
              <a:spcAft>
                <a:spcPts val="1800"/>
              </a:spcAft>
              <a:buClr>
                <a:srgbClr val="7F7F7F"/>
              </a:buClr>
              <a:buSzPct val="75000"/>
              <a:buNone/>
            </a:pPr>
            <a:r>
              <a:rPr lang="en-US" sz="1800" dirty="0" smtClean="0">
                <a:ea typeface="ＭＳ Ｐゴシック" pitchFamily="34" charset="-128"/>
              </a:rPr>
              <a:t>Interviews, emailed survey responses</a:t>
            </a:r>
            <a:br>
              <a:rPr lang="en-US" sz="1800" dirty="0" smtClean="0">
                <a:ea typeface="ＭＳ Ｐゴシック" pitchFamily="34" charset="-128"/>
              </a:rPr>
            </a:br>
            <a:endParaRPr lang="en-US" sz="1800" dirty="0" smtClean="0">
              <a:ea typeface="ＭＳ Ｐゴシック" pitchFamily="34" charset="-128"/>
            </a:endParaRPr>
          </a:p>
          <a:p>
            <a:pPr marL="742950" lvl="2" indent="0">
              <a:spcAft>
                <a:spcPts val="1800"/>
              </a:spcAft>
              <a:buClr>
                <a:srgbClr val="7F7F7F"/>
              </a:buClr>
              <a:buSzPct val="75000"/>
              <a:buNone/>
            </a:pPr>
            <a:endParaRPr lang="en-US" sz="18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 Software Distribution</a:t>
            </a:r>
            <a:endParaRPr lang="en-US" dirty="0"/>
          </a:p>
        </p:txBody>
      </p:sp>
      <p:pic>
        <p:nvPicPr>
          <p:cNvPr id="47105" name="Picture 1" descr="C:\projects\billing\SD_VSLS_billing.jpg"/>
          <p:cNvPicPr>
            <a:picLocks noChangeAspect="1" noChangeArrowheads="1"/>
          </p:cNvPicPr>
          <p:nvPr/>
        </p:nvPicPr>
        <p:blipFill>
          <a:blip r:embed="rId3"/>
          <a:srcRect b="11483"/>
          <a:stretch>
            <a:fillRect/>
          </a:stretch>
        </p:blipFill>
        <p:spPr bwMode="auto">
          <a:xfrm>
            <a:off x="457200" y="1090613"/>
            <a:ext cx="7307580" cy="4933950"/>
          </a:xfrm>
          <a:prstGeom prst="rect">
            <a:avLst/>
          </a:prstGeom>
          <a:noFill/>
        </p:spPr>
      </p:pic>
      <p:sp>
        <p:nvSpPr>
          <p:cNvPr id="5" name="TextBox 4"/>
          <p:cNvSpPr txBox="1"/>
          <p:nvPr/>
        </p:nvSpPr>
        <p:spPr>
          <a:xfrm>
            <a:off x="7162800" y="1447800"/>
            <a:ext cx="1676400" cy="4339650"/>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Web order forms create RT tickets.</a:t>
            </a:r>
          </a:p>
          <a:p>
            <a:endParaRPr lang="en-US" sz="1200" dirty="0" smtClean="0">
              <a:latin typeface="+mj-lt"/>
            </a:endParaRPr>
          </a:p>
          <a:p>
            <a:r>
              <a:rPr lang="en-US" sz="1200" dirty="0" smtClean="0">
                <a:latin typeface="+mj-lt"/>
              </a:rPr>
              <a:t>RT email with license details amounts to the receipt.</a:t>
            </a:r>
          </a:p>
          <a:p>
            <a:endParaRPr lang="en-US" sz="1200" dirty="0" smtClean="0">
              <a:latin typeface="+mj-lt"/>
            </a:endParaRPr>
          </a:p>
          <a:p>
            <a:r>
              <a:rPr lang="en-US" sz="1200" dirty="0" smtClean="0">
                <a:latin typeface="+mj-lt"/>
              </a:rPr>
              <a:t>A diminishing number of titles are billed for.</a:t>
            </a:r>
          </a:p>
          <a:p>
            <a:endParaRPr lang="en-US" sz="1200" dirty="0" smtClean="0">
              <a:latin typeface="+mj-lt"/>
            </a:endParaRPr>
          </a:p>
          <a:p>
            <a:r>
              <a:rPr lang="en-US" sz="1200" dirty="0" smtClean="0">
                <a:latin typeface="+mj-lt"/>
              </a:rPr>
              <a:t>Establishing the Total price for </a:t>
            </a:r>
            <a:r>
              <a:rPr lang="en-US" sz="1200" dirty="0" err="1" smtClean="0">
                <a:latin typeface="+mj-lt"/>
              </a:rPr>
              <a:t>Matlab</a:t>
            </a:r>
            <a:r>
              <a:rPr lang="en-US" sz="1200" dirty="0" smtClean="0">
                <a:latin typeface="+mj-lt"/>
              </a:rPr>
              <a:t> is complicated.</a:t>
            </a:r>
          </a:p>
          <a:p>
            <a:endParaRPr lang="en-US" sz="1200" dirty="0" smtClean="0">
              <a:latin typeface="+mj-lt"/>
            </a:endParaRPr>
          </a:p>
          <a:p>
            <a:r>
              <a:rPr lang="en-US" sz="1200" dirty="0" smtClean="0">
                <a:latin typeface="+mj-lt"/>
              </a:rPr>
              <a:t>RT extracts turn to JV uploads.</a:t>
            </a:r>
            <a:br>
              <a:rPr lang="en-US" sz="1200" dirty="0" smtClean="0">
                <a:latin typeface="+mj-lt"/>
              </a:rPr>
            </a:br>
            <a:r>
              <a:rPr lang="en-US" sz="1200" dirty="0" smtClean="0">
                <a:latin typeface="+mj-lt"/>
              </a:rPr>
              <a:t>Tickets are updated with JV number as record of payment.</a:t>
            </a:r>
          </a:p>
          <a:p>
            <a:endParaRPr lang="en-US" sz="1200" dirty="0" smtClean="0">
              <a:latin typeface="+mj-lt"/>
            </a:endParaRPr>
          </a:p>
          <a:p>
            <a:r>
              <a:rPr lang="en-US" sz="1200" dirty="0" smtClean="0">
                <a:latin typeface="+mj-lt"/>
              </a:rPr>
              <a:t>Internal Provider </a:t>
            </a:r>
            <a:r>
              <a:rPr lang="en-US" sz="1200" dirty="0" err="1" smtClean="0">
                <a:latin typeface="+mj-lt"/>
              </a:rPr>
              <a:t>Reqs</a:t>
            </a:r>
            <a:r>
              <a:rPr lang="en-US" sz="1200" dirty="0" smtClean="0">
                <a:latin typeface="+mj-lt"/>
              </a:rPr>
              <a:t> used for one product </a:t>
            </a:r>
            <a:endParaRPr lang="en-US" sz="1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Specific Ideas: Software Distribution</a:t>
            </a:r>
            <a:endParaRPr lang="en-US" dirty="0"/>
          </a:p>
        </p:txBody>
      </p:sp>
      <p:pic>
        <p:nvPicPr>
          <p:cNvPr id="47105" name="Picture 1" descr="C:\projects\billing\SD_VSLS_billing.jpg"/>
          <p:cNvPicPr>
            <a:picLocks noChangeAspect="1" noChangeArrowheads="1"/>
          </p:cNvPicPr>
          <p:nvPr/>
        </p:nvPicPr>
        <p:blipFill>
          <a:blip r:embed="rId3"/>
          <a:srcRect b="11483"/>
          <a:stretch>
            <a:fillRect/>
          </a:stretch>
        </p:blipFill>
        <p:spPr bwMode="auto">
          <a:xfrm>
            <a:off x="457200" y="1343018"/>
            <a:ext cx="3653790" cy="2466982"/>
          </a:xfrm>
          <a:prstGeom prst="rect">
            <a:avLst/>
          </a:prstGeom>
          <a:noFill/>
        </p:spPr>
      </p:pic>
      <p:sp>
        <p:nvSpPr>
          <p:cNvPr id="6" name="TextBox 5"/>
          <p:cNvSpPr txBox="1"/>
          <p:nvPr/>
        </p:nvSpPr>
        <p:spPr>
          <a:xfrm>
            <a:off x="4168616" y="1447800"/>
            <a:ext cx="4670584" cy="4524315"/>
          </a:xfrm>
          <a:prstGeom prst="rect">
            <a:avLst/>
          </a:prstGeom>
          <a:noFill/>
        </p:spPr>
        <p:txBody>
          <a:bodyPr wrap="square" rtlCol="0">
            <a:spAutoFit/>
          </a:bodyPr>
          <a:lstStyle/>
          <a:p>
            <a:r>
              <a:rPr lang="en-US" sz="1200" b="1" dirty="0" smtClean="0">
                <a:latin typeface="+mj-lt"/>
              </a:rPr>
              <a:t>VSLS …</a:t>
            </a:r>
          </a:p>
          <a:p>
            <a:r>
              <a:rPr lang="en-US" sz="1200" dirty="0" smtClean="0">
                <a:latin typeface="+mj-lt"/>
              </a:rPr>
              <a:t>Benefits from certain software licenses moving to other payment arrangements (such as </a:t>
            </a:r>
            <a:r>
              <a:rPr lang="en-US" sz="1200" dirty="0" err="1" smtClean="0">
                <a:latin typeface="+mj-lt"/>
              </a:rPr>
              <a:t>Filemaker</a:t>
            </a:r>
            <a:r>
              <a:rPr lang="en-US" sz="1200" dirty="0" smtClean="0">
                <a:latin typeface="+mj-lt"/>
              </a:rPr>
              <a:t>) and more direct distribution.</a:t>
            </a:r>
          </a:p>
          <a:p>
            <a:endParaRPr lang="en-US" sz="1200" dirty="0" smtClean="0">
              <a:latin typeface="+mj-lt"/>
            </a:endParaRPr>
          </a:p>
          <a:p>
            <a:r>
              <a:rPr lang="en-US" sz="1200" dirty="0" smtClean="0">
                <a:latin typeface="+mj-lt"/>
              </a:rPr>
              <a:t>Works hard at conforming to myriad license restrictions and “kits” at different prices when assembling orders.  Changes to licensing terms and vendor product packaging are the only solution in this area.</a:t>
            </a:r>
          </a:p>
          <a:p>
            <a:endParaRPr lang="en-US" sz="1200" dirty="0" smtClean="0">
              <a:latin typeface="+mj-lt"/>
            </a:endParaRPr>
          </a:p>
          <a:p>
            <a:r>
              <a:rPr lang="en-US" sz="1200" dirty="0" smtClean="0">
                <a:latin typeface="+mj-lt"/>
              </a:rPr>
              <a:t>VSLS web form and RT processes routinely generate emailed receipts.</a:t>
            </a:r>
          </a:p>
          <a:p>
            <a:endParaRPr lang="en-US" sz="1200" dirty="0" smtClean="0">
              <a:latin typeface="+mj-lt"/>
            </a:endParaRP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n-lt"/>
              </a:rPr>
              <a:t>1. Use the same line item text on the IS&amp;T side of the JV upload file as on the client side.  This makes the DTR line items as </a:t>
            </a:r>
            <a:r>
              <a:rPr lang="en-US" sz="1200" b="1" dirty="0" smtClean="0">
                <a:latin typeface="+mn-lt"/>
              </a:rPr>
              <a:t>self-documenting</a:t>
            </a:r>
            <a:r>
              <a:rPr lang="en-US" sz="1200" dirty="0" smtClean="0">
                <a:latin typeface="+mn-lt"/>
              </a:rPr>
              <a:t> as possible without having to open the JV separately in SAP or </a:t>
            </a:r>
            <a:r>
              <a:rPr lang="en-US" sz="1200" dirty="0" err="1" smtClean="0">
                <a:latin typeface="+mn-lt"/>
              </a:rPr>
              <a:t>SAPweb</a:t>
            </a:r>
            <a:r>
              <a:rPr lang="en-US" sz="1200" dirty="0" smtClean="0">
                <a:latin typeface="+mn-lt"/>
              </a:rPr>
              <a:t> to verify software charges having been made.</a:t>
            </a:r>
            <a:br>
              <a:rPr lang="en-US" sz="1200" dirty="0" smtClean="0">
                <a:latin typeface="+mn-lt"/>
              </a:rPr>
            </a:br>
            <a:endParaRPr lang="en-US" sz="1200" dirty="0" smtClean="0">
              <a:latin typeface="+mn-lt"/>
            </a:endParaRPr>
          </a:p>
          <a:p>
            <a:r>
              <a:rPr lang="en-US" sz="1200" dirty="0" smtClean="0">
                <a:latin typeface="+mn-lt"/>
              </a:rPr>
              <a:t>2. Could use the TNSC Billing System to bill immediately for licenses, rather than queue up tickets for JV upload.  The usefulness of doing this would depend on volume and how standard a price might be.  </a:t>
            </a:r>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
        <p:nvSpPr>
          <p:cNvPr id="5" name="Rounded Rectangle 4"/>
          <p:cNvSpPr/>
          <p:nvPr/>
        </p:nvSpPr>
        <p:spPr>
          <a:xfrm>
            <a:off x="1676400" y="2057400"/>
            <a:ext cx="927762" cy="808513"/>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endParaRPr lang="en-US" dirty="0"/>
          </a:p>
        </p:txBody>
      </p:sp>
      <p:pic>
        <p:nvPicPr>
          <p:cNvPr id="65538" name="Picture 2" descr="C:\Users\smyser\Downloads\AUX_Training_billing.jpg"/>
          <p:cNvPicPr>
            <a:picLocks noChangeAspect="1" noChangeArrowheads="1"/>
          </p:cNvPicPr>
          <p:nvPr/>
        </p:nvPicPr>
        <p:blipFill>
          <a:blip r:embed="rId3"/>
          <a:srcRect t="4169" r="2137" b="10971"/>
          <a:stretch>
            <a:fillRect/>
          </a:stretch>
        </p:blipFill>
        <p:spPr bwMode="auto">
          <a:xfrm>
            <a:off x="216227" y="1221439"/>
            <a:ext cx="7327573" cy="4950761"/>
          </a:xfrm>
          <a:prstGeom prst="rect">
            <a:avLst/>
          </a:prstGeom>
          <a:noFill/>
        </p:spPr>
      </p:pic>
      <p:sp>
        <p:nvSpPr>
          <p:cNvPr id="4" name="TextBox 3"/>
          <p:cNvSpPr txBox="1"/>
          <p:nvPr/>
        </p:nvSpPr>
        <p:spPr>
          <a:xfrm>
            <a:off x="7162800" y="1447800"/>
            <a:ext cx="1676400" cy="4524315"/>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TEM lists who plans to take class.</a:t>
            </a:r>
            <a:br>
              <a:rPr lang="en-US" sz="1200" dirty="0" smtClean="0">
                <a:latin typeface="+mj-lt"/>
              </a:rPr>
            </a:br>
            <a:endParaRPr lang="en-US" sz="1200" dirty="0" smtClean="0">
              <a:latin typeface="+mj-lt"/>
            </a:endParaRPr>
          </a:p>
          <a:p>
            <a:r>
              <a:rPr lang="en-US" sz="1200" dirty="0" smtClean="0">
                <a:latin typeface="+mj-lt"/>
              </a:rPr>
              <a:t>Clients initiate payment with Internal Provider Requisitions.</a:t>
            </a:r>
          </a:p>
          <a:p>
            <a:endParaRPr lang="en-US" sz="1200" dirty="0" smtClean="0">
              <a:latin typeface="+mj-lt"/>
            </a:endParaRPr>
          </a:p>
          <a:p>
            <a:r>
              <a:rPr lang="en-US" sz="1200" dirty="0" smtClean="0">
                <a:latin typeface="+mj-lt"/>
              </a:rPr>
              <a:t>Registrar manually tracks paid status; manually tracks who attended class.</a:t>
            </a:r>
          </a:p>
          <a:p>
            <a:endParaRPr lang="en-US" sz="1200" dirty="0" smtClean="0">
              <a:latin typeface="+mj-lt"/>
            </a:endParaRPr>
          </a:p>
          <a:p>
            <a:r>
              <a:rPr lang="en-US" sz="1200" dirty="0" smtClean="0">
                <a:latin typeface="+mj-lt"/>
              </a:rPr>
              <a:t>“No show” fee  billed by Registrar with JV Upload file. (Not often.)</a:t>
            </a:r>
          </a:p>
          <a:p>
            <a:endParaRPr lang="en-US" sz="1200" dirty="0" smtClean="0">
              <a:latin typeface="+mj-lt"/>
            </a:endParaRPr>
          </a:p>
          <a:p>
            <a:r>
              <a:rPr lang="en-US" sz="1200" dirty="0" smtClean="0">
                <a:latin typeface="+mj-lt"/>
              </a:rPr>
              <a:t>Quentin releases open requisitions when class is over.</a:t>
            </a: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Training</a:t>
            </a:r>
            <a:endParaRPr lang="en-US" dirty="0"/>
          </a:p>
        </p:txBody>
      </p:sp>
      <p:sp>
        <p:nvSpPr>
          <p:cNvPr id="5" name="TextBox 4"/>
          <p:cNvSpPr txBox="1"/>
          <p:nvPr/>
        </p:nvSpPr>
        <p:spPr>
          <a:xfrm>
            <a:off x="4168616" y="1447800"/>
            <a:ext cx="4670584" cy="4154984"/>
          </a:xfrm>
          <a:prstGeom prst="rect">
            <a:avLst/>
          </a:prstGeom>
          <a:noFill/>
        </p:spPr>
        <p:txBody>
          <a:bodyPr wrap="square" rtlCol="0">
            <a:spAutoFit/>
          </a:bodyPr>
          <a:lstStyle/>
          <a:p>
            <a:r>
              <a:rPr lang="en-US" sz="1200" b="1" dirty="0" smtClean="0">
                <a:latin typeface="+mj-lt"/>
              </a:rPr>
              <a:t>Internal Provider </a:t>
            </a:r>
            <a:r>
              <a:rPr lang="en-US" sz="1200" b="1" dirty="0" err="1" smtClean="0">
                <a:latin typeface="+mj-lt"/>
              </a:rPr>
              <a:t>Reqs</a:t>
            </a:r>
            <a:r>
              <a:rPr lang="en-US" sz="1200" b="1" dirty="0" smtClean="0">
                <a:latin typeface="+mj-lt"/>
              </a:rPr>
              <a:t> have attractive qualities</a:t>
            </a:r>
          </a:p>
          <a:p>
            <a:r>
              <a:rPr lang="en-US" sz="1200" dirty="0" smtClean="0">
                <a:latin typeface="+mj-lt"/>
              </a:rPr>
              <a:t>Internal Provider Requisitions create a commitment in SAP that can be released by Quentin in a simple SAP screen.  </a:t>
            </a:r>
            <a:br>
              <a:rPr lang="en-US" sz="1200" dirty="0" smtClean="0">
                <a:latin typeface="+mj-lt"/>
              </a:rPr>
            </a:br>
            <a:r>
              <a:rPr lang="en-US" sz="1200" dirty="0" smtClean="0">
                <a:latin typeface="+mj-lt"/>
              </a:rPr>
              <a:t>The client does the work of creating the Requisition.</a:t>
            </a:r>
          </a:p>
          <a:p>
            <a:r>
              <a:rPr lang="en-US" sz="1200" b="1" dirty="0" smtClean="0">
                <a:latin typeface="+mj-lt"/>
              </a:rPr>
              <a:t>But they have drawbacks</a:t>
            </a:r>
          </a:p>
          <a:p>
            <a:pPr marL="228600" indent="-228600">
              <a:buAutoNum type="arabicPeriod"/>
            </a:pPr>
            <a:r>
              <a:rPr lang="en-US" sz="1200" dirty="0" smtClean="0">
                <a:latin typeface="+mj-lt"/>
              </a:rPr>
              <a:t>Clients create them on their own schedule, and may not always do so.  It would be better to transfer funds before the class occurs, as a commitment to attending.</a:t>
            </a:r>
          </a:p>
          <a:p>
            <a:pPr marL="228600" indent="-228600">
              <a:buAutoNum type="arabicPeriod"/>
            </a:pPr>
            <a:r>
              <a:rPr lang="en-US" sz="1200" dirty="0" smtClean="0">
                <a:latin typeface="+mj-lt"/>
              </a:rPr>
              <a:t>The Requisition needs to be individually released for each attendee.</a:t>
            </a:r>
          </a:p>
          <a:p>
            <a:pPr marL="228600" indent="-228600">
              <a:buAutoNum type="arabicPeriod"/>
            </a:pPr>
            <a:r>
              <a:rPr lang="en-US" sz="1200" dirty="0" smtClean="0">
                <a:latin typeface="+mj-lt"/>
              </a:rPr>
              <a:t>IP </a:t>
            </a:r>
            <a:r>
              <a:rPr lang="en-US" sz="1200" dirty="0" err="1" smtClean="0">
                <a:latin typeface="+mj-lt"/>
              </a:rPr>
              <a:t>Reqs</a:t>
            </a:r>
            <a:r>
              <a:rPr lang="en-US" sz="1200" dirty="0" smtClean="0">
                <a:latin typeface="+mj-lt"/>
              </a:rPr>
              <a:t> are an awkward business process to manage in parallel with more mainstream methods using JV uploads and TEM registrations.  </a:t>
            </a:r>
          </a:p>
          <a:p>
            <a:pPr marL="228600" indent="-228600">
              <a:buAutoNum type="arabicPeriod"/>
            </a:pPr>
            <a:endParaRPr lang="en-US" sz="1200" dirty="0" smtClean="0">
              <a:latin typeface="+mj-lt"/>
            </a:endParaRP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a:t>
            </a:r>
            <a:r>
              <a:rPr lang="en-US" sz="1200" u="sng" dirty="0" smtClean="0">
                <a:latin typeface="+mj-lt"/>
              </a:rPr>
              <a:t>Switch tools</a:t>
            </a:r>
            <a:r>
              <a:rPr lang="en-US" sz="1200" dirty="0" smtClean="0">
                <a:latin typeface="+mj-lt"/>
              </a:rPr>
              <a:t> to JV Uploads, derived from a class attendance list maintained by the Registrar.   Payments for an entire class can be processed in one JV file.</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pic>
        <p:nvPicPr>
          <p:cNvPr id="65538" name="Picture 2" descr="C:\Users\smyser\Downloads\AUX_Training_billing.jpg"/>
          <p:cNvPicPr>
            <a:picLocks noChangeAspect="1" noChangeArrowheads="1"/>
          </p:cNvPicPr>
          <p:nvPr/>
        </p:nvPicPr>
        <p:blipFill>
          <a:blip r:embed="rId3"/>
          <a:srcRect t="4169" r="2137" b="10971"/>
          <a:stretch>
            <a:fillRect/>
          </a:stretch>
        </p:blipFill>
        <p:spPr bwMode="auto">
          <a:xfrm>
            <a:off x="451004" y="1487007"/>
            <a:ext cx="3663796" cy="2475393"/>
          </a:xfrm>
          <a:prstGeom prst="rect">
            <a:avLst/>
          </a:prstGeom>
          <a:noFill/>
        </p:spPr>
      </p:pic>
      <p:sp>
        <p:nvSpPr>
          <p:cNvPr id="6" name="Rounded Rectangle 5"/>
          <p:cNvSpPr/>
          <p:nvPr/>
        </p:nvSpPr>
        <p:spPr>
          <a:xfrm>
            <a:off x="2825578" y="2276454"/>
            <a:ext cx="927762" cy="808513"/>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7" name="Rounded Rectangle 6"/>
          <p:cNvSpPr/>
          <p:nvPr/>
        </p:nvSpPr>
        <p:spPr>
          <a:xfrm>
            <a:off x="1301577" y="2024597"/>
            <a:ext cx="533400" cy="1937803"/>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jects\billing\DS_DCAD_billing.jpg"/>
          <p:cNvPicPr>
            <a:picLocks noChangeAspect="1" noChangeArrowheads="1"/>
          </p:cNvPicPr>
          <p:nvPr/>
        </p:nvPicPr>
        <p:blipFill>
          <a:blip r:embed="rId3"/>
          <a:srcRect b="11511"/>
          <a:stretch>
            <a:fillRect/>
          </a:stretch>
        </p:blipFill>
        <p:spPr bwMode="auto">
          <a:xfrm>
            <a:off x="457200" y="1175385"/>
            <a:ext cx="7394257" cy="4920615"/>
          </a:xfrm>
          <a:prstGeom prst="rect">
            <a:avLst/>
          </a:prstGeom>
          <a:noFill/>
        </p:spPr>
      </p:pic>
      <p:sp>
        <p:nvSpPr>
          <p:cNvPr id="2" name="Title 1"/>
          <p:cNvSpPr>
            <a:spLocks noGrp="1"/>
          </p:cNvSpPr>
          <p:nvPr>
            <p:ph type="title"/>
          </p:nvPr>
        </p:nvSpPr>
        <p:spPr/>
        <p:txBody>
          <a:bodyPr/>
          <a:lstStyle/>
          <a:p>
            <a:r>
              <a:rPr lang="en-US" dirty="0" smtClean="0"/>
              <a:t>DS DCAD</a:t>
            </a:r>
            <a:endParaRPr lang="en-US" dirty="0"/>
          </a:p>
        </p:txBody>
      </p:sp>
      <p:sp>
        <p:nvSpPr>
          <p:cNvPr id="4" name="TextBox 3"/>
          <p:cNvSpPr txBox="1"/>
          <p:nvPr/>
        </p:nvSpPr>
        <p:spPr>
          <a:xfrm>
            <a:off x="7162800" y="1434405"/>
            <a:ext cx="1676400" cy="4154984"/>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DCAD has a high-quality process for client tracking and billing that relies on </a:t>
            </a:r>
            <a:r>
              <a:rPr lang="en-US" sz="1200" dirty="0" err="1" smtClean="0">
                <a:latin typeface="+mj-lt"/>
              </a:rPr>
              <a:t>Quickbooks</a:t>
            </a:r>
            <a:r>
              <a:rPr lang="en-US" sz="1200" dirty="0" smtClean="0">
                <a:latin typeface="+mj-lt"/>
              </a:rPr>
              <a:t> for proposal generation, invoicing, and billing (</a:t>
            </a:r>
            <a:r>
              <a:rPr lang="en-US" sz="1200" dirty="0" err="1" smtClean="0">
                <a:latin typeface="+mj-lt"/>
              </a:rPr>
              <a:t>Quickbooks</a:t>
            </a:r>
            <a:r>
              <a:rPr lang="en-US" sz="1200" dirty="0" smtClean="0">
                <a:latin typeface="+mj-lt"/>
              </a:rPr>
              <a:t> exports the JV upload file).</a:t>
            </a:r>
          </a:p>
          <a:p>
            <a:endParaRPr lang="en-US" sz="1200" dirty="0" smtClean="0">
              <a:latin typeface="+mj-lt"/>
            </a:endParaRPr>
          </a:p>
          <a:p>
            <a:r>
              <a:rPr lang="en-US" sz="1200" dirty="0" err="1" smtClean="0">
                <a:latin typeface="+mj-lt"/>
              </a:rPr>
              <a:t>Quickbooks</a:t>
            </a:r>
            <a:r>
              <a:rPr lang="en-US" sz="1200" dirty="0" smtClean="0">
                <a:latin typeface="+mj-lt"/>
              </a:rPr>
              <a:t> is a single-user license on Jeff’s laptop.  </a:t>
            </a:r>
          </a:p>
          <a:p>
            <a:endParaRPr lang="en-US" sz="1200" dirty="0" smtClean="0">
              <a:latin typeface="+mj-lt"/>
            </a:endParaRPr>
          </a:p>
          <a:p>
            <a:r>
              <a:rPr lang="en-US" sz="1200" dirty="0" smtClean="0">
                <a:latin typeface="+mj-lt"/>
              </a:rPr>
              <a:t>The JV file has line item detail on the client side of the transaction, and just one line item on the CSS side, referring to “Revenue for the Quarter”.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ojects\billing\DS_DCAD_billing.jpg"/>
          <p:cNvPicPr>
            <a:picLocks noChangeAspect="1" noChangeArrowheads="1"/>
          </p:cNvPicPr>
          <p:nvPr/>
        </p:nvPicPr>
        <p:blipFill>
          <a:blip r:embed="rId3"/>
          <a:srcRect b="11511"/>
          <a:stretch>
            <a:fillRect/>
          </a:stretch>
        </p:blipFill>
        <p:spPr bwMode="auto">
          <a:xfrm>
            <a:off x="646271" y="1447800"/>
            <a:ext cx="3697129" cy="2460302"/>
          </a:xfrm>
          <a:prstGeom prst="rect">
            <a:avLst/>
          </a:prstGeom>
          <a:noFill/>
        </p:spPr>
      </p:pic>
      <p:sp>
        <p:nvSpPr>
          <p:cNvPr id="2" name="Title 1"/>
          <p:cNvSpPr>
            <a:spLocks noGrp="1"/>
          </p:cNvSpPr>
          <p:nvPr>
            <p:ph type="title"/>
          </p:nvPr>
        </p:nvSpPr>
        <p:spPr/>
        <p:txBody>
          <a:bodyPr/>
          <a:lstStyle/>
          <a:p>
            <a:r>
              <a:rPr lang="en-US" dirty="0" smtClean="0"/>
              <a:t>Specific Ideas: DCAD</a:t>
            </a:r>
            <a:endParaRPr lang="en-US" dirty="0"/>
          </a:p>
        </p:txBody>
      </p:sp>
      <p:sp>
        <p:nvSpPr>
          <p:cNvPr id="7" name="TextBox 6"/>
          <p:cNvSpPr txBox="1"/>
          <p:nvPr/>
        </p:nvSpPr>
        <p:spPr>
          <a:xfrm>
            <a:off x="4168616" y="1447800"/>
            <a:ext cx="4670584" cy="4708981"/>
          </a:xfrm>
          <a:prstGeom prst="rect">
            <a:avLst/>
          </a:prstGeom>
          <a:noFill/>
        </p:spPr>
        <p:txBody>
          <a:bodyPr wrap="square" rtlCol="0">
            <a:spAutoFit/>
          </a:bodyPr>
          <a:lstStyle/>
          <a:p>
            <a:r>
              <a:rPr lang="en-US" sz="1200" b="1" dirty="0" err="1" smtClean="0">
                <a:latin typeface="+mj-lt"/>
              </a:rPr>
              <a:t>Quickbooks</a:t>
            </a:r>
            <a:r>
              <a:rPr lang="en-US" sz="1200" b="1" dirty="0" smtClean="0">
                <a:latin typeface="+mj-lt"/>
              </a:rPr>
              <a:t>…</a:t>
            </a:r>
          </a:p>
          <a:p>
            <a:r>
              <a:rPr lang="en-US" sz="1200" dirty="0" smtClean="0">
                <a:latin typeface="+mj-lt"/>
              </a:rPr>
              <a:t>Is working fine for Jeff and there is no reason to change it now,  especially if we have no other suitable client-tracking tool to switch to.</a:t>
            </a:r>
          </a:p>
          <a:p>
            <a:r>
              <a:rPr lang="en-US" sz="1200" b="1" dirty="0" smtClean="0">
                <a:latin typeface="+mj-lt"/>
              </a:rPr>
              <a:t>But…</a:t>
            </a:r>
          </a:p>
          <a:p>
            <a:pPr marL="228600" indent="-228600">
              <a:buAutoNum type="arabicPeriod"/>
            </a:pPr>
            <a:r>
              <a:rPr lang="en-US" sz="1200" dirty="0" smtClean="0">
                <a:latin typeface="+mj-lt"/>
              </a:rPr>
              <a:t>The lone copy of the client data on Jeff’s </a:t>
            </a:r>
            <a:r>
              <a:rPr lang="en-US" sz="1200" dirty="0" err="1" smtClean="0">
                <a:latin typeface="+mj-lt"/>
              </a:rPr>
              <a:t>Quickbooks</a:t>
            </a:r>
            <a:r>
              <a:rPr lang="en-US" sz="1200" dirty="0" smtClean="0">
                <a:latin typeface="+mj-lt"/>
              </a:rPr>
              <a:t> represents a single point of failure in the event Jeff is incapacitated.</a:t>
            </a:r>
          </a:p>
          <a:p>
            <a:pPr marL="228600" indent="-228600">
              <a:buAutoNum type="arabicPeriod"/>
            </a:pPr>
            <a:r>
              <a:rPr lang="en-US" sz="1200" dirty="0" smtClean="0">
                <a:latin typeface="+mj-lt"/>
              </a:rPr>
              <a:t>Line item details in the JV upload file should balance on the client and the IS&amp;T sides.</a:t>
            </a: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Find a file-sharing location, perhaps a CSS or DS wiki page with permissions as private as necessary, to post the </a:t>
            </a:r>
            <a:r>
              <a:rPr lang="en-US" sz="1200" dirty="0" err="1" smtClean="0">
                <a:latin typeface="+mj-lt"/>
              </a:rPr>
              <a:t>Quickbooks</a:t>
            </a:r>
            <a:r>
              <a:rPr lang="en-US" sz="1200" dirty="0" smtClean="0">
                <a:latin typeface="+mj-lt"/>
              </a:rPr>
              <a:t> and related files on a regular basis.    Or store the files on Sprockets, the DS file server, and document it all in the DCAD or DS wiki.</a:t>
            </a:r>
          </a:p>
          <a:p>
            <a:endParaRPr lang="en-US" sz="1200" dirty="0" smtClean="0">
              <a:latin typeface="+mj-lt"/>
            </a:endParaRPr>
          </a:p>
          <a:p>
            <a:r>
              <a:rPr lang="en-US" sz="1200" dirty="0" smtClean="0">
                <a:latin typeface="+mj-lt"/>
              </a:rPr>
              <a:t>2. Use the same line item text on the IS&amp;T side of the JV upload file as on the client side.  This makes the DTR line items as </a:t>
            </a:r>
            <a:r>
              <a:rPr lang="en-US" sz="1200" b="1" dirty="0" smtClean="0">
                <a:latin typeface="+mj-lt"/>
              </a:rPr>
              <a:t>self-documenting</a:t>
            </a:r>
            <a:r>
              <a:rPr lang="en-US" sz="1200" dirty="0" smtClean="0">
                <a:latin typeface="+mj-lt"/>
              </a:rPr>
              <a:t> as possible without having to open the JV separately in SAP or </a:t>
            </a:r>
            <a:r>
              <a:rPr lang="en-US" sz="1200" dirty="0" err="1" smtClean="0">
                <a:latin typeface="+mj-lt"/>
              </a:rPr>
              <a:t>SAPweb</a:t>
            </a:r>
            <a:r>
              <a:rPr lang="en-US" sz="1200" dirty="0" smtClean="0">
                <a:latin typeface="+mj-lt"/>
              </a:rPr>
              <a:t> to see if a specific DLC was ever billed for a certain phase of work.</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
        <p:nvSpPr>
          <p:cNvPr id="8" name="Rounded Rectangle 7"/>
          <p:cNvSpPr/>
          <p:nvPr/>
        </p:nvSpPr>
        <p:spPr>
          <a:xfrm>
            <a:off x="1981200" y="2681515"/>
            <a:ext cx="927762" cy="304800"/>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Rounded Rectangle 8"/>
          <p:cNvSpPr/>
          <p:nvPr/>
        </p:nvSpPr>
        <p:spPr>
          <a:xfrm>
            <a:off x="838200" y="2438400"/>
            <a:ext cx="1003962" cy="533400"/>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 DDM</a:t>
            </a:r>
            <a:endParaRPr lang="en-US" dirty="0"/>
          </a:p>
        </p:txBody>
      </p:sp>
      <p:pic>
        <p:nvPicPr>
          <p:cNvPr id="66562" name="Picture 2" descr="C:\Users\smyser\Downloads\DS_DDM_billing_process.jpg"/>
          <p:cNvPicPr>
            <a:picLocks noChangeAspect="1" noChangeArrowheads="1"/>
          </p:cNvPicPr>
          <p:nvPr/>
        </p:nvPicPr>
        <p:blipFill>
          <a:blip r:embed="rId3"/>
          <a:srcRect b="11525"/>
          <a:stretch>
            <a:fillRect/>
          </a:stretch>
        </p:blipFill>
        <p:spPr bwMode="auto">
          <a:xfrm>
            <a:off x="457200" y="1182052"/>
            <a:ext cx="7220903" cy="4913948"/>
          </a:xfrm>
          <a:prstGeom prst="rect">
            <a:avLst/>
          </a:prstGeom>
          <a:noFill/>
        </p:spPr>
      </p:pic>
      <p:sp>
        <p:nvSpPr>
          <p:cNvPr id="4" name="TextBox 3"/>
          <p:cNvSpPr txBox="1"/>
          <p:nvPr/>
        </p:nvSpPr>
        <p:spPr>
          <a:xfrm>
            <a:off x="7162800" y="1434405"/>
            <a:ext cx="1676400" cy="2862322"/>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DDM Deployments database designed to automate the bulk of this process.</a:t>
            </a:r>
          </a:p>
          <a:p>
            <a:endParaRPr lang="en-US" sz="1200" dirty="0" smtClean="0">
              <a:latin typeface="+mj-lt"/>
            </a:endParaRPr>
          </a:p>
          <a:p>
            <a:r>
              <a:rPr lang="en-US" sz="1200" dirty="0" smtClean="0">
                <a:latin typeface="+mj-lt"/>
              </a:rPr>
              <a:t>“Deploy sheet” is the invoice, left by consultant during the deploy.</a:t>
            </a:r>
          </a:p>
          <a:p>
            <a:endParaRPr lang="en-US" sz="1200" dirty="0" smtClean="0">
              <a:latin typeface="+mj-lt"/>
            </a:endParaRPr>
          </a:p>
          <a:p>
            <a:r>
              <a:rPr lang="en-US" sz="1200" dirty="0" smtClean="0">
                <a:latin typeface="+mj-lt"/>
              </a:rPr>
              <a:t>Database creates JV upload files for the amount owed.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DDM</a:t>
            </a:r>
            <a:endParaRPr lang="en-US" dirty="0"/>
          </a:p>
        </p:txBody>
      </p:sp>
      <p:pic>
        <p:nvPicPr>
          <p:cNvPr id="66562" name="Picture 2" descr="C:\Users\smyser\Downloads\DS_DDM_billing_process.jpg"/>
          <p:cNvPicPr>
            <a:picLocks noChangeAspect="1" noChangeArrowheads="1"/>
          </p:cNvPicPr>
          <p:nvPr/>
        </p:nvPicPr>
        <p:blipFill>
          <a:blip r:embed="rId3"/>
          <a:srcRect b="11525"/>
          <a:stretch>
            <a:fillRect/>
          </a:stretch>
        </p:blipFill>
        <p:spPr bwMode="auto">
          <a:xfrm>
            <a:off x="656749" y="1447800"/>
            <a:ext cx="3610451" cy="2456963"/>
          </a:xfrm>
          <a:prstGeom prst="rect">
            <a:avLst/>
          </a:prstGeom>
          <a:noFill/>
        </p:spPr>
      </p:pic>
      <p:sp>
        <p:nvSpPr>
          <p:cNvPr id="5" name="TextBox 4"/>
          <p:cNvSpPr txBox="1"/>
          <p:nvPr/>
        </p:nvSpPr>
        <p:spPr>
          <a:xfrm>
            <a:off x="4168616" y="1447800"/>
            <a:ext cx="4670584" cy="3046988"/>
          </a:xfrm>
          <a:prstGeom prst="rect">
            <a:avLst/>
          </a:prstGeom>
          <a:noFill/>
        </p:spPr>
        <p:txBody>
          <a:bodyPr wrap="square" rtlCol="0">
            <a:spAutoFit/>
          </a:bodyPr>
          <a:lstStyle/>
          <a:p>
            <a:r>
              <a:rPr lang="en-US" sz="1200" b="1" dirty="0" smtClean="0">
                <a:latin typeface="+mj-lt"/>
              </a:rPr>
              <a:t>DDM Deploy Database is an excellent solution</a:t>
            </a:r>
          </a:p>
          <a:p>
            <a:r>
              <a:rPr lang="en-US" sz="1200" dirty="0" smtClean="0">
                <a:latin typeface="+mj-lt"/>
              </a:rPr>
              <a:t>Nothing to do with the tool-mediated deploy process.</a:t>
            </a:r>
          </a:p>
          <a:p>
            <a:r>
              <a:rPr lang="en-US" sz="1200" dirty="0" smtClean="0">
                <a:latin typeface="+mj-lt"/>
              </a:rPr>
              <a:t>But it does generate an awful lot of JV files to upload, since the current MIT business requirement seems to be one upload file per deploy.</a:t>
            </a:r>
          </a:p>
          <a:p>
            <a:endParaRPr lang="en-US" sz="1200" dirty="0" smtClean="0">
              <a:latin typeface="+mj-lt"/>
            </a:endParaRPr>
          </a:p>
          <a:p>
            <a:r>
              <a:rPr lang="en-US" sz="1200" b="1" dirty="0" smtClean="0">
                <a:latin typeface="+mj-lt"/>
              </a:rPr>
              <a:t>Possible Improvement Options</a:t>
            </a:r>
            <a:br>
              <a:rPr lang="en-US" sz="1200" b="1" dirty="0" smtClean="0">
                <a:latin typeface="+mj-lt"/>
              </a:rPr>
            </a:br>
            <a:r>
              <a:rPr lang="en-US" sz="1200" dirty="0" smtClean="0">
                <a:latin typeface="+mj-lt"/>
              </a:rPr>
              <a:t>Reduce the load on Quentin by allowing Chuck to do his own uploads.  </a:t>
            </a:r>
            <a:br>
              <a:rPr lang="en-US" sz="1200" dirty="0" smtClean="0">
                <a:latin typeface="+mj-lt"/>
              </a:rPr>
            </a:br>
            <a:r>
              <a:rPr lang="en-US" sz="1200" dirty="0" smtClean="0">
                <a:latin typeface="+mj-lt"/>
              </a:rPr>
              <a:t>Would require well-constructed upload files and validated cost objects, which DDM DB generates, and Chuck to gain additional knowledge of SAP.  </a:t>
            </a:r>
            <a:endParaRPr lang="en-US" sz="1200" b="1"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
        <p:nvSpPr>
          <p:cNvPr id="6" name="Rounded Rectangle 5"/>
          <p:cNvSpPr/>
          <p:nvPr/>
        </p:nvSpPr>
        <p:spPr>
          <a:xfrm>
            <a:off x="2790350" y="3008947"/>
            <a:ext cx="609600" cy="895816"/>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MDS Long-Term SLA</a:t>
            </a:r>
            <a:endParaRPr lang="en-US" dirty="0"/>
          </a:p>
        </p:txBody>
      </p:sp>
      <p:pic>
        <p:nvPicPr>
          <p:cNvPr id="67586" name="Picture 2" descr="C:\Users\smyser\Downloads\DS_Long-Term_SLA_process.jpg"/>
          <p:cNvPicPr>
            <a:picLocks noChangeAspect="1" noChangeArrowheads="1"/>
          </p:cNvPicPr>
          <p:nvPr/>
        </p:nvPicPr>
        <p:blipFill>
          <a:blip r:embed="rId3"/>
          <a:srcRect b="11525"/>
          <a:stretch>
            <a:fillRect/>
          </a:stretch>
        </p:blipFill>
        <p:spPr bwMode="auto">
          <a:xfrm>
            <a:off x="587692" y="1143000"/>
            <a:ext cx="7260908" cy="4913926"/>
          </a:xfrm>
          <a:prstGeom prst="rect">
            <a:avLst/>
          </a:prstGeom>
          <a:noFill/>
        </p:spPr>
      </p:pic>
      <p:sp>
        <p:nvSpPr>
          <p:cNvPr id="4" name="TextBox 3"/>
          <p:cNvSpPr txBox="1"/>
          <p:nvPr/>
        </p:nvSpPr>
        <p:spPr>
          <a:xfrm>
            <a:off x="7162800" y="1447800"/>
            <a:ext cx="1676400" cy="2492990"/>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Contract relationship involves a paper document signed by both sides and filed.</a:t>
            </a:r>
          </a:p>
          <a:p>
            <a:endParaRPr lang="en-US" sz="1200" dirty="0" smtClean="0">
              <a:latin typeface="+mj-lt"/>
            </a:endParaRPr>
          </a:p>
          <a:p>
            <a:r>
              <a:rPr lang="en-US" sz="1200" dirty="0" smtClean="0">
                <a:latin typeface="+mj-lt"/>
              </a:rPr>
              <a:t>Each quarter, Manager bills with JV Upload.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MDS SLAs</a:t>
            </a:r>
            <a:endParaRPr lang="en-US" dirty="0"/>
          </a:p>
        </p:txBody>
      </p:sp>
      <p:pic>
        <p:nvPicPr>
          <p:cNvPr id="67586" name="Picture 2" descr="C:\Users\smyser\Downloads\DS_Long-Term_SLA_process.jpg"/>
          <p:cNvPicPr>
            <a:picLocks noChangeAspect="1" noChangeArrowheads="1"/>
          </p:cNvPicPr>
          <p:nvPr/>
        </p:nvPicPr>
        <p:blipFill>
          <a:blip r:embed="rId3"/>
          <a:srcRect b="11525"/>
          <a:stretch>
            <a:fillRect/>
          </a:stretch>
        </p:blipFill>
        <p:spPr bwMode="auto">
          <a:xfrm>
            <a:off x="587692" y="1219200"/>
            <a:ext cx="3630454" cy="2456963"/>
          </a:xfrm>
          <a:prstGeom prst="rect">
            <a:avLst/>
          </a:prstGeom>
          <a:noFill/>
        </p:spPr>
      </p:pic>
      <p:sp>
        <p:nvSpPr>
          <p:cNvPr id="5" name="TextBox 4"/>
          <p:cNvSpPr txBox="1"/>
          <p:nvPr/>
        </p:nvSpPr>
        <p:spPr>
          <a:xfrm>
            <a:off x="4168616" y="1219200"/>
            <a:ext cx="4670584" cy="5632311"/>
          </a:xfrm>
          <a:prstGeom prst="rect">
            <a:avLst/>
          </a:prstGeom>
          <a:noFill/>
        </p:spPr>
        <p:txBody>
          <a:bodyPr wrap="square" rtlCol="0">
            <a:spAutoFit/>
          </a:bodyPr>
          <a:lstStyle/>
          <a:p>
            <a:r>
              <a:rPr lang="en-US" sz="1200" b="1" dirty="0" smtClean="0">
                <a:latin typeface="+mj-lt"/>
              </a:rPr>
              <a:t>Quarterly Billing of Annual Contracts has good points</a:t>
            </a:r>
          </a:p>
          <a:p>
            <a:r>
              <a:rPr lang="en-US" sz="1200" dirty="0" smtClean="0">
                <a:latin typeface="+mj-lt"/>
              </a:rPr>
              <a:t>It reminds clients more often than annually would that they have a contract relationship costing them a certain amount.  With annual billing it’s a little “out of sight, out of mind” when it comes to forecasting.</a:t>
            </a:r>
          </a:p>
          <a:p>
            <a:r>
              <a:rPr lang="en-US" sz="1200" dirty="0" smtClean="0">
                <a:latin typeface="+mj-lt"/>
              </a:rPr>
              <a:t>Quarterly billing finds a balance between the needs of the DLC to remember about the contract, and the work involved in generating bills every so often by hand.  </a:t>
            </a:r>
          </a:p>
          <a:p>
            <a:endParaRPr lang="en-US" sz="1200" dirty="0" smtClean="0">
              <a:latin typeface="+mj-lt"/>
            </a:endParaRPr>
          </a:p>
          <a:p>
            <a:r>
              <a:rPr lang="en-US" sz="1200" b="1" dirty="0" smtClean="0">
                <a:latin typeface="+mj-lt"/>
              </a:rPr>
              <a:t>But it’s a false economy to go quarterly if the process is automatic.</a:t>
            </a:r>
          </a:p>
          <a:p>
            <a:r>
              <a:rPr lang="en-US" sz="1200" dirty="0" smtClean="0">
                <a:latin typeface="+mj-lt"/>
              </a:rPr>
              <a:t>Clients stated a preference for monthly billing, all else being equal. It eases forecasting since every month has a line item about the contract, It is consistent with other monthly charges, like TSM and TNSC Proxy. </a:t>
            </a: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a:t>
            </a:r>
            <a:r>
              <a:rPr lang="en-US" sz="1200" u="sng" dirty="0" smtClean="0">
                <a:latin typeface="+mj-lt"/>
              </a:rPr>
              <a:t>Switch tools</a:t>
            </a:r>
            <a:r>
              <a:rPr lang="en-US" sz="1200" dirty="0" smtClean="0">
                <a:latin typeface="+mj-lt"/>
              </a:rPr>
              <a:t> to the TNSC Billing System for recurring charges.   Recurring charges are what TNSC does best.</a:t>
            </a:r>
            <a:br>
              <a:rPr lang="en-US" sz="1200" dirty="0" smtClean="0">
                <a:latin typeface="+mj-lt"/>
              </a:rPr>
            </a:br>
            <a:r>
              <a:rPr lang="en-US" sz="1200" dirty="0" smtClean="0">
                <a:latin typeface="+mj-lt"/>
              </a:rPr>
              <a:t>New entries in the Predefined “equipment no.” catalog can bill a certain number of hours per week, customized per DLC, billed to the correct client and IS&amp;T cost objects. </a:t>
            </a:r>
          </a:p>
          <a:p>
            <a:r>
              <a:rPr lang="en-US" sz="1200" dirty="0" smtClean="0">
                <a:latin typeface="+mj-lt"/>
              </a:rPr>
              <a:t>Once established, the bills occur monthly without fail until the entry is deleted or adjusted.  </a:t>
            </a:r>
          </a:p>
          <a:p>
            <a:r>
              <a:rPr lang="en-US" sz="1200" dirty="0" smtClean="0">
                <a:latin typeface="+mj-lt"/>
              </a:rPr>
              <a:t>2. </a:t>
            </a:r>
            <a:r>
              <a:rPr lang="en-US" sz="1200" u="sng" dirty="0" smtClean="0">
                <a:latin typeface="+mj-lt"/>
              </a:rPr>
              <a:t>Change DTR line item text</a:t>
            </a:r>
            <a:r>
              <a:rPr lang="en-US" sz="1200" dirty="0" smtClean="0">
                <a:latin typeface="+mj-lt"/>
              </a:rPr>
              <a:t> to have less redundant detail on the left side and avoid truncating important details on the right side.  Should not say “</a:t>
            </a:r>
            <a:r>
              <a:rPr lang="nn-NO" sz="1200" b="1" dirty="0" smtClean="0">
                <a:latin typeface="+mn-lt"/>
              </a:rPr>
              <a:t>FY10-Q2DITR SLA for EAPS 8 hrs</a:t>
            </a:r>
            <a:r>
              <a:rPr lang="nn-NO" sz="1200" dirty="0" smtClean="0">
                <a:latin typeface="+mn-lt"/>
              </a:rPr>
              <a:t>” where the 8hrs would get clipped if the DLC name was long, but rather ”</a:t>
            </a:r>
            <a:r>
              <a:rPr lang="nn-NO" sz="1200" b="1" dirty="0" smtClean="0">
                <a:latin typeface="+mn-lt"/>
              </a:rPr>
              <a:t>8 hr Dept Svcs SLA for EAPS”</a:t>
            </a:r>
            <a:r>
              <a:rPr lang="nn-NO" sz="1200" dirty="0" smtClean="0">
                <a:latin typeface="+mn-lt"/>
              </a:rPr>
              <a:t> </a:t>
            </a:r>
            <a:r>
              <a:rPr lang="en-US" sz="1200" dirty="0" smtClean="0">
                <a:latin typeface="+mj-lt"/>
              </a:rPr>
              <a:t>.  </a:t>
            </a:r>
            <a:br>
              <a:rPr lang="en-US" sz="1200" dirty="0" smtClean="0">
                <a:latin typeface="+mj-lt"/>
              </a:rPr>
            </a:br>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
        <p:nvSpPr>
          <p:cNvPr id="6" name="Rounded Rectangle 5"/>
          <p:cNvSpPr/>
          <p:nvPr/>
        </p:nvSpPr>
        <p:spPr>
          <a:xfrm>
            <a:off x="1897816" y="2057400"/>
            <a:ext cx="1759784" cy="1618763"/>
          </a:xfrm>
          <a:prstGeom prst="roundRect">
            <a:avLst/>
          </a:prstGeom>
          <a:solidFill>
            <a:schemeClr val="accent2">
              <a:alpha val="1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ln>
            <a:solidFill>
              <a:srgbClr val="D9D9D9"/>
            </a:solidFill>
            <a:miter lim="800000"/>
            <a:headEnd/>
            <a:tailEnd/>
          </a:ln>
        </p:spPr>
        <p:txBody>
          <a:bodyPr/>
          <a:lstStyle/>
          <a:p>
            <a:r>
              <a:rPr lang="en-US" dirty="0" smtClean="0">
                <a:ea typeface="ＭＳ Ｐゴシック" pitchFamily="34" charset="-128"/>
              </a:rPr>
              <a:t>From SAP DTR line items …</a:t>
            </a:r>
          </a:p>
        </p:txBody>
      </p:sp>
      <p:sp>
        <p:nvSpPr>
          <p:cNvPr id="14339" name="Content Placeholder 2"/>
          <p:cNvSpPr>
            <a:spLocks noGrp="1"/>
          </p:cNvSpPr>
          <p:nvPr>
            <p:ph idx="1"/>
          </p:nvPr>
        </p:nvSpPr>
        <p:spPr bwMode="auto">
          <a:xfrm>
            <a:off x="457200" y="1371600"/>
            <a:ext cx="8229600" cy="4754563"/>
          </a:xfrm>
          <a:noFill/>
          <a:ln>
            <a:miter lim="800000"/>
            <a:headEnd/>
            <a:tailEnd/>
          </a:ln>
        </p:spPr>
        <p:txBody>
          <a:bodyPr vert="horz" wrap="square" lIns="91440" tIns="45720" rIns="91440" bIns="45720" numCol="1" anchor="t" anchorCtr="0" compatLnSpc="1">
            <a:prstTxWarp prst="textNoShape">
              <a:avLst/>
            </a:prstTxWarp>
          </a:bodyPr>
          <a:lstStyle/>
          <a:p>
            <a:pPr>
              <a:buClr>
                <a:srgbClr val="7F7F7F"/>
              </a:buClr>
              <a:buSzPct val="75000"/>
              <a:buFont typeface="Arial" pitchFamily="34" charset="0"/>
              <a:buNone/>
            </a:pPr>
            <a:r>
              <a:rPr lang="en-US" sz="2200" dirty="0" smtClean="0">
                <a:ea typeface="ＭＳ Ｐゴシック" pitchFamily="34" charset="-128"/>
              </a:rPr>
              <a:t>8 Lines of Business in FY09 did $2.8 million in revenue</a:t>
            </a: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1600" dirty="0" smtClean="0">
                <a:ea typeface="ＭＳ Ｐゴシック" pitchFamily="34" charset="-128"/>
              </a:rPr>
              <a:t>By Method, </a:t>
            </a:r>
            <a:br>
              <a:rPr lang="en-US" sz="1600" dirty="0" smtClean="0">
                <a:ea typeface="ＭＳ Ｐゴシック" pitchFamily="34" charset="-128"/>
              </a:rPr>
            </a:br>
            <a:r>
              <a:rPr lang="en-US" sz="1600" dirty="0" smtClean="0">
                <a:ea typeface="ＭＳ Ｐゴシック" pitchFamily="34" charset="-128"/>
              </a:rPr>
              <a:t>JVs, Uploads, or </a:t>
            </a:r>
            <a:r>
              <a:rPr lang="en-US" sz="1600" dirty="0" err="1" smtClean="0">
                <a:ea typeface="ＭＳ Ｐゴシック" pitchFamily="34" charset="-128"/>
              </a:rPr>
              <a:t>TechCASH</a:t>
            </a:r>
            <a:r>
              <a:rPr lang="en-US" sz="1600" dirty="0" smtClean="0">
                <a:ea typeface="ＭＳ Ｐゴシック" pitchFamily="34" charset="-128"/>
              </a:rPr>
              <a:t> accounted for 90% of $ and 75% of 3000 lines in 1400 SAP docs </a:t>
            </a:r>
            <a:br>
              <a:rPr lang="en-US" sz="1600" dirty="0" smtClean="0">
                <a:ea typeface="ＭＳ Ｐゴシック" pitchFamily="34" charset="-128"/>
              </a:rPr>
            </a:br>
            <a:r>
              <a:rPr lang="en-US" sz="1600" dirty="0" smtClean="0">
                <a:ea typeface="ＭＳ Ｐゴシック" pitchFamily="34" charset="-128"/>
              </a:rPr>
              <a:t>Internal Provider JVs were 4% of $ and 13% of lines </a:t>
            </a:r>
            <a:r>
              <a:rPr lang="en-US" sz="1600" b="0" dirty="0" smtClean="0">
                <a:ea typeface="ＭＳ Ｐゴシック" pitchFamily="34" charset="-128"/>
              </a:rPr>
              <a:t>(includes PC Service’ PMATS)</a:t>
            </a:r>
            <a:r>
              <a:rPr lang="en-US" sz="1600" dirty="0" smtClean="0">
                <a:ea typeface="ＭＳ Ｐゴシック" pitchFamily="34" charset="-128"/>
              </a:rPr>
              <a:t/>
            </a:r>
            <a:br>
              <a:rPr lang="en-US" sz="1600" dirty="0" smtClean="0">
                <a:ea typeface="ＭＳ Ｐゴシック" pitchFamily="34" charset="-128"/>
              </a:rPr>
            </a:br>
            <a:r>
              <a:rPr lang="en-US" sz="1600" dirty="0" smtClean="0">
                <a:ea typeface="ＭＳ Ｐゴシック" pitchFamily="34" charset="-128"/>
              </a:rPr>
              <a:t>Receipts for Cash Payments were 6% of $ and 12% of lines </a:t>
            </a:r>
            <a:r>
              <a:rPr lang="en-US" sz="1600" b="0" dirty="0" smtClean="0">
                <a:ea typeface="ＭＳ Ｐゴシック" pitchFamily="34" charset="-128"/>
              </a:rPr>
              <a:t>(PC Service, SW Repair)</a:t>
            </a:r>
            <a:endParaRPr lang="en-US" sz="1600" dirty="0" smtClean="0">
              <a:ea typeface="ＭＳ Ｐゴシック" pitchFamily="34" charset="-128"/>
            </a:endParaRP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1800" dirty="0" smtClean="0">
                <a:ea typeface="ＭＳ Ｐゴシック" pitchFamily="34" charset="-128"/>
              </a:rPr>
              <a:t/>
            </a:r>
            <a:br>
              <a:rPr lang="en-US" sz="1800" dirty="0" smtClean="0">
                <a:ea typeface="ＭＳ Ｐゴシック" pitchFamily="34" charset="-128"/>
              </a:rPr>
            </a:br>
            <a:endParaRPr lang="en-US" sz="1800" dirty="0" smtClean="0">
              <a:ea typeface="ＭＳ Ｐゴシック" pitchFamily="34" charset="-128"/>
            </a:endParaRPr>
          </a:p>
          <a:p>
            <a:pPr marL="742950" lvl="2" indent="0">
              <a:spcAft>
                <a:spcPts val="1800"/>
              </a:spcAft>
              <a:buClr>
                <a:srgbClr val="7F7F7F"/>
              </a:buClr>
              <a:buSzPct val="75000"/>
              <a:buNone/>
            </a:pPr>
            <a:endParaRPr lang="en-US" sz="1800" dirty="0" smtClean="0">
              <a:ea typeface="ＭＳ Ｐゴシック" pitchFamily="34" charset="-128"/>
            </a:endParaRPr>
          </a:p>
        </p:txBody>
      </p:sp>
      <p:graphicFrame>
        <p:nvGraphicFramePr>
          <p:cNvPr id="4" name="Table 3"/>
          <p:cNvGraphicFramePr>
            <a:graphicFrameLocks noGrp="1"/>
          </p:cNvGraphicFramePr>
          <p:nvPr/>
        </p:nvGraphicFramePr>
        <p:xfrm>
          <a:off x="685800" y="1828800"/>
          <a:ext cx="4333875" cy="3225800"/>
        </p:xfrm>
        <a:graphic>
          <a:graphicData uri="http://schemas.openxmlformats.org/drawingml/2006/table">
            <a:tbl>
              <a:tblPr firstRow="1" bandRow="1">
                <a:tableStyleId>{5C22544A-7EE6-4342-B048-85BDC9FD1C3A}</a:tableStyleId>
              </a:tblPr>
              <a:tblGrid>
                <a:gridCol w="866775"/>
                <a:gridCol w="866775"/>
                <a:gridCol w="866775"/>
                <a:gridCol w="866775"/>
                <a:gridCol w="866775"/>
              </a:tblGrid>
              <a:tr h="355600">
                <a:tc>
                  <a:txBody>
                    <a:bodyPr/>
                    <a:lstStyle/>
                    <a:p>
                      <a:r>
                        <a:rPr lang="en-US" sz="1200" dirty="0" smtClean="0"/>
                        <a:t>Business</a:t>
                      </a:r>
                      <a:endParaRPr lang="en-US" sz="1200" dirty="0"/>
                    </a:p>
                  </a:txBody>
                  <a:tcPr/>
                </a:tc>
                <a:tc>
                  <a:txBody>
                    <a:bodyPr/>
                    <a:lstStyle/>
                    <a:p>
                      <a:pPr algn="r"/>
                      <a:r>
                        <a:rPr lang="en-US" sz="1200" dirty="0" smtClean="0"/>
                        <a:t>Revenue</a:t>
                      </a:r>
                      <a:endParaRPr lang="en-US" sz="1200" dirty="0"/>
                    </a:p>
                  </a:txBody>
                  <a:tcPr/>
                </a:tc>
                <a:tc>
                  <a:txBody>
                    <a:bodyPr/>
                    <a:lstStyle/>
                    <a:p>
                      <a:pPr algn="r"/>
                      <a:r>
                        <a:rPr lang="en-US" sz="1200" dirty="0" smtClean="0"/>
                        <a:t>DTR</a:t>
                      </a:r>
                      <a:r>
                        <a:rPr lang="en-US" sz="1200" baseline="0" dirty="0" smtClean="0"/>
                        <a:t> lines</a:t>
                      </a:r>
                      <a:endParaRPr lang="en-US" sz="1200" dirty="0"/>
                    </a:p>
                  </a:txBody>
                  <a:tcPr/>
                </a:tc>
                <a:tc>
                  <a:txBody>
                    <a:bodyPr/>
                    <a:lstStyle/>
                    <a:p>
                      <a:pPr algn="r"/>
                      <a:r>
                        <a:rPr lang="en-US" sz="1200" dirty="0" smtClean="0"/>
                        <a:t>% of $</a:t>
                      </a:r>
                      <a:endParaRPr lang="en-US" sz="1200" dirty="0"/>
                    </a:p>
                  </a:txBody>
                  <a:tcPr/>
                </a:tc>
                <a:tc>
                  <a:txBody>
                    <a:bodyPr/>
                    <a:lstStyle/>
                    <a:p>
                      <a:pPr algn="r"/>
                      <a:r>
                        <a:rPr lang="en-US" sz="1200" dirty="0" smtClean="0"/>
                        <a:t>% of lines</a:t>
                      </a:r>
                      <a:endParaRPr lang="en-US" sz="1200" dirty="0"/>
                    </a:p>
                  </a:txBody>
                  <a:tcPr/>
                </a:tc>
              </a:tr>
              <a:tr h="355600">
                <a:tc>
                  <a:txBody>
                    <a:bodyPr/>
                    <a:lstStyle/>
                    <a:p>
                      <a:r>
                        <a:rPr lang="en-US" sz="1200" dirty="0" smtClean="0"/>
                        <a:t>Training</a:t>
                      </a:r>
                      <a:endParaRPr lang="en-US" sz="1200" dirty="0"/>
                    </a:p>
                  </a:txBody>
                  <a:tcPr/>
                </a:tc>
                <a:tc>
                  <a:txBody>
                    <a:bodyPr/>
                    <a:lstStyle/>
                    <a:p>
                      <a:pPr algn="r"/>
                      <a:r>
                        <a:rPr lang="en-US" sz="1200" dirty="0" smtClean="0"/>
                        <a:t>$ 98</a:t>
                      </a:r>
                      <a:r>
                        <a:rPr lang="en-US" sz="1200" baseline="0" dirty="0" smtClean="0"/>
                        <a:t> k</a:t>
                      </a:r>
                      <a:endParaRPr lang="en-US" sz="1200" dirty="0"/>
                    </a:p>
                  </a:txBody>
                  <a:tcPr/>
                </a:tc>
                <a:tc>
                  <a:txBody>
                    <a:bodyPr/>
                    <a:lstStyle/>
                    <a:p>
                      <a:pPr algn="r"/>
                      <a:r>
                        <a:rPr lang="en-US" sz="1200" dirty="0" smtClean="0"/>
                        <a:t>249  </a:t>
                      </a:r>
                      <a:endParaRPr lang="en-US" sz="1200" dirty="0"/>
                    </a:p>
                  </a:txBody>
                  <a:tcPr/>
                </a:tc>
                <a:tc>
                  <a:txBody>
                    <a:bodyPr/>
                    <a:lstStyle/>
                    <a:p>
                      <a:pPr algn="r"/>
                      <a:r>
                        <a:rPr lang="en-US" sz="1200" dirty="0" smtClean="0"/>
                        <a:t>3%</a:t>
                      </a:r>
                      <a:endParaRPr lang="en-US" sz="1200" dirty="0"/>
                    </a:p>
                  </a:txBody>
                  <a:tcPr/>
                </a:tc>
                <a:tc>
                  <a:txBody>
                    <a:bodyPr/>
                    <a:lstStyle/>
                    <a:p>
                      <a:pPr algn="r"/>
                      <a:r>
                        <a:rPr lang="en-US" sz="1200" dirty="0" smtClean="0"/>
                        <a:t>8%</a:t>
                      </a:r>
                      <a:endParaRPr lang="en-US" sz="1200" dirty="0"/>
                    </a:p>
                  </a:txBody>
                  <a:tcPr/>
                </a:tc>
              </a:tr>
              <a:tr h="355600">
                <a:tc>
                  <a:txBody>
                    <a:bodyPr/>
                    <a:lstStyle/>
                    <a:p>
                      <a:r>
                        <a:rPr lang="en-US" sz="1200" dirty="0" smtClean="0"/>
                        <a:t>DCAD</a:t>
                      </a:r>
                      <a:endParaRPr lang="en-US" sz="1200" dirty="0"/>
                    </a:p>
                  </a:txBody>
                  <a:tcPr/>
                </a:tc>
                <a:tc>
                  <a:txBody>
                    <a:bodyPr/>
                    <a:lstStyle/>
                    <a:p>
                      <a:pPr algn="r"/>
                      <a:r>
                        <a:rPr lang="en-US" sz="1200" dirty="0" smtClean="0"/>
                        <a:t>$ 483 k</a:t>
                      </a:r>
                      <a:endParaRPr lang="en-US" sz="1200" dirty="0"/>
                    </a:p>
                  </a:txBody>
                  <a:tcPr/>
                </a:tc>
                <a:tc>
                  <a:txBody>
                    <a:bodyPr/>
                    <a:lstStyle/>
                    <a:p>
                      <a:pPr algn="r"/>
                      <a:r>
                        <a:rPr lang="en-US" sz="1200" dirty="0" smtClean="0"/>
                        <a:t>12 </a:t>
                      </a:r>
                      <a:endParaRPr lang="en-US" sz="1200" dirty="0"/>
                    </a:p>
                  </a:txBody>
                  <a:tcPr/>
                </a:tc>
                <a:tc>
                  <a:txBody>
                    <a:bodyPr/>
                    <a:lstStyle/>
                    <a:p>
                      <a:pPr algn="r"/>
                      <a:r>
                        <a:rPr lang="en-US" sz="1200" dirty="0" smtClean="0"/>
                        <a:t>17%</a:t>
                      </a:r>
                      <a:endParaRPr lang="en-US" sz="1200" dirty="0"/>
                    </a:p>
                  </a:txBody>
                  <a:tcPr/>
                </a:tc>
                <a:tc>
                  <a:txBody>
                    <a:bodyPr/>
                    <a:lstStyle/>
                    <a:p>
                      <a:pPr algn="r"/>
                      <a:r>
                        <a:rPr lang="en-US" sz="1200" dirty="0" smtClean="0"/>
                        <a:t>0%</a:t>
                      </a:r>
                      <a:endParaRPr lang="en-US" sz="1200" dirty="0"/>
                    </a:p>
                  </a:txBody>
                  <a:tcPr/>
                </a:tc>
              </a:tr>
              <a:tr h="381000">
                <a:tc>
                  <a:txBody>
                    <a:bodyPr/>
                    <a:lstStyle/>
                    <a:p>
                      <a:r>
                        <a:rPr lang="en-US" sz="1200" dirty="0" smtClean="0"/>
                        <a:t>DDM </a:t>
                      </a:r>
                      <a:endParaRPr lang="en-US" sz="1200" dirty="0"/>
                    </a:p>
                  </a:txBody>
                  <a:tcPr/>
                </a:tc>
                <a:tc>
                  <a:txBody>
                    <a:bodyPr/>
                    <a:lstStyle/>
                    <a:p>
                      <a:pPr algn="r"/>
                      <a:r>
                        <a:rPr lang="en-US" sz="1200" dirty="0" smtClean="0"/>
                        <a:t>$ 618 k</a:t>
                      </a:r>
                      <a:endParaRPr lang="en-US" sz="1200" dirty="0"/>
                    </a:p>
                  </a:txBody>
                  <a:tcPr/>
                </a:tc>
                <a:tc>
                  <a:txBody>
                    <a:bodyPr/>
                    <a:lstStyle/>
                    <a:p>
                      <a:pPr algn="r"/>
                      <a:r>
                        <a:rPr lang="en-US" sz="1200" dirty="0" smtClean="0"/>
                        <a:t>299</a:t>
                      </a:r>
                      <a:endParaRPr lang="en-US" sz="1200" dirty="0"/>
                    </a:p>
                  </a:txBody>
                  <a:tcPr/>
                </a:tc>
                <a:tc>
                  <a:txBody>
                    <a:bodyPr/>
                    <a:lstStyle/>
                    <a:p>
                      <a:pPr algn="r"/>
                      <a:r>
                        <a:rPr lang="en-US" sz="1200" dirty="0" smtClean="0"/>
                        <a:t>21%</a:t>
                      </a:r>
                      <a:endParaRPr lang="en-US" sz="1200" dirty="0"/>
                    </a:p>
                  </a:txBody>
                  <a:tcPr/>
                </a:tc>
                <a:tc>
                  <a:txBody>
                    <a:bodyPr/>
                    <a:lstStyle/>
                    <a:p>
                      <a:pPr algn="r"/>
                      <a:r>
                        <a:rPr lang="en-US" sz="1200" dirty="0" smtClean="0"/>
                        <a:t>10%</a:t>
                      </a:r>
                      <a:endParaRPr lang="en-US" sz="1200" dirty="0"/>
                    </a:p>
                  </a:txBody>
                  <a:tcPr/>
                </a:tc>
              </a:tr>
              <a:tr h="355600">
                <a:tc>
                  <a:txBody>
                    <a:bodyPr/>
                    <a:lstStyle/>
                    <a:p>
                      <a:r>
                        <a:rPr lang="en-US" sz="1200" dirty="0" smtClean="0"/>
                        <a:t>DS</a:t>
                      </a:r>
                      <a:r>
                        <a:rPr lang="en-US" sz="1200" baseline="0" dirty="0" smtClean="0"/>
                        <a:t> SLAs</a:t>
                      </a:r>
                      <a:endParaRPr lang="en-US" sz="1200" dirty="0"/>
                    </a:p>
                  </a:txBody>
                  <a:tcPr/>
                </a:tc>
                <a:tc>
                  <a:txBody>
                    <a:bodyPr/>
                    <a:lstStyle/>
                    <a:p>
                      <a:pPr algn="r"/>
                      <a:r>
                        <a:rPr lang="en-US" sz="1200" dirty="0" smtClean="0"/>
                        <a:t>$ 917 k</a:t>
                      </a:r>
                      <a:endParaRPr lang="en-US" sz="1200" dirty="0"/>
                    </a:p>
                  </a:txBody>
                  <a:tcPr/>
                </a:tc>
                <a:tc>
                  <a:txBody>
                    <a:bodyPr/>
                    <a:lstStyle/>
                    <a:p>
                      <a:pPr algn="r"/>
                      <a:r>
                        <a:rPr lang="en-US" sz="1200" dirty="0" smtClean="0"/>
                        <a:t>303</a:t>
                      </a:r>
                      <a:endParaRPr lang="en-US" sz="1200" dirty="0"/>
                    </a:p>
                  </a:txBody>
                  <a:tcPr/>
                </a:tc>
                <a:tc>
                  <a:txBody>
                    <a:bodyPr/>
                    <a:lstStyle/>
                    <a:p>
                      <a:pPr algn="r"/>
                      <a:r>
                        <a:rPr lang="en-US" sz="1200" dirty="0" smtClean="0"/>
                        <a:t>32%</a:t>
                      </a:r>
                      <a:endParaRPr lang="en-US" sz="1200" dirty="0"/>
                    </a:p>
                  </a:txBody>
                  <a:tcPr/>
                </a:tc>
                <a:tc>
                  <a:txBody>
                    <a:bodyPr/>
                    <a:lstStyle/>
                    <a:p>
                      <a:pPr algn="r"/>
                      <a:r>
                        <a:rPr lang="en-US" sz="1200" dirty="0" smtClean="0"/>
                        <a:t>10%</a:t>
                      </a:r>
                      <a:endParaRPr lang="en-US" sz="1200" dirty="0"/>
                    </a:p>
                  </a:txBody>
                  <a:tcPr/>
                </a:tc>
              </a:tr>
              <a:tr h="355600">
                <a:tc>
                  <a:txBody>
                    <a:bodyPr/>
                    <a:lstStyle/>
                    <a:p>
                      <a:r>
                        <a:rPr lang="en-US" sz="1200" dirty="0" smtClean="0"/>
                        <a:t>Athena</a:t>
                      </a:r>
                      <a:endParaRPr lang="en-US" sz="1200" dirty="0"/>
                    </a:p>
                  </a:txBody>
                  <a:tcPr/>
                </a:tc>
                <a:tc>
                  <a:txBody>
                    <a:bodyPr/>
                    <a:lstStyle/>
                    <a:p>
                      <a:pPr algn="r"/>
                      <a:r>
                        <a:rPr lang="en-US" sz="1200" dirty="0" smtClean="0"/>
                        <a:t>$ 121 k</a:t>
                      </a:r>
                      <a:endParaRPr lang="en-US" sz="1200" dirty="0"/>
                    </a:p>
                  </a:txBody>
                  <a:tcPr/>
                </a:tc>
                <a:tc>
                  <a:txBody>
                    <a:bodyPr/>
                    <a:lstStyle/>
                    <a:p>
                      <a:pPr algn="r"/>
                      <a:r>
                        <a:rPr lang="en-US" sz="1200" dirty="0" smtClean="0"/>
                        <a:t>1093</a:t>
                      </a:r>
                      <a:endParaRPr lang="en-US" sz="1200" dirty="0"/>
                    </a:p>
                  </a:txBody>
                  <a:tcPr/>
                </a:tc>
                <a:tc>
                  <a:txBody>
                    <a:bodyPr/>
                    <a:lstStyle/>
                    <a:p>
                      <a:pPr algn="r"/>
                      <a:r>
                        <a:rPr lang="en-US" sz="1200" dirty="0" smtClean="0"/>
                        <a:t>4%</a:t>
                      </a:r>
                      <a:endParaRPr lang="en-US" sz="1200" dirty="0"/>
                    </a:p>
                  </a:txBody>
                  <a:tcPr/>
                </a:tc>
                <a:tc>
                  <a:txBody>
                    <a:bodyPr/>
                    <a:lstStyle/>
                    <a:p>
                      <a:pPr algn="r"/>
                      <a:r>
                        <a:rPr lang="en-US" sz="1200" dirty="0" smtClean="0"/>
                        <a:t>37%</a:t>
                      </a:r>
                      <a:endParaRPr lang="en-US" sz="1200" dirty="0"/>
                    </a:p>
                  </a:txBody>
                  <a:tcPr/>
                </a:tc>
              </a:tr>
              <a:tr h="355600">
                <a:tc>
                  <a:txBody>
                    <a:bodyPr/>
                    <a:lstStyle/>
                    <a:p>
                      <a:r>
                        <a:rPr lang="en-US" sz="1200" dirty="0" smtClean="0"/>
                        <a:t>PC Service</a:t>
                      </a:r>
                      <a:endParaRPr lang="en-US" sz="1200" dirty="0"/>
                    </a:p>
                  </a:txBody>
                  <a:tcPr/>
                </a:tc>
                <a:tc>
                  <a:txBody>
                    <a:bodyPr/>
                    <a:lstStyle/>
                    <a:p>
                      <a:pPr algn="r"/>
                      <a:r>
                        <a:rPr lang="en-US" sz="1200" dirty="0" smtClean="0"/>
                        <a:t>$ 153 k</a:t>
                      </a:r>
                      <a:endParaRPr lang="en-US" sz="1200" dirty="0"/>
                    </a:p>
                  </a:txBody>
                  <a:tcPr/>
                </a:tc>
                <a:tc>
                  <a:txBody>
                    <a:bodyPr/>
                    <a:lstStyle/>
                    <a:p>
                      <a:pPr algn="r"/>
                      <a:r>
                        <a:rPr lang="en-US" sz="1200" dirty="0" smtClean="0"/>
                        <a:t>608</a:t>
                      </a:r>
                      <a:endParaRPr lang="en-US" sz="1200" dirty="0"/>
                    </a:p>
                  </a:txBody>
                  <a:tcPr/>
                </a:tc>
                <a:tc>
                  <a:txBody>
                    <a:bodyPr/>
                    <a:lstStyle/>
                    <a:p>
                      <a:pPr algn="r"/>
                      <a:r>
                        <a:rPr lang="en-US" sz="1200" dirty="0" smtClean="0"/>
                        <a:t>5%</a:t>
                      </a:r>
                      <a:endParaRPr lang="en-US" sz="1200" dirty="0"/>
                    </a:p>
                  </a:txBody>
                  <a:tcPr/>
                </a:tc>
                <a:tc>
                  <a:txBody>
                    <a:bodyPr/>
                    <a:lstStyle/>
                    <a:p>
                      <a:pPr algn="r"/>
                      <a:r>
                        <a:rPr lang="en-US" sz="1200" dirty="0" smtClean="0"/>
                        <a:t>20%</a:t>
                      </a:r>
                      <a:endParaRPr lang="en-US" sz="1200" dirty="0"/>
                    </a:p>
                  </a:txBody>
                  <a:tcPr/>
                </a:tc>
              </a:tr>
              <a:tr h="355600">
                <a:tc>
                  <a:txBody>
                    <a:bodyPr/>
                    <a:lstStyle/>
                    <a:p>
                      <a:r>
                        <a:rPr lang="en-US" sz="1200" dirty="0" smtClean="0"/>
                        <a:t>SW Repair</a:t>
                      </a:r>
                      <a:endParaRPr lang="en-US" sz="1200" dirty="0"/>
                    </a:p>
                  </a:txBody>
                  <a:tcPr/>
                </a:tc>
                <a:tc>
                  <a:txBody>
                    <a:bodyPr/>
                    <a:lstStyle/>
                    <a:p>
                      <a:pPr algn="r"/>
                      <a:r>
                        <a:rPr lang="en-US" sz="1200" dirty="0" smtClean="0"/>
                        <a:t>$</a:t>
                      </a:r>
                      <a:r>
                        <a:rPr lang="en-US" sz="1200" baseline="0" dirty="0" smtClean="0"/>
                        <a:t> 45 k</a:t>
                      </a:r>
                      <a:endParaRPr lang="en-US" sz="1200" dirty="0"/>
                    </a:p>
                  </a:txBody>
                  <a:tcPr/>
                </a:tc>
                <a:tc>
                  <a:txBody>
                    <a:bodyPr/>
                    <a:lstStyle/>
                    <a:p>
                      <a:pPr algn="r"/>
                      <a:r>
                        <a:rPr lang="en-US" sz="1200" dirty="0" smtClean="0"/>
                        <a:t>295</a:t>
                      </a:r>
                      <a:endParaRPr lang="en-US" sz="1200" dirty="0"/>
                    </a:p>
                  </a:txBody>
                  <a:tcPr/>
                </a:tc>
                <a:tc>
                  <a:txBody>
                    <a:bodyPr/>
                    <a:lstStyle/>
                    <a:p>
                      <a:pPr algn="r"/>
                      <a:r>
                        <a:rPr lang="en-US" sz="1200" dirty="0" smtClean="0"/>
                        <a:t>2%</a:t>
                      </a:r>
                      <a:endParaRPr lang="en-US" sz="1200" dirty="0"/>
                    </a:p>
                  </a:txBody>
                  <a:tcPr/>
                </a:tc>
                <a:tc>
                  <a:txBody>
                    <a:bodyPr/>
                    <a:lstStyle/>
                    <a:p>
                      <a:pPr algn="r"/>
                      <a:r>
                        <a:rPr lang="en-US" sz="1200" dirty="0" smtClean="0"/>
                        <a:t>10%</a:t>
                      </a:r>
                      <a:endParaRPr lang="en-US" sz="1200" dirty="0"/>
                    </a:p>
                  </a:txBody>
                  <a:tcPr/>
                </a:tc>
              </a:tr>
              <a:tr h="355600">
                <a:tc>
                  <a:txBody>
                    <a:bodyPr/>
                    <a:lstStyle/>
                    <a:p>
                      <a:r>
                        <a:rPr lang="en-US" sz="1200" dirty="0" smtClean="0"/>
                        <a:t>VSLS</a:t>
                      </a:r>
                      <a:endParaRPr lang="en-US" sz="1200" dirty="0"/>
                    </a:p>
                  </a:txBody>
                  <a:tcPr/>
                </a:tc>
                <a:tc>
                  <a:txBody>
                    <a:bodyPr/>
                    <a:lstStyle/>
                    <a:p>
                      <a:pPr algn="r"/>
                      <a:r>
                        <a:rPr lang="en-US" sz="1200" dirty="0" smtClean="0"/>
                        <a:t>$</a:t>
                      </a:r>
                      <a:r>
                        <a:rPr lang="en-US" sz="1200" baseline="0" dirty="0" smtClean="0"/>
                        <a:t> 419 k</a:t>
                      </a:r>
                      <a:endParaRPr lang="en-US" sz="1200" dirty="0"/>
                    </a:p>
                  </a:txBody>
                  <a:tcPr/>
                </a:tc>
                <a:tc>
                  <a:txBody>
                    <a:bodyPr/>
                    <a:lstStyle/>
                    <a:p>
                      <a:pPr algn="r"/>
                      <a:r>
                        <a:rPr lang="en-US" sz="1200" dirty="0" smtClean="0"/>
                        <a:t>120</a:t>
                      </a:r>
                      <a:endParaRPr lang="en-US" sz="1200" dirty="0"/>
                    </a:p>
                  </a:txBody>
                  <a:tcPr/>
                </a:tc>
                <a:tc>
                  <a:txBody>
                    <a:bodyPr/>
                    <a:lstStyle/>
                    <a:p>
                      <a:pPr algn="r"/>
                      <a:r>
                        <a:rPr lang="en-US" sz="1200" dirty="0" smtClean="0"/>
                        <a:t>15%</a:t>
                      </a:r>
                      <a:endParaRPr lang="en-US" sz="1200" dirty="0"/>
                    </a:p>
                  </a:txBody>
                  <a:tcPr/>
                </a:tc>
                <a:tc>
                  <a:txBody>
                    <a:bodyPr/>
                    <a:lstStyle/>
                    <a:p>
                      <a:pPr algn="r"/>
                      <a:r>
                        <a:rPr lang="en-US" sz="1200" dirty="0" smtClean="0"/>
                        <a:t>4%</a:t>
                      </a:r>
                      <a:endParaRPr lang="en-US" sz="1200" dirty="0"/>
                    </a:p>
                  </a:txBody>
                  <a:tcPr/>
                </a:tc>
              </a:tr>
            </a:tbl>
          </a:graphicData>
        </a:graphic>
      </p:graphicFrame>
      <p:graphicFrame>
        <p:nvGraphicFramePr>
          <p:cNvPr id="5" name="Chart 4"/>
          <p:cNvGraphicFramePr/>
          <p:nvPr/>
        </p:nvGraphicFramePr>
        <p:xfrm>
          <a:off x="5257800" y="1828800"/>
          <a:ext cx="3657600" cy="248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5257800" y="3393281"/>
          <a:ext cx="3657600" cy="1849437"/>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 Short-Term SLA</a:t>
            </a:r>
            <a:endParaRPr lang="en-US" dirty="0"/>
          </a:p>
        </p:txBody>
      </p:sp>
      <p:pic>
        <p:nvPicPr>
          <p:cNvPr id="68610" name="Picture 2" descr="C:\Users\smyser\Downloads\DS_Short_Term_SLA_process(2).jpg"/>
          <p:cNvPicPr>
            <a:picLocks noChangeAspect="1" noChangeArrowheads="1"/>
          </p:cNvPicPr>
          <p:nvPr/>
        </p:nvPicPr>
        <p:blipFill>
          <a:blip r:embed="rId3"/>
          <a:srcRect b="11511"/>
          <a:stretch>
            <a:fillRect/>
          </a:stretch>
        </p:blipFill>
        <p:spPr bwMode="auto">
          <a:xfrm>
            <a:off x="511492" y="1175385"/>
            <a:ext cx="7260908" cy="4920615"/>
          </a:xfrm>
          <a:prstGeom prst="rect">
            <a:avLst/>
          </a:prstGeom>
          <a:noFill/>
        </p:spPr>
      </p:pic>
      <p:sp>
        <p:nvSpPr>
          <p:cNvPr id="4" name="TextBox 3"/>
          <p:cNvSpPr txBox="1"/>
          <p:nvPr/>
        </p:nvSpPr>
        <p:spPr>
          <a:xfrm>
            <a:off x="7162800" y="1447800"/>
            <a:ext cx="1676400" cy="5078313"/>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Client negotiates work to be done with the TL.  Establishes cost object to bill.  </a:t>
            </a:r>
          </a:p>
          <a:p>
            <a:endParaRPr lang="en-US" sz="1200" dirty="0" smtClean="0">
              <a:latin typeface="+mj-lt"/>
            </a:endParaRPr>
          </a:p>
          <a:p>
            <a:r>
              <a:rPr lang="en-US" sz="1200" dirty="0" smtClean="0">
                <a:latin typeface="+mj-lt"/>
              </a:rPr>
              <a:t>Work is tracked in RT.   Consultant updates ticket with total hours and notifies the TL that work is done.</a:t>
            </a:r>
          </a:p>
          <a:p>
            <a:endParaRPr lang="en-US" sz="1200" dirty="0" smtClean="0">
              <a:latin typeface="+mj-lt"/>
            </a:endParaRPr>
          </a:p>
          <a:p>
            <a:r>
              <a:rPr lang="en-US" sz="1200" dirty="0" smtClean="0">
                <a:latin typeface="+mj-lt"/>
              </a:rPr>
              <a:t>For the list of resolved tickets that month, </a:t>
            </a:r>
            <a:br>
              <a:rPr lang="en-US" sz="1200" dirty="0" smtClean="0">
                <a:latin typeface="+mj-lt"/>
              </a:rPr>
            </a:br>
            <a:r>
              <a:rPr lang="en-US" sz="1200" dirty="0" smtClean="0">
                <a:latin typeface="+mj-lt"/>
              </a:rPr>
              <a:t>TL prepares a Word invoice based on ticket., emails a PDF to client as receipt.  Then exports into JV upload file which goes to Quentin.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Ideas: Short-Term SLAs</a:t>
            </a:r>
            <a:endParaRPr lang="en-US" dirty="0"/>
          </a:p>
        </p:txBody>
      </p:sp>
      <p:pic>
        <p:nvPicPr>
          <p:cNvPr id="68610" name="Picture 2" descr="C:\Users\smyser\Downloads\DS_Short_Term_SLA_process(2).jpg"/>
          <p:cNvPicPr>
            <a:picLocks noChangeAspect="1" noChangeArrowheads="1"/>
          </p:cNvPicPr>
          <p:nvPr/>
        </p:nvPicPr>
        <p:blipFill>
          <a:blip r:embed="rId3"/>
          <a:srcRect b="11511"/>
          <a:stretch>
            <a:fillRect/>
          </a:stretch>
        </p:blipFill>
        <p:spPr bwMode="auto">
          <a:xfrm>
            <a:off x="636746" y="1273498"/>
            <a:ext cx="3630454" cy="2460302"/>
          </a:xfrm>
          <a:prstGeom prst="rect">
            <a:avLst/>
          </a:prstGeom>
          <a:noFill/>
        </p:spPr>
      </p:pic>
      <p:sp>
        <p:nvSpPr>
          <p:cNvPr id="5" name="TextBox 4"/>
          <p:cNvSpPr txBox="1"/>
          <p:nvPr/>
        </p:nvSpPr>
        <p:spPr>
          <a:xfrm>
            <a:off x="4168616" y="1219200"/>
            <a:ext cx="4670584" cy="3416320"/>
          </a:xfrm>
          <a:prstGeom prst="rect">
            <a:avLst/>
          </a:prstGeom>
          <a:noFill/>
        </p:spPr>
        <p:txBody>
          <a:bodyPr wrap="square" rtlCol="0">
            <a:spAutoFit/>
          </a:bodyPr>
          <a:lstStyle/>
          <a:p>
            <a:r>
              <a:rPr lang="en-US" sz="1200" b="1" dirty="0" smtClean="0">
                <a:latin typeface="+mj-lt"/>
              </a:rPr>
              <a:t>Good Points…</a:t>
            </a:r>
          </a:p>
          <a:p>
            <a:endParaRPr lang="en-US" sz="1200" dirty="0" smtClean="0">
              <a:latin typeface="+mj-lt"/>
            </a:endParaRPr>
          </a:p>
          <a:p>
            <a:r>
              <a:rPr lang="en-US" sz="1200" b="1" dirty="0" smtClean="0">
                <a:latin typeface="+mj-lt"/>
              </a:rPr>
              <a:t>But…</a:t>
            </a:r>
          </a:p>
          <a:p>
            <a:endParaRPr lang="en-US" sz="1200" dirty="0" smtClean="0">
              <a:latin typeface="+mj-lt"/>
            </a:endParaRPr>
          </a:p>
          <a:p>
            <a:endParaRPr lang="en-US" sz="1200" dirty="0" smtClean="0">
              <a:latin typeface="+mj-lt"/>
            </a:endParaRPr>
          </a:p>
          <a:p>
            <a:r>
              <a:rPr lang="en-US" sz="1200" b="1" dirty="0" smtClean="0">
                <a:latin typeface="+mj-lt"/>
              </a:rPr>
              <a:t>Possible Improvement Options</a:t>
            </a:r>
            <a:r>
              <a:rPr lang="en-US" sz="1200" dirty="0" smtClean="0">
                <a:latin typeface="+mj-lt"/>
              </a:rPr>
              <a:t/>
            </a:r>
            <a:br>
              <a:rPr lang="en-US" sz="1200" dirty="0" smtClean="0">
                <a:latin typeface="+mj-lt"/>
              </a:rPr>
            </a:br>
            <a:r>
              <a:rPr lang="en-US" sz="1200" dirty="0" smtClean="0">
                <a:latin typeface="+mj-lt"/>
              </a:rPr>
              <a:t>1. </a:t>
            </a:r>
            <a:r>
              <a:rPr lang="en-US" sz="1200" u="sng" dirty="0" smtClean="0">
                <a:latin typeface="+mj-lt"/>
              </a:rPr>
              <a:t>Switch tools</a:t>
            </a:r>
            <a:r>
              <a:rPr lang="en-US" sz="1200" dirty="0" smtClean="0">
                <a:latin typeface="+mj-lt"/>
              </a:rPr>
              <a:t> to the TNSC Billing System for one-time charges.  </a:t>
            </a:r>
            <a:br>
              <a:rPr lang="en-US" sz="1200" dirty="0" smtClean="0">
                <a:latin typeface="+mj-lt"/>
              </a:rPr>
            </a:br>
            <a:r>
              <a:rPr lang="en-US" sz="1200" dirty="0" smtClean="0">
                <a:latin typeface="+mj-lt"/>
              </a:rPr>
              <a:t>Would save work in remembering to generate JV upload files by directly billing through that interface.  Can retain the Word receipt or  use the Service Center’s RT Print Receipt.  </a:t>
            </a:r>
          </a:p>
          <a:p>
            <a:r>
              <a:rPr lang="en-US" sz="1200" dirty="0" smtClean="0">
                <a:latin typeface="+mj-lt"/>
              </a:rPr>
              <a:t>Or,</a:t>
            </a:r>
          </a:p>
          <a:p>
            <a:r>
              <a:rPr lang="en-US" sz="1200" dirty="0" smtClean="0">
                <a:latin typeface="+mj-lt"/>
              </a:rPr>
              <a:t>2. </a:t>
            </a:r>
            <a:r>
              <a:rPr lang="en-US" sz="1200" u="sng" dirty="0" smtClean="0">
                <a:latin typeface="+mj-lt"/>
              </a:rPr>
              <a:t>Switch tools</a:t>
            </a:r>
            <a:r>
              <a:rPr lang="en-US" sz="1200" dirty="0" smtClean="0">
                <a:latin typeface="+mj-lt"/>
              </a:rPr>
              <a:t> to a customized web-form designed to feed the CSS::Billing queue and related processes.  </a:t>
            </a:r>
          </a:p>
          <a:p>
            <a:r>
              <a:rPr lang="en-US" sz="1200" dirty="0" smtClean="0">
                <a:latin typeface="+mj-lt"/>
              </a:rPr>
              <a:t>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 Telephony</a:t>
            </a:r>
            <a:endParaRPr lang="en-US" dirty="0"/>
          </a:p>
        </p:txBody>
      </p:sp>
      <p:pic>
        <p:nvPicPr>
          <p:cNvPr id="71682" name="Picture 2" descr="C:\Users\smyser\Downloads\SD_Telephony_billing.jpg"/>
          <p:cNvPicPr>
            <a:picLocks noChangeAspect="1" noChangeArrowheads="1"/>
          </p:cNvPicPr>
          <p:nvPr/>
        </p:nvPicPr>
        <p:blipFill>
          <a:blip r:embed="rId3"/>
          <a:srcRect b="11538"/>
          <a:stretch>
            <a:fillRect/>
          </a:stretch>
        </p:blipFill>
        <p:spPr bwMode="auto">
          <a:xfrm>
            <a:off x="627697" y="1188694"/>
            <a:ext cx="7220903" cy="4907306"/>
          </a:xfrm>
          <a:prstGeom prst="rect">
            <a:avLst/>
          </a:prstGeom>
          <a:noFill/>
        </p:spPr>
      </p:pic>
      <p:sp>
        <p:nvSpPr>
          <p:cNvPr id="4" name="TextBox 3"/>
          <p:cNvSpPr txBox="1"/>
          <p:nvPr/>
        </p:nvSpPr>
        <p:spPr>
          <a:xfrm>
            <a:off x="7162800" y="1447800"/>
            <a:ext cx="1676400" cy="4708981"/>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Telephone CSRs track order requests in RT</a:t>
            </a:r>
          </a:p>
          <a:p>
            <a:endParaRPr lang="en-US" sz="1200" dirty="0" smtClean="0">
              <a:latin typeface="+mj-lt"/>
            </a:endParaRPr>
          </a:p>
          <a:p>
            <a:r>
              <a:rPr lang="en-US" sz="1200" dirty="0" smtClean="0">
                <a:latin typeface="+mj-lt"/>
              </a:rPr>
              <a:t>Service orders and billing are done in the TNSC Billing System, which enters SAP directly</a:t>
            </a:r>
          </a:p>
          <a:p>
            <a:endParaRPr lang="en-US" sz="1200" dirty="0" smtClean="0">
              <a:latin typeface="+mj-lt"/>
            </a:endParaRPr>
          </a:p>
          <a:p>
            <a:r>
              <a:rPr lang="en-US" sz="1200" b="1" dirty="0" smtClean="0">
                <a:latin typeface="+mj-lt"/>
              </a:rPr>
              <a:t>NOTE: </a:t>
            </a:r>
            <a:r>
              <a:rPr lang="en-US" sz="1200" dirty="0" smtClean="0">
                <a:latin typeface="+mj-lt"/>
              </a:rPr>
              <a:t>Studying Telephony billing was not in scope, but their use of TNSC Billing System resonated with OIS’ use of the same system as discovered in our interviews.</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sz="2800" dirty="0" smtClean="0"/>
              <a:t>Temperature check with Finance</a:t>
            </a:r>
          </a:p>
          <a:p>
            <a:endParaRPr lang="en-US" sz="2800" dirty="0" smtClean="0"/>
          </a:p>
          <a:p>
            <a:r>
              <a:rPr lang="en-US" sz="2800" dirty="0" smtClean="0"/>
              <a:t>Identify Quick Wins in the current environment and </a:t>
            </a:r>
            <a:r>
              <a:rPr lang="en-US" sz="2800" i="1" dirty="0" smtClean="0"/>
              <a:t>kaizen</a:t>
            </a:r>
            <a:r>
              <a:rPr lang="en-US" sz="2800" dirty="0" smtClean="0"/>
              <a:t> them.</a:t>
            </a:r>
          </a:p>
          <a:p>
            <a:endParaRPr lang="en-US" sz="2800" dirty="0" smtClean="0"/>
          </a:p>
          <a:p>
            <a:r>
              <a:rPr lang="en-US" sz="2800" dirty="0" smtClean="0"/>
              <a:t>More research… </a:t>
            </a:r>
          </a:p>
          <a:p>
            <a:r>
              <a:rPr lang="en-US" sz="2800" dirty="0" smtClean="0"/>
              <a:t>Pursue SAP-billing as Facilities does it.</a:t>
            </a:r>
          </a:p>
          <a:p>
            <a:endParaRPr lang="en-US" sz="2800" dirty="0" smtClean="0"/>
          </a:p>
          <a:p>
            <a:r>
              <a:rPr lang="en-US" sz="2800" dirty="0" smtClean="0"/>
              <a:t>Define some alternative solution spaces; </a:t>
            </a:r>
            <a:br>
              <a:rPr lang="en-US" sz="2800" dirty="0" smtClean="0"/>
            </a:br>
            <a:r>
              <a:rPr lang="en-US" sz="2800" dirty="0" smtClean="0"/>
              <a:t>prototype </a:t>
            </a:r>
            <a:r>
              <a:rPr lang="en-US" sz="2800" dirty="0" err="1" smtClean="0"/>
              <a:t>proposable</a:t>
            </a:r>
            <a:r>
              <a:rPr lang="en-US" sz="2800" dirty="0" smtClean="0"/>
              <a:t> alternatives.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Appendix of Artifacts</a:t>
            </a:r>
            <a:endParaRPr lang="en-US" dirty="0"/>
          </a:p>
        </p:txBody>
      </p:sp>
      <p:sp>
        <p:nvSpPr>
          <p:cNvPr id="5" name="Content Placeholder 2"/>
          <p:cNvSpPr txBox="1">
            <a:spLocks/>
          </p:cNvSpPr>
          <p:nvPr/>
        </p:nvSpPr>
        <p:spPr bwMode="auto">
          <a:xfrm>
            <a:off x="685800" y="1371600"/>
            <a:ext cx="8229600" cy="475456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buClr>
                <a:srgbClr val="7F7F7F"/>
              </a:buClr>
              <a:buSzPct val="75000"/>
            </a:pPr>
            <a:r>
              <a:rPr lang="en-US" sz="2200" b="1" dirty="0" smtClean="0">
                <a:latin typeface="+mn-lt"/>
                <a:cs typeface="ＭＳ Ｐゴシック" pitchFamily="-65" charset="-128"/>
              </a:rPr>
              <a:t>On the slides that follow:</a:t>
            </a:r>
            <a:br>
              <a:rPr lang="en-US" sz="2200" b="1" dirty="0" smtClean="0">
                <a:latin typeface="+mn-lt"/>
                <a:cs typeface="ＭＳ Ｐゴシック" pitchFamily="-65" charset="-128"/>
              </a:rPr>
            </a:br>
            <a:r>
              <a:rPr lang="en-US" sz="2200" b="1" dirty="0" smtClean="0">
                <a:latin typeface="+mn-lt"/>
                <a:cs typeface="ＭＳ Ｐゴシック" pitchFamily="-65" charset="-128"/>
              </a:rPr>
              <a:t>PMATS entry screen</a:t>
            </a:r>
            <a:br>
              <a:rPr lang="en-US" sz="2200" b="1" dirty="0" smtClean="0">
                <a:latin typeface="+mn-lt"/>
                <a:cs typeface="ＭＳ Ｐゴシック" pitchFamily="-65" charset="-128"/>
              </a:rPr>
            </a:br>
            <a:r>
              <a:rPr lang="en-US" sz="2200" b="1" dirty="0" smtClean="0">
                <a:latin typeface="+mn-lt"/>
                <a:cs typeface="ＭＳ Ｐゴシック" pitchFamily="-65" charset="-128"/>
              </a:rPr>
              <a:t>PMATS receipt</a:t>
            </a:r>
            <a:br>
              <a:rPr lang="en-US" sz="2200" b="1" dirty="0" smtClean="0">
                <a:latin typeface="+mn-lt"/>
                <a:cs typeface="ＭＳ Ｐゴシック" pitchFamily="-65" charset="-128"/>
              </a:rPr>
            </a:br>
            <a:r>
              <a:rPr lang="en-US" sz="2200" b="1" dirty="0" smtClean="0">
                <a:latin typeface="+mn-lt"/>
                <a:cs typeface="ＭＳ Ｐゴシック" pitchFamily="-65" charset="-128"/>
              </a:rPr>
              <a:t>TNSC Billing system screen shots</a:t>
            </a:r>
            <a:br>
              <a:rPr lang="en-US" sz="2200" b="1" dirty="0" smtClean="0">
                <a:latin typeface="+mn-lt"/>
                <a:cs typeface="ＭＳ Ｐゴシック" pitchFamily="-65" charset="-128"/>
              </a:rPr>
            </a:br>
            <a:r>
              <a:rPr lang="en-US" sz="2200" b="1" dirty="0" smtClean="0">
                <a:latin typeface="+mn-lt"/>
                <a:cs typeface="ＭＳ Ｐゴシック" pitchFamily="-65" charset="-128"/>
              </a:rPr>
              <a:t>DCAD Project invoice </a:t>
            </a:r>
            <a:br>
              <a:rPr lang="en-US" sz="2200" b="1" dirty="0" smtClean="0">
                <a:latin typeface="+mn-lt"/>
                <a:cs typeface="ＭＳ Ｐゴシック" pitchFamily="-65" charset="-128"/>
              </a:rPr>
            </a:br>
            <a:r>
              <a:rPr lang="en-US" sz="2200" b="1" dirty="0" smtClean="0">
                <a:latin typeface="+mn-lt"/>
                <a:cs typeface="ＭＳ Ｐゴシック" pitchFamily="-65" charset="-128"/>
              </a:rPr>
              <a:t>DS </a:t>
            </a:r>
            <a:r>
              <a:rPr lang="en-US" sz="2200" b="1" dirty="0" err="1" smtClean="0">
                <a:latin typeface="+mn-lt"/>
                <a:cs typeface="ＭＳ Ｐゴシック" pitchFamily="-65" charset="-128"/>
              </a:rPr>
              <a:t>OnCall</a:t>
            </a:r>
            <a:r>
              <a:rPr lang="en-US" sz="2200" b="1" dirty="0" smtClean="0">
                <a:latin typeface="+mn-lt"/>
                <a:cs typeface="ＭＳ Ｐゴシック" pitchFamily="-65" charset="-128"/>
              </a:rPr>
              <a:t> SLA invoice</a:t>
            </a:r>
            <a:br>
              <a:rPr lang="en-US" sz="2200" b="1" dirty="0" smtClean="0">
                <a:latin typeface="+mn-lt"/>
                <a:cs typeface="ＭＳ Ｐゴシック" pitchFamily="-65" charset="-128"/>
              </a:rPr>
            </a:br>
            <a:r>
              <a:rPr lang="en-US" sz="2200" b="1" dirty="0" smtClean="0">
                <a:latin typeface="+mn-lt"/>
                <a:cs typeface="ＭＳ Ｐゴシック" pitchFamily="-65" charset="-128"/>
              </a:rPr>
              <a:t>DS </a:t>
            </a:r>
            <a:r>
              <a:rPr lang="en-US" sz="2200" b="1" dirty="0" err="1" smtClean="0">
                <a:latin typeface="+mn-lt"/>
                <a:cs typeface="ＭＳ Ｐゴシック" pitchFamily="-65" charset="-128"/>
              </a:rPr>
              <a:t>OnCall</a:t>
            </a:r>
            <a:r>
              <a:rPr lang="en-US" sz="2200" b="1" dirty="0" smtClean="0">
                <a:latin typeface="+mn-lt"/>
                <a:cs typeface="ＭＳ Ｐゴシック" pitchFamily="-65" charset="-128"/>
              </a:rPr>
              <a:t> SLA JV Upload file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PMATS entry screen</a:t>
            </a:r>
            <a:endParaRPr lang="en-US" dirty="0"/>
          </a:p>
        </p:txBody>
      </p:sp>
      <p:sp>
        <p:nvSpPr>
          <p:cNvPr id="5" name="TextBox 4"/>
          <p:cNvSpPr txBox="1"/>
          <p:nvPr/>
        </p:nvSpPr>
        <p:spPr>
          <a:xfrm>
            <a:off x="7162800" y="1447800"/>
            <a:ext cx="1676400" cy="1384995"/>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pic>
        <p:nvPicPr>
          <p:cNvPr id="82946" name="Picture 2" descr="C:\projects\billing\PmatsCapture.gif"/>
          <p:cNvPicPr>
            <a:picLocks noChangeAspect="1" noChangeArrowheads="1"/>
          </p:cNvPicPr>
          <p:nvPr/>
        </p:nvPicPr>
        <p:blipFill>
          <a:blip r:embed="rId3"/>
          <a:srcRect/>
          <a:stretch>
            <a:fillRect/>
          </a:stretch>
        </p:blipFill>
        <p:spPr bwMode="auto">
          <a:xfrm>
            <a:off x="735330" y="1295400"/>
            <a:ext cx="5817870" cy="4451985"/>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PMATS receipt</a:t>
            </a:r>
            <a:endParaRPr lang="en-US" dirty="0"/>
          </a:p>
        </p:txBody>
      </p:sp>
      <p:sp>
        <p:nvSpPr>
          <p:cNvPr id="5" name="TextBox 4"/>
          <p:cNvSpPr txBox="1"/>
          <p:nvPr/>
        </p:nvSpPr>
        <p:spPr>
          <a:xfrm>
            <a:off x="7391400" y="1447800"/>
            <a:ext cx="1676400" cy="4524315"/>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Printed from PMATS to PDF format.</a:t>
            </a:r>
          </a:p>
          <a:p>
            <a:endParaRPr lang="en-US" sz="1200" dirty="0" smtClean="0">
              <a:latin typeface="+mj-lt"/>
            </a:endParaRPr>
          </a:p>
          <a:p>
            <a:r>
              <a:rPr lang="en-US" sz="1200" dirty="0" smtClean="0">
                <a:latin typeface="+mj-lt"/>
              </a:rPr>
              <a:t>Attached to RT Ticket for future reference.</a:t>
            </a:r>
          </a:p>
          <a:p>
            <a:endParaRPr lang="en-US" sz="1200" dirty="0" smtClean="0">
              <a:latin typeface="+mj-lt"/>
            </a:endParaRPr>
          </a:p>
          <a:p>
            <a:r>
              <a:rPr lang="en-US" sz="1200" dirty="0" smtClean="0">
                <a:latin typeface="+mj-lt"/>
              </a:rPr>
              <a:t>Emailed to client as part of invitation to claim their computer.</a:t>
            </a:r>
          </a:p>
          <a:p>
            <a:endParaRPr lang="en-US" sz="1200" dirty="0" smtClean="0">
              <a:latin typeface="+mj-lt"/>
            </a:endParaRPr>
          </a:p>
          <a:p>
            <a:r>
              <a:rPr lang="en-US" sz="1200" dirty="0" smtClean="0">
                <a:latin typeface="+mj-lt"/>
              </a:rPr>
              <a:t>DLC financial people  like to see the breakdown into parts, labor, and delivery to know exactly what they are paying for.</a:t>
            </a:r>
          </a:p>
          <a:p>
            <a:r>
              <a:rPr lang="en-US" sz="1200" dirty="0" smtClean="0">
                <a:latin typeface="+mj-lt"/>
              </a:rPr>
              <a:t>  </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pic>
        <p:nvPicPr>
          <p:cNvPr id="83972" name="Picture 4"/>
          <p:cNvPicPr>
            <a:picLocks noChangeAspect="1" noChangeArrowheads="1"/>
          </p:cNvPicPr>
          <p:nvPr/>
        </p:nvPicPr>
        <p:blipFill>
          <a:blip r:embed="rId3"/>
          <a:srcRect/>
          <a:stretch>
            <a:fillRect/>
          </a:stretch>
        </p:blipFill>
        <p:spPr bwMode="auto">
          <a:xfrm>
            <a:off x="457200" y="1249680"/>
            <a:ext cx="6865620" cy="438912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TNSC Billing System</a:t>
            </a:r>
            <a:endParaRPr lang="en-US" dirty="0"/>
          </a:p>
        </p:txBody>
      </p:sp>
      <p:sp>
        <p:nvSpPr>
          <p:cNvPr id="5" name="TextBox 4"/>
          <p:cNvSpPr txBox="1"/>
          <p:nvPr/>
        </p:nvSpPr>
        <p:spPr>
          <a:xfrm>
            <a:off x="7162800" y="1219200"/>
            <a:ext cx="1676400" cy="6370975"/>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Very simple screens.</a:t>
            </a:r>
          </a:p>
          <a:p>
            <a:r>
              <a:rPr lang="en-US" sz="1200" dirty="0" smtClean="0">
                <a:latin typeface="+mj-lt"/>
              </a:rPr>
              <a:t>“Case No.” goes to DTR.</a:t>
            </a:r>
          </a:p>
          <a:p>
            <a:r>
              <a:rPr lang="en-US" sz="1200" dirty="0" smtClean="0">
                <a:latin typeface="+mj-lt"/>
              </a:rPr>
              <a:t>Charges are queued up until about the 25</a:t>
            </a:r>
            <a:r>
              <a:rPr lang="en-US" sz="1200" baseline="30000" dirty="0" smtClean="0">
                <a:latin typeface="+mj-lt"/>
              </a:rPr>
              <a:t>th</a:t>
            </a:r>
            <a:r>
              <a:rPr lang="en-US" sz="1200" dirty="0" smtClean="0">
                <a:latin typeface="+mj-lt"/>
              </a:rPr>
              <a:t> of the month then they book automatically.  </a:t>
            </a:r>
          </a:p>
          <a:p>
            <a:endParaRPr lang="en-US" sz="1200" dirty="0" smtClean="0">
              <a:latin typeface="+mj-lt"/>
            </a:endParaRPr>
          </a:p>
          <a:p>
            <a:r>
              <a:rPr lang="en-US" sz="1200" dirty="0" smtClean="0">
                <a:latin typeface="+mj-lt"/>
              </a:rPr>
              <a:t>OIS uses TNSC BS for jack install </a:t>
            </a:r>
            <a:r>
              <a:rPr lang="en-US" sz="1200" dirty="0" err="1" smtClean="0">
                <a:latin typeface="+mj-lt"/>
              </a:rPr>
              <a:t>projecs</a:t>
            </a:r>
            <a:r>
              <a:rPr lang="en-US" sz="1200" dirty="0" smtClean="0">
                <a:latin typeface="+mj-lt"/>
              </a:rPr>
              <a:t>, </a:t>
            </a:r>
            <a:br>
              <a:rPr lang="en-US" sz="1200" dirty="0" smtClean="0">
                <a:latin typeface="+mj-lt"/>
              </a:rPr>
            </a:br>
            <a:r>
              <a:rPr lang="en-US" sz="1200" dirty="0" smtClean="0">
                <a:latin typeface="+mj-lt"/>
              </a:rPr>
              <a:t>annual ACD licenses.</a:t>
            </a:r>
          </a:p>
          <a:p>
            <a:endParaRPr lang="en-US" sz="1200" dirty="0" smtClean="0">
              <a:latin typeface="+mj-lt"/>
            </a:endParaRPr>
          </a:p>
          <a:p>
            <a:r>
              <a:rPr lang="en-US" sz="1200" dirty="0" smtClean="0">
                <a:latin typeface="+mj-lt"/>
              </a:rPr>
              <a:t>Jana can customize a CSS-specific version to show only our “equipment”</a:t>
            </a:r>
          </a:p>
          <a:p>
            <a:endParaRPr lang="en-US" sz="1200" dirty="0" smtClean="0">
              <a:latin typeface="+mj-lt"/>
            </a:endParaRPr>
          </a:p>
          <a:p>
            <a:r>
              <a:rPr lang="en-US" sz="1200" dirty="0" smtClean="0">
                <a:latin typeface="+mj-lt"/>
              </a:rPr>
              <a:t>* </a:t>
            </a:r>
            <a:r>
              <a:rPr lang="en-US" sz="1200" dirty="0" err="1" smtClean="0">
                <a:latin typeface="+mj-lt"/>
              </a:rPr>
              <a:t>NonPhone</a:t>
            </a:r>
            <a:r>
              <a:rPr lang="en-US" sz="1200" dirty="0" smtClean="0">
                <a:latin typeface="+mj-lt"/>
              </a:rPr>
              <a:t> Equipment for Recurring Charges</a:t>
            </a:r>
          </a:p>
          <a:p>
            <a:endParaRPr lang="en-US" sz="1200" dirty="0" smtClean="0">
              <a:latin typeface="+mj-lt"/>
            </a:endParaRPr>
          </a:p>
          <a:p>
            <a:r>
              <a:rPr lang="en-US" sz="1200" dirty="0" smtClean="0">
                <a:latin typeface="+mj-lt"/>
              </a:rPr>
              <a:t>* OCC for One-time Charges</a:t>
            </a:r>
          </a:p>
          <a:p>
            <a:endParaRPr lang="en-US" sz="1200" dirty="0" smtClean="0">
              <a:latin typeface="+mj-lt"/>
            </a:endParaRPr>
          </a:p>
          <a:p>
            <a:r>
              <a:rPr lang="en-US" sz="1200" dirty="0" smtClean="0">
                <a:latin typeface="+mj-lt"/>
              </a:rPr>
              <a:t>* Debit Collection for entering a charge into a specific month in the past. (“back billing”)</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pic>
        <p:nvPicPr>
          <p:cNvPr id="84994" name="Picture 2" descr="C:\projects\billing\TNSC BS screens Add nonPhone Equipment.bmp"/>
          <p:cNvPicPr>
            <a:picLocks noChangeAspect="1" noChangeArrowheads="1"/>
          </p:cNvPicPr>
          <p:nvPr/>
        </p:nvPicPr>
        <p:blipFill>
          <a:blip r:embed="rId3"/>
          <a:srcRect/>
          <a:stretch>
            <a:fillRect/>
          </a:stretch>
        </p:blipFill>
        <p:spPr bwMode="auto">
          <a:xfrm>
            <a:off x="457200" y="1219201"/>
            <a:ext cx="3039904" cy="2860358"/>
          </a:xfrm>
          <a:prstGeom prst="rect">
            <a:avLst/>
          </a:prstGeom>
          <a:noFill/>
        </p:spPr>
      </p:pic>
      <p:pic>
        <p:nvPicPr>
          <p:cNvPr id="84995" name="Picture 3" descr="C:\projects\billing\TNSC BS screens NonPhone OCC.bmp"/>
          <p:cNvPicPr>
            <a:picLocks noChangeAspect="1" noChangeArrowheads="1"/>
          </p:cNvPicPr>
          <p:nvPr/>
        </p:nvPicPr>
        <p:blipFill>
          <a:blip r:embed="rId4"/>
          <a:srcRect/>
          <a:stretch>
            <a:fillRect/>
          </a:stretch>
        </p:blipFill>
        <p:spPr bwMode="auto">
          <a:xfrm>
            <a:off x="3929062" y="1219201"/>
            <a:ext cx="3002756" cy="2860358"/>
          </a:xfrm>
          <a:prstGeom prst="rect">
            <a:avLst/>
          </a:prstGeom>
          <a:noFill/>
        </p:spPr>
      </p:pic>
      <p:pic>
        <p:nvPicPr>
          <p:cNvPr id="84996" name="Picture 4" descr="C:\projects\billing\TNSC BS screens Debit Collection.bmp"/>
          <p:cNvPicPr>
            <a:picLocks noChangeAspect="1" noChangeArrowheads="1"/>
          </p:cNvPicPr>
          <p:nvPr/>
        </p:nvPicPr>
        <p:blipFill>
          <a:blip r:embed="rId5"/>
          <a:srcRect/>
          <a:stretch>
            <a:fillRect/>
          </a:stretch>
        </p:blipFill>
        <p:spPr bwMode="auto">
          <a:xfrm>
            <a:off x="1219200" y="2971800"/>
            <a:ext cx="4067175" cy="3220403"/>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DCAD Project Invoice</a:t>
            </a:r>
            <a:endParaRPr lang="en-US" dirty="0"/>
          </a:p>
        </p:txBody>
      </p:sp>
      <p:sp>
        <p:nvSpPr>
          <p:cNvPr id="5" name="TextBox 4"/>
          <p:cNvSpPr txBox="1"/>
          <p:nvPr/>
        </p:nvSpPr>
        <p:spPr>
          <a:xfrm>
            <a:off x="7162800" y="1219200"/>
            <a:ext cx="1676400" cy="6370975"/>
          </a:xfrm>
          <a:prstGeom prst="rect">
            <a:avLst/>
          </a:prstGeom>
          <a:noFill/>
        </p:spPr>
        <p:txBody>
          <a:bodyPr wrap="square" rtlCol="0">
            <a:spAutoFit/>
          </a:bodyPr>
          <a:lstStyle/>
          <a:p>
            <a:r>
              <a:rPr lang="en-US" sz="1200" b="1" dirty="0" smtClean="0">
                <a:latin typeface="+mj-lt"/>
              </a:rPr>
              <a:t>Highlights</a:t>
            </a:r>
          </a:p>
          <a:p>
            <a:r>
              <a:rPr lang="en-US" sz="1200" dirty="0" smtClean="0">
                <a:latin typeface="+mj-lt"/>
              </a:rPr>
              <a:t>Very simple screens.</a:t>
            </a:r>
          </a:p>
          <a:p>
            <a:r>
              <a:rPr lang="en-US" sz="1200" dirty="0" smtClean="0">
                <a:latin typeface="+mj-lt"/>
              </a:rPr>
              <a:t>“Case No.” goes to DTR.</a:t>
            </a:r>
          </a:p>
          <a:p>
            <a:r>
              <a:rPr lang="en-US" sz="1200" dirty="0" smtClean="0">
                <a:latin typeface="+mj-lt"/>
              </a:rPr>
              <a:t>Charges are queued up until about the 25</a:t>
            </a:r>
            <a:r>
              <a:rPr lang="en-US" sz="1200" baseline="30000" dirty="0" smtClean="0">
                <a:latin typeface="+mj-lt"/>
              </a:rPr>
              <a:t>th</a:t>
            </a:r>
            <a:r>
              <a:rPr lang="en-US" sz="1200" dirty="0" smtClean="0">
                <a:latin typeface="+mj-lt"/>
              </a:rPr>
              <a:t> of the month then they book automatically.  </a:t>
            </a:r>
          </a:p>
          <a:p>
            <a:endParaRPr lang="en-US" sz="1200" dirty="0" smtClean="0">
              <a:latin typeface="+mj-lt"/>
            </a:endParaRPr>
          </a:p>
          <a:p>
            <a:r>
              <a:rPr lang="en-US" sz="1200" dirty="0" smtClean="0">
                <a:latin typeface="+mj-lt"/>
              </a:rPr>
              <a:t>OIS uses TNSC BS for jack install </a:t>
            </a:r>
            <a:r>
              <a:rPr lang="en-US" sz="1200" dirty="0" err="1" smtClean="0">
                <a:latin typeface="+mj-lt"/>
              </a:rPr>
              <a:t>projecs</a:t>
            </a:r>
            <a:r>
              <a:rPr lang="en-US" sz="1200" dirty="0" smtClean="0">
                <a:latin typeface="+mj-lt"/>
              </a:rPr>
              <a:t>, </a:t>
            </a:r>
            <a:br>
              <a:rPr lang="en-US" sz="1200" dirty="0" smtClean="0">
                <a:latin typeface="+mj-lt"/>
              </a:rPr>
            </a:br>
            <a:r>
              <a:rPr lang="en-US" sz="1200" dirty="0" smtClean="0">
                <a:latin typeface="+mj-lt"/>
              </a:rPr>
              <a:t>annual ACD licenses.</a:t>
            </a:r>
          </a:p>
          <a:p>
            <a:endParaRPr lang="en-US" sz="1200" dirty="0" smtClean="0">
              <a:latin typeface="+mj-lt"/>
            </a:endParaRPr>
          </a:p>
          <a:p>
            <a:r>
              <a:rPr lang="en-US" sz="1200" dirty="0" smtClean="0">
                <a:latin typeface="+mj-lt"/>
              </a:rPr>
              <a:t>Jana can customize a CSS-specific version to show only our “equipment”</a:t>
            </a:r>
          </a:p>
          <a:p>
            <a:endParaRPr lang="en-US" sz="1200" dirty="0" smtClean="0">
              <a:latin typeface="+mj-lt"/>
            </a:endParaRPr>
          </a:p>
          <a:p>
            <a:r>
              <a:rPr lang="en-US" sz="1200" dirty="0" smtClean="0">
                <a:latin typeface="+mj-lt"/>
              </a:rPr>
              <a:t>* </a:t>
            </a:r>
            <a:r>
              <a:rPr lang="en-US" sz="1200" dirty="0" err="1" smtClean="0">
                <a:latin typeface="+mj-lt"/>
              </a:rPr>
              <a:t>NonPhone</a:t>
            </a:r>
            <a:r>
              <a:rPr lang="en-US" sz="1200" dirty="0" smtClean="0">
                <a:latin typeface="+mj-lt"/>
              </a:rPr>
              <a:t> Equipment for Recurring Charges</a:t>
            </a:r>
          </a:p>
          <a:p>
            <a:endParaRPr lang="en-US" sz="1200" dirty="0" smtClean="0">
              <a:latin typeface="+mj-lt"/>
            </a:endParaRPr>
          </a:p>
          <a:p>
            <a:r>
              <a:rPr lang="en-US" sz="1200" dirty="0" smtClean="0">
                <a:latin typeface="+mj-lt"/>
              </a:rPr>
              <a:t>* OCC for One-time Charges</a:t>
            </a:r>
          </a:p>
          <a:p>
            <a:endParaRPr lang="en-US" sz="1200" dirty="0" smtClean="0">
              <a:latin typeface="+mj-lt"/>
            </a:endParaRPr>
          </a:p>
          <a:p>
            <a:r>
              <a:rPr lang="en-US" sz="1200" dirty="0" smtClean="0">
                <a:latin typeface="+mj-lt"/>
              </a:rPr>
              <a:t>* Debit Collection for entering a charge into a specific month in the past. (“back billing”)</a:t>
            </a: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sz="1200" dirty="0"/>
          </a:p>
        </p:txBody>
      </p:sp>
      <p:graphicFrame>
        <p:nvGraphicFramePr>
          <p:cNvPr id="2050" name="Object 2"/>
          <p:cNvGraphicFramePr>
            <a:graphicFrameLocks noChangeAspect="1"/>
          </p:cNvGraphicFramePr>
          <p:nvPr/>
        </p:nvGraphicFramePr>
        <p:xfrm>
          <a:off x="457200" y="1090613"/>
          <a:ext cx="4917596" cy="6118562"/>
        </p:xfrm>
        <a:graphic>
          <a:graphicData uri="http://schemas.openxmlformats.org/presentationml/2006/ole">
            <p:oleObj spid="_x0000_s2050" name="Acrobat Document" r:id="rId4" imgW="5829199" imgH="7543800" progId="AcroExch.Document.7">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 MDS On-Call SLA Invoice</a:t>
            </a:r>
            <a:endParaRPr lang="en-US" dirty="0"/>
          </a:p>
        </p:txBody>
      </p:sp>
      <p:sp>
        <p:nvSpPr>
          <p:cNvPr id="5" name="TextBox 4"/>
          <p:cNvSpPr txBox="1"/>
          <p:nvPr/>
        </p:nvSpPr>
        <p:spPr>
          <a:xfrm>
            <a:off x="7162800" y="1219200"/>
            <a:ext cx="1676400" cy="5078313"/>
          </a:xfrm>
          <a:prstGeom prst="rect">
            <a:avLst/>
          </a:prstGeom>
          <a:noFill/>
        </p:spPr>
        <p:txBody>
          <a:bodyPr wrap="square" rtlCol="0">
            <a:spAutoFit/>
          </a:bodyPr>
          <a:lstStyle/>
          <a:p>
            <a:r>
              <a:rPr lang="en-US" sz="1200" b="1" dirty="0" smtClean="0">
                <a:latin typeface="+mj-lt"/>
              </a:rPr>
              <a:t>Highlights</a:t>
            </a:r>
          </a:p>
          <a:p>
            <a:endParaRPr lang="en-US" sz="1200" dirty="0" smtClean="0">
              <a:latin typeface="+mj-lt"/>
            </a:endParaRPr>
          </a:p>
          <a:p>
            <a:r>
              <a:rPr lang="en-US" sz="1200" dirty="0" smtClean="0">
                <a:latin typeface="+mj-lt"/>
              </a:rPr>
              <a:t>Hans Dietrich would get the hours consumed by the job from the RT ticket the consultant tracked it in,</a:t>
            </a:r>
          </a:p>
          <a:p>
            <a:r>
              <a:rPr lang="en-US" sz="1200" dirty="0" smtClean="0">
                <a:latin typeface="+mj-lt"/>
              </a:rPr>
              <a:t>Then open this attractive word file and fill in the details and mail the file to the client,</a:t>
            </a:r>
          </a:p>
          <a:p>
            <a:r>
              <a:rPr lang="en-US" sz="1200" dirty="0" smtClean="0">
                <a:latin typeface="+mj-lt"/>
              </a:rPr>
              <a:t>Then when he had accumulated a few to do, Hans would generate a JV upload file of the tickets that were waiting to be billed.</a:t>
            </a:r>
          </a:p>
          <a:p>
            <a:endParaRPr lang="en-US" sz="1200" dirty="0" smtClean="0">
              <a:latin typeface="+mj-lt"/>
            </a:endParaRPr>
          </a:p>
          <a:p>
            <a:r>
              <a:rPr lang="en-US" sz="1200" dirty="0" smtClean="0">
                <a:latin typeface="+mj-lt"/>
              </a:rPr>
              <a:t>Hans’ desire was to get the client details from a central list, fill in the text to get the total, and press a button to email it and bill it, more or less all at once.</a:t>
            </a:r>
            <a:endParaRPr lang="en-US" sz="1200" dirty="0"/>
          </a:p>
        </p:txBody>
      </p:sp>
      <p:graphicFrame>
        <p:nvGraphicFramePr>
          <p:cNvPr id="3075" name="Object 3"/>
          <p:cNvGraphicFramePr>
            <a:graphicFrameLocks noChangeAspect="1"/>
          </p:cNvGraphicFramePr>
          <p:nvPr/>
        </p:nvGraphicFramePr>
        <p:xfrm>
          <a:off x="457200" y="1090612"/>
          <a:ext cx="4451702" cy="5767387"/>
        </p:xfrm>
        <a:graphic>
          <a:graphicData uri="http://schemas.openxmlformats.org/presentationml/2006/ole">
            <p:oleObj spid="_x0000_s3075" name="Acrobat Document" r:id="rId4" imgW="5829199" imgH="7543800" progId="AcroExch.Document.7">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ln>
            <a:solidFill>
              <a:srgbClr val="D9D9D9"/>
            </a:solidFill>
            <a:miter lim="800000"/>
            <a:headEnd/>
            <a:tailEnd/>
          </a:ln>
        </p:spPr>
        <p:txBody>
          <a:bodyPr>
            <a:normAutofit/>
          </a:bodyPr>
          <a:lstStyle/>
          <a:p>
            <a:r>
              <a:rPr lang="en-US" dirty="0" smtClean="0">
                <a:ea typeface="ＭＳ Ｐゴシック" pitchFamily="34" charset="-128"/>
              </a:rPr>
              <a:t>From Client Interviews …</a:t>
            </a:r>
          </a:p>
        </p:txBody>
      </p:sp>
      <p:sp>
        <p:nvSpPr>
          <p:cNvPr id="14339" name="Content Placeholder 2"/>
          <p:cNvSpPr>
            <a:spLocks noGrp="1"/>
          </p:cNvSpPr>
          <p:nvPr>
            <p:ph idx="1"/>
          </p:nvPr>
        </p:nvSpPr>
        <p:spPr bwMode="auto">
          <a:xfrm>
            <a:off x="457200" y="1371600"/>
            <a:ext cx="8229600" cy="4754563"/>
          </a:xfrm>
          <a:noFill/>
          <a:ln>
            <a:miter lim="800000"/>
            <a:headEnd/>
            <a:tailEnd/>
          </a:ln>
        </p:spPr>
        <p:txBody>
          <a:bodyPr vert="horz" wrap="square" lIns="91440" tIns="45720" rIns="91440" bIns="45720" numCol="1" anchor="t" anchorCtr="0" compatLnSpc="1">
            <a:prstTxWarp prst="textNoShape">
              <a:avLst/>
            </a:prstTxWarp>
          </a:bodyPr>
          <a:lstStyle/>
          <a:p>
            <a:pPr>
              <a:buClr>
                <a:srgbClr val="7F7F7F"/>
              </a:buClr>
              <a:buSzPct val="75000"/>
              <a:buFont typeface="Arial" pitchFamily="34" charset="0"/>
              <a:buNone/>
            </a:pPr>
            <a:r>
              <a:rPr lang="en-US" sz="2200" dirty="0" smtClean="0">
                <a:ea typeface="ＭＳ Ｐゴシック" pitchFamily="34" charset="-128"/>
              </a:rPr>
              <a:t>More Industry-like Business Practices</a:t>
            </a:r>
          </a:p>
          <a:p>
            <a:pPr lvl="1" indent="0">
              <a:spcAft>
                <a:spcPts val="1800"/>
              </a:spcAft>
              <a:buSzPct val="75000"/>
              <a:buNone/>
            </a:pPr>
            <a:r>
              <a:rPr lang="en-US" sz="1800" dirty="0" smtClean="0">
                <a:ea typeface="ＭＳ Ｐゴシック" pitchFamily="34" charset="-128"/>
              </a:rPr>
              <a:t>Provide electronic Statements / Packing Slips / Receipts for all transactions.</a:t>
            </a:r>
            <a:br>
              <a:rPr lang="en-US" sz="1800" dirty="0" smtClean="0">
                <a:ea typeface="ＭＳ Ｐゴシック" pitchFamily="34" charset="-128"/>
              </a:rPr>
            </a:br>
            <a:r>
              <a:rPr lang="en-US" sz="1800" dirty="0" smtClean="0">
                <a:ea typeface="ＭＳ Ｐゴシック" pitchFamily="34" charset="-128"/>
              </a:rPr>
              <a:t>Invoice right away, Net 30 days for transfer of payment.</a:t>
            </a:r>
          </a:p>
          <a:p>
            <a:pPr>
              <a:buClr>
                <a:srgbClr val="7F7F7F"/>
              </a:buClr>
              <a:buSzPct val="75000"/>
              <a:buFont typeface="Arial" pitchFamily="34" charset="0"/>
              <a:buNone/>
            </a:pPr>
            <a:r>
              <a:rPr lang="en-US" sz="2200" dirty="0" smtClean="0">
                <a:ea typeface="ＭＳ Ｐゴシック" pitchFamily="34" charset="-128"/>
              </a:rPr>
              <a:t>More Transparency</a:t>
            </a:r>
          </a:p>
          <a:p>
            <a:pPr marL="742950" lvl="2" indent="0">
              <a:spcAft>
                <a:spcPts val="1800"/>
              </a:spcAft>
              <a:buClr>
                <a:srgbClr val="7F7F7F"/>
              </a:buClr>
              <a:buSzPct val="75000"/>
              <a:buNone/>
            </a:pPr>
            <a:r>
              <a:rPr lang="en-US" sz="1800" dirty="0" smtClean="0">
                <a:ea typeface="ＭＳ Ｐゴシック" pitchFamily="34" charset="-128"/>
              </a:rPr>
              <a:t>Monthly charges for year-long contracts are best for forecasting.</a:t>
            </a:r>
            <a:br>
              <a:rPr lang="en-US" sz="1800" dirty="0" smtClean="0">
                <a:ea typeface="ＭＳ Ｐゴシック" pitchFamily="34" charset="-128"/>
              </a:rPr>
            </a:br>
            <a:r>
              <a:rPr lang="en-US" sz="1800" dirty="0" smtClean="0">
                <a:ea typeface="ＭＳ Ｐゴシック" pitchFamily="34" charset="-128"/>
              </a:rPr>
              <a:t>Avoid end-of-year catch-up , no surprises.</a:t>
            </a:r>
            <a:br>
              <a:rPr lang="en-US" sz="1800" dirty="0" smtClean="0">
                <a:ea typeface="ＭＳ Ｐゴシック" pitchFamily="34" charset="-128"/>
              </a:rPr>
            </a:br>
            <a:r>
              <a:rPr lang="en-US" sz="1800" dirty="0" smtClean="0">
                <a:ea typeface="ＭＳ Ｐゴシック" pitchFamily="34" charset="-128"/>
              </a:rPr>
              <a:t>DTR Line Items need explicit reference numbers into transactional system (RT)</a:t>
            </a:r>
            <a:br>
              <a:rPr lang="en-US" sz="1800" dirty="0" smtClean="0">
                <a:ea typeface="ＭＳ Ｐゴシック" pitchFamily="34" charset="-128"/>
              </a:rPr>
            </a:br>
            <a:r>
              <a:rPr lang="en-US" sz="1800" dirty="0" smtClean="0">
                <a:ea typeface="ＭＳ Ｐゴシック" pitchFamily="34" charset="-128"/>
              </a:rPr>
              <a:t>Provide backup for charges without being asked.</a:t>
            </a:r>
          </a:p>
          <a:p>
            <a:pPr>
              <a:buClr>
                <a:srgbClr val="7F7F7F"/>
              </a:buClr>
              <a:buSzPct val="75000"/>
              <a:buFont typeface="Arial" pitchFamily="34" charset="0"/>
              <a:buNone/>
            </a:pPr>
            <a:r>
              <a:rPr lang="en-US" sz="2200" dirty="0" smtClean="0">
                <a:ea typeface="ＭＳ Ｐゴシック" pitchFamily="34" charset="-128"/>
              </a:rPr>
              <a:t>More Consistency across IS&amp;T Business Areas</a:t>
            </a:r>
          </a:p>
          <a:p>
            <a:pPr marL="742950" lvl="2" indent="0">
              <a:spcAft>
                <a:spcPts val="1800"/>
              </a:spcAft>
              <a:buClr>
                <a:srgbClr val="7F7F7F"/>
              </a:buClr>
              <a:buSzPct val="75000"/>
              <a:buNone/>
            </a:pPr>
            <a:r>
              <a:rPr lang="en-US" sz="1800" dirty="0" smtClean="0">
                <a:ea typeface="ＭＳ Ｐゴシック" pitchFamily="34" charset="-128"/>
              </a:rPr>
              <a:t>Some parts of IS&amp;T do it “better” than others.  </a:t>
            </a:r>
            <a:br>
              <a:rPr lang="en-US" sz="1800" dirty="0" smtClean="0">
                <a:ea typeface="ＭＳ Ｐゴシック" pitchFamily="34" charset="-128"/>
              </a:rPr>
            </a:br>
            <a:r>
              <a:rPr lang="en-US" sz="1800" dirty="0" smtClean="0">
                <a:ea typeface="ＭＳ Ｐゴシック" pitchFamily="34" charset="-128"/>
              </a:rPr>
              <a:t>Clients notice differences in how often billings occur, how promptly, whether they get a receipt,  how the SAP line item text describes the charge.</a:t>
            </a:r>
            <a:br>
              <a:rPr lang="en-US" sz="1800" dirty="0" smtClean="0">
                <a:ea typeface="ＭＳ Ｐゴシック" pitchFamily="34" charset="-128"/>
              </a:rPr>
            </a:br>
            <a:endParaRPr lang="en-US" sz="1800" dirty="0" smtClean="0">
              <a:ea typeface="ＭＳ Ｐゴシック" pitchFamily="34" charset="-128"/>
            </a:endParaRPr>
          </a:p>
          <a:p>
            <a:pPr marL="742950" lvl="2" indent="0">
              <a:spcAft>
                <a:spcPts val="1800"/>
              </a:spcAft>
              <a:buClr>
                <a:srgbClr val="7F7F7F"/>
              </a:buClr>
              <a:buSzPct val="75000"/>
              <a:buNone/>
            </a:pPr>
            <a:endParaRPr lang="en-US" sz="18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 MDS On-Call SLA JV Upload</a:t>
            </a:r>
            <a:endParaRPr lang="en-US" dirty="0"/>
          </a:p>
        </p:txBody>
      </p:sp>
      <p:sp>
        <p:nvSpPr>
          <p:cNvPr id="5" name="TextBox 4"/>
          <p:cNvSpPr txBox="1"/>
          <p:nvPr/>
        </p:nvSpPr>
        <p:spPr>
          <a:xfrm>
            <a:off x="4495800" y="4851737"/>
            <a:ext cx="3962400" cy="1384995"/>
          </a:xfrm>
          <a:prstGeom prst="rect">
            <a:avLst/>
          </a:prstGeom>
          <a:noFill/>
        </p:spPr>
        <p:txBody>
          <a:bodyPr wrap="square" rtlCol="0">
            <a:spAutoFit/>
          </a:bodyPr>
          <a:lstStyle/>
          <a:p>
            <a:r>
              <a:rPr lang="en-US" sz="1200" b="1" dirty="0" smtClean="0">
                <a:latin typeface="+mj-lt"/>
              </a:rPr>
              <a:t>Highlights</a:t>
            </a:r>
            <a:br>
              <a:rPr lang="en-US" sz="1200" b="1" dirty="0" smtClean="0">
                <a:latin typeface="+mj-lt"/>
              </a:rPr>
            </a:br>
            <a:r>
              <a:rPr lang="en-US" sz="1200" dirty="0" smtClean="0">
                <a:latin typeface="+mj-lt"/>
              </a:rPr>
              <a:t>The client and IS&amp;T sides of the transaction use different text depending on the audience.  Very thoughtful.</a:t>
            </a:r>
          </a:p>
          <a:p>
            <a:endParaRPr lang="en-US" sz="1200" dirty="0" smtClean="0">
              <a:latin typeface="+mj-lt"/>
            </a:endParaRPr>
          </a:p>
          <a:p>
            <a:r>
              <a:rPr lang="en-US" sz="1200" dirty="0" smtClean="0">
                <a:latin typeface="+mj-lt"/>
              </a:rPr>
              <a:t>Hours and client could be on the left, “DITR  Short-term SLA” could be shorter or right justified to optimize truncation.</a:t>
            </a:r>
          </a:p>
          <a:p>
            <a:endParaRPr lang="en-US" sz="1200" dirty="0" smtClean="0">
              <a:latin typeface="+mj-lt"/>
            </a:endParaRPr>
          </a:p>
        </p:txBody>
      </p:sp>
      <p:pic>
        <p:nvPicPr>
          <p:cNvPr id="4100" name="Picture 4"/>
          <p:cNvPicPr>
            <a:picLocks noChangeAspect="1" noChangeArrowheads="1"/>
          </p:cNvPicPr>
          <p:nvPr/>
        </p:nvPicPr>
        <p:blipFill>
          <a:blip r:embed="rId3"/>
          <a:srcRect/>
          <a:stretch>
            <a:fillRect/>
          </a:stretch>
        </p:blipFill>
        <p:spPr bwMode="auto">
          <a:xfrm>
            <a:off x="538163" y="1219200"/>
            <a:ext cx="8067675" cy="355282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Ticket Receipt</a:t>
            </a:r>
            <a:endParaRPr lang="en-US" dirty="0"/>
          </a:p>
        </p:txBody>
      </p:sp>
      <p:pic>
        <p:nvPicPr>
          <p:cNvPr id="74755" name="Picture 3"/>
          <p:cNvPicPr>
            <a:picLocks noChangeAspect="1" noChangeArrowheads="1"/>
          </p:cNvPicPr>
          <p:nvPr/>
        </p:nvPicPr>
        <p:blipFill>
          <a:blip r:embed="rId3"/>
          <a:srcRect/>
          <a:stretch>
            <a:fillRect/>
          </a:stretch>
        </p:blipFill>
        <p:spPr bwMode="auto">
          <a:xfrm>
            <a:off x="638175" y="1167765"/>
            <a:ext cx="4720590" cy="485203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&lt;/body&gt;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ln>
            <a:solidFill>
              <a:srgbClr val="D9D9D9"/>
            </a:solidFill>
            <a:miter lim="800000"/>
            <a:headEnd/>
            <a:tailEnd/>
          </a:ln>
        </p:spPr>
        <p:txBody>
          <a:bodyPr/>
          <a:lstStyle/>
          <a:p>
            <a:r>
              <a:rPr lang="en-US" dirty="0" smtClean="0">
                <a:ea typeface="ＭＳ Ｐゴシック" pitchFamily="34" charset="-128"/>
              </a:rPr>
              <a:t>From Staff Interviews …</a:t>
            </a:r>
          </a:p>
        </p:txBody>
      </p:sp>
      <p:sp>
        <p:nvSpPr>
          <p:cNvPr id="14339" name="Content Placeholder 2"/>
          <p:cNvSpPr>
            <a:spLocks noGrp="1"/>
          </p:cNvSpPr>
          <p:nvPr>
            <p:ph idx="1"/>
          </p:nvPr>
        </p:nvSpPr>
        <p:spPr bwMode="auto">
          <a:xfrm>
            <a:off x="457200" y="1371600"/>
            <a:ext cx="8229600" cy="4754563"/>
          </a:xfrm>
          <a:noFill/>
          <a:ln>
            <a:miter lim="800000"/>
            <a:headEnd/>
            <a:tailEnd/>
          </a:ln>
        </p:spPr>
        <p:txBody>
          <a:bodyPr vert="horz" wrap="square" lIns="91440" tIns="45720" rIns="91440" bIns="45720" numCol="1" anchor="t" anchorCtr="0" compatLnSpc="1">
            <a:prstTxWarp prst="textNoShape">
              <a:avLst/>
            </a:prstTxWarp>
          </a:bodyPr>
          <a:lstStyle/>
          <a:p>
            <a:pPr>
              <a:buClr>
                <a:srgbClr val="7F7F7F"/>
              </a:buClr>
              <a:buSzPct val="75000"/>
              <a:buFont typeface="Arial" pitchFamily="34" charset="0"/>
              <a:buNone/>
            </a:pPr>
            <a:r>
              <a:rPr lang="en-US" sz="2200" dirty="0" smtClean="0">
                <a:ea typeface="ＭＳ Ｐゴシック" pitchFamily="34" charset="-128"/>
              </a:rPr>
              <a:t>Monthly and Quarterly rush to get the JVs out in a process that isn’t always so easy.</a:t>
            </a: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2200" dirty="0" smtClean="0">
                <a:ea typeface="ＭＳ Ｐゴシック" pitchFamily="34" charset="-128"/>
              </a:rPr>
              <a:t>No Integration between client lists, product catalogs, orders and invoices in most systems.  </a:t>
            </a:r>
            <a:r>
              <a:rPr lang="en-US" sz="2200" dirty="0" err="1" smtClean="0">
                <a:ea typeface="ＭＳ Ｐゴシック" pitchFamily="34" charset="-128"/>
              </a:rPr>
              <a:t>Quickbooks</a:t>
            </a:r>
            <a:r>
              <a:rPr lang="en-US" sz="2200" dirty="0" smtClean="0">
                <a:ea typeface="ＭＳ Ｐゴシック" pitchFamily="34" charset="-128"/>
              </a:rPr>
              <a:t> would do it better.</a:t>
            </a: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2200" dirty="0" smtClean="0">
                <a:ea typeface="ＭＳ Ｐゴシック" pitchFamily="34" charset="-128"/>
              </a:rPr>
              <a:t>Some SAP Line Items have no transactional identifier – impossible to prove that every billable ticket actually gets paid for.</a:t>
            </a: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2200" dirty="0" smtClean="0">
                <a:ea typeface="ＭＳ Ｐゴシック" pitchFamily="34" charset="-128"/>
              </a:rPr>
              <a:t>RT is not a billing system (but still it is being used as one).</a:t>
            </a:r>
          </a:p>
          <a:p>
            <a:pPr>
              <a:buClr>
                <a:srgbClr val="7F7F7F"/>
              </a:buClr>
              <a:buSzPct val="75000"/>
              <a:buFont typeface="Arial" pitchFamily="34" charset="0"/>
              <a:buNone/>
            </a:pPr>
            <a:endParaRPr lang="en-US" sz="2200" dirty="0" smtClean="0">
              <a:ea typeface="ＭＳ Ｐゴシック" pitchFamily="34" charset="-128"/>
            </a:endParaRPr>
          </a:p>
          <a:p>
            <a:pPr>
              <a:buClr>
                <a:srgbClr val="7F7F7F"/>
              </a:buClr>
              <a:buSzPct val="75000"/>
              <a:buFont typeface="Arial" pitchFamily="34" charset="0"/>
              <a:buNone/>
            </a:pPr>
            <a:r>
              <a:rPr lang="en-US" sz="2200" dirty="0" smtClean="0">
                <a:ea typeface="ＭＳ Ｐゴシック" pitchFamily="34" charset="-128"/>
              </a:rPr>
              <a:t>Can I please fill out a work order / invoice web form, press OK and have it email the receipt and transfer the funds all at once?</a:t>
            </a:r>
          </a:p>
          <a:p>
            <a:pPr>
              <a:buClr>
                <a:srgbClr val="7F7F7F"/>
              </a:buClr>
              <a:buSzPct val="75000"/>
              <a:buFont typeface="Arial" pitchFamily="34" charset="0"/>
              <a:buNone/>
            </a:pPr>
            <a:endParaRPr lang="en-US" sz="2200" dirty="0" smtClean="0">
              <a:ea typeface="ＭＳ Ｐゴシック" pitchFamily="34" charset="-128"/>
            </a:endParaRPr>
          </a:p>
          <a:p>
            <a:pPr marL="742950" lvl="2" indent="0">
              <a:spcAft>
                <a:spcPts val="1800"/>
              </a:spcAft>
              <a:buClr>
                <a:srgbClr val="7F7F7F"/>
              </a:buClr>
              <a:buSzPct val="75000"/>
              <a:buNone/>
            </a:pPr>
            <a:endParaRPr lang="en-US" sz="18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3" name="Picture 5" descr="C:\Users\smyser\Downloads\CSS_Billing_Process_Overview(3).jpg"/>
          <p:cNvPicPr>
            <a:picLocks noChangeAspect="1" noChangeArrowheads="1"/>
          </p:cNvPicPr>
          <p:nvPr/>
        </p:nvPicPr>
        <p:blipFill>
          <a:blip r:embed="rId2"/>
          <a:srcRect t="4964" b="7446"/>
          <a:stretch>
            <a:fillRect/>
          </a:stretch>
        </p:blipFill>
        <p:spPr bwMode="auto">
          <a:xfrm>
            <a:off x="352425" y="1255422"/>
            <a:ext cx="5063490" cy="4840578"/>
          </a:xfrm>
          <a:prstGeom prst="rect">
            <a:avLst/>
          </a:prstGeom>
          <a:noFill/>
        </p:spPr>
      </p:pic>
      <p:sp>
        <p:nvSpPr>
          <p:cNvPr id="2" name="Title 1"/>
          <p:cNvSpPr>
            <a:spLocks noGrp="1"/>
          </p:cNvSpPr>
          <p:nvPr>
            <p:ph type="title"/>
          </p:nvPr>
        </p:nvSpPr>
        <p:spPr/>
        <p:txBody>
          <a:bodyPr/>
          <a:lstStyle/>
          <a:p>
            <a:r>
              <a:rPr lang="en-US" dirty="0" smtClean="0"/>
              <a:t>View from Above</a:t>
            </a:r>
            <a:endParaRPr lang="en-US" dirty="0"/>
          </a:p>
        </p:txBody>
      </p:sp>
      <p:sp>
        <p:nvSpPr>
          <p:cNvPr id="5" name="TextBox 4"/>
          <p:cNvSpPr txBox="1"/>
          <p:nvPr/>
        </p:nvSpPr>
        <p:spPr>
          <a:xfrm>
            <a:off x="5181600" y="1447800"/>
            <a:ext cx="3505200" cy="4339650"/>
          </a:xfrm>
          <a:prstGeom prst="rect">
            <a:avLst/>
          </a:prstGeom>
          <a:noFill/>
        </p:spPr>
        <p:txBody>
          <a:bodyPr wrap="square" rtlCol="0">
            <a:spAutoFit/>
          </a:bodyPr>
          <a:lstStyle/>
          <a:p>
            <a:r>
              <a:rPr lang="en-US" sz="1200" b="1" dirty="0" smtClean="0"/>
              <a:t>Many client interaction tracking tools</a:t>
            </a:r>
          </a:p>
          <a:p>
            <a:r>
              <a:rPr lang="en-US" sz="1200" dirty="0" smtClean="0"/>
              <a:t>- A challenge to improve consistency without more standardization, which may not be best for the business process. </a:t>
            </a:r>
          </a:p>
          <a:p>
            <a:endParaRPr lang="en-US" sz="1200" b="1" dirty="0" smtClean="0"/>
          </a:p>
          <a:p>
            <a:r>
              <a:rPr lang="en-US" sz="1200" b="1" dirty="0" smtClean="0"/>
              <a:t>Most  payments transferred via JV, hand-built or file upload.</a:t>
            </a:r>
          </a:p>
          <a:p>
            <a:r>
              <a:rPr lang="en-US" sz="1200" dirty="0" smtClean="0"/>
              <a:t>- Consistent with prevailing MIT practice.  </a:t>
            </a:r>
            <a:br>
              <a:rPr lang="en-US" sz="1200" dirty="0" smtClean="0"/>
            </a:br>
            <a:r>
              <a:rPr lang="en-US" sz="1200" dirty="0" smtClean="0"/>
              <a:t>- It all focuses on Quentin</a:t>
            </a:r>
          </a:p>
          <a:p>
            <a:r>
              <a:rPr lang="en-US" sz="1200" dirty="0" smtClean="0"/>
              <a:t>- relies on being able to export JV files from the client interaction tools.  </a:t>
            </a:r>
          </a:p>
          <a:p>
            <a:endParaRPr lang="en-US" sz="1200" dirty="0" smtClean="0"/>
          </a:p>
          <a:p>
            <a:r>
              <a:rPr lang="en-US" sz="1200" b="1" dirty="0" smtClean="0"/>
              <a:t>A few odd payment methods are inherited</a:t>
            </a:r>
          </a:p>
          <a:p>
            <a:pPr>
              <a:buFontTx/>
              <a:buChar char="-"/>
            </a:pPr>
            <a:r>
              <a:rPr lang="en-US" sz="1200" dirty="0" smtClean="0"/>
              <a:t> Original reasons for using these are lost to time and staff turnover.  Inertia keeps them active.</a:t>
            </a:r>
          </a:p>
          <a:p>
            <a:pPr>
              <a:buFontTx/>
              <a:buChar char="-"/>
            </a:pPr>
            <a:r>
              <a:rPr lang="en-US" sz="1200" dirty="0" smtClean="0"/>
              <a:t> JV Uploads were not always available, and manual JVs were laborious, so these methods had advantages then, though not so much now.  </a:t>
            </a:r>
          </a:p>
          <a:p>
            <a:pPr>
              <a:buFontTx/>
              <a:buChar char="-"/>
            </a:pPr>
            <a:endParaRPr lang="en-US" sz="1200" dirty="0" smtClean="0"/>
          </a:p>
          <a:p>
            <a:r>
              <a:rPr lang="en-US" sz="1200" b="1" dirty="0" smtClean="0"/>
              <a:t>SAP’s DTR line items are the de facto system of record.</a:t>
            </a:r>
          </a:p>
          <a:p>
            <a:pPr>
              <a:buFontTx/>
              <a:buChar char="-"/>
            </a:pPr>
            <a:r>
              <a:rPr lang="en-US" sz="1200" dirty="0" smtClean="0"/>
              <a:t>DTRs need to be as complete and self-explanatory as possible.</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3" name="Picture 5" descr="C:\Users\smyser\Downloads\CSS_Billing_Process_Overview(3).jpg"/>
          <p:cNvPicPr>
            <a:picLocks noChangeAspect="1" noChangeArrowheads="1"/>
          </p:cNvPicPr>
          <p:nvPr/>
        </p:nvPicPr>
        <p:blipFill>
          <a:blip r:embed="rId3"/>
          <a:srcRect t="4964" b="7446"/>
          <a:stretch>
            <a:fillRect/>
          </a:stretch>
        </p:blipFill>
        <p:spPr bwMode="auto">
          <a:xfrm>
            <a:off x="2286000" y="1255422"/>
            <a:ext cx="5063490" cy="4840578"/>
          </a:xfrm>
          <a:prstGeom prst="rect">
            <a:avLst/>
          </a:prstGeom>
          <a:noFill/>
        </p:spPr>
      </p:pic>
      <p:sp>
        <p:nvSpPr>
          <p:cNvPr id="11" name="Rounded Rectangle 10"/>
          <p:cNvSpPr/>
          <p:nvPr/>
        </p:nvSpPr>
        <p:spPr>
          <a:xfrm>
            <a:off x="3593275" y="1364674"/>
            <a:ext cx="609600" cy="510248"/>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Some Potential Targets </a:t>
            </a:r>
            <a:endParaRPr lang="en-US" dirty="0"/>
          </a:p>
        </p:txBody>
      </p:sp>
      <p:sp>
        <p:nvSpPr>
          <p:cNvPr id="19" name="Line Callout 1 (No Border) 18"/>
          <p:cNvSpPr/>
          <p:nvPr/>
        </p:nvSpPr>
        <p:spPr>
          <a:xfrm>
            <a:off x="7086600" y="2490850"/>
            <a:ext cx="1337310" cy="633350"/>
          </a:xfrm>
          <a:prstGeom prst="callout1">
            <a:avLst>
              <a:gd name="adj1" fmla="val 40749"/>
              <a:gd name="adj2" fmla="val 8290"/>
              <a:gd name="adj3" fmla="val 125625"/>
              <a:gd name="adj4" fmla="val -2323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Exact layout of DTR line item text</a:t>
            </a:r>
            <a:endParaRPr lang="en-US" sz="1200" dirty="0"/>
          </a:p>
        </p:txBody>
      </p:sp>
      <p:sp>
        <p:nvSpPr>
          <p:cNvPr id="21" name="Line Callout 1 (No Border) 20"/>
          <p:cNvSpPr/>
          <p:nvPr/>
        </p:nvSpPr>
        <p:spPr>
          <a:xfrm>
            <a:off x="796290" y="3259773"/>
            <a:ext cx="1337310" cy="633350"/>
          </a:xfrm>
          <a:prstGeom prst="callout1">
            <a:avLst>
              <a:gd name="adj1" fmla="val 46374"/>
              <a:gd name="adj2" fmla="val 96202"/>
              <a:gd name="adj3" fmla="val 114375"/>
              <a:gd name="adj4" fmla="val 16768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Annual contract billing</a:t>
            </a:r>
            <a:endParaRPr lang="en-US" sz="1200" dirty="0"/>
          </a:p>
        </p:txBody>
      </p:sp>
      <p:sp>
        <p:nvSpPr>
          <p:cNvPr id="23" name="Line Callout 1 (No Border) 22"/>
          <p:cNvSpPr/>
          <p:nvPr/>
        </p:nvSpPr>
        <p:spPr>
          <a:xfrm>
            <a:off x="7120890" y="1652650"/>
            <a:ext cx="1337310" cy="633350"/>
          </a:xfrm>
          <a:prstGeom prst="callout1">
            <a:avLst>
              <a:gd name="adj1" fmla="val 51999"/>
              <a:gd name="adj2" fmla="val 8290"/>
              <a:gd name="adj3" fmla="val 9375"/>
              <a:gd name="adj4" fmla="val -22037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Use of PMATS Process</a:t>
            </a:r>
            <a:endParaRPr lang="en-US" sz="1200" dirty="0"/>
          </a:p>
        </p:txBody>
      </p:sp>
      <p:sp>
        <p:nvSpPr>
          <p:cNvPr id="24" name="Line Callout 1 (No Border) 23"/>
          <p:cNvSpPr/>
          <p:nvPr/>
        </p:nvSpPr>
        <p:spPr>
          <a:xfrm>
            <a:off x="7120890" y="5029200"/>
            <a:ext cx="1337310" cy="633350"/>
          </a:xfrm>
          <a:prstGeom prst="callout1">
            <a:avLst>
              <a:gd name="adj1" fmla="val 50124"/>
              <a:gd name="adj2" fmla="val 18058"/>
              <a:gd name="adj3" fmla="val -157500"/>
              <a:gd name="adj4" fmla="val -13601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Workflow of </a:t>
            </a:r>
            <a:br>
              <a:rPr lang="en-US" sz="1200" dirty="0" smtClean="0"/>
            </a:br>
            <a:r>
              <a:rPr lang="en-US" sz="1200" dirty="0" smtClean="0"/>
              <a:t>JV Uploads</a:t>
            </a:r>
            <a:endParaRPr lang="en-US" sz="1200" dirty="0"/>
          </a:p>
        </p:txBody>
      </p:sp>
      <p:sp>
        <p:nvSpPr>
          <p:cNvPr id="30" name="Line Callout 1 (No Border) 29"/>
          <p:cNvSpPr/>
          <p:nvPr/>
        </p:nvSpPr>
        <p:spPr>
          <a:xfrm>
            <a:off x="809500" y="1641372"/>
            <a:ext cx="1476500" cy="633350"/>
          </a:xfrm>
          <a:prstGeom prst="callout1">
            <a:avLst>
              <a:gd name="adj1" fmla="val 46374"/>
              <a:gd name="adj2" fmla="val 96202"/>
              <a:gd name="adj3" fmla="val 128107"/>
              <a:gd name="adj4" fmla="val 198391"/>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Exactly how and whether RT is used for billing …</a:t>
            </a:r>
            <a:br>
              <a:rPr lang="en-US" sz="1200" dirty="0" smtClean="0"/>
            </a:br>
            <a:endParaRPr lang="en-US" sz="1200" dirty="0"/>
          </a:p>
        </p:txBody>
      </p:sp>
      <p:sp>
        <p:nvSpPr>
          <p:cNvPr id="35" name="Line Callout 1 (No Border) 34"/>
          <p:cNvSpPr/>
          <p:nvPr/>
        </p:nvSpPr>
        <p:spPr>
          <a:xfrm>
            <a:off x="762000" y="2362200"/>
            <a:ext cx="1337310" cy="633350"/>
          </a:xfrm>
          <a:prstGeom prst="callout1">
            <a:avLst>
              <a:gd name="adj1" fmla="val 50124"/>
              <a:gd name="adj2" fmla="val 81994"/>
              <a:gd name="adj3" fmla="val 75000"/>
              <a:gd name="adj4" fmla="val 166795"/>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Process Elimination</a:t>
            </a:r>
            <a:endParaRPr lang="en-US" sz="1200" dirty="0"/>
          </a:p>
        </p:txBody>
      </p:sp>
      <p:sp>
        <p:nvSpPr>
          <p:cNvPr id="29" name="Rounded Rectangle 28"/>
          <p:cNvSpPr/>
          <p:nvPr/>
        </p:nvSpPr>
        <p:spPr>
          <a:xfrm>
            <a:off x="6402775" y="3236023"/>
            <a:ext cx="483925" cy="550226"/>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3" name="Rounded Rectangle 32"/>
          <p:cNvSpPr/>
          <p:nvPr/>
        </p:nvSpPr>
        <p:spPr>
          <a:xfrm rot="10800000">
            <a:off x="4393867" y="3576448"/>
            <a:ext cx="1055415" cy="538352"/>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8" name="Rounded Rectangle 37"/>
          <p:cNvSpPr/>
          <p:nvPr/>
        </p:nvSpPr>
        <p:spPr>
          <a:xfrm>
            <a:off x="2943100" y="2438400"/>
            <a:ext cx="714500" cy="714500"/>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1" name="Rounded Rectangle 40"/>
          <p:cNvSpPr/>
          <p:nvPr/>
        </p:nvSpPr>
        <p:spPr>
          <a:xfrm rot="10800000">
            <a:off x="2943099" y="3809999"/>
            <a:ext cx="562101" cy="304802"/>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2" name="Cloud 41"/>
          <p:cNvSpPr/>
          <p:nvPr/>
        </p:nvSpPr>
        <p:spPr>
          <a:xfrm>
            <a:off x="2514600" y="4900550"/>
            <a:ext cx="3352800" cy="662050"/>
          </a:xfrm>
          <a:prstGeom prst="cloud">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3" name="Cloud 42"/>
          <p:cNvSpPr/>
          <p:nvPr/>
        </p:nvSpPr>
        <p:spPr>
          <a:xfrm>
            <a:off x="3447800" y="1874922"/>
            <a:ext cx="533400" cy="3318553"/>
          </a:xfrm>
          <a:prstGeom prst="cloud">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4" name="Line Callout 1 (No Border) 43"/>
          <p:cNvSpPr/>
          <p:nvPr/>
        </p:nvSpPr>
        <p:spPr>
          <a:xfrm>
            <a:off x="609600" y="5181600"/>
            <a:ext cx="1337310" cy="633350"/>
          </a:xfrm>
          <a:prstGeom prst="callout1">
            <a:avLst>
              <a:gd name="adj1" fmla="val 46374"/>
              <a:gd name="adj2" fmla="val 96202"/>
              <a:gd name="adj3" fmla="val 20625"/>
              <a:gd name="adj4" fmla="val 14281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Use of Internal Provider </a:t>
            </a:r>
            <a:r>
              <a:rPr lang="en-US" sz="1200" dirty="0" err="1" smtClean="0"/>
              <a:t>Reqs</a:t>
            </a:r>
            <a:endParaRPr lang="en-US" sz="1200" dirty="0"/>
          </a:p>
        </p:txBody>
      </p:sp>
      <p:sp>
        <p:nvSpPr>
          <p:cNvPr id="45" name="Line Callout 1 (No Border) 44"/>
          <p:cNvSpPr/>
          <p:nvPr/>
        </p:nvSpPr>
        <p:spPr>
          <a:xfrm>
            <a:off x="838200" y="3962400"/>
            <a:ext cx="1337310" cy="633350"/>
          </a:xfrm>
          <a:prstGeom prst="callout1">
            <a:avLst>
              <a:gd name="adj1" fmla="val 46374"/>
              <a:gd name="adj2" fmla="val 96202"/>
              <a:gd name="adj3" fmla="val 41250"/>
              <a:gd name="adj4" fmla="val 15880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t>One-time “work order” billing</a:t>
            </a:r>
            <a:endParaRPr lang="en-US" sz="1200" dirty="0"/>
          </a:p>
        </p:txBody>
      </p:sp>
      <p:sp>
        <p:nvSpPr>
          <p:cNvPr id="46" name="Rounded Rectangle 45"/>
          <p:cNvSpPr/>
          <p:nvPr/>
        </p:nvSpPr>
        <p:spPr>
          <a:xfrm rot="10800000">
            <a:off x="2971801" y="4114800"/>
            <a:ext cx="562100" cy="304802"/>
          </a:xfrm>
          <a:prstGeom prst="roundRect">
            <a:avLst/>
          </a:prstGeom>
          <a:solidFill>
            <a:schemeClr val="accent2">
              <a:alpha val="3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1"/>
            <a:ext cx="8229600" cy="762000"/>
          </a:xfrm>
          <a:ln>
            <a:solidFill>
              <a:srgbClr val="D9D9D9"/>
            </a:solidFill>
            <a:miter lim="800000"/>
            <a:headEnd/>
            <a:tailEnd/>
          </a:ln>
        </p:spPr>
        <p:txBody>
          <a:bodyPr>
            <a:normAutofit/>
          </a:bodyPr>
          <a:lstStyle/>
          <a:p>
            <a:r>
              <a:rPr lang="en-US" dirty="0" smtClean="0">
                <a:ea typeface="ＭＳ Ｐゴシック" pitchFamily="34" charset="-128"/>
              </a:rPr>
              <a:t>Some Process Details, p1 </a:t>
            </a:r>
          </a:p>
        </p:txBody>
      </p:sp>
      <p:graphicFrame>
        <p:nvGraphicFramePr>
          <p:cNvPr id="4" name="Content Placeholder 3"/>
          <p:cNvGraphicFramePr>
            <a:graphicFrameLocks noGrp="1"/>
          </p:cNvGraphicFramePr>
          <p:nvPr>
            <p:ph idx="1"/>
          </p:nvPr>
        </p:nvGraphicFramePr>
        <p:xfrm>
          <a:off x="457200" y="990601"/>
          <a:ext cx="8229600" cy="4691965"/>
        </p:xfrm>
        <a:graphic>
          <a:graphicData uri="http://schemas.openxmlformats.org/drawingml/2006/table">
            <a:tbl>
              <a:tblPr firstRow="1" bandRow="1">
                <a:tableStyleId>{5C22544A-7EE6-4342-B048-85BDC9FD1C3A}</a:tableStyleId>
              </a:tblPr>
              <a:tblGrid>
                <a:gridCol w="1828800"/>
                <a:gridCol w="2098391"/>
                <a:gridCol w="1919576"/>
                <a:gridCol w="2382833"/>
              </a:tblGrid>
              <a:tr h="499145">
                <a:tc>
                  <a:txBody>
                    <a:bodyPr/>
                    <a:lstStyle/>
                    <a:p>
                      <a:r>
                        <a:rPr lang="en-US" sz="1200" b="1" dirty="0" smtClean="0"/>
                        <a:t>Team </a:t>
                      </a:r>
                      <a:r>
                        <a:rPr lang="en-US" sz="1200" dirty="0" smtClean="0"/>
                        <a:t>/ Client interaction tracking tools</a:t>
                      </a:r>
                      <a:endParaRPr lang="en-US" sz="1200" dirty="0"/>
                    </a:p>
                  </a:txBody>
                  <a:tcPr/>
                </a:tc>
                <a:tc>
                  <a:txBody>
                    <a:bodyPr/>
                    <a:lstStyle/>
                    <a:p>
                      <a:r>
                        <a:rPr lang="en-US" sz="1200" dirty="0" smtClean="0"/>
                        <a:t>Invoicing</a:t>
                      </a:r>
                      <a:endParaRPr lang="en-US" sz="1200" dirty="0"/>
                    </a:p>
                  </a:txBody>
                  <a:tcPr/>
                </a:tc>
                <a:tc>
                  <a:txBody>
                    <a:bodyPr/>
                    <a:lstStyle/>
                    <a:p>
                      <a:r>
                        <a:rPr lang="en-US" sz="1200" dirty="0" smtClean="0"/>
                        <a:t>Transferring </a:t>
                      </a:r>
                      <a:br>
                        <a:rPr lang="en-US" sz="1200" dirty="0" smtClean="0"/>
                      </a:br>
                      <a:r>
                        <a:rPr lang="en-US" sz="1200" dirty="0" smtClean="0"/>
                        <a:t>Funds</a:t>
                      </a:r>
                      <a:endParaRPr lang="en-US" sz="1200" dirty="0"/>
                    </a:p>
                  </a:txBody>
                  <a:tcPr/>
                </a:tc>
                <a:tc>
                  <a:txBody>
                    <a:bodyPr/>
                    <a:lstStyle/>
                    <a:p>
                      <a:r>
                        <a:rPr lang="en-US" sz="1200" dirty="0" smtClean="0"/>
                        <a:t>Verifying  SAP DTR</a:t>
                      </a:r>
                      <a:r>
                        <a:rPr lang="en-US" sz="1200" baseline="0" dirty="0" smtClean="0"/>
                        <a:t> line item text in </a:t>
                      </a:r>
                      <a:r>
                        <a:rPr lang="en-US" sz="1200" dirty="0" smtClean="0"/>
                        <a:t/>
                      </a:r>
                      <a:br>
                        <a:rPr lang="en-US" sz="1200" dirty="0" smtClean="0"/>
                      </a:br>
                      <a:r>
                        <a:rPr lang="en-US" sz="1200" dirty="0" smtClean="0"/>
                        <a:t>Statements</a:t>
                      </a:r>
                      <a:endParaRPr lang="en-US" sz="1200" dirty="0"/>
                    </a:p>
                  </a:txBody>
                  <a:tcPr/>
                </a:tc>
              </a:tr>
              <a:tr h="1297778">
                <a:tc>
                  <a:txBody>
                    <a:bodyPr/>
                    <a:lstStyle/>
                    <a:p>
                      <a:r>
                        <a:rPr lang="en-US" sz="1200" b="1" dirty="0" smtClean="0"/>
                        <a:t>PC Service </a:t>
                      </a:r>
                      <a:br>
                        <a:rPr lang="en-US" sz="1200" b="1" dirty="0" smtClean="0"/>
                      </a:br>
                      <a:r>
                        <a:rPr lang="en-US" sz="1200" b="1" dirty="0" smtClean="0"/>
                        <a:t>(non-warranty)</a:t>
                      </a:r>
                      <a:r>
                        <a:rPr lang="en-US" sz="1200" b="0" dirty="0" smtClean="0"/>
                        <a:t/>
                      </a:r>
                      <a:br>
                        <a:rPr lang="en-US" sz="1200" b="0" dirty="0" smtClean="0"/>
                      </a:br>
                      <a:r>
                        <a:rPr lang="en-US" sz="1200" dirty="0" smtClean="0"/>
                        <a:t>RT</a:t>
                      </a:r>
                      <a:endParaRPr lang="en-US" sz="1200" dirty="0"/>
                    </a:p>
                  </a:txBody>
                  <a:tcPr/>
                </a:tc>
                <a:tc>
                  <a:txBody>
                    <a:bodyPr/>
                    <a:lstStyle/>
                    <a:p>
                      <a:r>
                        <a:rPr lang="en-US" sz="1200" dirty="0" smtClean="0"/>
                        <a:t>If for a DLC, Staff creates a </a:t>
                      </a:r>
                      <a:r>
                        <a:rPr lang="en-US" sz="1200" b="1" dirty="0" smtClean="0"/>
                        <a:t>PMATS </a:t>
                      </a:r>
                      <a:r>
                        <a:rPr lang="en-US" sz="1200" dirty="0" smtClean="0"/>
                        <a:t>entry; print </a:t>
                      </a:r>
                      <a:r>
                        <a:rPr lang="en-US" sz="1200" baseline="0" dirty="0" smtClean="0"/>
                        <a:t> </a:t>
                      </a:r>
                      <a:r>
                        <a:rPr lang="en-US" sz="1200" dirty="0" smtClean="0"/>
                        <a:t>PMATS</a:t>
                      </a:r>
                      <a:r>
                        <a:rPr lang="en-US" sz="1200" baseline="0" dirty="0" smtClean="0"/>
                        <a:t> </a:t>
                      </a:r>
                      <a:r>
                        <a:rPr lang="en-US" sz="1200" dirty="0" smtClean="0"/>
                        <a:t>PDF  &amp;</a:t>
                      </a:r>
                      <a:r>
                        <a:rPr lang="en-US" sz="1200" baseline="0" dirty="0" smtClean="0"/>
                        <a:t> </a:t>
                      </a:r>
                      <a:r>
                        <a:rPr lang="en-US" sz="1200" dirty="0" smtClean="0"/>
                        <a:t>email</a:t>
                      </a:r>
                      <a:r>
                        <a:rPr lang="en-US" sz="1200" baseline="0" dirty="0" smtClean="0"/>
                        <a:t> to client; also RT ticket printed  for pickup.</a:t>
                      </a:r>
                      <a:endParaRPr lang="en-US" sz="1200" dirty="0"/>
                    </a:p>
                  </a:txBody>
                  <a:tcPr/>
                </a:tc>
                <a:tc>
                  <a:txBody>
                    <a:bodyPr/>
                    <a:lstStyle/>
                    <a:p>
                      <a:r>
                        <a:rPr lang="en-US" sz="1200" b="1" dirty="0" smtClean="0"/>
                        <a:t>PMATS</a:t>
                      </a:r>
                      <a:r>
                        <a:rPr lang="en-US" sz="1200" dirty="0" smtClean="0"/>
                        <a:t> makes a JV in SAP;</a:t>
                      </a:r>
                      <a:r>
                        <a:rPr lang="en-US" sz="1200" baseline="0" dirty="0" smtClean="0"/>
                        <a:t> otherwise  </a:t>
                      </a:r>
                      <a:r>
                        <a:rPr lang="en-US" sz="1200" dirty="0" smtClean="0"/>
                        <a:t>Credit cards and tech cash and checks.</a:t>
                      </a:r>
                      <a:endParaRPr lang="en-US" sz="1200" dirty="0"/>
                    </a:p>
                  </a:txBody>
                  <a:tcPr/>
                </a:tc>
                <a:tc>
                  <a:txBody>
                    <a:bodyPr/>
                    <a:lstStyle/>
                    <a:p>
                      <a:r>
                        <a:rPr lang="en-US" sz="1200" dirty="0" smtClean="0"/>
                        <a:t>DTR line item text examples:</a:t>
                      </a:r>
                      <a:br>
                        <a:rPr lang="en-US" sz="1200" dirty="0" smtClean="0"/>
                      </a:br>
                      <a:r>
                        <a:rPr lang="en-US" sz="1200" dirty="0" smtClean="0"/>
                        <a:t>“</a:t>
                      </a:r>
                      <a:r>
                        <a:rPr lang="en-US" sz="1200" b="1" dirty="0" smtClean="0"/>
                        <a:t>PC Service Repair 0000016387</a:t>
                      </a:r>
                      <a:r>
                        <a:rPr lang="en-US" sz="1200" dirty="0" smtClean="0"/>
                        <a:t>” if</a:t>
                      </a:r>
                      <a:r>
                        <a:rPr lang="en-US" sz="1200" baseline="0" dirty="0" smtClean="0"/>
                        <a:t> PMATS, </a:t>
                      </a:r>
                      <a:r>
                        <a:rPr lang="en-US" sz="1200" dirty="0" smtClean="0"/>
                        <a:t>or </a:t>
                      </a:r>
                      <a:br>
                        <a:rPr lang="en-US" sz="1200" dirty="0" smtClean="0"/>
                      </a:br>
                      <a:r>
                        <a:rPr lang="en-US" sz="1200" dirty="0" smtClean="0"/>
                        <a:t>“</a:t>
                      </a:r>
                      <a:r>
                        <a:rPr lang="en-US" sz="1200" b="1" dirty="0" err="1" smtClean="0"/>
                        <a:t>TechCASH</a:t>
                      </a:r>
                      <a:r>
                        <a:rPr lang="en-US" sz="1200" b="1" dirty="0" smtClean="0"/>
                        <a:t> 020209-030109 Sales  </a:t>
                      </a:r>
                      <a:br>
                        <a:rPr lang="en-US" sz="1200" b="1" dirty="0" smtClean="0"/>
                      </a:br>
                      <a:r>
                        <a:rPr lang="en-US" sz="1200" b="0" dirty="0" smtClean="0"/>
                        <a:t>or</a:t>
                      </a:r>
                      <a:r>
                        <a:rPr lang="en-US" sz="1200" b="1" baseline="0" dirty="0" smtClean="0"/>
                        <a:t> “8610000065688 2008-07-10” </a:t>
                      </a:r>
                      <a:r>
                        <a:rPr lang="en-US" sz="1200" b="0" baseline="0" dirty="0" smtClean="0"/>
                        <a:t>for credit cards.</a:t>
                      </a:r>
                      <a:endParaRPr lang="en-US" sz="1200" b="1" dirty="0"/>
                    </a:p>
                  </a:txBody>
                  <a:tcPr/>
                </a:tc>
              </a:tr>
              <a:tr h="698803">
                <a:tc>
                  <a:txBody>
                    <a:bodyPr/>
                    <a:lstStyle/>
                    <a:p>
                      <a:r>
                        <a:rPr lang="en-US" sz="1200" b="1" dirty="0" smtClean="0"/>
                        <a:t>PC Service</a:t>
                      </a:r>
                      <a:r>
                        <a:rPr lang="en-US" sz="1200" b="1" baseline="0" dirty="0" smtClean="0"/>
                        <a:t> (warranty)</a:t>
                      </a:r>
                      <a:br>
                        <a:rPr lang="en-US" sz="1200" b="1" baseline="0" dirty="0" smtClean="0"/>
                      </a:br>
                      <a:r>
                        <a:rPr lang="en-US" sz="1200" b="0" baseline="0" dirty="0" smtClean="0"/>
                        <a:t>RT</a:t>
                      </a:r>
                      <a:endParaRPr lang="en-US" sz="1200" b="1" dirty="0"/>
                    </a:p>
                  </a:txBody>
                  <a:tcPr/>
                </a:tc>
                <a:tc>
                  <a:txBody>
                    <a:bodyPr/>
                    <a:lstStyle/>
                    <a:p>
                      <a:r>
                        <a:rPr lang="en-US" sz="1200" b="1" dirty="0" smtClean="0"/>
                        <a:t>Request</a:t>
                      </a:r>
                      <a:r>
                        <a:rPr lang="en-US" sz="1200" b="1" baseline="0" dirty="0" smtClean="0"/>
                        <a:t> for Warranty Reimbursement </a:t>
                      </a:r>
                      <a:r>
                        <a:rPr lang="en-US" sz="1200" baseline="0" dirty="0" smtClean="0"/>
                        <a:t>form to vendor </a:t>
                      </a:r>
                      <a:endParaRPr lang="en-US" sz="1200" dirty="0"/>
                    </a:p>
                  </a:txBody>
                  <a:tcPr/>
                </a:tc>
                <a:tc>
                  <a:txBody>
                    <a:bodyPr/>
                    <a:lstStyle/>
                    <a:p>
                      <a:r>
                        <a:rPr lang="en-US" sz="1200" dirty="0" smtClean="0"/>
                        <a:t>Wait</a:t>
                      </a:r>
                      <a:r>
                        <a:rPr lang="en-US" sz="1200" baseline="0" dirty="0" smtClean="0"/>
                        <a:t> for </a:t>
                      </a:r>
                      <a:r>
                        <a:rPr lang="en-US" sz="1200" b="1" baseline="0" dirty="0" smtClean="0"/>
                        <a:t>check </a:t>
                      </a:r>
                      <a:r>
                        <a:rPr lang="en-US" sz="1200" baseline="0" dirty="0" smtClean="0"/>
                        <a:t>from vendor, often lumping several together</a:t>
                      </a:r>
                      <a:endParaRPr lang="en-US" sz="1200" dirty="0"/>
                    </a:p>
                  </a:txBody>
                  <a:tcPr/>
                </a:tc>
                <a:tc>
                  <a:txBody>
                    <a:bodyPr/>
                    <a:lstStyle/>
                    <a:p>
                      <a:r>
                        <a:rPr lang="en-US" sz="1200" b="1" dirty="0" smtClean="0"/>
                        <a:t>“REC - APPLE CDF PAYMENT” </a:t>
                      </a:r>
                      <a:br>
                        <a:rPr lang="en-US" sz="1200" b="1" dirty="0" smtClean="0"/>
                      </a:br>
                      <a:r>
                        <a:rPr lang="en-US" sz="1200" b="0" dirty="0" smtClean="0"/>
                        <a:t>or</a:t>
                      </a:r>
                      <a:r>
                        <a:rPr lang="en-US" sz="1200" b="1" dirty="0" smtClean="0"/>
                        <a:t> </a:t>
                      </a:r>
                      <a:r>
                        <a:rPr lang="en-US" sz="1200" b="1" baseline="0" dirty="0" smtClean="0"/>
                        <a:t> </a:t>
                      </a:r>
                      <a:r>
                        <a:rPr lang="en-US" sz="1200" b="1" dirty="0" smtClean="0"/>
                        <a:t>“REC-IBM REIMB/Check Warranty/1300760897”</a:t>
                      </a:r>
                    </a:p>
                  </a:txBody>
                  <a:tcPr/>
                </a:tc>
              </a:tr>
              <a:tr h="1497436">
                <a:tc>
                  <a:txBody>
                    <a:bodyPr/>
                    <a:lstStyle/>
                    <a:p>
                      <a:r>
                        <a:rPr lang="en-US" sz="1200" b="1" dirty="0" smtClean="0"/>
                        <a:t>Software</a:t>
                      </a:r>
                      <a:r>
                        <a:rPr lang="en-US" sz="1200" b="1" baseline="0" dirty="0" smtClean="0"/>
                        <a:t> Repair</a:t>
                      </a:r>
                      <a:br>
                        <a:rPr lang="en-US" sz="1200" b="1" baseline="0" dirty="0" smtClean="0"/>
                      </a:br>
                      <a:r>
                        <a:rPr lang="en-US" sz="1200" b="0" baseline="0" dirty="0" smtClean="0"/>
                        <a:t>RT</a:t>
                      </a:r>
                      <a:endParaRPr lang="en-US" sz="1200" b="0" dirty="0"/>
                    </a:p>
                  </a:txBody>
                  <a:tcPr/>
                </a:tc>
                <a:tc>
                  <a:txBody>
                    <a:bodyPr/>
                    <a:lstStyle/>
                    <a:p>
                      <a:r>
                        <a:rPr lang="en-US" sz="1200" dirty="0" smtClean="0"/>
                        <a:t>Printout of the</a:t>
                      </a:r>
                      <a:r>
                        <a:rPr lang="en-US" sz="1200" baseline="0" dirty="0" smtClean="0"/>
                        <a:t> </a:t>
                      </a:r>
                      <a:r>
                        <a:rPr lang="en-US" sz="1200" b="1" baseline="0" dirty="0" smtClean="0"/>
                        <a:t>RT</a:t>
                      </a:r>
                      <a:r>
                        <a:rPr lang="en-US" sz="1200" baseline="0" dirty="0" smtClean="0"/>
                        <a:t> ticket handed to client at pickup.</a:t>
                      </a:r>
                      <a:endParaRPr lang="en-US" sz="1200" dirty="0"/>
                    </a:p>
                  </a:txBody>
                  <a:tcPr/>
                </a:tc>
                <a:tc>
                  <a:txBody>
                    <a:bodyPr/>
                    <a:lstStyle/>
                    <a:p>
                      <a:r>
                        <a:rPr lang="en-US" sz="1200" b="1" dirty="0" smtClean="0"/>
                        <a:t>Hand-built JV</a:t>
                      </a:r>
                      <a:r>
                        <a:rPr lang="en-US" sz="1200" baseline="0" dirty="0" smtClean="0"/>
                        <a:t> from Quentin if DLC, else </a:t>
                      </a:r>
                      <a:r>
                        <a:rPr lang="en-US" sz="1200" b="1" baseline="0" dirty="0" smtClean="0"/>
                        <a:t>credit card </a:t>
                      </a:r>
                      <a:r>
                        <a:rPr lang="en-US" sz="1200" baseline="0" dirty="0" smtClean="0"/>
                        <a:t>or </a:t>
                      </a:r>
                      <a:r>
                        <a:rPr lang="en-US" sz="1200" b="1" baseline="0" dirty="0" smtClean="0"/>
                        <a:t>check</a:t>
                      </a:r>
                      <a:r>
                        <a:rPr lang="en-US" sz="1200" baseline="0" dirty="0" smtClean="0"/>
                        <a:t/>
                      </a:r>
                      <a:br>
                        <a:rPr lang="en-US" sz="1200" baseline="0" dirty="0" smtClean="0"/>
                      </a:br>
                      <a:r>
                        <a:rPr lang="en-US" sz="1200" baseline="0" dirty="0" smtClean="0"/>
                        <a:t>If  both Software and Hardware (SW/HW) then 2  cost objects  on IS&amp;T side</a:t>
                      </a:r>
                      <a:endParaRPr lang="en-US" sz="1200" dirty="0"/>
                    </a:p>
                  </a:txBody>
                  <a:tcPr/>
                </a:tc>
                <a:tc>
                  <a:txBody>
                    <a:bodyPr/>
                    <a:lstStyle/>
                    <a:p>
                      <a:r>
                        <a:rPr lang="en-US" sz="1200" baseline="0" dirty="0" smtClean="0"/>
                        <a:t>JVs are like </a:t>
                      </a:r>
                      <a:r>
                        <a:rPr lang="en-US" sz="1200" dirty="0" smtClean="0"/>
                        <a:t>“</a:t>
                      </a:r>
                      <a:r>
                        <a:rPr lang="en-US" sz="1200" b="1" dirty="0" smtClean="0"/>
                        <a:t>Ticket#1065045/SW  billing/P. </a:t>
                      </a:r>
                      <a:r>
                        <a:rPr lang="en-US" sz="1200" b="1" dirty="0" err="1" smtClean="0"/>
                        <a:t>Collymore</a:t>
                      </a:r>
                      <a:r>
                        <a:rPr lang="en-US" sz="1200" dirty="0" smtClean="0"/>
                        <a:t>”</a:t>
                      </a:r>
                      <a:br>
                        <a:rPr lang="en-US" sz="1200" dirty="0" smtClean="0"/>
                      </a:br>
                      <a:r>
                        <a:rPr lang="en-US" sz="1200" dirty="0" smtClean="0"/>
                        <a:t>Credit</a:t>
                      </a:r>
                      <a:r>
                        <a:rPr lang="en-US" sz="1200" baseline="0" dirty="0" smtClean="0"/>
                        <a:t> card text is like “</a:t>
                      </a:r>
                      <a:r>
                        <a:rPr lang="en-US" sz="1200" b="1" baseline="0" dirty="0" smtClean="0"/>
                        <a:t>8610000065688 2009-08-04</a:t>
                      </a:r>
                      <a:r>
                        <a:rPr lang="en-US" sz="1200" baseline="0" dirty="0" smtClean="0"/>
                        <a:t>”</a:t>
                      </a:r>
                      <a:br>
                        <a:rPr lang="en-US" sz="1200" baseline="0" dirty="0" smtClean="0"/>
                      </a:br>
                      <a:r>
                        <a:rPr lang="en-US" sz="1200" baseline="0" dirty="0" smtClean="0"/>
                        <a:t>Cash/Checks line item text is  like </a:t>
                      </a:r>
                      <a:br>
                        <a:rPr lang="en-US" sz="1200" baseline="0" dirty="0" smtClean="0"/>
                      </a:br>
                      <a:r>
                        <a:rPr lang="en-US" sz="1200" baseline="0" dirty="0" smtClean="0"/>
                        <a:t>“</a:t>
                      </a:r>
                      <a:r>
                        <a:rPr lang="en-US" sz="1200" b="1" baseline="0" dirty="0" smtClean="0"/>
                        <a:t>REC - TICKET 965547/HW AND SW REPAIR/ZHITNIKOV”</a:t>
                      </a:r>
                      <a:endParaRPr lang="en-US" sz="1200" b="1" dirty="0"/>
                    </a:p>
                  </a:txBody>
                  <a:tcPr/>
                </a:tc>
              </a:tr>
              <a:tr h="698803">
                <a:tc>
                  <a:txBody>
                    <a:bodyPr/>
                    <a:lstStyle/>
                    <a:p>
                      <a:r>
                        <a:rPr lang="en-US" sz="1200" b="1" dirty="0" smtClean="0"/>
                        <a:t>Software</a:t>
                      </a:r>
                      <a:r>
                        <a:rPr lang="en-US" sz="1200" b="1" baseline="0" dirty="0" smtClean="0"/>
                        <a:t> Distribution</a:t>
                      </a:r>
                      <a:br>
                        <a:rPr lang="en-US" sz="1200" b="1" baseline="0" dirty="0" smtClean="0"/>
                      </a:br>
                      <a:r>
                        <a:rPr lang="en-US" sz="1200" b="0" baseline="0" dirty="0" smtClean="0"/>
                        <a:t>RT, SAP IP </a:t>
                      </a:r>
                      <a:r>
                        <a:rPr lang="en-US" sz="1200" b="0" baseline="0" dirty="0" err="1" smtClean="0"/>
                        <a:t>reqs</a:t>
                      </a:r>
                      <a:endParaRPr lang="en-US" sz="1200" b="1" dirty="0"/>
                    </a:p>
                  </a:txBody>
                  <a:tcPr/>
                </a:tc>
                <a:tc>
                  <a:txBody>
                    <a:bodyPr/>
                    <a:lstStyle/>
                    <a:p>
                      <a:r>
                        <a:rPr lang="en-US" sz="1200" dirty="0" smtClean="0"/>
                        <a:t>VSLS web order form  makes a</a:t>
                      </a:r>
                      <a:r>
                        <a:rPr lang="en-US" sz="1200" baseline="0" dirty="0" smtClean="0"/>
                        <a:t> detailed </a:t>
                      </a:r>
                      <a:r>
                        <a:rPr lang="en-US" sz="1200" b="1" baseline="0" dirty="0" smtClean="0"/>
                        <a:t>email reply</a:t>
                      </a:r>
                      <a:r>
                        <a:rPr lang="en-US" sz="1200" baseline="0" dirty="0" smtClean="0"/>
                        <a:t> which acts as the invoice</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monthly JV Uploads, </a:t>
                      </a:r>
                      <a:endParaRPr lang="en-US" sz="1200" dirty="0" smtClean="0"/>
                    </a:p>
                    <a:p>
                      <a:r>
                        <a:rPr lang="en-US" sz="1200" dirty="0" smtClean="0"/>
                        <a:t>Internal</a:t>
                      </a:r>
                      <a:r>
                        <a:rPr lang="en-US" sz="1200" baseline="0" dirty="0" smtClean="0"/>
                        <a:t> Provider </a:t>
                      </a:r>
                      <a:r>
                        <a:rPr lang="en-US" sz="1200" baseline="0" dirty="0" err="1" smtClean="0"/>
                        <a:t>Req</a:t>
                      </a:r>
                      <a:r>
                        <a:rPr lang="en-US" sz="1200" baseline="0" dirty="0" smtClean="0"/>
                        <a:t>;</a:t>
                      </a:r>
                      <a:br>
                        <a:rPr lang="en-US" sz="1200" baseline="0" dirty="0" smtClean="0"/>
                      </a:br>
                      <a:endParaRPr lang="en-US" sz="1200" dirty="0"/>
                    </a:p>
                  </a:txBody>
                  <a:tcPr/>
                </a:tc>
                <a:tc>
                  <a:txBody>
                    <a:bodyPr/>
                    <a:lstStyle/>
                    <a:p>
                      <a:r>
                        <a:rPr lang="en-US" sz="1200" dirty="0" smtClean="0"/>
                        <a:t>“</a:t>
                      </a:r>
                      <a:r>
                        <a:rPr lang="en-US" sz="1200" b="1" dirty="0" smtClean="0"/>
                        <a:t>Dreamweaver-Billing-December2009</a:t>
                      </a:r>
                      <a:r>
                        <a:rPr lang="en-US" sz="1200" dirty="0" smtClean="0"/>
                        <a:t>” on IS&amp;T DTRs, or  </a:t>
                      </a:r>
                      <a:r>
                        <a:rPr lang="en-US" sz="1200" b="1" dirty="0" smtClean="0"/>
                        <a:t>Matlab-ConCurrentJulyBilling2009</a:t>
                      </a: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457200" y="228600"/>
            <a:ext cx="8229600" cy="838199"/>
          </a:xfrm>
          <a:ln>
            <a:solidFill>
              <a:srgbClr val="D9D9D9"/>
            </a:solidFill>
            <a:miter lim="800000"/>
            <a:headEnd/>
            <a:tailEnd/>
          </a:ln>
        </p:spPr>
        <p:txBody>
          <a:bodyPr>
            <a:normAutofit/>
          </a:bodyPr>
          <a:lstStyle/>
          <a:p>
            <a:r>
              <a:rPr lang="en-US" dirty="0" smtClean="0">
                <a:ea typeface="ＭＳ Ｐゴシック" pitchFamily="34" charset="-128"/>
              </a:rPr>
              <a:t>Some Process Details, p2</a:t>
            </a:r>
          </a:p>
        </p:txBody>
      </p:sp>
      <p:graphicFrame>
        <p:nvGraphicFramePr>
          <p:cNvPr id="4" name="Content Placeholder 3"/>
          <p:cNvGraphicFramePr>
            <a:graphicFrameLocks noGrp="1"/>
          </p:cNvGraphicFramePr>
          <p:nvPr>
            <p:ph idx="1"/>
          </p:nvPr>
        </p:nvGraphicFramePr>
        <p:xfrm>
          <a:off x="457200" y="1066801"/>
          <a:ext cx="8229600" cy="4495799"/>
        </p:xfrm>
        <a:graphic>
          <a:graphicData uri="http://schemas.openxmlformats.org/drawingml/2006/table">
            <a:tbl>
              <a:tblPr firstRow="1" bandRow="1">
                <a:tableStyleId>{5C22544A-7EE6-4342-B048-85BDC9FD1C3A}</a:tableStyleId>
              </a:tblPr>
              <a:tblGrid>
                <a:gridCol w="1828800"/>
                <a:gridCol w="2098391"/>
                <a:gridCol w="1919576"/>
                <a:gridCol w="2382833"/>
              </a:tblGrid>
              <a:tr h="749300">
                <a:tc>
                  <a:txBody>
                    <a:bodyPr/>
                    <a:lstStyle/>
                    <a:p>
                      <a:r>
                        <a:rPr lang="en-US" sz="1200" b="1" dirty="0" smtClean="0"/>
                        <a:t>Team </a:t>
                      </a:r>
                      <a:r>
                        <a:rPr lang="en-US" sz="1200" dirty="0" smtClean="0"/>
                        <a:t>/ Client interaction tracking tools</a:t>
                      </a:r>
                      <a:endParaRPr lang="en-US" sz="1200" dirty="0"/>
                    </a:p>
                  </a:txBody>
                  <a:tcPr/>
                </a:tc>
                <a:tc>
                  <a:txBody>
                    <a:bodyPr/>
                    <a:lstStyle/>
                    <a:p>
                      <a:r>
                        <a:rPr lang="en-US" sz="1200" dirty="0" smtClean="0"/>
                        <a:t>Invoicing</a:t>
                      </a:r>
                      <a:endParaRPr lang="en-US" sz="1200" dirty="0"/>
                    </a:p>
                  </a:txBody>
                  <a:tcPr/>
                </a:tc>
                <a:tc>
                  <a:txBody>
                    <a:bodyPr/>
                    <a:lstStyle/>
                    <a:p>
                      <a:r>
                        <a:rPr lang="en-US" sz="1200" dirty="0" smtClean="0"/>
                        <a:t>Transferring </a:t>
                      </a:r>
                      <a:br>
                        <a:rPr lang="en-US" sz="1200" dirty="0" smtClean="0"/>
                      </a:br>
                      <a:r>
                        <a:rPr lang="en-US" sz="1200" dirty="0" smtClean="0"/>
                        <a:t>Funds</a:t>
                      </a:r>
                      <a:endParaRPr lang="en-US" sz="1200" dirty="0"/>
                    </a:p>
                  </a:txBody>
                  <a:tcPr/>
                </a:tc>
                <a:tc>
                  <a:txBody>
                    <a:bodyPr/>
                    <a:lstStyle/>
                    <a:p>
                      <a:r>
                        <a:rPr lang="en-US" sz="1200" dirty="0" smtClean="0"/>
                        <a:t>Verifying  SAP DTR</a:t>
                      </a:r>
                      <a:r>
                        <a:rPr lang="en-US" sz="1200" baseline="0" dirty="0" smtClean="0"/>
                        <a:t> line item text in </a:t>
                      </a:r>
                      <a:r>
                        <a:rPr lang="en-US" sz="1200" dirty="0" smtClean="0"/>
                        <a:t/>
                      </a:r>
                      <a:br>
                        <a:rPr lang="en-US" sz="1200" dirty="0" smtClean="0"/>
                      </a:br>
                      <a:r>
                        <a:rPr lang="en-US" sz="1200" dirty="0" smtClean="0"/>
                        <a:t>Statements</a:t>
                      </a:r>
                      <a:endParaRPr lang="en-US" sz="1200" dirty="0"/>
                    </a:p>
                  </a:txBody>
                  <a:tcPr/>
                </a:tc>
              </a:tr>
              <a:tr h="899160">
                <a:tc>
                  <a:txBody>
                    <a:bodyPr/>
                    <a:lstStyle/>
                    <a:p>
                      <a:r>
                        <a:rPr lang="en-US" sz="1200" b="1" dirty="0" smtClean="0"/>
                        <a:t>DCAD</a:t>
                      </a:r>
                      <a:r>
                        <a:rPr lang="en-US" sz="1200" b="1" baseline="0" dirty="0" smtClean="0"/>
                        <a:t> Projects</a:t>
                      </a:r>
                      <a:br>
                        <a:rPr lang="en-US" sz="1200" b="1" baseline="0" dirty="0" smtClean="0"/>
                      </a:br>
                      <a:r>
                        <a:rPr lang="en-US" sz="1200" b="0" baseline="0" dirty="0" err="1" smtClean="0"/>
                        <a:t>Quickbooks</a:t>
                      </a:r>
                      <a:r>
                        <a:rPr lang="en-US" sz="1200" b="0" baseline="0" dirty="0" smtClean="0"/>
                        <a:t>, </a:t>
                      </a:r>
                      <a:r>
                        <a:rPr lang="en-US" sz="1200" b="0" baseline="0" dirty="0" err="1" smtClean="0"/>
                        <a:t>Daptiv</a:t>
                      </a:r>
                      <a:endParaRPr lang="en-US" sz="1200" b="1" dirty="0"/>
                    </a:p>
                  </a:txBody>
                  <a:tcPr/>
                </a:tc>
                <a:tc>
                  <a:txBody>
                    <a:bodyPr/>
                    <a:lstStyle/>
                    <a:p>
                      <a:r>
                        <a:rPr lang="en-US" sz="1200" b="1" dirty="0" err="1" smtClean="0"/>
                        <a:t>Quickbooks</a:t>
                      </a:r>
                      <a:r>
                        <a:rPr lang="en-US" sz="1200" dirty="0" smtClean="0"/>
                        <a:t> generates invoices; PDF</a:t>
                      </a:r>
                      <a:r>
                        <a:rPr lang="en-US" sz="1200" baseline="0" dirty="0" smtClean="0"/>
                        <a:t> emailed to clients at key project stages</a:t>
                      </a:r>
                      <a:endParaRPr lang="en-US" sz="1200" dirty="0"/>
                    </a:p>
                  </a:txBody>
                  <a:tcPr/>
                </a:tc>
                <a:tc>
                  <a:txBody>
                    <a:bodyPr/>
                    <a:lstStyle/>
                    <a:p>
                      <a:r>
                        <a:rPr lang="en-US" sz="1200" b="1" dirty="0" smtClean="0"/>
                        <a:t>Quarterly JV Uploads</a:t>
                      </a:r>
                      <a:endParaRPr lang="en-US" sz="1200" b="1" dirty="0"/>
                    </a:p>
                  </a:txBody>
                  <a:tcPr/>
                </a:tc>
                <a:tc>
                  <a:txBody>
                    <a:bodyPr/>
                    <a:lstStyle/>
                    <a:p>
                      <a:pPr algn="l" fontAlgn="t"/>
                      <a:r>
                        <a:rPr lang="en-US" sz="1200" b="1" i="0" u="none" strike="noStrike" dirty="0" smtClean="0">
                          <a:solidFill>
                            <a:srgbClr val="000000"/>
                          </a:solidFill>
                          <a:latin typeface="Calibri"/>
                        </a:rPr>
                        <a:t>“Q1 </a:t>
                      </a:r>
                      <a:r>
                        <a:rPr lang="en-US" sz="1200" b="1" i="0" u="none" strike="noStrike" dirty="0">
                          <a:solidFill>
                            <a:srgbClr val="000000"/>
                          </a:solidFill>
                          <a:latin typeface="Calibri"/>
                        </a:rPr>
                        <a:t>DCAD </a:t>
                      </a:r>
                      <a:r>
                        <a:rPr lang="en-US" sz="1200" b="1" i="0" u="none" strike="noStrike" dirty="0" smtClean="0">
                          <a:solidFill>
                            <a:srgbClr val="000000"/>
                          </a:solidFill>
                          <a:latin typeface="Calibri"/>
                        </a:rPr>
                        <a:t>Revenue</a:t>
                      </a:r>
                      <a:r>
                        <a:rPr lang="en-US" sz="1200" b="0" i="0" u="none" strike="noStrike" dirty="0" smtClean="0">
                          <a:solidFill>
                            <a:srgbClr val="000000"/>
                          </a:solidFill>
                          <a:latin typeface="Calibri"/>
                        </a:rPr>
                        <a:t> “ on IS&amp;T DTRs, quite different on DLC DTRs. </a:t>
                      </a:r>
                      <a:endParaRPr lang="en-US" sz="1200" b="0" i="0" u="none" strike="noStrike" dirty="0">
                        <a:solidFill>
                          <a:srgbClr val="000000"/>
                        </a:solidFill>
                        <a:latin typeface="Calibri"/>
                      </a:endParaRPr>
                    </a:p>
                  </a:txBody>
                  <a:tcPr marL="9525" marR="9525" marT="9525" marB="0"/>
                </a:tc>
              </a:tr>
              <a:tr h="649393">
                <a:tc>
                  <a:txBody>
                    <a:bodyPr/>
                    <a:lstStyle/>
                    <a:p>
                      <a:r>
                        <a:rPr lang="en-US" sz="1200" b="1" dirty="0" smtClean="0"/>
                        <a:t>DS</a:t>
                      </a:r>
                      <a:r>
                        <a:rPr lang="en-US" sz="1200" b="1" baseline="0" dirty="0" smtClean="0"/>
                        <a:t> Short-term / SLAs</a:t>
                      </a:r>
                      <a:br>
                        <a:rPr lang="en-US" sz="1200" b="1" baseline="0" dirty="0" smtClean="0"/>
                      </a:br>
                      <a:r>
                        <a:rPr lang="en-US" sz="1200" b="0" baseline="0" dirty="0" smtClean="0"/>
                        <a:t>RT</a:t>
                      </a:r>
                      <a:endParaRPr lang="en-US" sz="1200" b="1" dirty="0"/>
                    </a:p>
                  </a:txBody>
                  <a:tcPr/>
                </a:tc>
                <a:tc>
                  <a:txBody>
                    <a:bodyPr/>
                    <a:lstStyle/>
                    <a:p>
                      <a:r>
                        <a:rPr lang="en-US" sz="1200" dirty="0" smtClean="0"/>
                        <a:t>TL creates invoice in </a:t>
                      </a:r>
                      <a:r>
                        <a:rPr lang="en-US" sz="1200" b="1" dirty="0" smtClean="0"/>
                        <a:t>Word</a:t>
                      </a:r>
                      <a:r>
                        <a:rPr lang="en-US" sz="1200" dirty="0" smtClean="0"/>
                        <a:t>; PDF emailed to client</a:t>
                      </a:r>
                      <a:endParaRPr lang="en-US" sz="1200" dirty="0"/>
                    </a:p>
                  </a:txBody>
                  <a:tcPr/>
                </a:tc>
                <a:tc>
                  <a:txBody>
                    <a:bodyPr/>
                    <a:lstStyle/>
                    <a:p>
                      <a:r>
                        <a:rPr lang="en-US" sz="1200" b="1" dirty="0" smtClean="0"/>
                        <a:t>JV Upload </a:t>
                      </a:r>
                      <a:r>
                        <a:rPr lang="en-US" sz="1200" dirty="0" smtClean="0"/>
                        <a:t>file “when there are a few to do”</a:t>
                      </a:r>
                      <a:endParaRPr lang="en-US" sz="1200" dirty="0"/>
                    </a:p>
                  </a:txBody>
                  <a:tcPr/>
                </a:tc>
                <a:tc>
                  <a:txBody>
                    <a:bodyPr/>
                    <a:lstStyle/>
                    <a:p>
                      <a:pPr algn="l" fontAlgn="t"/>
                      <a:r>
                        <a:rPr lang="en-US" sz="1200" b="0" i="0" u="none" strike="noStrike" dirty="0" smtClean="0">
                          <a:solidFill>
                            <a:srgbClr val="000000"/>
                          </a:solidFill>
                          <a:latin typeface="Calibri"/>
                        </a:rPr>
                        <a:t>“</a:t>
                      </a:r>
                      <a:r>
                        <a:rPr lang="en-US" sz="1200" b="1" i="0" u="none" strike="noStrike" dirty="0" smtClean="0">
                          <a:solidFill>
                            <a:srgbClr val="000000"/>
                          </a:solidFill>
                          <a:latin typeface="Calibri"/>
                        </a:rPr>
                        <a:t>Case #1009252 Office of Provost Network</a:t>
                      </a:r>
                      <a:r>
                        <a:rPr lang="en-US" sz="1200" b="0" i="0" u="none" strike="noStrike" dirty="0" smtClean="0">
                          <a:solidFill>
                            <a:srgbClr val="000000"/>
                          </a:solidFill>
                          <a:latin typeface="Calibri"/>
                        </a:rPr>
                        <a:t>”</a:t>
                      </a:r>
                      <a:endParaRPr lang="en-US" sz="1200" b="0" i="0" u="none" strike="noStrike" dirty="0">
                        <a:solidFill>
                          <a:srgbClr val="000000"/>
                        </a:solidFill>
                        <a:latin typeface="Calibri"/>
                      </a:endParaRPr>
                    </a:p>
                  </a:txBody>
                  <a:tcPr marL="9525" marR="9525" marT="9525" marB="0"/>
                </a:tc>
              </a:tr>
              <a:tr h="649393">
                <a:tc>
                  <a:txBody>
                    <a:bodyPr/>
                    <a:lstStyle/>
                    <a:p>
                      <a:r>
                        <a:rPr lang="en-US" sz="1200" b="1" dirty="0" smtClean="0"/>
                        <a:t>DS</a:t>
                      </a:r>
                      <a:r>
                        <a:rPr lang="en-US" sz="1200" b="1" baseline="0" dirty="0" smtClean="0"/>
                        <a:t> Long-term SLAs</a:t>
                      </a:r>
                    </a:p>
                    <a:p>
                      <a:r>
                        <a:rPr lang="en-US" sz="1200" b="0" baseline="0" dirty="0" smtClean="0"/>
                        <a:t>Excel, Word/PDF contracts</a:t>
                      </a:r>
                      <a:endParaRPr lang="en-US" sz="1200" b="0" dirty="0"/>
                    </a:p>
                  </a:txBody>
                  <a:tcPr/>
                </a:tc>
                <a:tc>
                  <a:txBody>
                    <a:bodyPr/>
                    <a:lstStyle/>
                    <a:p>
                      <a:r>
                        <a:rPr lang="en-US" sz="1200" dirty="0" smtClean="0"/>
                        <a:t>No invoice; contract on</a:t>
                      </a:r>
                      <a:r>
                        <a:rPr lang="en-US" sz="1200" baseline="0" dirty="0" smtClean="0"/>
                        <a:t> file is considered sufficient</a:t>
                      </a:r>
                      <a:endParaRPr lang="en-US" sz="1200" dirty="0"/>
                    </a:p>
                  </a:txBody>
                  <a:tcPr/>
                </a:tc>
                <a:tc>
                  <a:txBody>
                    <a:bodyPr/>
                    <a:lstStyle/>
                    <a:p>
                      <a:r>
                        <a:rPr lang="en-US" sz="1200" b="1" dirty="0" smtClean="0"/>
                        <a:t>Quarterly JV Uploads</a:t>
                      </a:r>
                      <a:endParaRPr lang="en-US" sz="1200" b="1" dirty="0"/>
                    </a:p>
                  </a:txBody>
                  <a:tcPr/>
                </a:tc>
                <a:tc>
                  <a:txBody>
                    <a:bodyPr/>
                    <a:lstStyle/>
                    <a:p>
                      <a:r>
                        <a:rPr lang="en-US" sz="1200" dirty="0" smtClean="0"/>
                        <a:t> “</a:t>
                      </a:r>
                      <a:r>
                        <a:rPr lang="nn-NO" sz="1200" b="1" dirty="0" smtClean="0"/>
                        <a:t>FY10-Q2DITR SLA for EAPS 8 hrs.”</a:t>
                      </a:r>
                      <a:endParaRPr lang="en-US" sz="1200" b="1" dirty="0"/>
                    </a:p>
                  </a:txBody>
                  <a:tcPr/>
                </a:tc>
              </a:tr>
              <a:tr h="649393">
                <a:tc>
                  <a:txBody>
                    <a:bodyPr/>
                    <a:lstStyle/>
                    <a:p>
                      <a:r>
                        <a:rPr lang="en-US" sz="1200" b="1" dirty="0" smtClean="0"/>
                        <a:t>DS DDM Deployments</a:t>
                      </a:r>
                      <a:br>
                        <a:rPr lang="en-US" sz="1200" b="1" dirty="0" smtClean="0"/>
                      </a:br>
                      <a:r>
                        <a:rPr lang="en-US" sz="1200" b="0" dirty="0" err="1" smtClean="0"/>
                        <a:t>Filemaker</a:t>
                      </a:r>
                      <a:r>
                        <a:rPr lang="en-US" sz="1200" b="0" baseline="0" dirty="0" smtClean="0"/>
                        <a:t> </a:t>
                      </a:r>
                      <a:endParaRPr lang="en-US" sz="1200" b="1" dirty="0"/>
                    </a:p>
                  </a:txBody>
                  <a:tcPr/>
                </a:tc>
                <a:tc>
                  <a:txBody>
                    <a:bodyPr/>
                    <a:lstStyle/>
                    <a:p>
                      <a:r>
                        <a:rPr lang="en-US" sz="1200" dirty="0" smtClean="0"/>
                        <a:t>Deploy</a:t>
                      </a:r>
                      <a:r>
                        <a:rPr lang="en-US" sz="1200" baseline="0" dirty="0" smtClean="0"/>
                        <a:t> sheets from DB left with client (emailed too?)</a:t>
                      </a:r>
                      <a:endParaRPr lang="en-US" sz="1200" dirty="0"/>
                    </a:p>
                  </a:txBody>
                  <a:tcPr/>
                </a:tc>
                <a:tc>
                  <a:txBody>
                    <a:bodyPr/>
                    <a:lstStyle/>
                    <a:p>
                      <a:r>
                        <a:rPr lang="en-US" sz="1200" dirty="0" smtClean="0"/>
                        <a:t>DB generates </a:t>
                      </a:r>
                      <a:r>
                        <a:rPr lang="en-US" sz="1200" b="1" dirty="0" smtClean="0"/>
                        <a:t>JV Upload</a:t>
                      </a:r>
                      <a:r>
                        <a:rPr lang="en-US" sz="1200" dirty="0" smtClean="0"/>
                        <a:t> file</a:t>
                      </a:r>
                      <a:r>
                        <a:rPr lang="en-US" sz="1200" baseline="0" dirty="0" smtClean="0"/>
                        <a:t> </a:t>
                      </a:r>
                      <a:r>
                        <a:rPr lang="en-US" sz="1200" b="1" baseline="0" dirty="0" smtClean="0"/>
                        <a:t>per deployment</a:t>
                      </a:r>
                      <a:r>
                        <a:rPr lang="en-US" sz="1200" baseline="0" dirty="0" smtClean="0"/>
                        <a:t>.</a:t>
                      </a:r>
                      <a:endParaRPr lang="en-US" sz="1200" dirty="0"/>
                    </a:p>
                  </a:txBody>
                  <a:tcPr/>
                </a:tc>
                <a:tc>
                  <a:txBody>
                    <a:bodyPr/>
                    <a:lstStyle/>
                    <a:p>
                      <a:r>
                        <a:rPr lang="en-US" sz="1200" baseline="0" dirty="0" smtClean="0"/>
                        <a:t>“</a:t>
                      </a:r>
                      <a:r>
                        <a:rPr lang="en-US" sz="1200" b="1" baseline="0" dirty="0" smtClean="0"/>
                        <a:t>RT#  1006275</a:t>
                      </a:r>
                      <a:r>
                        <a:rPr lang="en-US" sz="1200" baseline="0" dirty="0" smtClean="0"/>
                        <a:t>” </a:t>
                      </a:r>
                      <a:endParaRPr lang="en-US" sz="1200" dirty="0"/>
                    </a:p>
                  </a:txBody>
                  <a:tcPr/>
                </a:tc>
              </a:tr>
              <a:tr h="899160">
                <a:tc>
                  <a:txBody>
                    <a:bodyPr/>
                    <a:lstStyle/>
                    <a:p>
                      <a:r>
                        <a:rPr lang="en-US" sz="1200" b="1" dirty="0" smtClean="0"/>
                        <a:t>Training</a:t>
                      </a:r>
                      <a:br>
                        <a:rPr lang="en-US" sz="1200" b="1" dirty="0" smtClean="0"/>
                      </a:br>
                      <a:r>
                        <a:rPr lang="en-US" sz="1200" b="0" dirty="0" smtClean="0"/>
                        <a:t>TEM</a:t>
                      </a:r>
                      <a:r>
                        <a:rPr lang="en-US" sz="1200" b="0" baseline="0" dirty="0" smtClean="0"/>
                        <a:t>, SAP IP </a:t>
                      </a:r>
                      <a:r>
                        <a:rPr lang="en-US" sz="1200" b="0" baseline="0" dirty="0" err="1" smtClean="0"/>
                        <a:t>reqs</a:t>
                      </a:r>
                      <a:r>
                        <a:rPr lang="en-US" sz="1200" b="0" baseline="0" dirty="0" smtClean="0"/>
                        <a:t>, Excel</a:t>
                      </a:r>
                      <a:endParaRPr lang="en-US" sz="1200" b="1" dirty="0"/>
                    </a:p>
                  </a:txBody>
                  <a:tcPr/>
                </a:tc>
                <a:tc>
                  <a:txBody>
                    <a:bodyPr/>
                    <a:lstStyle/>
                    <a:p>
                      <a:r>
                        <a:rPr lang="en-US" sz="1200" dirty="0" smtClean="0"/>
                        <a:t>DLC clients create</a:t>
                      </a:r>
                      <a:r>
                        <a:rPr lang="en-US" sz="1200" baseline="0" dirty="0" smtClean="0"/>
                        <a:t> Internal Provider </a:t>
                      </a:r>
                      <a:r>
                        <a:rPr lang="en-US" sz="1200" baseline="0" dirty="0" err="1" smtClean="0"/>
                        <a:t>Reqs</a:t>
                      </a:r>
                      <a:r>
                        <a:rPr lang="en-US" sz="1200" baseline="0" dirty="0" smtClean="0"/>
                        <a:t> to Training; sometimes pay by check</a:t>
                      </a:r>
                      <a:endParaRPr lang="en-US" sz="1200" dirty="0"/>
                    </a:p>
                  </a:txBody>
                  <a:tcPr/>
                </a:tc>
                <a:tc>
                  <a:txBody>
                    <a:bodyPr/>
                    <a:lstStyle/>
                    <a:p>
                      <a:r>
                        <a:rPr lang="en-US" sz="1200" dirty="0" smtClean="0"/>
                        <a:t>Requisitions</a:t>
                      </a:r>
                      <a:r>
                        <a:rPr lang="en-US" sz="1200" baseline="0" dirty="0" smtClean="0"/>
                        <a:t> released by Quentin or checks cashed; skipped-class fees </a:t>
                      </a:r>
                      <a:r>
                        <a:rPr lang="en-US" sz="1200" baseline="0" dirty="0" err="1" smtClean="0"/>
                        <a:t>JV’d</a:t>
                      </a:r>
                      <a:endParaRPr lang="en-US" sz="1200" dirty="0"/>
                    </a:p>
                  </a:txBody>
                  <a:tcPr/>
                </a:tc>
                <a:tc>
                  <a:txBody>
                    <a:bodyPr/>
                    <a:lstStyle/>
                    <a:p>
                      <a:r>
                        <a:rPr lang="en-US" sz="1200" dirty="0" smtClean="0"/>
                        <a:t>“</a:t>
                      </a:r>
                      <a:r>
                        <a:rPr lang="en-US" sz="1200" b="1" dirty="0" smtClean="0"/>
                        <a:t>IS&amp;T TRAINING COURSE - SEE LONG TEXT</a:t>
                      </a:r>
                      <a:r>
                        <a:rPr lang="en-US" sz="1200" dirty="0" smtClean="0"/>
                        <a:t>” –</a:t>
                      </a:r>
                      <a:r>
                        <a:rPr lang="en-US" sz="1200" baseline="0" dirty="0" smtClean="0"/>
                        <a:t> client creates the text</a:t>
                      </a:r>
                      <a:endParaRPr lang="en-US" sz="12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13323</TotalTime>
  <Words>3710</Words>
  <Application>Microsoft Office PowerPoint</Application>
  <PresentationFormat>On-screen Show (4:3)</PresentationFormat>
  <Paragraphs>652</Paragraphs>
  <Slides>42</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Office Theme</vt:lpstr>
      <vt:lpstr>Acrobat Document</vt:lpstr>
      <vt:lpstr>CSS Billing Project</vt:lpstr>
      <vt:lpstr>Understanding the Problem</vt:lpstr>
      <vt:lpstr>From SAP DTR line items …</vt:lpstr>
      <vt:lpstr>From Client Interviews …</vt:lpstr>
      <vt:lpstr>From Staff Interviews …</vt:lpstr>
      <vt:lpstr>View from Above</vt:lpstr>
      <vt:lpstr>Some Potential Targets </vt:lpstr>
      <vt:lpstr>Some Process Details, p1 </vt:lpstr>
      <vt:lpstr>Some Process Details, p2</vt:lpstr>
      <vt:lpstr>Improvement Themes</vt:lpstr>
      <vt:lpstr>Summary of Ideas, p1</vt:lpstr>
      <vt:lpstr>Summary of Ideas, p2</vt:lpstr>
      <vt:lpstr>Summary of Ideas, p3</vt:lpstr>
      <vt:lpstr>Summary of Ideas, p4</vt:lpstr>
      <vt:lpstr>Possible Quick Wins </vt:lpstr>
      <vt:lpstr>SD Hardware Repair</vt:lpstr>
      <vt:lpstr>Specific Ideas: Hardware Repair</vt:lpstr>
      <vt:lpstr>SD Software Repair</vt:lpstr>
      <vt:lpstr>Specific Ideas: Software Repair</vt:lpstr>
      <vt:lpstr>SD Software Distribution</vt:lpstr>
      <vt:lpstr>Specific Ideas: Software Distribution</vt:lpstr>
      <vt:lpstr>Training</vt:lpstr>
      <vt:lpstr>Specific Ideas: Training</vt:lpstr>
      <vt:lpstr>DS DCAD</vt:lpstr>
      <vt:lpstr>Specific Ideas: DCAD</vt:lpstr>
      <vt:lpstr>DS DDM</vt:lpstr>
      <vt:lpstr>Specific Ideas: DDM</vt:lpstr>
      <vt:lpstr>MDS Long-Term SLA</vt:lpstr>
      <vt:lpstr>Specific Ideas: MDS SLAs</vt:lpstr>
      <vt:lpstr>DS Short-Term SLA</vt:lpstr>
      <vt:lpstr>Specific Ideas: Short-Term SLAs</vt:lpstr>
      <vt:lpstr>SD Telephony</vt:lpstr>
      <vt:lpstr>Next steps?</vt:lpstr>
      <vt:lpstr>Appendix of Artifacts</vt:lpstr>
      <vt:lpstr>PMATS entry screen</vt:lpstr>
      <vt:lpstr>PMATS receipt</vt:lpstr>
      <vt:lpstr>TNSC Billing System</vt:lpstr>
      <vt:lpstr>DCAD Project Invoice</vt:lpstr>
      <vt:lpstr>DS MDS On-Call SLA Invoice</vt:lpstr>
      <vt:lpstr>DS MDS On-Call SLA JV Upload</vt:lpstr>
      <vt:lpstr>RT Ticket Receipt</vt:lpstr>
      <vt:lpstr>&lt;/body&gt;</vt:lpstr>
    </vt:vector>
  </TitlesOfParts>
  <Company>MIT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CAO TECH</dc:creator>
  <cp:lastModifiedBy>smyser</cp:lastModifiedBy>
  <cp:revision>401</cp:revision>
  <dcterms:created xsi:type="dcterms:W3CDTF">2010-01-19T14:41:32Z</dcterms:created>
  <dcterms:modified xsi:type="dcterms:W3CDTF">2010-03-17T17:04:36Z</dcterms:modified>
</cp:coreProperties>
</file>