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65" r:id="rId3"/>
    <p:sldId id="272" r:id="rId4"/>
    <p:sldId id="266" r:id="rId5"/>
    <p:sldId id="267" r:id="rId6"/>
    <p:sldId id="269" r:id="rId7"/>
    <p:sldId id="268" r:id="rId8"/>
    <p:sldId id="270" r:id="rId9"/>
    <p:sldId id="273" r:id="rId10"/>
    <p:sldId id="274" r:id="rId11"/>
    <p:sldId id="275" r:id="rId12"/>
    <p:sldId id="277" r:id="rId13"/>
    <p:sldId id="276" r:id="rId14"/>
    <p:sldId id="260" r:id="rId15"/>
    <p:sldId id="262" r:id="rId16"/>
    <p:sldId id="263" r:id="rId17"/>
    <p:sldId id="264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1" autoAdjust="0"/>
    <p:restoredTop sz="94660"/>
  </p:normalViewPr>
  <p:slideViewPr>
    <p:cSldViewPr>
      <p:cViewPr>
        <p:scale>
          <a:sx n="75" d="100"/>
          <a:sy n="75" d="100"/>
        </p:scale>
        <p:origin x="-2028" y="-7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E878AB-8F0D-44EC-BD4C-7F5E26880B9C}" type="datetimeFigureOut">
              <a:rPr lang="en-US" smtClean="0"/>
              <a:pPr/>
              <a:t>2/22/2011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0972AF-A13D-44AA-84C5-E1F36AAA390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7E505-2A7A-4248-A67C-BD43F86CF1E6}" type="datetime1">
              <a:rPr lang="en-US" smtClean="0"/>
              <a:pPr/>
              <a:t>2/22/2011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1D7EC-E65F-40E7-9020-D73D36F36F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CDBCE-1470-4107-B955-43453C069DC4}" type="datetime1">
              <a:rPr lang="en-US" smtClean="0"/>
              <a:pPr/>
              <a:t>2/22/2011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1D7EC-E65F-40E7-9020-D73D36F36F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0ADAA-49B3-4F2D-8727-901B870C9BE4}" type="datetime1">
              <a:rPr lang="en-US" smtClean="0"/>
              <a:pPr/>
              <a:t>2/22/2011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1D7EC-E65F-40E7-9020-D73D36F36F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77607-4389-413C-AA03-7E08CFDD0593}" type="datetime1">
              <a:rPr lang="en-US" smtClean="0"/>
              <a:pPr/>
              <a:t>2/22/2011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1D7EC-E65F-40E7-9020-D73D36F36F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BE7E7-BEA9-451B-BF6C-C34C01F91B6C}" type="datetime1">
              <a:rPr lang="en-US" smtClean="0"/>
              <a:pPr/>
              <a:t>2/22/2011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1D7EC-E65F-40E7-9020-D73D36F36F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D9BA9-1578-4940-9D75-A7CFA58DB971}" type="datetime1">
              <a:rPr lang="en-US" smtClean="0"/>
              <a:pPr/>
              <a:t>2/22/2011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1D7EC-E65F-40E7-9020-D73D36F36F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883CB-AA45-49A3-A416-2B216A3944C9}" type="datetime1">
              <a:rPr lang="en-US" smtClean="0"/>
              <a:pPr/>
              <a:t>2/22/2011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1D7EC-E65F-40E7-9020-D73D36F36F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4680A-A8A9-4220-BDCE-F17B9D4B0815}" type="datetime1">
              <a:rPr lang="en-US" smtClean="0"/>
              <a:pPr/>
              <a:t>2/22/2011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1D7EC-E65F-40E7-9020-D73D36F36F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06C49-3F14-4650-847E-3F4176E453CD}" type="datetime1">
              <a:rPr lang="en-US" smtClean="0"/>
              <a:pPr/>
              <a:t>2/22/2011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1D7EC-E65F-40E7-9020-D73D36F36F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42306-80B1-4EBA-AEF3-05CF527D0075}" type="datetime1">
              <a:rPr lang="en-US" smtClean="0"/>
              <a:pPr/>
              <a:t>2/22/2011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1D7EC-E65F-40E7-9020-D73D36F36F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83E14-7B1F-4385-A31C-E321EF93FF3A}" type="datetime1">
              <a:rPr lang="en-US" smtClean="0"/>
              <a:pPr/>
              <a:t>2/22/2011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1D7EC-E65F-40E7-9020-D73D36F36F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9E453A-CAA9-4842-8487-4086D99C0AF5}" type="datetime1">
              <a:rPr lang="en-US" smtClean="0"/>
              <a:pPr/>
              <a:t>2/22/2011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C1D7EC-E65F-40E7-9020-D73D36F36F3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Project Development Approval Process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IST Finance</a:t>
            </a:r>
          </a:p>
          <a:p>
            <a:r>
              <a:rPr lang="en-US" dirty="0" smtClean="0"/>
              <a:t>Feb. 2011</a:t>
            </a:r>
          </a:p>
          <a:p>
            <a:r>
              <a:rPr lang="en-US" dirty="0" smtClean="0"/>
              <a:t>DRAFT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1D7EC-E65F-40E7-9020-D73D36F36F38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/>
          </a:bodyPr>
          <a:lstStyle/>
          <a:p>
            <a:pPr algn="l"/>
            <a:r>
              <a:rPr lang="en-US" sz="2400" dirty="0" smtClean="0"/>
              <a:t>Project Cost Template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838201"/>
            <a:ext cx="8077200" cy="60959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600" b="1" dirty="0" smtClean="0"/>
              <a:t>Project Assumptions:</a:t>
            </a:r>
            <a:endParaRPr lang="en-US" sz="1600" dirty="0" smtClean="0"/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endParaRPr lang="en-US" sz="16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143000"/>
            <a:ext cx="8741921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6858000" y="1447800"/>
            <a:ext cx="2133600" cy="464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2438400" y="2590800"/>
            <a:ext cx="419100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All Assumptions should be documented in your project template</a:t>
            </a:r>
          </a:p>
        </p:txBody>
      </p:sp>
      <p:sp>
        <p:nvSpPr>
          <p:cNvPr id="11" name="Right Arrow 10"/>
          <p:cNvSpPr/>
          <p:nvPr/>
        </p:nvSpPr>
        <p:spPr>
          <a:xfrm rot="21230049">
            <a:off x="6500230" y="3376030"/>
            <a:ext cx="457200" cy="45720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1D7EC-E65F-40E7-9020-D73D36F36F38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pPr algn="l"/>
            <a:r>
              <a:rPr lang="en-US" sz="2400" dirty="0" smtClean="0"/>
              <a:t>Project Cost Template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305800" cy="5562600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en-US" sz="4200" dirty="0" smtClean="0"/>
              <a:t>What Assumptions Should be Documented:</a:t>
            </a:r>
          </a:p>
          <a:p>
            <a:pPr>
              <a:buNone/>
            </a:pPr>
            <a:endParaRPr lang="en-US" sz="3400" dirty="0" smtClean="0"/>
          </a:p>
          <a:p>
            <a:pPr>
              <a:buNone/>
            </a:pPr>
            <a:r>
              <a:rPr lang="en-US" sz="3400" b="1" dirty="0" smtClean="0"/>
              <a:t>Scope, Requirements and Timeline:</a:t>
            </a:r>
          </a:p>
          <a:p>
            <a:r>
              <a:rPr lang="en-US" sz="3400" dirty="0" smtClean="0"/>
              <a:t>What general  assumptions have you incorporated into your estimate? (Sponsorship, Drivers, Resource Requirements (both business and IS&amp;T), Etc.)</a:t>
            </a:r>
          </a:p>
          <a:p>
            <a:r>
              <a:rPr lang="en-US" sz="3400" dirty="0" smtClean="0"/>
              <a:t>Do you have a clearly defined scope requirements? </a:t>
            </a:r>
          </a:p>
          <a:p>
            <a:r>
              <a:rPr lang="en-US" sz="3400" dirty="0" smtClean="0"/>
              <a:t>Who approved them? </a:t>
            </a:r>
          </a:p>
          <a:p>
            <a:r>
              <a:rPr lang="en-US" sz="3400" dirty="0" smtClean="0"/>
              <a:t>Are there any key dates or milestones that should be documented in assumptions (or can only go live in June, etc.)?</a:t>
            </a:r>
          </a:p>
          <a:p>
            <a:r>
              <a:rPr lang="en-US" sz="3400" dirty="0" smtClean="0"/>
              <a:t>Are there multiple phases? Have those been vetted? Are they well defined?</a:t>
            </a:r>
          </a:p>
          <a:p>
            <a:pPr>
              <a:buNone/>
            </a:pPr>
            <a:endParaRPr lang="en-US" sz="3400" dirty="0" smtClean="0"/>
          </a:p>
          <a:p>
            <a:pPr>
              <a:buNone/>
            </a:pPr>
            <a:r>
              <a:rPr lang="en-US" sz="3400" b="1" dirty="0" smtClean="0"/>
              <a:t>Technical Requirements and Project Risks</a:t>
            </a:r>
          </a:p>
          <a:p>
            <a:r>
              <a:rPr lang="en-US" sz="3400" dirty="0" smtClean="0"/>
              <a:t>What are some of the risks associated with this project? (scope creep, funding, key resource issues both on business and or IT side, internal vs. external, change management requirements, etc.) </a:t>
            </a:r>
          </a:p>
          <a:p>
            <a:r>
              <a:rPr lang="en-US" sz="3400" dirty="0" smtClean="0"/>
              <a:t>What is the technology we will be using? Is it new or existing? Or will that be decided later?</a:t>
            </a:r>
          </a:p>
          <a:p>
            <a:pPr>
              <a:buNone/>
            </a:pPr>
            <a:endParaRPr lang="en-US" sz="3400" dirty="0" smtClean="0"/>
          </a:p>
          <a:p>
            <a:pPr>
              <a:buNone/>
            </a:pPr>
            <a:r>
              <a:rPr lang="en-US" sz="3400" b="1" dirty="0" smtClean="0"/>
              <a:t>Cost</a:t>
            </a:r>
          </a:p>
          <a:p>
            <a:r>
              <a:rPr lang="en-US" sz="3400" dirty="0" smtClean="0"/>
              <a:t>What consultant rates did you use? (was there a specific agency or skill set they were based off of)</a:t>
            </a:r>
          </a:p>
          <a:p>
            <a:r>
              <a:rPr lang="en-US" sz="3400" dirty="0" smtClean="0"/>
              <a:t>What contingency rate have you built in on the high side? Why?</a:t>
            </a:r>
          </a:p>
          <a:p>
            <a:r>
              <a:rPr lang="en-US" sz="3400" dirty="0" smtClean="0"/>
              <a:t>Has ongoing maintenance expense been discussed? (for example if we buy external software will they pay the annual maintenance fee?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1D7EC-E65F-40E7-9020-D73D36F36F38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/>
          </a:bodyPr>
          <a:lstStyle/>
          <a:p>
            <a:pPr algn="l"/>
            <a:r>
              <a:rPr lang="en-US" sz="2400" dirty="0" smtClean="0"/>
              <a:t>Project Cost Template</a:t>
            </a:r>
            <a:endParaRPr lang="en-US" sz="24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362200"/>
            <a:ext cx="8572199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228600" y="3657600"/>
            <a:ext cx="7848600" cy="1676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514600" y="1752600"/>
            <a:ext cx="4267200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Estimated Support and Maintenance Costs should also be captured in the template (i.e. Annual Maintenance Expense)</a:t>
            </a:r>
          </a:p>
        </p:txBody>
      </p:sp>
      <p:sp>
        <p:nvSpPr>
          <p:cNvPr id="8" name="Right Arrow 7"/>
          <p:cNvSpPr/>
          <p:nvPr/>
        </p:nvSpPr>
        <p:spPr>
          <a:xfrm rot="7457017">
            <a:off x="5113722" y="2606894"/>
            <a:ext cx="457200" cy="449201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609600" y="838201"/>
            <a:ext cx="8077200" cy="609599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sz="1600" b="1" dirty="0" smtClean="0"/>
              <a:t>Estimated Support and Maintenance Costs : </a:t>
            </a:r>
            <a:r>
              <a:rPr lang="en-US" sz="1600" dirty="0" smtClean="0"/>
              <a:t>Ongoing support and maintenance costs should also be captured (if possible) otherwise a base assumption of 20% will be used in the model.</a:t>
            </a:r>
          </a:p>
          <a:p>
            <a:pPr>
              <a:buNone/>
            </a:pPr>
            <a:endParaRPr lang="en-US" sz="1600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1D7EC-E65F-40E7-9020-D73D36F36F38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/>
          </a:bodyPr>
          <a:lstStyle/>
          <a:p>
            <a:pPr algn="l"/>
            <a:r>
              <a:rPr lang="en-US" sz="2400" dirty="0" smtClean="0"/>
              <a:t>Software Development Project Approval Process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en-US" b="1" i="1" dirty="0" smtClean="0"/>
          </a:p>
          <a:p>
            <a:pPr algn="ctr">
              <a:buNone/>
            </a:pPr>
            <a:r>
              <a:rPr lang="en-US" b="1" i="1" dirty="0" smtClean="0"/>
              <a:t>Now I have a….</a:t>
            </a:r>
          </a:p>
          <a:p>
            <a:pPr algn="ctr">
              <a:buNone/>
            </a:pPr>
            <a:endParaRPr lang="en-US" b="1" i="1" dirty="0" smtClean="0"/>
          </a:p>
          <a:p>
            <a:pPr algn="ctr">
              <a:buNone/>
            </a:pPr>
            <a:r>
              <a:rPr lang="en-US" b="1" i="1" dirty="0" smtClean="0"/>
              <a:t>Completed and Approved Project Cost Template</a:t>
            </a:r>
          </a:p>
          <a:p>
            <a:pPr algn="ctr">
              <a:buNone/>
            </a:pPr>
            <a:endParaRPr lang="en-US" dirty="0"/>
          </a:p>
          <a:p>
            <a:pPr algn="ctr">
              <a:buNone/>
            </a:pPr>
            <a:r>
              <a:rPr lang="en-US" dirty="0" smtClean="0"/>
              <a:t>So what is the approval process?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1D7EC-E65F-40E7-9020-D73D36F36F38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pPr algn="l"/>
            <a:r>
              <a:rPr lang="en-US" sz="2700" dirty="0" smtClean="0"/>
              <a:t>Software Development Project Approval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953000"/>
            <a:ext cx="8229600" cy="11731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600" b="1" dirty="0" smtClean="0"/>
              <a:t>Step 1: </a:t>
            </a:r>
            <a:r>
              <a:rPr lang="en-US" sz="1600" dirty="0" smtClean="0"/>
              <a:t>IS&amp;T Project Cost Template must be completed and submitted to your Associate Directorate Financial Business Consultant. It is recommended that all Project Managers set up an in-person meeting with their FBC to discuss assumptions and issues. Guidance on filling out the IS&amp;T Project Cost.  Template can be provided by your Team Lead or your FBC. 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6" name="Rounded Rectangle 5"/>
          <p:cNvSpPr/>
          <p:nvPr/>
        </p:nvSpPr>
        <p:spPr>
          <a:xfrm>
            <a:off x="304800" y="1295400"/>
            <a:ext cx="1676400" cy="3200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Project  Manager </a:t>
            </a:r>
            <a:r>
              <a:rPr lang="en-US" sz="1400" dirty="0" smtClean="0"/>
              <a:t>Completes and Submits </a:t>
            </a:r>
          </a:p>
          <a:p>
            <a:pPr algn="ctr"/>
            <a:r>
              <a:rPr lang="en-US" dirty="0" smtClean="0"/>
              <a:t>Project Cost Template </a:t>
            </a:r>
          </a:p>
          <a:p>
            <a:pPr algn="ctr"/>
            <a:r>
              <a:rPr lang="en-US" sz="1400" dirty="0" smtClean="0"/>
              <a:t>To</a:t>
            </a:r>
          </a:p>
          <a:p>
            <a:pPr algn="ctr"/>
            <a:r>
              <a:rPr lang="en-US" dirty="0" smtClean="0"/>
              <a:t> FBC</a:t>
            </a:r>
            <a:endParaRPr lang="en-US" dirty="0"/>
          </a:p>
        </p:txBody>
      </p:sp>
      <p:sp>
        <p:nvSpPr>
          <p:cNvPr id="7" name="Right Arrow 6"/>
          <p:cNvSpPr/>
          <p:nvPr/>
        </p:nvSpPr>
        <p:spPr>
          <a:xfrm>
            <a:off x="1905000" y="2590800"/>
            <a:ext cx="381000" cy="45720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1D7EC-E65F-40E7-9020-D73D36F36F38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/>
          </a:bodyPr>
          <a:lstStyle/>
          <a:p>
            <a:pPr algn="l"/>
            <a:r>
              <a:rPr lang="en-US" sz="2700" dirty="0" smtClean="0"/>
              <a:t>Software Development Project Approval Process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181600"/>
            <a:ext cx="8229600" cy="9445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600" b="1" dirty="0" smtClean="0"/>
              <a:t>Step 2: </a:t>
            </a:r>
            <a:r>
              <a:rPr lang="en-US" sz="1600" dirty="0" smtClean="0"/>
              <a:t>Once the IS&amp;T Project Cost Template is submitted all assumptions will be reviewed and approved by the area FBC. </a:t>
            </a:r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7" name="Rounded Rectangle 6"/>
          <p:cNvSpPr/>
          <p:nvPr/>
        </p:nvSpPr>
        <p:spPr>
          <a:xfrm>
            <a:off x="304800" y="1219200"/>
            <a:ext cx="1676400" cy="3200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Project  Manager </a:t>
            </a:r>
            <a:r>
              <a:rPr lang="en-US" sz="1400" dirty="0" smtClean="0"/>
              <a:t>Completes and Submits </a:t>
            </a:r>
          </a:p>
          <a:p>
            <a:pPr algn="ctr"/>
            <a:r>
              <a:rPr lang="en-US" dirty="0" smtClean="0"/>
              <a:t>Project Cost Template </a:t>
            </a:r>
          </a:p>
          <a:p>
            <a:pPr algn="ctr"/>
            <a:r>
              <a:rPr lang="en-US" sz="1400" dirty="0" smtClean="0"/>
              <a:t>To</a:t>
            </a:r>
          </a:p>
          <a:p>
            <a:pPr algn="ctr"/>
            <a:r>
              <a:rPr lang="en-US" dirty="0" smtClean="0"/>
              <a:t> FBC</a:t>
            </a:r>
            <a:endParaRPr lang="en-US" dirty="0"/>
          </a:p>
        </p:txBody>
      </p:sp>
      <p:sp>
        <p:nvSpPr>
          <p:cNvPr id="8" name="Right Arrow 7"/>
          <p:cNvSpPr/>
          <p:nvPr/>
        </p:nvSpPr>
        <p:spPr>
          <a:xfrm>
            <a:off x="1905000" y="2514600"/>
            <a:ext cx="381000" cy="45720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2438400" y="1219200"/>
            <a:ext cx="1676400" cy="3200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FBC Approval </a:t>
            </a:r>
            <a:r>
              <a:rPr lang="en-US" sz="1400" dirty="0" smtClean="0"/>
              <a:t>of </a:t>
            </a:r>
          </a:p>
          <a:p>
            <a:pPr algn="ctr"/>
            <a:r>
              <a:rPr lang="en-US" dirty="0" smtClean="0"/>
              <a:t>Project Cost Template </a:t>
            </a:r>
          </a:p>
        </p:txBody>
      </p:sp>
      <p:sp>
        <p:nvSpPr>
          <p:cNvPr id="10" name="Right Arrow 9"/>
          <p:cNvSpPr/>
          <p:nvPr/>
        </p:nvSpPr>
        <p:spPr>
          <a:xfrm>
            <a:off x="4038600" y="2514600"/>
            <a:ext cx="381000" cy="45720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1D7EC-E65F-40E7-9020-D73D36F36F38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 fontScale="90000"/>
          </a:bodyPr>
          <a:lstStyle/>
          <a:p>
            <a:pPr algn="l"/>
            <a:r>
              <a:rPr lang="en-US" sz="2700" dirty="0" smtClean="0"/>
              <a:t>Software Development Project Approval Process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181600"/>
            <a:ext cx="8229600" cy="9445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600" b="1" dirty="0" smtClean="0"/>
              <a:t>Step 3: </a:t>
            </a:r>
            <a:r>
              <a:rPr lang="en-US" sz="1600" dirty="0" smtClean="0"/>
              <a:t>Once the Project Manager has received FBC's approval,  the Project Manager can submit the template for Associate Director approval. </a:t>
            </a:r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9" name="Rounded Rectangle 8"/>
          <p:cNvSpPr/>
          <p:nvPr/>
        </p:nvSpPr>
        <p:spPr>
          <a:xfrm>
            <a:off x="304800" y="1219200"/>
            <a:ext cx="1676400" cy="3200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Project  Manager </a:t>
            </a:r>
            <a:r>
              <a:rPr lang="en-US" sz="1400" dirty="0" smtClean="0"/>
              <a:t>Completes and Submits </a:t>
            </a:r>
          </a:p>
          <a:p>
            <a:pPr algn="ctr"/>
            <a:r>
              <a:rPr lang="en-US" dirty="0" smtClean="0"/>
              <a:t>Project Cost Template </a:t>
            </a:r>
          </a:p>
          <a:p>
            <a:pPr algn="ctr"/>
            <a:r>
              <a:rPr lang="en-US" sz="1400" dirty="0" smtClean="0"/>
              <a:t>To</a:t>
            </a:r>
          </a:p>
          <a:p>
            <a:pPr algn="ctr"/>
            <a:r>
              <a:rPr lang="en-US" dirty="0" smtClean="0"/>
              <a:t> FBC</a:t>
            </a:r>
            <a:endParaRPr lang="en-US" dirty="0"/>
          </a:p>
        </p:txBody>
      </p:sp>
      <p:sp>
        <p:nvSpPr>
          <p:cNvPr id="10" name="Right Arrow 9"/>
          <p:cNvSpPr/>
          <p:nvPr/>
        </p:nvSpPr>
        <p:spPr>
          <a:xfrm>
            <a:off x="1905000" y="2514600"/>
            <a:ext cx="381000" cy="45720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>
            <a:off x="2438400" y="1219200"/>
            <a:ext cx="1676400" cy="3200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FBC Approval </a:t>
            </a:r>
            <a:r>
              <a:rPr lang="en-US" sz="1400" dirty="0" smtClean="0"/>
              <a:t>of </a:t>
            </a:r>
          </a:p>
          <a:p>
            <a:pPr algn="ctr"/>
            <a:r>
              <a:rPr lang="en-US" dirty="0" smtClean="0"/>
              <a:t>Project Cost Template </a:t>
            </a:r>
          </a:p>
        </p:txBody>
      </p:sp>
      <p:sp>
        <p:nvSpPr>
          <p:cNvPr id="12" name="Right Arrow 11"/>
          <p:cNvSpPr/>
          <p:nvPr/>
        </p:nvSpPr>
        <p:spPr>
          <a:xfrm>
            <a:off x="4038600" y="2514600"/>
            <a:ext cx="381000" cy="45720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>
            <a:off x="4724400" y="1219200"/>
            <a:ext cx="1676400" cy="3200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Associate Director Approval </a:t>
            </a:r>
          </a:p>
          <a:p>
            <a:pPr algn="ctr"/>
            <a:r>
              <a:rPr lang="en-US" sz="1400" dirty="0" smtClean="0"/>
              <a:t>of </a:t>
            </a:r>
          </a:p>
          <a:p>
            <a:pPr algn="ctr"/>
            <a:r>
              <a:rPr lang="en-US" dirty="0" smtClean="0"/>
              <a:t>Project Cost Template </a:t>
            </a:r>
          </a:p>
        </p:txBody>
      </p:sp>
      <p:sp>
        <p:nvSpPr>
          <p:cNvPr id="14" name="Right Arrow 13"/>
          <p:cNvSpPr/>
          <p:nvPr/>
        </p:nvSpPr>
        <p:spPr>
          <a:xfrm>
            <a:off x="6324600" y="2514600"/>
            <a:ext cx="381000" cy="45720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1D7EC-E65F-40E7-9020-D73D36F36F38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533400"/>
          </a:xfrm>
        </p:spPr>
        <p:txBody>
          <a:bodyPr>
            <a:normAutofit/>
          </a:bodyPr>
          <a:lstStyle/>
          <a:p>
            <a:pPr algn="l"/>
            <a:r>
              <a:rPr lang="en-US" sz="2400" dirty="0" smtClean="0"/>
              <a:t>Software Development Project Approval Process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181600"/>
            <a:ext cx="8229600" cy="9445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600" b="1" dirty="0" smtClean="0"/>
              <a:t>Step 4: </a:t>
            </a:r>
            <a:r>
              <a:rPr lang="en-US" sz="1600" dirty="0" smtClean="0"/>
              <a:t>Once Associate Director approval is received, the project and the costs outlined in the IS&amp;T Project Cost Template can be submitted to the Head of IS&amp;T for approval and then to External Sponsorship Committees (ASPCC, SSSC, ITGC, Etc.) for FINAL APPROVAL. </a:t>
            </a:r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Rounded Rectangle 3"/>
          <p:cNvSpPr/>
          <p:nvPr/>
        </p:nvSpPr>
        <p:spPr>
          <a:xfrm>
            <a:off x="304800" y="1295400"/>
            <a:ext cx="1676400" cy="3200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Project  Manager </a:t>
            </a:r>
            <a:r>
              <a:rPr lang="en-US" sz="1400" dirty="0" smtClean="0"/>
              <a:t>Completes and Submits </a:t>
            </a:r>
          </a:p>
          <a:p>
            <a:pPr algn="ctr"/>
            <a:r>
              <a:rPr lang="en-US" dirty="0" smtClean="0"/>
              <a:t>Project Cost Template </a:t>
            </a:r>
          </a:p>
          <a:p>
            <a:pPr algn="ctr"/>
            <a:r>
              <a:rPr lang="en-US" sz="1400" dirty="0" smtClean="0"/>
              <a:t>To</a:t>
            </a:r>
          </a:p>
          <a:p>
            <a:pPr algn="ctr"/>
            <a:r>
              <a:rPr lang="en-US" dirty="0" smtClean="0"/>
              <a:t> FBC</a:t>
            </a:r>
            <a:endParaRPr lang="en-US" dirty="0"/>
          </a:p>
        </p:txBody>
      </p:sp>
      <p:sp>
        <p:nvSpPr>
          <p:cNvPr id="5" name="Right Arrow 4"/>
          <p:cNvSpPr/>
          <p:nvPr/>
        </p:nvSpPr>
        <p:spPr>
          <a:xfrm>
            <a:off x="1905000" y="2590800"/>
            <a:ext cx="381000" cy="45720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2438400" y="1295400"/>
            <a:ext cx="1676400" cy="3200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FBC Approval </a:t>
            </a:r>
            <a:r>
              <a:rPr lang="en-US" sz="1400" dirty="0" smtClean="0"/>
              <a:t>of </a:t>
            </a:r>
          </a:p>
          <a:p>
            <a:pPr algn="ctr"/>
            <a:r>
              <a:rPr lang="en-US" dirty="0" smtClean="0"/>
              <a:t>Project Cost Template </a:t>
            </a:r>
          </a:p>
        </p:txBody>
      </p:sp>
      <p:sp>
        <p:nvSpPr>
          <p:cNvPr id="7" name="Right Arrow 6"/>
          <p:cNvSpPr/>
          <p:nvPr/>
        </p:nvSpPr>
        <p:spPr>
          <a:xfrm>
            <a:off x="4038600" y="2590800"/>
            <a:ext cx="381000" cy="45720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4724400" y="1295400"/>
            <a:ext cx="1676400" cy="3200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Associate Director Approval </a:t>
            </a:r>
          </a:p>
          <a:p>
            <a:pPr algn="ctr"/>
            <a:r>
              <a:rPr lang="en-US" sz="1400" dirty="0" smtClean="0"/>
              <a:t>of </a:t>
            </a:r>
          </a:p>
          <a:p>
            <a:pPr algn="ctr"/>
            <a:r>
              <a:rPr lang="en-US" dirty="0" smtClean="0"/>
              <a:t>Project Cost Template </a:t>
            </a:r>
          </a:p>
        </p:txBody>
      </p:sp>
      <p:sp>
        <p:nvSpPr>
          <p:cNvPr id="9" name="Right Arrow 8"/>
          <p:cNvSpPr/>
          <p:nvPr/>
        </p:nvSpPr>
        <p:spPr>
          <a:xfrm>
            <a:off x="6324600" y="2590800"/>
            <a:ext cx="381000" cy="45720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7086600" y="1295400"/>
            <a:ext cx="1676400" cy="3200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Head of IS&amp;T and Sponsor</a:t>
            </a:r>
          </a:p>
          <a:p>
            <a:pPr algn="ctr"/>
            <a:r>
              <a:rPr lang="en-US" sz="1400" dirty="0" smtClean="0"/>
              <a:t>of </a:t>
            </a:r>
          </a:p>
          <a:p>
            <a:pPr algn="ctr"/>
            <a:r>
              <a:rPr lang="en-US" dirty="0" smtClean="0"/>
              <a:t>FINAL APPROVAL </a:t>
            </a:r>
          </a:p>
          <a:p>
            <a:pPr algn="ctr"/>
            <a:r>
              <a:rPr lang="en-US" sz="1400" dirty="0" smtClean="0"/>
              <a:t>of </a:t>
            </a:r>
          </a:p>
          <a:p>
            <a:pPr algn="ctr"/>
            <a:r>
              <a:rPr lang="en-US" dirty="0" smtClean="0"/>
              <a:t>Project Budget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1D7EC-E65F-40E7-9020-D73D36F36F38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/>
          </a:bodyPr>
          <a:lstStyle/>
          <a:p>
            <a:pPr algn="l"/>
            <a:r>
              <a:rPr lang="en-US" sz="2400" dirty="0" smtClean="0"/>
              <a:t>Project Approval Process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US" sz="2600" dirty="0" smtClean="0"/>
              <a:t>New Business Case Submission and </a:t>
            </a:r>
          </a:p>
          <a:p>
            <a:pPr algn="ctr">
              <a:buNone/>
            </a:pPr>
            <a:r>
              <a:rPr lang="en-US" sz="2600" dirty="0" smtClean="0"/>
              <a:t>Additional SW Dev Funding Requests for Current Projects</a:t>
            </a:r>
          </a:p>
          <a:p>
            <a:pPr algn="ctr">
              <a:buNone/>
            </a:pPr>
            <a:r>
              <a:rPr lang="en-US" sz="2600" dirty="0" smtClean="0"/>
              <a:t>to </a:t>
            </a:r>
          </a:p>
          <a:p>
            <a:pPr algn="ctr">
              <a:buNone/>
            </a:pPr>
            <a:r>
              <a:rPr lang="en-US" sz="2600" dirty="0" smtClean="0"/>
              <a:t>Head of IS&amp;T and External Sponsorship Committees (ASPCC, SSSC, ITGC, Etc.) </a:t>
            </a:r>
          </a:p>
          <a:p>
            <a:pPr algn="ctr">
              <a:buNone/>
            </a:pPr>
            <a:r>
              <a:rPr lang="en-US" sz="4800" b="1" dirty="0" smtClean="0"/>
              <a:t>REQUIRES</a:t>
            </a:r>
          </a:p>
          <a:p>
            <a:pPr algn="ctr">
              <a:buNone/>
            </a:pPr>
            <a:r>
              <a:rPr lang="en-US" sz="2600" dirty="0"/>
              <a:t>a</a:t>
            </a:r>
          </a:p>
          <a:p>
            <a:pPr algn="ctr">
              <a:buNone/>
            </a:pPr>
            <a:r>
              <a:rPr lang="en-US" b="1" i="1" dirty="0" smtClean="0"/>
              <a:t>Completed and Approved Project Cost Template</a:t>
            </a:r>
          </a:p>
          <a:p>
            <a:pPr algn="ctr">
              <a:buNone/>
            </a:pPr>
            <a:endParaRPr lang="en-US" dirty="0"/>
          </a:p>
          <a:p>
            <a:pPr algn="ctr">
              <a:buNone/>
            </a:pPr>
            <a:r>
              <a:rPr lang="en-US" dirty="0" smtClean="0"/>
              <a:t>So what is a project cost template?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1D7EC-E65F-40E7-9020-D73D36F36F38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/>
          </a:bodyPr>
          <a:lstStyle/>
          <a:p>
            <a:pPr algn="l"/>
            <a:r>
              <a:rPr lang="en-US" sz="2400" dirty="0" smtClean="0"/>
              <a:t>Project Cost Template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IS&amp;T Project Cost Template </a:t>
            </a:r>
            <a:r>
              <a:rPr lang="en-US" b="1" i="1" dirty="0" smtClean="0"/>
              <a:t>must include</a:t>
            </a:r>
            <a:r>
              <a:rPr lang="en-US" dirty="0" smtClean="0"/>
              <a:t>: </a:t>
            </a:r>
          </a:p>
          <a:p>
            <a:pPr>
              <a:buNone/>
            </a:pPr>
            <a:endParaRPr lang="en-US" dirty="0" smtClean="0"/>
          </a:p>
          <a:p>
            <a:pPr lvl="1"/>
            <a:r>
              <a:rPr lang="en-US" dirty="0" smtClean="0"/>
              <a:t>List of Resources (Internal &amp; External)</a:t>
            </a:r>
          </a:p>
          <a:p>
            <a:pPr lvl="1"/>
            <a:r>
              <a:rPr lang="en-US" dirty="0" smtClean="0"/>
              <a:t>Estimated Hours on Project for each Resource</a:t>
            </a:r>
          </a:p>
          <a:p>
            <a:pPr lvl="1"/>
            <a:r>
              <a:rPr lang="en-US" dirty="0" smtClean="0"/>
              <a:t>Estimated Other Costs (Hardware, Software, Etc.)</a:t>
            </a:r>
          </a:p>
          <a:p>
            <a:pPr lvl="1"/>
            <a:r>
              <a:rPr lang="en-US" dirty="0" smtClean="0"/>
              <a:t>Estimated Ongoing Support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1D7EC-E65F-40E7-9020-D73D36F36F38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/>
          </a:bodyPr>
          <a:lstStyle/>
          <a:p>
            <a:pPr algn="l"/>
            <a:r>
              <a:rPr lang="en-US" sz="2400" dirty="0" smtClean="0"/>
              <a:t>Project Cost Template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838201"/>
            <a:ext cx="8077200" cy="60959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600" dirty="0" smtClean="0"/>
              <a:t>The objective of the project cost template is to capture resource needs, risks and assumptions and provide a high level cost range for a project over multiple fiscal years.</a:t>
            </a:r>
            <a:endParaRPr lang="en-US" sz="1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524000"/>
            <a:ext cx="8238837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1D7EC-E65F-40E7-9020-D73D36F36F38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/>
          </a:bodyPr>
          <a:lstStyle/>
          <a:p>
            <a:pPr algn="l"/>
            <a:r>
              <a:rPr lang="en-US" sz="2400" dirty="0" smtClean="0"/>
              <a:t>Project Cost Template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838201"/>
            <a:ext cx="8077200" cy="60959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600" b="1" dirty="0" smtClean="0"/>
              <a:t>Resources:  </a:t>
            </a:r>
            <a:r>
              <a:rPr lang="en-US" sz="1600" dirty="0" smtClean="0"/>
              <a:t>Project Managers should identify all resources that are needed on the project both by resource type (QA Analyst, Developer, Etc.) , name and type.</a:t>
            </a:r>
            <a:endParaRPr lang="en-US" sz="1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524000"/>
            <a:ext cx="8238837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1143000" y="3048000"/>
            <a:ext cx="1828800" cy="2133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124200" y="3048000"/>
            <a:ext cx="1371600" cy="2133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33400" y="5486400"/>
            <a:ext cx="175260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Identify Resource Type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810000" y="5334000"/>
            <a:ext cx="1752600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Identify Resource Name (if possible)</a:t>
            </a:r>
            <a:endParaRPr lang="en-US" dirty="0"/>
          </a:p>
        </p:txBody>
      </p:sp>
      <p:sp>
        <p:nvSpPr>
          <p:cNvPr id="9" name="Right Arrow 8"/>
          <p:cNvSpPr/>
          <p:nvPr/>
        </p:nvSpPr>
        <p:spPr>
          <a:xfrm rot="18934308">
            <a:off x="1466274" y="5047672"/>
            <a:ext cx="457200" cy="45720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Arrow 9"/>
          <p:cNvSpPr/>
          <p:nvPr/>
        </p:nvSpPr>
        <p:spPr>
          <a:xfrm rot="12872192">
            <a:off x="3975514" y="4966113"/>
            <a:ext cx="457200" cy="45720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705600" y="2590800"/>
            <a:ext cx="2057400" cy="209288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Who do you need? 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Project Manager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Business Analysts</a:t>
            </a:r>
            <a:endParaRPr lang="en-US" sz="1400" dirty="0"/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QA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Developers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Data Mgmt Analyst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Database Administrator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Interface Design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Training</a:t>
            </a:r>
            <a:endParaRPr lang="en-US" sz="1400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1D7EC-E65F-40E7-9020-D73D36F36F38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/>
          </a:bodyPr>
          <a:lstStyle/>
          <a:p>
            <a:pPr algn="l"/>
            <a:r>
              <a:rPr lang="en-US" sz="2400" dirty="0" smtClean="0"/>
              <a:t>Project Cost Template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838201"/>
            <a:ext cx="8077200" cy="60959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600" b="1" dirty="0" smtClean="0"/>
              <a:t>Current Project – </a:t>
            </a:r>
            <a:r>
              <a:rPr lang="en-US" sz="1600" b="1" dirty="0" err="1" smtClean="0"/>
              <a:t>Actuals</a:t>
            </a:r>
            <a:r>
              <a:rPr lang="en-US" sz="1600" b="1" dirty="0" smtClean="0"/>
              <a:t>: </a:t>
            </a:r>
            <a:r>
              <a:rPr lang="en-US" sz="1600" dirty="0" smtClean="0"/>
              <a:t>For Current Projects that require additional funding, make sure you add any Prior Year and Current Year Actual Expenses</a:t>
            </a:r>
          </a:p>
          <a:p>
            <a:pPr>
              <a:buNone/>
            </a:pPr>
            <a:endParaRPr lang="en-US" sz="1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524000"/>
            <a:ext cx="8238837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1066800" y="5486400"/>
            <a:ext cx="26670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267200" y="4572000"/>
            <a:ext cx="4495800" cy="101566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Other Costs: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Hardware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Software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Software Maintenance Expense (Usually just one year)**</a:t>
            </a:r>
            <a:endParaRPr lang="en-US" sz="1400" dirty="0"/>
          </a:p>
        </p:txBody>
      </p:sp>
      <p:sp>
        <p:nvSpPr>
          <p:cNvPr id="10" name="Right Arrow 9"/>
          <p:cNvSpPr/>
          <p:nvPr/>
        </p:nvSpPr>
        <p:spPr>
          <a:xfrm rot="9906490">
            <a:off x="3861072" y="5156471"/>
            <a:ext cx="457200" cy="45720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1D7EC-E65F-40E7-9020-D73D36F36F38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/>
          </a:bodyPr>
          <a:lstStyle/>
          <a:p>
            <a:pPr algn="l"/>
            <a:r>
              <a:rPr lang="en-US" sz="2400" dirty="0" smtClean="0"/>
              <a:t>Project Cost Template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838201"/>
            <a:ext cx="8077200" cy="60959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600" b="1" dirty="0" smtClean="0"/>
              <a:t>Current Project – </a:t>
            </a:r>
            <a:r>
              <a:rPr lang="en-US" sz="1600" b="1" dirty="0" err="1" smtClean="0"/>
              <a:t>Actuals</a:t>
            </a:r>
            <a:r>
              <a:rPr lang="en-US" sz="1600" b="1" dirty="0" smtClean="0"/>
              <a:t>: </a:t>
            </a:r>
            <a:r>
              <a:rPr lang="en-US" sz="1600" dirty="0" smtClean="0"/>
              <a:t>For Current Projects that require additional funding, make sure you add any Prior Year and Current Year Actual Expenses</a:t>
            </a:r>
          </a:p>
          <a:p>
            <a:pPr>
              <a:buNone/>
            </a:pPr>
            <a:endParaRPr lang="en-US" sz="1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524000"/>
            <a:ext cx="8238837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5257800" y="3048000"/>
            <a:ext cx="914400" cy="2133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267200" y="5562600"/>
            <a:ext cx="4191000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For Current Projects that require more funding, make sure you add any Prior Year and Current Year Actual Expense</a:t>
            </a:r>
            <a:endParaRPr lang="en-US" dirty="0"/>
          </a:p>
        </p:txBody>
      </p:sp>
      <p:sp>
        <p:nvSpPr>
          <p:cNvPr id="10" name="Right Arrow 9"/>
          <p:cNvSpPr/>
          <p:nvPr/>
        </p:nvSpPr>
        <p:spPr>
          <a:xfrm rot="18002466">
            <a:off x="5036734" y="5189133"/>
            <a:ext cx="457200" cy="45720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1D7EC-E65F-40E7-9020-D73D36F36F38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/>
          </a:bodyPr>
          <a:lstStyle/>
          <a:p>
            <a:pPr algn="l"/>
            <a:r>
              <a:rPr lang="en-US" sz="2400" dirty="0" smtClean="0"/>
              <a:t>Project Cost Template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838201"/>
            <a:ext cx="8077200" cy="60959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600" b="1" dirty="0" smtClean="0"/>
              <a:t>Current/ New Project – Plan: </a:t>
            </a:r>
            <a:r>
              <a:rPr lang="en-US" sz="1600" dirty="0" smtClean="0"/>
              <a:t>Project hour estimates for both new and current projects should include both the current and future year resource requirements.  </a:t>
            </a:r>
          </a:p>
          <a:p>
            <a:pPr>
              <a:buNone/>
            </a:pPr>
            <a:endParaRPr lang="en-US" sz="1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r="-1738" b="24561"/>
          <a:stretch>
            <a:fillRect/>
          </a:stretch>
        </p:blipFill>
        <p:spPr bwMode="auto">
          <a:xfrm>
            <a:off x="338470" y="1524000"/>
            <a:ext cx="8576930" cy="3352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6019800" y="2590800"/>
            <a:ext cx="914400" cy="2133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600200" y="2590800"/>
            <a:ext cx="4191000" cy="175432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Hours Estimates should take into consideration:</a:t>
            </a:r>
          </a:p>
          <a:p>
            <a:pPr lvl="1">
              <a:buFont typeface="Arial" pitchFamily="34" charset="0"/>
              <a:buChar char="•"/>
            </a:pPr>
            <a:r>
              <a:rPr lang="en-US" b="1" dirty="0" smtClean="0"/>
              <a:t>Best-case estimates </a:t>
            </a:r>
            <a:r>
              <a:rPr lang="en-US" dirty="0" smtClean="0"/>
              <a:t>(low)</a:t>
            </a:r>
          </a:p>
          <a:p>
            <a:pPr lvl="1">
              <a:buFont typeface="Arial" pitchFamily="34" charset="0"/>
              <a:buChar char="•"/>
            </a:pPr>
            <a:r>
              <a:rPr lang="en-US" b="1" dirty="0" smtClean="0"/>
              <a:t>Worst case contingency </a:t>
            </a:r>
            <a:r>
              <a:rPr lang="en-US" dirty="0" smtClean="0"/>
              <a:t>(based on risk, level of technical complexity, resource availability, etc.) (high)</a:t>
            </a:r>
          </a:p>
        </p:txBody>
      </p:sp>
      <p:sp>
        <p:nvSpPr>
          <p:cNvPr id="10" name="Right Arrow 9"/>
          <p:cNvSpPr/>
          <p:nvPr/>
        </p:nvSpPr>
        <p:spPr>
          <a:xfrm rot="21230049">
            <a:off x="5662031" y="3604630"/>
            <a:ext cx="457200" cy="45720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200" y="5181600"/>
            <a:ext cx="5474355" cy="8858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609600" y="5257800"/>
            <a:ext cx="297180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The current project template provides for 4 additional years (FY’11-FY’14) if more years are needed, please contact finance.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1D7EC-E65F-40E7-9020-D73D36F36F38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/>
          </a:bodyPr>
          <a:lstStyle/>
          <a:p>
            <a:pPr algn="l"/>
            <a:r>
              <a:rPr lang="en-US" sz="2400" dirty="0" smtClean="0"/>
              <a:t>Project Cost Template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838201"/>
            <a:ext cx="8077200" cy="609599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1600" b="1" dirty="0" smtClean="0"/>
              <a:t>Current/ New Project – Plan: </a:t>
            </a:r>
          </a:p>
          <a:p>
            <a:pPr>
              <a:buNone/>
            </a:pPr>
            <a:r>
              <a:rPr lang="en-US" sz="1600" dirty="0" smtClean="0"/>
              <a:t>Hours Estimates should take into consideration:</a:t>
            </a:r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endParaRPr lang="en-US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381000" y="1524001"/>
            <a:ext cx="4191000" cy="430887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u="sng" dirty="0" smtClean="0"/>
              <a:t>Small Projects:</a:t>
            </a:r>
          </a:p>
          <a:p>
            <a:pPr lvl="1">
              <a:buFont typeface="Arial" pitchFamily="34" charset="0"/>
              <a:buChar char="•"/>
            </a:pPr>
            <a:r>
              <a:rPr lang="en-US" sz="1400" dirty="0" smtClean="0"/>
              <a:t>Business Analysis</a:t>
            </a:r>
          </a:p>
          <a:p>
            <a:pPr lvl="1">
              <a:buFont typeface="Arial" pitchFamily="34" charset="0"/>
              <a:buChar char="•"/>
            </a:pPr>
            <a:r>
              <a:rPr lang="en-US" sz="1400" dirty="0" smtClean="0"/>
              <a:t>Planning</a:t>
            </a:r>
          </a:p>
          <a:p>
            <a:pPr lvl="1">
              <a:buFont typeface="Arial" pitchFamily="34" charset="0"/>
              <a:buChar char="•"/>
            </a:pPr>
            <a:r>
              <a:rPr lang="en-US" sz="1400" dirty="0" smtClean="0"/>
              <a:t>Scope and Requirements Sign-off</a:t>
            </a:r>
          </a:p>
          <a:p>
            <a:pPr lvl="1">
              <a:buFont typeface="Arial" pitchFamily="34" charset="0"/>
              <a:buChar char="•"/>
            </a:pPr>
            <a:r>
              <a:rPr lang="en-US" sz="1400" dirty="0" smtClean="0"/>
              <a:t>Design</a:t>
            </a:r>
          </a:p>
          <a:p>
            <a:pPr lvl="1">
              <a:buFont typeface="Arial" pitchFamily="34" charset="0"/>
              <a:buChar char="•"/>
            </a:pPr>
            <a:r>
              <a:rPr lang="en-US" sz="1400" dirty="0" smtClean="0"/>
              <a:t>Implementation</a:t>
            </a:r>
          </a:p>
          <a:p>
            <a:pPr lvl="1">
              <a:buFont typeface="Arial" pitchFamily="34" charset="0"/>
              <a:buChar char="•"/>
            </a:pPr>
            <a:r>
              <a:rPr lang="en-US" sz="1400" dirty="0" smtClean="0"/>
              <a:t>Documentation</a:t>
            </a:r>
          </a:p>
          <a:p>
            <a:pPr lvl="1">
              <a:buFont typeface="Arial" pitchFamily="34" charset="0"/>
              <a:buChar char="•"/>
            </a:pPr>
            <a:r>
              <a:rPr lang="en-US" sz="1400" dirty="0" smtClean="0"/>
              <a:t>Quality Assurance</a:t>
            </a:r>
          </a:p>
          <a:p>
            <a:pPr lvl="1">
              <a:buFont typeface="Arial" pitchFamily="34" charset="0"/>
              <a:buChar char="•"/>
            </a:pPr>
            <a:r>
              <a:rPr lang="en-US" sz="1400" dirty="0" smtClean="0"/>
              <a:t>User Testing</a:t>
            </a:r>
          </a:p>
          <a:p>
            <a:pPr lvl="1">
              <a:buFont typeface="Arial" pitchFamily="34" charset="0"/>
              <a:buChar char="•"/>
            </a:pPr>
            <a:r>
              <a:rPr lang="en-US" sz="1400" dirty="0" smtClean="0"/>
              <a:t>Usability</a:t>
            </a:r>
          </a:p>
          <a:p>
            <a:pPr lvl="1">
              <a:buFont typeface="Arial" pitchFamily="34" charset="0"/>
              <a:buChar char="•"/>
            </a:pPr>
            <a:r>
              <a:rPr lang="en-US" sz="1400" dirty="0" smtClean="0"/>
              <a:t>User Training</a:t>
            </a:r>
          </a:p>
          <a:p>
            <a:pPr lvl="1">
              <a:buFont typeface="Arial" pitchFamily="34" charset="0"/>
              <a:buChar char="•"/>
            </a:pPr>
            <a:endParaRPr lang="en-US" sz="1300" dirty="0" smtClean="0"/>
          </a:p>
          <a:p>
            <a:pPr lvl="1">
              <a:buFont typeface="Arial" pitchFamily="34" charset="0"/>
              <a:buChar char="•"/>
            </a:pPr>
            <a:endParaRPr lang="en-US" sz="1300" dirty="0" smtClean="0"/>
          </a:p>
          <a:p>
            <a:pPr lvl="1">
              <a:buFont typeface="Arial" pitchFamily="34" charset="0"/>
              <a:buChar char="•"/>
            </a:pPr>
            <a:endParaRPr lang="en-US" sz="1300" dirty="0" smtClean="0"/>
          </a:p>
          <a:p>
            <a:pPr lvl="1">
              <a:buFont typeface="Arial" pitchFamily="34" charset="0"/>
              <a:buChar char="•"/>
            </a:pPr>
            <a:endParaRPr lang="en-US" sz="1300" dirty="0" smtClean="0"/>
          </a:p>
          <a:p>
            <a:pPr lvl="1">
              <a:buFont typeface="Arial" pitchFamily="34" charset="0"/>
              <a:buChar char="•"/>
            </a:pPr>
            <a:endParaRPr lang="en-US" sz="1300" dirty="0" smtClean="0"/>
          </a:p>
          <a:p>
            <a:pPr lvl="1">
              <a:buFont typeface="Arial" pitchFamily="34" charset="0"/>
              <a:buChar char="•"/>
            </a:pPr>
            <a:endParaRPr lang="en-US" sz="1300" dirty="0" smtClean="0"/>
          </a:p>
          <a:p>
            <a:pPr lvl="1">
              <a:buFont typeface="Arial" pitchFamily="34" charset="0"/>
              <a:buChar char="•"/>
            </a:pPr>
            <a:endParaRPr lang="en-US" sz="1300" dirty="0" smtClean="0"/>
          </a:p>
          <a:p>
            <a:pPr lvl="1">
              <a:buFont typeface="Arial" pitchFamily="34" charset="0"/>
              <a:buChar char="•"/>
            </a:pPr>
            <a:endParaRPr lang="en-US" sz="1300" dirty="0" smtClean="0"/>
          </a:p>
          <a:p>
            <a:pPr lvl="1">
              <a:buFont typeface="Arial" pitchFamily="34" charset="0"/>
              <a:buChar char="•"/>
            </a:pPr>
            <a:endParaRPr lang="en-US" sz="1400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4648200" y="1524000"/>
            <a:ext cx="4191000" cy="427809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u="sng" dirty="0" smtClean="0"/>
              <a:t>Large Projects:</a:t>
            </a:r>
          </a:p>
          <a:p>
            <a:pPr lvl="1"/>
            <a:r>
              <a:rPr lang="en-US" sz="1600" b="1" dirty="0" smtClean="0"/>
              <a:t>Discovery Phases:</a:t>
            </a:r>
          </a:p>
          <a:p>
            <a:pPr lvl="1">
              <a:buFont typeface="Arial" pitchFamily="34" charset="0"/>
              <a:buChar char="•"/>
            </a:pPr>
            <a:r>
              <a:rPr lang="en-US" sz="1400" dirty="0" smtClean="0"/>
              <a:t>Business Analysis</a:t>
            </a:r>
          </a:p>
          <a:p>
            <a:pPr lvl="1">
              <a:buFont typeface="Arial" pitchFamily="34" charset="0"/>
              <a:buChar char="•"/>
            </a:pPr>
            <a:r>
              <a:rPr lang="en-US" sz="1400" dirty="0" smtClean="0"/>
              <a:t>Planning</a:t>
            </a:r>
          </a:p>
          <a:p>
            <a:pPr lvl="1">
              <a:buFont typeface="Arial" pitchFamily="34" charset="0"/>
              <a:buChar char="•"/>
            </a:pPr>
            <a:r>
              <a:rPr lang="en-US" sz="1400" dirty="0" smtClean="0"/>
              <a:t>Scope and Requirements Sign-off</a:t>
            </a:r>
            <a:endParaRPr lang="en-US" sz="1400" dirty="0"/>
          </a:p>
          <a:p>
            <a:pPr lvl="1">
              <a:buFont typeface="Arial" pitchFamily="34" charset="0"/>
              <a:buChar char="•"/>
            </a:pPr>
            <a:r>
              <a:rPr lang="en-US" sz="1400" dirty="0" smtClean="0"/>
              <a:t>Design Options (Standard, Moderate Customization, High Customization)</a:t>
            </a:r>
          </a:p>
          <a:p>
            <a:pPr lvl="1"/>
            <a:endParaRPr lang="en-US" sz="1400" dirty="0" smtClean="0"/>
          </a:p>
          <a:p>
            <a:pPr lvl="1"/>
            <a:r>
              <a:rPr lang="en-US" sz="1600" b="1" dirty="0" smtClean="0"/>
              <a:t>Implementation Phases:</a:t>
            </a:r>
          </a:p>
          <a:p>
            <a:pPr lvl="1">
              <a:buFont typeface="Arial" pitchFamily="34" charset="0"/>
              <a:buChar char="•"/>
            </a:pPr>
            <a:r>
              <a:rPr lang="en-US" sz="1400" dirty="0" smtClean="0"/>
              <a:t>Final Design</a:t>
            </a:r>
          </a:p>
          <a:p>
            <a:pPr lvl="1">
              <a:buFont typeface="Arial" pitchFamily="34" charset="0"/>
              <a:buChar char="•"/>
            </a:pPr>
            <a:r>
              <a:rPr lang="en-US" sz="1400" dirty="0" smtClean="0"/>
              <a:t>Implementation</a:t>
            </a:r>
          </a:p>
          <a:p>
            <a:pPr lvl="1">
              <a:buFont typeface="Arial" pitchFamily="34" charset="0"/>
              <a:buChar char="•"/>
            </a:pPr>
            <a:r>
              <a:rPr lang="en-US" sz="1400" dirty="0" smtClean="0"/>
              <a:t>Documentation</a:t>
            </a:r>
          </a:p>
          <a:p>
            <a:pPr lvl="1">
              <a:buFont typeface="Arial" pitchFamily="34" charset="0"/>
              <a:buChar char="•"/>
            </a:pPr>
            <a:r>
              <a:rPr lang="en-US" sz="1400" dirty="0" smtClean="0"/>
              <a:t>Quality Assurance</a:t>
            </a:r>
          </a:p>
          <a:p>
            <a:pPr lvl="1">
              <a:buFont typeface="Arial" pitchFamily="34" charset="0"/>
              <a:buChar char="•"/>
            </a:pPr>
            <a:r>
              <a:rPr lang="en-US" sz="1400" dirty="0" smtClean="0"/>
              <a:t>User Testing</a:t>
            </a:r>
          </a:p>
          <a:p>
            <a:pPr lvl="1">
              <a:buFont typeface="Arial" pitchFamily="34" charset="0"/>
              <a:buChar char="•"/>
            </a:pPr>
            <a:r>
              <a:rPr lang="en-US" sz="1400" dirty="0" smtClean="0"/>
              <a:t>Usability</a:t>
            </a:r>
          </a:p>
          <a:p>
            <a:pPr lvl="1">
              <a:buFont typeface="Arial" pitchFamily="34" charset="0"/>
              <a:buChar char="•"/>
            </a:pPr>
            <a:r>
              <a:rPr lang="en-US" sz="1400" dirty="0" smtClean="0"/>
              <a:t>User Training</a:t>
            </a:r>
          </a:p>
          <a:p>
            <a:pPr lvl="1">
              <a:buFont typeface="Arial" pitchFamily="34" charset="0"/>
              <a:buChar char="•"/>
            </a:pPr>
            <a:endParaRPr lang="en-US" sz="1400" dirty="0" smtClean="0"/>
          </a:p>
          <a:p>
            <a:pPr lvl="1">
              <a:buFont typeface="Arial" pitchFamily="34" charset="0"/>
              <a:buChar char="•"/>
            </a:pPr>
            <a:endParaRPr lang="en-US" sz="1400" dirty="0" smtClean="0"/>
          </a:p>
          <a:p>
            <a:pPr lvl="1">
              <a:buFont typeface="Arial" pitchFamily="34" charset="0"/>
              <a:buChar char="•"/>
            </a:pPr>
            <a:endParaRPr lang="en-US" sz="14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1D7EC-E65F-40E7-9020-D73D36F36F38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5848</TotalTime>
  <Words>1010</Words>
  <Application>Microsoft Office PowerPoint</Application>
  <PresentationFormat>On-screen Show (4:3)</PresentationFormat>
  <Paragraphs>178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Project Development Approval Process</vt:lpstr>
      <vt:lpstr>Project Approval Process</vt:lpstr>
      <vt:lpstr>Project Cost Template</vt:lpstr>
      <vt:lpstr>Project Cost Template</vt:lpstr>
      <vt:lpstr>Project Cost Template</vt:lpstr>
      <vt:lpstr>Project Cost Template</vt:lpstr>
      <vt:lpstr>Project Cost Template</vt:lpstr>
      <vt:lpstr>Project Cost Template</vt:lpstr>
      <vt:lpstr>Project Cost Template</vt:lpstr>
      <vt:lpstr>Project Cost Template</vt:lpstr>
      <vt:lpstr>Project Cost Template</vt:lpstr>
      <vt:lpstr>Project Cost Template</vt:lpstr>
      <vt:lpstr>Software Development Project Approval Process</vt:lpstr>
      <vt:lpstr>Software Development Project Approval Process</vt:lpstr>
      <vt:lpstr>Software Development Project Approval Process</vt:lpstr>
      <vt:lpstr>Software Development Project Approval Process</vt:lpstr>
      <vt:lpstr>Software Development Project Approval Process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Software Development Project Approval Process</dc:title>
  <dc:creator>afearon</dc:creator>
  <cp:lastModifiedBy>afearon</cp:lastModifiedBy>
  <cp:revision>12</cp:revision>
  <dcterms:created xsi:type="dcterms:W3CDTF">2011-01-27T17:55:03Z</dcterms:created>
  <dcterms:modified xsi:type="dcterms:W3CDTF">2011-02-22T18:34:08Z</dcterms:modified>
</cp:coreProperties>
</file>