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2"/>
  </p:notesMasterIdLst>
  <p:sldIdLst>
    <p:sldId id="256" r:id="rId2"/>
    <p:sldId id="287" r:id="rId3"/>
    <p:sldId id="257" r:id="rId4"/>
    <p:sldId id="276" r:id="rId5"/>
    <p:sldId id="277" r:id="rId6"/>
    <p:sldId id="271" r:id="rId7"/>
    <p:sldId id="278" r:id="rId8"/>
    <p:sldId id="272" r:id="rId9"/>
    <p:sldId id="273" r:id="rId10"/>
    <p:sldId id="260" r:id="rId11"/>
    <p:sldId id="264" r:id="rId12"/>
    <p:sldId id="279" r:id="rId13"/>
    <p:sldId id="280" r:id="rId14"/>
    <p:sldId id="265" r:id="rId15"/>
    <p:sldId id="281" r:id="rId16"/>
    <p:sldId id="266" r:id="rId17"/>
    <p:sldId id="267" r:id="rId18"/>
    <p:sldId id="261" r:id="rId19"/>
    <p:sldId id="262" r:id="rId20"/>
    <p:sldId id="286" r:id="rId21"/>
    <p:sldId id="263" r:id="rId22"/>
    <p:sldId id="282" r:id="rId23"/>
    <p:sldId id="283" r:id="rId24"/>
    <p:sldId id="284" r:id="rId25"/>
    <p:sldId id="285" r:id="rId26"/>
    <p:sldId id="274" r:id="rId27"/>
    <p:sldId id="275" r:id="rId28"/>
    <p:sldId id="289" r:id="rId29"/>
    <p:sldId id="288" r:id="rId30"/>
    <p:sldId id="258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322A1-8833-44A4-86EF-1D924CC55706}" type="datetimeFigureOut">
              <a:rPr lang="en-US" smtClean="0"/>
              <a:t>11/8/2009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6FE9E-17E3-4A46-ABE4-653F664A4B8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10</a:t>
            </a:fld>
            <a:endParaRPr lang="en-GB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11</a:t>
            </a:fld>
            <a:endParaRPr lang="en-GB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12</a:t>
            </a:fld>
            <a:endParaRPr lang="en-GB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13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17</a:t>
            </a:fld>
            <a:endParaRPr lang="en-GB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21</a:t>
            </a:fld>
            <a:endParaRPr lang="en-GB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22</a:t>
            </a:fld>
            <a:endParaRPr lang="en-GB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23</a:t>
            </a:fld>
            <a:endParaRPr lang="en-GB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24</a:t>
            </a:fld>
            <a:endParaRPr lang="en-GB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27</a:t>
            </a:fld>
            <a:endParaRPr lang="en-GB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28</a:t>
            </a:fld>
            <a:endParaRPr lang="en-GB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29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30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8</a:t>
            </a:fld>
            <a:endParaRPr lang="en-GB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6FE9E-17E3-4A46-ABE4-653F664A4B87}" type="slidenum">
              <a:rPr lang="en-GB" smtClean="0"/>
              <a:t>9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A6BAB08D-2816-4816-BF6B-65BE9C300288}" type="datetime1">
              <a:rPr lang="en-US" smtClean="0"/>
              <a:t>11/8/2009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5AD2B-C9B9-415B-90CE-41E258B41305}" type="datetime1">
              <a:rPr lang="en-US" smtClean="0"/>
              <a:t>11/8/2009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124EA-B2CE-48FF-A1EC-4DD5910F1AAE}" type="datetime1">
              <a:rPr lang="en-US" smtClean="0"/>
              <a:t>11/8/2009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9FA44-3C42-4F7D-8712-D3C8AC73DC00}" type="datetime1">
              <a:rPr lang="en-US" smtClean="0"/>
              <a:t>11/8/2009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4EB47-48F1-4FC8-88EA-F93B06D099CB}" type="datetime1">
              <a:rPr lang="en-US" smtClean="0"/>
              <a:t>11/8/2009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BCEC5-CBB4-42E7-9B86-DB21666BCC81}" type="datetime1">
              <a:rPr lang="en-US" smtClean="0"/>
              <a:t>11/8/2009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DFC3AD9-ED55-49CE-B6B5-F680FF96BCC3}" type="datetime1">
              <a:rPr lang="en-US" smtClean="0"/>
              <a:t>11/8/2009</a:t>
            </a:fld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B77A136-EC6C-4316-9F88-BD06D00ECAE1}" type="datetime1">
              <a:rPr lang="en-US" smtClean="0"/>
              <a:t>11/8/2009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6B860-DABE-4858-AD1E-8998CEBEB60D}" type="datetime1">
              <a:rPr lang="en-US" smtClean="0"/>
              <a:t>11/8/2009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41E3-39C7-4ED0-8186-8C2B55E86100}" type="datetime1">
              <a:rPr lang="en-US" smtClean="0"/>
              <a:t>11/8/2009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A953E-19C7-4BEA-885E-D9F040E4DF74}" type="datetime1">
              <a:rPr lang="en-US" smtClean="0"/>
              <a:t>11/8/2009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2633993C-20D6-4676-A3E1-F0D338AAE3FF}" type="datetime1">
              <a:rPr lang="en-US" smtClean="0"/>
              <a:t>11/8/2009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2864A87-1141-480E-B503-81AB1ACB202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ilab.oauife.edu.ng/ServiceBroker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s.mit.edu/confluence/display/ILAB2/Obafemi+Awolowo+University,+Ile-Ife" TargetMode="External"/><Relationship Id="rId4" Type="http://schemas.openxmlformats.org/officeDocument/2006/relationships/hyperlink" Target="http://ilab.oauife.edu.ng/MergedServiceBroker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Implementing Remote Laboratories with the ILab </a:t>
            </a:r>
            <a:r>
              <a:rPr lang="en-GB" sz="3200" dirty="0" smtClean="0"/>
              <a:t>Architecture: </a:t>
            </a:r>
            <a:r>
              <a:rPr lang="en-GB" sz="3200" dirty="0" smtClean="0"/>
              <a:t>Three Case Studies from Obafemi Awolowo University, Nigeria</a:t>
            </a:r>
            <a:endParaRPr lang="en-GB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Prof. L.O. Kehinde</a:t>
            </a:r>
          </a:p>
          <a:p>
            <a:r>
              <a:rPr lang="en-GB" dirty="0" smtClean="0"/>
              <a:t>Prof. O. Osasona</a:t>
            </a:r>
          </a:p>
          <a:p>
            <a:r>
              <a:rPr lang="en-GB" dirty="0" smtClean="0"/>
              <a:t>K.P. Ayodele</a:t>
            </a:r>
          </a:p>
          <a:p>
            <a:r>
              <a:rPr lang="en-GB" sz="1900" dirty="0" smtClean="0"/>
              <a:t>Dept of Electronic and Electrical Eng.</a:t>
            </a:r>
          </a:p>
          <a:p>
            <a:r>
              <a:rPr lang="en-GB" sz="1900" dirty="0" smtClean="0"/>
              <a:t>Obafemi Awolowo University, Ile-Ife</a:t>
            </a:r>
          </a:p>
          <a:p>
            <a:r>
              <a:rPr lang="en-GB" sz="1900" dirty="0" smtClean="0"/>
              <a:t>Nigeria</a:t>
            </a:r>
            <a:endParaRPr lang="en-GB" sz="1900" dirty="0"/>
          </a:p>
        </p:txBody>
      </p:sp>
      <p:pic>
        <p:nvPicPr>
          <p:cNvPr id="4" name="Picture 3" descr="ilabs_logo_blue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76" y="4786346"/>
            <a:ext cx="371474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428596" y="5643602"/>
            <a:ext cx="5000660" cy="1214422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kumimoji="0" lang="en-GB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Presented by</a:t>
            </a: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r>
              <a:rPr lang="en-GB" sz="2900" dirty="0" smtClean="0">
                <a:solidFill>
                  <a:schemeClr val="tx2"/>
                </a:solidFill>
              </a:rPr>
              <a:t>O.B. Akinwale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en-GB" sz="2200" dirty="0">
                <a:solidFill>
                  <a:srgbClr val="424456"/>
                </a:solidFill>
              </a:rPr>
              <a:t>Dept of Electronic and Electrical Eng.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en-GB" sz="2200" dirty="0">
                <a:solidFill>
                  <a:srgbClr val="424456"/>
                </a:solidFill>
              </a:rPr>
              <a:t>Obafemi Awolowo University, Ile-Ife</a:t>
            </a:r>
          </a:p>
          <a:p>
            <a:pPr marL="64008" lvl="0">
              <a:spcBef>
                <a:spcPts val="300"/>
              </a:spcBef>
              <a:buClr>
                <a:srgbClr val="A04DA3"/>
              </a:buClr>
            </a:pPr>
            <a:r>
              <a:rPr lang="en-GB" sz="2200" dirty="0">
                <a:solidFill>
                  <a:srgbClr val="424456"/>
                </a:solidFill>
              </a:rPr>
              <a:t>Nigeria</a:t>
            </a:r>
          </a:p>
          <a:p>
            <a:pPr marL="64008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3"/>
              </a:buClr>
              <a:buSzTx/>
              <a:buFont typeface="Georgia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4857760"/>
            <a:ext cx="1928795" cy="1802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Three Case Studies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Op-Amp iLab – Batched iLab</a:t>
            </a:r>
          </a:p>
          <a:p>
            <a:r>
              <a:rPr lang="en-GB" dirty="0" smtClean="0"/>
              <a:t>Logic Design iLab – Batched iLab</a:t>
            </a:r>
          </a:p>
          <a:p>
            <a:r>
              <a:rPr lang="en-GB" dirty="0" smtClean="0"/>
              <a:t>Robotic Arm iLab – Interactive iLab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10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000372"/>
            <a:ext cx="442915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Op-Amp iLab (OpLab)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</a:t>
            </a:r>
            <a:r>
              <a:rPr lang="en-US" dirty="0" smtClean="0"/>
              <a:t>the Dozen-Impedance operational amplifier configuration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11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OpLab (cont’d)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Lab was set up using NI ELVIS (</a:t>
            </a:r>
            <a:r>
              <a:rPr lang="en-US" sz="2400" dirty="0" smtClean="0"/>
              <a:t>Educational laboratory Virtual Instruments </a:t>
            </a:r>
            <a:r>
              <a:rPr lang="en-US" sz="2400" dirty="0" smtClean="0"/>
              <a:t>Suite) + a switching matrix based on a PIC 18F452 microcontroller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                                            </a:t>
            </a:r>
            <a:r>
              <a:rPr lang="en-US" sz="5400" dirty="0" smtClean="0"/>
              <a:t>+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429000"/>
            <a:ext cx="3933825" cy="272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4" cstate="print"/>
          <a:srcRect r="-3799" b="15434"/>
          <a:stretch>
            <a:fillRect/>
          </a:stretch>
        </p:blipFill>
        <p:spPr bwMode="auto">
          <a:xfrm>
            <a:off x="5286380" y="3714776"/>
            <a:ext cx="3669964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oau logo (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OpLab (cont’d)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014549"/>
            <a:ext cx="4214842" cy="291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/>
          <p:nvPr/>
        </p:nvPicPr>
        <p:blipFill>
          <a:blip r:embed="rId4" cstate="print">
            <a:lum bright="10000" contrast="-20000"/>
          </a:blip>
          <a:srcRect/>
          <a:stretch>
            <a:fillRect/>
          </a:stretch>
        </p:blipFill>
        <p:spPr bwMode="auto">
          <a:xfrm>
            <a:off x="4714876" y="3500438"/>
            <a:ext cx="421484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Logic Design iLab (ADLab)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29124" y="2249424"/>
            <a:ext cx="4257676" cy="432511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Built around </a:t>
            </a:r>
            <a:r>
              <a:rPr lang="en-US" sz="2400" dirty="0" smtClean="0"/>
              <a:t>an Altera DE1 Development </a:t>
            </a:r>
            <a:r>
              <a:rPr lang="en-US" sz="2400" dirty="0" smtClean="0"/>
              <a:t>Board</a:t>
            </a:r>
          </a:p>
          <a:p>
            <a:r>
              <a:rPr lang="en-US" sz="2400" dirty="0" smtClean="0"/>
              <a:t>Students </a:t>
            </a:r>
            <a:r>
              <a:rPr lang="en-GB" sz="2400" dirty="0" smtClean="0"/>
              <a:t>programme</a:t>
            </a:r>
            <a:r>
              <a:rPr lang="en-US" sz="2400" dirty="0" smtClean="0"/>
              <a:t> the Cyclone II FPGA on board via VHDL</a:t>
            </a:r>
          </a:p>
          <a:p>
            <a:r>
              <a:rPr lang="en-US" sz="2400" dirty="0" smtClean="0"/>
              <a:t>The only limit to the code which students can send is the capability of the Altera Development board!</a:t>
            </a:r>
            <a:endParaRPr lang="en-GB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14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  <p:pic>
        <p:nvPicPr>
          <p:cNvPr id="7" name="Picture 6" descr="C:\Documents and Settings\Dayo\Desktop\Project\DE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2143116"/>
            <a:ext cx="4105275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Documents and Settings\Dayo\Desktop\Project\client snapshot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786214"/>
            <a:ext cx="5286412" cy="3000372"/>
          </a:xfrm>
          <a:prstGeom prst="rect">
            <a:avLst/>
          </a:prstGeom>
          <a:noFill/>
          <a:ln w="3175" cmpd="sng">
            <a:solidFill>
              <a:srgbClr val="4F81BD"/>
            </a:solidFill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ADLab (cont’d)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Student submits VHDL code + test signals to use to test his synthesized system</a:t>
            </a:r>
          </a:p>
          <a:p>
            <a:r>
              <a:rPr lang="en-GB" sz="2400" dirty="0" smtClean="0"/>
              <a:t>ADLab parses code for error and then synthesizes system</a:t>
            </a:r>
          </a:p>
          <a:p>
            <a:r>
              <a:rPr lang="en-GB" sz="2400" dirty="0" smtClean="0"/>
              <a:t>ADLab tests system with test signals and returns results to student</a:t>
            </a:r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15</a:t>
            </a:fld>
            <a:endParaRPr lang="en-GB"/>
          </a:p>
        </p:txBody>
      </p:sp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C:\Users\Olawale B. Akinwale\Documents\Documents\Research\Current Working Folder\Figures\Pictures\Robotic Arm\Block diagram.gif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 flipH="1">
            <a:off x="6880950" y="642918"/>
            <a:ext cx="2263050" cy="200026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Robotic Arm iLab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Built around an Images SI Inc RA-01 robotic arm</a:t>
            </a:r>
          </a:p>
          <a:p>
            <a:r>
              <a:rPr lang="en-GB" dirty="0" smtClean="0"/>
              <a:t>Interactive lab: lab client developed using National Instruments LabVIEW</a:t>
            </a:r>
          </a:p>
          <a:p>
            <a:r>
              <a:rPr lang="en-GB" dirty="0" smtClean="0"/>
              <a:t>Three experiments:</a:t>
            </a:r>
          </a:p>
          <a:p>
            <a:pPr lvl="1"/>
            <a:r>
              <a:rPr lang="en-GB" dirty="0" smtClean="0"/>
              <a:t>Position control experiment</a:t>
            </a:r>
          </a:p>
          <a:p>
            <a:pPr lvl="1"/>
            <a:r>
              <a:rPr lang="en-GB" dirty="0" smtClean="0"/>
              <a:t>Effect of gravity experiment</a:t>
            </a:r>
          </a:p>
          <a:p>
            <a:pPr lvl="1"/>
            <a:r>
              <a:rPr lang="en-GB" dirty="0" smtClean="0"/>
              <a:t>Trajectory planning experiment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16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Robotic Arm iLab (cont’d)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17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  <p:pic>
        <p:nvPicPr>
          <p:cNvPr id="14337" name="Picture 1" descr="C:\Users\Olawale B. Akinwale\Documents\Documents\Research\Current Working Folder\Figures\Robotics Lab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285992"/>
            <a:ext cx="7470599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OAU Experience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77642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Inter-University Collaboration</a:t>
            </a:r>
          </a:p>
          <a:p>
            <a:r>
              <a:rPr lang="en-GB" dirty="0" smtClean="0"/>
              <a:t>Enhanced Lab Experience</a:t>
            </a:r>
          </a:p>
          <a:p>
            <a:r>
              <a:rPr lang="en-GB" dirty="0" smtClean="0"/>
              <a:t>Curriculum Enhancement</a:t>
            </a:r>
          </a:p>
          <a:p>
            <a:r>
              <a:rPr lang="en-GB" dirty="0" smtClean="0"/>
              <a:t>Research in iLab Development</a:t>
            </a:r>
          </a:p>
          <a:p>
            <a:r>
              <a:rPr lang="en-GB" dirty="0" smtClean="0"/>
              <a:t>Student Intuition Encouragement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18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Inter-University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MIT-OAU Collaboration for five years on the development of iLabs at OAU</a:t>
            </a:r>
          </a:p>
          <a:p>
            <a:pPr lvl="1"/>
            <a:r>
              <a:rPr lang="en-GB" dirty="0" smtClean="0"/>
              <a:t>Funding obtained via MIT</a:t>
            </a:r>
          </a:p>
          <a:p>
            <a:pPr lvl="1"/>
            <a:r>
              <a:rPr lang="en-GB" dirty="0" smtClean="0"/>
              <a:t>Staff of both universities exchange visits each year</a:t>
            </a:r>
          </a:p>
          <a:p>
            <a:endParaRPr lang="en-GB" dirty="0" smtClean="0"/>
          </a:p>
          <a:p>
            <a:r>
              <a:rPr lang="en-GB" dirty="0" smtClean="0"/>
              <a:t>OAU is fostering collaboration with other universities to use our iLabs and develop their own iLabs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19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776424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Introduction</a:t>
            </a:r>
          </a:p>
          <a:p>
            <a:r>
              <a:rPr lang="en-GB" dirty="0" smtClean="0"/>
              <a:t>iLab Architecture</a:t>
            </a:r>
          </a:p>
          <a:p>
            <a:r>
              <a:rPr lang="en-GB" dirty="0" smtClean="0"/>
              <a:t>Three Case Studies</a:t>
            </a:r>
          </a:p>
          <a:p>
            <a:r>
              <a:rPr lang="en-GB" dirty="0" smtClean="0"/>
              <a:t>The OAU Experience</a:t>
            </a:r>
          </a:p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Inter-University Collaboration (cont’d)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Reduction in lab equipment redundancy</a:t>
            </a:r>
          </a:p>
          <a:p>
            <a:endParaRPr lang="en-GB" dirty="0" smtClean="0"/>
          </a:p>
          <a:p>
            <a:r>
              <a:rPr lang="en-GB" dirty="0" smtClean="0"/>
              <a:t>With a common pool of equipment, relatively more funds are available to each university</a:t>
            </a:r>
          </a:p>
          <a:p>
            <a:endParaRPr lang="en-GB" dirty="0" smtClean="0"/>
          </a:p>
          <a:p>
            <a:r>
              <a:rPr lang="en-GB" dirty="0" smtClean="0"/>
              <a:t>Lab groups can be formed from students from different universities</a:t>
            </a:r>
          </a:p>
          <a:p>
            <a:endParaRPr lang="en-GB" dirty="0" smtClean="0"/>
          </a:p>
          <a:p>
            <a:r>
              <a:rPr lang="en-GB" dirty="0" smtClean="0"/>
              <a:t>Sharing </a:t>
            </a:r>
            <a:r>
              <a:rPr lang="en-GB" dirty="0" smtClean="0"/>
              <a:t>of time on national and international experimental equipment such as </a:t>
            </a:r>
            <a:r>
              <a:rPr lang="en-GB" dirty="0" smtClean="0"/>
              <a:t>space-based experiments – a university can perform experiments on equipment which it cannot afford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20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Enhanced Lab Experience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Each individual performs the lab for himself. </a:t>
            </a:r>
          </a:p>
          <a:p>
            <a:pPr lvl="1"/>
            <a:r>
              <a:rPr lang="en-GB" dirty="0" smtClean="0"/>
              <a:t>Better individual understanding of concepts</a:t>
            </a:r>
          </a:p>
          <a:p>
            <a:pPr lvl="1"/>
            <a:r>
              <a:rPr lang="en-GB" dirty="0" smtClean="0"/>
              <a:t>Instructor can check to make sure that each student actually performed the experiments</a:t>
            </a:r>
          </a:p>
          <a:p>
            <a:pPr lvl="2"/>
            <a:r>
              <a:rPr lang="en-GB" dirty="0" smtClean="0"/>
              <a:t>Database of students who log on</a:t>
            </a:r>
          </a:p>
          <a:p>
            <a:pPr lvl="2"/>
            <a:r>
              <a:rPr lang="en-GB" dirty="0" smtClean="0"/>
              <a:t>“Forensics” of e-lab reports</a:t>
            </a:r>
          </a:p>
          <a:p>
            <a:endParaRPr lang="en-GB" dirty="0" smtClean="0"/>
          </a:p>
          <a:p>
            <a:r>
              <a:rPr lang="en-GB" dirty="0" smtClean="0"/>
              <a:t>Problem: Lab interface</a:t>
            </a:r>
          </a:p>
          <a:p>
            <a:pPr lvl="1"/>
            <a:r>
              <a:rPr lang="en-GB" dirty="0" smtClean="0"/>
              <a:t>Student compliant about OpLab</a:t>
            </a:r>
          </a:p>
          <a:p>
            <a:pPr lvl="1"/>
            <a:r>
              <a:rPr lang="en-GB" dirty="0" smtClean="0"/>
              <a:t>The use of a webcam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21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Curriculum Enhancement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Curriculum delivery enhancement</a:t>
            </a:r>
          </a:p>
          <a:p>
            <a:pPr lvl="1"/>
            <a:r>
              <a:rPr lang="en-GB" dirty="0" smtClean="0"/>
              <a:t>Experiments are performed as and when desired by the course lecturer.</a:t>
            </a:r>
          </a:p>
          <a:p>
            <a:pPr lvl="1"/>
            <a:r>
              <a:rPr lang="en-GB" dirty="0" smtClean="0"/>
              <a:t>Experiments can be performed during lecture delivery.</a:t>
            </a:r>
          </a:p>
          <a:p>
            <a:r>
              <a:rPr lang="en-GB" dirty="0" smtClean="0"/>
              <a:t>Curriculum expansion</a:t>
            </a:r>
          </a:p>
          <a:p>
            <a:pPr lvl="1"/>
            <a:r>
              <a:rPr lang="en-GB" dirty="0" smtClean="0"/>
              <a:t>VHDL and FPGA</a:t>
            </a:r>
          </a:p>
          <a:p>
            <a:pPr lvl="1"/>
            <a:r>
              <a:rPr lang="en-GB" dirty="0" smtClean="0"/>
              <a:t>Robotics – kinematics and machine learning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22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iLabs as a Research 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Curriculum delivery methods:</a:t>
            </a:r>
          </a:p>
          <a:p>
            <a:pPr lvl="1"/>
            <a:r>
              <a:rPr lang="en-GB" dirty="0" smtClean="0"/>
              <a:t>Interface – client applications</a:t>
            </a:r>
          </a:p>
          <a:p>
            <a:pPr lvl="1"/>
            <a:r>
              <a:rPr lang="en-GB" dirty="0" smtClean="0"/>
              <a:t>Feedback to the student</a:t>
            </a:r>
          </a:p>
          <a:p>
            <a:pPr lvl="2"/>
            <a:r>
              <a:rPr lang="en-GB" dirty="0" smtClean="0"/>
              <a:t>Haptic</a:t>
            </a:r>
          </a:p>
          <a:p>
            <a:pPr lvl="2"/>
            <a:r>
              <a:rPr lang="en-GB" dirty="0" smtClean="0"/>
              <a:t>Olfactory – e.g. for chemistry experiments</a:t>
            </a:r>
          </a:p>
          <a:p>
            <a:r>
              <a:rPr lang="en-GB" dirty="0" smtClean="0"/>
              <a:t>Technology of placing a lab online</a:t>
            </a:r>
          </a:p>
          <a:p>
            <a:pPr lvl="1"/>
            <a:r>
              <a:rPr lang="en-GB" dirty="0" smtClean="0"/>
              <a:t>What is the best experiment setup to deliver the desired lab deliverables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23</a:t>
            </a:fld>
            <a:endParaRPr lang="en-GB"/>
          </a:p>
        </p:txBody>
      </p:sp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Student Intuition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Safety is incorporated into iLabs, hence, students can feel free to experiment on the system-under-test without “playing by the book”.</a:t>
            </a:r>
          </a:p>
          <a:p>
            <a:endParaRPr lang="en-GB" dirty="0" smtClean="0"/>
          </a:p>
          <a:p>
            <a:r>
              <a:rPr lang="en-GB" dirty="0" smtClean="0"/>
              <a:t>Two of OAU’s labs particularly allow for student intuition:</a:t>
            </a:r>
          </a:p>
          <a:p>
            <a:pPr lvl="1"/>
            <a:r>
              <a:rPr lang="en-GB" dirty="0" smtClean="0"/>
              <a:t>ADLab – “no limit” to possible student design</a:t>
            </a:r>
          </a:p>
          <a:p>
            <a:pPr lvl="1"/>
            <a:r>
              <a:rPr lang="en-GB" dirty="0" smtClean="0"/>
              <a:t>Robotics iLab – can I get the robotic arm to write my name via trajectory planning?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24</a:t>
            </a:fld>
            <a:endParaRPr lang="en-GB"/>
          </a:p>
        </p:txBody>
      </p:sp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Shortcoming of remote labs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Remote labs have the major short-coming of not providing the students with physical hands-on </a:t>
            </a:r>
            <a:r>
              <a:rPr lang="en-GB" dirty="0" smtClean="0"/>
              <a:t>experience.</a:t>
            </a:r>
          </a:p>
          <a:p>
            <a:endParaRPr lang="en-GB" dirty="0" smtClean="0"/>
          </a:p>
          <a:p>
            <a:r>
              <a:rPr lang="en-GB" dirty="0" smtClean="0"/>
              <a:t>Half bread is better than none.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25</a:t>
            </a:fld>
            <a:endParaRPr lang="en-GB"/>
          </a:p>
        </p:txBody>
      </p:sp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26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GB" dirty="0" smtClean="0"/>
              <a:t>The development of iLabs are a viable research area in </a:t>
            </a:r>
            <a:r>
              <a:rPr lang="en-GB" dirty="0" smtClean="0"/>
              <a:t>itself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iLabs present students with possibility of having hands-on experience with equipment which they would otherwise have had no access to</a:t>
            </a:r>
            <a:r>
              <a:rPr lang="en-GB" dirty="0" smtClean="0"/>
              <a:t>.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iLabs present the possibility of having lab groups with students from different universities, communicating electronically</a:t>
            </a:r>
            <a:r>
              <a:rPr lang="en-GB" dirty="0" smtClean="0"/>
              <a:t>.</a:t>
            </a:r>
          </a:p>
          <a:p>
            <a:pPr lvl="0"/>
            <a:endParaRPr lang="en-GB" dirty="0" smtClean="0"/>
          </a:p>
          <a:p>
            <a:r>
              <a:rPr lang="en-GB" dirty="0" smtClean="0"/>
              <a:t>iLabs enhances curricula as well as curriculum delivery</a:t>
            </a:r>
            <a:r>
              <a:rPr lang="en-GB" dirty="0" smtClean="0"/>
              <a:t>.</a:t>
            </a:r>
            <a:endParaRPr lang="en-GB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27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Conclusion (cont’d)</a:t>
            </a:r>
            <a:br>
              <a:rPr lang="en-GB" sz="3200" dirty="0" smtClean="0"/>
            </a:br>
            <a:r>
              <a:rPr lang="en-GB" sz="3200" dirty="0" smtClean="0"/>
              <a:t>iLabs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GB" dirty="0" smtClean="0"/>
              <a:t>Present users </a:t>
            </a:r>
            <a:r>
              <a:rPr lang="en-GB" dirty="0" smtClean="0"/>
              <a:t>with the opportunity of performing experiments with laboratory apparatus which are not readily available in such users’ reachable environment. </a:t>
            </a:r>
            <a:endParaRPr lang="en-GB" dirty="0" smtClean="0"/>
          </a:p>
          <a:p>
            <a:pPr lvl="0"/>
            <a:r>
              <a:rPr lang="en-GB" dirty="0" smtClean="0"/>
              <a:t>create </a:t>
            </a:r>
            <a:r>
              <a:rPr lang="en-GB" dirty="0" smtClean="0"/>
              <a:t>and </a:t>
            </a:r>
            <a:r>
              <a:rPr lang="en-GB" dirty="0" smtClean="0"/>
              <a:t>foster </a:t>
            </a:r>
            <a:r>
              <a:rPr lang="en-GB" dirty="0" smtClean="0"/>
              <a:t>the possibility of collaboration between educational institutions, thereby enabling a more comprehensive learning experience for students. </a:t>
            </a:r>
          </a:p>
          <a:p>
            <a:pPr lvl="0"/>
            <a:r>
              <a:rPr lang="en-GB" dirty="0" smtClean="0"/>
              <a:t>create </a:t>
            </a:r>
            <a:r>
              <a:rPr lang="en-GB" dirty="0" smtClean="0"/>
              <a:t>the possibility of having students from different institutions at different locations operating in distributed teams, fostering inter-institutional student </a:t>
            </a:r>
            <a:r>
              <a:rPr lang="en-GB" dirty="0" smtClean="0"/>
              <a:t>collaboration.</a:t>
            </a:r>
            <a:endParaRPr lang="en-GB" dirty="0" smtClean="0"/>
          </a:p>
          <a:p>
            <a:pPr lvl="0"/>
            <a:r>
              <a:rPr lang="en-GB" dirty="0" smtClean="0"/>
              <a:t>present </a:t>
            </a:r>
            <a:r>
              <a:rPr lang="en-GB" dirty="0" smtClean="0"/>
              <a:t>the unique advantage of being able to run an experiment for demonstration during a </a:t>
            </a:r>
            <a:r>
              <a:rPr lang="en-GB" dirty="0" smtClean="0"/>
              <a:t>lecture.</a:t>
            </a:r>
            <a:endParaRPr lang="en-GB" dirty="0" smtClean="0"/>
          </a:p>
          <a:p>
            <a:pPr lvl="0"/>
            <a:r>
              <a:rPr lang="en-GB" dirty="0" smtClean="0"/>
              <a:t>present </a:t>
            </a:r>
            <a:r>
              <a:rPr lang="en-GB" dirty="0" smtClean="0"/>
              <a:t>great savings by reducing laboratory equipment redundancy in the learning environment</a:t>
            </a:r>
            <a:r>
              <a:rPr lang="en-GB" dirty="0" smtClean="0"/>
              <a:t>.</a:t>
            </a:r>
            <a:endParaRPr lang="en-GB" dirty="0" smtClean="0"/>
          </a:p>
          <a:p>
            <a:pPr lvl="0"/>
            <a:r>
              <a:rPr lang="en-GB" dirty="0" smtClean="0"/>
              <a:t>provide </a:t>
            </a:r>
            <a:r>
              <a:rPr lang="en-GB" dirty="0" smtClean="0"/>
              <a:t>a wider range of students with access to the laboratory experiment.</a:t>
            </a:r>
          </a:p>
          <a:p>
            <a:r>
              <a:rPr lang="en-GB" dirty="0" smtClean="0"/>
              <a:t>increase </a:t>
            </a:r>
            <a:r>
              <a:rPr lang="en-GB" dirty="0" smtClean="0"/>
              <a:t>the possibility of being able to perform experiments.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Weblinks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 smtClean="0">
                <a:hlinkClick r:id="rId3"/>
              </a:rPr>
              <a:t>http://ilab.oauife.edu.ng/ServiceBroker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>
                <a:hlinkClick r:id="rId4"/>
              </a:rPr>
              <a:t>http://ilab.oauife.edu.ng/MergedServiceBroker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>
                <a:hlinkClick r:id="rId5"/>
              </a:rPr>
              <a:t>https://wikis.mit.edu/confluence/display/ILAB2/Obafemi+Awolowo+University,+</a:t>
            </a:r>
            <a:r>
              <a:rPr lang="en-GB" sz="2000" dirty="0" smtClean="0">
                <a:hlinkClick r:id="rId5"/>
              </a:rPr>
              <a:t>Ile-Ife</a:t>
            </a:r>
            <a:endParaRPr lang="en-GB" sz="2000" dirty="0" smtClean="0"/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29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Case for Remote Laboratories</a:t>
            </a:r>
          </a:p>
          <a:p>
            <a:r>
              <a:rPr lang="en-GB" dirty="0" smtClean="0"/>
              <a:t>Remote Laboratories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30</a:t>
            </a:fld>
            <a:endParaRPr lang="en-GB"/>
          </a:p>
        </p:txBody>
      </p:sp>
      <p:pic>
        <p:nvPicPr>
          <p:cNvPr id="5" name="Picture 4" descr="ilabs 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2928934"/>
            <a:ext cx="4438650" cy="2400300"/>
          </a:xfrm>
          <a:prstGeom prst="rect">
            <a:avLst/>
          </a:prstGeom>
        </p:spPr>
      </p:pic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00892" y="4857760"/>
            <a:ext cx="1928795" cy="18020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Experiment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Knowledge transfer via S&amp;T Laboratories requires:</a:t>
            </a:r>
          </a:p>
          <a:p>
            <a:pPr lvl="1"/>
            <a:r>
              <a:rPr lang="en-GB" dirty="0" smtClean="0"/>
              <a:t>The student</a:t>
            </a:r>
          </a:p>
          <a:p>
            <a:pPr lvl="1"/>
            <a:r>
              <a:rPr lang="en-GB" dirty="0" smtClean="0"/>
              <a:t>The system-under-test (SUT)</a:t>
            </a:r>
          </a:p>
          <a:p>
            <a:pPr lvl="1"/>
            <a:r>
              <a:rPr lang="en-GB" dirty="0" smtClean="0"/>
              <a:t>The laboratory: a </a:t>
            </a:r>
            <a:r>
              <a:rPr lang="en-GB" dirty="0" smtClean="0"/>
              <a:t>location or means though which the student can access and manipulate the system-under-test (SUT</a:t>
            </a:r>
            <a:r>
              <a:rPr lang="en-GB" dirty="0" smtClean="0"/>
              <a:t>)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Lab instructor / manual?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4</a:t>
            </a:fld>
            <a:endParaRPr lang="en-GB"/>
          </a:p>
        </p:txBody>
      </p:sp>
      <p:pic>
        <p:nvPicPr>
          <p:cNvPr id="51202" name="Picture 2" descr="C:\Program Files\Microsoft Office\MEDIA\CAGCAT10\j030525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43834" y="714356"/>
            <a:ext cx="1428760" cy="2295198"/>
          </a:xfrm>
          <a:prstGeom prst="rect">
            <a:avLst/>
          </a:prstGeom>
          <a:noFill/>
        </p:spPr>
      </p:pic>
      <p:pic>
        <p:nvPicPr>
          <p:cNvPr id="7" name="Picture 6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Remote Laboratories (Rlabs)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Online lab &amp; virtual labs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5</a:t>
            </a:fld>
            <a:endParaRPr lang="en-GB"/>
          </a:p>
        </p:txBody>
      </p:sp>
      <p:sp>
        <p:nvSpPr>
          <p:cNvPr id="53272" name="Rectangle 2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53311" name="Picture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071810"/>
            <a:ext cx="7353047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Impetus for Rlabs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availability </a:t>
            </a:r>
            <a:r>
              <a:rPr lang="en-GB" dirty="0" smtClean="0"/>
              <a:t>and capability of communication </a:t>
            </a:r>
            <a:r>
              <a:rPr lang="en-GB" dirty="0" smtClean="0"/>
              <a:t>facilities</a:t>
            </a:r>
          </a:p>
          <a:p>
            <a:endParaRPr lang="en-GB" dirty="0" smtClean="0"/>
          </a:p>
          <a:p>
            <a:r>
              <a:rPr lang="en-GB" dirty="0" smtClean="0"/>
              <a:t>Rapid advances </a:t>
            </a:r>
            <a:r>
              <a:rPr lang="en-GB" dirty="0" smtClean="0"/>
              <a:t>in internet technologies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Generalization of computer use for data acquisition and control of real </a:t>
            </a:r>
            <a:r>
              <a:rPr lang="en-GB" dirty="0" smtClean="0"/>
              <a:t>processes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  <p:pic>
        <p:nvPicPr>
          <p:cNvPr id="6145" name="Picture 1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43834" y="857232"/>
            <a:ext cx="1285852" cy="1105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iLab Architecture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Batched iLab Architecture</a:t>
            </a:r>
          </a:p>
          <a:p>
            <a:r>
              <a:rPr lang="en-GB" dirty="0" smtClean="0"/>
              <a:t>Interactive iLab Architecture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7</a:t>
            </a:fld>
            <a:endParaRPr lang="en-GB"/>
          </a:p>
        </p:txBody>
      </p:sp>
      <p:pic>
        <p:nvPicPr>
          <p:cNvPr id="9" name="Picture 8" descr="oau logo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790351"/>
            <a:ext cx="7000924" cy="399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Batched iLab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3 tiers: Lab Server (LS), Service Broker (SB) &amp; Client Application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8</a:t>
            </a:fld>
            <a:endParaRPr lang="en-GB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Interactive iLab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Obafemi Awolowo University, Ile-Ife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64A87-1141-480E-B503-81AB1ACB2025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071678"/>
            <a:ext cx="771530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oau logo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997111" y="5786454"/>
            <a:ext cx="1146889" cy="1071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2354</TotalTime>
  <Words>1121</Words>
  <Application>Microsoft Office PowerPoint</Application>
  <PresentationFormat>On-screen Show (4:3)</PresentationFormat>
  <Paragraphs>244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Urban</vt:lpstr>
      <vt:lpstr>Implementing Remote Laboratories with the ILab Architecture: Three Case Studies from Obafemi Awolowo University, Nigeria</vt:lpstr>
      <vt:lpstr>Outline</vt:lpstr>
      <vt:lpstr>Introduction</vt:lpstr>
      <vt:lpstr>Experiment Architecture</vt:lpstr>
      <vt:lpstr>Remote Laboratories (Rlabs)</vt:lpstr>
      <vt:lpstr>Impetus for Rlabs</vt:lpstr>
      <vt:lpstr>iLab Architecture</vt:lpstr>
      <vt:lpstr>Batched iLab Architecture</vt:lpstr>
      <vt:lpstr>Interactive iLab Architecture</vt:lpstr>
      <vt:lpstr>Three Case Studies</vt:lpstr>
      <vt:lpstr>Op-Amp iLab (OpLab)</vt:lpstr>
      <vt:lpstr>OpLab (cont’d)</vt:lpstr>
      <vt:lpstr>OpLab (cont’d)</vt:lpstr>
      <vt:lpstr>Logic Design iLab (ADLab)</vt:lpstr>
      <vt:lpstr>ADLab (cont’d)</vt:lpstr>
      <vt:lpstr>Robotic Arm iLab</vt:lpstr>
      <vt:lpstr>Robotic Arm iLab (cont’d)</vt:lpstr>
      <vt:lpstr>The OAU Experience</vt:lpstr>
      <vt:lpstr>Inter-University Collaboration</vt:lpstr>
      <vt:lpstr>Inter-University Collaboration (cont’d)</vt:lpstr>
      <vt:lpstr>Enhanced Lab Experience</vt:lpstr>
      <vt:lpstr>Curriculum Enhancement</vt:lpstr>
      <vt:lpstr>iLabs as a Research Area</vt:lpstr>
      <vt:lpstr>Student Intuition</vt:lpstr>
      <vt:lpstr>Shortcoming of remote labs</vt:lpstr>
      <vt:lpstr>Conclusion</vt:lpstr>
      <vt:lpstr>Conclusion</vt:lpstr>
      <vt:lpstr>Conclusion (cont’d) iLabs</vt:lpstr>
      <vt:lpstr>Weblinks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Implementing Remote Laboratories with the ILab Architecture Three Case Studies from Obafemi Awolowo University, Nigeria</dc:title>
  <dc:creator>Olawale B. Akinwale</dc:creator>
  <cp:lastModifiedBy>Olawale B. Akinwale</cp:lastModifiedBy>
  <cp:revision>15</cp:revision>
  <dcterms:created xsi:type="dcterms:W3CDTF">2009-11-08T21:45:26Z</dcterms:created>
  <dcterms:modified xsi:type="dcterms:W3CDTF">2009-11-10T12:59:28Z</dcterms:modified>
</cp:coreProperties>
</file>