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3" r:id="rId1"/>
  </p:sldMasterIdLst>
  <p:sldIdLst>
    <p:sldId id="257" r:id="rId2"/>
    <p:sldId id="256" r:id="rId3"/>
    <p:sldId id="285" r:id="rId4"/>
    <p:sldId id="289" r:id="rId5"/>
    <p:sldId id="284" r:id="rId6"/>
    <p:sldId id="258" r:id="rId7"/>
    <p:sldId id="261" r:id="rId8"/>
    <p:sldId id="269" r:id="rId9"/>
    <p:sldId id="266" r:id="rId10"/>
    <p:sldId id="270" r:id="rId11"/>
    <p:sldId id="267" r:id="rId12"/>
    <p:sldId id="271" r:id="rId13"/>
    <p:sldId id="272" r:id="rId14"/>
    <p:sldId id="268" r:id="rId15"/>
    <p:sldId id="263" r:id="rId16"/>
    <p:sldId id="273" r:id="rId17"/>
    <p:sldId id="286" r:id="rId18"/>
    <p:sldId id="287" r:id="rId19"/>
    <p:sldId id="274" r:id="rId20"/>
    <p:sldId id="275" r:id="rId21"/>
    <p:sldId id="277" r:id="rId22"/>
    <p:sldId id="278" r:id="rId23"/>
    <p:sldId id="276" r:id="rId24"/>
    <p:sldId id="264" r:id="rId25"/>
    <p:sldId id="279" r:id="rId26"/>
    <p:sldId id="288" r:id="rId27"/>
    <p:sldId id="262" r:id="rId28"/>
    <p:sldId id="280" r:id="rId29"/>
    <p:sldId id="282" r:id="rId3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7D9E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0" d="100"/>
          <a:sy n="100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ableStyles" Target="tableStyles.xml"/><Relationship Id="rId31" Type="http://schemas.openxmlformats.org/officeDocument/2006/relationships/printerSettings" Target="printerSettings/printerSettings1.bin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7E829-7A96-8447-8810-2973DD0C8593}" type="datetimeFigureOut">
              <a:rPr lang="ja-JP" altLang="en-US" smtClean="0"/>
              <a:pPr/>
              <a:t>11.4.12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D3AB5-4F1A-BB48-8A6E-C52935D82F7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457200" y="387907"/>
            <a:ext cx="8305800" cy="6241493"/>
          </a:xfrm>
          <a:prstGeom prst="rect">
            <a:avLst/>
          </a:prstGeom>
          <a:noFill/>
          <a:ln w="44450" cap="flat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0" y="6019800"/>
            <a:ext cx="6858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>
                <a:latin typeface="Times New Roman"/>
                <a:cs typeface="Times New Roman"/>
              </a:rPr>
              <a:t>Challenges on ASTRO-H Calibration Plans</a:t>
            </a:r>
            <a:endParaRPr lang="ja-JP" altLang="en-US" dirty="0">
              <a:latin typeface="Times New Roman"/>
              <a:cs typeface="Times New Roman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19200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“</a:t>
            </a:r>
            <a:r>
              <a:rPr lang="en-US" altLang="ja-JP" sz="2000" dirty="0" err="1" smtClean="0"/>
              <a:t>Bish</a:t>
            </a:r>
            <a:r>
              <a:rPr lang="en-US" altLang="ja-JP" sz="2000" dirty="0" smtClean="0"/>
              <a:t>” K. </a:t>
            </a:r>
            <a:r>
              <a:rPr lang="en-US" altLang="ja-JP" sz="2000" dirty="0" err="1" smtClean="0"/>
              <a:t>Ishibashi</a:t>
            </a:r>
            <a:r>
              <a:rPr lang="en-US" altLang="ja-JP" sz="2000" dirty="0" smtClean="0"/>
              <a:t> (Nagoya U.) </a:t>
            </a:r>
          </a:p>
          <a:p>
            <a:r>
              <a:rPr lang="en-US" altLang="ja-JP" sz="2000" dirty="0" smtClean="0"/>
              <a:t>R. </a:t>
            </a:r>
            <a:r>
              <a:rPr lang="en-US" altLang="ja-JP" sz="2000" dirty="0" err="1" smtClean="0"/>
              <a:t>Petre</a:t>
            </a:r>
            <a:r>
              <a:rPr lang="en-US" altLang="ja-JP" sz="2000" dirty="0" smtClean="0"/>
              <a:t> (NASA’s Goddard)</a:t>
            </a:r>
          </a:p>
          <a:p>
            <a:r>
              <a:rPr lang="en-US" altLang="ja-JP" sz="2000" dirty="0" smtClean="0"/>
              <a:t>J.-W. den Herder (SRON)</a:t>
            </a:r>
            <a:endParaRPr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" cy="1371600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8153400" y="304800"/>
            <a:ext cx="9906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0"/>
            <a:ext cx="914400" cy="38790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57800"/>
            <a:ext cx="826266" cy="6858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6473" y="387907"/>
            <a:ext cx="847527" cy="297893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7543800" y="6324600"/>
            <a:ext cx="1600200" cy="51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6440805"/>
            <a:ext cx="508978" cy="41719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2390" y="6440805"/>
            <a:ext cx="1451610" cy="41719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 descr="ピクチャ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261" y="904479"/>
            <a:ext cx="3822838" cy="314205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SXT – SXS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SXT-SXS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16200000" flipH="1">
            <a:off x="2771776" y="5071272"/>
            <a:ext cx="1612111" cy="5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807225" y="4622007"/>
            <a:ext cx="1983975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Resolution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13570" y="5145882"/>
            <a:ext cx="197763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Line Profile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813570" y="5688012"/>
            <a:ext cx="1982390" cy="71516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Gain Stability /</a:t>
            </a:r>
          </a:p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Thermal 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Variations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>
            <a:off x="3580607" y="58689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497867" y="1607622"/>
            <a:ext cx="1798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Eckart</a:t>
            </a:r>
            <a:r>
              <a:rPr kumimoji="1" lang="en-US" altLang="ja-JP" dirty="0" smtClean="0"/>
              <a:t> et al. 2011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943600" y="4046537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NASA/GSFC </a:t>
            </a:r>
            <a:r>
              <a:rPr lang="en-US" altLang="ja-JP" dirty="0" smtClean="0"/>
              <a:t>facility used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QE = Absorber weight / area</a:t>
            </a:r>
          </a:p>
          <a:p>
            <a:pPr>
              <a:buFont typeface="Arial"/>
              <a:buChar char="•"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Uncertainty in QE  &lt; 1 %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Mission Requirement:  &lt; 5 % </a:t>
            </a:r>
            <a:endParaRPr lang="en-US" altLang="ja-JP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SXT – SXS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SXT-SXS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16200000" flipH="1">
            <a:off x="2771776" y="5071272"/>
            <a:ext cx="1612111" cy="5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807225" y="4622007"/>
            <a:ext cx="1983975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Resolution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13570" y="5145882"/>
            <a:ext cx="197763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Line Profile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813570" y="5688012"/>
            <a:ext cx="1982390" cy="71516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Gain Stability /</a:t>
            </a:r>
          </a:p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Thermal 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Variations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>
            <a:off x="3580607" y="58689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図 31" descr="ピクチャ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007" y="1868628"/>
            <a:ext cx="4725193" cy="1950783"/>
          </a:xfrm>
          <a:prstGeom prst="rect">
            <a:avLst/>
          </a:prstGeom>
        </p:spPr>
      </p:pic>
      <p:pic>
        <p:nvPicPr>
          <p:cNvPr id="33" name="図 32" descr="ピクチャ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228600"/>
            <a:ext cx="2057400" cy="1640028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4076502" y="1792288"/>
            <a:ext cx="75804" cy="20271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699403" y="1329809"/>
            <a:ext cx="1798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Eckart</a:t>
            </a:r>
            <a:r>
              <a:rPr kumimoji="1" lang="en-US" altLang="ja-JP" dirty="0" smtClean="0"/>
              <a:t> et al. 2011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43600" y="4046537"/>
            <a:ext cx="32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NASA/GSFC </a:t>
            </a:r>
            <a:r>
              <a:rPr lang="en-US" altLang="ja-JP" dirty="0" smtClean="0"/>
              <a:t>facility used</a:t>
            </a:r>
          </a:p>
          <a:p>
            <a:pPr>
              <a:buFont typeface="Arial"/>
              <a:buChar char="•"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σ</a:t>
            </a:r>
            <a:r>
              <a:rPr kumimoji="1" lang="en-US" altLang="ja-JP" sz="1200" dirty="0" smtClean="0"/>
              <a:t>FWHM</a:t>
            </a:r>
            <a:r>
              <a:rPr kumimoji="1" lang="en-US" altLang="ja-JP" dirty="0" smtClean="0"/>
              <a:t> ~ +/-1eV </a:t>
            </a:r>
            <a:r>
              <a:rPr lang="en-US" altLang="ja-JP" dirty="0" smtClean="0"/>
              <a:t>(Goal 0.2eV)</a:t>
            </a:r>
            <a:endParaRPr kumimoji="1" lang="en-US" altLang="ja-JP" dirty="0" smtClean="0"/>
          </a:p>
          <a:p>
            <a:pPr>
              <a:buFont typeface="Arial"/>
              <a:buChar char="•"/>
            </a:pPr>
            <a:r>
              <a:rPr lang="en-US" altLang="ja-JP" dirty="0" smtClean="0"/>
              <a:t> </a:t>
            </a:r>
            <a:r>
              <a:rPr lang="en-US" altLang="ja-JP" dirty="0" err="1" smtClean="0"/>
              <a:t>Gaussianity</a:t>
            </a:r>
            <a:r>
              <a:rPr lang="en-US" altLang="ja-JP" dirty="0" smtClean="0"/>
              <a:t> of profile expected</a:t>
            </a:r>
          </a:p>
          <a:p>
            <a:pPr>
              <a:buFont typeface="Arial"/>
              <a:buChar char="•"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Spectral redistribution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Measure several energies in    </a:t>
            </a:r>
          </a:p>
          <a:p>
            <a:r>
              <a:rPr lang="en-US" altLang="ja-JP" dirty="0" smtClean="0"/>
              <a:t>   EM integration in May 2011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Science Requirement:  &lt; 1.6eV </a:t>
            </a:r>
            <a:endParaRPr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6781800" y="381000"/>
            <a:ext cx="228204" cy="2348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SXT – SXS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SXT-SXS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16200000" flipH="1">
            <a:off x="2771776" y="5071272"/>
            <a:ext cx="1612111" cy="5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807225" y="4622007"/>
            <a:ext cx="1983975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Resolution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13570" y="5145882"/>
            <a:ext cx="197763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Line Profile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813570" y="5688012"/>
            <a:ext cx="1982390" cy="715169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Gain Stability /</a:t>
            </a:r>
          </a:p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Thermal 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Variations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>
            <a:off x="3580607" y="58689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図 32" descr="ピクチャ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4427537"/>
            <a:ext cx="2897096" cy="2044701"/>
          </a:xfrm>
          <a:prstGeom prst="rect">
            <a:avLst/>
          </a:prstGeom>
        </p:spPr>
      </p:pic>
      <p:pic>
        <p:nvPicPr>
          <p:cNvPr id="35" name="図 34" descr="ピクチャ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921543"/>
            <a:ext cx="4254274" cy="2290763"/>
          </a:xfrm>
          <a:prstGeom prst="rect">
            <a:avLst/>
          </a:prstGeom>
        </p:spPr>
      </p:pic>
      <p:pic>
        <p:nvPicPr>
          <p:cNvPr id="34" name="図 33" descr="ピクチャ 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2066925"/>
            <a:ext cx="2630979" cy="2207815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4014827" y="3172380"/>
            <a:ext cx="177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Kelley et al. 2011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SXT – SXS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SXT-SXS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16200000" flipH="1">
            <a:off x="2771776" y="5071272"/>
            <a:ext cx="1612111" cy="5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807225" y="4622007"/>
            <a:ext cx="1983975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Resolution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13570" y="5145882"/>
            <a:ext cx="197763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Line Profile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813570" y="5688012"/>
            <a:ext cx="1982390" cy="715169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Gain Stability /</a:t>
            </a:r>
          </a:p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Thermal 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Variations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>
            <a:off x="3580607" y="58689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図 32" descr="ピクチャ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4427537"/>
            <a:ext cx="2897096" cy="2044701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3580606" y="1333500"/>
            <a:ext cx="53362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NASA/GSFC </a:t>
            </a:r>
            <a:r>
              <a:rPr lang="en-US" altLang="ja-JP" dirty="0" smtClean="0"/>
              <a:t>facility used (ISAS in later EM test)</a:t>
            </a:r>
          </a:p>
          <a:p>
            <a:pPr>
              <a:buFont typeface="Arial"/>
              <a:buChar char="•"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ΔE </a:t>
            </a:r>
            <a:r>
              <a:rPr kumimoji="1" lang="en-US" altLang="ja-JP" dirty="0" smtClean="0"/>
              <a:t>~ +/-2eV </a:t>
            </a:r>
            <a:r>
              <a:rPr lang="en-US" altLang="ja-JP" dirty="0" smtClean="0"/>
              <a:t>(Goal 0.5 – 1 </a:t>
            </a:r>
            <a:r>
              <a:rPr lang="en-US" altLang="ja-JP" dirty="0" err="1" smtClean="0"/>
              <a:t>eV</a:t>
            </a:r>
            <a:r>
              <a:rPr lang="en-US" altLang="ja-JP" dirty="0" smtClean="0"/>
              <a:t>)</a:t>
            </a:r>
            <a:endParaRPr kumimoji="1" lang="en-US" altLang="ja-JP" dirty="0" smtClean="0"/>
          </a:p>
          <a:p>
            <a:pPr>
              <a:buFont typeface="Arial"/>
              <a:buChar char="•"/>
            </a:pPr>
            <a:r>
              <a:rPr lang="en-US" altLang="ja-JP" dirty="0" smtClean="0"/>
              <a:t> Measure several energies in  EM integration test in 	May / June 2011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FM test planned in the same manner; more 	extensive in large matrix of operating conditions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Use of </a:t>
            </a:r>
            <a:r>
              <a:rPr lang="en-US" altLang="ja-JP" dirty="0" smtClean="0">
                <a:solidFill>
                  <a:srgbClr val="3366FF"/>
                </a:solidFill>
              </a:rPr>
              <a:t>Modulated X-ray Sources </a:t>
            </a:r>
            <a:r>
              <a:rPr lang="en-US" altLang="ja-JP" dirty="0" smtClean="0"/>
              <a:t>(MXS) in flight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Science Requirement:  </a:t>
            </a:r>
            <a:r>
              <a:rPr lang="en-US" altLang="ja-JP" dirty="0" smtClean="0">
                <a:solidFill>
                  <a:srgbClr val="FF0000"/>
                </a:solidFill>
              </a:rPr>
              <a:t>0.5 – 1 </a:t>
            </a:r>
            <a:r>
              <a:rPr lang="en-US" altLang="ja-JP" dirty="0" err="1" smtClean="0">
                <a:solidFill>
                  <a:srgbClr val="FF0000"/>
                </a:solidFill>
              </a:rPr>
              <a:t>eV</a:t>
            </a:r>
            <a:r>
              <a:rPr lang="en-US" altLang="ja-JP" dirty="0" smtClean="0">
                <a:solidFill>
                  <a:srgbClr val="FF0000"/>
                </a:solidFill>
              </a:rPr>
              <a:t>  </a:t>
            </a:r>
            <a:r>
              <a:rPr lang="en-US" altLang="ja-JP" dirty="0" smtClean="0"/>
              <a:t>(marginally OK)</a:t>
            </a:r>
            <a:endParaRPr lang="en-US" altLang="ja-JP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SXT – SXS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SXT-SXS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16200000" flipH="1">
            <a:off x="3030933" y="5930504"/>
            <a:ext cx="1105694" cy="475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587748" y="537844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587748" y="6484143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587748" y="593089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3820712" y="6258719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NXB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820712" y="574198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Stray Light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20712" y="5189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Instrumenta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l noise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3198812" y="5929311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267200" y="2362200"/>
            <a:ext cx="2151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 be furnished later.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HXT – HXI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HXT-HXI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198812" y="1787524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198812" y="27813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200400" y="3814761"/>
            <a:ext cx="2971799" cy="3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3198812" y="5876925"/>
            <a:ext cx="1539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16200000" flipH="1">
            <a:off x="2771776" y="5071272"/>
            <a:ext cx="1612111" cy="5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807225" y="4622007"/>
            <a:ext cx="1983975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Resolution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813570" y="5145882"/>
            <a:ext cx="197763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Response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813570" y="5715001"/>
            <a:ext cx="1982390" cy="360361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Gain Stability </a:t>
            </a:r>
          </a:p>
        </p:txBody>
      </p:sp>
      <p:cxnSp>
        <p:nvCxnSpPr>
          <p:cNvPr id="35" name="直線コネクタ 34"/>
          <p:cNvCxnSpPr/>
          <p:nvPr/>
        </p:nvCxnSpPr>
        <p:spPr>
          <a:xfrm>
            <a:off x="3580607" y="58689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 rot="5400000">
            <a:off x="3052767" y="6176963"/>
            <a:ext cx="60007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3353598" y="6477794"/>
            <a:ext cx="2818602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rot="16200000" flipH="1">
            <a:off x="5621732" y="5920185"/>
            <a:ext cx="1105694" cy="475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6178547" y="536813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6178547" y="6473824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6178547" y="592058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6411511" y="6248400"/>
            <a:ext cx="675089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NXB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6411511" y="5731668"/>
            <a:ext cx="1284689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Stray Light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6411511" y="5179218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Instrumenta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l noise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5" name="直線コネクタ 44"/>
          <p:cNvCxnSpPr/>
          <p:nvPr/>
        </p:nvCxnSpPr>
        <p:spPr>
          <a:xfrm rot="16200000" flipH="1">
            <a:off x="5616973" y="4253311"/>
            <a:ext cx="1105694" cy="475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6411511" y="462200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Contamination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>
            <a:off x="6167440" y="480694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/>
          <p:cNvSpPr/>
          <p:nvPr/>
        </p:nvSpPr>
        <p:spPr>
          <a:xfrm>
            <a:off x="6400404" y="4094162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Entrance Window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9" name="直線コネクタ 48"/>
          <p:cNvCxnSpPr/>
          <p:nvPr/>
        </p:nvCxnSpPr>
        <p:spPr>
          <a:xfrm>
            <a:off x="6167440" y="4268788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6411511" y="3541712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Thermal Shields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51" name="直線コネクタ 50"/>
          <p:cNvCxnSpPr/>
          <p:nvPr/>
        </p:nvCxnSpPr>
        <p:spPr>
          <a:xfrm>
            <a:off x="6176959" y="3702843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3807225" y="231457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3813571" y="286702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 rot="5400000">
            <a:off x="3303589" y="2780509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3574261" y="250666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>
            <a:off x="3580609" y="305593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/>
          <p:cNvSpPr/>
          <p:nvPr/>
        </p:nvSpPr>
        <p:spPr>
          <a:xfrm>
            <a:off x="6261888" y="304800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Vignette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 flipV="1">
            <a:off x="5789615" y="3048000"/>
            <a:ext cx="78580" cy="634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rot="5400000">
            <a:off x="5772151" y="3151187"/>
            <a:ext cx="19367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>
            <a:off x="5869783" y="3246437"/>
            <a:ext cx="38576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正方形/長方形 66"/>
          <p:cNvSpPr/>
          <p:nvPr/>
        </p:nvSpPr>
        <p:spPr>
          <a:xfrm>
            <a:off x="3800879" y="114300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807225" y="169545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9" name="直線コネクタ 68"/>
          <p:cNvCxnSpPr/>
          <p:nvPr/>
        </p:nvCxnSpPr>
        <p:spPr>
          <a:xfrm rot="5400000">
            <a:off x="3297243" y="1608934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3567915" y="133509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3574263" y="188436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5795961" y="1881186"/>
            <a:ext cx="2890839" cy="3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6200000" flipH="1">
            <a:off x="8000605" y="2562622"/>
            <a:ext cx="1367635" cy="476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8244278" y="3245643"/>
            <a:ext cx="44252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テキスト ボックス 74"/>
          <p:cNvSpPr txBox="1"/>
          <p:nvPr/>
        </p:nvSpPr>
        <p:spPr>
          <a:xfrm>
            <a:off x="6029720" y="1114365"/>
            <a:ext cx="24886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Times New Roman"/>
                <a:cs typeface="Times New Roman"/>
              </a:rPr>
              <a:t>To list a few examples </a:t>
            </a:r>
          </a:p>
          <a:p>
            <a:r>
              <a:rPr lang="en-US" altLang="ja-JP" sz="2000" dirty="0" smtClean="0">
                <a:latin typeface="Times New Roman"/>
                <a:cs typeface="Times New Roman"/>
              </a:rPr>
              <a:t>       of cal items..</a:t>
            </a:r>
            <a:endParaRPr kumimoji="1" lang="ja-JP" altLang="en-US" sz="2000" dirty="0">
              <a:latin typeface="Times New Roman"/>
              <a:cs typeface="Times New Roman"/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>
            <a:off x="7696200" y="591899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正方形/長方形 77"/>
          <p:cNvSpPr/>
          <p:nvPr/>
        </p:nvSpPr>
        <p:spPr>
          <a:xfrm>
            <a:off x="8011909" y="5629273"/>
            <a:ext cx="464737" cy="20478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PC</a:t>
            </a:r>
            <a:endParaRPr kumimoji="1" lang="ja-JP" alt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8018355" y="6016624"/>
            <a:ext cx="751091" cy="192088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Pb</a:t>
            </a:r>
            <a:r>
              <a:rPr lang="en-US" altLang="ja-JP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sheet</a:t>
            </a:r>
            <a:endParaRPr kumimoji="1" lang="ja-JP" alt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80" name="直線コネクタ 79"/>
          <p:cNvCxnSpPr/>
          <p:nvPr/>
        </p:nvCxnSpPr>
        <p:spPr>
          <a:xfrm rot="16200000" flipH="1">
            <a:off x="7738664" y="5922168"/>
            <a:ext cx="381794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>
            <a:endCxn id="78" idx="1"/>
          </p:cNvCxnSpPr>
          <p:nvPr/>
        </p:nvCxnSpPr>
        <p:spPr>
          <a:xfrm>
            <a:off x="7929164" y="5731667"/>
            <a:ext cx="82745" cy="1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/>
          <p:nvPr/>
        </p:nvCxnSpPr>
        <p:spPr>
          <a:xfrm>
            <a:off x="7935610" y="6112667"/>
            <a:ext cx="82745" cy="1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正方形/長方形 87"/>
          <p:cNvSpPr/>
          <p:nvPr/>
        </p:nvSpPr>
        <p:spPr>
          <a:xfrm>
            <a:off x="7189782" y="6383338"/>
            <a:ext cx="1286864" cy="192088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Veto: BGO/APD</a:t>
            </a:r>
            <a:endParaRPr kumimoji="1" lang="ja-JP" alt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89" name="直線コネクタ 88"/>
          <p:cNvCxnSpPr/>
          <p:nvPr/>
        </p:nvCxnSpPr>
        <p:spPr>
          <a:xfrm>
            <a:off x="7086600" y="6479382"/>
            <a:ext cx="82745" cy="1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HXT – HXI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HXT-HXI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198812" y="1787524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198812" y="27813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3807225" y="2314575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3813571" y="2867025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 rot="5400000">
            <a:off x="3303589" y="2780509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3574261" y="250666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>
            <a:off x="3580609" y="305593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/>
          <p:cNvSpPr/>
          <p:nvPr/>
        </p:nvSpPr>
        <p:spPr>
          <a:xfrm>
            <a:off x="6249191" y="2868616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Vignette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5789615" y="3054350"/>
            <a:ext cx="8016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>
            <a:off x="5869783" y="3057528"/>
            <a:ext cx="38576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正方形/長方形 66"/>
          <p:cNvSpPr/>
          <p:nvPr/>
        </p:nvSpPr>
        <p:spPr>
          <a:xfrm>
            <a:off x="3800879" y="1143000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807225" y="1695450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9" name="直線コネクタ 68"/>
          <p:cNvCxnSpPr/>
          <p:nvPr/>
        </p:nvCxnSpPr>
        <p:spPr>
          <a:xfrm rot="5400000">
            <a:off x="3297243" y="1608934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3567915" y="133509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3574263" y="188436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5795961" y="1881186"/>
            <a:ext cx="6747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6200000" flipH="1">
            <a:off x="5284787" y="2463006"/>
            <a:ext cx="1163640" cy="6351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3478806" y="3378963"/>
            <a:ext cx="551279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SPring-8 BL20B2 facility used for calibration</a:t>
            </a:r>
          </a:p>
          <a:p>
            <a:pPr>
              <a:buFont typeface="Arial"/>
              <a:buChar char="•"/>
            </a:pPr>
            <a:r>
              <a:rPr lang="en-US" altLang="ja-JP" sz="1600" dirty="0" smtClean="0"/>
              <a:t> Without Pre-Collimator</a:t>
            </a:r>
          </a:p>
          <a:p>
            <a:pPr lvl="1">
              <a:buFont typeface="Arial"/>
              <a:buChar char="•"/>
            </a:pPr>
            <a:r>
              <a:rPr lang="en-US" altLang="ja-JP" dirty="0" smtClean="0"/>
              <a:t> </a:t>
            </a:r>
            <a:r>
              <a:rPr lang="en-US" altLang="ja-JP" sz="1400" dirty="0" smtClean="0"/>
              <a:t>EA Measurement at E = 8(?), 30, 70 keV (TBD)</a:t>
            </a:r>
          </a:p>
          <a:p>
            <a:pPr lvl="1">
              <a:buFont typeface="Arial"/>
              <a:buChar char="•"/>
            </a:pPr>
            <a:r>
              <a:rPr lang="en-US" altLang="ja-JP" sz="1400" dirty="0" smtClean="0"/>
              <a:t>  </a:t>
            </a:r>
            <a:r>
              <a:rPr lang="en-US" altLang="ja-JP" sz="1400" dirty="0" err="1" smtClean="0"/>
              <a:t>Vignetting</a:t>
            </a:r>
            <a:r>
              <a:rPr lang="en-US" altLang="ja-JP" sz="1400" dirty="0" smtClean="0"/>
              <a:t> – 8 offset + nominal </a:t>
            </a:r>
          </a:p>
          <a:p>
            <a:pPr>
              <a:buFont typeface="Arial"/>
              <a:buChar char="•"/>
            </a:pPr>
            <a:r>
              <a:rPr lang="en-US" altLang="ja-JP" sz="1600" dirty="0" smtClean="0"/>
              <a:t> With PC (prior to vibration test)</a:t>
            </a:r>
          </a:p>
          <a:p>
            <a:pPr lvl="1">
              <a:buFont typeface="Arial"/>
              <a:buChar char="•"/>
            </a:pPr>
            <a:r>
              <a:rPr lang="en-US" altLang="ja-JP" dirty="0" smtClean="0"/>
              <a:t> </a:t>
            </a:r>
            <a:r>
              <a:rPr lang="en-US" altLang="ja-JP" sz="1400" dirty="0" smtClean="0"/>
              <a:t>EA Measurement at E = 30keV only (TBD)</a:t>
            </a:r>
          </a:p>
          <a:p>
            <a:pPr lvl="1">
              <a:buFont typeface="Arial"/>
              <a:buChar char="•"/>
            </a:pPr>
            <a:r>
              <a:rPr lang="en-US" altLang="ja-JP" sz="1400" dirty="0" smtClean="0"/>
              <a:t>  No </a:t>
            </a:r>
            <a:r>
              <a:rPr lang="en-US" altLang="ja-JP" sz="1400" dirty="0" err="1" smtClean="0"/>
              <a:t>vignetting</a:t>
            </a:r>
            <a:r>
              <a:rPr lang="en-US" altLang="ja-JP" sz="1400" dirty="0" smtClean="0"/>
              <a:t> </a:t>
            </a:r>
          </a:p>
          <a:p>
            <a:pPr>
              <a:buFont typeface="Arial"/>
              <a:buChar char="•"/>
            </a:pPr>
            <a:r>
              <a:rPr lang="en-US" altLang="ja-JP" sz="1600" dirty="0" smtClean="0"/>
              <a:t> With PC (after vibration test)  </a:t>
            </a:r>
          </a:p>
          <a:p>
            <a:pPr lvl="1">
              <a:buFont typeface="Arial"/>
              <a:buChar char="•"/>
            </a:pPr>
            <a:r>
              <a:rPr lang="en-US" altLang="ja-JP" sz="1600" dirty="0" smtClean="0"/>
              <a:t> </a:t>
            </a:r>
            <a:r>
              <a:rPr lang="en-US" altLang="ja-JP" sz="1400" dirty="0" smtClean="0"/>
              <a:t>EA Measurement at E = 30keV only (TBD) </a:t>
            </a:r>
          </a:p>
          <a:p>
            <a:pPr lvl="1">
              <a:buFont typeface="Arial"/>
              <a:buChar char="•"/>
            </a:pPr>
            <a:r>
              <a:rPr lang="en-US" altLang="ja-JP" sz="1400" dirty="0" smtClean="0"/>
              <a:t> </a:t>
            </a:r>
            <a:r>
              <a:rPr lang="en-US" altLang="ja-JP" sz="1400" dirty="0" err="1" smtClean="0"/>
              <a:t>Vignetting</a:t>
            </a:r>
            <a:r>
              <a:rPr lang="en-US" altLang="ja-JP" sz="1400" dirty="0" smtClean="0"/>
              <a:t> – 8 offset + nominal</a:t>
            </a:r>
          </a:p>
          <a:p>
            <a:pPr>
              <a:buFont typeface="Arial"/>
              <a:buChar char="•"/>
            </a:pPr>
            <a:r>
              <a:rPr lang="en-US" altLang="ja-JP" sz="1600" dirty="0" smtClean="0"/>
              <a:t> 1kev Step beam data needed (EPR rec.) but feasible? 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Expected accuracies in 5 – 10 % (TBD in flight) 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Science requirement ~ 5 % (marginal)</a:t>
            </a:r>
          </a:p>
        </p:txBody>
      </p:sp>
      <p:sp>
        <p:nvSpPr>
          <p:cNvPr id="87" name="フローチャート: 代替処理 86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gradFill flip="none" rotWithShape="1">
            <a:gsLst>
              <a:gs pos="30000">
                <a:srgbClr val="87D9E3"/>
              </a:gs>
              <a:gs pos="100000">
                <a:srgbClr val="FFFFFF"/>
              </a:gs>
              <a:gs pos="99000">
                <a:schemeClr val="accent6"/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5869783" y="1154668"/>
            <a:ext cx="3187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For Effective </a:t>
            </a:r>
            <a:r>
              <a:rPr lang="en-US" altLang="ja-JP" dirty="0" smtClean="0">
                <a:latin typeface="Times New Roman"/>
                <a:cs typeface="Times New Roman"/>
              </a:rPr>
              <a:t>A</a:t>
            </a:r>
            <a:r>
              <a:rPr kumimoji="1" lang="en-US" altLang="ja-JP" dirty="0" smtClean="0">
                <a:latin typeface="Times New Roman"/>
                <a:cs typeface="Times New Roman"/>
              </a:rPr>
              <a:t>rea &amp; PSF Cal…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HXT – HXI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HXT-HXI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198812" y="1787524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198812" y="27813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3807225" y="2314575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3813571" y="2867025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 rot="5400000">
            <a:off x="3303589" y="2780509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3574261" y="250666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>
            <a:off x="3580609" y="305593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/>
          <p:cNvSpPr/>
          <p:nvPr/>
        </p:nvSpPr>
        <p:spPr>
          <a:xfrm>
            <a:off x="6249191" y="2868616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Vignette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5789615" y="3054350"/>
            <a:ext cx="8016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>
            <a:off x="5869783" y="3057528"/>
            <a:ext cx="38576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正方形/長方形 66"/>
          <p:cNvSpPr/>
          <p:nvPr/>
        </p:nvSpPr>
        <p:spPr>
          <a:xfrm>
            <a:off x="3800879" y="1143000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807225" y="1695450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9" name="直線コネクタ 68"/>
          <p:cNvCxnSpPr/>
          <p:nvPr/>
        </p:nvCxnSpPr>
        <p:spPr>
          <a:xfrm rot="5400000">
            <a:off x="3297243" y="1608934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3567915" y="133509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3574263" y="188436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5795961" y="1881186"/>
            <a:ext cx="6747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6200000" flipH="1">
            <a:off x="5284787" y="2463006"/>
            <a:ext cx="1163640" cy="6351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フローチャート: 代替処理 86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gradFill flip="none" rotWithShape="1">
            <a:gsLst>
              <a:gs pos="30000">
                <a:srgbClr val="87D9E3"/>
              </a:gs>
              <a:gs pos="100000">
                <a:srgbClr val="FFFFFF"/>
              </a:gs>
              <a:gs pos="99000">
                <a:schemeClr val="accent6"/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5869783" y="1154668"/>
            <a:ext cx="3187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For Effective </a:t>
            </a:r>
            <a:r>
              <a:rPr lang="en-US" altLang="ja-JP" dirty="0" smtClean="0">
                <a:latin typeface="Times New Roman"/>
                <a:cs typeface="Times New Roman"/>
              </a:rPr>
              <a:t>A</a:t>
            </a:r>
            <a:r>
              <a:rPr kumimoji="1" lang="en-US" altLang="ja-JP" dirty="0" smtClean="0">
                <a:latin typeface="Times New Roman"/>
                <a:cs typeface="Times New Roman"/>
              </a:rPr>
              <a:t>rea &amp; PSF Cal…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pic>
        <p:nvPicPr>
          <p:cNvPr id="34" name="図 33" descr="ピクチャ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2667000"/>
            <a:ext cx="4873139" cy="4073522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6849120" y="5075872"/>
            <a:ext cx="19138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Preliminary Result</a:t>
            </a:r>
          </a:p>
          <a:p>
            <a:r>
              <a:rPr lang="en-US" altLang="ja-JP" dirty="0" smtClean="0"/>
              <a:t>From SPring-8: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Partial Raster Scan</a:t>
            </a:r>
          </a:p>
          <a:p>
            <a:r>
              <a:rPr lang="en-US" altLang="ja-JP" dirty="0" smtClean="0"/>
              <a:t>at 30 keV.  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HXT – HXI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HXT-HXI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198812" y="1787524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198812" y="27813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3807225" y="2314575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3813571" y="2867025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 rot="5400000">
            <a:off x="3303589" y="2780509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3574261" y="250666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>
            <a:off x="3580609" y="305593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/>
          <p:cNvSpPr/>
          <p:nvPr/>
        </p:nvSpPr>
        <p:spPr>
          <a:xfrm>
            <a:off x="6249191" y="2868616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Vignette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5789615" y="3054350"/>
            <a:ext cx="8016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>
            <a:off x="5869783" y="3057528"/>
            <a:ext cx="38576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正方形/長方形 66"/>
          <p:cNvSpPr/>
          <p:nvPr/>
        </p:nvSpPr>
        <p:spPr>
          <a:xfrm>
            <a:off x="3800879" y="1143000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807225" y="1695450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9" name="直線コネクタ 68"/>
          <p:cNvCxnSpPr/>
          <p:nvPr/>
        </p:nvCxnSpPr>
        <p:spPr>
          <a:xfrm rot="5400000">
            <a:off x="3297243" y="1608934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3567915" y="133509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3574263" y="188436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5795961" y="1881186"/>
            <a:ext cx="6747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6200000" flipH="1">
            <a:off x="5284787" y="2463006"/>
            <a:ext cx="1163640" cy="6351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フローチャート: 代替処理 86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gradFill flip="none" rotWithShape="1">
            <a:gsLst>
              <a:gs pos="30000">
                <a:srgbClr val="87D9E3"/>
              </a:gs>
              <a:gs pos="100000">
                <a:srgbClr val="FFFFFF"/>
              </a:gs>
              <a:gs pos="99000">
                <a:schemeClr val="accent6"/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5869783" y="1154668"/>
            <a:ext cx="3187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For Effective </a:t>
            </a:r>
            <a:r>
              <a:rPr lang="en-US" altLang="ja-JP" dirty="0" smtClean="0">
                <a:latin typeface="Times New Roman"/>
                <a:cs typeface="Times New Roman"/>
              </a:rPr>
              <a:t>A</a:t>
            </a:r>
            <a:r>
              <a:rPr kumimoji="1" lang="en-US" altLang="ja-JP" dirty="0" smtClean="0">
                <a:latin typeface="Times New Roman"/>
                <a:cs typeface="Times New Roman"/>
              </a:rPr>
              <a:t>rea &amp; PSF Cal…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813573" y="4094162"/>
            <a:ext cx="477144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Question to everyone: 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At what high/low energies should we calibrate </a:t>
            </a:r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 err="1" smtClean="0"/>
              <a:t>HXT’s</a:t>
            </a:r>
            <a:r>
              <a:rPr lang="en-US" altLang="ja-JP" dirty="0" smtClean="0"/>
              <a:t> effective area? What factor should </a:t>
            </a:r>
          </a:p>
          <a:p>
            <a:r>
              <a:rPr lang="en-US" altLang="ja-JP" dirty="0" smtClean="0"/>
              <a:t>determine our choices? Science-based ideas (use</a:t>
            </a:r>
          </a:p>
          <a:p>
            <a:r>
              <a:rPr lang="en-US" altLang="ja-JP" dirty="0" smtClean="0"/>
              <a:t>of a continuous spectrum)? Or crucial calibration</a:t>
            </a:r>
          </a:p>
          <a:p>
            <a:r>
              <a:rPr lang="en-US" altLang="ja-JP" dirty="0" smtClean="0"/>
              <a:t>band that we need to have a well refined EA cal?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HXT – HXI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HXT-HXI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3433363" y="1359039"/>
            <a:ext cx="55127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For thermal shield (by </a:t>
            </a:r>
            <a:r>
              <a:rPr lang="en-US" altLang="ja-JP" dirty="0" err="1" smtClean="0"/>
              <a:t>Toh</a:t>
            </a:r>
            <a:r>
              <a:rPr lang="en-US" altLang="ja-JP" dirty="0" smtClean="0"/>
              <a:t>-Ray)</a:t>
            </a:r>
            <a:r>
              <a:rPr kumimoji="1" lang="en-US" altLang="ja-JP" dirty="0" smtClean="0"/>
              <a:t>: </a:t>
            </a:r>
          </a:p>
          <a:p>
            <a:r>
              <a:rPr lang="en-US" altLang="ja-JP" dirty="0" smtClean="0"/>
              <a:t>	</a:t>
            </a:r>
            <a:r>
              <a:rPr kumimoji="1" lang="en-US" altLang="ja-JP" sz="1400" dirty="0" smtClean="0"/>
              <a:t>Proposals in for utilizing SPring-8 BL25SU and/or KEK/PF</a:t>
            </a:r>
          </a:p>
          <a:p>
            <a:r>
              <a:rPr lang="en-US" altLang="ja-JP" sz="1400" dirty="0" smtClean="0"/>
              <a:t>	Possibly done in post-flight with the same sample?</a:t>
            </a:r>
            <a:r>
              <a:rPr kumimoji="1" lang="en-US" altLang="ja-JP" sz="1400" dirty="0" smtClean="0"/>
              <a:t> 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For entrance window:</a:t>
            </a:r>
          </a:p>
          <a:p>
            <a:pPr lvl="1"/>
            <a:r>
              <a:rPr lang="en-US" altLang="ja-JP" sz="1400" dirty="0" smtClean="0"/>
              <a:t> TBD (polycarbonate used in EM; </a:t>
            </a:r>
            <a:r>
              <a:rPr lang="en-US" altLang="ja-JP" sz="1400" dirty="0" err="1" smtClean="0"/>
              <a:t>evapolated</a:t>
            </a:r>
            <a:r>
              <a:rPr lang="en-US" altLang="ja-JP" sz="1400" dirty="0" smtClean="0"/>
              <a:t> Al in FM)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Uncertainties here need to be accounted in EA</a:t>
            </a:r>
          </a:p>
        </p:txBody>
      </p:sp>
      <p:sp>
        <p:nvSpPr>
          <p:cNvPr id="87" name="フローチャート: 代替処理 86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gradFill flip="none" rotWithShape="1">
            <a:gsLst>
              <a:gs pos="30000">
                <a:srgbClr val="87D9E3"/>
              </a:gs>
              <a:gs pos="100000">
                <a:srgbClr val="FFFFFF"/>
              </a:gs>
              <a:gs pos="99000">
                <a:schemeClr val="accent6"/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 rot="16200000" flipH="1">
            <a:off x="2959492" y="3790158"/>
            <a:ext cx="952504" cy="476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3666328" y="4094162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Contamination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>
            <a:off x="3444471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/>
          <p:cNvSpPr/>
          <p:nvPr/>
        </p:nvSpPr>
        <p:spPr>
          <a:xfrm>
            <a:off x="3666328" y="3629819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Entrance Window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8" name="直線コネクタ 37"/>
          <p:cNvCxnSpPr/>
          <p:nvPr/>
        </p:nvCxnSpPr>
        <p:spPr>
          <a:xfrm>
            <a:off x="3444471" y="3818731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/>
          <p:cNvSpPr/>
          <p:nvPr/>
        </p:nvSpPr>
        <p:spPr>
          <a:xfrm>
            <a:off x="3677435" y="3155154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Thermal Shields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>
            <a:off x="3442883" y="33162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3200400" y="381793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図 41" descr="ピクチャ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1" y="3536154"/>
            <a:ext cx="2925964" cy="3099593"/>
          </a:xfrm>
          <a:prstGeom prst="rect">
            <a:avLst/>
          </a:prstGeom>
        </p:spPr>
      </p:pic>
      <p:sp>
        <p:nvSpPr>
          <p:cNvPr id="51" name="テキスト ボックス 50"/>
          <p:cNvSpPr txBox="1"/>
          <p:nvPr/>
        </p:nvSpPr>
        <p:spPr>
          <a:xfrm>
            <a:off x="3488147" y="4810125"/>
            <a:ext cx="2379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Optical Constant for 	Pt edges needed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GEANT4 data needed 	as well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457200" y="387907"/>
            <a:ext cx="8305800" cy="6241493"/>
          </a:xfrm>
          <a:prstGeom prst="rect">
            <a:avLst/>
          </a:prstGeom>
          <a:noFill/>
          <a:ln w="44450" cap="flat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0" y="6019800"/>
            <a:ext cx="6858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タイトル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>
                <a:latin typeface="Times New Roman"/>
                <a:cs typeface="Times New Roman"/>
              </a:rPr>
              <a:t>ASTRO-H Calibration Advisory Board</a:t>
            </a:r>
            <a:endParaRPr lang="ja-JP" altLang="en-US" sz="3200" dirty="0">
              <a:latin typeface="Times New Roman"/>
              <a:cs typeface="Times New Roman"/>
            </a:endParaRPr>
          </a:p>
        </p:txBody>
      </p:sp>
      <p:sp>
        <p:nvSpPr>
          <p:cNvPr id="19" name="コンテンツ プレースホルダ 18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ja-JP" sz="3765" u="sng" dirty="0" smtClean="0">
                <a:latin typeface="Times New Roman"/>
                <a:cs typeface="Times New Roman"/>
              </a:rPr>
              <a:t>Calibration Advisory Board </a:t>
            </a:r>
            <a:r>
              <a:rPr lang="en-US" altLang="ja-JP" sz="3294" dirty="0" smtClean="0">
                <a:latin typeface="Times New Roman"/>
                <a:cs typeface="Times New Roman"/>
              </a:rPr>
              <a:t>is established for ASTRO-H in order to help facilitate complex calibration plans which are to be executed in proper and efficient manner by instrument teams. </a:t>
            </a:r>
          </a:p>
          <a:p>
            <a:pPr>
              <a:buNone/>
            </a:pPr>
            <a:endParaRPr lang="en-US" altLang="ja-JP" sz="3294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altLang="ja-JP" sz="3294" dirty="0" smtClean="0">
                <a:latin typeface="Times New Roman"/>
                <a:cs typeface="Times New Roman"/>
              </a:rPr>
              <a:t>	Three of us are appointed to serve for the purpose.</a:t>
            </a:r>
          </a:p>
          <a:p>
            <a:pPr>
              <a:buNone/>
            </a:pPr>
            <a:endParaRPr lang="en-US" altLang="ja-JP" sz="3294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altLang="ja-JP" sz="3294" dirty="0" smtClean="0">
                <a:latin typeface="Times New Roman"/>
                <a:cs typeface="Times New Roman"/>
              </a:rPr>
              <a:t>	Software / Calibration Team (SCT led by Terada and </a:t>
            </a:r>
            <a:r>
              <a:rPr lang="en-US" altLang="ja-JP" sz="3294" dirty="0" err="1" smtClean="0">
                <a:latin typeface="Times New Roman"/>
                <a:cs typeface="Times New Roman"/>
              </a:rPr>
              <a:t>Angelini</a:t>
            </a:r>
            <a:r>
              <a:rPr lang="en-US" altLang="ja-JP" sz="3294" dirty="0" smtClean="0">
                <a:latin typeface="Times New Roman"/>
                <a:cs typeface="Times New Roman"/>
              </a:rPr>
              <a:t>) is established for the same concept.  </a:t>
            </a:r>
          </a:p>
          <a:p>
            <a:pPr>
              <a:buNone/>
            </a:pPr>
            <a:r>
              <a:rPr lang="en-US" altLang="ja-JP" sz="3294" dirty="0" smtClean="0">
                <a:latin typeface="Times New Roman"/>
                <a:cs typeface="Times New Roman"/>
              </a:rPr>
              <a:t>    </a:t>
            </a:r>
            <a:r>
              <a:rPr lang="en-US" altLang="ja-JP" sz="2353" dirty="0" smtClean="0">
                <a:latin typeface="Times New Roman"/>
                <a:cs typeface="Times New Roman"/>
              </a:rPr>
              <a:t>Unofficial Remark</a:t>
            </a:r>
            <a:r>
              <a:rPr lang="en-US" altLang="ja-JP" sz="2353" dirty="0" smtClean="0">
                <a:latin typeface="Times New Roman"/>
                <a:cs typeface="Times New Roman"/>
              </a:rPr>
              <a:t>: We are here to </a:t>
            </a:r>
            <a:r>
              <a:rPr lang="en-US" altLang="ja-JP" sz="2353" dirty="0" smtClean="0">
                <a:latin typeface="Times New Roman"/>
                <a:cs typeface="Times New Roman"/>
              </a:rPr>
              <a:t>m</a:t>
            </a:r>
            <a:r>
              <a:rPr lang="en-US" altLang="ja-JP" sz="2353" dirty="0" smtClean="0">
                <a:latin typeface="Times New Roman"/>
                <a:cs typeface="Times New Roman"/>
              </a:rPr>
              <a:t>ake the lives of instrument teams </a:t>
            </a:r>
            <a:r>
              <a:rPr lang="en-US" altLang="ja-JP" sz="2353" dirty="0" smtClean="0">
                <a:latin typeface="Times New Roman"/>
                <a:cs typeface="Times New Roman"/>
              </a:rPr>
              <a:t>easier by providing </a:t>
            </a:r>
            <a:r>
              <a:rPr lang="en-US" altLang="ja-JP" sz="2353" dirty="0" smtClean="0">
                <a:latin typeface="Times New Roman"/>
                <a:cs typeface="Times New Roman"/>
              </a:rPr>
              <a:t>advices on calibration when and where </a:t>
            </a:r>
            <a:r>
              <a:rPr lang="en-US" altLang="ja-JP" sz="2353" dirty="0" smtClean="0">
                <a:latin typeface="Times New Roman"/>
                <a:cs typeface="Times New Roman"/>
              </a:rPr>
              <a:t>needed (on occasion, provide</a:t>
            </a:r>
            <a:r>
              <a:rPr lang="en-US" altLang="ja-JP" sz="2353" dirty="0" smtClean="0">
                <a:latin typeface="Times New Roman"/>
                <a:cs typeface="Times New Roman"/>
              </a:rPr>
              <a:t> hard, physical </a:t>
            </a:r>
            <a:r>
              <a:rPr lang="en-US" altLang="ja-JP" sz="2353" dirty="0" smtClean="0">
                <a:latin typeface="Times New Roman"/>
                <a:cs typeface="Times New Roman"/>
              </a:rPr>
              <a:t>labor…</a:t>
            </a:r>
            <a:r>
              <a:rPr lang="en-US" altLang="ja-JP" sz="2353" dirty="0" smtClean="0">
                <a:latin typeface="Times New Roman"/>
                <a:cs typeface="Times New Roman"/>
              </a:rPr>
              <a:t>[</a:t>
            </a:r>
            <a:r>
              <a:rPr lang="ja-JP" altLang="en-US" sz="2353" dirty="0" smtClean="0">
                <a:latin typeface="Times New Roman"/>
                <a:cs typeface="Times New Roman"/>
                <a:sym typeface="Wingdings"/>
              </a:rPr>
              <a:t></a:t>
            </a:r>
            <a:r>
              <a:rPr lang="en-US" altLang="ja-JP" sz="2353" dirty="0" smtClean="0">
                <a:latin typeface="Times New Roman"/>
                <a:cs typeface="Times New Roman"/>
                <a:sym typeface="Wingdings"/>
              </a:rPr>
              <a:t> </a:t>
            </a:r>
            <a:r>
              <a:rPr lang="en-US" altLang="ja-JP" sz="2353" dirty="0" err="1" smtClean="0">
                <a:latin typeface="Times New Roman"/>
                <a:cs typeface="Times New Roman"/>
              </a:rPr>
              <a:t>Bish</a:t>
            </a:r>
            <a:r>
              <a:rPr lang="en-US" altLang="ja-JP" sz="2353" dirty="0" smtClean="0">
                <a:latin typeface="Times New Roman"/>
                <a:cs typeface="Times New Roman"/>
              </a:rPr>
              <a:t>]</a:t>
            </a:r>
            <a:r>
              <a:rPr lang="en-US" altLang="ja-JP" sz="2353" dirty="0" smtClean="0">
                <a:latin typeface="Times New Roman"/>
                <a:cs typeface="Times New Roman"/>
              </a:rPr>
              <a:t>).   </a:t>
            </a:r>
            <a:endParaRPr lang="en-US" altLang="ja-JP" sz="2353" dirty="0" smtClean="0">
              <a:latin typeface="Times New Roman"/>
              <a:cs typeface="Times New Roman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" cy="13716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0"/>
            <a:ext cx="914400" cy="387907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8153400" y="304800"/>
            <a:ext cx="9906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57800"/>
            <a:ext cx="826266" cy="6858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6473" y="387907"/>
            <a:ext cx="847527" cy="297893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7543800" y="6324600"/>
            <a:ext cx="1600200" cy="51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6440805"/>
            <a:ext cx="508978" cy="41719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2390" y="6440805"/>
            <a:ext cx="1451610" cy="41719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HXT – HXI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HXT-HXI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フローチャート: 代替処理 33"/>
          <p:cNvSpPr/>
          <p:nvPr/>
        </p:nvSpPr>
        <p:spPr>
          <a:xfrm>
            <a:off x="1219200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16200000" flipH="1">
            <a:off x="2771776" y="5071272"/>
            <a:ext cx="1612111" cy="5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807225" y="4622007"/>
            <a:ext cx="1983975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Resolution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3813570" y="5145882"/>
            <a:ext cx="197763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Response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3813570" y="5715001"/>
            <a:ext cx="1982390" cy="360361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Gain Stability </a:t>
            </a:r>
          </a:p>
        </p:txBody>
      </p:sp>
      <p:cxnSp>
        <p:nvCxnSpPr>
          <p:cNvPr id="45" name="直線コネクタ 44"/>
          <p:cNvCxnSpPr/>
          <p:nvPr/>
        </p:nvCxnSpPr>
        <p:spPr>
          <a:xfrm>
            <a:off x="3580607" y="58689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図 46" descr="ピクチャ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383143"/>
            <a:ext cx="3063875" cy="3239727"/>
          </a:xfrm>
          <a:prstGeom prst="rect">
            <a:avLst/>
          </a:prstGeom>
        </p:spPr>
      </p:pic>
      <p:sp>
        <p:nvSpPr>
          <p:cNvPr id="48" name="テキスト ボックス 47"/>
          <p:cNvSpPr txBox="1"/>
          <p:nvPr/>
        </p:nvSpPr>
        <p:spPr>
          <a:xfrm>
            <a:off x="3807224" y="1514475"/>
            <a:ext cx="3888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ISAS/JAXA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facility used</a:t>
            </a:r>
          </a:p>
          <a:p>
            <a:endParaRPr lang="en-US" altLang="ja-JP" dirty="0" smtClean="0"/>
          </a:p>
          <a:p>
            <a:pPr>
              <a:buFont typeface="Arial"/>
              <a:buChar char="•"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Uncertainty in QE:  TBD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Science Requirement in EA:  5 % </a:t>
            </a:r>
            <a:endParaRPr lang="en-US" altLang="ja-JP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HXT – HXI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HXT-HXI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フローチャート: 代替処理 33"/>
          <p:cNvSpPr/>
          <p:nvPr/>
        </p:nvSpPr>
        <p:spPr>
          <a:xfrm>
            <a:off x="1219200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16200000" flipH="1">
            <a:off x="2771776" y="5071272"/>
            <a:ext cx="1612111" cy="5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807225" y="4622007"/>
            <a:ext cx="1983975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Resolution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3813570" y="5145882"/>
            <a:ext cx="197763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Response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3813570" y="5715001"/>
            <a:ext cx="1982390" cy="360361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Gain Stability </a:t>
            </a:r>
          </a:p>
        </p:txBody>
      </p:sp>
      <p:cxnSp>
        <p:nvCxnSpPr>
          <p:cNvPr id="45" name="直線コネクタ 44"/>
          <p:cNvCxnSpPr/>
          <p:nvPr/>
        </p:nvCxnSpPr>
        <p:spPr>
          <a:xfrm>
            <a:off x="3580607" y="58689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5795961" y="4073843"/>
            <a:ext cx="33480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>
                <a:solidFill>
                  <a:srgbClr val="000000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</a:rPr>
              <a:t>ISAS/JAXA</a:t>
            </a:r>
            <a:r>
              <a:rPr kumimoji="1" lang="en-US" altLang="ja-JP" dirty="0" smtClean="0">
                <a:solidFill>
                  <a:srgbClr val="000000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</a:rPr>
              <a:t>facility used</a:t>
            </a:r>
          </a:p>
          <a:p>
            <a:pPr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E</a:t>
            </a:r>
            <a:r>
              <a:rPr lang="en-US" altLang="ja-JP" sz="1200" dirty="0" smtClean="0">
                <a:solidFill>
                  <a:srgbClr val="000000"/>
                </a:solidFill>
              </a:rPr>
              <a:t>FWHM</a:t>
            </a:r>
            <a:r>
              <a:rPr lang="en-US" altLang="ja-JP" dirty="0" smtClean="0">
                <a:solidFill>
                  <a:srgbClr val="000000"/>
                </a:solidFill>
              </a:rPr>
              <a:t> at 60keV:</a:t>
            </a:r>
          </a:p>
          <a:p>
            <a:pPr lvl="1">
              <a:buFont typeface="Arial"/>
              <a:buChar char="•"/>
            </a:pPr>
            <a:r>
              <a:rPr lang="en-US" altLang="ja-JP" sz="1400" dirty="0" smtClean="0">
                <a:solidFill>
                  <a:srgbClr val="000000"/>
                </a:solidFill>
              </a:rPr>
              <a:t> Si ~ 1.1 keV </a:t>
            </a:r>
          </a:p>
          <a:p>
            <a:pPr lvl="1">
              <a:buFont typeface="Arial"/>
              <a:buChar char="•"/>
            </a:pPr>
            <a:r>
              <a:rPr lang="en-US" altLang="ja-JP" sz="1400" dirty="0" smtClean="0">
                <a:solidFill>
                  <a:srgbClr val="000000"/>
                </a:solidFill>
              </a:rPr>
              <a:t> </a:t>
            </a:r>
            <a:r>
              <a:rPr lang="en-US" altLang="ja-JP" sz="1400" dirty="0" err="1" smtClean="0">
                <a:solidFill>
                  <a:srgbClr val="000000"/>
                </a:solidFill>
              </a:rPr>
              <a:t>CdTe</a:t>
            </a:r>
            <a:r>
              <a:rPr lang="en-US" altLang="ja-JP" sz="1400" dirty="0" smtClean="0">
                <a:solidFill>
                  <a:srgbClr val="000000"/>
                </a:solidFill>
              </a:rPr>
              <a:t> ~ 1.4 (Al) &amp; 1.3 (Pt) keV </a:t>
            </a:r>
          </a:p>
          <a:p>
            <a:endParaRPr lang="en-US" altLang="ja-JP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Science Requirement:  </a:t>
            </a:r>
            <a:r>
              <a:rPr lang="en-US" altLang="ja-JP" dirty="0" smtClean="0">
                <a:solidFill>
                  <a:srgbClr val="FF0000"/>
                </a:solidFill>
              </a:rPr>
              <a:t>~ 1keV? </a:t>
            </a:r>
          </a:p>
        </p:txBody>
      </p:sp>
      <p:pic>
        <p:nvPicPr>
          <p:cNvPr id="27" name="図 26" descr="ピクチャ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7225" y="1067593"/>
            <a:ext cx="3845366" cy="2915405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6019800" y="3508572"/>
            <a:ext cx="1632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Kokubun</a:t>
            </a:r>
            <a:r>
              <a:rPr kumimoji="1" lang="en-US" altLang="ja-JP" sz="1400" dirty="0" smtClean="0"/>
              <a:t> et al. 2011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HXT – HXI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HXT-HXI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フローチャート: 代替処理 33"/>
          <p:cNvSpPr/>
          <p:nvPr/>
        </p:nvSpPr>
        <p:spPr>
          <a:xfrm>
            <a:off x="1219200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16200000" flipH="1">
            <a:off x="2771776" y="5071272"/>
            <a:ext cx="1612111" cy="5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807225" y="4622007"/>
            <a:ext cx="1983975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Resolution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3813570" y="5145882"/>
            <a:ext cx="197763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Response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3813570" y="5715001"/>
            <a:ext cx="1982390" cy="360361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Gain Stability </a:t>
            </a:r>
          </a:p>
        </p:txBody>
      </p:sp>
      <p:cxnSp>
        <p:nvCxnSpPr>
          <p:cNvPr id="45" name="直線コネクタ 44"/>
          <p:cNvCxnSpPr/>
          <p:nvPr/>
        </p:nvCxnSpPr>
        <p:spPr>
          <a:xfrm>
            <a:off x="3580607" y="58689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3813571" y="1792288"/>
            <a:ext cx="4498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ISAS/JAXA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facility used</a:t>
            </a:r>
          </a:p>
          <a:p>
            <a:pPr>
              <a:buFont typeface="Arial"/>
              <a:buChar char="•"/>
            </a:pPr>
            <a:r>
              <a:rPr kumimoji="1" lang="en-US" altLang="ja-JP" dirty="0" smtClean="0"/>
              <a:t> Test Pulse </a:t>
            </a:r>
            <a:r>
              <a:rPr lang="en-US" altLang="ja-JP" dirty="0" smtClean="0"/>
              <a:t>Injector in ASIC to monitor 	gain variations in the HXI-DE  </a:t>
            </a:r>
            <a:r>
              <a:rPr kumimoji="1" lang="en-US" altLang="ja-JP" dirty="0" smtClean="0"/>
              <a:t>  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Uncertainty in gain:  TBD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Science Requirement:  </a:t>
            </a:r>
            <a:r>
              <a:rPr lang="en-US" altLang="ja-JP" dirty="0" smtClean="0">
                <a:solidFill>
                  <a:srgbClr val="FF0000"/>
                </a:solidFill>
              </a:rPr>
              <a:t>3 %? (seems poor)</a:t>
            </a:r>
          </a:p>
        </p:txBody>
      </p:sp>
      <p:pic>
        <p:nvPicPr>
          <p:cNvPr id="28" name="図 27" descr="ピクチャ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4046537"/>
            <a:ext cx="3200400" cy="193357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HXT-HXI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フローチャート: 代替処理 33"/>
          <p:cNvSpPr/>
          <p:nvPr/>
        </p:nvSpPr>
        <p:spPr>
          <a:xfrm>
            <a:off x="1219200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267200" y="2362200"/>
            <a:ext cx="2151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 be furnished later.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SGD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Vignette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198812" y="1787524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198812" y="27813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200400" y="3814761"/>
            <a:ext cx="2971799" cy="3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3198812" y="5876925"/>
            <a:ext cx="1539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16200000" flipH="1">
            <a:off x="2771776" y="5071272"/>
            <a:ext cx="1612111" cy="5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818330" y="4622007"/>
            <a:ext cx="197763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Response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818330" y="5153819"/>
            <a:ext cx="1982390" cy="360361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Gain Stability </a:t>
            </a:r>
          </a:p>
        </p:txBody>
      </p:sp>
      <p:cxnSp>
        <p:nvCxnSpPr>
          <p:cNvPr id="35" name="直線コネクタ 34"/>
          <p:cNvCxnSpPr/>
          <p:nvPr/>
        </p:nvCxnSpPr>
        <p:spPr>
          <a:xfrm>
            <a:off x="3580607" y="58689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 rot="5400000">
            <a:off x="3052767" y="6176963"/>
            <a:ext cx="60007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3353598" y="6477794"/>
            <a:ext cx="2818602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rot="16200000" flipH="1">
            <a:off x="5621732" y="5920185"/>
            <a:ext cx="1105694" cy="475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6178547" y="536813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6178547" y="6473824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6178547" y="592058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6411511" y="6248400"/>
            <a:ext cx="675089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NXB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6411511" y="5731668"/>
            <a:ext cx="1284689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Stray Light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6411511" y="5179218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Instrumenta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l noise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5" name="直線コネクタ 44"/>
          <p:cNvCxnSpPr/>
          <p:nvPr/>
        </p:nvCxnSpPr>
        <p:spPr>
          <a:xfrm rot="16200000" flipH="1">
            <a:off x="5885262" y="3985022"/>
            <a:ext cx="564358" cy="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6400404" y="4046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Contamination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6400404" y="3513931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Entrance Window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9" name="直線コネクタ 48"/>
          <p:cNvCxnSpPr/>
          <p:nvPr/>
        </p:nvCxnSpPr>
        <p:spPr>
          <a:xfrm>
            <a:off x="6167440" y="4268788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6176959" y="3702843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/>
          <p:cNvSpPr/>
          <p:nvPr/>
        </p:nvSpPr>
        <p:spPr>
          <a:xfrm>
            <a:off x="3574261" y="2592388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3580609" y="160020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7189782" y="6383338"/>
            <a:ext cx="1286864" cy="192088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Veto: BGO/APD</a:t>
            </a:r>
            <a:endParaRPr kumimoji="1" lang="ja-JP" alt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>
            <a:off x="7086600" y="6479382"/>
            <a:ext cx="82745" cy="1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正方形/長方形 78"/>
          <p:cNvSpPr/>
          <p:nvPr/>
        </p:nvSpPr>
        <p:spPr>
          <a:xfrm>
            <a:off x="3807225" y="5690392"/>
            <a:ext cx="1982390" cy="360361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Modes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SGD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Vignette</a:t>
            </a: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198812" y="1787524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200400" y="3814761"/>
            <a:ext cx="373860" cy="3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16200000" flipH="1">
            <a:off x="2771776" y="5071272"/>
            <a:ext cx="1612111" cy="5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818330" y="4622007"/>
            <a:ext cx="197763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Response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818330" y="5153819"/>
            <a:ext cx="1982390" cy="360361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Gain Stability </a:t>
            </a:r>
          </a:p>
        </p:txBody>
      </p:sp>
      <p:cxnSp>
        <p:nvCxnSpPr>
          <p:cNvPr id="34" name="直線コネクタ 33"/>
          <p:cNvCxnSpPr/>
          <p:nvPr/>
        </p:nvCxnSpPr>
        <p:spPr>
          <a:xfrm>
            <a:off x="3580607" y="58689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rot="5400000">
            <a:off x="3251999" y="3492499"/>
            <a:ext cx="644524" cy="1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正方形/長方形 44"/>
          <p:cNvSpPr/>
          <p:nvPr/>
        </p:nvSpPr>
        <p:spPr>
          <a:xfrm>
            <a:off x="3807225" y="3513931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Contamination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807225" y="2981325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Entrance Window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>
            <a:off x="3574261" y="373618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3583780" y="317023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3580609" y="1600200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3807225" y="5690392"/>
            <a:ext cx="1982390" cy="360361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Modes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789615" y="990600"/>
            <a:ext cx="334804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>
                <a:solidFill>
                  <a:srgbClr val="000000"/>
                </a:solidFill>
              </a:rPr>
              <a:t>  36864 channels to be calibrated</a:t>
            </a:r>
          </a:p>
          <a:p>
            <a:pPr lvl="1"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Each detector pad to be calibrated separately with radioactive sources (</a:t>
            </a:r>
            <a:r>
              <a:rPr lang="en-US" altLang="ja-JP" cap="all" baseline="30000" dirty="0" smtClean="0">
                <a:solidFill>
                  <a:srgbClr val="000000"/>
                </a:solidFill>
              </a:rPr>
              <a:t>241</a:t>
            </a:r>
            <a:r>
              <a:rPr lang="en-US" altLang="ja-JP" dirty="0" smtClean="0">
                <a:solidFill>
                  <a:srgbClr val="000000"/>
                </a:solidFill>
              </a:rPr>
              <a:t>Am,</a:t>
            </a:r>
            <a:r>
              <a:rPr lang="en-US" altLang="ja-JP" baseline="30000" dirty="0" smtClean="0">
                <a:solidFill>
                  <a:srgbClr val="000000"/>
                </a:solidFill>
              </a:rPr>
              <a:t>57</a:t>
            </a:r>
            <a:r>
              <a:rPr lang="en-US" altLang="ja-JP" dirty="0" smtClean="0">
                <a:solidFill>
                  <a:srgbClr val="000000"/>
                </a:solidFill>
              </a:rPr>
              <a:t>Co, </a:t>
            </a:r>
            <a:r>
              <a:rPr lang="en-US" altLang="ja-JP" baseline="30000" dirty="0" smtClean="0">
                <a:solidFill>
                  <a:srgbClr val="000000"/>
                </a:solidFill>
              </a:rPr>
              <a:t>22</a:t>
            </a:r>
            <a:r>
              <a:rPr lang="en-US" altLang="ja-JP" dirty="0" smtClean="0">
                <a:solidFill>
                  <a:srgbClr val="000000"/>
                </a:solidFill>
              </a:rPr>
              <a:t>Na, </a:t>
            </a:r>
            <a:r>
              <a:rPr lang="en-US" altLang="ja-JP" baseline="30000" dirty="0" smtClean="0">
                <a:solidFill>
                  <a:srgbClr val="000000"/>
                </a:solidFill>
              </a:rPr>
              <a:t>137</a:t>
            </a:r>
            <a:r>
              <a:rPr lang="en-US" altLang="ja-JP" dirty="0" smtClean="0">
                <a:solidFill>
                  <a:srgbClr val="000000"/>
                </a:solidFill>
              </a:rPr>
              <a:t>Cs). </a:t>
            </a:r>
          </a:p>
          <a:p>
            <a:pPr lvl="1"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line channel checked for each pixel to correct for gain</a:t>
            </a:r>
          </a:p>
          <a:p>
            <a:pPr lvl="1"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line strength checked for effective EA (+ QE). </a:t>
            </a:r>
          </a:p>
          <a:p>
            <a:pPr lvl="1"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Can be done at any site with radioactive sources, clean room, etc.</a:t>
            </a:r>
          </a:p>
          <a:p>
            <a:pPr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The whole 36864 channels after integration</a:t>
            </a:r>
          </a:p>
          <a:p>
            <a:pPr lvl="1"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Ditto as above, but with difficulties in reduction of flux by fine-collimator… </a:t>
            </a:r>
          </a:p>
          <a:p>
            <a:pPr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Test pulse injection in ASIC used for gain correction in electronics.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SGD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Vignette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198812" y="27813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/>
          <p:cNvSpPr/>
          <p:nvPr/>
        </p:nvSpPr>
        <p:spPr>
          <a:xfrm>
            <a:off x="3574261" y="2592388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018" y="3240881"/>
            <a:ext cx="2353866" cy="3138488"/>
          </a:xfrm>
          <a:prstGeom prst="rect">
            <a:avLst/>
          </a:prstGeom>
        </p:spPr>
      </p:pic>
      <p:sp>
        <p:nvSpPr>
          <p:cNvPr id="50" name="テキスト ボックス 49"/>
          <p:cNvSpPr txBox="1"/>
          <p:nvPr/>
        </p:nvSpPr>
        <p:spPr>
          <a:xfrm>
            <a:off x="3686393" y="5690671"/>
            <a:ext cx="2246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Fine Collimator (BBM)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574260" y="1329808"/>
            <a:ext cx="51125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>
                <a:solidFill>
                  <a:srgbClr val="000000"/>
                </a:solidFill>
              </a:rPr>
              <a:t> </a:t>
            </a:r>
            <a:r>
              <a:rPr kumimoji="1" lang="en-US" altLang="ja-JP" dirty="0" smtClean="0">
                <a:solidFill>
                  <a:srgbClr val="000000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</a:rPr>
              <a:t>Fine Collimator </a:t>
            </a:r>
          </a:p>
          <a:p>
            <a:pPr lvl="1"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Structural measurements (distortion, gap / shift in welding points, etc)</a:t>
            </a:r>
          </a:p>
          <a:p>
            <a:pPr lvl="1"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Precise 3-D info to be fed into GEANT4 model</a:t>
            </a:r>
            <a:endParaRPr lang="en-US" altLang="ja-JP" dirty="0" smtClean="0">
              <a:solidFill>
                <a:srgbClr val="000000"/>
              </a:solidFill>
            </a:endParaRPr>
          </a:p>
        </p:txBody>
      </p:sp>
      <p:pic>
        <p:nvPicPr>
          <p:cNvPr id="54" name="図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305" y="4143098"/>
            <a:ext cx="2981695" cy="223627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SXT-SXI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198812" y="1787524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198812" y="27813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200400" y="3814761"/>
            <a:ext cx="2971799" cy="3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3198812" y="5876925"/>
            <a:ext cx="1539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16200000" flipH="1">
            <a:off x="3044829" y="4798219"/>
            <a:ext cx="1066011" cy="555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807225" y="4622007"/>
            <a:ext cx="1983975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Response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813570" y="5145882"/>
            <a:ext cx="197763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Operation Modes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 rot="5400000">
            <a:off x="3052767" y="6176963"/>
            <a:ext cx="60007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3353598" y="6477794"/>
            <a:ext cx="2818602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rot="16200000" flipH="1">
            <a:off x="5621732" y="6074967"/>
            <a:ext cx="1105694" cy="475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6178547" y="552291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6178547" y="6628606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6178547" y="607536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6411511" y="6403182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NXB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6411511" y="588645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Stray Light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6411511" y="533400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Instrumenta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l noise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5" name="直線コネクタ 44"/>
          <p:cNvCxnSpPr/>
          <p:nvPr/>
        </p:nvCxnSpPr>
        <p:spPr>
          <a:xfrm rot="16200000" flipH="1">
            <a:off x="5616973" y="4253311"/>
            <a:ext cx="1105694" cy="475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6411511" y="462200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Contamination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>
            <a:off x="6167440" y="480694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/>
          <p:cNvSpPr/>
          <p:nvPr/>
        </p:nvSpPr>
        <p:spPr>
          <a:xfrm>
            <a:off x="6400404" y="4094162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Blocking Filters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9" name="直線コネクタ 48"/>
          <p:cNvCxnSpPr/>
          <p:nvPr/>
        </p:nvCxnSpPr>
        <p:spPr>
          <a:xfrm>
            <a:off x="6167440" y="4268788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6411511" y="3541712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Thermal Shields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51" name="直線コネクタ 50"/>
          <p:cNvCxnSpPr/>
          <p:nvPr/>
        </p:nvCxnSpPr>
        <p:spPr>
          <a:xfrm>
            <a:off x="6176959" y="3702843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3807225" y="231457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3813571" y="286702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 rot="5400000">
            <a:off x="3303589" y="2780509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3574261" y="250666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>
            <a:off x="3580609" y="305593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5795960" y="250348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 rot="5400000">
            <a:off x="5615183" y="2640608"/>
            <a:ext cx="827485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6028924" y="2226071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正方形/長方形 59"/>
          <p:cNvSpPr/>
          <p:nvPr/>
        </p:nvSpPr>
        <p:spPr>
          <a:xfrm>
            <a:off x="6261888" y="2035571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 core (</a:t>
            </a:r>
            <a:r>
              <a:rPr lang="en-US" altLang="ja-JP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r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 &lt; 20”)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261888" y="256976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 wing (</a:t>
            </a:r>
            <a:r>
              <a:rPr lang="en-US" altLang="ja-JP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r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 &gt; 20”)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2" name="直線コネクタ 61"/>
          <p:cNvCxnSpPr/>
          <p:nvPr/>
        </p:nvCxnSpPr>
        <p:spPr>
          <a:xfrm>
            <a:off x="6028924" y="2784476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/>
          <p:cNvSpPr/>
          <p:nvPr/>
        </p:nvSpPr>
        <p:spPr>
          <a:xfrm>
            <a:off x="6261888" y="310316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Vignette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5789615" y="305434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rot="5400000">
            <a:off x="5772151" y="3151187"/>
            <a:ext cx="19367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>
            <a:off x="5869783" y="3246437"/>
            <a:ext cx="38576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正方形/長方形 66"/>
          <p:cNvSpPr/>
          <p:nvPr/>
        </p:nvSpPr>
        <p:spPr>
          <a:xfrm>
            <a:off x="3800879" y="114300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807225" y="169545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9" name="直線コネクタ 68"/>
          <p:cNvCxnSpPr/>
          <p:nvPr/>
        </p:nvCxnSpPr>
        <p:spPr>
          <a:xfrm rot="5400000">
            <a:off x="3297243" y="1608934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3567915" y="133509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3574263" y="188436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5795961" y="1881186"/>
            <a:ext cx="2890839" cy="3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6200000" flipH="1">
            <a:off x="8000605" y="2562622"/>
            <a:ext cx="1367635" cy="476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8244278" y="3245643"/>
            <a:ext cx="44252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SXT-SXI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16200000" flipH="1">
            <a:off x="3044829" y="4798219"/>
            <a:ext cx="1066011" cy="555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807225" y="4622007"/>
            <a:ext cx="1983975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Response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813570" y="5145882"/>
            <a:ext cx="1977630" cy="381000"/>
          </a:xfrm>
          <a:prstGeom prst="rect">
            <a:avLst/>
          </a:prstGeom>
          <a:solidFill>
            <a:srgbClr val="FF6600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Operation Modes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3574260" y="1329808"/>
            <a:ext cx="5112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>
                <a:solidFill>
                  <a:srgbClr val="000000"/>
                </a:solidFill>
              </a:rPr>
              <a:t> </a:t>
            </a:r>
            <a:r>
              <a:rPr kumimoji="1" lang="en-US" altLang="ja-JP" dirty="0" smtClean="0">
                <a:solidFill>
                  <a:srgbClr val="000000"/>
                </a:solidFill>
              </a:rPr>
              <a:t> What modes can be made available and how 	</a:t>
            </a:r>
            <a:r>
              <a:rPr lang="en-US" altLang="ja-JP" dirty="0" smtClean="0">
                <a:solidFill>
                  <a:srgbClr val="000000"/>
                </a:solidFill>
              </a:rPr>
              <a:t>well will they be calibrated prior to or in flight.</a:t>
            </a:r>
          </a:p>
          <a:p>
            <a:pPr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  Can we selectively turn off CCD chips not needed? </a:t>
            </a:r>
            <a:endParaRPr lang="en-US" altLang="ja-JP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457200" y="387907"/>
            <a:ext cx="8305800" cy="6241493"/>
          </a:xfrm>
          <a:prstGeom prst="rect">
            <a:avLst/>
          </a:prstGeom>
          <a:noFill/>
          <a:ln w="44450" cap="flat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0" y="6019800"/>
            <a:ext cx="6858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タイトル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 smtClean="0">
                <a:latin typeface="Times New Roman"/>
                <a:cs typeface="Times New Roman"/>
              </a:rPr>
              <a:t>ASTRO-H Calibration Plan</a:t>
            </a:r>
            <a:endParaRPr lang="ja-JP" altLang="en-US" sz="4000" dirty="0">
              <a:latin typeface="Times New Roman"/>
              <a:cs typeface="Times New Roman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" cy="13716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0"/>
            <a:ext cx="914400" cy="387907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8153400" y="304800"/>
            <a:ext cx="9906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57800"/>
            <a:ext cx="826266" cy="6858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6473" y="387907"/>
            <a:ext cx="847527" cy="297893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7543800" y="6324600"/>
            <a:ext cx="1600200" cy="51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6440805"/>
            <a:ext cx="508978" cy="41719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2390" y="6440805"/>
            <a:ext cx="1451610" cy="417195"/>
          </a:xfrm>
          <a:prstGeom prst="rect">
            <a:avLst/>
          </a:prstGeom>
        </p:spPr>
      </p:pic>
      <p:sp>
        <p:nvSpPr>
          <p:cNvPr id="19" name="コンテンツ プレースホルダ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514600" y="2895600"/>
            <a:ext cx="4312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This page is left</a:t>
            </a:r>
            <a:r>
              <a:rPr kumimoji="1" lang="en-US" altLang="ja-JP" dirty="0" smtClean="0"/>
              <a:t> unintentionally </a:t>
            </a:r>
            <a:r>
              <a:rPr kumimoji="1" lang="en-US" altLang="ja-JP" dirty="0" smtClean="0"/>
              <a:t>blank</a:t>
            </a:r>
            <a:r>
              <a:rPr kumimoji="1" lang="en-US" altLang="ja-JP" dirty="0" smtClean="0"/>
              <a:t>. Oops.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457200" y="387907"/>
            <a:ext cx="8305800" cy="6241493"/>
          </a:xfrm>
          <a:prstGeom prst="rect">
            <a:avLst/>
          </a:prstGeom>
          <a:noFill/>
          <a:ln w="44450" cap="flat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0" y="6019800"/>
            <a:ext cx="6858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タイトル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>
                <a:latin typeface="Times New Roman"/>
                <a:cs typeface="Times New Roman"/>
              </a:rPr>
              <a:t>ASTRO-H Calibration Plans</a:t>
            </a:r>
            <a:endParaRPr lang="ja-JP" altLang="en-US" sz="3200" dirty="0">
              <a:latin typeface="Times New Roman"/>
              <a:cs typeface="Times New Roman"/>
            </a:endParaRPr>
          </a:p>
        </p:txBody>
      </p:sp>
      <p:sp>
        <p:nvSpPr>
          <p:cNvPr id="19" name="コンテンツ プレースホルダ 1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ja-JP" dirty="0" smtClean="0">
                <a:latin typeface="Times New Roman"/>
                <a:cs typeface="Times New Roman"/>
              </a:rPr>
              <a:t>Having four instruments covering the energy range from 0.3 ~ 600keV, it is</a:t>
            </a:r>
            <a:r>
              <a:rPr lang="en-US" altLang="ja-JP" dirty="0" smtClean="0">
                <a:latin typeface="Times New Roman"/>
                <a:cs typeface="Times New Roman"/>
              </a:rPr>
              <a:t> </a:t>
            </a:r>
            <a:r>
              <a:rPr lang="en-US" altLang="ja-JP" i="1" dirty="0" smtClean="0">
                <a:latin typeface="Times New Roman"/>
                <a:cs typeface="Times New Roman"/>
              </a:rPr>
              <a:t>imperative</a:t>
            </a:r>
            <a:r>
              <a:rPr lang="en-US" altLang="ja-JP" i="1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for ASTRO-H to have good cross-calibration plans among instruments, as well as good calibration goals for each instrument. </a:t>
            </a:r>
          </a:p>
          <a:p>
            <a:pPr>
              <a:buNone/>
            </a:pPr>
            <a:endParaRPr lang="en-US" altLang="ja-JP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altLang="ja-JP" dirty="0" smtClean="0">
                <a:latin typeface="Times New Roman"/>
                <a:cs typeface="Times New Roman"/>
              </a:rPr>
              <a:t>We are here at this IACHEC to “give” you</a:t>
            </a:r>
            <a:r>
              <a:rPr lang="en-US" altLang="ja-JP" dirty="0" smtClean="0">
                <a:latin typeface="Times New Roman"/>
                <a:cs typeface="Times New Roman"/>
              </a:rPr>
              <a:t>  </a:t>
            </a:r>
            <a:r>
              <a:rPr lang="en-US" altLang="ja-JP" dirty="0" smtClean="0">
                <a:latin typeface="Times New Roman"/>
                <a:cs typeface="Times New Roman"/>
              </a:rPr>
              <a:t>excellent opportunities to provide us insights on what you might do (differently) if you are to plan calibration activities for ASTRO-H. </a:t>
            </a:r>
          </a:p>
          <a:p>
            <a:pPr>
              <a:buNone/>
            </a:pPr>
            <a:endParaRPr lang="ja-JP" altLang="en-US" dirty="0">
              <a:latin typeface="Times New Roman"/>
              <a:cs typeface="Times New Roman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" cy="13716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0"/>
            <a:ext cx="914400" cy="387907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8153400" y="304800"/>
            <a:ext cx="9906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57800"/>
            <a:ext cx="826266" cy="6858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6473" y="387907"/>
            <a:ext cx="847527" cy="297893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7543800" y="6324600"/>
            <a:ext cx="1600200" cy="51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6440805"/>
            <a:ext cx="508978" cy="41719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2390" y="6440805"/>
            <a:ext cx="1451610" cy="4171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457200" y="387907"/>
            <a:ext cx="8305800" cy="6241493"/>
          </a:xfrm>
          <a:prstGeom prst="rect">
            <a:avLst/>
          </a:prstGeom>
          <a:noFill/>
          <a:ln w="44450" cap="flat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0" y="6019800"/>
            <a:ext cx="6858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タイトル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>
                <a:latin typeface="Times New Roman"/>
                <a:cs typeface="Times New Roman"/>
              </a:rPr>
              <a:t>ASTRO-H Calibration Plans</a:t>
            </a:r>
            <a:endParaRPr lang="ja-JP" altLang="en-US" sz="3200" dirty="0">
              <a:latin typeface="Times New Roman"/>
              <a:cs typeface="Times New Roman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" cy="13716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0"/>
            <a:ext cx="914400" cy="387907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8153400" y="304800"/>
            <a:ext cx="9906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57800"/>
            <a:ext cx="826266" cy="6858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6473" y="387907"/>
            <a:ext cx="847527" cy="297893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7543800" y="6324600"/>
            <a:ext cx="1600200" cy="51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6440805"/>
            <a:ext cx="508978" cy="41719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2390" y="6440805"/>
            <a:ext cx="1451610" cy="417195"/>
          </a:xfrm>
          <a:prstGeom prst="rect">
            <a:avLst/>
          </a:prstGeom>
        </p:spPr>
      </p:pic>
      <p:sp>
        <p:nvSpPr>
          <p:cNvPr id="26" name="コンテンツ プレースホルダ 2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How accurately can we </a:t>
            </a:r>
          </a:p>
          <a:p>
            <a:pPr>
              <a:buNone/>
            </a:pP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c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ross-calibrate between </a:t>
            </a:r>
          </a:p>
          <a:p>
            <a:pPr>
              <a:buNone/>
            </a:pP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SXI-SXS-HXI-SGD?</a:t>
            </a:r>
          </a:p>
          <a:p>
            <a:pPr>
              <a:buNone/>
            </a:pPr>
            <a:endParaRPr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What actions are needed on</a:t>
            </a:r>
          </a:p>
          <a:p>
            <a:pPr>
              <a:buNone/>
            </a:pP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g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round and in flight to ensure</a:t>
            </a:r>
          </a:p>
          <a:p>
            <a:pPr>
              <a:buNone/>
            </a:pP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igh accuracies of calibration</a:t>
            </a:r>
          </a:p>
          <a:p>
            <a:pPr>
              <a:buNone/>
            </a:pP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in the overlap region?</a:t>
            </a:r>
          </a:p>
        </p:txBody>
      </p:sp>
      <p:pic>
        <p:nvPicPr>
          <p:cNvPr id="28" name="図 27" descr="ピクチャ 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67980" y="2286000"/>
            <a:ext cx="444262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457200" y="387907"/>
            <a:ext cx="8305800" cy="6241493"/>
          </a:xfrm>
          <a:prstGeom prst="rect">
            <a:avLst/>
          </a:prstGeom>
          <a:noFill/>
          <a:ln w="44450" cap="flat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0" y="6019800"/>
            <a:ext cx="6858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タイトル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smtClean="0">
                <a:latin typeface="Times New Roman"/>
                <a:cs typeface="Times New Roman"/>
              </a:rPr>
              <a:t>ASTRO-H Calibration Plan</a:t>
            </a:r>
            <a:endParaRPr lang="ja-JP" altLang="en-US" sz="4000" dirty="0">
              <a:latin typeface="Times New Roman"/>
              <a:cs typeface="Times New Roman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" cy="13716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0"/>
            <a:ext cx="914400" cy="387907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8153400" y="304800"/>
            <a:ext cx="990600" cy="32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57800"/>
            <a:ext cx="826266" cy="6858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6473" y="387907"/>
            <a:ext cx="847527" cy="297893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7543800" y="6324600"/>
            <a:ext cx="1600200" cy="51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6440805"/>
            <a:ext cx="508978" cy="41719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2390" y="6440805"/>
            <a:ext cx="1451610" cy="417195"/>
          </a:xfrm>
          <a:prstGeom prst="rect">
            <a:avLst/>
          </a:prstGeom>
        </p:spPr>
      </p:pic>
      <p:sp>
        <p:nvSpPr>
          <p:cNvPr id="19" name="コンテンツ プレースホルダ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988452" y="2438400"/>
            <a:ext cx="550641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dirty="0" smtClean="0">
                <a:latin typeface="Times New Roman"/>
                <a:cs typeface="Times New Roman"/>
              </a:rPr>
              <a:t>Graphic Representation </a:t>
            </a:r>
          </a:p>
          <a:p>
            <a:pPr algn="ctr"/>
            <a:r>
              <a:rPr lang="en-US" altLang="ja-JP" sz="3600" dirty="0" smtClean="0">
                <a:latin typeface="Times New Roman"/>
                <a:cs typeface="Times New Roman"/>
              </a:rPr>
              <a:t>of</a:t>
            </a:r>
          </a:p>
          <a:p>
            <a:pPr algn="ctr"/>
            <a:r>
              <a:rPr lang="en-US" altLang="ja-JP" sz="3600" dirty="0" smtClean="0">
                <a:latin typeface="Times New Roman"/>
                <a:cs typeface="Times New Roman"/>
              </a:rPr>
              <a:t>ASTRO-H Calibration Plans</a:t>
            </a:r>
            <a:endParaRPr kumimoji="1" lang="ja-JP" altLang="en-US" sz="3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SXT – SXS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SXT-SXS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198812" y="1787524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198812" y="27813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200400" y="3814761"/>
            <a:ext cx="2971799" cy="3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3198812" y="4810125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3198812" y="5876925"/>
            <a:ext cx="1539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rot="16200000" flipH="1">
            <a:off x="2771776" y="5071272"/>
            <a:ext cx="1612111" cy="5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3580606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3580606" y="53340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3574261" y="481091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/>
          <p:cNvSpPr/>
          <p:nvPr/>
        </p:nvSpPr>
        <p:spPr>
          <a:xfrm>
            <a:off x="3808810" y="404653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QE/QEU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807225" y="4622007"/>
            <a:ext cx="1983975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Energy Resolution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3813570" y="5145882"/>
            <a:ext cx="197763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Line Profile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813570" y="5688012"/>
            <a:ext cx="1982390" cy="71516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Gain Stability /</a:t>
            </a:r>
          </a:p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Thermal 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Variations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6" name="直線コネクタ 45"/>
          <p:cNvCxnSpPr/>
          <p:nvPr/>
        </p:nvCxnSpPr>
        <p:spPr>
          <a:xfrm>
            <a:off x="3580607" y="58689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 rot="5400000">
            <a:off x="3052767" y="6176963"/>
            <a:ext cx="60007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>
            <a:off x="3353598" y="6477794"/>
            <a:ext cx="2818602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 rot="16200000" flipH="1">
            <a:off x="5621732" y="6074967"/>
            <a:ext cx="1105694" cy="475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>
            <a:off x="6178547" y="552291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6178547" y="6628606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6178547" y="607536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6411511" y="6403182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NXB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6411511" y="588645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Stray Light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6411511" y="533400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Instrumenta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l noise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6" name="直線コネクタ 65"/>
          <p:cNvCxnSpPr/>
          <p:nvPr/>
        </p:nvCxnSpPr>
        <p:spPr>
          <a:xfrm rot="16200000" flipH="1">
            <a:off x="5616973" y="4253311"/>
            <a:ext cx="1105694" cy="475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正方形/長方形 66"/>
          <p:cNvSpPr/>
          <p:nvPr/>
        </p:nvSpPr>
        <p:spPr>
          <a:xfrm>
            <a:off x="6411511" y="4622007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Contamination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6167440" y="480694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正方形/長方形 69"/>
          <p:cNvSpPr/>
          <p:nvPr/>
        </p:nvSpPr>
        <p:spPr>
          <a:xfrm>
            <a:off x="6400404" y="4094162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Filters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1" name="直線コネクタ 70"/>
          <p:cNvCxnSpPr/>
          <p:nvPr/>
        </p:nvCxnSpPr>
        <p:spPr>
          <a:xfrm>
            <a:off x="6167440" y="4268788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正方形/長方形 71"/>
          <p:cNvSpPr/>
          <p:nvPr/>
        </p:nvSpPr>
        <p:spPr>
          <a:xfrm>
            <a:off x="6411511" y="3541712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Thermal Shields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3" name="直線コネクタ 72"/>
          <p:cNvCxnSpPr/>
          <p:nvPr/>
        </p:nvCxnSpPr>
        <p:spPr>
          <a:xfrm>
            <a:off x="6176959" y="3702843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正方形/長方形 74"/>
          <p:cNvSpPr/>
          <p:nvPr/>
        </p:nvSpPr>
        <p:spPr>
          <a:xfrm>
            <a:off x="3807225" y="231457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3813571" y="286702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 rot="5400000">
            <a:off x="3303589" y="2780509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3574261" y="250666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>
            <a:off x="3580609" y="305593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>
            <a:off x="5795960" y="250348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5400000">
            <a:off x="5615183" y="2640608"/>
            <a:ext cx="827485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6028924" y="2226071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正方形/長方形 86"/>
          <p:cNvSpPr/>
          <p:nvPr/>
        </p:nvSpPr>
        <p:spPr>
          <a:xfrm>
            <a:off x="6261888" y="2035571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 core (</a:t>
            </a:r>
            <a:r>
              <a:rPr lang="en-US" altLang="ja-JP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r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 &lt; 20”)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6261888" y="256976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 wing (</a:t>
            </a:r>
            <a:r>
              <a:rPr lang="en-US" altLang="ja-JP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r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 &gt; 20”)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89" name="直線コネクタ 88"/>
          <p:cNvCxnSpPr/>
          <p:nvPr/>
        </p:nvCxnSpPr>
        <p:spPr>
          <a:xfrm>
            <a:off x="6028924" y="2784476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正方形/長方形 94"/>
          <p:cNvSpPr/>
          <p:nvPr/>
        </p:nvSpPr>
        <p:spPr>
          <a:xfrm>
            <a:off x="6261888" y="310316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Vignette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96" name="直線コネクタ 95"/>
          <p:cNvCxnSpPr/>
          <p:nvPr/>
        </p:nvCxnSpPr>
        <p:spPr>
          <a:xfrm>
            <a:off x="5789615" y="305434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rot="5400000">
            <a:off x="5772151" y="3151187"/>
            <a:ext cx="19367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>
            <a:off x="5869783" y="3246437"/>
            <a:ext cx="38576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正方形/長方形 112"/>
          <p:cNvSpPr/>
          <p:nvPr/>
        </p:nvSpPr>
        <p:spPr>
          <a:xfrm>
            <a:off x="3800879" y="114300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14" name="正方形/長方形 113"/>
          <p:cNvSpPr/>
          <p:nvPr/>
        </p:nvSpPr>
        <p:spPr>
          <a:xfrm>
            <a:off x="3807225" y="169545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 rot="5400000">
            <a:off x="3297243" y="1608934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直線コネクタ 115"/>
          <p:cNvCxnSpPr/>
          <p:nvPr/>
        </p:nvCxnSpPr>
        <p:spPr>
          <a:xfrm>
            <a:off x="3567915" y="133509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/>
          <p:cNvCxnSpPr/>
          <p:nvPr/>
        </p:nvCxnSpPr>
        <p:spPr>
          <a:xfrm>
            <a:off x="3574263" y="188436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5795961" y="1881186"/>
            <a:ext cx="2890839" cy="3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/>
          <p:nvPr/>
        </p:nvCxnSpPr>
        <p:spPr>
          <a:xfrm rot="16200000" flipH="1">
            <a:off x="8000605" y="2562622"/>
            <a:ext cx="1367635" cy="476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直線コネクタ 121"/>
          <p:cNvCxnSpPr/>
          <p:nvPr/>
        </p:nvCxnSpPr>
        <p:spPr>
          <a:xfrm>
            <a:off x="8244278" y="3245643"/>
            <a:ext cx="44252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テキスト ボックス 123"/>
          <p:cNvSpPr txBox="1"/>
          <p:nvPr/>
        </p:nvSpPr>
        <p:spPr>
          <a:xfrm>
            <a:off x="6029720" y="1114365"/>
            <a:ext cx="24886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Times New Roman"/>
                <a:cs typeface="Times New Roman"/>
              </a:rPr>
              <a:t>To list a few examples </a:t>
            </a:r>
          </a:p>
          <a:p>
            <a:r>
              <a:rPr lang="en-US" altLang="ja-JP" sz="2000" dirty="0" smtClean="0">
                <a:latin typeface="Times New Roman"/>
                <a:cs typeface="Times New Roman"/>
              </a:rPr>
              <a:t>       of cal items..</a:t>
            </a:r>
            <a:endParaRPr kumimoji="1" lang="ja-JP" altLang="en-US"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SXT – SXS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SXT-SXS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代替処理 15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gradFill flip="none" rotWithShape="1">
            <a:gsLst>
              <a:gs pos="30000">
                <a:srgbClr val="87D9E3"/>
              </a:gs>
              <a:gs pos="100000">
                <a:srgbClr val="FFFFFF"/>
              </a:gs>
              <a:gs pos="99000">
                <a:schemeClr val="accent6"/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198812" y="1787524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198812" y="27813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3807225" y="2314575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813571" y="286702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6" name="直線コネクタ 25"/>
          <p:cNvCxnSpPr/>
          <p:nvPr/>
        </p:nvCxnSpPr>
        <p:spPr>
          <a:xfrm rot="5400000">
            <a:off x="3303589" y="2780509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3574261" y="250666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580609" y="305593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5795960" y="250348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rot="5400000">
            <a:off x="5615183" y="2640608"/>
            <a:ext cx="827485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6028924" y="2226071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/>
        </p:nvSpPr>
        <p:spPr>
          <a:xfrm>
            <a:off x="6261888" y="2035571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 core (</a:t>
            </a:r>
            <a:r>
              <a:rPr lang="en-US" altLang="ja-JP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r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 &lt; 20”)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6261888" y="256976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 wing (</a:t>
            </a:r>
            <a:r>
              <a:rPr lang="en-US" altLang="ja-JP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r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 &gt; 20”)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>
            <a:off x="6028924" y="2784476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6261888" y="310316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Vignette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>
            <a:off x="5789615" y="305434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5400000">
            <a:off x="5772151" y="3151187"/>
            <a:ext cx="19367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5869783" y="3246437"/>
            <a:ext cx="38576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/>
          <p:cNvSpPr/>
          <p:nvPr/>
        </p:nvSpPr>
        <p:spPr>
          <a:xfrm>
            <a:off x="3800879" y="1143000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807225" y="169545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 rot="5400000">
            <a:off x="3297243" y="1608934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3567915" y="133509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3574263" y="188436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5795961" y="1881186"/>
            <a:ext cx="2890839" cy="3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 rot="16200000" flipH="1">
            <a:off x="8000605" y="2562622"/>
            <a:ext cx="1367635" cy="476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8244278" y="3245643"/>
            <a:ext cx="44252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3914118" y="3816349"/>
            <a:ext cx="477268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NASA/GSFC 100m diverging beam facility used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Measurement at E = 1.5, 4.5, 8.0, and 9.4 keV 			(proposed based on the Suzaku lessons)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1G-effect, imperfection in geometry/alignment 		examined (incl. the effect of vibration test)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EM test planned in April / June 2011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Expected accuracies in 5 – 10 %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Science requirement ~ </a:t>
            </a:r>
            <a:r>
              <a:rPr lang="en-US" altLang="ja-JP" dirty="0" smtClean="0">
                <a:solidFill>
                  <a:srgbClr val="FF0000"/>
                </a:solidFill>
              </a:rPr>
              <a:t>3 % (the goal not met)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869783" y="1154668"/>
            <a:ext cx="3187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For Effective </a:t>
            </a:r>
            <a:r>
              <a:rPr lang="en-US" altLang="ja-JP" dirty="0" smtClean="0">
                <a:latin typeface="Times New Roman"/>
                <a:cs typeface="Times New Roman"/>
              </a:rPr>
              <a:t>A</a:t>
            </a:r>
            <a:r>
              <a:rPr kumimoji="1" lang="en-US" altLang="ja-JP" dirty="0" smtClean="0">
                <a:latin typeface="Times New Roman"/>
                <a:cs typeface="Times New Roman"/>
              </a:rPr>
              <a:t>rea &amp; PSF Cal…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SXT – SXS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SXT-SXS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chemeClr val="accent6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198812" y="1787524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198812" y="27813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3807225" y="2314575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813571" y="2867025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PSF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6" name="直線コネクタ 25"/>
          <p:cNvCxnSpPr/>
          <p:nvPr/>
        </p:nvCxnSpPr>
        <p:spPr>
          <a:xfrm rot="5400000">
            <a:off x="3303589" y="2780509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3574261" y="250666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580609" y="305593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5795960" y="250348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rot="5400000">
            <a:off x="5615183" y="2640608"/>
            <a:ext cx="827485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6028924" y="2226071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/>
        </p:nvSpPr>
        <p:spPr>
          <a:xfrm>
            <a:off x="6261888" y="2035571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 core (</a:t>
            </a:r>
            <a:r>
              <a:rPr lang="en-US" altLang="ja-JP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r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 &lt; 20”)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6261888" y="2569765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 wing (</a:t>
            </a:r>
            <a:r>
              <a:rPr lang="en-US" altLang="ja-JP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r</a:t>
            </a:r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 &gt; 20”)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>
            <a:off x="6028924" y="2784476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6261888" y="3103165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Vignette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>
            <a:off x="5789615" y="3054349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5400000">
            <a:off x="5772151" y="3151187"/>
            <a:ext cx="19367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5869783" y="3246437"/>
            <a:ext cx="38576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/>
          <p:cNvSpPr/>
          <p:nvPr/>
        </p:nvSpPr>
        <p:spPr>
          <a:xfrm>
            <a:off x="3800879" y="1143000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On-Axis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807225" y="1695450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Off-Axis EA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 rot="5400000">
            <a:off x="3297243" y="1608934"/>
            <a:ext cx="552451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3567915" y="133509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3574263" y="1884362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5795961" y="1881186"/>
            <a:ext cx="2890839" cy="3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 rot="16200000" flipH="1">
            <a:off x="8000605" y="2562622"/>
            <a:ext cx="1367635" cy="476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8244278" y="3245643"/>
            <a:ext cx="44252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3914118" y="3758375"/>
            <a:ext cx="4916731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NASA/GSFC 100m diverging beam facility used </a:t>
            </a:r>
            <a:endParaRPr lang="en-US" altLang="ja-JP" dirty="0" smtClean="0"/>
          </a:p>
          <a:p>
            <a:r>
              <a:rPr kumimoji="1" lang="en-US" altLang="ja-JP" dirty="0" smtClean="0"/>
              <a:t>	for the PSF core </a:t>
            </a:r>
          </a:p>
          <a:p>
            <a:pPr>
              <a:buFont typeface="Arial"/>
              <a:buChar char="•"/>
            </a:pPr>
            <a:r>
              <a:rPr kumimoji="1" lang="en-US" altLang="ja-JP" dirty="0" smtClean="0"/>
              <a:t> ISAS/JAXA </a:t>
            </a:r>
            <a:r>
              <a:rPr lang="en-US" altLang="ja-JP" dirty="0" smtClean="0"/>
              <a:t>30m pencil </a:t>
            </a:r>
            <a:r>
              <a:rPr kumimoji="1" lang="en-US" altLang="ja-JP" dirty="0" smtClean="0"/>
              <a:t>beam facility used</a:t>
            </a:r>
          </a:p>
          <a:p>
            <a:r>
              <a:rPr lang="en-US" altLang="ja-JP" dirty="0" smtClean="0"/>
              <a:t>	for the PSF tail/wing</a:t>
            </a:r>
            <a:endParaRPr kumimoji="1" lang="en-US" altLang="ja-JP" dirty="0" smtClean="0"/>
          </a:p>
          <a:p>
            <a:pPr>
              <a:buFont typeface="Arial"/>
              <a:buChar char="•"/>
            </a:pPr>
            <a:r>
              <a:rPr lang="en-US" altLang="ja-JP" dirty="0" smtClean="0"/>
              <a:t> Measurement at E = 1.5, 4.5, 8.0, and 9.4 keV 			(proposed based on the Suzaku lessons)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</a:t>
            </a:r>
            <a:r>
              <a:rPr lang="en-US" altLang="ja-JP" dirty="0" err="1" smtClean="0"/>
              <a:t>Vignetting</a:t>
            </a:r>
            <a:r>
              <a:rPr lang="en-US" altLang="ja-JP" dirty="0" smtClean="0"/>
              <a:t> – planned w/o specifics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FM test planned in Feb. / Sept. 2012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Expected accuracies in a few %?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Science requirement ~ </a:t>
            </a:r>
            <a:r>
              <a:rPr lang="en-US" altLang="ja-JP" dirty="0" smtClean="0">
                <a:solidFill>
                  <a:srgbClr val="FF0000"/>
                </a:solidFill>
              </a:rPr>
              <a:t>3 % (the goal not met)</a:t>
            </a:r>
          </a:p>
        </p:txBody>
      </p:sp>
      <p:sp>
        <p:nvSpPr>
          <p:cNvPr id="47" name="フローチャート: 代替処理 46"/>
          <p:cNvSpPr/>
          <p:nvPr/>
        </p:nvSpPr>
        <p:spPr>
          <a:xfrm>
            <a:off x="1217612" y="3541712"/>
            <a:ext cx="1981200" cy="552450"/>
          </a:xfrm>
          <a:prstGeom prst="flowChartAlternateProcess">
            <a:avLst/>
          </a:prstGeom>
          <a:gradFill flip="none" rotWithShape="1">
            <a:gsLst>
              <a:gs pos="30000">
                <a:srgbClr val="87D9E3"/>
              </a:gs>
              <a:gs pos="100000">
                <a:srgbClr val="FFFFFF"/>
              </a:gs>
              <a:gs pos="99000">
                <a:schemeClr val="accent6"/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869783" y="1154668"/>
            <a:ext cx="3187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/>
                <a:cs typeface="Times New Roman"/>
              </a:rPr>
              <a:t>For Effective </a:t>
            </a:r>
            <a:r>
              <a:rPr lang="en-US" altLang="ja-JP" dirty="0" smtClean="0">
                <a:latin typeface="Times New Roman"/>
                <a:cs typeface="Times New Roman"/>
              </a:rPr>
              <a:t>A</a:t>
            </a:r>
            <a:r>
              <a:rPr kumimoji="1" lang="en-US" altLang="ja-JP" dirty="0" smtClean="0">
                <a:latin typeface="Times New Roman"/>
                <a:cs typeface="Times New Roman"/>
              </a:rPr>
              <a:t>rea &amp; PSF Cal…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ASTRO-H:  SXT – SXS Calibration Items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" name="フローチャート: 代替処理 4"/>
          <p:cNvSpPr/>
          <p:nvPr/>
        </p:nvSpPr>
        <p:spPr>
          <a:xfrm>
            <a:off x="228600" y="990600"/>
            <a:ext cx="1219200" cy="34290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SXT-SXS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直線コネクタ 6"/>
          <p:cNvCxnSpPr>
            <a:stCxn id="5" idx="2"/>
          </p:cNvCxnSpPr>
          <p:nvPr/>
        </p:nvCxnSpPr>
        <p:spPr>
          <a:xfrm rot="16200000" flipH="1">
            <a:off x="-1433115" y="3604815"/>
            <a:ext cx="4543425" cy="79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838994" y="1790700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フローチャート: 代替処理 12"/>
          <p:cNvSpPr/>
          <p:nvPr/>
        </p:nvSpPr>
        <p:spPr>
          <a:xfrm>
            <a:off x="1219200" y="15144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Effective Area</a:t>
            </a:r>
            <a:endParaRPr kumimoji="1" lang="ja-JP" altLang="en-US" sz="2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フローチャート: 代替処理 13"/>
          <p:cNvSpPr/>
          <p:nvPr/>
        </p:nvSpPr>
        <p:spPr>
          <a:xfrm>
            <a:off x="1219200" y="2505075"/>
            <a:ext cx="1981200" cy="552450"/>
          </a:xfrm>
          <a:prstGeom prst="flowChartAlternateProcess">
            <a:avLst/>
          </a:prstGeom>
          <a:solidFill>
            <a:srgbClr val="87D9E3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PSF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838994" y="2779712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837406" y="3816349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フローチャート: 代替処理 17"/>
          <p:cNvSpPr/>
          <p:nvPr/>
        </p:nvSpPr>
        <p:spPr>
          <a:xfrm>
            <a:off x="1219200" y="4427537"/>
            <a:ext cx="1981200" cy="76200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Detector Response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837406" y="48085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/>
          <p:cNvSpPr/>
          <p:nvPr/>
        </p:nvSpPr>
        <p:spPr>
          <a:xfrm>
            <a:off x="1217612" y="5600700"/>
            <a:ext cx="1981200" cy="552450"/>
          </a:xfrm>
          <a:prstGeom prst="flowChartAlternateProcess">
            <a:avLst/>
          </a:prstGeom>
          <a:solidFill>
            <a:srgbClr val="87D9E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Background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837406" y="5875337"/>
            <a:ext cx="380206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16200000" flipH="1">
            <a:off x="2959492" y="3790158"/>
            <a:ext cx="952504" cy="476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3666328" y="4094162"/>
            <a:ext cx="1982390" cy="381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Contamination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3444471" y="4267200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3666328" y="3629819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Filters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6" name="直線コネクタ 25"/>
          <p:cNvCxnSpPr/>
          <p:nvPr/>
        </p:nvCxnSpPr>
        <p:spPr>
          <a:xfrm>
            <a:off x="3444471" y="3818731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3677435" y="3155154"/>
            <a:ext cx="1982390" cy="381000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Times New Roman"/>
                <a:cs typeface="Times New Roman"/>
              </a:rPr>
              <a:t>Thermal Shields </a:t>
            </a:r>
            <a:endParaRPr kumimoji="1" lang="ja-JP" alt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28" name="直線コネクタ 27"/>
          <p:cNvCxnSpPr/>
          <p:nvPr/>
        </p:nvCxnSpPr>
        <p:spPr>
          <a:xfrm>
            <a:off x="3442883" y="3316285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200400" y="3817937"/>
            <a:ext cx="232964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フローチャート: 代替処理 31"/>
          <p:cNvSpPr/>
          <p:nvPr/>
        </p:nvSpPr>
        <p:spPr>
          <a:xfrm>
            <a:off x="1219200" y="3544094"/>
            <a:ext cx="1981200" cy="552450"/>
          </a:xfrm>
          <a:prstGeom prst="flowChartAlternateProcess">
            <a:avLst/>
          </a:prstGeom>
          <a:gradFill flip="none" rotWithShape="1">
            <a:gsLst>
              <a:gs pos="30000">
                <a:srgbClr val="87D9E3"/>
              </a:gs>
              <a:gs pos="100000">
                <a:srgbClr val="FFFFFF"/>
              </a:gs>
              <a:gs pos="99000">
                <a:schemeClr val="accent6"/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Transmission</a:t>
            </a:r>
            <a:endParaRPr kumimoji="1" lang="ja-JP" alt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677435" y="1295400"/>
            <a:ext cx="47937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SPring-8 BL25SU measurement conducted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C-K, N-K, O-K, Al-K edges sampled at 0.2eV </a:t>
            </a:r>
          </a:p>
          <a:p>
            <a:r>
              <a:rPr lang="en-US" altLang="ja-JP" dirty="0" smtClean="0"/>
              <a:t>	(see example at Al-K below); in 0.8 – 1.8keV </a:t>
            </a:r>
          </a:p>
          <a:p>
            <a:r>
              <a:rPr lang="en-US" altLang="ja-JP" dirty="0" smtClean="0"/>
              <a:t>	at 10eV; otherwise (in 0.12 – 1.8keV) at 5 </a:t>
            </a:r>
            <a:r>
              <a:rPr lang="en-US" altLang="ja-JP" dirty="0" err="1" smtClean="0"/>
              <a:t>eV</a:t>
            </a:r>
            <a:r>
              <a:rPr lang="en-US" altLang="ja-JP" dirty="0" smtClean="0"/>
              <a:t>  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Measured accuracies:  better than 1% in general </a:t>
            </a:r>
            <a:endParaRPr lang="en-US" altLang="ja-JP" dirty="0" smtClean="0">
              <a:solidFill>
                <a:srgbClr val="FF0000"/>
              </a:solidFill>
            </a:endParaRPr>
          </a:p>
        </p:txBody>
      </p:sp>
      <p:pic>
        <p:nvPicPr>
          <p:cNvPr id="34" name="図 33" descr="ピクチャ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912744"/>
            <a:ext cx="2503495" cy="1807210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3622918" y="4810125"/>
            <a:ext cx="500261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dirty="0" smtClean="0"/>
              <a:t> Brookhaven/NSLS facility &amp; LLNL/EBIT used </a:t>
            </a:r>
          </a:p>
          <a:p>
            <a:pPr lvl="1"/>
            <a:r>
              <a:rPr kumimoji="1" lang="en-US" altLang="ja-JP" dirty="0" smtClean="0"/>
              <a:t>for filter transmission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Thickness verification &amp; edge structure examined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EM test in Apr 2011; FM test in Nov 2011</a:t>
            </a:r>
          </a:p>
          <a:p>
            <a:pPr>
              <a:buFont typeface="Arial"/>
              <a:buChar char="•"/>
            </a:pPr>
            <a:r>
              <a:rPr lang="en-US" altLang="ja-JP" dirty="0" smtClean="0"/>
              <a:t> Expected accuracies: &lt; 5%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Uncertainty in transmission would affect that of EA.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4998</TotalTime>
  <Words>2183</Words>
  <Application>Microsoft Macintosh PowerPoint</Application>
  <PresentationFormat>画面に合わせる (4:3)</PresentationFormat>
  <Paragraphs>457</Paragraphs>
  <Slides>29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0" baseType="lpstr">
      <vt:lpstr>Office テーマ</vt:lpstr>
      <vt:lpstr>Challenges on ASTRO-H Calibration Plans</vt:lpstr>
      <vt:lpstr>ASTRO-H Calibration Advisory Board</vt:lpstr>
      <vt:lpstr>ASTRO-H Calibration Plans</vt:lpstr>
      <vt:lpstr>ASTRO-H Calibration Plans</vt:lpstr>
      <vt:lpstr>ASTRO-H Calibration Plan</vt:lpstr>
      <vt:lpstr>ASTRO-H:  SXT – SXS Calibration Items</vt:lpstr>
      <vt:lpstr>ASTRO-H:  SXT – SXS Calibration Items</vt:lpstr>
      <vt:lpstr>ASTRO-H:  SXT – SXS Calibration Items</vt:lpstr>
      <vt:lpstr>ASTRO-H:  SXT – SXS Calibration Items</vt:lpstr>
      <vt:lpstr>ASTRO-H:  SXT – SXS Calibration Items</vt:lpstr>
      <vt:lpstr>ASTRO-H:  SXT – SXS Calibration Items</vt:lpstr>
      <vt:lpstr>ASTRO-H:  SXT – SXS Calibration Items</vt:lpstr>
      <vt:lpstr>ASTRO-H:  SXT – SXS Calibration Items</vt:lpstr>
      <vt:lpstr>ASTRO-H:  SXT – SXS Calibration Items</vt:lpstr>
      <vt:lpstr>ASTRO-H:  HXT – HXI Calibration Items</vt:lpstr>
      <vt:lpstr>ASTRO-H:  HXT – HXI Calibration Items</vt:lpstr>
      <vt:lpstr>ASTRO-H:  HXT – HXI Calibration Items</vt:lpstr>
      <vt:lpstr>ASTRO-H:  HXT – HXI Calibration Items</vt:lpstr>
      <vt:lpstr>ASTRO-H:  HXT – HXI Calibration Items</vt:lpstr>
      <vt:lpstr>ASTRO-H:  HXT – HXI Calibration Items</vt:lpstr>
      <vt:lpstr>ASTRO-H:  HXT – HXI Calibration Items</vt:lpstr>
      <vt:lpstr>ASTRO-H:  HXT – HXI Calibration Items</vt:lpstr>
      <vt:lpstr>ASTRO-H:  Calibration Items</vt:lpstr>
      <vt:lpstr>ASTRO-H:  Calibration Items</vt:lpstr>
      <vt:lpstr>ASTRO-H:  Calibration Items</vt:lpstr>
      <vt:lpstr>ASTRO-H:  Calibration Items</vt:lpstr>
      <vt:lpstr>ASTRO-H:  Calibration Items</vt:lpstr>
      <vt:lpstr>ASTRO-H:  Calibration Items</vt:lpstr>
      <vt:lpstr>ASTRO-H Calibration Plan</vt:lpstr>
    </vt:vector>
  </TitlesOfParts>
  <Company>名古屋大学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石橋 和紀</dc:creator>
  <cp:lastModifiedBy>石橋 和紀</cp:lastModifiedBy>
  <cp:revision>45</cp:revision>
  <dcterms:created xsi:type="dcterms:W3CDTF">2011-04-12T08:08:59Z</dcterms:created>
  <dcterms:modified xsi:type="dcterms:W3CDTF">2011-04-12T10:14:09Z</dcterms:modified>
</cp:coreProperties>
</file>